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59" r:id="rId7"/>
    <p:sldId id="260" r:id="rId8"/>
    <p:sldId id="261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10"/>
    <p:restoredTop sz="96327"/>
  </p:normalViewPr>
  <p:slideViewPr>
    <p:cSldViewPr snapToGrid="0">
      <p:cViewPr varScale="1">
        <p:scale>
          <a:sx n="128" d="100"/>
          <a:sy n="128" d="100"/>
        </p:scale>
        <p:origin x="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98487520640175"/>
          <c:y val="5.8003978068102154E-2"/>
          <c:w val="0.84968722068931035"/>
          <c:h val="0.83496650308326903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12"/>
            <c:spPr>
              <a:solidFill>
                <a:srgbClr val="002060"/>
              </a:solidFill>
              <a:ln w="34925">
                <a:noFill/>
              </a:ln>
              <a:effectLst/>
            </c:spPr>
          </c:marker>
          <c:xVal>
            <c:numRef>
              <c:f>Sheet1!$E$3:$E$6</c:f>
              <c:numCache>
                <c:formatCode>General</c:formatCode>
                <c:ptCount val="4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</c:numCache>
            </c:numRef>
          </c:xVal>
          <c:yVal>
            <c:numRef>
              <c:f>Sheet1!$F$3:$F$6</c:f>
              <c:numCache>
                <c:formatCode>General</c:formatCode>
                <c:ptCount val="4"/>
                <c:pt idx="0">
                  <c:v>5.1000000000000014</c:v>
                </c:pt>
                <c:pt idx="1">
                  <c:v>-4.7000000000000028</c:v>
                </c:pt>
                <c:pt idx="2">
                  <c:v>-14.5</c:v>
                </c:pt>
                <c:pt idx="3">
                  <c:v>-24.300000000000004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899-3E4F-A86C-A17A556168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95608351"/>
        <c:axId val="1795610031"/>
      </c:scatterChart>
      <c:valAx>
        <c:axId val="179560835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0.86992526975794693"/>
              <c:y val="0.192206477489165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5610031"/>
        <c:crosses val="autoZero"/>
        <c:crossBetween val="midCat"/>
      </c:valAx>
      <c:valAx>
        <c:axId val="17956100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</a:t>
                </a:r>
                <a:r>
                  <a:rPr lang="en-US" sz="14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(m/s)</a:t>
                </a:r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298761467621892E-3"/>
              <c:y val="0.218654238784314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9560835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10175500068351"/>
          <c:y val="0.10478769464449336"/>
          <c:w val="0.83137947910357357"/>
          <c:h val="0.76822937783183609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chemeClr val="tx1"/>
              </a:solidFill>
              <a:ln w="22225">
                <a:noFill/>
              </a:ln>
              <a:effectLst/>
            </c:spPr>
          </c:marker>
          <c:xVal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xVal>
          <c:yVal>
            <c:numRef>
              <c:f>Sheet1!$B$2:$B$6</c:f>
              <c:numCache>
                <c:formatCode>General</c:formatCode>
                <c:ptCount val="5"/>
                <c:pt idx="0">
                  <c:v>12</c:v>
                </c:pt>
                <c:pt idx="1">
                  <c:v>17.100000000000001</c:v>
                </c:pt>
                <c:pt idx="2">
                  <c:v>12.399999999999999</c:v>
                </c:pt>
                <c:pt idx="3">
                  <c:v>-2.1000000000000014</c:v>
                </c:pt>
                <c:pt idx="4">
                  <c:v>-26.400000000000006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D1-854E-9426-C7A0D39909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63119359"/>
        <c:axId val="1763496463"/>
      </c:scatterChart>
      <c:valAx>
        <c:axId val="17631193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(s)</a:t>
                </a:r>
              </a:p>
            </c:rich>
          </c:tx>
          <c:layout>
            <c:manualLayout>
              <c:xMode val="edge"/>
              <c:yMode val="edge"/>
              <c:x val="0.86716407844852728"/>
              <c:y val="0.3179764287403943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496463"/>
        <c:crosses val="autoZero"/>
        <c:crossBetween val="midCat"/>
      </c:valAx>
      <c:valAx>
        <c:axId val="176349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position (m)</a:t>
                </a:r>
              </a:p>
            </c:rich>
          </c:tx>
          <c:layout>
            <c:manualLayout>
              <c:xMode val="edge"/>
              <c:yMode val="edge"/>
              <c:x val="8.8065252101342216E-3"/>
              <c:y val="0.336439620542563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31193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86028452522725"/>
          <c:y val="7.7165828654076826E-2"/>
          <c:w val="0.84955974022283587"/>
          <c:h val="0.82410429227533044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triangle"/>
            <c:size val="18"/>
            <c:spPr>
              <a:solidFill>
                <a:srgbClr val="7030A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triangle"/>
              <c:size val="12"/>
              <c:spPr>
                <a:solidFill>
                  <a:srgbClr val="7030A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CD57-C449-A981-57E34E70E2FA}"/>
              </c:ext>
            </c:extLst>
          </c:dPt>
          <c:dPt>
            <c:idx val="1"/>
            <c:marker>
              <c:symbol val="triangle"/>
              <c:size val="12"/>
              <c:spPr>
                <a:solidFill>
                  <a:srgbClr val="7030A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CD57-C449-A981-57E34E70E2FA}"/>
              </c:ext>
            </c:extLst>
          </c:dPt>
          <c:dPt>
            <c:idx val="2"/>
            <c:marker>
              <c:symbol val="triangle"/>
              <c:size val="12"/>
              <c:spPr>
                <a:solidFill>
                  <a:srgbClr val="7030A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CD57-C449-A981-57E34E70E2FA}"/>
              </c:ext>
            </c:extLst>
          </c:dPt>
          <c:xVal>
            <c:numRef>
              <c:f>Sheet1!$H$4:$H$6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Sheet1!$G$4:$G$6</c:f>
              <c:numCache>
                <c:formatCode>General</c:formatCode>
                <c:ptCount val="3"/>
                <c:pt idx="0">
                  <c:v>-9.8000000000000043</c:v>
                </c:pt>
                <c:pt idx="1">
                  <c:v>-9.7999999999999972</c:v>
                </c:pt>
                <c:pt idx="2">
                  <c:v>-9.8000000000000043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F08-454F-B55F-AA1D224ECF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48302911"/>
        <c:axId val="1803501231"/>
      </c:scatterChart>
      <c:valAx>
        <c:axId val="18483029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</a:t>
                </a:r>
                <a:r>
                  <a:rPr lang="en-US" sz="1400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(s)</a:t>
                </a:r>
                <a:endParaRPr lang="en-US" sz="14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0.85234711286089249"/>
              <c:y val="0.4206182345039097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3501231"/>
        <c:crosses val="autoZero"/>
        <c:crossBetween val="midCat"/>
      </c:valAx>
      <c:valAx>
        <c:axId val="1803501231"/>
        <c:scaling>
          <c:orientation val="minMax"/>
          <c:max val="11"/>
          <c:min val="-11.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 (m/s</a:t>
                </a:r>
                <a:r>
                  <a:rPr lang="en-US" sz="14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1.4854729340209172E-2"/>
              <c:y val="0.19775514973225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8302911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3644-2E54-2CCE-7436-EB4E8FD886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F6585F-9E89-C05D-4D43-9DEB594BE3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6FB4-DCDC-ABCF-A1BD-9DAAB4474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F2EF4-B3D4-451A-2319-283C33F70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45AE4-D9E2-4172-4970-5F23F2BBD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3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81C92-39C5-C20B-2B67-040277D6B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F8CB21-8502-963C-8A6C-3EAFF66B7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4019E5-C95D-8BF9-C200-C701D2E95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FC3C-D0BE-EA78-D4D6-BCF93CA19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BC689-DD6F-6033-C829-52ECE0862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38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A93367-30F4-6E83-2E7F-038A3960B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EB00F-856F-7260-3E20-A3FCF3DBB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7FEDC-9506-8177-C24A-A81F500C2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3078E-6283-A98C-A1F5-62AD33F69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F630C-7178-5BE6-9A22-A5A44F7D1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7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21FA-7961-D299-CD11-0DE94C745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F49D4-3B21-A728-91C9-473772935C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86120-D3BE-9C73-C232-D77A823A5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C50D74-B19A-5E16-57EC-CB39EB873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AF355E-C227-C974-EBAF-613C45BE9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45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93620-3957-72DF-5135-8B83F983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DDCC8-5B31-E0A3-D97C-301D04E2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8C69-F79A-3C54-99F8-083F1B2ED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B0C5F-2E4F-EC8B-1618-F96610C3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34D2D-E05A-DD5B-F6A8-E79DCC63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0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831B9-0618-EAEE-DC9E-08A8EBF0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44A54-60F2-0881-1AF3-29F720FAE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ADDA9-A0A2-2852-1D4A-B36CAA0805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FCEF3-B0A1-A293-EC13-3CED0597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8BD7F-E927-C62D-2772-DFB8D07C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FF8FB-832F-72E3-5FC4-474201346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59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EA8B-0460-D548-3ECD-7D08C3AEC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494D71-6907-B142-25E9-296EEED04A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148A31-E35B-0103-5EF2-0A05E3F85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B93D39-0AAB-0E89-D834-57B8FB72CA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E99FAF-FA03-AAA8-BAFA-003F71440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5B7167-D408-F62F-EA3E-23EAD6AEE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902337-3C68-8AEB-7950-A7B14689A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698FDA-81C7-68E9-E5DD-88F2F295E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1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0AFB5-C740-F2CD-6E26-5A469A97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2399-0DEE-5CF9-0766-6E1889696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8901B8-4A10-77FC-3513-36BCF338B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0C9D1E-A97B-D720-6F37-21D0FD354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628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16265-A54A-7926-638A-D4CDC57C5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68F25B-322A-4755-AE60-28FE330A8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ED0F7-D246-DD4B-EA0E-01AC5CBD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08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DCBF5-E29D-8B25-B0E2-ED062A94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6696A-543B-C34C-1E9A-115DDDB19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3D58BD-35E1-8492-5CE0-1E1FB1333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799A40-0AD6-E098-F96F-B1FC7082D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32AD0-A237-A0AE-63A1-2AE69254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0BB72B-A0BD-57CD-E58C-28D0EF53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66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DD869-326D-20D6-5E5F-2764D90B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9ABD3A-9EF3-5A5A-55B4-B4564550E2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EAFFF-1A6B-6DD9-8733-4DBB4A9F21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8D1D38-0D48-943A-29CD-DDA1BCA2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40ACDC-10B3-4DDB-A715-D5B8BC3DE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EBD2C-E848-6D3D-1333-813AFB044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2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9D70B-68E5-B376-CE6A-D018E90D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A269D-2FF6-D66C-179A-747B8CBFB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6C996E-3C5D-CC4E-68C6-39DC59DC25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39B77-7A87-5D4D-BBD5-DE3BBD5E0E49}" type="datetimeFigureOut">
              <a:rPr lang="en-US" smtClean="0"/>
              <a:t>1/9/26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490C7-86C7-6687-FE03-4455639ED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B0F84-41BA-0FC4-B7D3-96186C646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01346-7E29-824B-9AE0-12551132A6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85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youtube.com/watch?v=E-4uyXruTxs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youtube.com/watch?v=bUS8aCmytZE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chart" Target="../charts/chart2.xml"/><Relationship Id="rId18" Type="http://schemas.openxmlformats.org/officeDocument/2006/relationships/image" Target="../media/image11.png"/><Relationship Id="rId3" Type="http://schemas.openxmlformats.org/officeDocument/2006/relationships/image" Target="../media/image42.png"/><Relationship Id="rId21" Type="http://schemas.openxmlformats.org/officeDocument/2006/relationships/image" Target="../media/image14.png"/><Relationship Id="rId7" Type="http://schemas.openxmlformats.org/officeDocument/2006/relationships/image" Target="../media/image46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image" Target="../media/image41.png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6.png"/><Relationship Id="rId5" Type="http://schemas.openxmlformats.org/officeDocument/2006/relationships/image" Target="../media/image44.png"/><Relationship Id="rId15" Type="http://schemas.openxmlformats.org/officeDocument/2006/relationships/image" Target="../media/image8.png"/><Relationship Id="rId23" Type="http://schemas.openxmlformats.org/officeDocument/2006/relationships/chart" Target="../charts/chart3.xml"/><Relationship Id="rId10" Type="http://schemas.openxmlformats.org/officeDocument/2006/relationships/chart" Target="../charts/chart1.xml"/><Relationship Id="rId19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chart" Target="../charts/chart1.xml"/><Relationship Id="rId14" Type="http://schemas.openxmlformats.org/officeDocument/2006/relationships/chart" Target="../charts/chart2.xml"/><Relationship Id="rId2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2382D71-861C-5B66-2312-868AAB86E744}"/>
              </a:ext>
            </a:extLst>
          </p:cNvPr>
          <p:cNvGrpSpPr/>
          <p:nvPr/>
        </p:nvGrpSpPr>
        <p:grpSpPr>
          <a:xfrm>
            <a:off x="580768" y="1309816"/>
            <a:ext cx="5647814" cy="2778688"/>
            <a:chOff x="1666240" y="1170816"/>
            <a:chExt cx="7904480" cy="3902448"/>
          </a:xfrm>
        </p:grpSpPr>
        <p:pic>
          <p:nvPicPr>
            <p:cNvPr id="5" name="Picture 4">
              <a:hlinkClick r:id="rId2"/>
              <a:extLst>
                <a:ext uri="{FF2B5EF4-FFF2-40B4-BE49-F238E27FC236}">
                  <a16:creationId xmlns:a16="http://schemas.microsoft.com/office/drawing/2014/main" id="{B8A46B15-0A90-DC25-74EC-771D94330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6240" y="1170816"/>
              <a:ext cx="7904480" cy="390244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27A2FE3-EE0A-BD7C-B9EE-2AE3ACB5D589}"/>
                </a:ext>
              </a:extLst>
            </p:cNvPr>
            <p:cNvSpPr/>
            <p:nvPr/>
          </p:nvSpPr>
          <p:spPr>
            <a:xfrm>
              <a:off x="1666240" y="4857820"/>
              <a:ext cx="22397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www.youtube.com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watch?v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=E-4uyXruTxs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1EC7CB-50C0-93D1-C176-E7BDD2CD5894}"/>
              </a:ext>
            </a:extLst>
          </p:cNvPr>
          <p:cNvGrpSpPr/>
          <p:nvPr/>
        </p:nvGrpSpPr>
        <p:grpSpPr>
          <a:xfrm>
            <a:off x="5581452" y="3286898"/>
            <a:ext cx="5936186" cy="3250437"/>
            <a:chOff x="1838960" y="1500779"/>
            <a:chExt cx="8117840" cy="4312999"/>
          </a:xfrm>
        </p:grpSpPr>
        <p:pic>
          <p:nvPicPr>
            <p:cNvPr id="8" name="Picture 7">
              <a:hlinkClick r:id="rId4"/>
              <a:extLst>
                <a:ext uri="{FF2B5EF4-FFF2-40B4-BE49-F238E27FC236}">
                  <a16:creationId xmlns:a16="http://schemas.microsoft.com/office/drawing/2014/main" id="{1B07BC12-26CE-00EE-D0A6-6B53E9D26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8960" y="1500779"/>
              <a:ext cx="8117840" cy="431299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5F64F5-A728-3EC6-697C-FC1A20D64420}"/>
                </a:ext>
              </a:extLst>
            </p:cNvPr>
            <p:cNvSpPr/>
            <p:nvPr/>
          </p:nvSpPr>
          <p:spPr>
            <a:xfrm>
              <a:off x="1838960" y="5598334"/>
              <a:ext cx="231024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www.youtube.com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  <a:r>
                <a:rPr lang="en-US" sz="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watch?v</a:t>
              </a:r>
              <a:r>
                <a:rPr lang="en-US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=bUS8aCmytZE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25A75B2-2147-AB2D-D8A0-D7CD4C3C009F}"/>
              </a:ext>
            </a:extLst>
          </p:cNvPr>
          <p:cNvSpPr txBox="1"/>
          <p:nvPr/>
        </p:nvSpPr>
        <p:spPr>
          <a:xfrm>
            <a:off x="485228" y="142295"/>
            <a:ext cx="938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1-Dimension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36277-5711-0690-2D79-610412AD63C7}"/>
              </a:ext>
            </a:extLst>
          </p:cNvPr>
          <p:cNvSpPr txBox="1"/>
          <p:nvPr/>
        </p:nvSpPr>
        <p:spPr>
          <a:xfrm>
            <a:off x="132582" y="536351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watch?v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=E-4uyXruTxs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778883-FA24-B998-678F-335C780AAA1E}"/>
              </a:ext>
            </a:extLst>
          </p:cNvPr>
          <p:cNvSpPr txBox="1"/>
          <p:nvPr/>
        </p:nvSpPr>
        <p:spPr>
          <a:xfrm>
            <a:off x="132582" y="594056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www.youtube.com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watch?v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=bUS8aCmytZE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68EB25-B84D-EC7A-F9D0-3FC744204C1F}"/>
              </a:ext>
            </a:extLst>
          </p:cNvPr>
          <p:cNvSpPr txBox="1"/>
          <p:nvPr/>
        </p:nvSpPr>
        <p:spPr>
          <a:xfrm>
            <a:off x="6498735" y="1820501"/>
            <a:ext cx="4748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 of various types of motion illustrating translational, rotational, and vibrational.</a:t>
            </a:r>
          </a:p>
        </p:txBody>
      </p:sp>
    </p:spTree>
    <p:extLst>
      <p:ext uri="{BB962C8B-B14F-4D97-AF65-F5344CB8AC3E}">
        <p14:creationId xmlns:p14="http://schemas.microsoft.com/office/powerpoint/2010/main" val="3892941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FB8D0CC-8832-29EB-561A-D37A45AEB3D9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Problems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B25B8D-A80A-9828-F967-621877261BE2}"/>
                  </a:ext>
                </a:extLst>
              </p:cNvPr>
              <p:cNvSpPr txBox="1"/>
              <p:nvPr/>
            </p:nvSpPr>
            <p:spPr>
              <a:xfrm>
                <a:off x="321547" y="1520785"/>
                <a:ext cx="11284299" cy="4204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7: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that a particle moves with an acceleration according to</a:t>
                </a:r>
                <a14:m>
                  <m:oMath xmlns:m="http://schemas.openxmlformats.org/officeDocument/2006/math">
                    <m:r>
                      <a:rPr lang="en-US" sz="220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=12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2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−7</m:t>
                    </m:r>
                    <m:box>
                      <m:boxPr>
                        <m:ctrlPr>
                          <a:rPr lang="en-US" sz="2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5</m:t>
                                </m:r>
                              </m:sup>
                            </m:sSup>
                          </m:den>
                        </m:f>
                      </m:e>
                    </m:box>
                    <m:r>
                      <a:rPr lang="en-US" sz="22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 a time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≤10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Assume that the particle starts from rest.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velocity of the particle as a function of time?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displacement of the particle as a function of time?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will be the particle’s velocity and position at a time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B25B8D-A80A-9828-F967-621877261B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47" y="1520785"/>
                <a:ext cx="11284299" cy="4204292"/>
              </a:xfrm>
              <a:prstGeom prst="rect">
                <a:avLst/>
              </a:prstGeom>
              <a:blipFill>
                <a:blip r:embed="rId2"/>
                <a:stretch>
                  <a:fillRect l="-675" t="-904"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998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DD3684-1AC5-03E4-DA02-425C230A721F}"/>
              </a:ext>
            </a:extLst>
          </p:cNvPr>
          <p:cNvSpPr txBox="1"/>
          <p:nvPr/>
        </p:nvSpPr>
        <p:spPr>
          <a:xfrm>
            <a:off x="438930" y="275432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Position vs.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61C5F3-4043-40EF-1186-5967D8DAC6BD}"/>
              </a:ext>
            </a:extLst>
          </p:cNvPr>
          <p:cNvSpPr txBox="1"/>
          <p:nvPr/>
        </p:nvSpPr>
        <p:spPr>
          <a:xfrm>
            <a:off x="169418" y="1559411"/>
            <a:ext cx="11719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Here’s a video showing a cart moving in one dimeson. 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8AD688C-476D-4B8B-95E5-DA78AA88EC77}"/>
              </a:ext>
            </a:extLst>
          </p:cNvPr>
          <p:cNvGrpSpPr/>
          <p:nvPr/>
        </p:nvGrpSpPr>
        <p:grpSpPr>
          <a:xfrm>
            <a:off x="230453" y="2258615"/>
            <a:ext cx="8265737" cy="3514725"/>
            <a:chOff x="1006756" y="1838568"/>
            <a:chExt cx="8265737" cy="3514725"/>
          </a:xfrm>
        </p:grpSpPr>
        <p:pic>
          <p:nvPicPr>
            <p:cNvPr id="7" name="IMG_0046_kns3pU.mp4">
              <a:hlinkClick r:id="" action="ppaction://media"/>
              <a:extLst>
                <a:ext uri="{FF2B5EF4-FFF2-40B4-BE49-F238E27FC236}">
                  <a16:creationId xmlns:a16="http://schemas.microsoft.com/office/drawing/2014/main" id="{17E84479-4B5A-6420-A069-BFC70B0B5186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3024093" y="1838568"/>
              <a:ext cx="6248400" cy="3514725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ADFD06A-B19A-5579-7F3A-E16602DA8CC9}"/>
                </a:ext>
              </a:extLst>
            </p:cNvPr>
            <p:cNvSpPr/>
            <p:nvPr/>
          </p:nvSpPr>
          <p:spPr>
            <a:xfrm>
              <a:off x="3106170" y="2304759"/>
              <a:ext cx="128307" cy="104363"/>
            </a:xfrm>
            <a:prstGeom prst="ellipse">
              <a:avLst/>
            </a:prstGeom>
            <a:solidFill>
              <a:srgbClr val="9437FF"/>
            </a:solidFill>
            <a:ln>
              <a:solidFill>
                <a:srgbClr val="9437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9437FF"/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5A3DE5A-BA65-5706-ADBB-969B614016F8}"/>
                </a:ext>
              </a:extLst>
            </p:cNvPr>
            <p:cNvGrpSpPr/>
            <p:nvPr/>
          </p:nvGrpSpPr>
          <p:grpSpPr>
            <a:xfrm>
              <a:off x="1006756" y="2008511"/>
              <a:ext cx="5121316" cy="1607418"/>
              <a:chOff x="505160" y="2115431"/>
              <a:chExt cx="5121316" cy="1607418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972490A-9EB3-5802-FA11-D34F2E11F406}"/>
                  </a:ext>
                </a:extLst>
              </p:cNvPr>
              <p:cNvCxnSpPr/>
              <p:nvPr/>
            </p:nvCxnSpPr>
            <p:spPr>
              <a:xfrm>
                <a:off x="2988576" y="2281509"/>
                <a:ext cx="2275840" cy="0"/>
              </a:xfrm>
              <a:prstGeom prst="straightConnector1">
                <a:avLst/>
              </a:prstGeom>
              <a:ln w="50800">
                <a:solidFill>
                  <a:srgbClr val="9437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64551297-67F1-442E-9D20-2552DA2D0BBB}"/>
                  </a:ext>
                </a:extLst>
              </p:cNvPr>
              <p:cNvCxnSpPr/>
              <p:nvPr/>
            </p:nvCxnSpPr>
            <p:spPr>
              <a:xfrm flipH="1">
                <a:off x="874712" y="2281509"/>
                <a:ext cx="1625600" cy="0"/>
              </a:xfrm>
              <a:prstGeom prst="straightConnector1">
                <a:avLst/>
              </a:prstGeom>
              <a:ln w="50800">
                <a:solidFill>
                  <a:srgbClr val="9437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532C7EC-15FA-82AC-C534-A1B29FEB884F}"/>
                  </a:ext>
                </a:extLst>
              </p:cNvPr>
              <p:cNvSpPr txBox="1"/>
              <p:nvPr/>
            </p:nvSpPr>
            <p:spPr>
              <a:xfrm>
                <a:off x="2571517" y="3353517"/>
                <a:ext cx="8423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</a:t>
                </a:r>
              </a:p>
            </p:txBody>
          </p:sp>
          <p:cxnSp>
            <p:nvCxnSpPr>
              <p:cNvPr id="13" name="Elbow Connector 12">
                <a:extLst>
                  <a:ext uri="{FF2B5EF4-FFF2-40B4-BE49-F238E27FC236}">
                    <a16:creationId xmlns:a16="http://schemas.microsoft.com/office/drawing/2014/main" id="{725076C3-63DF-E737-2EDF-B5C6623B8C1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2454540" y="2853966"/>
                <a:ext cx="732073" cy="28221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rgbClr val="9437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A868AB25-5720-3453-0790-68CEB52D70B8}"/>
                      </a:ext>
                    </a:extLst>
                  </p:cNvPr>
                  <p:cNvSpPr txBox="1"/>
                  <p:nvPr/>
                </p:nvSpPr>
                <p:spPr>
                  <a:xfrm>
                    <a:off x="5258811" y="2143009"/>
                    <a:ext cx="3676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9437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solidFill>
                                <a:srgbClr val="9437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>
                      <a:solidFill>
                        <a:srgbClr val="9437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B6C21C52-892E-DC4A-BDE0-53F099A18B3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8811" y="2143009"/>
                    <a:ext cx="367665" cy="27699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0000" r="-3333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B1E6612-C6C0-C023-E2C7-1545AF772C97}"/>
                      </a:ext>
                    </a:extLst>
                  </p:cNvPr>
                  <p:cNvSpPr txBox="1"/>
                  <p:nvPr/>
                </p:nvSpPr>
                <p:spPr>
                  <a:xfrm>
                    <a:off x="505160" y="2115431"/>
                    <a:ext cx="367665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solidFill>
                                <a:srgbClr val="9437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rgbClr val="9437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oMath>
                      </m:oMathPara>
                    </a14:m>
                    <a:endParaRPr lang="en-US" dirty="0">
                      <a:solidFill>
                        <a:srgbClr val="9437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4" name="TextBox 53">
                    <a:extLst>
                      <a:ext uri="{FF2B5EF4-FFF2-40B4-BE49-F238E27FC236}">
                        <a16:creationId xmlns:a16="http://schemas.microsoft.com/office/drawing/2014/main" id="{05DCE318-42F7-544C-A397-6319FCB2FB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5160" y="2115431"/>
                    <a:ext cx="367665" cy="27699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448" r="-6897" b="-434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7F41772-8C7E-4010-152F-017489FA4EA8}"/>
              </a:ext>
            </a:extLst>
          </p:cNvPr>
          <p:cNvSpPr txBox="1"/>
          <p:nvPr/>
        </p:nvSpPr>
        <p:spPr>
          <a:xfrm>
            <a:off x="230453" y="6112670"/>
            <a:ext cx="11719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cart is at specific locations at every instant of time and what we’d like is to be able to describe the position of the cart as a function of time and from this describe the complete motion of the cart. 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3D2B4DD-D785-831B-43F9-5A8A6811F8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207029"/>
              </p:ext>
            </p:extLst>
          </p:nvPr>
        </p:nvGraphicFramePr>
        <p:xfrm>
          <a:off x="9965171" y="2829169"/>
          <a:ext cx="1651000" cy="2133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770186166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117777434"/>
                    </a:ext>
                  </a:extLst>
                </a:gridCol>
              </a:tblGrid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 (s)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 (m)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6041330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21288564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1117408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6937133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0259819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-26.4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16126790"/>
                  </a:ext>
                </a:extLst>
              </a:tr>
            </a:tbl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16334B5-BA71-7170-1020-2EC446F5F942}"/>
              </a:ext>
            </a:extLst>
          </p:cNvPr>
          <p:cNvCxnSpPr/>
          <p:nvPr/>
        </p:nvCxnSpPr>
        <p:spPr>
          <a:xfrm>
            <a:off x="8681545" y="4015977"/>
            <a:ext cx="893379" cy="0"/>
          </a:xfrm>
          <a:prstGeom prst="straightConnector1">
            <a:avLst/>
          </a:prstGeom>
          <a:ln w="38100">
            <a:solidFill>
              <a:srgbClr val="008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0284656-EAEA-088F-8A38-5DA2B2C03F1D}"/>
              </a:ext>
            </a:extLst>
          </p:cNvPr>
          <p:cNvSpPr txBox="1"/>
          <p:nvPr/>
        </p:nvSpPr>
        <p:spPr>
          <a:xfrm>
            <a:off x="10064770" y="2382391"/>
            <a:ext cx="1439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“data”</a:t>
            </a:r>
          </a:p>
        </p:txBody>
      </p:sp>
    </p:spTree>
    <p:extLst>
      <p:ext uri="{BB962C8B-B14F-4D97-AF65-F5344CB8AC3E}">
        <p14:creationId xmlns:p14="http://schemas.microsoft.com/office/powerpoint/2010/main" val="76140414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F99D8E-0DEF-9FA8-AC2A-0CC7BBB3CD19}"/>
              </a:ext>
            </a:extLst>
          </p:cNvPr>
          <p:cNvGrpSpPr>
            <a:grpSpLocks noChangeAspect="1"/>
          </p:cNvGrpSpPr>
          <p:nvPr/>
        </p:nvGrpSpPr>
        <p:grpSpPr>
          <a:xfrm>
            <a:off x="6151751" y="1099845"/>
            <a:ext cx="5486400" cy="2908133"/>
            <a:chOff x="2558527" y="2409279"/>
            <a:chExt cx="7017257" cy="38017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3561396-4B25-46F4-A90D-FE76BDDFC384}"/>
                    </a:ext>
                  </a:extLst>
                </p:cNvPr>
                <p:cNvSpPr txBox="1"/>
                <p:nvPr/>
              </p:nvSpPr>
              <p:spPr>
                <a:xfrm>
                  <a:off x="7727730" y="4653381"/>
                  <a:ext cx="53950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𝐸𝐷𝐶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1731331D-A57E-5845-B5A1-E7EFF75000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27730" y="4653381"/>
                  <a:ext cx="539507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2222"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10813DA-E3F3-504B-1C05-FADF5CD2EF3E}"/>
                </a:ext>
              </a:extLst>
            </p:cNvPr>
            <p:cNvGrpSpPr/>
            <p:nvPr/>
          </p:nvGrpSpPr>
          <p:grpSpPr>
            <a:xfrm>
              <a:off x="2558527" y="2409279"/>
              <a:ext cx="7017257" cy="3801774"/>
              <a:chOff x="4368053" y="1752019"/>
              <a:chExt cx="7017257" cy="380177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F53A003-3BED-A18B-26D6-D8CB01CCDB3C}"/>
                  </a:ext>
                </a:extLst>
              </p:cNvPr>
              <p:cNvGrpSpPr/>
              <p:nvPr/>
            </p:nvGrpSpPr>
            <p:grpSpPr>
              <a:xfrm>
                <a:off x="4368053" y="1752019"/>
                <a:ext cx="7017257" cy="3801774"/>
                <a:chOff x="4843541" y="1201480"/>
                <a:chExt cx="7017257" cy="3801774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64A93AC3-42E5-9348-5B63-D57705885BC8}"/>
                    </a:ext>
                  </a:extLst>
                </p:cNvPr>
                <p:cNvGrpSpPr/>
                <p:nvPr/>
              </p:nvGrpSpPr>
              <p:grpSpPr>
                <a:xfrm>
                  <a:off x="6700885" y="2069568"/>
                  <a:ext cx="5016572" cy="2773994"/>
                  <a:chOff x="6752545" y="2993746"/>
                  <a:chExt cx="5016572" cy="2773994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85990D58-CA84-FE37-DC72-A99AAA5BDF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354187" y="2993746"/>
                        <a:ext cx="664606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𝐶𝐵𝐴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>
                          <a:solidFill>
                            <a:srgbClr val="FF00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0" name="TextBox 9">
                        <a:extLst>
                          <a:ext uri="{FF2B5EF4-FFF2-40B4-BE49-F238E27FC236}">
                            <a16:creationId xmlns:a16="http://schemas.microsoft.com/office/drawing/2014/main" id="{09DD42A7-D713-B441-A237-559CD896119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354187" y="2993746"/>
                        <a:ext cx="664606" cy="276999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 l="-5455" b="-13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EED70B6E-1A03-52F9-29CB-0B854297EAA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83552" y="3746813"/>
                        <a:ext cx="675441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𝐷𝐶𝐵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1" name="TextBox 10">
                        <a:extLst>
                          <a:ext uri="{FF2B5EF4-FFF2-40B4-BE49-F238E27FC236}">
                            <a16:creationId xmlns:a16="http://schemas.microsoft.com/office/drawing/2014/main" id="{0B7EA9F3-6674-AE40-B8BD-F2112157BFA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583552" y="3746813"/>
                        <a:ext cx="675441" cy="276999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 l="-3509" b="-13636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0" name="TextBox 29">
                        <a:extLst>
                          <a:ext uri="{FF2B5EF4-FFF2-40B4-BE49-F238E27FC236}">
                            <a16:creationId xmlns:a16="http://schemas.microsoft.com/office/drawing/2014/main" id="{3FAE1736-7CD9-D78B-40F1-4AD093ED59F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1097202" y="4450163"/>
                        <a:ext cx="67191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𝐸𝐷𝐶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2" name="TextBox 11">
                        <a:extLst>
                          <a:ext uri="{FF2B5EF4-FFF2-40B4-BE49-F238E27FC236}">
                            <a16:creationId xmlns:a16="http://schemas.microsoft.com/office/drawing/2014/main" id="{5D0A5FAA-5B8E-4040-B7F0-61088068EA1D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1097202" y="4450163"/>
                        <a:ext cx="671915" cy="276999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3571" b="-130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1" name="TextBox 30">
                        <a:extLst>
                          <a:ext uri="{FF2B5EF4-FFF2-40B4-BE49-F238E27FC236}">
                            <a16:creationId xmlns:a16="http://schemas.microsoft.com/office/drawing/2014/main" id="{5A70CC79-8CF0-67A4-B314-2E31F4A0AC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752545" y="3962779"/>
                        <a:ext cx="629788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𝐶𝐵𝐴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4" name="TextBox 13">
                        <a:extLst>
                          <a:ext uri="{FF2B5EF4-FFF2-40B4-BE49-F238E27FC236}">
                            <a16:creationId xmlns:a16="http://schemas.microsoft.com/office/drawing/2014/main" id="{B272F783-79D4-EB4C-8E1D-07B8BA89EC24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752545" y="3962779"/>
                        <a:ext cx="629788" cy="276999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3846" b="-125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2" name="TextBox 31">
                        <a:extLst>
                          <a:ext uri="{FF2B5EF4-FFF2-40B4-BE49-F238E27FC236}">
                            <a16:creationId xmlns:a16="http://schemas.microsoft.com/office/drawing/2014/main" id="{9EBB0950-A8CB-4527-D3BF-2E5C8AA1A4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235001" y="4727162"/>
                        <a:ext cx="640625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C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𝐷𝐶𝐵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15" name="TextBox 14">
                        <a:extLst>
                          <a:ext uri="{FF2B5EF4-FFF2-40B4-BE49-F238E27FC236}">
                            <a16:creationId xmlns:a16="http://schemas.microsoft.com/office/drawing/2014/main" id="{7024BD82-EBBF-0B4C-BBCD-8EC1A9798B8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235001" y="4727162"/>
                        <a:ext cx="640625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1852" b="-1304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33" name="TextBox 32">
                        <a:extLst>
                          <a:ext uri="{FF2B5EF4-FFF2-40B4-BE49-F238E27FC236}">
                            <a16:creationId xmlns:a16="http://schemas.microsoft.com/office/drawing/2014/main" id="{31ECCAD5-E4D5-0BE4-EA2C-2D477832F10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760840" y="5490741"/>
                        <a:ext cx="637097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𝐸𝐷𝐶</m:t>
                                  </m:r>
                                </m:sub>
                              </m:sSub>
                            </m:oMath>
                          </m:oMathPara>
                        </a14:m>
                        <a:endParaRPr lang="en-US" dirty="0">
                          <a:solidFill>
                            <a:srgbClr val="00B05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6" name="TextBox 15">
                        <a:extLst>
                          <a:ext uri="{FF2B5EF4-FFF2-40B4-BE49-F238E27FC236}">
                            <a16:creationId xmlns:a16="http://schemas.microsoft.com/office/drawing/2014/main" id="{6C2FC41D-7904-FC4A-9643-3A461E99848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760840" y="5490741"/>
                        <a:ext cx="637097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3774" b="-1739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11" name="Group 10">
                  <a:extLst>
                    <a:ext uri="{FF2B5EF4-FFF2-40B4-BE49-F238E27FC236}">
                      <a16:creationId xmlns:a16="http://schemas.microsoft.com/office/drawing/2014/main" id="{1C8C8494-95B8-0549-FEB8-3AD6BA0B9BA3}"/>
                    </a:ext>
                  </a:extLst>
                </p:cNvPr>
                <p:cNvGrpSpPr/>
                <p:nvPr/>
              </p:nvGrpSpPr>
              <p:grpSpPr>
                <a:xfrm>
                  <a:off x="4843541" y="1201480"/>
                  <a:ext cx="7017257" cy="3801774"/>
                  <a:chOff x="4845559" y="2106433"/>
                  <a:chExt cx="7017257" cy="3801774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E43B2477-8635-A1E8-24CE-2818AAD97875}"/>
                      </a:ext>
                    </a:extLst>
                  </p:cNvPr>
                  <p:cNvGrpSpPr/>
                  <p:nvPr/>
                </p:nvGrpSpPr>
                <p:grpSpPr>
                  <a:xfrm>
                    <a:off x="4845559" y="2106433"/>
                    <a:ext cx="7017257" cy="3801774"/>
                    <a:chOff x="4845559" y="2106433"/>
                    <a:chExt cx="7017257" cy="3801774"/>
                  </a:xfrm>
                </p:grpSpPr>
                <p:grpSp>
                  <p:nvGrpSpPr>
                    <p:cNvPr id="19" name="Group 18">
                      <a:extLst>
                        <a:ext uri="{FF2B5EF4-FFF2-40B4-BE49-F238E27FC236}">
                          <a16:creationId xmlns:a16="http://schemas.microsoft.com/office/drawing/2014/main" id="{DC0C66D0-1FF5-0B55-348D-27EAA98B81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45559" y="2106433"/>
                      <a:ext cx="7017257" cy="3801774"/>
                      <a:chOff x="5174743" y="1495857"/>
                      <a:chExt cx="7017257" cy="3801774"/>
                    </a:xfrm>
                  </p:grpSpPr>
                  <mc:AlternateContent xmlns:mc="http://schemas.openxmlformats.org/markup-compatibility/2006" xmlns:a14="http://schemas.microsoft.com/office/drawing/2010/main">
                    <mc:Choice Requires="a14">
                      <p:graphicFrame>
                        <p:nvGraphicFramePr>
                          <p:cNvPr id="23" name="Chart 22">
                            <a:extLst>
                              <a:ext uri="{FF2B5EF4-FFF2-40B4-BE49-F238E27FC236}">
                                <a16:creationId xmlns:a16="http://schemas.microsoft.com/office/drawing/2014/main" id="{F380E292-784B-047A-8A28-C60EBE4B13F5}"/>
                              </a:ext>
                            </a:extLst>
                          </p:cNvPr>
                          <p:cNvGraphicFramePr/>
                          <p:nvPr>
                            <p:extLst>
                              <p:ext uri="{D42A27DB-BD31-4B8C-83A1-F6EECF244321}">
                                <p14:modId xmlns:p14="http://schemas.microsoft.com/office/powerpoint/2010/main" val="1539429939"/>
                              </p:ext>
                            </p:extLst>
                          </p:nvPr>
                        </p:nvGraphicFramePr>
                        <p:xfrm>
                          <a:off x="5174743" y="1495857"/>
                          <a:ext cx="7017257" cy="3801774"/>
                        </p:xfrm>
                        <a:graphic>
                          <a:graphicData uri="http://schemas.openxmlformats.org/drawingml/2006/chart">
                            <c:chart xmlns:c="http://schemas.openxmlformats.org/drawingml/2006/chart" xmlns:r="http://schemas.openxmlformats.org/officeDocument/2006/relationships" r:id="rId9"/>
                          </a:graphicData>
                        </a:graphic>
                      </p:graphicFrame>
                    </mc:Choice>
                    <mc:Fallback xmlns="">
                      <p:graphicFrame>
                        <p:nvGraphicFramePr>
                          <p:cNvPr id="23" name="Chart 22">
                            <a:extLst>
                              <a:ext uri="{FF2B5EF4-FFF2-40B4-BE49-F238E27FC236}">
                                <a16:creationId xmlns:a16="http://schemas.microsoft.com/office/drawing/2014/main" id="{F380E292-784B-047A-8A28-C60EBE4B13F5}"/>
                              </a:ext>
                            </a:extLst>
                          </p:cNvPr>
                          <p:cNvGraphicFramePr/>
                          <p:nvPr>
                            <p:extLst>
                              <p:ext uri="{D42A27DB-BD31-4B8C-83A1-F6EECF244321}">
                                <p14:modId xmlns:p14="http://schemas.microsoft.com/office/powerpoint/2010/main" val="1539429939"/>
                              </p:ext>
                            </p:extLst>
                          </p:nvPr>
                        </p:nvGraphicFramePr>
                        <p:xfrm>
                          <a:off x="5174743" y="1495857"/>
                          <a:ext cx="7017257" cy="3801774"/>
                        </p:xfrm>
                        <a:graphic>
                          <a:graphicData uri="http://schemas.openxmlformats.org/drawingml/2006/chart">
                            <c:chart xmlns:c="http://schemas.openxmlformats.org/drawingml/2006/chart" xmlns:r="http://schemas.openxmlformats.org/officeDocument/2006/relationships" r:id="rId10"/>
                          </a:graphicData>
                        </a:graphic>
                      </p:graphicFrame>
                    </mc:Fallback>
                  </mc:AlternateContent>
                  <p:sp>
                    <p:nvSpPr>
                      <p:cNvPr id="24" name="TextBox 23">
                        <a:extLst>
                          <a:ext uri="{FF2B5EF4-FFF2-40B4-BE49-F238E27FC236}">
                            <a16:creationId xmlns:a16="http://schemas.microsoft.com/office/drawing/2014/main" id="{D11028AE-2CCC-D7B2-C9BB-BB843C61B4C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425184" y="1751555"/>
                        <a:ext cx="743712" cy="2715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>
                            <a:solidFill>
                              <a:srgbClr val="9437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BA</a:t>
                        </a:r>
                      </a:p>
                    </p:txBody>
                  </p:sp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D96ABF0A-1CD6-3066-1E90-3C87DA75C17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45552" y="2419778"/>
                        <a:ext cx="743712" cy="2715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>
                            <a:solidFill>
                              <a:srgbClr val="9437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CB</a:t>
                        </a:r>
                      </a:p>
                    </p:txBody>
                  </p:sp>
                  <p:sp>
                    <p:nvSpPr>
                      <p:cNvPr id="26" name="TextBox 25">
                        <a:extLst>
                          <a:ext uri="{FF2B5EF4-FFF2-40B4-BE49-F238E27FC236}">
                            <a16:creationId xmlns:a16="http://schemas.microsoft.com/office/drawing/2014/main" id="{87DF123D-A8B9-9604-2437-20791D7E3C0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351264" y="3321215"/>
                        <a:ext cx="743712" cy="2715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>
                            <a:solidFill>
                              <a:srgbClr val="9437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DC</a:t>
                        </a:r>
                      </a:p>
                    </p:txBody>
                  </p:sp>
                  <p:sp>
                    <p:nvSpPr>
                      <p:cNvPr id="27" name="TextBox 26">
                        <a:extLst>
                          <a:ext uri="{FF2B5EF4-FFF2-40B4-BE49-F238E27FC236}">
                            <a16:creationId xmlns:a16="http://schemas.microsoft.com/office/drawing/2014/main" id="{B2048B75-52F8-78E2-DDC6-0B2CC9A169E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917936" y="4041314"/>
                        <a:ext cx="743712" cy="2715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sz="1200" b="1" dirty="0">
                            <a:solidFill>
                              <a:srgbClr val="9437FF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ED</a:t>
                        </a:r>
                      </a:p>
                    </p:txBody>
                  </p:sp>
                </p:grpSp>
                <p:cxnSp>
                  <p:nvCxnSpPr>
                    <p:cNvPr id="20" name="Straight Connector 19">
                      <a:extLst>
                        <a:ext uri="{FF2B5EF4-FFF2-40B4-BE49-F238E27FC236}">
                          <a16:creationId xmlns:a16="http://schemas.microsoft.com/office/drawing/2014/main" id="{B79DE4FA-818E-BACB-F2F6-C4B0E85238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9346356" y="4281113"/>
                      <a:ext cx="1426094" cy="749460"/>
                    </a:xfrm>
                    <a:prstGeom prst="line">
                      <a:avLst/>
                    </a:prstGeom>
                    <a:ln w="19050">
                      <a:gradFill flip="none" rotWithShape="1"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0">
                            <a:schemeClr val="accent1">
                              <a:lumMod val="45000"/>
                              <a:lumOff val="55000"/>
                            </a:schemeClr>
                          </a:gs>
                          <a:gs pos="0">
                            <a:srgbClr val="00B050"/>
                          </a:gs>
                          <a:gs pos="100000">
                            <a:srgbClr val="0070C0"/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>
                      <a:extLst>
                        <a:ext uri="{FF2B5EF4-FFF2-40B4-BE49-F238E27FC236}">
                          <a16:creationId xmlns:a16="http://schemas.microsoft.com/office/drawing/2014/main" id="{63994D0D-9E6F-5DEB-FBB1-8FB981254AB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6342328" y="2757686"/>
                      <a:ext cx="1372092" cy="703227"/>
                    </a:xfrm>
                    <a:prstGeom prst="line">
                      <a:avLst/>
                    </a:prstGeom>
                    <a:ln w="19050">
                      <a:gradFill flip="none" rotWithShape="1">
                        <a:gsLst>
                          <a:gs pos="0">
                            <a:schemeClr val="bg1"/>
                          </a:gs>
                          <a:gs pos="100000">
                            <a:srgbClr val="FFC000"/>
                          </a:gs>
                          <a:gs pos="0">
                            <a:srgbClr val="FF0000"/>
                          </a:gs>
                          <a:gs pos="100000">
                            <a:schemeClr val="accent1">
                              <a:lumMod val="30000"/>
                              <a:lumOff val="70000"/>
                            </a:schemeClr>
                          </a:gs>
                        </a:gsLst>
                        <a:lin ang="0" scaled="1"/>
                        <a:tileRect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>
                      <a:extLst>
                        <a:ext uri="{FF2B5EF4-FFF2-40B4-BE49-F238E27FC236}">
                          <a16:creationId xmlns:a16="http://schemas.microsoft.com/office/drawing/2014/main" id="{CC825408-23F9-1E0B-D38C-9238548BE0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7868462" y="3544128"/>
                      <a:ext cx="1360882" cy="647601"/>
                    </a:xfrm>
                    <a:prstGeom prst="line">
                      <a:avLst/>
                    </a:prstGeom>
                    <a:ln w="19050">
                      <a:gradFill>
                        <a:gsLst>
                          <a:gs pos="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45000">
                            <a:srgbClr val="FFC000"/>
                          </a:gs>
                          <a:gs pos="100000">
                            <a:srgbClr val="00B050"/>
                          </a:gs>
                          <a:gs pos="0">
                            <a:srgbClr val="FFC000"/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3" name="Right Brace 12">
                    <a:extLst>
                      <a:ext uri="{FF2B5EF4-FFF2-40B4-BE49-F238E27FC236}">
                        <a16:creationId xmlns:a16="http://schemas.microsoft.com/office/drawing/2014/main" id="{A09C155F-6B47-4E2E-45C0-7E28EDD50D9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905204" y="3049118"/>
                    <a:ext cx="306839" cy="1456977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99000">
                          <a:srgbClr val="FF0000"/>
                        </a:gs>
                        <a:gs pos="0">
                          <a:srgbClr val="FFC00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ight Brace 13">
                    <a:extLst>
                      <a:ext uri="{FF2B5EF4-FFF2-40B4-BE49-F238E27FC236}">
                        <a16:creationId xmlns:a16="http://schemas.microsoft.com/office/drawing/2014/main" id="{618451FB-6528-96BE-7AB7-4C29422494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395483" y="3786449"/>
                    <a:ext cx="306839" cy="1456977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rgbClr val="00B050"/>
                        </a:gs>
                        <a:gs pos="100000">
                          <a:srgbClr val="FFC00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Right Brace 14">
                    <a:extLst>
                      <a:ext uri="{FF2B5EF4-FFF2-40B4-BE49-F238E27FC236}">
                        <a16:creationId xmlns:a16="http://schemas.microsoft.com/office/drawing/2014/main" id="{3655045F-9122-2A83-1129-1FC3FC187FF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9890542" y="4608833"/>
                    <a:ext cx="306839" cy="1456977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0B050"/>
                        </a:gs>
                        <a:gs pos="0">
                          <a:srgbClr val="0070C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Right Brace 15">
                    <a:extLst>
                      <a:ext uri="{FF2B5EF4-FFF2-40B4-BE49-F238E27FC236}">
                        <a16:creationId xmlns:a16="http://schemas.microsoft.com/office/drawing/2014/main" id="{52F24223-8314-A504-1C66-C8440B25B03B}"/>
                      </a:ext>
                    </a:extLst>
                  </p:cNvPr>
                  <p:cNvSpPr/>
                  <p:nvPr/>
                </p:nvSpPr>
                <p:spPr>
                  <a:xfrm>
                    <a:off x="8024354" y="2716980"/>
                    <a:ext cx="235726" cy="809376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99000">
                          <a:srgbClr val="FF0000"/>
                        </a:gs>
                        <a:gs pos="0">
                          <a:srgbClr val="FFC00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Right Brace 16">
                    <a:extLst>
                      <a:ext uri="{FF2B5EF4-FFF2-40B4-BE49-F238E27FC236}">
                        <a16:creationId xmlns:a16="http://schemas.microsoft.com/office/drawing/2014/main" id="{437728A4-8CC8-CD64-D8B3-21B5554E187A}"/>
                      </a:ext>
                    </a:extLst>
                  </p:cNvPr>
                  <p:cNvSpPr/>
                  <p:nvPr/>
                </p:nvSpPr>
                <p:spPr>
                  <a:xfrm>
                    <a:off x="9362369" y="3544128"/>
                    <a:ext cx="176910" cy="682370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rgbClr val="00B050"/>
                        </a:gs>
                        <a:gs pos="0">
                          <a:srgbClr val="FFC00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Right Brace 17">
                    <a:extLst>
                      <a:ext uri="{FF2B5EF4-FFF2-40B4-BE49-F238E27FC236}">
                        <a16:creationId xmlns:a16="http://schemas.microsoft.com/office/drawing/2014/main" id="{7D4E74F8-E43B-0381-75EC-62BB8BD8A056}"/>
                      </a:ext>
                    </a:extLst>
                  </p:cNvPr>
                  <p:cNvSpPr/>
                  <p:nvPr/>
                </p:nvSpPr>
                <p:spPr>
                  <a:xfrm>
                    <a:off x="10899037" y="4226498"/>
                    <a:ext cx="122531" cy="792025"/>
                  </a:xfrm>
                  <a:prstGeom prst="rightBrace">
                    <a:avLst/>
                  </a:prstGeom>
                  <a:ln w="25400"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0">
                          <a:srgbClr val="00B050"/>
                        </a:gs>
                        <a:gs pos="100000">
                          <a:srgbClr val="0070C0"/>
                        </a:gs>
                      </a:gsLst>
                      <a:lin ang="5400000" scaled="1"/>
                    </a:gra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567794F-8A08-DC66-3A4F-62DAAB6E42C1}"/>
                      </a:ext>
                    </a:extLst>
                  </p:cNvPr>
                  <p:cNvSpPr txBox="1"/>
                  <p:nvPr/>
                </p:nvSpPr>
                <p:spPr>
                  <a:xfrm>
                    <a:off x="6460850" y="2455999"/>
                    <a:ext cx="331613" cy="18103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𝐶𝐵𝐴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E567794F-8A08-DC66-3A4F-62DAAB6E42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60850" y="2455999"/>
                    <a:ext cx="331613" cy="18103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4286" r="-33333" b="-5454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AA99A48-99CC-546C-7C8F-6C7001701A44}"/>
                      </a:ext>
                    </a:extLst>
                  </p:cNvPr>
                  <p:cNvSpPr txBox="1"/>
                  <p:nvPr/>
                </p:nvSpPr>
                <p:spPr>
                  <a:xfrm>
                    <a:off x="7960865" y="3255901"/>
                    <a:ext cx="341146" cy="18103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  <m:t>𝐷𝐶𝐵</m:t>
                              </m:r>
                            </m:sub>
                          </m:sSub>
                        </m:oMath>
                      </m:oMathPara>
                    </a14:m>
                    <a:endParaRPr lang="en-US" sz="1200" dirty="0">
                      <a:solidFill>
                        <a:srgbClr val="0070C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2AA99A48-99CC-546C-7C8F-6C7001701A4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60865" y="3255901"/>
                    <a:ext cx="341146" cy="18103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3636" r="-27273" b="-41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FAE692-43F3-CC12-5E52-D2505007A8BA}"/>
              </a:ext>
            </a:extLst>
          </p:cNvPr>
          <p:cNvGrpSpPr>
            <a:grpSpLocks noChangeAspect="1"/>
          </p:cNvGrpSpPr>
          <p:nvPr/>
        </p:nvGrpSpPr>
        <p:grpSpPr>
          <a:xfrm>
            <a:off x="346982" y="934659"/>
            <a:ext cx="5486400" cy="3073319"/>
            <a:chOff x="2621280" y="1065620"/>
            <a:chExt cx="9570720" cy="536123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F2710D9-4723-FE50-4782-18A24F347F5F}"/>
                </a:ext>
              </a:extLst>
            </p:cNvPr>
            <p:cNvGrpSpPr/>
            <p:nvPr/>
          </p:nvGrpSpPr>
          <p:grpSpPr>
            <a:xfrm>
              <a:off x="2621280" y="1065620"/>
              <a:ext cx="9570720" cy="5361234"/>
              <a:chOff x="2621280" y="1065620"/>
              <a:chExt cx="9570720" cy="5361234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AC70377C-7AE6-86F6-80A1-7F03064C24D4}"/>
                  </a:ext>
                </a:extLst>
              </p:cNvPr>
              <p:cNvGrpSpPr/>
              <p:nvPr/>
            </p:nvGrpSpPr>
            <p:grpSpPr>
              <a:xfrm>
                <a:off x="2621280" y="1065620"/>
                <a:ext cx="9570720" cy="5361234"/>
                <a:chOff x="5634839" y="1421197"/>
                <a:chExt cx="6027576" cy="3813234"/>
              </a:xfrm>
            </p:grpSpPr>
            <p:grpSp>
              <p:nvGrpSpPr>
                <p:cNvPr id="53" name="Group 52">
                  <a:extLst>
                    <a:ext uri="{FF2B5EF4-FFF2-40B4-BE49-F238E27FC236}">
                      <a16:creationId xmlns:a16="http://schemas.microsoft.com/office/drawing/2014/main" id="{9DE80E92-B47D-C15B-1BC0-0140ED20BD0F}"/>
                    </a:ext>
                  </a:extLst>
                </p:cNvPr>
                <p:cNvGrpSpPr/>
                <p:nvPr/>
              </p:nvGrpSpPr>
              <p:grpSpPr>
                <a:xfrm>
                  <a:off x="5634839" y="1421197"/>
                  <a:ext cx="6027576" cy="3813234"/>
                  <a:chOff x="5749896" y="1614978"/>
                  <a:chExt cx="6027576" cy="3813234"/>
                </a:xfrm>
                <a:solidFill>
                  <a:schemeClr val="bg1"/>
                </a:solidFill>
              </p:grpSpPr>
              <mc:AlternateContent xmlns:mc="http://schemas.openxmlformats.org/markup-compatibility/2006" xmlns:a14="http://schemas.microsoft.com/office/drawing/2010/main">
                <mc:Choice Requires="a14">
                  <p:graphicFrame>
                    <p:nvGraphicFramePr>
                      <p:cNvPr id="58" name="Chart 57">
                        <a:extLst>
                          <a:ext uri="{FF2B5EF4-FFF2-40B4-BE49-F238E27FC236}">
                            <a16:creationId xmlns:a16="http://schemas.microsoft.com/office/drawing/2014/main" id="{AE1C1DFA-4D6A-471C-C358-59888FAE3DCF}"/>
                          </a:ext>
                        </a:extLst>
                      </p:cNvPr>
                      <p:cNvGraphicFramePr>
                        <a:graphicFrameLocks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869939064"/>
                          </p:ext>
                        </p:extLst>
                      </p:nvPr>
                    </p:nvGraphicFramePr>
                    <p:xfrm>
                      <a:off x="5749896" y="1614978"/>
                      <a:ext cx="6027576" cy="3813234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13"/>
                      </a:graphicData>
                    </a:graphic>
                  </p:graphicFrame>
                </mc:Choice>
                <mc:Fallback xmlns="">
                  <p:graphicFrame>
                    <p:nvGraphicFramePr>
                      <p:cNvPr id="58" name="Chart 57">
                        <a:extLst>
                          <a:ext uri="{FF2B5EF4-FFF2-40B4-BE49-F238E27FC236}">
                            <a16:creationId xmlns:a16="http://schemas.microsoft.com/office/drawing/2014/main" id="{AE1C1DFA-4D6A-471C-C358-59888FAE3DCF}"/>
                          </a:ext>
                        </a:extLst>
                      </p:cNvPr>
                      <p:cNvGraphicFramePr>
                        <a:graphicFrameLocks/>
                      </p:cNvGraphicFramePr>
                      <p:nvPr>
                        <p:extLst>
                          <p:ext uri="{D42A27DB-BD31-4B8C-83A1-F6EECF244321}">
                            <p14:modId xmlns:p14="http://schemas.microsoft.com/office/powerpoint/2010/main" val="1869939064"/>
                          </p:ext>
                        </p:extLst>
                      </p:nvPr>
                    </p:nvGraphicFramePr>
                    <p:xfrm>
                      <a:off x="5749896" y="1614978"/>
                      <a:ext cx="6027576" cy="3813234"/>
                    </p:xfrm>
                    <a:graphic>
                      <a:graphicData uri="http://schemas.openxmlformats.org/drawingml/2006/chart">
                        <c:chart xmlns:c="http://schemas.openxmlformats.org/drawingml/2006/chart" xmlns:r="http://schemas.openxmlformats.org/officeDocument/2006/relationships" r:id="rId14"/>
                      </a:graphicData>
                    </a:graphic>
                  </p:graphicFrame>
                </mc:Fallback>
              </mc:AlternateContent>
              <p:sp>
                <p:nvSpPr>
                  <p:cNvPr id="59" name="TextBox 58">
                    <a:extLst>
                      <a:ext uri="{FF2B5EF4-FFF2-40B4-BE49-F238E27FC236}">
                        <a16:creationId xmlns:a16="http://schemas.microsoft.com/office/drawing/2014/main" id="{2146917F-5703-E406-9EC6-22D23F2AF75F}"/>
                      </a:ext>
                    </a:extLst>
                  </p:cNvPr>
                  <p:cNvSpPr txBox="1"/>
                  <p:nvPr/>
                </p:nvSpPr>
                <p:spPr>
                  <a:xfrm>
                    <a:off x="6309876" y="2105907"/>
                    <a:ext cx="536448" cy="3436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9437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</a:t>
                    </a:r>
                  </a:p>
                </p:txBody>
              </p:sp>
              <p:sp>
                <p:nvSpPr>
                  <p:cNvPr id="60" name="TextBox 59">
                    <a:extLst>
                      <a:ext uri="{FF2B5EF4-FFF2-40B4-BE49-F238E27FC236}">
                        <a16:creationId xmlns:a16="http://schemas.microsoft.com/office/drawing/2014/main" id="{9EB190F3-543A-B97E-F230-46113209D5FC}"/>
                      </a:ext>
                    </a:extLst>
                  </p:cNvPr>
                  <p:cNvSpPr txBox="1"/>
                  <p:nvPr/>
                </p:nvSpPr>
                <p:spPr>
                  <a:xfrm>
                    <a:off x="7326045" y="1821103"/>
                    <a:ext cx="536448" cy="3436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9437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</a:t>
                    </a:r>
                  </a:p>
                </p:txBody>
              </p:sp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A8FA4B67-1523-C13B-4F21-F4ABC831DD85}"/>
                      </a:ext>
                    </a:extLst>
                  </p:cNvPr>
                  <p:cNvSpPr txBox="1"/>
                  <p:nvPr/>
                </p:nvSpPr>
                <p:spPr>
                  <a:xfrm>
                    <a:off x="8506305" y="2011790"/>
                    <a:ext cx="536448" cy="3436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9437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</a:t>
                    </a:r>
                  </a:p>
                </p:txBody>
              </p:sp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1A6C9B28-045C-CDBE-51F1-320BA466CFA7}"/>
                      </a:ext>
                    </a:extLst>
                  </p:cNvPr>
                  <p:cNvSpPr txBox="1"/>
                  <p:nvPr/>
                </p:nvSpPr>
                <p:spPr>
                  <a:xfrm>
                    <a:off x="9555407" y="2920094"/>
                    <a:ext cx="536448" cy="3436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9437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</a:t>
                    </a:r>
                  </a:p>
                </p:txBody>
              </p:sp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E707D74-BBA2-5D74-423F-6DA2BD6327AB}"/>
                      </a:ext>
                    </a:extLst>
                  </p:cNvPr>
                  <p:cNvSpPr txBox="1"/>
                  <p:nvPr/>
                </p:nvSpPr>
                <p:spPr>
                  <a:xfrm>
                    <a:off x="10727613" y="4328270"/>
                    <a:ext cx="536448" cy="34368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rgbClr val="9437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</a:t>
                    </a:r>
                  </a:p>
                </p:txBody>
              </p:sp>
            </p:grp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4D7FD4EF-43D3-4B2C-FD1D-5EDA4F20FB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67347" y="2010469"/>
                  <a:ext cx="1008409" cy="260392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F9EFF8FC-7FB0-54AB-C3F9-4758CCD081E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2925" y="1980191"/>
                  <a:ext cx="999178" cy="261008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C27FAB01-8F56-4775-48C7-F8AC57F37E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18171" y="2277795"/>
                  <a:ext cx="998168" cy="777591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54B815E2-C6C9-9403-1309-BA7ED41FE66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709920" y="3147988"/>
                  <a:ext cx="1027136" cy="1315574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5" name="Right Brace 44">
                <a:extLst>
                  <a:ext uri="{FF2B5EF4-FFF2-40B4-BE49-F238E27FC236}">
                    <a16:creationId xmlns:a16="http://schemas.microsoft.com/office/drawing/2014/main" id="{311DAFD7-FDFA-9727-A231-BF47DEC7A613}"/>
                  </a:ext>
                </a:extLst>
              </p:cNvPr>
              <p:cNvSpPr/>
              <p:nvPr/>
            </p:nvSpPr>
            <p:spPr>
              <a:xfrm rot="10800000" flipH="1">
                <a:off x="5573916" y="1906302"/>
                <a:ext cx="123329" cy="470699"/>
              </a:xfrm>
              <a:prstGeom prst="righ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ight Brace 45">
                <a:extLst>
                  <a:ext uri="{FF2B5EF4-FFF2-40B4-BE49-F238E27FC236}">
                    <a16:creationId xmlns:a16="http://schemas.microsoft.com/office/drawing/2014/main" id="{FB948769-1553-3C53-FF9B-1F45AF73B661}"/>
                  </a:ext>
                </a:extLst>
              </p:cNvPr>
              <p:cNvSpPr/>
              <p:nvPr/>
            </p:nvSpPr>
            <p:spPr>
              <a:xfrm rot="5400000">
                <a:off x="4476259" y="1598951"/>
                <a:ext cx="223016" cy="1748498"/>
              </a:xfrm>
              <a:prstGeom prst="rightBrac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ight Brace 46">
                <a:extLst>
                  <a:ext uri="{FF2B5EF4-FFF2-40B4-BE49-F238E27FC236}">
                    <a16:creationId xmlns:a16="http://schemas.microsoft.com/office/drawing/2014/main" id="{931CA255-1A5B-3EF0-8BEB-8952A371D023}"/>
                  </a:ext>
                </a:extLst>
              </p:cNvPr>
              <p:cNvSpPr/>
              <p:nvPr/>
            </p:nvSpPr>
            <p:spPr>
              <a:xfrm rot="10800000" flipH="1">
                <a:off x="7384729" y="1815859"/>
                <a:ext cx="144758" cy="402646"/>
              </a:xfrm>
              <a:prstGeom prst="rightBrac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ight Brace 47">
                <a:extLst>
                  <a:ext uri="{FF2B5EF4-FFF2-40B4-BE49-F238E27FC236}">
                    <a16:creationId xmlns:a16="http://schemas.microsoft.com/office/drawing/2014/main" id="{40E9883B-F914-883E-C906-EEA4985E92F5}"/>
                  </a:ext>
                </a:extLst>
              </p:cNvPr>
              <p:cNvSpPr/>
              <p:nvPr/>
            </p:nvSpPr>
            <p:spPr>
              <a:xfrm rot="10800000" flipH="1">
                <a:off x="9065294" y="2260209"/>
                <a:ext cx="225009" cy="1103006"/>
              </a:xfrm>
              <a:prstGeom prst="rightBrac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ight Brace 48">
                <a:extLst>
                  <a:ext uri="{FF2B5EF4-FFF2-40B4-BE49-F238E27FC236}">
                    <a16:creationId xmlns:a16="http://schemas.microsoft.com/office/drawing/2014/main" id="{E9F6D5C7-B568-4E18-1D1B-F11AEEE684EF}"/>
                  </a:ext>
                </a:extLst>
              </p:cNvPr>
              <p:cNvSpPr/>
              <p:nvPr/>
            </p:nvSpPr>
            <p:spPr>
              <a:xfrm rot="10800000" flipH="1">
                <a:off x="10953042" y="3363214"/>
                <a:ext cx="197848" cy="2074416"/>
              </a:xfrm>
              <a:prstGeom prst="rightBrac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ight Brace 49">
                <a:extLst>
                  <a:ext uri="{FF2B5EF4-FFF2-40B4-BE49-F238E27FC236}">
                    <a16:creationId xmlns:a16="http://schemas.microsoft.com/office/drawing/2014/main" id="{52DE01DE-3A16-3E6D-780B-525EBA8C6196}"/>
                  </a:ext>
                </a:extLst>
              </p:cNvPr>
              <p:cNvSpPr/>
              <p:nvPr/>
            </p:nvSpPr>
            <p:spPr>
              <a:xfrm rot="5400000">
                <a:off x="6250424" y="1777350"/>
                <a:ext cx="223016" cy="1748498"/>
              </a:xfrm>
              <a:prstGeom prst="rightBrace">
                <a:avLst/>
              </a:prstGeom>
              <a:ln w="254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ight Brace 50">
                <a:extLst>
                  <a:ext uri="{FF2B5EF4-FFF2-40B4-BE49-F238E27FC236}">
                    <a16:creationId xmlns:a16="http://schemas.microsoft.com/office/drawing/2014/main" id="{F5FE8DA5-03B9-CF27-C39A-8E530E50DAB3}"/>
                  </a:ext>
                </a:extLst>
              </p:cNvPr>
              <p:cNvSpPr/>
              <p:nvPr/>
            </p:nvSpPr>
            <p:spPr>
              <a:xfrm rot="5400000">
                <a:off x="8023272" y="2775230"/>
                <a:ext cx="223016" cy="1748498"/>
              </a:xfrm>
              <a:prstGeom prst="rightBrac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ight Brace 51">
                <a:extLst>
                  <a:ext uri="{FF2B5EF4-FFF2-40B4-BE49-F238E27FC236}">
                    <a16:creationId xmlns:a16="http://schemas.microsoft.com/office/drawing/2014/main" id="{C85E4990-3E9A-DE69-6AFE-0167308EAC3C}"/>
                  </a:ext>
                </a:extLst>
              </p:cNvPr>
              <p:cNvSpPr/>
              <p:nvPr/>
            </p:nvSpPr>
            <p:spPr>
              <a:xfrm rot="5400000">
                <a:off x="9795732" y="4771771"/>
                <a:ext cx="223016" cy="1748498"/>
              </a:xfrm>
              <a:prstGeom prst="rightBrace">
                <a:avLst/>
              </a:prstGeom>
              <a:ln w="254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5E0B684-D1DC-A877-8EEA-A5F43332AC53}"/>
                    </a:ext>
                  </a:extLst>
                </p:cNvPr>
                <p:cNvSpPr txBox="1"/>
                <p:nvPr/>
              </p:nvSpPr>
              <p:spPr>
                <a:xfrm>
                  <a:off x="5697245" y="2065269"/>
                  <a:ext cx="636897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D5E0B684-D1DC-A877-8EEA-A5F43332AC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7245" y="2065269"/>
                  <a:ext cx="636897" cy="322140"/>
                </a:xfrm>
                <a:prstGeom prst="rect">
                  <a:avLst/>
                </a:prstGeom>
                <a:blipFill>
                  <a:blip r:embed="rId15"/>
                  <a:stretch>
                    <a:fillRect l="-10345" r="-3448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7DE750-0308-EDB3-00FE-B62EC80F08BE}"/>
                    </a:ext>
                  </a:extLst>
                </p:cNvPr>
                <p:cNvSpPr txBox="1"/>
                <p:nvPr/>
              </p:nvSpPr>
              <p:spPr>
                <a:xfrm>
                  <a:off x="7630566" y="1881221"/>
                  <a:ext cx="629068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𝐶𝐵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517DE750-0308-EDB3-00FE-B62EC80F08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0566" y="1881221"/>
                  <a:ext cx="629068" cy="322140"/>
                </a:xfrm>
                <a:prstGeom prst="rect">
                  <a:avLst/>
                </a:prstGeom>
                <a:blipFill>
                  <a:blip r:embed="rId16"/>
                  <a:stretch>
                    <a:fillRect l="-10345" r="-3448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777479C-935B-4B00-1C56-45E59412292B}"/>
                    </a:ext>
                  </a:extLst>
                </p:cNvPr>
                <p:cNvSpPr txBox="1"/>
                <p:nvPr/>
              </p:nvSpPr>
              <p:spPr>
                <a:xfrm>
                  <a:off x="9327666" y="2673213"/>
                  <a:ext cx="640813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D777479C-935B-4B00-1C56-45E5941229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27666" y="2673213"/>
                  <a:ext cx="640813" cy="322140"/>
                </a:xfrm>
                <a:prstGeom prst="rect">
                  <a:avLst/>
                </a:prstGeom>
                <a:blipFill>
                  <a:blip r:embed="rId17"/>
                  <a:stretch>
                    <a:fillRect l="-6452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87E3A95-5DDC-B97C-9D73-F9D6D0E5F928}"/>
                    </a:ext>
                  </a:extLst>
                </p:cNvPr>
                <p:cNvSpPr txBox="1"/>
                <p:nvPr/>
              </p:nvSpPr>
              <p:spPr>
                <a:xfrm>
                  <a:off x="11198675" y="4313885"/>
                  <a:ext cx="642603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𝐸𝐷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687E3A95-5DDC-B97C-9D73-F9D6D0E5F9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75" y="4313885"/>
                  <a:ext cx="642603" cy="322140"/>
                </a:xfrm>
                <a:prstGeom prst="rect">
                  <a:avLst/>
                </a:prstGeom>
                <a:blipFill>
                  <a:blip r:embed="rId18"/>
                  <a:stretch>
                    <a:fillRect l="-10000" r="-3333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08C0CC-EC85-E4FB-03E0-124899B30988}"/>
                    </a:ext>
                  </a:extLst>
                </p:cNvPr>
                <p:cNvSpPr txBox="1"/>
                <p:nvPr/>
              </p:nvSpPr>
              <p:spPr>
                <a:xfrm>
                  <a:off x="4400735" y="2602205"/>
                  <a:ext cx="599203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𝐵𝐴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3008C0CC-EC85-E4FB-03E0-124899B309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735" y="2602205"/>
                  <a:ext cx="599203" cy="322140"/>
                </a:xfrm>
                <a:prstGeom prst="rect">
                  <a:avLst/>
                </a:prstGeom>
                <a:blipFill>
                  <a:blip r:embed="rId19"/>
                  <a:stretch>
                    <a:fillRect l="-10714" r="-357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FA902C-B257-1F90-F5AB-E5707DFC74B8}"/>
                    </a:ext>
                  </a:extLst>
                </p:cNvPr>
                <p:cNvSpPr txBox="1"/>
                <p:nvPr/>
              </p:nvSpPr>
              <p:spPr>
                <a:xfrm>
                  <a:off x="6149949" y="2912334"/>
                  <a:ext cx="591374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𝐶𝐵</m:t>
                            </m:r>
                          </m:sub>
                        </m:sSub>
                      </m:oMath>
                    </m:oMathPara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2FA902C-B257-1F90-F5AB-E5707DFC74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49949" y="2912334"/>
                  <a:ext cx="591374" cy="322140"/>
                </a:xfrm>
                <a:prstGeom prst="rect">
                  <a:avLst/>
                </a:prstGeom>
                <a:blipFill>
                  <a:blip r:embed="rId20"/>
                  <a:stretch>
                    <a:fillRect l="-10714" r="-3571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D4ABE6-AF51-B33B-D993-C2168D747B55}"/>
                    </a:ext>
                  </a:extLst>
                </p:cNvPr>
                <p:cNvSpPr txBox="1"/>
                <p:nvPr/>
              </p:nvSpPr>
              <p:spPr>
                <a:xfrm>
                  <a:off x="7960491" y="3824281"/>
                  <a:ext cx="603117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4D4ABE6-AF51-B33B-D993-C2168D747B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0491" y="3824281"/>
                  <a:ext cx="603117" cy="322140"/>
                </a:xfrm>
                <a:prstGeom prst="rect">
                  <a:avLst/>
                </a:prstGeom>
                <a:blipFill>
                  <a:blip r:embed="rId21"/>
                  <a:stretch>
                    <a:fillRect l="-10714" r="-3571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1A5F384-E184-26CD-A8C0-C0E7AB2D2739}"/>
                    </a:ext>
                  </a:extLst>
                </p:cNvPr>
                <p:cNvSpPr txBox="1"/>
                <p:nvPr/>
              </p:nvSpPr>
              <p:spPr>
                <a:xfrm>
                  <a:off x="9641622" y="5757528"/>
                  <a:ext cx="604907" cy="32214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𝐸𝐷</m:t>
                            </m:r>
                          </m:sub>
                        </m:sSub>
                      </m:oMath>
                    </m:oMathPara>
                  </a14:m>
                  <a:endParaRPr lang="en-US" sz="12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01A5F384-E184-26CD-A8C0-C0E7AB2D27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41622" y="5757528"/>
                  <a:ext cx="604907" cy="322140"/>
                </a:xfrm>
                <a:prstGeom prst="rect">
                  <a:avLst/>
                </a:prstGeom>
                <a:blipFill>
                  <a:blip r:embed="rId22"/>
                  <a:stretch>
                    <a:fillRect l="-10714" r="-3571"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AFAF91F-A924-B68C-8650-378A3C287214}"/>
              </a:ext>
            </a:extLst>
          </p:cNvPr>
          <p:cNvGrpSpPr>
            <a:grpSpLocks noChangeAspect="1"/>
          </p:cNvGrpSpPr>
          <p:nvPr/>
        </p:nvGrpSpPr>
        <p:grpSpPr>
          <a:xfrm>
            <a:off x="3706567" y="3843901"/>
            <a:ext cx="4572000" cy="3014099"/>
            <a:chOff x="3058611" y="2312616"/>
            <a:chExt cx="6088566" cy="4013898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06497749-5530-8013-E250-24A60EF10F0F}"/>
                </a:ext>
              </a:extLst>
            </p:cNvPr>
            <p:cNvGrpSpPr/>
            <p:nvPr/>
          </p:nvGrpSpPr>
          <p:grpSpPr>
            <a:xfrm>
              <a:off x="3058611" y="2312616"/>
              <a:ext cx="6088566" cy="4013898"/>
              <a:chOff x="3058611" y="2312616"/>
              <a:chExt cx="6088566" cy="4013898"/>
            </a:xfrm>
          </p:grpSpPr>
          <p:graphicFrame>
            <p:nvGraphicFramePr>
              <p:cNvPr id="64" name="Chart 63">
                <a:extLst>
                  <a:ext uri="{FF2B5EF4-FFF2-40B4-BE49-F238E27FC236}">
                    <a16:creationId xmlns:a16="http://schemas.microsoft.com/office/drawing/2014/main" id="{55C49C40-FC81-9051-AECC-A1AE18EDBC0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07434832"/>
                  </p:ext>
                </p:extLst>
              </p:nvPr>
            </p:nvGraphicFramePr>
            <p:xfrm>
              <a:off x="3058611" y="2312616"/>
              <a:ext cx="6088566" cy="4013898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3"/>
              </a:graphicData>
            </a:graphic>
          </p:graphicFrame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6F89379D-3DE3-36D4-F3E5-EFA0123B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3500" y="5775205"/>
                <a:ext cx="1321574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/>
                    </a:gs>
                    <a:gs pos="50000">
                      <a:srgbClr val="FFC000"/>
                    </a:gs>
                    <a:gs pos="0">
                      <a:srgbClr val="FF0000"/>
                    </a:gs>
                    <a:gs pos="100000">
                      <a:srgbClr val="00B05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B9285C6A-BF0C-7290-A3FF-5E9F03E0E0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85944" y="5775205"/>
                <a:ext cx="1309163" cy="0"/>
              </a:xfrm>
              <a:prstGeom prst="line">
                <a:avLst/>
              </a:prstGeom>
              <a:ln w="12700">
                <a:gradFill flip="none" rotWithShape="1">
                  <a:gsLst>
                    <a:gs pos="0">
                      <a:schemeClr val="bg1"/>
                    </a:gs>
                    <a:gs pos="0">
                      <a:srgbClr val="FFC000"/>
                    </a:gs>
                    <a:gs pos="100000">
                      <a:srgbClr val="0070C0"/>
                    </a:gs>
                    <a:gs pos="49000">
                      <a:srgbClr val="00B050"/>
                    </a:gs>
                  </a:gsLst>
                  <a:lin ang="0" scaled="1"/>
                  <a:tileRect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9BC0078-3618-94CA-D510-7FA7794727F5}"/>
                </a:ext>
              </a:extLst>
            </p:cNvPr>
            <p:cNvSpPr txBox="1"/>
            <p:nvPr/>
          </p:nvSpPr>
          <p:spPr>
            <a:xfrm>
              <a:off x="4930355" y="5363982"/>
              <a:ext cx="74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26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CBA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46C46DD-8929-3B3A-0C96-36D120556D85}"/>
                </a:ext>
              </a:extLst>
            </p:cNvPr>
            <p:cNvSpPr txBox="1"/>
            <p:nvPr/>
          </p:nvSpPr>
          <p:spPr>
            <a:xfrm>
              <a:off x="6363425" y="5406745"/>
              <a:ext cx="74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DCB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A1D80EA-8BE8-B879-DE94-C93B84B65C7F}"/>
                </a:ext>
              </a:extLst>
            </p:cNvPr>
            <p:cNvSpPr txBox="1"/>
            <p:nvPr/>
          </p:nvSpPr>
          <p:spPr>
            <a:xfrm>
              <a:off x="7905285" y="5366730"/>
              <a:ext cx="743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EDC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234DC839-E6A7-EC82-5990-3FCA4CF57E32}"/>
              </a:ext>
            </a:extLst>
          </p:cNvPr>
          <p:cNvSpPr txBox="1"/>
          <p:nvPr/>
        </p:nvSpPr>
        <p:spPr>
          <a:xfrm>
            <a:off x="301679" y="-22982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Motion Graphs</a:t>
            </a:r>
          </a:p>
        </p:txBody>
      </p:sp>
    </p:spTree>
    <p:extLst>
      <p:ext uri="{BB962C8B-B14F-4D97-AF65-F5344CB8AC3E}">
        <p14:creationId xmlns:p14="http://schemas.microsoft.com/office/powerpoint/2010/main" val="2730341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D7EF400-C853-0888-BB19-BDF65E3F2EE5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Uniform Motion (Constant Speed)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99BA8-715C-F2A0-09DD-A3D60B6AB88F}"/>
                  </a:ext>
                </a:extLst>
              </p:cNvPr>
              <p:cNvSpPr txBox="1"/>
              <p:nvPr/>
            </p:nvSpPr>
            <p:spPr>
              <a:xfrm>
                <a:off x="311499" y="1446963"/>
                <a:ext cx="11284299" cy="4253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1: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I’m leaving my house in Albany at 8:00am to drive to Boston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170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miles away and I’m going to obey the speed limit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65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𝑚𝑖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h𝑟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My brother is leaving my house an hour later but is not going to obey the speed limit and drives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75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𝑚𝑖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h𝑟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Assume that there is no traffic so that we both can travel unabated from Albany to Boston.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Who gets to Boston first?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long does the first person to arrive have to wait for the second person to arrive?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F099BA8-715C-F2A0-09DD-A3D60B6AB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499" y="1446963"/>
                <a:ext cx="11284299" cy="4253216"/>
              </a:xfrm>
              <a:prstGeom prst="rect">
                <a:avLst/>
              </a:prstGeom>
              <a:blipFill>
                <a:blip r:embed="rId2"/>
                <a:stretch>
                  <a:fillRect l="-675" t="-893" r="-787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09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D32C2-AD7E-27B7-EE71-3207EF94E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C420B4-DEB7-0A20-34F6-DAB86235289E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Uniform Motion (Constant Speed)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2113C-03F3-8E6D-299E-DFD663310402}"/>
                  </a:ext>
                </a:extLst>
              </p:cNvPr>
              <p:cNvSpPr txBox="1"/>
              <p:nvPr/>
            </p:nvSpPr>
            <p:spPr>
              <a:xfrm>
                <a:off x="321547" y="1520785"/>
                <a:ext cx="11284299" cy="3816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2: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car crashes, large accelerations of the head can lead to severe injuries or even death.  A driver can probably survive an acceleration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that lasts for less than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but in in a crash with an acceleration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50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lasting longer than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driver is unlikely to survive.  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highest speed that the car could have such that the driver survived?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shortest survivable distance over which the driver’s head could have come to rest?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822113C-03F3-8E6D-299E-DFD663310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47" y="1520785"/>
                <a:ext cx="11284299" cy="3816429"/>
              </a:xfrm>
              <a:prstGeom prst="rect">
                <a:avLst/>
              </a:prstGeom>
              <a:blipFill>
                <a:blip r:embed="rId2"/>
                <a:stretch>
                  <a:fillRect l="-675" t="-993" r="-675" b="-1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6663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0F23CC-FF92-8897-EDE0-A526CB7B6BEC}"/>
                  </a:ext>
                </a:extLst>
              </p:cNvPr>
              <p:cNvSpPr txBox="1"/>
              <p:nvPr/>
            </p:nvSpPr>
            <p:spPr>
              <a:xfrm>
                <a:off x="298253" y="1795442"/>
                <a:ext cx="10972800" cy="2846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3: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you are stopped at a 4-way intersection.  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Starting from rest, how long does it take you to cross the intersection if your car accelerates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3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intersection is about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~30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</m:d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wide?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After the car crosses the intersection what is its speed?  Is this reasonable?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0F23CC-FF92-8897-EDE0-A526CB7B6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53" y="1795442"/>
                <a:ext cx="10972800" cy="2846357"/>
              </a:xfrm>
              <a:prstGeom prst="rect">
                <a:avLst/>
              </a:prstGeom>
              <a:blipFill>
                <a:blip r:embed="rId2"/>
                <a:stretch>
                  <a:fillRect l="-694" t="-1333" r="-694" b="-3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F22ECD7-244C-BD1C-2159-00D11CF08AD7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Problems</a:t>
            </a:r>
          </a:p>
        </p:txBody>
      </p:sp>
    </p:spTree>
    <p:extLst>
      <p:ext uri="{BB962C8B-B14F-4D97-AF65-F5344CB8AC3E}">
        <p14:creationId xmlns:p14="http://schemas.microsoft.com/office/powerpoint/2010/main" val="2527434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DA776E-C3B4-B6D9-AD49-BD9CBD11167A}"/>
                  </a:ext>
                </a:extLst>
              </p:cNvPr>
              <p:cNvSpPr/>
              <p:nvPr/>
            </p:nvSpPr>
            <p:spPr>
              <a:xfrm>
                <a:off x="421888" y="1602983"/>
                <a:ext cx="11348224" cy="456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4: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instead of a 4-way stop, you are driving down a road at a constant velocity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20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box>
                    <m:r>
                      <a:rPr lang="en-US" sz="22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you notice that the traffic light ahead is turning red.  At the instant the light turns red, you take your foot off the gas and apply the brakes.  </a:t>
                </a:r>
                <a:r>
                  <a:rPr lang="en-US" sz="2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We’ll assume </a:t>
                </a: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your reaction time is negligible, and you know (I don’t know how) that your car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sz="22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20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210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𝑓𝑡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the intersection and light.  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20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miles per hour?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acceleration would be needed to bring your car to rest at the intersection and how long would it take to come to rest from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20</m:t>
                    </m:r>
                    <m:box>
                      <m:box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9DA776E-C3B4-B6D9-AD49-BD9CBD1116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88" y="1602983"/>
                <a:ext cx="11348224" cy="4562916"/>
              </a:xfrm>
              <a:prstGeom prst="rect">
                <a:avLst/>
              </a:prstGeom>
              <a:blipFill>
                <a:blip r:embed="rId2"/>
                <a:stretch>
                  <a:fillRect l="-671" t="-1111" r="-671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9298BDE5-418C-045B-BD47-353D0DC6F660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Problems</a:t>
            </a:r>
          </a:p>
        </p:txBody>
      </p:sp>
    </p:spTree>
    <p:extLst>
      <p:ext uri="{BB962C8B-B14F-4D97-AF65-F5344CB8AC3E}">
        <p14:creationId xmlns:p14="http://schemas.microsoft.com/office/powerpoint/2010/main" val="201840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395FCB-C850-3285-4D45-F1F2159373B0}"/>
                  </a:ext>
                </a:extLst>
              </p:cNvPr>
              <p:cNvSpPr/>
              <p:nvPr/>
            </p:nvSpPr>
            <p:spPr>
              <a:xfrm>
                <a:off x="404846" y="1464518"/>
                <a:ext cx="11348224" cy="4936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5: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Suppose instead that you are driving down the highway at a constant velocity of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5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e>
                    </m:box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~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97</m:t>
                        </m:r>
                        <m:box>
                          <m:box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𝑚𝑖</m:t>
                                </m:r>
                              </m:num>
                              <m:den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h𝑟</m:t>
                                </m:r>
                              </m:den>
                            </m:f>
                          </m:e>
                        </m:box>
                      </m:e>
                    </m:d>
                    <m:r>
                      <a:rPr lang="en-US" sz="22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when you pass a law-enforcement officer (LEO) at rest on the side of the highway.  Once second after you pass, the LEO starts out from rest and accelerates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3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long does it take the LEO to catch you?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far down the road does the LEO catch up with you?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will be the LEO’s speed when they catch you?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395FCB-C850-3285-4D45-F1F2159373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846" y="1464518"/>
                <a:ext cx="11348224" cy="4936672"/>
              </a:xfrm>
              <a:prstGeom prst="rect">
                <a:avLst/>
              </a:prstGeom>
              <a:blipFill>
                <a:blip r:embed="rId2"/>
                <a:stretch>
                  <a:fillRect l="-670" t="-769" r="-670" b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467195-75FE-019E-A73B-61F3228BD553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Problems</a:t>
            </a:r>
          </a:p>
        </p:txBody>
      </p:sp>
    </p:spTree>
    <p:extLst>
      <p:ext uri="{BB962C8B-B14F-4D97-AF65-F5344CB8AC3E}">
        <p14:creationId xmlns:p14="http://schemas.microsoft.com/office/powerpoint/2010/main" val="211498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0F3A14F-4C1D-E13E-4259-4B469A5CB6E3}"/>
              </a:ext>
            </a:extLst>
          </p:cNvPr>
          <p:cNvSpPr txBox="1"/>
          <p:nvPr/>
        </p:nvSpPr>
        <p:spPr>
          <a:xfrm>
            <a:off x="438930" y="291103"/>
            <a:ext cx="9386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 in 1D with Constant Acceleration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0BA836-6121-EB13-FAE7-340BE82FD234}"/>
                  </a:ext>
                </a:extLst>
              </p:cNvPr>
              <p:cNvSpPr txBox="1"/>
              <p:nvPr/>
            </p:nvSpPr>
            <p:spPr>
              <a:xfrm>
                <a:off x="321547" y="1520785"/>
                <a:ext cx="11284299" cy="46094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Example 6 (KJF 2.39):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You’re driving down the road late one night at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20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𝑠</m:t>
                            </m:r>
                          </m:den>
                        </m:f>
                      </m:e>
                    </m:box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(~45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𝑚𝑖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h𝑟</m:t>
                            </m:r>
                          </m:den>
                        </m:f>
                      </m:e>
                    </m:box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when a deer steps out onto the road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35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(~ 105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𝑓𝑒𝑒𝑡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front of you.  Your reaction time, the time it takes you to get your foot off the accelerator and onto the brake, is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0.25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You step as hard as you can on the brakes and your car decelerates at a maximum rate of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  <m:box>
                      <m:boxPr>
                        <m:ctrlPr>
                          <a:rPr lang="en-US" sz="2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𝑠</m:t>
                                </m:r>
                              </m:e>
                              <m:sup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box>
                  </m:oMath>
                </a14:m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much distance is between you and the deer when you come to a stop (assuming the deer doesn’t move)?</a:t>
                </a: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What is the maximum speed you could have and still not hit the deer?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A0BA836-6121-EB13-FAE7-340BE82FD2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47" y="1520785"/>
                <a:ext cx="11284299" cy="4609467"/>
              </a:xfrm>
              <a:prstGeom prst="rect">
                <a:avLst/>
              </a:prstGeom>
              <a:blipFill>
                <a:blip r:embed="rId2"/>
                <a:stretch>
                  <a:fillRect l="-675" t="-824" r="-675"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641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979</Words>
  <Application>Microsoft Macintosh PowerPoint</Application>
  <PresentationFormat>Widescreen</PresentationFormat>
  <Paragraphs>143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LaBrake, Scott</dc:creator>
  <cp:lastModifiedBy>LaBrake, Scott M.</cp:lastModifiedBy>
  <cp:revision>19</cp:revision>
  <dcterms:created xsi:type="dcterms:W3CDTF">2023-03-28T18:19:48Z</dcterms:created>
  <dcterms:modified xsi:type="dcterms:W3CDTF">2026-01-09T12:32:27Z</dcterms:modified>
</cp:coreProperties>
</file>