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8487520640175"/>
          <c:y val="5.8003978068102154E-2"/>
          <c:w val="0.84968722068931035"/>
          <c:h val="0.83496650308326903"/>
        </c:manualLayout>
      </c:layout>
      <c:scatterChart>
        <c:scatterStyle val="lineMarker"/>
        <c:varyColors val="0"/>
        <c:ser>
          <c:idx val="0"/>
          <c:order val="0"/>
          <c:spPr>
            <a:ln w="25400" cap="rnd">
              <a:noFill/>
              <a:round/>
            </a:ln>
            <a:effectLst/>
          </c:spPr>
          <c:marker>
            <c:symbol val="diamond"/>
            <c:size val="18"/>
            <c:spPr>
              <a:solidFill>
                <a:srgbClr val="002060"/>
              </a:solidFill>
              <a:ln w="34925">
                <a:noFill/>
              </a:ln>
              <a:effectLst/>
            </c:spPr>
          </c:marker>
          <c:xVal>
            <c:numRef>
              <c:f>Sheet1!$E$3:$E$6</c:f>
              <c:numCache>
                <c:formatCode>General</c:formatCode>
                <c:ptCount val="4"/>
                <c:pt idx="0">
                  <c:v>0.5</c:v>
                </c:pt>
                <c:pt idx="1">
                  <c:v>1.5</c:v>
                </c:pt>
                <c:pt idx="2">
                  <c:v>2.5</c:v>
                </c:pt>
                <c:pt idx="3">
                  <c:v>3.5</c:v>
                </c:pt>
              </c:numCache>
            </c:numRef>
          </c:xVal>
          <c:yVal>
            <c:numRef>
              <c:f>Sheet1!$F$3:$F$6</c:f>
              <c:numCache>
                <c:formatCode>General</c:formatCode>
                <c:ptCount val="4"/>
                <c:pt idx="0">
                  <c:v>5.1000000000000014</c:v>
                </c:pt>
                <c:pt idx="1">
                  <c:v>-4.7000000000000028</c:v>
                </c:pt>
                <c:pt idx="2">
                  <c:v>-14.5</c:v>
                </c:pt>
                <c:pt idx="3">
                  <c:v>-24.300000000000004</c:v>
                </c:pt>
              </c:numCache>
            </c:numRef>
          </c:yVal>
          <c:smooth val="0"/>
          <c:extLst>
            <c:ext xmlns:c16="http://schemas.microsoft.com/office/drawing/2014/chart" uri="{C3380CC4-5D6E-409C-BE32-E72D297353CC}">
              <c16:uniqueId val="{00000000-E899-3E4F-A86C-A17A556168D2}"/>
            </c:ext>
          </c:extLst>
        </c:ser>
        <c:dLbls>
          <c:showLegendKey val="0"/>
          <c:showVal val="0"/>
          <c:showCatName val="0"/>
          <c:showSerName val="0"/>
          <c:showPercent val="0"/>
          <c:showBubbleSize val="0"/>
        </c:dLbls>
        <c:axId val="1795608351"/>
        <c:axId val="1795610031"/>
      </c:scatterChart>
      <c:valAx>
        <c:axId val="17956083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latin typeface="Times New Roman" panose="02020603050405020304" pitchFamily="18" charset="0"/>
                    <a:cs typeface="Times New Roman" panose="02020603050405020304" pitchFamily="18" charset="0"/>
                  </a:rPr>
                  <a:t>time (s)</a:t>
                </a:r>
              </a:p>
            </c:rich>
          </c:tx>
          <c:layout>
            <c:manualLayout>
              <c:xMode val="edge"/>
              <c:yMode val="edge"/>
              <c:x val="0.83057350395917873"/>
              <c:y val="0.917138805346413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610031"/>
        <c:crosses val="autoZero"/>
        <c:crossBetween val="midCat"/>
      </c:valAx>
      <c:valAx>
        <c:axId val="17956100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latin typeface="Times New Roman" panose="02020603050405020304" pitchFamily="18" charset="0"/>
                    <a:cs typeface="Times New Roman" panose="02020603050405020304" pitchFamily="18" charset="0"/>
                  </a:rPr>
                  <a:t>Velocity</a:t>
                </a:r>
                <a:r>
                  <a:rPr lang="en-US" sz="1400" baseline="0" dirty="0">
                    <a:latin typeface="Times New Roman" panose="02020603050405020304" pitchFamily="18" charset="0"/>
                    <a:cs typeface="Times New Roman" panose="02020603050405020304" pitchFamily="18" charset="0"/>
                  </a:rPr>
                  <a:t> (m/s)</a:t>
                </a:r>
                <a:endParaRPr lang="en-US" sz="1400" dirty="0">
                  <a:latin typeface="Times New Roman" panose="02020603050405020304" pitchFamily="18" charset="0"/>
                  <a:cs typeface="Times New Roman" panose="02020603050405020304" pitchFamily="18" charset="0"/>
                </a:endParaRPr>
              </a:p>
            </c:rich>
          </c:tx>
          <c:layout>
            <c:manualLayout>
              <c:xMode val="edge"/>
              <c:yMode val="edge"/>
              <c:x val="2.298761467621892E-3"/>
              <c:y val="0.2186542387843148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60835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10175500068351"/>
          <c:y val="0.10478769464449336"/>
          <c:w val="0.83137947910357357"/>
          <c:h val="0.76822937783183609"/>
        </c:manualLayout>
      </c:layout>
      <c:scatterChart>
        <c:scatterStyle val="lineMarker"/>
        <c:varyColors val="0"/>
        <c:ser>
          <c:idx val="0"/>
          <c:order val="0"/>
          <c:spPr>
            <a:ln w="25400" cap="rnd">
              <a:noFill/>
              <a:round/>
            </a:ln>
            <a:effectLst/>
          </c:spPr>
          <c:marker>
            <c:symbol val="circle"/>
            <c:size val="10"/>
            <c:spPr>
              <a:solidFill>
                <a:srgbClr val="FF0000"/>
              </a:solidFill>
              <a:ln w="22225">
                <a:solidFill>
                  <a:srgbClr val="FF0000"/>
                </a:solidFill>
              </a:ln>
              <a:effectLst/>
            </c:spPr>
          </c:marker>
          <c:xVal>
            <c:numRef>
              <c:f>Sheet1!$A$2:$A$6</c:f>
              <c:numCache>
                <c:formatCode>General</c:formatCode>
                <c:ptCount val="5"/>
                <c:pt idx="0">
                  <c:v>0</c:v>
                </c:pt>
                <c:pt idx="1">
                  <c:v>1</c:v>
                </c:pt>
                <c:pt idx="2">
                  <c:v>2</c:v>
                </c:pt>
                <c:pt idx="3">
                  <c:v>3</c:v>
                </c:pt>
                <c:pt idx="4">
                  <c:v>4</c:v>
                </c:pt>
              </c:numCache>
            </c:numRef>
          </c:xVal>
          <c:yVal>
            <c:numRef>
              <c:f>Sheet1!$B$2:$B$6</c:f>
              <c:numCache>
                <c:formatCode>General</c:formatCode>
                <c:ptCount val="5"/>
                <c:pt idx="0">
                  <c:v>12</c:v>
                </c:pt>
                <c:pt idx="1">
                  <c:v>17.100000000000001</c:v>
                </c:pt>
                <c:pt idx="2">
                  <c:v>12.399999999999999</c:v>
                </c:pt>
                <c:pt idx="3">
                  <c:v>-2.1000000000000014</c:v>
                </c:pt>
                <c:pt idx="4">
                  <c:v>-26.400000000000006</c:v>
                </c:pt>
              </c:numCache>
            </c:numRef>
          </c:yVal>
          <c:smooth val="0"/>
          <c:extLst>
            <c:ext xmlns:c16="http://schemas.microsoft.com/office/drawing/2014/chart" uri="{C3380CC4-5D6E-409C-BE32-E72D297353CC}">
              <c16:uniqueId val="{00000000-01D1-854E-9426-C7A0D3990900}"/>
            </c:ext>
          </c:extLst>
        </c:ser>
        <c:dLbls>
          <c:showLegendKey val="0"/>
          <c:showVal val="0"/>
          <c:showCatName val="0"/>
          <c:showSerName val="0"/>
          <c:showPercent val="0"/>
          <c:showBubbleSize val="0"/>
        </c:dLbls>
        <c:axId val="1763119359"/>
        <c:axId val="1763496463"/>
      </c:scatterChart>
      <c:valAx>
        <c:axId val="176311935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latin typeface="Times New Roman" panose="02020603050405020304" pitchFamily="18" charset="0"/>
                    <a:cs typeface="Times New Roman" panose="02020603050405020304" pitchFamily="18" charset="0"/>
                  </a:rPr>
                  <a:t>time (s)</a:t>
                </a:r>
              </a:p>
            </c:rich>
          </c:tx>
          <c:layout>
            <c:manualLayout>
              <c:xMode val="edge"/>
              <c:yMode val="edge"/>
              <c:x val="0.80466413082980026"/>
              <c:y val="0.8965039939113301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3496463"/>
        <c:crosses val="autoZero"/>
        <c:crossBetween val="midCat"/>
      </c:valAx>
      <c:valAx>
        <c:axId val="17634964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latin typeface="Times New Roman" panose="02020603050405020304" pitchFamily="18" charset="0"/>
                    <a:cs typeface="Times New Roman" panose="02020603050405020304" pitchFamily="18" charset="0"/>
                  </a:rPr>
                  <a:t>position (m)</a:t>
                </a:r>
              </a:p>
            </c:rich>
          </c:tx>
          <c:layout>
            <c:manualLayout>
              <c:xMode val="edge"/>
              <c:yMode val="edge"/>
              <c:x val="8.8065252101342216E-3"/>
              <c:y val="0.336439620542563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311935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86028452522725"/>
          <c:y val="7.7165828654076826E-2"/>
          <c:w val="0.84955974022283587"/>
          <c:h val="0.82410429227533044"/>
        </c:manualLayout>
      </c:layout>
      <c:scatterChart>
        <c:scatterStyle val="lineMarker"/>
        <c:varyColors val="0"/>
        <c:ser>
          <c:idx val="0"/>
          <c:order val="0"/>
          <c:spPr>
            <a:ln w="25400" cap="rnd">
              <a:noFill/>
              <a:round/>
            </a:ln>
            <a:effectLst/>
          </c:spPr>
          <c:marker>
            <c:symbol val="triangle"/>
            <c:size val="18"/>
            <c:spPr>
              <a:solidFill>
                <a:srgbClr val="7030A0"/>
              </a:solidFill>
              <a:ln w="9525">
                <a:noFill/>
              </a:ln>
              <a:effectLst/>
            </c:spPr>
          </c:marker>
          <c:xVal>
            <c:numRef>
              <c:f>Sheet1!$H$4:$H$6</c:f>
              <c:numCache>
                <c:formatCode>General</c:formatCode>
                <c:ptCount val="3"/>
                <c:pt idx="0">
                  <c:v>1</c:v>
                </c:pt>
                <c:pt idx="1">
                  <c:v>2</c:v>
                </c:pt>
                <c:pt idx="2">
                  <c:v>3</c:v>
                </c:pt>
              </c:numCache>
            </c:numRef>
          </c:xVal>
          <c:yVal>
            <c:numRef>
              <c:f>Sheet1!$G$4:$G$6</c:f>
              <c:numCache>
                <c:formatCode>General</c:formatCode>
                <c:ptCount val="3"/>
                <c:pt idx="0">
                  <c:v>-9.8000000000000043</c:v>
                </c:pt>
                <c:pt idx="1">
                  <c:v>-9.7999999999999972</c:v>
                </c:pt>
                <c:pt idx="2">
                  <c:v>-9.8000000000000043</c:v>
                </c:pt>
              </c:numCache>
            </c:numRef>
          </c:yVal>
          <c:smooth val="0"/>
          <c:extLst>
            <c:ext xmlns:c16="http://schemas.microsoft.com/office/drawing/2014/chart" uri="{C3380CC4-5D6E-409C-BE32-E72D297353CC}">
              <c16:uniqueId val="{00000000-6F08-454F-B55F-AA1D224ECFDB}"/>
            </c:ext>
          </c:extLst>
        </c:ser>
        <c:dLbls>
          <c:showLegendKey val="0"/>
          <c:showVal val="0"/>
          <c:showCatName val="0"/>
          <c:showSerName val="0"/>
          <c:showPercent val="0"/>
          <c:showBubbleSize val="0"/>
        </c:dLbls>
        <c:axId val="1848302911"/>
        <c:axId val="1803501231"/>
      </c:scatterChart>
      <c:valAx>
        <c:axId val="184830291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latin typeface="Times New Roman" panose="02020603050405020304" pitchFamily="18" charset="0"/>
                    <a:cs typeface="Times New Roman" panose="02020603050405020304" pitchFamily="18" charset="0"/>
                  </a:rPr>
                  <a:t>time</a:t>
                </a:r>
                <a:r>
                  <a:rPr lang="en-US" sz="1400" baseline="0">
                    <a:latin typeface="Times New Roman" panose="02020603050405020304" pitchFamily="18" charset="0"/>
                    <a:cs typeface="Times New Roman" panose="02020603050405020304" pitchFamily="18" charset="0"/>
                  </a:rPr>
                  <a:t> (s)</a:t>
                </a:r>
                <a:endParaRPr lang="en-US" sz="1400">
                  <a:latin typeface="Times New Roman" panose="02020603050405020304" pitchFamily="18" charset="0"/>
                  <a:cs typeface="Times New Roman" panose="02020603050405020304" pitchFamily="18" charset="0"/>
                </a:endParaRPr>
              </a:p>
            </c:rich>
          </c:tx>
          <c:layout>
            <c:manualLayout>
              <c:xMode val="edge"/>
              <c:yMode val="edge"/>
              <c:x val="0.88558567402305866"/>
              <c:y val="0.9313706938167829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3501231"/>
        <c:crosses val="autoZero"/>
        <c:crossBetween val="midCat"/>
      </c:valAx>
      <c:valAx>
        <c:axId val="1803501231"/>
        <c:scaling>
          <c:orientation val="minMax"/>
          <c:max val="11"/>
          <c:min val="-11.00000000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latin typeface="Times New Roman" panose="02020603050405020304" pitchFamily="18" charset="0"/>
                    <a:cs typeface="Times New Roman" panose="02020603050405020304" pitchFamily="18" charset="0"/>
                  </a:rPr>
                  <a:t>acceleration (m/s</a:t>
                </a:r>
                <a:r>
                  <a:rPr lang="en-US" sz="1400" baseline="30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a:t>
                </a:r>
              </a:p>
            </c:rich>
          </c:tx>
          <c:layout>
            <c:manualLayout>
              <c:xMode val="edge"/>
              <c:yMode val="edge"/>
              <c:x val="1.4854729340209172E-2"/>
              <c:y val="0.197755149732255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830291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13644-2E54-2CCE-7436-EB4E8FD886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F6585F-9E89-C05D-4D43-9DEB594BE3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2E6FB4-DCDC-ABCF-A1BD-9DAAB4474478}"/>
              </a:ext>
            </a:extLst>
          </p:cNvPr>
          <p:cNvSpPr>
            <a:spLocks noGrp="1"/>
          </p:cNvSpPr>
          <p:nvPr>
            <p:ph type="dt" sz="half" idx="10"/>
          </p:nvPr>
        </p:nvSpPr>
        <p:spPr/>
        <p:txBody>
          <a:bodyPr/>
          <a:lstStyle/>
          <a:p>
            <a:fld id="{81639B77-7A87-5D4D-BBD5-DE3BBD5E0E49}" type="datetimeFigureOut">
              <a:rPr lang="en-US" smtClean="0"/>
              <a:t>3/31/23</a:t>
            </a:fld>
            <a:endParaRPr lang="en-US"/>
          </a:p>
        </p:txBody>
      </p:sp>
      <p:sp>
        <p:nvSpPr>
          <p:cNvPr id="5" name="Footer Placeholder 4">
            <a:extLst>
              <a:ext uri="{FF2B5EF4-FFF2-40B4-BE49-F238E27FC236}">
                <a16:creationId xmlns:a16="http://schemas.microsoft.com/office/drawing/2014/main" id="{113F2EF4-B3D4-451A-2319-283C33F70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45AE4-D9E2-4172-4970-5F23F2BBD5DD}"/>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249363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1C92-39C5-C20B-2B67-040277D6BA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F8CB21-8502-963C-8A6C-3EAFF66B74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019E5-C95D-8BF9-C200-C701D2E954B6}"/>
              </a:ext>
            </a:extLst>
          </p:cNvPr>
          <p:cNvSpPr>
            <a:spLocks noGrp="1"/>
          </p:cNvSpPr>
          <p:nvPr>
            <p:ph type="dt" sz="half" idx="10"/>
          </p:nvPr>
        </p:nvSpPr>
        <p:spPr/>
        <p:txBody>
          <a:bodyPr/>
          <a:lstStyle/>
          <a:p>
            <a:fld id="{81639B77-7A87-5D4D-BBD5-DE3BBD5E0E49}" type="datetimeFigureOut">
              <a:rPr lang="en-US" smtClean="0"/>
              <a:t>3/31/23</a:t>
            </a:fld>
            <a:endParaRPr lang="en-US"/>
          </a:p>
        </p:txBody>
      </p:sp>
      <p:sp>
        <p:nvSpPr>
          <p:cNvPr id="5" name="Footer Placeholder 4">
            <a:extLst>
              <a:ext uri="{FF2B5EF4-FFF2-40B4-BE49-F238E27FC236}">
                <a16:creationId xmlns:a16="http://schemas.microsoft.com/office/drawing/2014/main" id="{AAA6FC3C-D0BE-EA78-D4D6-BCF93CA19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BC689-DD6F-6033-C829-52ECE0862A0C}"/>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8843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A93367-30F4-6E83-2E7F-038A3960BC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EB00F-856F-7260-3E20-A3FCF3DBB7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7FEDC-9506-8177-C24A-A81F500C224F}"/>
              </a:ext>
            </a:extLst>
          </p:cNvPr>
          <p:cNvSpPr>
            <a:spLocks noGrp="1"/>
          </p:cNvSpPr>
          <p:nvPr>
            <p:ph type="dt" sz="half" idx="10"/>
          </p:nvPr>
        </p:nvSpPr>
        <p:spPr/>
        <p:txBody>
          <a:bodyPr/>
          <a:lstStyle/>
          <a:p>
            <a:fld id="{81639B77-7A87-5D4D-BBD5-DE3BBD5E0E49}" type="datetimeFigureOut">
              <a:rPr lang="en-US" smtClean="0"/>
              <a:t>3/31/23</a:t>
            </a:fld>
            <a:endParaRPr lang="en-US"/>
          </a:p>
        </p:txBody>
      </p:sp>
      <p:sp>
        <p:nvSpPr>
          <p:cNvPr id="5" name="Footer Placeholder 4">
            <a:extLst>
              <a:ext uri="{FF2B5EF4-FFF2-40B4-BE49-F238E27FC236}">
                <a16:creationId xmlns:a16="http://schemas.microsoft.com/office/drawing/2014/main" id="{6403078E-6283-A98C-A1F5-62AD33F69A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F630C-7178-5BE6-9A22-A5A44F7D1510}"/>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284327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21FA-7961-D299-CD11-0DE94C7450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F49D4-3B21-A728-91C9-473772935C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86120-D3BE-9C73-C232-D77A823A5690}"/>
              </a:ext>
            </a:extLst>
          </p:cNvPr>
          <p:cNvSpPr>
            <a:spLocks noGrp="1"/>
          </p:cNvSpPr>
          <p:nvPr>
            <p:ph type="dt" sz="half" idx="10"/>
          </p:nvPr>
        </p:nvSpPr>
        <p:spPr/>
        <p:txBody>
          <a:bodyPr/>
          <a:lstStyle/>
          <a:p>
            <a:fld id="{81639B77-7A87-5D4D-BBD5-DE3BBD5E0E49}" type="datetimeFigureOut">
              <a:rPr lang="en-US" smtClean="0"/>
              <a:t>3/31/23</a:t>
            </a:fld>
            <a:endParaRPr lang="en-US"/>
          </a:p>
        </p:txBody>
      </p:sp>
      <p:sp>
        <p:nvSpPr>
          <p:cNvPr id="5" name="Footer Placeholder 4">
            <a:extLst>
              <a:ext uri="{FF2B5EF4-FFF2-40B4-BE49-F238E27FC236}">
                <a16:creationId xmlns:a16="http://schemas.microsoft.com/office/drawing/2014/main" id="{3AC50D74-B19A-5E16-57EC-CB39EB873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F355E-C227-C974-EBAF-613C45BE9DE5}"/>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3389745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3620-3957-72DF-5135-8B83F9834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DDCC8-5B31-E0A3-D97C-301D04E245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6D8C69-F79A-3C54-99F8-083F1B2ED936}"/>
              </a:ext>
            </a:extLst>
          </p:cNvPr>
          <p:cNvSpPr>
            <a:spLocks noGrp="1"/>
          </p:cNvSpPr>
          <p:nvPr>
            <p:ph type="dt" sz="half" idx="10"/>
          </p:nvPr>
        </p:nvSpPr>
        <p:spPr/>
        <p:txBody>
          <a:bodyPr/>
          <a:lstStyle/>
          <a:p>
            <a:fld id="{81639B77-7A87-5D4D-BBD5-DE3BBD5E0E49}" type="datetimeFigureOut">
              <a:rPr lang="en-US" smtClean="0"/>
              <a:t>3/31/23</a:t>
            </a:fld>
            <a:endParaRPr lang="en-US"/>
          </a:p>
        </p:txBody>
      </p:sp>
      <p:sp>
        <p:nvSpPr>
          <p:cNvPr id="5" name="Footer Placeholder 4">
            <a:extLst>
              <a:ext uri="{FF2B5EF4-FFF2-40B4-BE49-F238E27FC236}">
                <a16:creationId xmlns:a16="http://schemas.microsoft.com/office/drawing/2014/main" id="{728B0C5F-2E4F-EC8B-1618-F96610C39B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34D2D-E05A-DD5B-F6A8-E79DCC63F327}"/>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1547501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831B9-0618-EAEE-DC9E-08A8EBF0E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D44A54-60F2-0881-1AF3-29F720FAE7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3ADDA9-A0A2-2852-1D4A-B36CAA0805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8FCEF3-B0A1-A293-EC13-3CED05975CCB}"/>
              </a:ext>
            </a:extLst>
          </p:cNvPr>
          <p:cNvSpPr>
            <a:spLocks noGrp="1"/>
          </p:cNvSpPr>
          <p:nvPr>
            <p:ph type="dt" sz="half" idx="10"/>
          </p:nvPr>
        </p:nvSpPr>
        <p:spPr/>
        <p:txBody>
          <a:bodyPr/>
          <a:lstStyle/>
          <a:p>
            <a:fld id="{81639B77-7A87-5D4D-BBD5-DE3BBD5E0E49}" type="datetimeFigureOut">
              <a:rPr lang="en-US" smtClean="0"/>
              <a:t>3/31/23</a:t>
            </a:fld>
            <a:endParaRPr lang="en-US"/>
          </a:p>
        </p:txBody>
      </p:sp>
      <p:sp>
        <p:nvSpPr>
          <p:cNvPr id="6" name="Footer Placeholder 5">
            <a:extLst>
              <a:ext uri="{FF2B5EF4-FFF2-40B4-BE49-F238E27FC236}">
                <a16:creationId xmlns:a16="http://schemas.microsoft.com/office/drawing/2014/main" id="{8D18BD7F-E927-C62D-2772-DFB8D07C1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8FF8FB-832F-72E3-5FC4-474201346F52}"/>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3015059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EA8B-0460-D548-3ECD-7D08C3AEC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494D71-6907-B142-25E9-296EEED04A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148A31-E35B-0103-5EF2-0A05E3F85D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93D39-0AAB-0E89-D834-57B8FB72CA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E99FAF-FA03-AAA8-BAFA-003F714403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5B7167-D408-F62F-EA3E-23EAD6AEE5D0}"/>
              </a:ext>
            </a:extLst>
          </p:cNvPr>
          <p:cNvSpPr>
            <a:spLocks noGrp="1"/>
          </p:cNvSpPr>
          <p:nvPr>
            <p:ph type="dt" sz="half" idx="10"/>
          </p:nvPr>
        </p:nvSpPr>
        <p:spPr/>
        <p:txBody>
          <a:bodyPr/>
          <a:lstStyle/>
          <a:p>
            <a:fld id="{81639B77-7A87-5D4D-BBD5-DE3BBD5E0E49}" type="datetimeFigureOut">
              <a:rPr lang="en-US" smtClean="0"/>
              <a:t>3/31/23</a:t>
            </a:fld>
            <a:endParaRPr lang="en-US"/>
          </a:p>
        </p:txBody>
      </p:sp>
      <p:sp>
        <p:nvSpPr>
          <p:cNvPr id="8" name="Footer Placeholder 7">
            <a:extLst>
              <a:ext uri="{FF2B5EF4-FFF2-40B4-BE49-F238E27FC236}">
                <a16:creationId xmlns:a16="http://schemas.microsoft.com/office/drawing/2014/main" id="{05902337-3C68-8AEB-7950-A7B14689A9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698FDA-81C7-68E9-E5DD-88F2F295E4E9}"/>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218691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AFB5-C740-F2CD-6E26-5A469A97E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E92399-0DEE-5CF9-0766-6E18896962AF}"/>
              </a:ext>
            </a:extLst>
          </p:cNvPr>
          <p:cNvSpPr>
            <a:spLocks noGrp="1"/>
          </p:cNvSpPr>
          <p:nvPr>
            <p:ph type="dt" sz="half" idx="10"/>
          </p:nvPr>
        </p:nvSpPr>
        <p:spPr/>
        <p:txBody>
          <a:bodyPr/>
          <a:lstStyle/>
          <a:p>
            <a:fld id="{81639B77-7A87-5D4D-BBD5-DE3BBD5E0E49}" type="datetimeFigureOut">
              <a:rPr lang="en-US" smtClean="0"/>
              <a:t>3/31/23</a:t>
            </a:fld>
            <a:endParaRPr lang="en-US"/>
          </a:p>
        </p:txBody>
      </p:sp>
      <p:sp>
        <p:nvSpPr>
          <p:cNvPr id="4" name="Footer Placeholder 3">
            <a:extLst>
              <a:ext uri="{FF2B5EF4-FFF2-40B4-BE49-F238E27FC236}">
                <a16:creationId xmlns:a16="http://schemas.microsoft.com/office/drawing/2014/main" id="{1C8901B8-4A10-77FC-3513-36BCF338B6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0C9D1E-A97B-D720-6F37-21D0FD354A65}"/>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1098628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216265-A54A-7926-638A-D4CDC57C59F6}"/>
              </a:ext>
            </a:extLst>
          </p:cNvPr>
          <p:cNvSpPr>
            <a:spLocks noGrp="1"/>
          </p:cNvSpPr>
          <p:nvPr>
            <p:ph type="dt" sz="half" idx="10"/>
          </p:nvPr>
        </p:nvSpPr>
        <p:spPr/>
        <p:txBody>
          <a:bodyPr/>
          <a:lstStyle/>
          <a:p>
            <a:fld id="{81639B77-7A87-5D4D-BBD5-DE3BBD5E0E49}" type="datetimeFigureOut">
              <a:rPr lang="en-US" smtClean="0"/>
              <a:t>3/31/23</a:t>
            </a:fld>
            <a:endParaRPr lang="en-US"/>
          </a:p>
        </p:txBody>
      </p:sp>
      <p:sp>
        <p:nvSpPr>
          <p:cNvPr id="3" name="Footer Placeholder 2">
            <a:extLst>
              <a:ext uri="{FF2B5EF4-FFF2-40B4-BE49-F238E27FC236}">
                <a16:creationId xmlns:a16="http://schemas.microsoft.com/office/drawing/2014/main" id="{D468F25B-322A-4755-AE60-28FE330A80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ED0F7-D246-DD4B-EA0E-01AC5CBD968F}"/>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376208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CBF5-E29D-8B25-B0E2-ED062A9480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66696A-543B-C34C-1E9A-115DDDB19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3D58BD-35E1-8492-5CE0-1E1FB1333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799A40-0AD6-E098-F96F-B1FC7082D1A7}"/>
              </a:ext>
            </a:extLst>
          </p:cNvPr>
          <p:cNvSpPr>
            <a:spLocks noGrp="1"/>
          </p:cNvSpPr>
          <p:nvPr>
            <p:ph type="dt" sz="half" idx="10"/>
          </p:nvPr>
        </p:nvSpPr>
        <p:spPr/>
        <p:txBody>
          <a:bodyPr/>
          <a:lstStyle/>
          <a:p>
            <a:fld id="{81639B77-7A87-5D4D-BBD5-DE3BBD5E0E49}" type="datetimeFigureOut">
              <a:rPr lang="en-US" smtClean="0"/>
              <a:t>3/31/23</a:t>
            </a:fld>
            <a:endParaRPr lang="en-US"/>
          </a:p>
        </p:txBody>
      </p:sp>
      <p:sp>
        <p:nvSpPr>
          <p:cNvPr id="6" name="Footer Placeholder 5">
            <a:extLst>
              <a:ext uri="{FF2B5EF4-FFF2-40B4-BE49-F238E27FC236}">
                <a16:creationId xmlns:a16="http://schemas.microsoft.com/office/drawing/2014/main" id="{13F32AD0-A237-A0AE-63A1-2AE692547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0BB72B-A0BD-57CD-E58C-28D0EF530C37}"/>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309906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D869-326D-20D6-5E5F-2764D90BA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9ABD3A-9EF3-5A5A-55B4-B4564550E2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AEAFFF-1A6B-6DD9-8733-4DBB4A9F2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8D1D38-0D48-943A-29CD-DDA1BCA27E4E}"/>
              </a:ext>
            </a:extLst>
          </p:cNvPr>
          <p:cNvSpPr>
            <a:spLocks noGrp="1"/>
          </p:cNvSpPr>
          <p:nvPr>
            <p:ph type="dt" sz="half" idx="10"/>
          </p:nvPr>
        </p:nvSpPr>
        <p:spPr/>
        <p:txBody>
          <a:bodyPr/>
          <a:lstStyle/>
          <a:p>
            <a:fld id="{81639B77-7A87-5D4D-BBD5-DE3BBD5E0E49}" type="datetimeFigureOut">
              <a:rPr lang="en-US" smtClean="0"/>
              <a:t>3/31/23</a:t>
            </a:fld>
            <a:endParaRPr lang="en-US"/>
          </a:p>
        </p:txBody>
      </p:sp>
      <p:sp>
        <p:nvSpPr>
          <p:cNvPr id="6" name="Footer Placeholder 5">
            <a:extLst>
              <a:ext uri="{FF2B5EF4-FFF2-40B4-BE49-F238E27FC236}">
                <a16:creationId xmlns:a16="http://schemas.microsoft.com/office/drawing/2014/main" id="{7840ACDC-10B3-4DDB-A715-D5B8BC3DE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FEBD2C-E848-6D3D-1333-813AFB0447BA}"/>
              </a:ext>
            </a:extLst>
          </p:cNvPr>
          <p:cNvSpPr>
            <a:spLocks noGrp="1"/>
          </p:cNvSpPr>
          <p:nvPr>
            <p:ph type="sldNum" sz="quarter" idx="12"/>
          </p:nvPr>
        </p:nvSpPr>
        <p:spPr/>
        <p:txBody>
          <a:bodyPr/>
          <a:lstStyle/>
          <a:p>
            <a:fld id="{99801346-7E29-824B-9AE0-12551132A660}" type="slidenum">
              <a:rPr lang="en-US" smtClean="0"/>
              <a:t>‹#›</a:t>
            </a:fld>
            <a:endParaRPr lang="en-US"/>
          </a:p>
        </p:txBody>
      </p:sp>
    </p:spTree>
    <p:extLst>
      <p:ext uri="{BB962C8B-B14F-4D97-AF65-F5344CB8AC3E}">
        <p14:creationId xmlns:p14="http://schemas.microsoft.com/office/powerpoint/2010/main" val="1380328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9D70B-68E5-B376-CE6A-D018E90DD5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9A269D-2FF6-D66C-179A-747B8CBFB7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C996E-3C5D-CC4E-68C6-39DC59DC25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39B77-7A87-5D4D-BBD5-DE3BBD5E0E49}" type="datetimeFigureOut">
              <a:rPr lang="en-US" smtClean="0"/>
              <a:t>3/31/23</a:t>
            </a:fld>
            <a:endParaRPr lang="en-US"/>
          </a:p>
        </p:txBody>
      </p:sp>
      <p:sp>
        <p:nvSpPr>
          <p:cNvPr id="5" name="Footer Placeholder 4">
            <a:extLst>
              <a:ext uri="{FF2B5EF4-FFF2-40B4-BE49-F238E27FC236}">
                <a16:creationId xmlns:a16="http://schemas.microsoft.com/office/drawing/2014/main" id="{D5E490C7-86C7-6687-FE03-4455639ED1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AB0F84-41BA-0FC4-B7D3-96186C6460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01346-7E29-824B-9AE0-12551132A660}" type="slidenum">
              <a:rPr lang="en-US" smtClean="0"/>
              <a:t>‹#›</a:t>
            </a:fld>
            <a:endParaRPr lang="en-US"/>
          </a:p>
        </p:txBody>
      </p:sp>
    </p:spTree>
    <p:extLst>
      <p:ext uri="{BB962C8B-B14F-4D97-AF65-F5344CB8AC3E}">
        <p14:creationId xmlns:p14="http://schemas.microsoft.com/office/powerpoint/2010/main" val="730285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E-4uyXruTxs"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youtube.com/watch?v=bUS8aCmytZ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chart" Target="../charts/chart2.xml"/><Relationship Id="rId18" Type="http://schemas.openxmlformats.org/officeDocument/2006/relationships/image" Target="../media/image11.png"/><Relationship Id="rId3" Type="http://schemas.openxmlformats.org/officeDocument/2006/relationships/image" Target="../media/image42.png"/><Relationship Id="rId21" Type="http://schemas.openxmlformats.org/officeDocument/2006/relationships/image" Target="../media/image14.png"/><Relationship Id="rId7" Type="http://schemas.openxmlformats.org/officeDocument/2006/relationships/image" Target="../media/image46.pn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image" Target="../media/image41.png"/><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6.png"/><Relationship Id="rId5" Type="http://schemas.openxmlformats.org/officeDocument/2006/relationships/image" Target="../media/image44.png"/><Relationship Id="rId15" Type="http://schemas.openxmlformats.org/officeDocument/2006/relationships/image" Target="../media/image8.png"/><Relationship Id="rId23" Type="http://schemas.openxmlformats.org/officeDocument/2006/relationships/chart" Target="../charts/chart3.xml"/><Relationship Id="rId10" Type="http://schemas.openxmlformats.org/officeDocument/2006/relationships/chart" Target="../charts/chart1.xml"/><Relationship Id="rId19" Type="http://schemas.openxmlformats.org/officeDocument/2006/relationships/image" Target="../media/image12.png"/><Relationship Id="rId4" Type="http://schemas.openxmlformats.org/officeDocument/2006/relationships/image" Target="../media/image43.png"/><Relationship Id="rId9" Type="http://schemas.openxmlformats.org/officeDocument/2006/relationships/chart" Target="../charts/chart1.xml"/><Relationship Id="rId14" Type="http://schemas.openxmlformats.org/officeDocument/2006/relationships/chart" Target="../charts/chart2.xml"/><Relationship Id="rId22"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382D71-861C-5B66-2312-868AAB86E744}"/>
              </a:ext>
            </a:extLst>
          </p:cNvPr>
          <p:cNvGrpSpPr/>
          <p:nvPr/>
        </p:nvGrpSpPr>
        <p:grpSpPr>
          <a:xfrm>
            <a:off x="580768" y="1309816"/>
            <a:ext cx="5647814" cy="2778688"/>
            <a:chOff x="1666240" y="1170816"/>
            <a:chExt cx="7904480" cy="3902448"/>
          </a:xfrm>
        </p:grpSpPr>
        <p:pic>
          <p:nvPicPr>
            <p:cNvPr id="5" name="Picture 4">
              <a:hlinkClick r:id="rId2"/>
              <a:extLst>
                <a:ext uri="{FF2B5EF4-FFF2-40B4-BE49-F238E27FC236}">
                  <a16:creationId xmlns:a16="http://schemas.microsoft.com/office/drawing/2014/main" id="{B8A46B15-0A90-DC25-74EC-771D94330482}"/>
                </a:ext>
              </a:extLst>
            </p:cNvPr>
            <p:cNvPicPr>
              <a:picLocks noChangeAspect="1"/>
            </p:cNvPicPr>
            <p:nvPr/>
          </p:nvPicPr>
          <p:blipFill>
            <a:blip r:embed="rId3"/>
            <a:stretch>
              <a:fillRect/>
            </a:stretch>
          </p:blipFill>
          <p:spPr>
            <a:xfrm>
              <a:off x="1666240" y="1170816"/>
              <a:ext cx="7904480" cy="3902448"/>
            </a:xfrm>
            <a:prstGeom prst="rect">
              <a:avLst/>
            </a:prstGeom>
          </p:spPr>
        </p:pic>
        <p:sp>
          <p:nvSpPr>
            <p:cNvPr id="6" name="Rectangle 5">
              <a:extLst>
                <a:ext uri="{FF2B5EF4-FFF2-40B4-BE49-F238E27FC236}">
                  <a16:creationId xmlns:a16="http://schemas.microsoft.com/office/drawing/2014/main" id="{B27A2FE3-EE0A-BD7C-B9EE-2AE3ACB5D589}"/>
                </a:ext>
              </a:extLst>
            </p:cNvPr>
            <p:cNvSpPr/>
            <p:nvPr/>
          </p:nvSpPr>
          <p:spPr>
            <a:xfrm>
              <a:off x="1666240" y="4857820"/>
              <a:ext cx="2239716" cy="215444"/>
            </a:xfrm>
            <a:prstGeom prst="rect">
              <a:avLst/>
            </a:prstGeom>
          </p:spPr>
          <p:txBody>
            <a:bodyPr wrap="none">
              <a:spAutoFit/>
            </a:bodyPr>
            <a:lstStyle/>
            <a:p>
              <a:r>
                <a:rPr lang="en-US" sz="800" dirty="0">
                  <a:latin typeface="Times New Roman" panose="02020603050405020304" pitchFamily="18" charset="0"/>
                  <a:cs typeface="Times New Roman" panose="02020603050405020304" pitchFamily="18" charset="0"/>
                </a:rPr>
                <a:t>https://</a:t>
              </a:r>
              <a:r>
                <a:rPr lang="en-US" sz="800" dirty="0" err="1">
                  <a:latin typeface="Times New Roman" panose="02020603050405020304" pitchFamily="18" charset="0"/>
                  <a:cs typeface="Times New Roman" panose="02020603050405020304" pitchFamily="18" charset="0"/>
                </a:rPr>
                <a:t>www.youtube.com</a:t>
              </a:r>
              <a:r>
                <a:rPr lang="en-US" sz="800" dirty="0">
                  <a:latin typeface="Times New Roman" panose="02020603050405020304" pitchFamily="18" charset="0"/>
                  <a:cs typeface="Times New Roman" panose="02020603050405020304" pitchFamily="18" charset="0"/>
                </a:rPr>
                <a:t>/</a:t>
              </a:r>
              <a:r>
                <a:rPr lang="en-US" sz="800" dirty="0" err="1">
                  <a:latin typeface="Times New Roman" panose="02020603050405020304" pitchFamily="18" charset="0"/>
                  <a:cs typeface="Times New Roman" panose="02020603050405020304" pitchFamily="18" charset="0"/>
                </a:rPr>
                <a:t>watch?v</a:t>
              </a:r>
              <a:r>
                <a:rPr lang="en-US" sz="800" dirty="0">
                  <a:latin typeface="Times New Roman" panose="02020603050405020304" pitchFamily="18" charset="0"/>
                  <a:cs typeface="Times New Roman" panose="02020603050405020304" pitchFamily="18" charset="0"/>
                </a:rPr>
                <a:t>=E-4uyXruTxs</a:t>
              </a:r>
            </a:p>
          </p:txBody>
        </p:sp>
      </p:grpSp>
      <p:grpSp>
        <p:nvGrpSpPr>
          <p:cNvPr id="7" name="Group 6">
            <a:extLst>
              <a:ext uri="{FF2B5EF4-FFF2-40B4-BE49-F238E27FC236}">
                <a16:creationId xmlns:a16="http://schemas.microsoft.com/office/drawing/2014/main" id="{F91EC7CB-50C0-93D1-C176-E7BDD2CD5894}"/>
              </a:ext>
            </a:extLst>
          </p:cNvPr>
          <p:cNvGrpSpPr/>
          <p:nvPr/>
        </p:nvGrpSpPr>
        <p:grpSpPr>
          <a:xfrm>
            <a:off x="5581452" y="3286898"/>
            <a:ext cx="5936186" cy="3250437"/>
            <a:chOff x="1838960" y="1500779"/>
            <a:chExt cx="8117840" cy="4312999"/>
          </a:xfrm>
        </p:grpSpPr>
        <p:pic>
          <p:nvPicPr>
            <p:cNvPr id="8" name="Picture 7">
              <a:hlinkClick r:id="rId4"/>
              <a:extLst>
                <a:ext uri="{FF2B5EF4-FFF2-40B4-BE49-F238E27FC236}">
                  <a16:creationId xmlns:a16="http://schemas.microsoft.com/office/drawing/2014/main" id="{1B07BC12-26CE-00EE-D0A6-6B53E9D26A33}"/>
                </a:ext>
              </a:extLst>
            </p:cNvPr>
            <p:cNvPicPr>
              <a:picLocks noChangeAspect="1"/>
            </p:cNvPicPr>
            <p:nvPr/>
          </p:nvPicPr>
          <p:blipFill>
            <a:blip r:embed="rId5"/>
            <a:stretch>
              <a:fillRect/>
            </a:stretch>
          </p:blipFill>
          <p:spPr>
            <a:xfrm>
              <a:off x="1838960" y="1500779"/>
              <a:ext cx="8117840" cy="4312999"/>
            </a:xfrm>
            <a:prstGeom prst="rect">
              <a:avLst/>
            </a:prstGeom>
          </p:spPr>
        </p:pic>
        <p:sp>
          <p:nvSpPr>
            <p:cNvPr id="9" name="Rectangle 8">
              <a:extLst>
                <a:ext uri="{FF2B5EF4-FFF2-40B4-BE49-F238E27FC236}">
                  <a16:creationId xmlns:a16="http://schemas.microsoft.com/office/drawing/2014/main" id="{055F64F5-A728-3EC6-697C-FC1A20D64420}"/>
                </a:ext>
              </a:extLst>
            </p:cNvPr>
            <p:cNvSpPr/>
            <p:nvPr/>
          </p:nvSpPr>
          <p:spPr>
            <a:xfrm>
              <a:off x="1838960" y="5598334"/>
              <a:ext cx="2310248" cy="215444"/>
            </a:xfrm>
            <a:prstGeom prst="rect">
              <a:avLst/>
            </a:prstGeom>
          </p:spPr>
          <p:txBody>
            <a:bodyPr wrap="none">
              <a:spAutoFit/>
            </a:bodyPr>
            <a:lstStyle/>
            <a:p>
              <a:r>
                <a:rPr lang="en-US" sz="800" dirty="0">
                  <a:latin typeface="Times New Roman" panose="02020603050405020304" pitchFamily="18" charset="0"/>
                  <a:cs typeface="Times New Roman" panose="02020603050405020304" pitchFamily="18" charset="0"/>
                </a:rPr>
                <a:t>https://</a:t>
              </a:r>
              <a:r>
                <a:rPr lang="en-US" sz="800" dirty="0" err="1">
                  <a:latin typeface="Times New Roman" panose="02020603050405020304" pitchFamily="18" charset="0"/>
                  <a:cs typeface="Times New Roman" panose="02020603050405020304" pitchFamily="18" charset="0"/>
                </a:rPr>
                <a:t>www.youtube.com</a:t>
              </a:r>
              <a:r>
                <a:rPr lang="en-US" sz="800" dirty="0">
                  <a:latin typeface="Times New Roman" panose="02020603050405020304" pitchFamily="18" charset="0"/>
                  <a:cs typeface="Times New Roman" panose="02020603050405020304" pitchFamily="18" charset="0"/>
                </a:rPr>
                <a:t>/</a:t>
              </a:r>
              <a:r>
                <a:rPr lang="en-US" sz="800" dirty="0" err="1">
                  <a:latin typeface="Times New Roman" panose="02020603050405020304" pitchFamily="18" charset="0"/>
                  <a:cs typeface="Times New Roman" panose="02020603050405020304" pitchFamily="18" charset="0"/>
                </a:rPr>
                <a:t>watch?v</a:t>
              </a:r>
              <a:r>
                <a:rPr lang="en-US" sz="800" dirty="0">
                  <a:latin typeface="Times New Roman" panose="02020603050405020304" pitchFamily="18" charset="0"/>
                  <a:cs typeface="Times New Roman" panose="02020603050405020304" pitchFamily="18" charset="0"/>
                </a:rPr>
                <a:t>=bUS8aCmytZE</a:t>
              </a:r>
            </a:p>
          </p:txBody>
        </p:sp>
      </p:grpSp>
      <p:sp>
        <p:nvSpPr>
          <p:cNvPr id="10" name="TextBox 9">
            <a:extLst>
              <a:ext uri="{FF2B5EF4-FFF2-40B4-BE49-F238E27FC236}">
                <a16:creationId xmlns:a16="http://schemas.microsoft.com/office/drawing/2014/main" id="{625A75B2-2147-AB2D-D8A0-D7CD4C3C009F}"/>
              </a:ext>
            </a:extLst>
          </p:cNvPr>
          <p:cNvSpPr txBox="1"/>
          <p:nvPr/>
        </p:nvSpPr>
        <p:spPr>
          <a:xfrm>
            <a:off x="485228" y="142295"/>
            <a:ext cx="938604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1-Dimension</a:t>
            </a:r>
          </a:p>
        </p:txBody>
      </p:sp>
    </p:spTree>
    <p:extLst>
      <p:ext uri="{BB962C8B-B14F-4D97-AF65-F5344CB8AC3E}">
        <p14:creationId xmlns:p14="http://schemas.microsoft.com/office/powerpoint/2010/main" val="3892941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DD3684-1AC5-03E4-DA02-425C230A721F}"/>
              </a:ext>
            </a:extLst>
          </p:cNvPr>
          <p:cNvSpPr txBox="1"/>
          <p:nvPr/>
        </p:nvSpPr>
        <p:spPr>
          <a:xfrm>
            <a:off x="438930" y="275432"/>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a:t>
            </a:r>
          </a:p>
          <a:p>
            <a:r>
              <a:rPr lang="en-US" sz="2800" dirty="0">
                <a:latin typeface="Times New Roman" panose="02020603050405020304" pitchFamily="18" charset="0"/>
                <a:cs typeface="Times New Roman" panose="02020603050405020304" pitchFamily="18" charset="0"/>
              </a:rPr>
              <a:t>	- Position vs. time</a:t>
            </a:r>
          </a:p>
        </p:txBody>
      </p:sp>
      <p:sp>
        <p:nvSpPr>
          <p:cNvPr id="5" name="TextBox 4">
            <a:extLst>
              <a:ext uri="{FF2B5EF4-FFF2-40B4-BE49-F238E27FC236}">
                <a16:creationId xmlns:a16="http://schemas.microsoft.com/office/drawing/2014/main" id="{4B61C5F3-4043-40EF-1186-5967D8DAC6BD}"/>
              </a:ext>
            </a:extLst>
          </p:cNvPr>
          <p:cNvSpPr txBox="1"/>
          <p:nvPr/>
        </p:nvSpPr>
        <p:spPr>
          <a:xfrm>
            <a:off x="169418" y="1559411"/>
            <a:ext cx="117198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Here’s a video showing a cart moving in one dimeson.  </a:t>
            </a:r>
          </a:p>
        </p:txBody>
      </p:sp>
      <p:grpSp>
        <p:nvGrpSpPr>
          <p:cNvPr id="6" name="Group 5">
            <a:extLst>
              <a:ext uri="{FF2B5EF4-FFF2-40B4-BE49-F238E27FC236}">
                <a16:creationId xmlns:a16="http://schemas.microsoft.com/office/drawing/2014/main" id="{38AD688C-476D-4B8B-95E5-DA78AA88EC77}"/>
              </a:ext>
            </a:extLst>
          </p:cNvPr>
          <p:cNvGrpSpPr/>
          <p:nvPr/>
        </p:nvGrpSpPr>
        <p:grpSpPr>
          <a:xfrm>
            <a:off x="230453" y="2258615"/>
            <a:ext cx="8265737" cy="3514725"/>
            <a:chOff x="1006756" y="1838568"/>
            <a:chExt cx="8265737" cy="3514725"/>
          </a:xfrm>
        </p:grpSpPr>
        <p:pic>
          <p:nvPicPr>
            <p:cNvPr id="7" name="IMG_0046_kns3pU.mp4">
              <a:hlinkClick r:id="" action="ppaction://media"/>
              <a:extLst>
                <a:ext uri="{FF2B5EF4-FFF2-40B4-BE49-F238E27FC236}">
                  <a16:creationId xmlns:a16="http://schemas.microsoft.com/office/drawing/2014/main" id="{17E84479-4B5A-6420-A069-BFC70B0B51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24093" y="1838568"/>
              <a:ext cx="6248400" cy="3514725"/>
            </a:xfrm>
            <a:prstGeom prst="rect">
              <a:avLst/>
            </a:prstGeom>
          </p:spPr>
        </p:pic>
        <p:sp>
          <p:nvSpPr>
            <p:cNvPr id="8" name="Oval 7">
              <a:extLst>
                <a:ext uri="{FF2B5EF4-FFF2-40B4-BE49-F238E27FC236}">
                  <a16:creationId xmlns:a16="http://schemas.microsoft.com/office/drawing/2014/main" id="{3ADFD06A-B19A-5579-7F3A-E16602DA8CC9}"/>
                </a:ext>
              </a:extLst>
            </p:cNvPr>
            <p:cNvSpPr/>
            <p:nvPr/>
          </p:nvSpPr>
          <p:spPr>
            <a:xfrm>
              <a:off x="3106170" y="2304759"/>
              <a:ext cx="128307" cy="104363"/>
            </a:xfrm>
            <a:prstGeom prst="ellipse">
              <a:avLst/>
            </a:prstGeom>
            <a:solidFill>
              <a:srgbClr val="9437FF"/>
            </a:solidFill>
            <a:ln>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37FF"/>
                </a:solidFill>
              </a:endParaRPr>
            </a:p>
          </p:txBody>
        </p:sp>
        <p:grpSp>
          <p:nvGrpSpPr>
            <p:cNvPr id="9" name="Group 8">
              <a:extLst>
                <a:ext uri="{FF2B5EF4-FFF2-40B4-BE49-F238E27FC236}">
                  <a16:creationId xmlns:a16="http://schemas.microsoft.com/office/drawing/2014/main" id="{D5A3DE5A-BA65-5706-ADBB-969B614016F8}"/>
                </a:ext>
              </a:extLst>
            </p:cNvPr>
            <p:cNvGrpSpPr/>
            <p:nvPr/>
          </p:nvGrpSpPr>
          <p:grpSpPr>
            <a:xfrm>
              <a:off x="1006756" y="2008511"/>
              <a:ext cx="5121316" cy="1607418"/>
              <a:chOff x="505160" y="2115431"/>
              <a:chExt cx="5121316" cy="1607418"/>
            </a:xfrm>
          </p:grpSpPr>
          <p:cxnSp>
            <p:nvCxnSpPr>
              <p:cNvPr id="10" name="Straight Arrow Connector 9">
                <a:extLst>
                  <a:ext uri="{FF2B5EF4-FFF2-40B4-BE49-F238E27FC236}">
                    <a16:creationId xmlns:a16="http://schemas.microsoft.com/office/drawing/2014/main" id="{8972490A-9EB3-5802-FA11-D34F2E11F406}"/>
                  </a:ext>
                </a:extLst>
              </p:cNvPr>
              <p:cNvCxnSpPr/>
              <p:nvPr/>
            </p:nvCxnSpPr>
            <p:spPr>
              <a:xfrm>
                <a:off x="2988576" y="2281509"/>
                <a:ext cx="2275840" cy="0"/>
              </a:xfrm>
              <a:prstGeom prst="straightConnector1">
                <a:avLst/>
              </a:prstGeom>
              <a:ln w="50800">
                <a:solidFill>
                  <a:srgbClr val="9437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4551297-67F1-442E-9D20-2552DA2D0BBB}"/>
                  </a:ext>
                </a:extLst>
              </p:cNvPr>
              <p:cNvCxnSpPr/>
              <p:nvPr/>
            </p:nvCxnSpPr>
            <p:spPr>
              <a:xfrm flipH="1">
                <a:off x="874712" y="2281509"/>
                <a:ext cx="1625600" cy="0"/>
              </a:xfrm>
              <a:prstGeom prst="straightConnector1">
                <a:avLst/>
              </a:prstGeom>
              <a:ln w="50800">
                <a:solidFill>
                  <a:srgbClr val="9437FF"/>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532C7EC-15FA-82AC-C534-A1B29FEB884F}"/>
                  </a:ext>
                </a:extLst>
              </p:cNvPr>
              <p:cNvSpPr txBox="1"/>
              <p:nvPr/>
            </p:nvSpPr>
            <p:spPr>
              <a:xfrm>
                <a:off x="2571517" y="3353517"/>
                <a:ext cx="84238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Origin</a:t>
                </a:r>
              </a:p>
            </p:txBody>
          </p:sp>
          <p:cxnSp>
            <p:nvCxnSpPr>
              <p:cNvPr id="13" name="Elbow Connector 12">
                <a:extLst>
                  <a:ext uri="{FF2B5EF4-FFF2-40B4-BE49-F238E27FC236}">
                    <a16:creationId xmlns:a16="http://schemas.microsoft.com/office/drawing/2014/main" id="{725076C3-63DF-E737-2EDF-B5C6623B8C17}"/>
                  </a:ext>
                </a:extLst>
              </p:cNvPr>
              <p:cNvCxnSpPr>
                <a:cxnSpLocks/>
              </p:cNvCxnSpPr>
              <p:nvPr/>
            </p:nvCxnSpPr>
            <p:spPr>
              <a:xfrm rot="16200000" flipV="1">
                <a:off x="2454540" y="2853966"/>
                <a:ext cx="732073" cy="282211"/>
              </a:xfrm>
              <a:prstGeom prst="bentConnector3">
                <a:avLst>
                  <a:gd name="adj1" fmla="val 50000"/>
                </a:avLst>
              </a:prstGeom>
              <a:ln>
                <a:solidFill>
                  <a:srgbClr val="9437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868AB25-5720-3453-0790-68CEB52D70B8}"/>
                      </a:ext>
                    </a:extLst>
                  </p:cNvPr>
                  <p:cNvSpPr txBox="1"/>
                  <p:nvPr/>
                </p:nvSpPr>
                <p:spPr>
                  <a:xfrm>
                    <a:off x="5258811" y="2143009"/>
                    <a:ext cx="3676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9437FF"/>
                              </a:solidFill>
                              <a:latin typeface="Cambria Math" panose="02040503050406030204" pitchFamily="18" charset="0"/>
                            </a:rPr>
                            <m:t>+</m:t>
                          </m:r>
                          <m:r>
                            <a:rPr lang="en-US" b="0" i="1" smtClean="0">
                              <a:solidFill>
                                <a:srgbClr val="9437FF"/>
                              </a:solidFill>
                              <a:latin typeface="Cambria Math" panose="02040503050406030204" pitchFamily="18" charset="0"/>
                            </a:rPr>
                            <m:t>𝑥</m:t>
                          </m:r>
                        </m:oMath>
                      </m:oMathPara>
                    </a14:m>
                    <a:endParaRPr lang="en-US" dirty="0">
                      <a:solidFill>
                        <a:srgbClr val="9437FF"/>
                      </a:solidFill>
                    </a:endParaRPr>
                  </a:p>
                </p:txBody>
              </p:sp>
            </mc:Choice>
            <mc:Fallback xmlns="">
              <p:sp>
                <p:nvSpPr>
                  <p:cNvPr id="53" name="TextBox 52">
                    <a:extLst>
                      <a:ext uri="{FF2B5EF4-FFF2-40B4-BE49-F238E27FC236}">
                        <a16:creationId xmlns:a16="http://schemas.microsoft.com/office/drawing/2014/main" id="{B6C21C52-892E-DC4A-BDE0-53F099A18B33}"/>
                      </a:ext>
                    </a:extLst>
                  </p:cNvPr>
                  <p:cNvSpPr txBox="1">
                    <a:spLocks noRot="1" noChangeAspect="1" noMove="1" noResize="1" noEditPoints="1" noAdjustHandles="1" noChangeArrowheads="1" noChangeShapeType="1" noTextEdit="1"/>
                  </p:cNvSpPr>
                  <p:nvPr/>
                </p:nvSpPr>
                <p:spPr>
                  <a:xfrm>
                    <a:off x="5258811" y="2143009"/>
                    <a:ext cx="367665" cy="276999"/>
                  </a:xfrm>
                  <a:prstGeom prst="rect">
                    <a:avLst/>
                  </a:prstGeom>
                  <a:blipFill>
                    <a:blip r:embed="rId5"/>
                    <a:stretch>
                      <a:fillRect l="-10000" r="-3333"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B1E6612-C6C0-C023-E2C7-1545AF772C97}"/>
                      </a:ext>
                    </a:extLst>
                  </p:cNvPr>
                  <p:cNvSpPr txBox="1"/>
                  <p:nvPr/>
                </p:nvSpPr>
                <p:spPr>
                  <a:xfrm>
                    <a:off x="505160" y="2115431"/>
                    <a:ext cx="3676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9437FF"/>
                              </a:solidFill>
                              <a:latin typeface="Cambria Math" panose="02040503050406030204" pitchFamily="18" charset="0"/>
                            </a:rPr>
                            <m:t>−</m:t>
                          </m:r>
                          <m:r>
                            <a:rPr lang="en-US" b="0" i="1" smtClean="0">
                              <a:solidFill>
                                <a:srgbClr val="9437FF"/>
                              </a:solidFill>
                              <a:latin typeface="Cambria Math" panose="02040503050406030204" pitchFamily="18" charset="0"/>
                            </a:rPr>
                            <m:t>𝑥</m:t>
                          </m:r>
                        </m:oMath>
                      </m:oMathPara>
                    </a14:m>
                    <a:endParaRPr lang="en-US" dirty="0">
                      <a:solidFill>
                        <a:srgbClr val="9437FF"/>
                      </a:solidFill>
                    </a:endParaRPr>
                  </a:p>
                </p:txBody>
              </p:sp>
            </mc:Choice>
            <mc:Fallback xmlns="">
              <p:sp>
                <p:nvSpPr>
                  <p:cNvPr id="54" name="TextBox 53">
                    <a:extLst>
                      <a:ext uri="{FF2B5EF4-FFF2-40B4-BE49-F238E27FC236}">
                        <a16:creationId xmlns:a16="http://schemas.microsoft.com/office/drawing/2014/main" id="{05DCE318-42F7-544C-A397-6319FCB2FBBB}"/>
                      </a:ext>
                    </a:extLst>
                  </p:cNvPr>
                  <p:cNvSpPr txBox="1">
                    <a:spLocks noRot="1" noChangeAspect="1" noMove="1" noResize="1" noEditPoints="1" noAdjustHandles="1" noChangeArrowheads="1" noChangeShapeType="1" noTextEdit="1"/>
                  </p:cNvSpPr>
                  <p:nvPr/>
                </p:nvSpPr>
                <p:spPr>
                  <a:xfrm>
                    <a:off x="505160" y="2115431"/>
                    <a:ext cx="367665" cy="276999"/>
                  </a:xfrm>
                  <a:prstGeom prst="rect">
                    <a:avLst/>
                  </a:prstGeom>
                  <a:blipFill>
                    <a:blip r:embed="rId6"/>
                    <a:stretch>
                      <a:fillRect l="-3448" r="-6897" b="-4348"/>
                    </a:stretch>
                  </a:blipFill>
                </p:spPr>
                <p:txBody>
                  <a:bodyPr/>
                  <a:lstStyle/>
                  <a:p>
                    <a:r>
                      <a:rPr lang="en-US">
                        <a:noFill/>
                      </a:rPr>
                      <a:t> </a:t>
                    </a:r>
                  </a:p>
                </p:txBody>
              </p:sp>
            </mc:Fallback>
          </mc:AlternateContent>
        </p:grpSp>
      </p:grpSp>
      <p:sp>
        <p:nvSpPr>
          <p:cNvPr id="16" name="TextBox 15">
            <a:extLst>
              <a:ext uri="{FF2B5EF4-FFF2-40B4-BE49-F238E27FC236}">
                <a16:creationId xmlns:a16="http://schemas.microsoft.com/office/drawing/2014/main" id="{97F41772-8C7E-4010-152F-017489FA4EA8}"/>
              </a:ext>
            </a:extLst>
          </p:cNvPr>
          <p:cNvSpPr txBox="1"/>
          <p:nvPr/>
        </p:nvSpPr>
        <p:spPr>
          <a:xfrm>
            <a:off x="230453" y="6112670"/>
            <a:ext cx="1171985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cart is at specific locations at every instant of time and what we’d like is to be able to describe the position of the cart as a function of time and from this describe the complete motion of the cart.  </a:t>
            </a:r>
          </a:p>
        </p:txBody>
      </p:sp>
      <p:graphicFrame>
        <p:nvGraphicFramePr>
          <p:cNvPr id="2" name="Table 1">
            <a:extLst>
              <a:ext uri="{FF2B5EF4-FFF2-40B4-BE49-F238E27FC236}">
                <a16:creationId xmlns:a16="http://schemas.microsoft.com/office/drawing/2014/main" id="{93D2B4DD-D785-831B-43F9-5A8A6811F8C1}"/>
              </a:ext>
            </a:extLst>
          </p:cNvPr>
          <p:cNvGraphicFramePr>
            <a:graphicFrameLocks noGrp="1"/>
          </p:cNvGraphicFramePr>
          <p:nvPr>
            <p:extLst>
              <p:ext uri="{D42A27DB-BD31-4B8C-83A1-F6EECF244321}">
                <p14:modId xmlns:p14="http://schemas.microsoft.com/office/powerpoint/2010/main" val="3677207029"/>
              </p:ext>
            </p:extLst>
          </p:nvPr>
        </p:nvGraphicFramePr>
        <p:xfrm>
          <a:off x="9965171" y="2829169"/>
          <a:ext cx="1651000" cy="2133600"/>
        </p:xfrm>
        <a:graphic>
          <a:graphicData uri="http://schemas.openxmlformats.org/drawingml/2006/table">
            <a:tbl>
              <a:tblPr>
                <a:tableStyleId>{5C22544A-7EE6-4342-B048-85BDC9FD1C3A}</a:tableStyleId>
              </a:tblPr>
              <a:tblGrid>
                <a:gridCol w="825500">
                  <a:extLst>
                    <a:ext uri="{9D8B030D-6E8A-4147-A177-3AD203B41FA5}">
                      <a16:colId xmlns:a16="http://schemas.microsoft.com/office/drawing/2014/main" val="770186166"/>
                    </a:ext>
                  </a:extLst>
                </a:gridCol>
                <a:gridCol w="825500">
                  <a:extLst>
                    <a:ext uri="{9D8B030D-6E8A-4147-A177-3AD203B41FA5}">
                      <a16:colId xmlns:a16="http://schemas.microsoft.com/office/drawing/2014/main" val="117777434"/>
                    </a:ext>
                  </a:extLst>
                </a:gridCol>
              </a:tblGrid>
              <a:tr h="355600">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t (s)</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x (m)</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260413301"/>
                  </a:ext>
                </a:extLst>
              </a:tr>
              <a:tr h="355600">
                <a:tc>
                  <a:txBody>
                    <a:bodyPr/>
                    <a:lstStyle/>
                    <a:p>
                      <a:pPr algn="ctr" fontAlgn="b"/>
                      <a:r>
                        <a:rPr lang="en-US" sz="2200" u="none" strike="noStrike">
                          <a:effectLst/>
                          <a:latin typeface="Times New Roman" panose="02020603050405020304" pitchFamily="18" charset="0"/>
                          <a:cs typeface="Times New Roman" panose="02020603050405020304" pitchFamily="18" charset="0"/>
                        </a:rPr>
                        <a:t>0</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12</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921288564"/>
                  </a:ext>
                </a:extLst>
              </a:tr>
              <a:tr h="355600">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1</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17.1</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061117408"/>
                  </a:ext>
                </a:extLst>
              </a:tr>
              <a:tr h="355600">
                <a:tc>
                  <a:txBody>
                    <a:bodyPr/>
                    <a:lstStyle/>
                    <a:p>
                      <a:pPr algn="ctr" fontAlgn="b"/>
                      <a:r>
                        <a:rPr lang="en-US" sz="2200" u="none" strike="noStrike">
                          <a:effectLst/>
                          <a:latin typeface="Times New Roman" panose="02020603050405020304" pitchFamily="18" charset="0"/>
                          <a:cs typeface="Times New Roman" panose="02020603050405020304" pitchFamily="18" charset="0"/>
                        </a:rPr>
                        <a:t>2</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12.4</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3516937133"/>
                  </a:ext>
                </a:extLst>
              </a:tr>
              <a:tr h="355600">
                <a:tc>
                  <a:txBody>
                    <a:bodyPr/>
                    <a:lstStyle/>
                    <a:p>
                      <a:pPr algn="ctr" fontAlgn="b"/>
                      <a:r>
                        <a:rPr lang="en-US" sz="2200" u="none" strike="noStrike">
                          <a:effectLst/>
                          <a:latin typeface="Times New Roman" panose="02020603050405020304" pitchFamily="18" charset="0"/>
                          <a:cs typeface="Times New Roman" panose="02020603050405020304" pitchFamily="18" charset="0"/>
                        </a:rPr>
                        <a:t>3</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-2.1</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510259819"/>
                  </a:ext>
                </a:extLst>
              </a:tr>
              <a:tr h="355600">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4</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-26.4</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216126790"/>
                  </a:ext>
                </a:extLst>
              </a:tr>
            </a:tbl>
          </a:graphicData>
        </a:graphic>
      </p:graphicFrame>
      <p:cxnSp>
        <p:nvCxnSpPr>
          <p:cNvPr id="3" name="Straight Arrow Connector 2">
            <a:extLst>
              <a:ext uri="{FF2B5EF4-FFF2-40B4-BE49-F238E27FC236}">
                <a16:creationId xmlns:a16="http://schemas.microsoft.com/office/drawing/2014/main" id="{416334B5-BA71-7170-1020-2EC446F5F942}"/>
              </a:ext>
            </a:extLst>
          </p:cNvPr>
          <p:cNvCxnSpPr/>
          <p:nvPr/>
        </p:nvCxnSpPr>
        <p:spPr>
          <a:xfrm>
            <a:off x="8681545" y="4015977"/>
            <a:ext cx="893379" cy="0"/>
          </a:xfrm>
          <a:prstGeom prst="straightConnector1">
            <a:avLst/>
          </a:prstGeom>
          <a:ln w="38100">
            <a:solidFill>
              <a:srgbClr val="008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0284656-EAEA-088F-8A38-5DA2B2C03F1D}"/>
              </a:ext>
            </a:extLst>
          </p:cNvPr>
          <p:cNvSpPr txBox="1"/>
          <p:nvPr/>
        </p:nvSpPr>
        <p:spPr>
          <a:xfrm>
            <a:off x="10064770" y="2382391"/>
            <a:ext cx="143991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Some “data”</a:t>
            </a:r>
          </a:p>
        </p:txBody>
      </p:sp>
    </p:spTree>
    <p:extLst>
      <p:ext uri="{BB962C8B-B14F-4D97-AF65-F5344CB8AC3E}">
        <p14:creationId xmlns:p14="http://schemas.microsoft.com/office/powerpoint/2010/main" val="761404146"/>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BF99D8E-0DEF-9FA8-AC2A-0CC7BBB3CD19}"/>
              </a:ext>
            </a:extLst>
          </p:cNvPr>
          <p:cNvGrpSpPr>
            <a:grpSpLocks noChangeAspect="1"/>
          </p:cNvGrpSpPr>
          <p:nvPr/>
        </p:nvGrpSpPr>
        <p:grpSpPr>
          <a:xfrm>
            <a:off x="6168805" y="1099314"/>
            <a:ext cx="5486400" cy="2908133"/>
            <a:chOff x="2558527" y="2409279"/>
            <a:chExt cx="7017257" cy="3801774"/>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3561396-4B25-46F4-A90D-FE76BDDFC384}"/>
                    </a:ext>
                  </a:extLst>
                </p:cNvPr>
                <p:cNvSpPr txBox="1"/>
                <p:nvPr/>
              </p:nvSpPr>
              <p:spPr>
                <a:xfrm>
                  <a:off x="7727730" y="4653381"/>
                  <a:ext cx="5395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𝑎</m:t>
                            </m:r>
                          </m:e>
                          <m:sub>
                            <m:r>
                              <a:rPr lang="en-US" b="0" i="1" smtClean="0">
                                <a:solidFill>
                                  <a:srgbClr val="00B050"/>
                                </a:solidFill>
                                <a:latin typeface="Cambria Math" panose="02040503050406030204" pitchFamily="18" charset="0"/>
                              </a:rPr>
                              <m:t>𝐸𝐷𝐶</m:t>
                            </m:r>
                          </m:sub>
                        </m:sSub>
                      </m:oMath>
                    </m:oMathPara>
                  </a14:m>
                  <a:endParaRPr lang="en-US" dirty="0">
                    <a:solidFill>
                      <a:srgbClr val="0070C0"/>
                    </a:solidFill>
                  </a:endParaRPr>
                </a:p>
              </p:txBody>
            </p:sp>
          </mc:Choice>
          <mc:Fallback xmlns="">
            <p:sp>
              <p:nvSpPr>
                <p:cNvPr id="13" name="TextBox 12">
                  <a:extLst>
                    <a:ext uri="{FF2B5EF4-FFF2-40B4-BE49-F238E27FC236}">
                      <a16:creationId xmlns:a16="http://schemas.microsoft.com/office/drawing/2014/main" id="{1731331D-A57E-5845-B5A1-E7EFF7500065}"/>
                    </a:ext>
                  </a:extLst>
                </p:cNvPr>
                <p:cNvSpPr txBox="1">
                  <a:spLocks noRot="1" noChangeAspect="1" noMove="1" noResize="1" noEditPoints="1" noAdjustHandles="1" noChangeArrowheads="1" noChangeShapeType="1" noTextEdit="1"/>
                </p:cNvSpPr>
                <p:nvPr/>
              </p:nvSpPr>
              <p:spPr>
                <a:xfrm>
                  <a:off x="7727730" y="4653381"/>
                  <a:ext cx="539507" cy="276999"/>
                </a:xfrm>
                <a:prstGeom prst="rect">
                  <a:avLst/>
                </a:prstGeom>
                <a:blipFill>
                  <a:blip r:embed="rId2"/>
                  <a:stretch>
                    <a:fillRect l="-2222" b="-13043"/>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610813DA-E3F3-504B-1C05-FADF5CD2EF3E}"/>
                </a:ext>
              </a:extLst>
            </p:cNvPr>
            <p:cNvGrpSpPr/>
            <p:nvPr/>
          </p:nvGrpSpPr>
          <p:grpSpPr>
            <a:xfrm>
              <a:off x="2558527" y="2409279"/>
              <a:ext cx="7017257" cy="3801774"/>
              <a:chOff x="4368053" y="1752019"/>
              <a:chExt cx="7017257" cy="3801774"/>
            </a:xfrm>
          </p:grpSpPr>
          <p:grpSp>
            <p:nvGrpSpPr>
              <p:cNvPr id="7" name="Group 6">
                <a:extLst>
                  <a:ext uri="{FF2B5EF4-FFF2-40B4-BE49-F238E27FC236}">
                    <a16:creationId xmlns:a16="http://schemas.microsoft.com/office/drawing/2014/main" id="{BF53A003-3BED-A18B-26D6-D8CB01CCDB3C}"/>
                  </a:ext>
                </a:extLst>
              </p:cNvPr>
              <p:cNvGrpSpPr/>
              <p:nvPr/>
            </p:nvGrpSpPr>
            <p:grpSpPr>
              <a:xfrm>
                <a:off x="4368053" y="1752019"/>
                <a:ext cx="7017257" cy="3801774"/>
                <a:chOff x="4843541" y="1201480"/>
                <a:chExt cx="7017257" cy="3801774"/>
              </a:xfrm>
            </p:grpSpPr>
            <p:grpSp>
              <p:nvGrpSpPr>
                <p:cNvPr id="10" name="Group 9">
                  <a:extLst>
                    <a:ext uri="{FF2B5EF4-FFF2-40B4-BE49-F238E27FC236}">
                      <a16:creationId xmlns:a16="http://schemas.microsoft.com/office/drawing/2014/main" id="{64A93AC3-42E5-9348-5B63-D57705885BC8}"/>
                    </a:ext>
                  </a:extLst>
                </p:cNvPr>
                <p:cNvGrpSpPr/>
                <p:nvPr/>
              </p:nvGrpSpPr>
              <p:grpSpPr>
                <a:xfrm>
                  <a:off x="6700885" y="2069568"/>
                  <a:ext cx="5016572" cy="2773994"/>
                  <a:chOff x="6752545" y="2993746"/>
                  <a:chExt cx="5016572" cy="2773994"/>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5990D58-CA84-FE37-DC72-A99AAA5BDFE1}"/>
                          </a:ext>
                        </a:extLst>
                      </p:cNvPr>
                      <p:cNvSpPr txBox="1"/>
                      <p:nvPr/>
                    </p:nvSpPr>
                    <p:spPr>
                      <a:xfrm>
                        <a:off x="8354187" y="2993746"/>
                        <a:ext cx="6646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𝑣</m:t>
                                  </m:r>
                                </m:e>
                                <m:sub>
                                  <m:r>
                                    <a:rPr lang="en-US" b="0" i="1" smtClean="0">
                                      <a:solidFill>
                                        <a:srgbClr val="FF0000"/>
                                      </a:solidFill>
                                      <a:latin typeface="Cambria Math" panose="02040503050406030204" pitchFamily="18" charset="0"/>
                                    </a:rPr>
                                    <m:t>𝐶𝐵𝐴</m:t>
                                  </m:r>
                                </m:sub>
                              </m:sSub>
                            </m:oMath>
                          </m:oMathPara>
                        </a14:m>
                        <a:endParaRPr lang="en-US" dirty="0">
                          <a:solidFill>
                            <a:srgbClr val="FF0000"/>
                          </a:solidFill>
                        </a:endParaRPr>
                      </a:p>
                    </p:txBody>
                  </p:sp>
                </mc:Choice>
                <mc:Fallback xmlns="">
                  <p:sp>
                    <p:nvSpPr>
                      <p:cNvPr id="10" name="TextBox 9">
                        <a:extLst>
                          <a:ext uri="{FF2B5EF4-FFF2-40B4-BE49-F238E27FC236}">
                            <a16:creationId xmlns:a16="http://schemas.microsoft.com/office/drawing/2014/main" id="{09DD42A7-D713-B441-A237-559CD896119F}"/>
                          </a:ext>
                        </a:extLst>
                      </p:cNvPr>
                      <p:cNvSpPr txBox="1">
                        <a:spLocks noRot="1" noChangeAspect="1" noMove="1" noResize="1" noEditPoints="1" noAdjustHandles="1" noChangeArrowheads="1" noChangeShapeType="1" noTextEdit="1"/>
                      </p:cNvSpPr>
                      <p:nvPr/>
                    </p:nvSpPr>
                    <p:spPr>
                      <a:xfrm>
                        <a:off x="8354187" y="2993746"/>
                        <a:ext cx="664606" cy="276999"/>
                      </a:xfrm>
                      <a:prstGeom prst="rect">
                        <a:avLst/>
                      </a:prstGeom>
                      <a:blipFill>
                        <a:blip r:embed="rId3"/>
                        <a:stretch>
                          <a:fillRect l="-5455"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ED70B6E-1A03-52F9-29CB-0B854297EAA4}"/>
                          </a:ext>
                        </a:extLst>
                      </p:cNvPr>
                      <p:cNvSpPr txBox="1"/>
                      <p:nvPr/>
                    </p:nvSpPr>
                    <p:spPr>
                      <a:xfrm>
                        <a:off x="9583552" y="3746813"/>
                        <a:ext cx="6754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C000"/>
                                      </a:solidFill>
                                      <a:latin typeface="Cambria Math" panose="02040503050406030204" pitchFamily="18" charset="0"/>
                                    </a:rPr>
                                  </m:ctrlPr>
                                </m:sSubPr>
                                <m:e>
                                  <m:r>
                                    <a:rPr lang="en-US" i="1" smtClean="0">
                                      <a:solidFill>
                                        <a:srgbClr val="FFC000"/>
                                      </a:solidFill>
                                      <a:latin typeface="Cambria Math" panose="02040503050406030204" pitchFamily="18" charset="0"/>
                                      <a:ea typeface="Cambria Math" panose="02040503050406030204" pitchFamily="18" charset="0"/>
                                    </a:rPr>
                                    <m:t>∆</m:t>
                                  </m:r>
                                  <m:r>
                                    <a:rPr lang="en-US" b="0" i="1" smtClean="0">
                                      <a:solidFill>
                                        <a:srgbClr val="FFC000"/>
                                      </a:solidFill>
                                      <a:latin typeface="Cambria Math" panose="02040503050406030204" pitchFamily="18" charset="0"/>
                                      <a:ea typeface="Cambria Math" panose="02040503050406030204" pitchFamily="18" charset="0"/>
                                    </a:rPr>
                                    <m:t>𝑣</m:t>
                                  </m:r>
                                </m:e>
                                <m:sub>
                                  <m:r>
                                    <a:rPr lang="en-US" b="0" i="1" smtClean="0">
                                      <a:solidFill>
                                        <a:srgbClr val="FFC000"/>
                                      </a:solidFill>
                                      <a:latin typeface="Cambria Math" panose="02040503050406030204" pitchFamily="18" charset="0"/>
                                    </a:rPr>
                                    <m:t>𝐷𝐶𝐵</m:t>
                                  </m:r>
                                </m:sub>
                              </m:sSub>
                            </m:oMath>
                          </m:oMathPara>
                        </a14:m>
                        <a:endParaRPr lang="en-US" dirty="0"/>
                      </a:p>
                    </p:txBody>
                  </p:sp>
                </mc:Choice>
                <mc:Fallback xmlns="">
                  <p:sp>
                    <p:nvSpPr>
                      <p:cNvPr id="11" name="TextBox 10">
                        <a:extLst>
                          <a:ext uri="{FF2B5EF4-FFF2-40B4-BE49-F238E27FC236}">
                            <a16:creationId xmlns:a16="http://schemas.microsoft.com/office/drawing/2014/main" id="{0B7EA9F3-6674-AE40-B8BD-F2112157BFAF}"/>
                          </a:ext>
                        </a:extLst>
                      </p:cNvPr>
                      <p:cNvSpPr txBox="1">
                        <a:spLocks noRot="1" noChangeAspect="1" noMove="1" noResize="1" noEditPoints="1" noAdjustHandles="1" noChangeArrowheads="1" noChangeShapeType="1" noTextEdit="1"/>
                      </p:cNvSpPr>
                      <p:nvPr/>
                    </p:nvSpPr>
                    <p:spPr>
                      <a:xfrm>
                        <a:off x="9583552" y="3746813"/>
                        <a:ext cx="675441" cy="276999"/>
                      </a:xfrm>
                      <a:prstGeom prst="rect">
                        <a:avLst/>
                      </a:prstGeom>
                      <a:blipFill>
                        <a:blip r:embed="rId4"/>
                        <a:stretch>
                          <a:fillRect l="-3509"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FAE1736-7CD9-D78B-40F1-4AD093ED59FF}"/>
                          </a:ext>
                        </a:extLst>
                      </p:cNvPr>
                      <p:cNvSpPr txBox="1"/>
                      <p:nvPr/>
                    </p:nvSpPr>
                    <p:spPr>
                      <a:xfrm>
                        <a:off x="11097202" y="4450163"/>
                        <a:ext cx="6719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smtClean="0">
                                      <a:solidFill>
                                        <a:srgbClr val="00B050"/>
                                      </a:solidFill>
                                      <a:latin typeface="Cambria Math" panose="02040503050406030204" pitchFamily="18" charset="0"/>
                                      <a:ea typeface="Cambria Math" panose="02040503050406030204" pitchFamily="18" charset="0"/>
                                    </a:rPr>
                                    <m:t>∆</m:t>
                                  </m:r>
                                  <m:r>
                                    <a:rPr lang="en-US" b="0" i="1" smtClean="0">
                                      <a:solidFill>
                                        <a:srgbClr val="00B050"/>
                                      </a:solidFill>
                                      <a:latin typeface="Cambria Math" panose="02040503050406030204" pitchFamily="18" charset="0"/>
                                      <a:ea typeface="Cambria Math" panose="02040503050406030204" pitchFamily="18" charset="0"/>
                                    </a:rPr>
                                    <m:t>𝑣</m:t>
                                  </m:r>
                                </m:e>
                                <m:sub>
                                  <m:r>
                                    <a:rPr lang="en-US" b="0" i="1" smtClean="0">
                                      <a:solidFill>
                                        <a:srgbClr val="00B050"/>
                                      </a:solidFill>
                                      <a:latin typeface="Cambria Math" panose="02040503050406030204" pitchFamily="18" charset="0"/>
                                    </a:rPr>
                                    <m:t>𝐸𝐷𝐶</m:t>
                                  </m:r>
                                </m:sub>
                              </m:sSub>
                            </m:oMath>
                          </m:oMathPara>
                        </a14:m>
                        <a:endParaRPr lang="en-US" dirty="0">
                          <a:solidFill>
                            <a:srgbClr val="00B050"/>
                          </a:solidFill>
                        </a:endParaRPr>
                      </a:p>
                    </p:txBody>
                  </p:sp>
                </mc:Choice>
                <mc:Fallback xmlns="">
                  <p:sp>
                    <p:nvSpPr>
                      <p:cNvPr id="12" name="TextBox 11">
                        <a:extLst>
                          <a:ext uri="{FF2B5EF4-FFF2-40B4-BE49-F238E27FC236}">
                            <a16:creationId xmlns:a16="http://schemas.microsoft.com/office/drawing/2014/main" id="{5D0A5FAA-5B8E-4040-B7F0-61088068EA1D}"/>
                          </a:ext>
                        </a:extLst>
                      </p:cNvPr>
                      <p:cNvSpPr txBox="1">
                        <a:spLocks noRot="1" noChangeAspect="1" noMove="1" noResize="1" noEditPoints="1" noAdjustHandles="1" noChangeArrowheads="1" noChangeShapeType="1" noTextEdit="1"/>
                      </p:cNvSpPr>
                      <p:nvPr/>
                    </p:nvSpPr>
                    <p:spPr>
                      <a:xfrm>
                        <a:off x="11097202" y="4450163"/>
                        <a:ext cx="671915" cy="276999"/>
                      </a:xfrm>
                      <a:prstGeom prst="rect">
                        <a:avLst/>
                      </a:prstGeom>
                      <a:blipFill>
                        <a:blip r:embed="rId5"/>
                        <a:stretch>
                          <a:fillRect l="-3571"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A70CC79-8CF0-67A4-B314-2E31F4A0AC3C}"/>
                          </a:ext>
                        </a:extLst>
                      </p:cNvPr>
                      <p:cNvSpPr txBox="1"/>
                      <p:nvPr/>
                    </p:nvSpPr>
                    <p:spPr>
                      <a:xfrm>
                        <a:off x="6752545" y="3962779"/>
                        <a:ext cx="629788"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𝑡</m:t>
                                  </m:r>
                                </m:e>
                                <m:sub>
                                  <m:r>
                                    <a:rPr lang="en-US" b="0" i="1" smtClean="0">
                                      <a:solidFill>
                                        <a:srgbClr val="FF0000"/>
                                      </a:solidFill>
                                      <a:latin typeface="Cambria Math" panose="02040503050406030204" pitchFamily="18" charset="0"/>
                                    </a:rPr>
                                    <m:t>𝐶𝐵𝐴</m:t>
                                  </m:r>
                                </m:sub>
                              </m:sSub>
                            </m:oMath>
                          </m:oMathPara>
                        </a14:m>
                        <a:endParaRPr lang="en-US" dirty="0"/>
                      </a:p>
                    </p:txBody>
                  </p:sp>
                </mc:Choice>
                <mc:Fallback xmlns="">
                  <p:sp>
                    <p:nvSpPr>
                      <p:cNvPr id="14" name="TextBox 13">
                        <a:extLst>
                          <a:ext uri="{FF2B5EF4-FFF2-40B4-BE49-F238E27FC236}">
                            <a16:creationId xmlns:a16="http://schemas.microsoft.com/office/drawing/2014/main" id="{B272F783-79D4-EB4C-8E1D-07B8BA89EC24}"/>
                          </a:ext>
                        </a:extLst>
                      </p:cNvPr>
                      <p:cNvSpPr txBox="1">
                        <a:spLocks noRot="1" noChangeAspect="1" noMove="1" noResize="1" noEditPoints="1" noAdjustHandles="1" noChangeArrowheads="1" noChangeShapeType="1" noTextEdit="1"/>
                      </p:cNvSpPr>
                      <p:nvPr/>
                    </p:nvSpPr>
                    <p:spPr>
                      <a:xfrm>
                        <a:off x="6752545" y="3962779"/>
                        <a:ext cx="629788" cy="276999"/>
                      </a:xfrm>
                      <a:prstGeom prst="rect">
                        <a:avLst/>
                      </a:prstGeom>
                      <a:blipFill>
                        <a:blip r:embed="rId6"/>
                        <a:stretch>
                          <a:fillRect l="-3846" b="-1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EBB0950-A8CB-4527-D3BF-2E5C8AA1A4F0}"/>
                          </a:ext>
                        </a:extLst>
                      </p:cNvPr>
                      <p:cNvSpPr txBox="1"/>
                      <p:nvPr/>
                    </p:nvSpPr>
                    <p:spPr>
                      <a:xfrm>
                        <a:off x="8235001" y="4727162"/>
                        <a:ext cx="6406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C000"/>
                                      </a:solidFill>
                                      <a:latin typeface="Cambria Math" panose="02040503050406030204" pitchFamily="18" charset="0"/>
                                    </a:rPr>
                                  </m:ctrlPr>
                                </m:sSubPr>
                                <m:e>
                                  <m:r>
                                    <a:rPr lang="en-US" i="1" smtClean="0">
                                      <a:solidFill>
                                        <a:srgbClr val="FFC000"/>
                                      </a:solidFill>
                                      <a:latin typeface="Cambria Math" panose="02040503050406030204" pitchFamily="18" charset="0"/>
                                      <a:ea typeface="Cambria Math" panose="02040503050406030204" pitchFamily="18" charset="0"/>
                                    </a:rPr>
                                    <m:t>∆</m:t>
                                  </m:r>
                                  <m:r>
                                    <a:rPr lang="en-US" b="0" i="1" smtClean="0">
                                      <a:solidFill>
                                        <a:srgbClr val="FFC000"/>
                                      </a:solidFill>
                                      <a:latin typeface="Cambria Math" panose="02040503050406030204" pitchFamily="18" charset="0"/>
                                      <a:ea typeface="Cambria Math" panose="02040503050406030204" pitchFamily="18" charset="0"/>
                                    </a:rPr>
                                    <m:t>𝑡</m:t>
                                  </m:r>
                                </m:e>
                                <m:sub>
                                  <m:r>
                                    <a:rPr lang="en-US" b="0" i="1" smtClean="0">
                                      <a:solidFill>
                                        <a:srgbClr val="FFC000"/>
                                      </a:solidFill>
                                      <a:latin typeface="Cambria Math" panose="02040503050406030204" pitchFamily="18" charset="0"/>
                                    </a:rPr>
                                    <m:t>𝐷𝐶𝐵</m:t>
                                  </m:r>
                                </m:sub>
                              </m:sSub>
                            </m:oMath>
                          </m:oMathPara>
                        </a14:m>
                        <a:endParaRPr lang="en-US" dirty="0"/>
                      </a:p>
                    </p:txBody>
                  </p:sp>
                </mc:Choice>
                <mc:Fallback xmlns="">
                  <p:sp>
                    <p:nvSpPr>
                      <p:cNvPr id="15" name="TextBox 14">
                        <a:extLst>
                          <a:ext uri="{FF2B5EF4-FFF2-40B4-BE49-F238E27FC236}">
                            <a16:creationId xmlns:a16="http://schemas.microsoft.com/office/drawing/2014/main" id="{7024BD82-EBBF-0B4C-BBCD-8EC1A9798B87}"/>
                          </a:ext>
                        </a:extLst>
                      </p:cNvPr>
                      <p:cNvSpPr txBox="1">
                        <a:spLocks noRot="1" noChangeAspect="1" noMove="1" noResize="1" noEditPoints="1" noAdjustHandles="1" noChangeArrowheads="1" noChangeShapeType="1" noTextEdit="1"/>
                      </p:cNvSpPr>
                      <p:nvPr/>
                    </p:nvSpPr>
                    <p:spPr>
                      <a:xfrm>
                        <a:off x="8235001" y="4727162"/>
                        <a:ext cx="640625" cy="276999"/>
                      </a:xfrm>
                      <a:prstGeom prst="rect">
                        <a:avLst/>
                      </a:prstGeom>
                      <a:blipFill>
                        <a:blip r:embed="rId7"/>
                        <a:stretch>
                          <a:fillRect l="-185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1ECCAD5-E4D5-0BE4-EA2C-2D477832F100}"/>
                          </a:ext>
                        </a:extLst>
                      </p:cNvPr>
                      <p:cNvSpPr txBox="1"/>
                      <p:nvPr/>
                    </p:nvSpPr>
                    <p:spPr>
                      <a:xfrm>
                        <a:off x="9760840" y="5490741"/>
                        <a:ext cx="6370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smtClean="0">
                                      <a:solidFill>
                                        <a:srgbClr val="00B050"/>
                                      </a:solidFill>
                                      <a:latin typeface="Cambria Math" panose="02040503050406030204" pitchFamily="18" charset="0"/>
                                      <a:ea typeface="Cambria Math" panose="02040503050406030204" pitchFamily="18" charset="0"/>
                                    </a:rPr>
                                    <m:t>∆</m:t>
                                  </m:r>
                                  <m:r>
                                    <a:rPr lang="en-US" b="0" i="1" smtClean="0">
                                      <a:solidFill>
                                        <a:srgbClr val="00B050"/>
                                      </a:solidFill>
                                      <a:latin typeface="Cambria Math" panose="02040503050406030204" pitchFamily="18" charset="0"/>
                                      <a:ea typeface="Cambria Math" panose="02040503050406030204" pitchFamily="18" charset="0"/>
                                    </a:rPr>
                                    <m:t>𝑡</m:t>
                                  </m:r>
                                </m:e>
                                <m:sub>
                                  <m:r>
                                    <a:rPr lang="en-US" b="0" i="1" smtClean="0">
                                      <a:solidFill>
                                        <a:srgbClr val="00B050"/>
                                      </a:solidFill>
                                      <a:latin typeface="Cambria Math" panose="02040503050406030204" pitchFamily="18" charset="0"/>
                                    </a:rPr>
                                    <m:t>𝐸𝐷𝐶</m:t>
                                  </m:r>
                                </m:sub>
                              </m:sSub>
                            </m:oMath>
                          </m:oMathPara>
                        </a14:m>
                        <a:endParaRPr lang="en-US" dirty="0">
                          <a:solidFill>
                            <a:srgbClr val="00B050"/>
                          </a:solidFill>
                        </a:endParaRPr>
                      </a:p>
                    </p:txBody>
                  </p:sp>
                </mc:Choice>
                <mc:Fallback xmlns="">
                  <p:sp>
                    <p:nvSpPr>
                      <p:cNvPr id="16" name="TextBox 15">
                        <a:extLst>
                          <a:ext uri="{FF2B5EF4-FFF2-40B4-BE49-F238E27FC236}">
                            <a16:creationId xmlns:a16="http://schemas.microsoft.com/office/drawing/2014/main" id="{6C2FC41D-7904-FC4A-9643-3A461E998480}"/>
                          </a:ext>
                        </a:extLst>
                      </p:cNvPr>
                      <p:cNvSpPr txBox="1">
                        <a:spLocks noRot="1" noChangeAspect="1" noMove="1" noResize="1" noEditPoints="1" noAdjustHandles="1" noChangeArrowheads="1" noChangeShapeType="1" noTextEdit="1"/>
                      </p:cNvSpPr>
                      <p:nvPr/>
                    </p:nvSpPr>
                    <p:spPr>
                      <a:xfrm>
                        <a:off x="9760840" y="5490741"/>
                        <a:ext cx="637097" cy="276999"/>
                      </a:xfrm>
                      <a:prstGeom prst="rect">
                        <a:avLst/>
                      </a:prstGeom>
                      <a:blipFill>
                        <a:blip r:embed="rId8"/>
                        <a:stretch>
                          <a:fillRect l="-3774" b="-17391"/>
                        </a:stretch>
                      </a:blipFill>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1C8C8494-95B8-0549-FEB8-3AD6BA0B9BA3}"/>
                    </a:ext>
                  </a:extLst>
                </p:cNvPr>
                <p:cNvGrpSpPr/>
                <p:nvPr/>
              </p:nvGrpSpPr>
              <p:grpSpPr>
                <a:xfrm>
                  <a:off x="4843541" y="1201480"/>
                  <a:ext cx="7017257" cy="3801774"/>
                  <a:chOff x="4845559" y="2106433"/>
                  <a:chExt cx="7017257" cy="3801774"/>
                </a:xfrm>
              </p:grpSpPr>
              <p:grpSp>
                <p:nvGrpSpPr>
                  <p:cNvPr id="12" name="Group 11">
                    <a:extLst>
                      <a:ext uri="{FF2B5EF4-FFF2-40B4-BE49-F238E27FC236}">
                        <a16:creationId xmlns:a16="http://schemas.microsoft.com/office/drawing/2014/main" id="{E43B2477-8635-A1E8-24CE-2818AAD97875}"/>
                      </a:ext>
                    </a:extLst>
                  </p:cNvPr>
                  <p:cNvGrpSpPr/>
                  <p:nvPr/>
                </p:nvGrpSpPr>
                <p:grpSpPr>
                  <a:xfrm>
                    <a:off x="4845559" y="2106433"/>
                    <a:ext cx="7017257" cy="3801774"/>
                    <a:chOff x="4845559" y="2106433"/>
                    <a:chExt cx="7017257" cy="3801774"/>
                  </a:xfrm>
                </p:grpSpPr>
                <p:grpSp>
                  <p:nvGrpSpPr>
                    <p:cNvPr id="19" name="Group 18">
                      <a:extLst>
                        <a:ext uri="{FF2B5EF4-FFF2-40B4-BE49-F238E27FC236}">
                          <a16:creationId xmlns:a16="http://schemas.microsoft.com/office/drawing/2014/main" id="{DC0C66D0-1FF5-0B55-348D-27EAA98B813B}"/>
                        </a:ext>
                      </a:extLst>
                    </p:cNvPr>
                    <p:cNvGrpSpPr/>
                    <p:nvPr/>
                  </p:nvGrpSpPr>
                  <p:grpSpPr>
                    <a:xfrm>
                      <a:off x="4845559" y="2106433"/>
                      <a:ext cx="7017257" cy="3801774"/>
                      <a:chOff x="5174743" y="1495857"/>
                      <a:chExt cx="7017257" cy="3801774"/>
                    </a:xfrm>
                  </p:grpSpPr>
                  <mc:AlternateContent xmlns:mc="http://schemas.openxmlformats.org/markup-compatibility/2006" xmlns:a14="http://schemas.microsoft.com/office/drawing/2010/main">
                    <mc:Choice Requires="a14">
                      <p:graphicFrame>
                        <p:nvGraphicFramePr>
                          <p:cNvPr id="23" name="Chart 22">
                            <a:extLst>
                              <a:ext uri="{FF2B5EF4-FFF2-40B4-BE49-F238E27FC236}">
                                <a16:creationId xmlns:a16="http://schemas.microsoft.com/office/drawing/2014/main" id="{F380E292-784B-047A-8A28-C60EBE4B13F5}"/>
                              </a:ext>
                            </a:extLst>
                          </p:cNvPr>
                          <p:cNvGraphicFramePr/>
                          <p:nvPr>
                            <p:extLst>
                              <p:ext uri="{D42A27DB-BD31-4B8C-83A1-F6EECF244321}">
                                <p14:modId xmlns:p14="http://schemas.microsoft.com/office/powerpoint/2010/main" val="130295602"/>
                              </p:ext>
                            </p:extLst>
                          </p:nvPr>
                        </p:nvGraphicFramePr>
                        <p:xfrm>
                          <a:off x="5174743" y="1495857"/>
                          <a:ext cx="7017257" cy="3801774"/>
                        </p:xfrm>
                        <a:graphic>
                          <a:graphicData uri="http://schemas.openxmlformats.org/drawingml/2006/chart">
                            <c:chart xmlns:c="http://schemas.openxmlformats.org/drawingml/2006/chart" xmlns:r="http://schemas.openxmlformats.org/officeDocument/2006/relationships" r:id="rId9"/>
                          </a:graphicData>
                        </a:graphic>
                      </p:graphicFrame>
                    </mc:Choice>
                    <mc:Fallback xmlns="">
                      <p:graphicFrame>
                        <p:nvGraphicFramePr>
                          <p:cNvPr id="23" name="Chart 22">
                            <a:extLst>
                              <a:ext uri="{FF2B5EF4-FFF2-40B4-BE49-F238E27FC236}">
                                <a16:creationId xmlns:a16="http://schemas.microsoft.com/office/drawing/2014/main" id="{F380E292-784B-047A-8A28-C60EBE4B13F5}"/>
                              </a:ext>
                            </a:extLst>
                          </p:cNvPr>
                          <p:cNvGraphicFramePr/>
                          <p:nvPr>
                            <p:extLst>
                              <p:ext uri="{D42A27DB-BD31-4B8C-83A1-F6EECF244321}">
                                <p14:modId xmlns:p14="http://schemas.microsoft.com/office/powerpoint/2010/main" val="130295602"/>
                              </p:ext>
                            </p:extLst>
                          </p:nvPr>
                        </p:nvGraphicFramePr>
                        <p:xfrm>
                          <a:off x="5174743" y="1495857"/>
                          <a:ext cx="7017257" cy="3801774"/>
                        </p:xfrm>
                        <a:graphic>
                          <a:graphicData uri="http://schemas.openxmlformats.org/drawingml/2006/chart">
                            <c:chart xmlns:c="http://schemas.openxmlformats.org/drawingml/2006/chart" xmlns:r="http://schemas.openxmlformats.org/officeDocument/2006/relationships" r:id="rId10"/>
                          </a:graphicData>
                        </a:graphic>
                      </p:graphicFrame>
                    </mc:Fallback>
                  </mc:AlternateContent>
                  <p:sp>
                    <p:nvSpPr>
                      <p:cNvPr id="24" name="TextBox 23">
                        <a:extLst>
                          <a:ext uri="{FF2B5EF4-FFF2-40B4-BE49-F238E27FC236}">
                            <a16:creationId xmlns:a16="http://schemas.microsoft.com/office/drawing/2014/main" id="{D11028AE-2CCC-D7B2-C9BB-BB843C61B4C6}"/>
                          </a:ext>
                        </a:extLst>
                      </p:cNvPr>
                      <p:cNvSpPr txBox="1"/>
                      <p:nvPr/>
                    </p:nvSpPr>
                    <p:spPr>
                      <a:xfrm>
                        <a:off x="6425184" y="1751555"/>
                        <a:ext cx="743712" cy="271555"/>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BA</a:t>
                        </a:r>
                      </a:p>
                    </p:txBody>
                  </p:sp>
                  <p:sp>
                    <p:nvSpPr>
                      <p:cNvPr id="25" name="TextBox 24">
                        <a:extLst>
                          <a:ext uri="{FF2B5EF4-FFF2-40B4-BE49-F238E27FC236}">
                            <a16:creationId xmlns:a16="http://schemas.microsoft.com/office/drawing/2014/main" id="{D96ABF0A-1CD6-3066-1E90-3C87DA75C17E}"/>
                          </a:ext>
                        </a:extLst>
                      </p:cNvPr>
                      <p:cNvSpPr txBox="1"/>
                      <p:nvPr/>
                    </p:nvSpPr>
                    <p:spPr>
                      <a:xfrm>
                        <a:off x="7845552" y="2419778"/>
                        <a:ext cx="743712" cy="271555"/>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CB</a:t>
                        </a:r>
                      </a:p>
                    </p:txBody>
                  </p:sp>
                  <p:sp>
                    <p:nvSpPr>
                      <p:cNvPr id="26" name="TextBox 25">
                        <a:extLst>
                          <a:ext uri="{FF2B5EF4-FFF2-40B4-BE49-F238E27FC236}">
                            <a16:creationId xmlns:a16="http://schemas.microsoft.com/office/drawing/2014/main" id="{87DF123D-A8B9-9604-2437-20791D7E3C09}"/>
                          </a:ext>
                        </a:extLst>
                      </p:cNvPr>
                      <p:cNvSpPr txBox="1"/>
                      <p:nvPr/>
                    </p:nvSpPr>
                    <p:spPr>
                      <a:xfrm>
                        <a:off x="9351264" y="3321215"/>
                        <a:ext cx="743712" cy="271555"/>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DC</a:t>
                        </a:r>
                      </a:p>
                    </p:txBody>
                  </p:sp>
                  <p:sp>
                    <p:nvSpPr>
                      <p:cNvPr id="27" name="TextBox 26">
                        <a:extLst>
                          <a:ext uri="{FF2B5EF4-FFF2-40B4-BE49-F238E27FC236}">
                            <a16:creationId xmlns:a16="http://schemas.microsoft.com/office/drawing/2014/main" id="{B2048B75-52F8-78E2-DDC6-0B2CC9A169EB}"/>
                          </a:ext>
                        </a:extLst>
                      </p:cNvPr>
                      <p:cNvSpPr txBox="1"/>
                      <p:nvPr/>
                    </p:nvSpPr>
                    <p:spPr>
                      <a:xfrm>
                        <a:off x="10917936" y="4041314"/>
                        <a:ext cx="743712" cy="271555"/>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ED</a:t>
                        </a:r>
                      </a:p>
                    </p:txBody>
                  </p:sp>
                </p:grpSp>
                <p:cxnSp>
                  <p:nvCxnSpPr>
                    <p:cNvPr id="20" name="Straight Connector 19">
                      <a:extLst>
                        <a:ext uri="{FF2B5EF4-FFF2-40B4-BE49-F238E27FC236}">
                          <a16:creationId xmlns:a16="http://schemas.microsoft.com/office/drawing/2014/main" id="{B79DE4FA-818E-BACB-F2F6-C4B0E85238E9}"/>
                        </a:ext>
                      </a:extLst>
                    </p:cNvPr>
                    <p:cNvCxnSpPr>
                      <a:cxnSpLocks/>
                    </p:cNvCxnSpPr>
                    <p:nvPr/>
                  </p:nvCxnSpPr>
                  <p:spPr>
                    <a:xfrm>
                      <a:off x="9346356" y="4281113"/>
                      <a:ext cx="1426094" cy="749460"/>
                    </a:xfrm>
                    <a:prstGeom prst="line">
                      <a:avLst/>
                    </a:prstGeom>
                    <a:ln w="57150">
                      <a:gradFill flip="none" rotWithShape="1">
                        <a:gsLst>
                          <a:gs pos="0">
                            <a:schemeClr val="accent1">
                              <a:lumMod val="5000"/>
                              <a:lumOff val="95000"/>
                            </a:schemeClr>
                          </a:gs>
                          <a:gs pos="0">
                            <a:schemeClr val="accent1">
                              <a:lumMod val="45000"/>
                              <a:lumOff val="55000"/>
                            </a:schemeClr>
                          </a:gs>
                          <a:gs pos="0">
                            <a:srgbClr val="00B050"/>
                          </a:gs>
                          <a:gs pos="100000">
                            <a:srgbClr val="0070C0"/>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3994D0D-9E6F-5DEB-FBB1-8FB981254AB6}"/>
                        </a:ext>
                      </a:extLst>
                    </p:cNvPr>
                    <p:cNvCxnSpPr>
                      <a:cxnSpLocks/>
                    </p:cNvCxnSpPr>
                    <p:nvPr/>
                  </p:nvCxnSpPr>
                  <p:spPr>
                    <a:xfrm>
                      <a:off x="6342328" y="2757686"/>
                      <a:ext cx="1372092" cy="703227"/>
                    </a:xfrm>
                    <a:prstGeom prst="line">
                      <a:avLst/>
                    </a:prstGeom>
                    <a:ln w="57150">
                      <a:gradFill flip="none" rotWithShape="1">
                        <a:gsLst>
                          <a:gs pos="0">
                            <a:schemeClr val="bg1"/>
                          </a:gs>
                          <a:gs pos="100000">
                            <a:srgbClr val="FFC000"/>
                          </a:gs>
                          <a:gs pos="0">
                            <a:srgbClr val="FF0000"/>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C825408-23F9-1E0B-D38C-9238548BE024}"/>
                        </a:ext>
                      </a:extLst>
                    </p:cNvPr>
                    <p:cNvCxnSpPr>
                      <a:cxnSpLocks/>
                    </p:cNvCxnSpPr>
                    <p:nvPr/>
                  </p:nvCxnSpPr>
                  <p:spPr>
                    <a:xfrm>
                      <a:off x="7868462" y="3544128"/>
                      <a:ext cx="1360882" cy="647601"/>
                    </a:xfrm>
                    <a:prstGeom prst="line">
                      <a:avLst/>
                    </a:prstGeom>
                    <a:ln w="57150">
                      <a:gradFill>
                        <a:gsLst>
                          <a:gs pos="0">
                            <a:schemeClr val="accent1">
                              <a:lumMod val="5000"/>
                              <a:lumOff val="95000"/>
                            </a:schemeClr>
                          </a:gs>
                          <a:gs pos="45000">
                            <a:srgbClr val="FFC000"/>
                          </a:gs>
                          <a:gs pos="100000">
                            <a:srgbClr val="00B050"/>
                          </a:gs>
                          <a:gs pos="0">
                            <a:srgbClr val="FFC000"/>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3" name="Right Brace 12">
                    <a:extLst>
                      <a:ext uri="{FF2B5EF4-FFF2-40B4-BE49-F238E27FC236}">
                        <a16:creationId xmlns:a16="http://schemas.microsoft.com/office/drawing/2014/main" id="{A09C155F-6B47-4E2E-45C0-7E28EDD50D97}"/>
                      </a:ext>
                    </a:extLst>
                  </p:cNvPr>
                  <p:cNvSpPr/>
                  <p:nvPr/>
                </p:nvSpPr>
                <p:spPr>
                  <a:xfrm rot="5400000">
                    <a:off x="6905204" y="3049118"/>
                    <a:ext cx="306839" cy="1456977"/>
                  </a:xfrm>
                  <a:prstGeom prst="rightBrace">
                    <a:avLst/>
                  </a:prstGeom>
                  <a:ln w="25400">
                    <a:gradFill>
                      <a:gsLst>
                        <a:gs pos="0">
                          <a:schemeClr val="accent1">
                            <a:lumMod val="5000"/>
                            <a:lumOff val="95000"/>
                          </a:schemeClr>
                        </a:gs>
                        <a:gs pos="0">
                          <a:schemeClr val="accent1">
                            <a:lumMod val="45000"/>
                            <a:lumOff val="55000"/>
                          </a:schemeClr>
                        </a:gs>
                        <a:gs pos="99000">
                          <a:srgbClr val="FF0000"/>
                        </a:gs>
                        <a:gs pos="0">
                          <a:srgbClr val="FFC00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a:extLst>
                      <a:ext uri="{FF2B5EF4-FFF2-40B4-BE49-F238E27FC236}">
                        <a16:creationId xmlns:a16="http://schemas.microsoft.com/office/drawing/2014/main" id="{618451FB-6528-96BE-7AB7-4C294224946C}"/>
                      </a:ext>
                    </a:extLst>
                  </p:cNvPr>
                  <p:cNvSpPr/>
                  <p:nvPr/>
                </p:nvSpPr>
                <p:spPr>
                  <a:xfrm rot="5400000">
                    <a:off x="8395483" y="3786449"/>
                    <a:ext cx="306839" cy="1456977"/>
                  </a:xfrm>
                  <a:prstGeom prst="rightBrace">
                    <a:avLst/>
                  </a:prstGeom>
                  <a:ln w="25400">
                    <a:gradFill>
                      <a:gsLst>
                        <a:gs pos="0">
                          <a:schemeClr val="accent1">
                            <a:lumMod val="5000"/>
                            <a:lumOff val="95000"/>
                          </a:schemeClr>
                        </a:gs>
                        <a:gs pos="0">
                          <a:schemeClr val="accent1">
                            <a:lumMod val="45000"/>
                            <a:lumOff val="55000"/>
                          </a:schemeClr>
                        </a:gs>
                        <a:gs pos="0">
                          <a:srgbClr val="00B050"/>
                        </a:gs>
                        <a:gs pos="100000">
                          <a:srgbClr val="FFC00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3655045F-9122-2A83-1129-1FC3FC187FFE}"/>
                      </a:ext>
                    </a:extLst>
                  </p:cNvPr>
                  <p:cNvSpPr/>
                  <p:nvPr/>
                </p:nvSpPr>
                <p:spPr>
                  <a:xfrm rot="5400000">
                    <a:off x="9890542" y="4608833"/>
                    <a:ext cx="306839" cy="1456977"/>
                  </a:xfrm>
                  <a:prstGeom prst="rightBrace">
                    <a:avLst/>
                  </a:prstGeom>
                  <a:ln w="25400">
                    <a:gradFill>
                      <a:gsLst>
                        <a:gs pos="0">
                          <a:schemeClr val="accent1">
                            <a:lumMod val="5000"/>
                            <a:lumOff val="95000"/>
                          </a:schemeClr>
                        </a:gs>
                        <a:gs pos="0">
                          <a:schemeClr val="accent1">
                            <a:lumMod val="45000"/>
                            <a:lumOff val="55000"/>
                          </a:schemeClr>
                        </a:gs>
                        <a:gs pos="100000">
                          <a:srgbClr val="00B050"/>
                        </a:gs>
                        <a:gs pos="0">
                          <a:srgbClr val="0070C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52F24223-8314-A504-1C66-C8440B25B03B}"/>
                      </a:ext>
                    </a:extLst>
                  </p:cNvPr>
                  <p:cNvSpPr/>
                  <p:nvPr/>
                </p:nvSpPr>
                <p:spPr>
                  <a:xfrm>
                    <a:off x="8024354" y="2716980"/>
                    <a:ext cx="235726" cy="809376"/>
                  </a:xfrm>
                  <a:prstGeom prst="rightBrace">
                    <a:avLst/>
                  </a:prstGeom>
                  <a:ln w="25400">
                    <a:gradFill>
                      <a:gsLst>
                        <a:gs pos="0">
                          <a:schemeClr val="accent1">
                            <a:lumMod val="5000"/>
                            <a:lumOff val="95000"/>
                          </a:schemeClr>
                        </a:gs>
                        <a:gs pos="0">
                          <a:schemeClr val="accent1">
                            <a:lumMod val="45000"/>
                            <a:lumOff val="55000"/>
                          </a:schemeClr>
                        </a:gs>
                        <a:gs pos="99000">
                          <a:srgbClr val="FF0000"/>
                        </a:gs>
                        <a:gs pos="0">
                          <a:srgbClr val="FFC00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437728A4-8CC8-CD64-D8B3-21B5554E187A}"/>
                      </a:ext>
                    </a:extLst>
                  </p:cNvPr>
                  <p:cNvSpPr/>
                  <p:nvPr/>
                </p:nvSpPr>
                <p:spPr>
                  <a:xfrm>
                    <a:off x="9362369" y="3544128"/>
                    <a:ext cx="176910" cy="682370"/>
                  </a:xfrm>
                  <a:prstGeom prst="rightBrace">
                    <a:avLst/>
                  </a:prstGeom>
                  <a:ln w="25400">
                    <a:gradFill>
                      <a:gsLst>
                        <a:gs pos="0">
                          <a:schemeClr val="accent1">
                            <a:lumMod val="5000"/>
                            <a:lumOff val="95000"/>
                          </a:schemeClr>
                        </a:gs>
                        <a:gs pos="0">
                          <a:schemeClr val="accent1">
                            <a:lumMod val="45000"/>
                            <a:lumOff val="55000"/>
                          </a:schemeClr>
                        </a:gs>
                        <a:gs pos="100000">
                          <a:srgbClr val="00B050"/>
                        </a:gs>
                        <a:gs pos="0">
                          <a:srgbClr val="FFC00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a:extLst>
                      <a:ext uri="{FF2B5EF4-FFF2-40B4-BE49-F238E27FC236}">
                        <a16:creationId xmlns:a16="http://schemas.microsoft.com/office/drawing/2014/main" id="{7D4E74F8-E43B-0381-75EC-62BB8BD8A056}"/>
                      </a:ext>
                    </a:extLst>
                  </p:cNvPr>
                  <p:cNvSpPr/>
                  <p:nvPr/>
                </p:nvSpPr>
                <p:spPr>
                  <a:xfrm>
                    <a:off x="10899037" y="4226498"/>
                    <a:ext cx="122531" cy="792025"/>
                  </a:xfrm>
                  <a:prstGeom prst="rightBrace">
                    <a:avLst/>
                  </a:prstGeom>
                  <a:ln w="25400">
                    <a:gradFill>
                      <a:gsLst>
                        <a:gs pos="0">
                          <a:schemeClr val="accent1">
                            <a:lumMod val="5000"/>
                            <a:lumOff val="95000"/>
                          </a:schemeClr>
                        </a:gs>
                        <a:gs pos="0">
                          <a:schemeClr val="accent1">
                            <a:lumMod val="45000"/>
                            <a:lumOff val="55000"/>
                          </a:schemeClr>
                        </a:gs>
                        <a:gs pos="0">
                          <a:srgbClr val="00B050"/>
                        </a:gs>
                        <a:gs pos="100000">
                          <a:srgbClr val="0070C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567794F-8A08-DC66-3A4F-62DAAB6E42C1}"/>
                      </a:ext>
                    </a:extLst>
                  </p:cNvPr>
                  <p:cNvSpPr txBox="1"/>
                  <p:nvPr/>
                </p:nvSpPr>
                <p:spPr>
                  <a:xfrm>
                    <a:off x="6460851" y="2513608"/>
                    <a:ext cx="331614" cy="1810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𝑎</m:t>
                              </m:r>
                            </m:e>
                            <m:sub>
                              <m:r>
                                <a:rPr lang="en-US" sz="1200" b="0" i="1" smtClean="0">
                                  <a:solidFill>
                                    <a:srgbClr val="FF0000"/>
                                  </a:solidFill>
                                  <a:latin typeface="Cambria Math" panose="02040503050406030204" pitchFamily="18" charset="0"/>
                                </a:rPr>
                                <m:t>𝐶𝐵𝐴</m:t>
                              </m:r>
                            </m:sub>
                          </m:sSub>
                        </m:oMath>
                      </m:oMathPara>
                    </a14:m>
                    <a:endParaRPr lang="en-US" sz="1200" dirty="0">
                      <a:solidFill>
                        <a:srgbClr val="0070C0"/>
                      </a:solidFill>
                    </a:endParaRPr>
                  </a:p>
                </p:txBody>
              </p:sp>
            </mc:Choice>
            <mc:Fallback xmlns="">
              <p:sp>
                <p:nvSpPr>
                  <p:cNvPr id="8" name="TextBox 7">
                    <a:extLst>
                      <a:ext uri="{FF2B5EF4-FFF2-40B4-BE49-F238E27FC236}">
                        <a16:creationId xmlns:a16="http://schemas.microsoft.com/office/drawing/2014/main" id="{E567794F-8A08-DC66-3A4F-62DAAB6E42C1}"/>
                      </a:ext>
                    </a:extLst>
                  </p:cNvPr>
                  <p:cNvSpPr txBox="1">
                    <a:spLocks noRot="1" noChangeAspect="1" noMove="1" noResize="1" noEditPoints="1" noAdjustHandles="1" noChangeArrowheads="1" noChangeShapeType="1" noTextEdit="1"/>
                  </p:cNvSpPr>
                  <p:nvPr/>
                </p:nvSpPr>
                <p:spPr>
                  <a:xfrm>
                    <a:off x="6460851" y="2513608"/>
                    <a:ext cx="331614" cy="181037"/>
                  </a:xfrm>
                  <a:prstGeom prst="rect">
                    <a:avLst/>
                  </a:prstGeom>
                  <a:blipFill>
                    <a:blip r:embed="rId11"/>
                    <a:stretch>
                      <a:fillRect l="-13636" r="-27273"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AA99A48-99CC-546C-7C8F-6C7001701A44}"/>
                      </a:ext>
                    </a:extLst>
                  </p:cNvPr>
                  <p:cNvSpPr txBox="1"/>
                  <p:nvPr/>
                </p:nvSpPr>
                <p:spPr>
                  <a:xfrm>
                    <a:off x="7960865" y="3299108"/>
                    <a:ext cx="341146" cy="1810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C000"/>
                                  </a:solidFill>
                                  <a:latin typeface="Cambria Math" panose="02040503050406030204" pitchFamily="18" charset="0"/>
                                </a:rPr>
                              </m:ctrlPr>
                            </m:sSubPr>
                            <m:e>
                              <m:r>
                                <a:rPr lang="en-US" sz="1200" b="0" i="1" smtClean="0">
                                  <a:solidFill>
                                    <a:srgbClr val="FFC000"/>
                                  </a:solidFill>
                                  <a:latin typeface="Cambria Math" panose="02040503050406030204" pitchFamily="18" charset="0"/>
                                </a:rPr>
                                <m:t>𝑎</m:t>
                              </m:r>
                            </m:e>
                            <m:sub>
                              <m:r>
                                <a:rPr lang="en-US" sz="1200" b="0" i="1" smtClean="0">
                                  <a:solidFill>
                                    <a:srgbClr val="FFC000"/>
                                  </a:solidFill>
                                  <a:latin typeface="Cambria Math" panose="02040503050406030204" pitchFamily="18" charset="0"/>
                                </a:rPr>
                                <m:t>𝐷𝐶𝐵</m:t>
                              </m:r>
                            </m:sub>
                          </m:sSub>
                        </m:oMath>
                      </m:oMathPara>
                    </a14:m>
                    <a:endParaRPr lang="en-US" sz="1200" dirty="0">
                      <a:solidFill>
                        <a:srgbClr val="0070C0"/>
                      </a:solidFill>
                    </a:endParaRPr>
                  </a:p>
                </p:txBody>
              </p:sp>
            </mc:Choice>
            <mc:Fallback xmlns="">
              <p:sp>
                <p:nvSpPr>
                  <p:cNvPr id="9" name="TextBox 8">
                    <a:extLst>
                      <a:ext uri="{FF2B5EF4-FFF2-40B4-BE49-F238E27FC236}">
                        <a16:creationId xmlns:a16="http://schemas.microsoft.com/office/drawing/2014/main" id="{2AA99A48-99CC-546C-7C8F-6C7001701A44}"/>
                      </a:ext>
                    </a:extLst>
                  </p:cNvPr>
                  <p:cNvSpPr txBox="1">
                    <a:spLocks noRot="1" noChangeAspect="1" noMove="1" noResize="1" noEditPoints="1" noAdjustHandles="1" noChangeArrowheads="1" noChangeShapeType="1" noTextEdit="1"/>
                  </p:cNvSpPr>
                  <p:nvPr/>
                </p:nvSpPr>
                <p:spPr>
                  <a:xfrm>
                    <a:off x="7960865" y="3299108"/>
                    <a:ext cx="341146" cy="181037"/>
                  </a:xfrm>
                  <a:prstGeom prst="rect">
                    <a:avLst/>
                  </a:prstGeom>
                  <a:blipFill>
                    <a:blip r:embed="rId12"/>
                    <a:stretch>
                      <a:fillRect l="-19048" r="-33333" b="-50000"/>
                    </a:stretch>
                  </a:blipFill>
                </p:spPr>
                <p:txBody>
                  <a:bodyPr/>
                  <a:lstStyle/>
                  <a:p>
                    <a:r>
                      <a:rPr lang="en-US">
                        <a:noFill/>
                      </a:rPr>
                      <a:t> </a:t>
                    </a:r>
                  </a:p>
                </p:txBody>
              </p:sp>
            </mc:Fallback>
          </mc:AlternateContent>
        </p:grpSp>
      </p:grpSp>
      <p:grpSp>
        <p:nvGrpSpPr>
          <p:cNvPr id="34" name="Group 33">
            <a:extLst>
              <a:ext uri="{FF2B5EF4-FFF2-40B4-BE49-F238E27FC236}">
                <a16:creationId xmlns:a16="http://schemas.microsoft.com/office/drawing/2014/main" id="{88FAE692-43F3-CC12-5E52-D2505007A8BA}"/>
              </a:ext>
            </a:extLst>
          </p:cNvPr>
          <p:cNvGrpSpPr>
            <a:grpSpLocks noChangeAspect="1"/>
          </p:cNvGrpSpPr>
          <p:nvPr/>
        </p:nvGrpSpPr>
        <p:grpSpPr>
          <a:xfrm>
            <a:off x="169434" y="910489"/>
            <a:ext cx="5486400" cy="3073319"/>
            <a:chOff x="2621280" y="1065620"/>
            <a:chExt cx="9570720" cy="5361234"/>
          </a:xfrm>
        </p:grpSpPr>
        <p:grpSp>
          <p:nvGrpSpPr>
            <p:cNvPr id="35" name="Group 34">
              <a:extLst>
                <a:ext uri="{FF2B5EF4-FFF2-40B4-BE49-F238E27FC236}">
                  <a16:creationId xmlns:a16="http://schemas.microsoft.com/office/drawing/2014/main" id="{3F2710D9-4723-FE50-4782-18A24F347F5F}"/>
                </a:ext>
              </a:extLst>
            </p:cNvPr>
            <p:cNvGrpSpPr/>
            <p:nvPr/>
          </p:nvGrpSpPr>
          <p:grpSpPr>
            <a:xfrm>
              <a:off x="2621280" y="1065620"/>
              <a:ext cx="9570720" cy="5361234"/>
              <a:chOff x="2621280" y="1065620"/>
              <a:chExt cx="9570720" cy="5361234"/>
            </a:xfrm>
          </p:grpSpPr>
          <p:grpSp>
            <p:nvGrpSpPr>
              <p:cNvPr id="44" name="Group 43">
                <a:extLst>
                  <a:ext uri="{FF2B5EF4-FFF2-40B4-BE49-F238E27FC236}">
                    <a16:creationId xmlns:a16="http://schemas.microsoft.com/office/drawing/2014/main" id="{AC70377C-7AE6-86F6-80A1-7F03064C24D4}"/>
                  </a:ext>
                </a:extLst>
              </p:cNvPr>
              <p:cNvGrpSpPr/>
              <p:nvPr/>
            </p:nvGrpSpPr>
            <p:grpSpPr>
              <a:xfrm>
                <a:off x="2621280" y="1065620"/>
                <a:ext cx="9570720" cy="5361234"/>
                <a:chOff x="5634839" y="1421197"/>
                <a:chExt cx="6027576" cy="3813234"/>
              </a:xfrm>
            </p:grpSpPr>
            <p:grpSp>
              <p:nvGrpSpPr>
                <p:cNvPr id="53" name="Group 52">
                  <a:extLst>
                    <a:ext uri="{FF2B5EF4-FFF2-40B4-BE49-F238E27FC236}">
                      <a16:creationId xmlns:a16="http://schemas.microsoft.com/office/drawing/2014/main" id="{9DE80E92-B47D-C15B-1BC0-0140ED20BD0F}"/>
                    </a:ext>
                  </a:extLst>
                </p:cNvPr>
                <p:cNvGrpSpPr/>
                <p:nvPr/>
              </p:nvGrpSpPr>
              <p:grpSpPr>
                <a:xfrm>
                  <a:off x="5634839" y="1421197"/>
                  <a:ext cx="6027576" cy="3813234"/>
                  <a:chOff x="5749896" y="1614978"/>
                  <a:chExt cx="6027576" cy="3813234"/>
                </a:xfrm>
                <a:solidFill>
                  <a:schemeClr val="bg1"/>
                </a:solidFill>
              </p:grpSpPr>
              <mc:AlternateContent xmlns:mc="http://schemas.openxmlformats.org/markup-compatibility/2006" xmlns:a14="http://schemas.microsoft.com/office/drawing/2010/main">
                <mc:Choice Requires="a14">
                  <p:graphicFrame>
                    <p:nvGraphicFramePr>
                      <p:cNvPr id="58" name="Chart 57">
                        <a:extLst>
                          <a:ext uri="{FF2B5EF4-FFF2-40B4-BE49-F238E27FC236}">
                            <a16:creationId xmlns:a16="http://schemas.microsoft.com/office/drawing/2014/main" id="{AE1C1DFA-4D6A-471C-C358-59888FAE3DCF}"/>
                          </a:ext>
                        </a:extLst>
                      </p:cNvPr>
                      <p:cNvGraphicFramePr>
                        <a:graphicFrameLocks/>
                      </p:cNvGraphicFramePr>
                      <p:nvPr>
                        <p:extLst>
                          <p:ext uri="{D42A27DB-BD31-4B8C-83A1-F6EECF244321}">
                            <p14:modId xmlns:p14="http://schemas.microsoft.com/office/powerpoint/2010/main" val="3742205208"/>
                          </p:ext>
                        </p:extLst>
                      </p:nvPr>
                    </p:nvGraphicFramePr>
                    <p:xfrm>
                      <a:off x="5749896" y="1614978"/>
                      <a:ext cx="6027576" cy="3813234"/>
                    </p:xfrm>
                    <a:graphic>
                      <a:graphicData uri="http://schemas.openxmlformats.org/drawingml/2006/chart">
                        <c:chart xmlns:c="http://schemas.openxmlformats.org/drawingml/2006/chart" xmlns:r="http://schemas.openxmlformats.org/officeDocument/2006/relationships" r:id="rId13"/>
                      </a:graphicData>
                    </a:graphic>
                  </p:graphicFrame>
                </mc:Choice>
                <mc:Fallback xmlns="">
                  <p:graphicFrame>
                    <p:nvGraphicFramePr>
                      <p:cNvPr id="58" name="Chart 57">
                        <a:extLst>
                          <a:ext uri="{FF2B5EF4-FFF2-40B4-BE49-F238E27FC236}">
                            <a16:creationId xmlns:a16="http://schemas.microsoft.com/office/drawing/2014/main" id="{AE1C1DFA-4D6A-471C-C358-59888FAE3DCF}"/>
                          </a:ext>
                        </a:extLst>
                      </p:cNvPr>
                      <p:cNvGraphicFramePr>
                        <a:graphicFrameLocks/>
                      </p:cNvGraphicFramePr>
                      <p:nvPr>
                        <p:extLst>
                          <p:ext uri="{D42A27DB-BD31-4B8C-83A1-F6EECF244321}">
                            <p14:modId xmlns:p14="http://schemas.microsoft.com/office/powerpoint/2010/main" val="3742205208"/>
                          </p:ext>
                        </p:extLst>
                      </p:nvPr>
                    </p:nvGraphicFramePr>
                    <p:xfrm>
                      <a:off x="5749896" y="1614978"/>
                      <a:ext cx="6027576" cy="3813234"/>
                    </p:xfrm>
                    <a:graphic>
                      <a:graphicData uri="http://schemas.openxmlformats.org/drawingml/2006/chart">
                        <c:chart xmlns:c="http://schemas.openxmlformats.org/drawingml/2006/chart" xmlns:r="http://schemas.openxmlformats.org/officeDocument/2006/relationships" r:id="rId14"/>
                      </a:graphicData>
                    </a:graphic>
                  </p:graphicFrame>
                </mc:Fallback>
              </mc:AlternateContent>
              <p:sp>
                <p:nvSpPr>
                  <p:cNvPr id="59" name="TextBox 58">
                    <a:extLst>
                      <a:ext uri="{FF2B5EF4-FFF2-40B4-BE49-F238E27FC236}">
                        <a16:creationId xmlns:a16="http://schemas.microsoft.com/office/drawing/2014/main" id="{2146917F-5703-E406-9EC6-22D23F2AF75F}"/>
                      </a:ext>
                    </a:extLst>
                  </p:cNvPr>
                  <p:cNvSpPr txBox="1"/>
                  <p:nvPr/>
                </p:nvSpPr>
                <p:spPr>
                  <a:xfrm>
                    <a:off x="6309876" y="2105907"/>
                    <a:ext cx="536448" cy="343688"/>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A</a:t>
                    </a:r>
                  </a:p>
                </p:txBody>
              </p:sp>
              <p:sp>
                <p:nvSpPr>
                  <p:cNvPr id="60" name="TextBox 59">
                    <a:extLst>
                      <a:ext uri="{FF2B5EF4-FFF2-40B4-BE49-F238E27FC236}">
                        <a16:creationId xmlns:a16="http://schemas.microsoft.com/office/drawing/2014/main" id="{9EB190F3-543A-B97E-F230-46113209D5FC}"/>
                      </a:ext>
                    </a:extLst>
                  </p:cNvPr>
                  <p:cNvSpPr txBox="1"/>
                  <p:nvPr/>
                </p:nvSpPr>
                <p:spPr>
                  <a:xfrm>
                    <a:off x="7326045" y="1821103"/>
                    <a:ext cx="536448" cy="343688"/>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B</a:t>
                    </a:r>
                  </a:p>
                </p:txBody>
              </p:sp>
              <p:sp>
                <p:nvSpPr>
                  <p:cNvPr id="61" name="TextBox 60">
                    <a:extLst>
                      <a:ext uri="{FF2B5EF4-FFF2-40B4-BE49-F238E27FC236}">
                        <a16:creationId xmlns:a16="http://schemas.microsoft.com/office/drawing/2014/main" id="{A8FA4B67-1523-C13B-4F21-F4ABC831DD85}"/>
                      </a:ext>
                    </a:extLst>
                  </p:cNvPr>
                  <p:cNvSpPr txBox="1"/>
                  <p:nvPr/>
                </p:nvSpPr>
                <p:spPr>
                  <a:xfrm>
                    <a:off x="8506305" y="2011790"/>
                    <a:ext cx="536448" cy="343688"/>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C</a:t>
                    </a:r>
                  </a:p>
                </p:txBody>
              </p:sp>
              <p:sp>
                <p:nvSpPr>
                  <p:cNvPr id="62" name="TextBox 61">
                    <a:extLst>
                      <a:ext uri="{FF2B5EF4-FFF2-40B4-BE49-F238E27FC236}">
                        <a16:creationId xmlns:a16="http://schemas.microsoft.com/office/drawing/2014/main" id="{1A6C9B28-045C-CDBE-51F1-320BA466CFA7}"/>
                      </a:ext>
                    </a:extLst>
                  </p:cNvPr>
                  <p:cNvSpPr txBox="1"/>
                  <p:nvPr/>
                </p:nvSpPr>
                <p:spPr>
                  <a:xfrm>
                    <a:off x="9555407" y="2920094"/>
                    <a:ext cx="536448" cy="343688"/>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D</a:t>
                    </a:r>
                  </a:p>
                </p:txBody>
              </p:sp>
              <p:sp>
                <p:nvSpPr>
                  <p:cNvPr id="63" name="TextBox 62">
                    <a:extLst>
                      <a:ext uri="{FF2B5EF4-FFF2-40B4-BE49-F238E27FC236}">
                        <a16:creationId xmlns:a16="http://schemas.microsoft.com/office/drawing/2014/main" id="{4E707D74-BBA2-5D74-423F-6DA2BD6327AB}"/>
                      </a:ext>
                    </a:extLst>
                  </p:cNvPr>
                  <p:cNvSpPr txBox="1"/>
                  <p:nvPr/>
                </p:nvSpPr>
                <p:spPr>
                  <a:xfrm>
                    <a:off x="10727613" y="4328270"/>
                    <a:ext cx="536448" cy="343688"/>
                  </a:xfrm>
                  <a:prstGeom prst="rect">
                    <a:avLst/>
                  </a:prstGeom>
                  <a:noFill/>
                </p:spPr>
                <p:txBody>
                  <a:bodyPr wrap="square" rtlCol="0">
                    <a:spAutoFit/>
                  </a:bodyPr>
                  <a:lstStyle/>
                  <a:p>
                    <a:r>
                      <a:rPr lang="en-US" sz="1200" b="1" dirty="0">
                        <a:solidFill>
                          <a:srgbClr val="9437FF"/>
                        </a:solidFill>
                        <a:latin typeface="Times New Roman" panose="02020603050405020304" pitchFamily="18" charset="0"/>
                        <a:cs typeface="Times New Roman" panose="02020603050405020304" pitchFamily="18" charset="0"/>
                      </a:rPr>
                      <a:t>E</a:t>
                    </a:r>
                  </a:p>
                </p:txBody>
              </p:sp>
            </p:grpSp>
            <p:cxnSp>
              <p:nvCxnSpPr>
                <p:cNvPr id="54" name="Straight Connector 53">
                  <a:extLst>
                    <a:ext uri="{FF2B5EF4-FFF2-40B4-BE49-F238E27FC236}">
                      <a16:creationId xmlns:a16="http://schemas.microsoft.com/office/drawing/2014/main" id="{4D7FD4EF-43D3-4B2C-FD1D-5EDA4F20FBB8}"/>
                    </a:ext>
                  </a:extLst>
                </p:cNvPr>
                <p:cNvCxnSpPr>
                  <a:cxnSpLocks/>
                </p:cNvCxnSpPr>
                <p:nvPr/>
              </p:nvCxnSpPr>
              <p:spPr>
                <a:xfrm flipV="1">
                  <a:off x="6367347" y="2010469"/>
                  <a:ext cx="1008409" cy="2603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EFF8FC-7FB0-54AB-C3F9-4758CCD081E5}"/>
                    </a:ext>
                  </a:extLst>
                </p:cNvPr>
                <p:cNvCxnSpPr>
                  <a:cxnSpLocks/>
                </p:cNvCxnSpPr>
                <p:nvPr/>
              </p:nvCxnSpPr>
              <p:spPr>
                <a:xfrm>
                  <a:off x="7502925" y="1980191"/>
                  <a:ext cx="999178" cy="26100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27FAB01-8F56-4775-48C7-F8AC57F37E6A}"/>
                    </a:ext>
                  </a:extLst>
                </p:cNvPr>
                <p:cNvCxnSpPr>
                  <a:cxnSpLocks/>
                </p:cNvCxnSpPr>
                <p:nvPr/>
              </p:nvCxnSpPr>
              <p:spPr>
                <a:xfrm>
                  <a:off x="8618171" y="2277795"/>
                  <a:ext cx="998168" cy="77759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4B815E2-C6C9-9403-1309-BA7ED41FE66A}"/>
                    </a:ext>
                  </a:extLst>
                </p:cNvPr>
                <p:cNvCxnSpPr>
                  <a:cxnSpLocks/>
                </p:cNvCxnSpPr>
                <p:nvPr/>
              </p:nvCxnSpPr>
              <p:spPr>
                <a:xfrm>
                  <a:off x="9709920" y="3147988"/>
                  <a:ext cx="1027136" cy="131557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5" name="Right Brace 44">
                <a:extLst>
                  <a:ext uri="{FF2B5EF4-FFF2-40B4-BE49-F238E27FC236}">
                    <a16:creationId xmlns:a16="http://schemas.microsoft.com/office/drawing/2014/main" id="{311DAFD7-FDFA-9727-A231-BF47DEC7A613}"/>
                  </a:ext>
                </a:extLst>
              </p:cNvPr>
              <p:cNvSpPr/>
              <p:nvPr/>
            </p:nvSpPr>
            <p:spPr>
              <a:xfrm rot="10800000" flipH="1">
                <a:off x="5573916" y="1906302"/>
                <a:ext cx="123329" cy="470699"/>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ight Brace 45">
                <a:extLst>
                  <a:ext uri="{FF2B5EF4-FFF2-40B4-BE49-F238E27FC236}">
                    <a16:creationId xmlns:a16="http://schemas.microsoft.com/office/drawing/2014/main" id="{FB948769-1553-3C53-FF9B-1F45AF73B661}"/>
                  </a:ext>
                </a:extLst>
              </p:cNvPr>
              <p:cNvSpPr/>
              <p:nvPr/>
            </p:nvSpPr>
            <p:spPr>
              <a:xfrm rot="5400000">
                <a:off x="4476259" y="1598951"/>
                <a:ext cx="223016" cy="1748498"/>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ight Brace 46">
                <a:extLst>
                  <a:ext uri="{FF2B5EF4-FFF2-40B4-BE49-F238E27FC236}">
                    <a16:creationId xmlns:a16="http://schemas.microsoft.com/office/drawing/2014/main" id="{931CA255-1A5B-3EF0-8BEB-8952A371D023}"/>
                  </a:ext>
                </a:extLst>
              </p:cNvPr>
              <p:cNvSpPr/>
              <p:nvPr/>
            </p:nvSpPr>
            <p:spPr>
              <a:xfrm rot="10800000" flipH="1">
                <a:off x="7384729" y="1815859"/>
                <a:ext cx="144758" cy="402646"/>
              </a:xfrm>
              <a:prstGeom prst="righ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ight Brace 47">
                <a:extLst>
                  <a:ext uri="{FF2B5EF4-FFF2-40B4-BE49-F238E27FC236}">
                    <a16:creationId xmlns:a16="http://schemas.microsoft.com/office/drawing/2014/main" id="{40E9883B-F914-883E-C906-EEA4985E92F5}"/>
                  </a:ext>
                </a:extLst>
              </p:cNvPr>
              <p:cNvSpPr/>
              <p:nvPr/>
            </p:nvSpPr>
            <p:spPr>
              <a:xfrm rot="10800000" flipH="1">
                <a:off x="9065294" y="2260209"/>
                <a:ext cx="225009" cy="1103006"/>
              </a:xfrm>
              <a:prstGeom prst="rightBrace">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ight Brace 48">
                <a:extLst>
                  <a:ext uri="{FF2B5EF4-FFF2-40B4-BE49-F238E27FC236}">
                    <a16:creationId xmlns:a16="http://schemas.microsoft.com/office/drawing/2014/main" id="{E9F6D5C7-B568-4E18-1D1B-F11AEEE684EF}"/>
                  </a:ext>
                </a:extLst>
              </p:cNvPr>
              <p:cNvSpPr/>
              <p:nvPr/>
            </p:nvSpPr>
            <p:spPr>
              <a:xfrm rot="10800000" flipH="1">
                <a:off x="10953042" y="3363214"/>
                <a:ext cx="197848" cy="2074416"/>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ight Brace 49">
                <a:extLst>
                  <a:ext uri="{FF2B5EF4-FFF2-40B4-BE49-F238E27FC236}">
                    <a16:creationId xmlns:a16="http://schemas.microsoft.com/office/drawing/2014/main" id="{52DE01DE-3A16-3E6D-780B-525EBA8C6196}"/>
                  </a:ext>
                </a:extLst>
              </p:cNvPr>
              <p:cNvSpPr/>
              <p:nvPr/>
            </p:nvSpPr>
            <p:spPr>
              <a:xfrm rot="5400000">
                <a:off x="6250424" y="1777350"/>
                <a:ext cx="223016" cy="1748498"/>
              </a:xfrm>
              <a:prstGeom prst="righ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ight Brace 50">
                <a:extLst>
                  <a:ext uri="{FF2B5EF4-FFF2-40B4-BE49-F238E27FC236}">
                    <a16:creationId xmlns:a16="http://schemas.microsoft.com/office/drawing/2014/main" id="{F5FE8DA5-03B9-CF27-C39A-8E530E50DAB3}"/>
                  </a:ext>
                </a:extLst>
              </p:cNvPr>
              <p:cNvSpPr/>
              <p:nvPr/>
            </p:nvSpPr>
            <p:spPr>
              <a:xfrm rot="5400000">
                <a:off x="8023272" y="2775230"/>
                <a:ext cx="223016" cy="1748498"/>
              </a:xfrm>
              <a:prstGeom prst="rightBrace">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ight Brace 51">
                <a:extLst>
                  <a:ext uri="{FF2B5EF4-FFF2-40B4-BE49-F238E27FC236}">
                    <a16:creationId xmlns:a16="http://schemas.microsoft.com/office/drawing/2014/main" id="{C85E4990-3E9A-DE69-6AFE-0167308EAC3C}"/>
                  </a:ext>
                </a:extLst>
              </p:cNvPr>
              <p:cNvSpPr/>
              <p:nvPr/>
            </p:nvSpPr>
            <p:spPr>
              <a:xfrm rot="5400000">
                <a:off x="9795732" y="4771771"/>
                <a:ext cx="223016" cy="1748498"/>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5E0B684-D1DC-A877-8EEA-A5F43332AC53}"/>
                    </a:ext>
                  </a:extLst>
                </p:cNvPr>
                <p:cNvSpPr txBox="1"/>
                <p:nvPr/>
              </p:nvSpPr>
              <p:spPr>
                <a:xfrm>
                  <a:off x="5697245" y="2065269"/>
                  <a:ext cx="636897"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0000"/>
                                </a:solidFill>
                                <a:latin typeface="Cambria Math" panose="02040503050406030204" pitchFamily="18" charset="0"/>
                              </a:rPr>
                            </m:ctrlPr>
                          </m:sSubPr>
                          <m:e>
                            <m:r>
                              <a:rPr lang="en-US" sz="1200" i="1" smtClean="0">
                                <a:solidFill>
                                  <a:srgbClr val="FF0000"/>
                                </a:solidFill>
                                <a:latin typeface="Cambria Math" panose="02040503050406030204" pitchFamily="18" charset="0"/>
                                <a:ea typeface="Cambria Math" panose="02040503050406030204" pitchFamily="18" charset="0"/>
                              </a:rPr>
                              <m:t>∆</m:t>
                            </m:r>
                            <m:r>
                              <a:rPr lang="en-US" sz="1200" b="0" i="1" smtClean="0">
                                <a:solidFill>
                                  <a:srgbClr val="FF0000"/>
                                </a:solidFill>
                                <a:latin typeface="Cambria Math" panose="02040503050406030204" pitchFamily="18" charset="0"/>
                                <a:ea typeface="Cambria Math" panose="02040503050406030204" pitchFamily="18" charset="0"/>
                              </a:rPr>
                              <m:t>𝑥</m:t>
                            </m:r>
                          </m:e>
                          <m:sub>
                            <m:r>
                              <a:rPr lang="en-US" sz="1200" b="0" i="1" smtClean="0">
                                <a:solidFill>
                                  <a:srgbClr val="FF0000"/>
                                </a:solidFill>
                                <a:latin typeface="Cambria Math" panose="02040503050406030204" pitchFamily="18" charset="0"/>
                              </a:rPr>
                              <m:t>𝐵𝐴</m:t>
                            </m:r>
                          </m:sub>
                        </m:sSub>
                      </m:oMath>
                    </m:oMathPara>
                  </a14:m>
                  <a:endParaRPr lang="en-US" sz="1200" dirty="0">
                    <a:solidFill>
                      <a:srgbClr val="FF0000"/>
                    </a:solidFill>
                  </a:endParaRPr>
                </a:p>
              </p:txBody>
            </p:sp>
          </mc:Choice>
          <mc:Fallback xmlns="">
            <p:sp>
              <p:nvSpPr>
                <p:cNvPr id="36" name="TextBox 35">
                  <a:extLst>
                    <a:ext uri="{FF2B5EF4-FFF2-40B4-BE49-F238E27FC236}">
                      <a16:creationId xmlns:a16="http://schemas.microsoft.com/office/drawing/2014/main" id="{D5E0B684-D1DC-A877-8EEA-A5F43332AC53}"/>
                    </a:ext>
                  </a:extLst>
                </p:cNvPr>
                <p:cNvSpPr txBox="1">
                  <a:spLocks noRot="1" noChangeAspect="1" noMove="1" noResize="1" noEditPoints="1" noAdjustHandles="1" noChangeArrowheads="1" noChangeShapeType="1" noTextEdit="1"/>
                </p:cNvSpPr>
                <p:nvPr/>
              </p:nvSpPr>
              <p:spPr>
                <a:xfrm>
                  <a:off x="5697245" y="2065269"/>
                  <a:ext cx="636897" cy="322140"/>
                </a:xfrm>
                <a:prstGeom prst="rect">
                  <a:avLst/>
                </a:prstGeom>
                <a:blipFill>
                  <a:blip r:embed="rId15"/>
                  <a:stretch>
                    <a:fillRect l="-10345" r="-3448"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17DE750-0308-EDB3-00FE-B62EC80F08BE}"/>
                    </a:ext>
                  </a:extLst>
                </p:cNvPr>
                <p:cNvSpPr txBox="1"/>
                <p:nvPr/>
              </p:nvSpPr>
              <p:spPr>
                <a:xfrm>
                  <a:off x="7630566" y="1881221"/>
                  <a:ext cx="629068"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C000"/>
                                </a:solidFill>
                                <a:latin typeface="Cambria Math" panose="02040503050406030204" pitchFamily="18" charset="0"/>
                              </a:rPr>
                            </m:ctrlPr>
                          </m:sSubPr>
                          <m:e>
                            <m:r>
                              <a:rPr lang="en-US" sz="1200" i="1" smtClean="0">
                                <a:solidFill>
                                  <a:srgbClr val="FFC000"/>
                                </a:solidFill>
                                <a:latin typeface="Cambria Math" panose="02040503050406030204" pitchFamily="18" charset="0"/>
                                <a:ea typeface="Cambria Math" panose="02040503050406030204" pitchFamily="18" charset="0"/>
                              </a:rPr>
                              <m:t>∆</m:t>
                            </m:r>
                            <m:r>
                              <a:rPr lang="en-US" sz="1200" b="0" i="1" smtClean="0">
                                <a:solidFill>
                                  <a:srgbClr val="FFC000"/>
                                </a:solidFill>
                                <a:latin typeface="Cambria Math" panose="02040503050406030204" pitchFamily="18" charset="0"/>
                                <a:ea typeface="Cambria Math" panose="02040503050406030204" pitchFamily="18" charset="0"/>
                              </a:rPr>
                              <m:t>𝑥</m:t>
                            </m:r>
                          </m:e>
                          <m:sub>
                            <m:r>
                              <a:rPr lang="en-US" sz="1200" b="0" i="1" smtClean="0">
                                <a:solidFill>
                                  <a:srgbClr val="FFC000"/>
                                </a:solidFill>
                                <a:latin typeface="Cambria Math" panose="02040503050406030204" pitchFamily="18" charset="0"/>
                              </a:rPr>
                              <m:t>𝐶𝐵</m:t>
                            </m:r>
                          </m:sub>
                        </m:sSub>
                      </m:oMath>
                    </m:oMathPara>
                  </a14:m>
                  <a:endParaRPr lang="en-US" sz="1200" dirty="0"/>
                </a:p>
              </p:txBody>
            </p:sp>
          </mc:Choice>
          <mc:Fallback xmlns="">
            <p:sp>
              <p:nvSpPr>
                <p:cNvPr id="37" name="TextBox 36">
                  <a:extLst>
                    <a:ext uri="{FF2B5EF4-FFF2-40B4-BE49-F238E27FC236}">
                      <a16:creationId xmlns:a16="http://schemas.microsoft.com/office/drawing/2014/main" id="{517DE750-0308-EDB3-00FE-B62EC80F08BE}"/>
                    </a:ext>
                  </a:extLst>
                </p:cNvPr>
                <p:cNvSpPr txBox="1">
                  <a:spLocks noRot="1" noChangeAspect="1" noMove="1" noResize="1" noEditPoints="1" noAdjustHandles="1" noChangeArrowheads="1" noChangeShapeType="1" noTextEdit="1"/>
                </p:cNvSpPr>
                <p:nvPr/>
              </p:nvSpPr>
              <p:spPr>
                <a:xfrm>
                  <a:off x="7630566" y="1881221"/>
                  <a:ext cx="629068" cy="322140"/>
                </a:xfrm>
                <a:prstGeom prst="rect">
                  <a:avLst/>
                </a:prstGeom>
                <a:blipFill>
                  <a:blip r:embed="rId16"/>
                  <a:stretch>
                    <a:fillRect l="-10345" r="-3448"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777479C-935B-4B00-1C56-45E59412292B}"/>
                    </a:ext>
                  </a:extLst>
                </p:cNvPr>
                <p:cNvSpPr txBox="1"/>
                <p:nvPr/>
              </p:nvSpPr>
              <p:spPr>
                <a:xfrm>
                  <a:off x="9327666" y="2673213"/>
                  <a:ext cx="640813"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00B050"/>
                                </a:solidFill>
                                <a:latin typeface="Cambria Math" panose="02040503050406030204" pitchFamily="18" charset="0"/>
                              </a:rPr>
                            </m:ctrlPr>
                          </m:sSubPr>
                          <m:e>
                            <m:r>
                              <a:rPr lang="en-US" sz="1200" i="1" smtClean="0">
                                <a:solidFill>
                                  <a:srgbClr val="00B050"/>
                                </a:solidFill>
                                <a:latin typeface="Cambria Math" panose="02040503050406030204" pitchFamily="18" charset="0"/>
                                <a:ea typeface="Cambria Math" panose="02040503050406030204" pitchFamily="18" charset="0"/>
                              </a:rPr>
                              <m:t>∆</m:t>
                            </m:r>
                            <m:r>
                              <a:rPr lang="en-US" sz="1200" b="0" i="1" smtClean="0">
                                <a:solidFill>
                                  <a:srgbClr val="00B050"/>
                                </a:solidFill>
                                <a:latin typeface="Cambria Math" panose="02040503050406030204" pitchFamily="18" charset="0"/>
                                <a:ea typeface="Cambria Math" panose="02040503050406030204" pitchFamily="18" charset="0"/>
                              </a:rPr>
                              <m:t>𝑥</m:t>
                            </m:r>
                          </m:e>
                          <m:sub>
                            <m:r>
                              <a:rPr lang="en-US" sz="1200" b="0" i="1" smtClean="0">
                                <a:solidFill>
                                  <a:srgbClr val="00B050"/>
                                </a:solidFill>
                                <a:latin typeface="Cambria Math" panose="02040503050406030204" pitchFamily="18" charset="0"/>
                              </a:rPr>
                              <m:t>𝐷𝐶</m:t>
                            </m:r>
                          </m:sub>
                        </m:sSub>
                      </m:oMath>
                    </m:oMathPara>
                  </a14:m>
                  <a:endParaRPr lang="en-US" sz="1200" dirty="0">
                    <a:solidFill>
                      <a:srgbClr val="00B050"/>
                    </a:solidFill>
                  </a:endParaRPr>
                </a:p>
              </p:txBody>
            </p:sp>
          </mc:Choice>
          <mc:Fallback xmlns="">
            <p:sp>
              <p:nvSpPr>
                <p:cNvPr id="38" name="TextBox 37">
                  <a:extLst>
                    <a:ext uri="{FF2B5EF4-FFF2-40B4-BE49-F238E27FC236}">
                      <a16:creationId xmlns:a16="http://schemas.microsoft.com/office/drawing/2014/main" id="{D777479C-935B-4B00-1C56-45E59412292B}"/>
                    </a:ext>
                  </a:extLst>
                </p:cNvPr>
                <p:cNvSpPr txBox="1">
                  <a:spLocks noRot="1" noChangeAspect="1" noMove="1" noResize="1" noEditPoints="1" noAdjustHandles="1" noChangeArrowheads="1" noChangeShapeType="1" noTextEdit="1"/>
                </p:cNvSpPr>
                <p:nvPr/>
              </p:nvSpPr>
              <p:spPr>
                <a:xfrm>
                  <a:off x="9327666" y="2673213"/>
                  <a:ext cx="640813" cy="322140"/>
                </a:xfrm>
                <a:prstGeom prst="rect">
                  <a:avLst/>
                </a:prstGeom>
                <a:blipFill>
                  <a:blip r:embed="rId17"/>
                  <a:stretch>
                    <a:fillRect l="-645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87E3A95-5DDC-B97C-9D73-F9D6D0E5F928}"/>
                    </a:ext>
                  </a:extLst>
                </p:cNvPr>
                <p:cNvSpPr txBox="1"/>
                <p:nvPr/>
              </p:nvSpPr>
              <p:spPr>
                <a:xfrm>
                  <a:off x="11198675" y="4313885"/>
                  <a:ext cx="642603"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0070C0"/>
                                </a:solidFill>
                                <a:latin typeface="Cambria Math" panose="02040503050406030204" pitchFamily="18" charset="0"/>
                              </a:rPr>
                            </m:ctrlPr>
                          </m:sSubPr>
                          <m:e>
                            <m:r>
                              <a:rPr lang="en-US" sz="1200" i="1" smtClean="0">
                                <a:solidFill>
                                  <a:srgbClr val="0070C0"/>
                                </a:solidFill>
                                <a:latin typeface="Cambria Math" panose="02040503050406030204" pitchFamily="18" charset="0"/>
                                <a:ea typeface="Cambria Math" panose="02040503050406030204" pitchFamily="18" charset="0"/>
                              </a:rPr>
                              <m:t>∆</m:t>
                            </m:r>
                            <m:r>
                              <a:rPr lang="en-US" sz="1200" b="0" i="1" smtClean="0">
                                <a:solidFill>
                                  <a:srgbClr val="0070C0"/>
                                </a:solidFill>
                                <a:latin typeface="Cambria Math" panose="02040503050406030204" pitchFamily="18" charset="0"/>
                                <a:ea typeface="Cambria Math" panose="02040503050406030204" pitchFamily="18" charset="0"/>
                              </a:rPr>
                              <m:t>𝑥</m:t>
                            </m:r>
                          </m:e>
                          <m:sub>
                            <m:r>
                              <a:rPr lang="en-US" sz="1200" b="0" i="1" smtClean="0">
                                <a:solidFill>
                                  <a:srgbClr val="0070C0"/>
                                </a:solidFill>
                                <a:latin typeface="Cambria Math" panose="02040503050406030204" pitchFamily="18" charset="0"/>
                              </a:rPr>
                              <m:t>𝐸𝐷</m:t>
                            </m:r>
                          </m:sub>
                        </m:sSub>
                      </m:oMath>
                    </m:oMathPara>
                  </a14:m>
                  <a:endParaRPr lang="en-US" sz="1200" dirty="0">
                    <a:solidFill>
                      <a:srgbClr val="0070C0"/>
                    </a:solidFill>
                  </a:endParaRPr>
                </a:p>
              </p:txBody>
            </p:sp>
          </mc:Choice>
          <mc:Fallback xmlns="">
            <p:sp>
              <p:nvSpPr>
                <p:cNvPr id="39" name="TextBox 38">
                  <a:extLst>
                    <a:ext uri="{FF2B5EF4-FFF2-40B4-BE49-F238E27FC236}">
                      <a16:creationId xmlns:a16="http://schemas.microsoft.com/office/drawing/2014/main" id="{687E3A95-5DDC-B97C-9D73-F9D6D0E5F928}"/>
                    </a:ext>
                  </a:extLst>
                </p:cNvPr>
                <p:cNvSpPr txBox="1">
                  <a:spLocks noRot="1" noChangeAspect="1" noMove="1" noResize="1" noEditPoints="1" noAdjustHandles="1" noChangeArrowheads="1" noChangeShapeType="1" noTextEdit="1"/>
                </p:cNvSpPr>
                <p:nvPr/>
              </p:nvSpPr>
              <p:spPr>
                <a:xfrm>
                  <a:off x="11198675" y="4313885"/>
                  <a:ext cx="642603" cy="322140"/>
                </a:xfrm>
                <a:prstGeom prst="rect">
                  <a:avLst/>
                </a:prstGeom>
                <a:blipFill>
                  <a:blip r:embed="rId18"/>
                  <a:stretch>
                    <a:fillRect l="-10000" r="-333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008C0CC-EC85-E4FB-03E0-124899B30988}"/>
                    </a:ext>
                  </a:extLst>
                </p:cNvPr>
                <p:cNvSpPr txBox="1"/>
                <p:nvPr/>
              </p:nvSpPr>
              <p:spPr>
                <a:xfrm>
                  <a:off x="4400735" y="2602205"/>
                  <a:ext cx="599203"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0000"/>
                                </a:solidFill>
                                <a:latin typeface="Cambria Math" panose="02040503050406030204" pitchFamily="18" charset="0"/>
                              </a:rPr>
                            </m:ctrlPr>
                          </m:sSubPr>
                          <m:e>
                            <m:r>
                              <a:rPr lang="en-US" sz="1200" i="1" smtClean="0">
                                <a:solidFill>
                                  <a:srgbClr val="FF0000"/>
                                </a:solidFill>
                                <a:latin typeface="Cambria Math" panose="02040503050406030204" pitchFamily="18" charset="0"/>
                                <a:ea typeface="Cambria Math" panose="02040503050406030204" pitchFamily="18" charset="0"/>
                              </a:rPr>
                              <m:t>∆</m:t>
                            </m:r>
                            <m:r>
                              <a:rPr lang="en-US" sz="1200" b="0" i="1" smtClean="0">
                                <a:solidFill>
                                  <a:srgbClr val="FF0000"/>
                                </a:solidFill>
                                <a:latin typeface="Cambria Math" panose="02040503050406030204" pitchFamily="18" charset="0"/>
                                <a:ea typeface="Cambria Math" panose="02040503050406030204" pitchFamily="18" charset="0"/>
                              </a:rPr>
                              <m:t>𝑡</m:t>
                            </m:r>
                          </m:e>
                          <m:sub>
                            <m:r>
                              <a:rPr lang="en-US" sz="1200" b="0" i="1" smtClean="0">
                                <a:solidFill>
                                  <a:srgbClr val="FF0000"/>
                                </a:solidFill>
                                <a:latin typeface="Cambria Math" panose="02040503050406030204" pitchFamily="18" charset="0"/>
                              </a:rPr>
                              <m:t>𝐵𝐴</m:t>
                            </m:r>
                          </m:sub>
                        </m:sSub>
                      </m:oMath>
                    </m:oMathPara>
                  </a14:m>
                  <a:endParaRPr lang="en-US" sz="1200" dirty="0"/>
                </a:p>
              </p:txBody>
            </p:sp>
          </mc:Choice>
          <mc:Fallback xmlns="">
            <p:sp>
              <p:nvSpPr>
                <p:cNvPr id="40" name="TextBox 39">
                  <a:extLst>
                    <a:ext uri="{FF2B5EF4-FFF2-40B4-BE49-F238E27FC236}">
                      <a16:creationId xmlns:a16="http://schemas.microsoft.com/office/drawing/2014/main" id="{3008C0CC-EC85-E4FB-03E0-124899B30988}"/>
                    </a:ext>
                  </a:extLst>
                </p:cNvPr>
                <p:cNvSpPr txBox="1">
                  <a:spLocks noRot="1" noChangeAspect="1" noMove="1" noResize="1" noEditPoints="1" noAdjustHandles="1" noChangeArrowheads="1" noChangeShapeType="1" noTextEdit="1"/>
                </p:cNvSpPr>
                <p:nvPr/>
              </p:nvSpPr>
              <p:spPr>
                <a:xfrm>
                  <a:off x="4400735" y="2602205"/>
                  <a:ext cx="599203" cy="322140"/>
                </a:xfrm>
                <a:prstGeom prst="rect">
                  <a:avLst/>
                </a:prstGeom>
                <a:blipFill>
                  <a:blip r:embed="rId19"/>
                  <a:stretch>
                    <a:fillRect l="-10714" r="-3571"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2FA902C-B257-1F90-F5AB-E5707DFC74B8}"/>
                    </a:ext>
                  </a:extLst>
                </p:cNvPr>
                <p:cNvSpPr txBox="1"/>
                <p:nvPr/>
              </p:nvSpPr>
              <p:spPr>
                <a:xfrm>
                  <a:off x="6149949" y="2912334"/>
                  <a:ext cx="591374"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C000"/>
                                </a:solidFill>
                                <a:latin typeface="Cambria Math" panose="02040503050406030204" pitchFamily="18" charset="0"/>
                              </a:rPr>
                            </m:ctrlPr>
                          </m:sSubPr>
                          <m:e>
                            <m:r>
                              <a:rPr lang="en-US" sz="1200" i="1" smtClean="0">
                                <a:solidFill>
                                  <a:srgbClr val="FFC000"/>
                                </a:solidFill>
                                <a:latin typeface="Cambria Math" panose="02040503050406030204" pitchFamily="18" charset="0"/>
                                <a:ea typeface="Cambria Math" panose="02040503050406030204" pitchFamily="18" charset="0"/>
                              </a:rPr>
                              <m:t>∆</m:t>
                            </m:r>
                            <m:r>
                              <a:rPr lang="en-US" sz="1200" b="0" i="1" smtClean="0">
                                <a:solidFill>
                                  <a:srgbClr val="FFC000"/>
                                </a:solidFill>
                                <a:latin typeface="Cambria Math" panose="02040503050406030204" pitchFamily="18" charset="0"/>
                                <a:ea typeface="Cambria Math" panose="02040503050406030204" pitchFamily="18" charset="0"/>
                              </a:rPr>
                              <m:t>𝑡</m:t>
                            </m:r>
                          </m:e>
                          <m:sub>
                            <m:r>
                              <a:rPr lang="en-US" sz="1200" b="0" i="1" smtClean="0">
                                <a:solidFill>
                                  <a:srgbClr val="FFC000"/>
                                </a:solidFill>
                                <a:latin typeface="Cambria Math" panose="02040503050406030204" pitchFamily="18" charset="0"/>
                              </a:rPr>
                              <m:t>𝐶𝐵</m:t>
                            </m:r>
                          </m:sub>
                        </m:sSub>
                      </m:oMath>
                    </m:oMathPara>
                  </a14:m>
                  <a:endParaRPr lang="en-US" sz="1200" dirty="0"/>
                </a:p>
              </p:txBody>
            </p:sp>
          </mc:Choice>
          <mc:Fallback xmlns="">
            <p:sp>
              <p:nvSpPr>
                <p:cNvPr id="41" name="TextBox 40">
                  <a:extLst>
                    <a:ext uri="{FF2B5EF4-FFF2-40B4-BE49-F238E27FC236}">
                      <a16:creationId xmlns:a16="http://schemas.microsoft.com/office/drawing/2014/main" id="{A2FA902C-B257-1F90-F5AB-E5707DFC74B8}"/>
                    </a:ext>
                  </a:extLst>
                </p:cNvPr>
                <p:cNvSpPr txBox="1">
                  <a:spLocks noRot="1" noChangeAspect="1" noMove="1" noResize="1" noEditPoints="1" noAdjustHandles="1" noChangeArrowheads="1" noChangeShapeType="1" noTextEdit="1"/>
                </p:cNvSpPr>
                <p:nvPr/>
              </p:nvSpPr>
              <p:spPr>
                <a:xfrm>
                  <a:off x="6149949" y="2912334"/>
                  <a:ext cx="591374" cy="322140"/>
                </a:xfrm>
                <a:prstGeom prst="rect">
                  <a:avLst/>
                </a:prstGeom>
                <a:blipFill>
                  <a:blip r:embed="rId20"/>
                  <a:stretch>
                    <a:fillRect l="-10714" r="-3571"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14D4ABE6-AF51-B33B-D993-C2168D747B55}"/>
                    </a:ext>
                  </a:extLst>
                </p:cNvPr>
                <p:cNvSpPr txBox="1"/>
                <p:nvPr/>
              </p:nvSpPr>
              <p:spPr>
                <a:xfrm>
                  <a:off x="7960491" y="3824281"/>
                  <a:ext cx="603117"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00B050"/>
                                </a:solidFill>
                                <a:latin typeface="Cambria Math" panose="02040503050406030204" pitchFamily="18" charset="0"/>
                              </a:rPr>
                            </m:ctrlPr>
                          </m:sSubPr>
                          <m:e>
                            <m:r>
                              <a:rPr lang="en-US" sz="1200" i="1" smtClean="0">
                                <a:solidFill>
                                  <a:srgbClr val="00B050"/>
                                </a:solidFill>
                                <a:latin typeface="Cambria Math" panose="02040503050406030204" pitchFamily="18" charset="0"/>
                                <a:ea typeface="Cambria Math" panose="02040503050406030204" pitchFamily="18" charset="0"/>
                              </a:rPr>
                              <m:t>∆</m:t>
                            </m:r>
                            <m:r>
                              <a:rPr lang="en-US" sz="1200" b="0" i="1" smtClean="0">
                                <a:solidFill>
                                  <a:srgbClr val="00B050"/>
                                </a:solidFill>
                                <a:latin typeface="Cambria Math" panose="02040503050406030204" pitchFamily="18" charset="0"/>
                                <a:ea typeface="Cambria Math" panose="02040503050406030204" pitchFamily="18" charset="0"/>
                              </a:rPr>
                              <m:t>𝑡</m:t>
                            </m:r>
                          </m:e>
                          <m:sub>
                            <m:r>
                              <a:rPr lang="en-US" sz="1200" b="0" i="1" smtClean="0">
                                <a:solidFill>
                                  <a:srgbClr val="00B050"/>
                                </a:solidFill>
                                <a:latin typeface="Cambria Math" panose="02040503050406030204" pitchFamily="18" charset="0"/>
                              </a:rPr>
                              <m:t>𝐷𝐶</m:t>
                            </m:r>
                          </m:sub>
                        </m:sSub>
                      </m:oMath>
                    </m:oMathPara>
                  </a14:m>
                  <a:endParaRPr lang="en-US" sz="1200" dirty="0">
                    <a:solidFill>
                      <a:srgbClr val="00B050"/>
                    </a:solidFill>
                  </a:endParaRPr>
                </a:p>
              </p:txBody>
            </p:sp>
          </mc:Choice>
          <mc:Fallback xmlns="">
            <p:sp>
              <p:nvSpPr>
                <p:cNvPr id="42" name="TextBox 41">
                  <a:extLst>
                    <a:ext uri="{FF2B5EF4-FFF2-40B4-BE49-F238E27FC236}">
                      <a16:creationId xmlns:a16="http://schemas.microsoft.com/office/drawing/2014/main" id="{14D4ABE6-AF51-B33B-D993-C2168D747B55}"/>
                    </a:ext>
                  </a:extLst>
                </p:cNvPr>
                <p:cNvSpPr txBox="1">
                  <a:spLocks noRot="1" noChangeAspect="1" noMove="1" noResize="1" noEditPoints="1" noAdjustHandles="1" noChangeArrowheads="1" noChangeShapeType="1" noTextEdit="1"/>
                </p:cNvSpPr>
                <p:nvPr/>
              </p:nvSpPr>
              <p:spPr>
                <a:xfrm>
                  <a:off x="7960491" y="3824281"/>
                  <a:ext cx="603117" cy="322140"/>
                </a:xfrm>
                <a:prstGeom prst="rect">
                  <a:avLst/>
                </a:prstGeom>
                <a:blipFill>
                  <a:blip r:embed="rId21"/>
                  <a:stretch>
                    <a:fillRect l="-10714" r="-3571"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1A5F384-E184-26CD-A8C0-C0E7AB2D2739}"/>
                    </a:ext>
                  </a:extLst>
                </p:cNvPr>
                <p:cNvSpPr txBox="1"/>
                <p:nvPr/>
              </p:nvSpPr>
              <p:spPr>
                <a:xfrm>
                  <a:off x="9641622" y="5757528"/>
                  <a:ext cx="604907" cy="3221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0070C0"/>
                                </a:solidFill>
                                <a:latin typeface="Cambria Math" panose="02040503050406030204" pitchFamily="18" charset="0"/>
                              </a:rPr>
                            </m:ctrlPr>
                          </m:sSubPr>
                          <m:e>
                            <m:r>
                              <a:rPr lang="en-US" sz="1200" i="1" smtClean="0">
                                <a:solidFill>
                                  <a:srgbClr val="0070C0"/>
                                </a:solidFill>
                                <a:latin typeface="Cambria Math" panose="02040503050406030204" pitchFamily="18" charset="0"/>
                                <a:ea typeface="Cambria Math" panose="02040503050406030204" pitchFamily="18" charset="0"/>
                              </a:rPr>
                              <m:t>∆</m:t>
                            </m:r>
                            <m:r>
                              <a:rPr lang="en-US" sz="1200" b="0" i="1" smtClean="0">
                                <a:solidFill>
                                  <a:srgbClr val="0070C0"/>
                                </a:solidFill>
                                <a:latin typeface="Cambria Math" panose="02040503050406030204" pitchFamily="18" charset="0"/>
                                <a:ea typeface="Cambria Math" panose="02040503050406030204" pitchFamily="18" charset="0"/>
                              </a:rPr>
                              <m:t>𝑡</m:t>
                            </m:r>
                          </m:e>
                          <m:sub>
                            <m:r>
                              <a:rPr lang="en-US" sz="1200" b="0" i="1" smtClean="0">
                                <a:solidFill>
                                  <a:srgbClr val="0070C0"/>
                                </a:solidFill>
                                <a:latin typeface="Cambria Math" panose="02040503050406030204" pitchFamily="18" charset="0"/>
                              </a:rPr>
                              <m:t>𝐸𝐷</m:t>
                            </m:r>
                          </m:sub>
                        </m:sSub>
                      </m:oMath>
                    </m:oMathPara>
                  </a14:m>
                  <a:endParaRPr lang="en-US" sz="1200" dirty="0">
                    <a:solidFill>
                      <a:srgbClr val="0070C0"/>
                    </a:solidFill>
                  </a:endParaRPr>
                </a:p>
              </p:txBody>
            </p:sp>
          </mc:Choice>
          <mc:Fallback xmlns="">
            <p:sp>
              <p:nvSpPr>
                <p:cNvPr id="43" name="TextBox 42">
                  <a:extLst>
                    <a:ext uri="{FF2B5EF4-FFF2-40B4-BE49-F238E27FC236}">
                      <a16:creationId xmlns:a16="http://schemas.microsoft.com/office/drawing/2014/main" id="{01A5F384-E184-26CD-A8C0-C0E7AB2D2739}"/>
                    </a:ext>
                  </a:extLst>
                </p:cNvPr>
                <p:cNvSpPr txBox="1">
                  <a:spLocks noRot="1" noChangeAspect="1" noMove="1" noResize="1" noEditPoints="1" noAdjustHandles="1" noChangeArrowheads="1" noChangeShapeType="1" noTextEdit="1"/>
                </p:cNvSpPr>
                <p:nvPr/>
              </p:nvSpPr>
              <p:spPr>
                <a:xfrm>
                  <a:off x="9641622" y="5757528"/>
                  <a:ext cx="604907" cy="322140"/>
                </a:xfrm>
                <a:prstGeom prst="rect">
                  <a:avLst/>
                </a:prstGeom>
                <a:blipFill>
                  <a:blip r:embed="rId22"/>
                  <a:stretch>
                    <a:fillRect l="-10714" r="-3571" b="-6250"/>
                  </a:stretch>
                </a:blipFill>
              </p:spPr>
              <p:txBody>
                <a:bodyPr/>
                <a:lstStyle/>
                <a:p>
                  <a:r>
                    <a:rPr lang="en-US">
                      <a:noFill/>
                    </a:rPr>
                    <a:t> </a:t>
                  </a:r>
                </a:p>
              </p:txBody>
            </p:sp>
          </mc:Fallback>
        </mc:AlternateContent>
      </p:grpSp>
      <p:grpSp>
        <p:nvGrpSpPr>
          <p:cNvPr id="71" name="Group 70">
            <a:extLst>
              <a:ext uri="{FF2B5EF4-FFF2-40B4-BE49-F238E27FC236}">
                <a16:creationId xmlns:a16="http://schemas.microsoft.com/office/drawing/2014/main" id="{BAFAF91F-A924-B68C-8650-378A3C287214}"/>
              </a:ext>
            </a:extLst>
          </p:cNvPr>
          <p:cNvGrpSpPr>
            <a:grpSpLocks noChangeAspect="1"/>
          </p:cNvGrpSpPr>
          <p:nvPr/>
        </p:nvGrpSpPr>
        <p:grpSpPr>
          <a:xfrm>
            <a:off x="3184109" y="3649545"/>
            <a:ext cx="4572000" cy="3014099"/>
            <a:chOff x="3058611" y="2312616"/>
            <a:chExt cx="6088566" cy="4013898"/>
          </a:xfrm>
        </p:grpSpPr>
        <p:grpSp>
          <p:nvGrpSpPr>
            <p:cNvPr id="67" name="Group 66">
              <a:extLst>
                <a:ext uri="{FF2B5EF4-FFF2-40B4-BE49-F238E27FC236}">
                  <a16:creationId xmlns:a16="http://schemas.microsoft.com/office/drawing/2014/main" id="{06497749-5530-8013-E250-24A60EF10F0F}"/>
                </a:ext>
              </a:extLst>
            </p:cNvPr>
            <p:cNvGrpSpPr/>
            <p:nvPr/>
          </p:nvGrpSpPr>
          <p:grpSpPr>
            <a:xfrm>
              <a:off x="3058611" y="2312616"/>
              <a:ext cx="6088566" cy="4013898"/>
              <a:chOff x="3058611" y="2312616"/>
              <a:chExt cx="6088566" cy="4013898"/>
            </a:xfrm>
          </p:grpSpPr>
          <p:graphicFrame>
            <p:nvGraphicFramePr>
              <p:cNvPr id="64" name="Chart 63">
                <a:extLst>
                  <a:ext uri="{FF2B5EF4-FFF2-40B4-BE49-F238E27FC236}">
                    <a16:creationId xmlns:a16="http://schemas.microsoft.com/office/drawing/2014/main" id="{55C49C40-FC81-9051-AECC-A1AE18EDBC02}"/>
                  </a:ext>
                </a:extLst>
              </p:cNvPr>
              <p:cNvGraphicFramePr/>
              <p:nvPr>
                <p:extLst>
                  <p:ext uri="{D42A27DB-BD31-4B8C-83A1-F6EECF244321}">
                    <p14:modId xmlns:p14="http://schemas.microsoft.com/office/powerpoint/2010/main" val="3695754434"/>
                  </p:ext>
                </p:extLst>
              </p:nvPr>
            </p:nvGraphicFramePr>
            <p:xfrm>
              <a:off x="3058611" y="2312616"/>
              <a:ext cx="6088566" cy="4013898"/>
            </p:xfrm>
            <a:graphic>
              <a:graphicData uri="http://schemas.openxmlformats.org/drawingml/2006/chart">
                <c:chart xmlns:c="http://schemas.openxmlformats.org/drawingml/2006/chart" xmlns:r="http://schemas.openxmlformats.org/officeDocument/2006/relationships" r:id="rId23"/>
              </a:graphicData>
            </a:graphic>
          </p:graphicFrame>
          <p:cxnSp>
            <p:nvCxnSpPr>
              <p:cNvPr id="65" name="Straight Connector 64">
                <a:extLst>
                  <a:ext uri="{FF2B5EF4-FFF2-40B4-BE49-F238E27FC236}">
                    <a16:creationId xmlns:a16="http://schemas.microsoft.com/office/drawing/2014/main" id="{6F89379D-3DE3-36D4-F3E5-EFA0123BD8E3}"/>
                  </a:ext>
                </a:extLst>
              </p:cNvPr>
              <p:cNvCxnSpPr>
                <a:cxnSpLocks/>
              </p:cNvCxnSpPr>
              <p:nvPr/>
            </p:nvCxnSpPr>
            <p:spPr>
              <a:xfrm>
                <a:off x="5263500" y="5775205"/>
                <a:ext cx="1321574" cy="0"/>
              </a:xfrm>
              <a:prstGeom prst="line">
                <a:avLst/>
              </a:prstGeom>
              <a:ln w="57150">
                <a:gradFill flip="none" rotWithShape="1">
                  <a:gsLst>
                    <a:gs pos="0">
                      <a:schemeClr val="bg1"/>
                    </a:gs>
                    <a:gs pos="50000">
                      <a:srgbClr val="FFC000"/>
                    </a:gs>
                    <a:gs pos="0">
                      <a:srgbClr val="FF0000"/>
                    </a:gs>
                    <a:gs pos="100000">
                      <a:srgbClr val="00B050"/>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9285C6A-BF0C-7290-A3FF-5E9F03E0E03D}"/>
                  </a:ext>
                </a:extLst>
              </p:cNvPr>
              <p:cNvCxnSpPr>
                <a:cxnSpLocks/>
              </p:cNvCxnSpPr>
              <p:nvPr/>
            </p:nvCxnSpPr>
            <p:spPr>
              <a:xfrm>
                <a:off x="6785944" y="5775205"/>
                <a:ext cx="1309163" cy="0"/>
              </a:xfrm>
              <a:prstGeom prst="line">
                <a:avLst/>
              </a:prstGeom>
              <a:ln w="57150">
                <a:gradFill flip="none" rotWithShape="1">
                  <a:gsLst>
                    <a:gs pos="0">
                      <a:schemeClr val="bg1"/>
                    </a:gs>
                    <a:gs pos="0">
                      <a:srgbClr val="FFC000"/>
                    </a:gs>
                    <a:gs pos="100000">
                      <a:srgbClr val="0070C0"/>
                    </a:gs>
                    <a:gs pos="49000">
                      <a:srgbClr val="00B050"/>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68" name="TextBox 67">
              <a:extLst>
                <a:ext uri="{FF2B5EF4-FFF2-40B4-BE49-F238E27FC236}">
                  <a16:creationId xmlns:a16="http://schemas.microsoft.com/office/drawing/2014/main" id="{E9BC0078-3618-94CA-D510-7FA7794727F5}"/>
                </a:ext>
              </a:extLst>
            </p:cNvPr>
            <p:cNvSpPr txBox="1"/>
            <p:nvPr/>
          </p:nvSpPr>
          <p:spPr>
            <a:xfrm>
              <a:off x="4930355" y="5363982"/>
              <a:ext cx="743712" cy="276999"/>
            </a:xfrm>
            <a:prstGeom prst="rect">
              <a:avLst/>
            </a:prstGeom>
            <a:noFill/>
          </p:spPr>
          <p:txBody>
            <a:bodyPr wrap="square" rtlCol="0">
              <a:spAutoFit/>
            </a:bodyPr>
            <a:lstStyle/>
            <a:p>
              <a:r>
                <a:rPr lang="en-US" sz="1200" dirty="0">
                  <a:solidFill>
                    <a:srgbClr val="FF2600"/>
                  </a:solidFill>
                  <a:latin typeface="Times New Roman" panose="02020603050405020304" pitchFamily="18" charset="0"/>
                  <a:cs typeface="Times New Roman" panose="02020603050405020304" pitchFamily="18" charset="0"/>
                </a:rPr>
                <a:t>CBA</a:t>
              </a:r>
            </a:p>
          </p:txBody>
        </p:sp>
        <p:sp>
          <p:nvSpPr>
            <p:cNvPr id="69" name="TextBox 68">
              <a:extLst>
                <a:ext uri="{FF2B5EF4-FFF2-40B4-BE49-F238E27FC236}">
                  <a16:creationId xmlns:a16="http://schemas.microsoft.com/office/drawing/2014/main" id="{346C46DD-8929-3B3A-0C96-36D120556D85}"/>
                </a:ext>
              </a:extLst>
            </p:cNvPr>
            <p:cNvSpPr txBox="1"/>
            <p:nvPr/>
          </p:nvSpPr>
          <p:spPr>
            <a:xfrm>
              <a:off x="6363425" y="5406745"/>
              <a:ext cx="743712" cy="276999"/>
            </a:xfrm>
            <a:prstGeom prst="rect">
              <a:avLst/>
            </a:prstGeom>
            <a:noFill/>
          </p:spPr>
          <p:txBody>
            <a:bodyPr wrap="square" rtlCol="0">
              <a:spAutoFit/>
            </a:bodyPr>
            <a:lstStyle/>
            <a:p>
              <a:r>
                <a:rPr lang="en-US" sz="1200" dirty="0">
                  <a:solidFill>
                    <a:srgbClr val="FFC000"/>
                  </a:solidFill>
                  <a:latin typeface="Times New Roman" panose="02020603050405020304" pitchFamily="18" charset="0"/>
                  <a:cs typeface="Times New Roman" panose="02020603050405020304" pitchFamily="18" charset="0"/>
                </a:rPr>
                <a:t>DCB</a:t>
              </a:r>
            </a:p>
          </p:txBody>
        </p:sp>
        <p:sp>
          <p:nvSpPr>
            <p:cNvPr id="70" name="TextBox 69">
              <a:extLst>
                <a:ext uri="{FF2B5EF4-FFF2-40B4-BE49-F238E27FC236}">
                  <a16:creationId xmlns:a16="http://schemas.microsoft.com/office/drawing/2014/main" id="{2A1D80EA-8BE8-B879-DE94-C93B84B65C7F}"/>
                </a:ext>
              </a:extLst>
            </p:cNvPr>
            <p:cNvSpPr txBox="1"/>
            <p:nvPr/>
          </p:nvSpPr>
          <p:spPr>
            <a:xfrm>
              <a:off x="7905285" y="5366730"/>
              <a:ext cx="743712" cy="276999"/>
            </a:xfrm>
            <a:prstGeom prst="rect">
              <a:avLst/>
            </a:prstGeom>
            <a:noFill/>
          </p:spPr>
          <p:txBody>
            <a:bodyPr wrap="square" rtlCol="0">
              <a:spAutoFit/>
            </a:bodyPr>
            <a:lstStyle/>
            <a:p>
              <a:r>
                <a:rPr lang="en-US" sz="1200" dirty="0">
                  <a:solidFill>
                    <a:srgbClr val="00B050"/>
                  </a:solidFill>
                  <a:latin typeface="Times New Roman" panose="02020603050405020304" pitchFamily="18" charset="0"/>
                  <a:cs typeface="Times New Roman" panose="02020603050405020304" pitchFamily="18" charset="0"/>
                </a:rPr>
                <a:t>EDC</a:t>
              </a:r>
            </a:p>
          </p:txBody>
        </p:sp>
      </p:grpSp>
      <p:sp>
        <p:nvSpPr>
          <p:cNvPr id="72" name="TextBox 71">
            <a:extLst>
              <a:ext uri="{FF2B5EF4-FFF2-40B4-BE49-F238E27FC236}">
                <a16:creationId xmlns:a16="http://schemas.microsoft.com/office/drawing/2014/main" id="{234DC839-E6A7-EC82-5990-3FCA4CF57E32}"/>
              </a:ext>
            </a:extLst>
          </p:cNvPr>
          <p:cNvSpPr txBox="1"/>
          <p:nvPr/>
        </p:nvSpPr>
        <p:spPr>
          <a:xfrm>
            <a:off x="301679" y="-22982"/>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a:t>
            </a:r>
          </a:p>
          <a:p>
            <a:r>
              <a:rPr lang="en-US" sz="2800" dirty="0">
                <a:latin typeface="Times New Roman" panose="02020603050405020304" pitchFamily="18" charset="0"/>
                <a:cs typeface="Times New Roman" panose="02020603050405020304" pitchFamily="18" charset="0"/>
              </a:rPr>
              <a:t>	- Motion Graphs</a:t>
            </a:r>
          </a:p>
        </p:txBody>
      </p:sp>
    </p:spTree>
    <p:extLst>
      <p:ext uri="{BB962C8B-B14F-4D97-AF65-F5344CB8AC3E}">
        <p14:creationId xmlns:p14="http://schemas.microsoft.com/office/powerpoint/2010/main" val="273034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0F23CC-FF92-8897-EDE0-A526CB7B6BEC}"/>
                  </a:ext>
                </a:extLst>
              </p:cNvPr>
              <p:cNvSpPr txBox="1"/>
              <p:nvPr/>
            </p:nvSpPr>
            <p:spPr>
              <a:xfrm>
                <a:off x="438930" y="1815539"/>
                <a:ext cx="10972800" cy="284635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Example 1:</a:t>
                </a:r>
              </a:p>
              <a:p>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Suppose you are stopped at a 4-way intersection.  </a:t>
                </a:r>
              </a:p>
              <a:p>
                <a:pPr algn="just"/>
                <a:endParaRPr lang="en-US" sz="2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Starting from rest, how long does it take you to cross the intersection if your car accelerates at </a:t>
                </a:r>
                <a14:m>
                  <m:oMath xmlns:m="http://schemas.openxmlformats.org/officeDocument/2006/math">
                    <m:r>
                      <a:rPr lang="en-US" sz="2200" b="0" i="1" smtClean="0">
                        <a:latin typeface="Cambria Math" panose="02040503050406030204" pitchFamily="18" charset="0"/>
                      </a:rPr>
                      <m:t>3</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𝑠</m:t>
                                </m:r>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 </m:t>
                        </m:r>
                      </m:e>
                    </m:box>
                  </m:oMath>
                </a14:m>
                <a:r>
                  <a:rPr lang="en-US" sz="2200" dirty="0">
                    <a:latin typeface="Times New Roman" panose="02020603050405020304" pitchFamily="18" charset="0"/>
                    <a:cs typeface="Times New Roman" panose="02020603050405020304" pitchFamily="18" charset="0"/>
                  </a:rPr>
                  <a:t> and the intersection is about </a:t>
                </a:r>
                <a14:m>
                  <m:oMath xmlns:m="http://schemas.openxmlformats.org/officeDocument/2006/math">
                    <m:r>
                      <a:rPr lang="en-US" sz="2200" b="0" i="1" smtClean="0">
                        <a:latin typeface="Cambria Math" panose="02040503050406030204" pitchFamily="18" charset="0"/>
                      </a:rPr>
                      <m:t>10</m:t>
                    </m:r>
                    <m:r>
                      <a:rPr lang="en-US" sz="2200" b="0" i="1" smtClean="0">
                        <a:latin typeface="Cambria Math" panose="02040503050406030204" pitchFamily="18" charset="0"/>
                      </a:rPr>
                      <m:t>𝑚</m:t>
                    </m:r>
                    <m:r>
                      <a:rPr lang="en-US" sz="2200" b="0" i="1" smtClean="0">
                        <a:latin typeface="Cambria Math" panose="02040503050406030204" pitchFamily="18" charset="0"/>
                      </a:rPr>
                      <m:t> </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~30</m:t>
                        </m:r>
                        <m:r>
                          <a:rPr lang="en-US" sz="2200" b="0" i="1" smtClean="0">
                            <a:latin typeface="Cambria Math" panose="02040503050406030204" pitchFamily="18" charset="0"/>
                          </a:rPr>
                          <m:t>𝑓𝑡</m:t>
                        </m:r>
                      </m:e>
                    </m:d>
                  </m:oMath>
                </a14:m>
                <a:r>
                  <a:rPr lang="en-US" sz="2200" dirty="0">
                    <a:latin typeface="Times New Roman" panose="02020603050405020304" pitchFamily="18" charset="0"/>
                    <a:cs typeface="Times New Roman" panose="02020603050405020304" pitchFamily="18" charset="0"/>
                  </a:rPr>
                  <a:t> wide?</a:t>
                </a:r>
              </a:p>
              <a:p>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After the car crosses the intersection what is its speed?  Is this reasonable?</a:t>
                </a:r>
              </a:p>
            </p:txBody>
          </p:sp>
        </mc:Choice>
        <mc:Fallback xmlns="">
          <p:sp>
            <p:nvSpPr>
              <p:cNvPr id="4" name="TextBox 3">
                <a:extLst>
                  <a:ext uri="{FF2B5EF4-FFF2-40B4-BE49-F238E27FC236}">
                    <a16:creationId xmlns:a16="http://schemas.microsoft.com/office/drawing/2014/main" id="{710F23CC-FF92-8897-EDE0-A526CB7B6BEC}"/>
                  </a:ext>
                </a:extLst>
              </p:cNvPr>
              <p:cNvSpPr txBox="1">
                <a:spLocks noRot="1" noChangeAspect="1" noMove="1" noResize="1" noEditPoints="1" noAdjustHandles="1" noChangeArrowheads="1" noChangeShapeType="1" noTextEdit="1"/>
              </p:cNvSpPr>
              <p:nvPr/>
            </p:nvSpPr>
            <p:spPr>
              <a:xfrm>
                <a:off x="438930" y="1815539"/>
                <a:ext cx="10972800" cy="2846357"/>
              </a:xfrm>
              <a:prstGeom prst="rect">
                <a:avLst/>
              </a:prstGeom>
              <a:blipFill>
                <a:blip r:embed="rId2"/>
                <a:stretch>
                  <a:fillRect l="-694" t="-1778" r="-694" b="-311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A4107A26-D799-DCD6-2502-3B622A9CE901}"/>
              </a:ext>
            </a:extLst>
          </p:cNvPr>
          <p:cNvSpPr txBox="1"/>
          <p:nvPr/>
        </p:nvSpPr>
        <p:spPr>
          <a:xfrm>
            <a:off x="438930" y="291103"/>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 with constant acceleration</a:t>
            </a:r>
          </a:p>
          <a:p>
            <a:r>
              <a:rPr lang="en-US" sz="2800" dirty="0">
                <a:latin typeface="Times New Roman" panose="02020603050405020304" pitchFamily="18" charset="0"/>
                <a:cs typeface="Times New Roman" panose="02020603050405020304" pitchFamily="18" charset="0"/>
              </a:rPr>
              <a:t>	- Problems</a:t>
            </a:r>
          </a:p>
        </p:txBody>
      </p:sp>
    </p:spTree>
    <p:extLst>
      <p:ext uri="{BB962C8B-B14F-4D97-AF65-F5344CB8AC3E}">
        <p14:creationId xmlns:p14="http://schemas.microsoft.com/office/powerpoint/2010/main" val="252743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9DA776E-C3B4-B6D9-AD49-BD9CBD11167A}"/>
                  </a:ext>
                </a:extLst>
              </p:cNvPr>
              <p:cNvSpPr/>
              <p:nvPr/>
            </p:nvSpPr>
            <p:spPr>
              <a:xfrm>
                <a:off x="421888" y="1602983"/>
                <a:ext cx="11348224" cy="4562916"/>
              </a:xfrm>
              <a:prstGeom prst="rect">
                <a:avLst/>
              </a:prstGeom>
            </p:spPr>
            <p:txBody>
              <a:bodyPr wrap="square">
                <a:spAutoFit/>
              </a:bodyPr>
              <a:lstStyle/>
              <a:p>
                <a:r>
                  <a:rPr lang="en-US" sz="2200" dirty="0">
                    <a:latin typeface="Times New Roman" panose="02020603050405020304" pitchFamily="18" charset="0"/>
                    <a:cs typeface="Times New Roman" panose="02020603050405020304" pitchFamily="18" charset="0"/>
                  </a:rPr>
                  <a:t>Example 2:</a:t>
                </a:r>
              </a:p>
              <a:p>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Suppose instead of a 4-way stop, you are driving down a road at a constant velocity of </a:t>
                </a:r>
                <a14:m>
                  <m:oMath xmlns:m="http://schemas.openxmlformats.org/officeDocument/2006/math">
                    <m:r>
                      <a:rPr lang="en-US" sz="2200" b="0" i="1" smtClean="0">
                        <a:latin typeface="Cambria Math" panose="02040503050406030204" pitchFamily="18" charset="0"/>
                      </a:rPr>
                      <m:t>20</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m:t>
                            </m:r>
                          </m:num>
                          <m:den>
                            <m:r>
                              <a:rPr lang="en-US" sz="2200" b="0" i="1" smtClean="0">
                                <a:latin typeface="Cambria Math" panose="02040503050406030204" pitchFamily="18" charset="0"/>
                              </a:rPr>
                              <m:t>𝑠</m:t>
                            </m:r>
                          </m:den>
                        </m:f>
                      </m:e>
                    </m:box>
                    <m:r>
                      <a:rPr lang="en-US" sz="2200" i="1" smtClean="0">
                        <a:latin typeface="Cambria Math" panose="02040503050406030204" pitchFamily="18" charset="0"/>
                      </a:rPr>
                      <m:t> </m:t>
                    </m:r>
                  </m:oMath>
                </a14:m>
                <a:r>
                  <a:rPr lang="en-US" sz="2200" dirty="0">
                    <a:latin typeface="Times New Roman" panose="02020603050405020304" pitchFamily="18" charset="0"/>
                    <a:cs typeface="Times New Roman" panose="02020603050405020304" pitchFamily="18" charset="0"/>
                  </a:rPr>
                  <a:t>when you notice that the traffic light ahead is turning red.  At the instant the light turns red, you take your foot off the gas and apply the brakes.  Assuming that your reaction time is negligible, and you know (I don’t know how) that your car is </a:t>
                </a:r>
                <a14:m>
                  <m:oMath xmlns:m="http://schemas.openxmlformats.org/officeDocument/2006/math">
                    <m:r>
                      <a:rPr lang="en-US" sz="2200" b="0" i="1" smtClean="0">
                        <a:latin typeface="Cambria Math" panose="02040503050406030204" pitchFamily="18" charset="0"/>
                      </a:rPr>
                      <m:t>7</m:t>
                    </m:r>
                    <m:r>
                      <a:rPr lang="en-US" sz="2200" i="1" smtClean="0">
                        <a:latin typeface="Cambria Math" panose="02040503050406030204" pitchFamily="18" charset="0"/>
                      </a:rPr>
                      <m:t>0</m:t>
                    </m:r>
                    <m:r>
                      <a:rPr lang="en-US" sz="2200" i="1" smtClean="0">
                        <a:latin typeface="Cambria Math" panose="02040503050406030204" pitchFamily="18" charset="0"/>
                      </a:rPr>
                      <m:t>𝑚</m:t>
                    </m:r>
                    <m:r>
                      <a:rPr lang="en-US" sz="2200" i="1" smtClean="0">
                        <a:latin typeface="Cambria Math" panose="02040503050406030204" pitchFamily="18" charset="0"/>
                      </a:rPr>
                      <m:t> </m:t>
                    </m:r>
                    <m:d>
                      <m:dPr>
                        <m:ctrlPr>
                          <a:rPr lang="en-US" sz="2200" i="1">
                            <a:latin typeface="Cambria Math" panose="02040503050406030204" pitchFamily="18" charset="0"/>
                          </a:rPr>
                        </m:ctrlPr>
                      </m:dPr>
                      <m:e>
                        <m:r>
                          <a:rPr lang="en-US" sz="2200" i="1">
                            <a:latin typeface="Cambria Math" panose="02040503050406030204" pitchFamily="18" charset="0"/>
                          </a:rPr>
                          <m:t>~</m:t>
                        </m:r>
                        <m:r>
                          <a:rPr lang="en-US" sz="2200" b="0" i="1" smtClean="0">
                            <a:latin typeface="Cambria Math" panose="02040503050406030204" pitchFamily="18" charset="0"/>
                          </a:rPr>
                          <m:t>210</m:t>
                        </m:r>
                        <m:r>
                          <a:rPr lang="en-US" sz="2200" i="1">
                            <a:latin typeface="Cambria Math" panose="02040503050406030204" pitchFamily="18" charset="0"/>
                          </a:rPr>
                          <m:t>𝑓𝑡</m:t>
                        </m:r>
                      </m:e>
                    </m:d>
                    <m:r>
                      <a:rPr lang="en-US" sz="2200" i="1">
                        <a:latin typeface="Cambria Math" panose="02040503050406030204" pitchFamily="18" charset="0"/>
                      </a:rPr>
                      <m:t> </m:t>
                    </m:r>
                  </m:oMath>
                </a14:m>
                <a:r>
                  <a:rPr lang="en-US" sz="2200" dirty="0">
                    <a:latin typeface="Times New Roman" panose="02020603050405020304" pitchFamily="18" charset="0"/>
                    <a:cs typeface="Times New Roman" panose="02020603050405020304" pitchFamily="18" charset="0"/>
                  </a:rPr>
                  <a:t>from the intersection and light.  </a:t>
                </a:r>
              </a:p>
              <a:p>
                <a:pPr algn="just"/>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What is </a:t>
                </a:r>
                <a14:m>
                  <m:oMath xmlns:m="http://schemas.openxmlformats.org/officeDocument/2006/math">
                    <m:r>
                      <a:rPr lang="en-US" sz="2200" b="0" i="1" smtClean="0">
                        <a:latin typeface="Cambria Math" panose="02040503050406030204" pitchFamily="18" charset="0"/>
                      </a:rPr>
                      <m:t>20</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m:t>
                            </m:r>
                          </m:num>
                          <m:den>
                            <m:r>
                              <a:rPr lang="en-US" sz="2200" b="0" i="1" smtClean="0">
                                <a:latin typeface="Cambria Math" panose="02040503050406030204" pitchFamily="18" charset="0"/>
                              </a:rPr>
                              <m:t>𝑠</m:t>
                            </m:r>
                          </m:den>
                        </m:f>
                      </m:e>
                    </m:box>
                  </m:oMath>
                </a14:m>
                <a:r>
                  <a:rPr lang="en-US" sz="2200" dirty="0">
                    <a:latin typeface="Times New Roman" panose="02020603050405020304" pitchFamily="18" charset="0"/>
                    <a:cs typeface="Times New Roman" panose="02020603050405020304" pitchFamily="18" charset="0"/>
                  </a:rPr>
                  <a:t> in miles per hour?</a:t>
                </a:r>
              </a:p>
              <a:p>
                <a:pPr marL="342900" indent="-34290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What acceleration would be needed to bring your car to rest at the intersection and how long would it take to come to rest from </a:t>
                </a:r>
                <a14:m>
                  <m:oMath xmlns:m="http://schemas.openxmlformats.org/officeDocument/2006/math">
                    <m:r>
                      <a:rPr lang="en-US" sz="2200" i="1">
                        <a:latin typeface="Cambria Math" panose="02040503050406030204" pitchFamily="18" charset="0"/>
                      </a:rPr>
                      <m:t>20</m:t>
                    </m:r>
                    <m:box>
                      <m:boxPr>
                        <m:ctrlPr>
                          <a:rPr lang="en-US" sz="2200" i="1">
                            <a:latin typeface="Cambria Math" panose="02040503050406030204" pitchFamily="18" charset="0"/>
                          </a:rPr>
                        </m:ctrlPr>
                      </m:boxPr>
                      <m:e>
                        <m:argPr>
                          <m:argSz m:val="-1"/>
                        </m:argPr>
                        <m:f>
                          <m:fPr>
                            <m:ctrlPr>
                              <a:rPr lang="en-US" sz="2200" i="1">
                                <a:latin typeface="Cambria Math" panose="02040503050406030204" pitchFamily="18" charset="0"/>
                              </a:rPr>
                            </m:ctrlPr>
                          </m:fPr>
                          <m:num>
                            <m:r>
                              <a:rPr lang="en-US" sz="2200" i="1">
                                <a:latin typeface="Cambria Math" panose="02040503050406030204" pitchFamily="18" charset="0"/>
                              </a:rPr>
                              <m:t>𝑚</m:t>
                            </m:r>
                          </m:num>
                          <m:den>
                            <m:r>
                              <a:rPr lang="en-US" sz="2200" i="1">
                                <a:latin typeface="Cambria Math" panose="02040503050406030204" pitchFamily="18" charset="0"/>
                              </a:rPr>
                              <m:t>𝑠</m:t>
                            </m:r>
                          </m:den>
                        </m:f>
                      </m:e>
                    </m:box>
                  </m:oMath>
                </a14:m>
                <a:r>
                  <a:rPr lang="en-US" sz="2200" dirty="0">
                    <a:latin typeface="Times New Roman" panose="02020603050405020304" pitchFamily="18" charset="0"/>
                    <a:cs typeface="Times New Roman" panose="02020603050405020304" pitchFamily="18" charset="0"/>
                  </a:rPr>
                  <a:t>? </a:t>
                </a:r>
              </a:p>
            </p:txBody>
          </p:sp>
        </mc:Choice>
        <mc:Fallback xmlns="">
          <p:sp>
            <p:nvSpPr>
              <p:cNvPr id="4" name="Rectangle 3">
                <a:extLst>
                  <a:ext uri="{FF2B5EF4-FFF2-40B4-BE49-F238E27FC236}">
                    <a16:creationId xmlns:a16="http://schemas.microsoft.com/office/drawing/2014/main" id="{59DA776E-C3B4-B6D9-AD49-BD9CBD11167A}"/>
                  </a:ext>
                </a:extLst>
              </p:cNvPr>
              <p:cNvSpPr>
                <a:spLocks noRot="1" noChangeAspect="1" noMove="1" noResize="1" noEditPoints="1" noAdjustHandles="1" noChangeArrowheads="1" noChangeShapeType="1" noTextEdit="1"/>
              </p:cNvSpPr>
              <p:nvPr/>
            </p:nvSpPr>
            <p:spPr>
              <a:xfrm>
                <a:off x="421888" y="1602983"/>
                <a:ext cx="11348224" cy="4562916"/>
              </a:xfrm>
              <a:prstGeom prst="rect">
                <a:avLst/>
              </a:prstGeom>
              <a:blipFill>
                <a:blip r:embed="rId2"/>
                <a:stretch>
                  <a:fillRect l="-671" t="-1111" r="-671" b="-1667"/>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9986014-E730-83F6-CA71-219A4C99E750}"/>
              </a:ext>
            </a:extLst>
          </p:cNvPr>
          <p:cNvSpPr txBox="1"/>
          <p:nvPr/>
        </p:nvSpPr>
        <p:spPr>
          <a:xfrm>
            <a:off x="438930" y="291103"/>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 with constant acceleration</a:t>
            </a:r>
          </a:p>
          <a:p>
            <a:r>
              <a:rPr lang="en-US" sz="2800" dirty="0">
                <a:latin typeface="Times New Roman" panose="02020603050405020304" pitchFamily="18" charset="0"/>
                <a:cs typeface="Times New Roman" panose="02020603050405020304" pitchFamily="18" charset="0"/>
              </a:rPr>
              <a:t>	- Problems</a:t>
            </a:r>
          </a:p>
        </p:txBody>
      </p:sp>
    </p:spTree>
    <p:extLst>
      <p:ext uri="{BB962C8B-B14F-4D97-AF65-F5344CB8AC3E}">
        <p14:creationId xmlns:p14="http://schemas.microsoft.com/office/powerpoint/2010/main" val="2018403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5395FCB-C850-3285-4D45-F1F2159373B0}"/>
                  </a:ext>
                </a:extLst>
              </p:cNvPr>
              <p:cNvSpPr/>
              <p:nvPr/>
            </p:nvSpPr>
            <p:spPr>
              <a:xfrm>
                <a:off x="438930" y="1223357"/>
                <a:ext cx="11348224" cy="4936672"/>
              </a:xfrm>
              <a:prstGeom prst="rect">
                <a:avLst/>
              </a:prstGeom>
            </p:spPr>
            <p:txBody>
              <a:bodyPr wrap="square">
                <a:spAutoFit/>
              </a:bodyPr>
              <a:lstStyle/>
              <a:p>
                <a:r>
                  <a:rPr lang="en-US" sz="2200" dirty="0">
                    <a:latin typeface="Times New Roman" panose="02020603050405020304" pitchFamily="18" charset="0"/>
                    <a:cs typeface="Times New Roman" panose="02020603050405020304" pitchFamily="18" charset="0"/>
                  </a:rPr>
                  <a:t>Example 3:</a:t>
                </a:r>
              </a:p>
              <a:p>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Suppose instead that you are driving down the highway at a constant velocity of </a:t>
                </a:r>
                <a14:m>
                  <m:oMath xmlns:m="http://schemas.openxmlformats.org/officeDocument/2006/math">
                    <m:r>
                      <a:rPr lang="en-US" sz="2200" i="1">
                        <a:latin typeface="Cambria Math" panose="02040503050406030204" pitchFamily="18" charset="0"/>
                      </a:rPr>
                      <m:t>4</m:t>
                    </m:r>
                    <m:r>
                      <a:rPr lang="en-US" sz="2200" b="0" i="1" smtClean="0">
                        <a:latin typeface="Cambria Math" panose="02040503050406030204" pitchFamily="18" charset="0"/>
                      </a:rPr>
                      <m:t>5</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m:t>
                            </m:r>
                          </m:num>
                          <m:den>
                            <m:r>
                              <a:rPr lang="en-US" sz="2200" b="0" i="1" smtClean="0">
                                <a:latin typeface="Cambria Math" panose="02040503050406030204" pitchFamily="18" charset="0"/>
                              </a:rPr>
                              <m:t>𝑠</m:t>
                            </m:r>
                          </m:den>
                        </m:f>
                      </m:e>
                    </m:box>
                    <m:r>
                      <a:rPr lang="en-US" sz="2200" b="0" i="1" smtClean="0">
                        <a:latin typeface="Cambria Math" panose="02040503050406030204" pitchFamily="18" charset="0"/>
                      </a:rPr>
                      <m:t> ~</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97</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𝑚𝑖</m:t>
                                </m:r>
                              </m:num>
                              <m:den>
                                <m:r>
                                  <a:rPr lang="en-US" sz="2200" b="0" i="1" smtClean="0">
                                    <a:latin typeface="Cambria Math" panose="02040503050406030204" pitchFamily="18" charset="0"/>
                                  </a:rPr>
                                  <m:t>h𝑟</m:t>
                                </m:r>
                              </m:den>
                            </m:f>
                          </m:e>
                        </m:box>
                      </m:e>
                    </m:d>
                    <m:r>
                      <a:rPr lang="en-US" sz="2200" i="1" smtClean="0">
                        <a:latin typeface="Cambria Math" panose="02040503050406030204" pitchFamily="18" charset="0"/>
                      </a:rPr>
                      <m:t> </m:t>
                    </m:r>
                  </m:oMath>
                </a14:m>
                <a:r>
                  <a:rPr lang="en-US" sz="2200" dirty="0">
                    <a:latin typeface="Times New Roman" panose="02020603050405020304" pitchFamily="18" charset="0"/>
                    <a:cs typeface="Times New Roman" panose="02020603050405020304" pitchFamily="18" charset="0"/>
                  </a:rPr>
                  <a:t>when you pass a law-enforcement officer (LEO) at rest on the side of the highway.  Once second after you pass, the LEO starts out from rest and accelerates at </a:t>
                </a:r>
                <a14:m>
                  <m:oMath xmlns:m="http://schemas.openxmlformats.org/officeDocument/2006/math">
                    <m:r>
                      <a:rPr lang="en-US" sz="2200" b="0" i="1" smtClean="0">
                        <a:latin typeface="Cambria Math" panose="02040503050406030204" pitchFamily="18" charset="0"/>
                      </a:rPr>
                      <m:t>3</m:t>
                    </m:r>
                    <m:box>
                      <m:boxPr>
                        <m:ctrlPr>
                          <a:rPr lang="en-US" sz="2200" b="0" i="1" smtClean="0">
                            <a:latin typeface="Cambria Math" panose="02040503050406030204" pitchFamily="18" charset="0"/>
                          </a:rPr>
                        </m:ctrlPr>
                      </m:boxPr>
                      <m:e>
                        <m:argPr>
                          <m:argSz m:val="-1"/>
                        </m:argP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𝑚</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𝑠</m:t>
                                </m:r>
                              </m:e>
                              <m:sup>
                                <m:r>
                                  <a:rPr lang="en-US" sz="2200" b="0" i="1" smtClean="0">
                                    <a:latin typeface="Cambria Math" panose="02040503050406030204" pitchFamily="18" charset="0"/>
                                  </a:rPr>
                                  <m:t>2</m:t>
                                </m:r>
                              </m:sup>
                            </m:sSup>
                          </m:den>
                        </m:f>
                      </m:e>
                    </m:box>
                  </m:oMath>
                </a14:m>
                <a:r>
                  <a:rPr lang="en-US" sz="2200" dirty="0">
                    <a:latin typeface="Times New Roman" panose="02020603050405020304" pitchFamily="18" charset="0"/>
                    <a:cs typeface="Times New Roman" panose="02020603050405020304" pitchFamily="18" charset="0"/>
                  </a:rPr>
                  <a:t>.  </a:t>
                </a: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How long does it take the LEO to catch you?</a:t>
                </a:r>
              </a:p>
              <a:p>
                <a:pPr marL="342900" indent="-34290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How far down the road does the LEO catch up with you?</a:t>
                </a:r>
              </a:p>
              <a:p>
                <a:pPr marL="342900" indent="-34290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What will be the LEO’s speed when they catch you?</a:t>
                </a:r>
              </a:p>
            </p:txBody>
          </p:sp>
        </mc:Choice>
        <mc:Fallback xmlns="">
          <p:sp>
            <p:nvSpPr>
              <p:cNvPr id="4" name="Rectangle 3">
                <a:extLst>
                  <a:ext uri="{FF2B5EF4-FFF2-40B4-BE49-F238E27FC236}">
                    <a16:creationId xmlns:a16="http://schemas.microsoft.com/office/drawing/2014/main" id="{95395FCB-C850-3285-4D45-F1F2159373B0}"/>
                  </a:ext>
                </a:extLst>
              </p:cNvPr>
              <p:cNvSpPr>
                <a:spLocks noRot="1" noChangeAspect="1" noMove="1" noResize="1" noEditPoints="1" noAdjustHandles="1" noChangeArrowheads="1" noChangeShapeType="1" noTextEdit="1"/>
              </p:cNvSpPr>
              <p:nvPr/>
            </p:nvSpPr>
            <p:spPr>
              <a:xfrm>
                <a:off x="438930" y="1223357"/>
                <a:ext cx="11348224" cy="4936672"/>
              </a:xfrm>
              <a:prstGeom prst="rect">
                <a:avLst/>
              </a:prstGeom>
              <a:blipFill>
                <a:blip r:embed="rId2"/>
                <a:stretch>
                  <a:fillRect l="-670" t="-769" r="-670" b="-153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6E9096E-EBBB-9A4D-10DD-D90101F60E59}"/>
              </a:ext>
            </a:extLst>
          </p:cNvPr>
          <p:cNvSpPr txBox="1"/>
          <p:nvPr/>
        </p:nvSpPr>
        <p:spPr>
          <a:xfrm>
            <a:off x="438930" y="130466"/>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 with constant acceleration</a:t>
            </a:r>
          </a:p>
          <a:p>
            <a:r>
              <a:rPr lang="en-US" sz="2800" dirty="0">
                <a:latin typeface="Times New Roman" panose="02020603050405020304" pitchFamily="18" charset="0"/>
                <a:cs typeface="Times New Roman" panose="02020603050405020304" pitchFamily="18" charset="0"/>
              </a:rPr>
              <a:t>	- Problems</a:t>
            </a:r>
          </a:p>
        </p:txBody>
      </p:sp>
    </p:spTree>
    <p:extLst>
      <p:ext uri="{BB962C8B-B14F-4D97-AF65-F5344CB8AC3E}">
        <p14:creationId xmlns:p14="http://schemas.microsoft.com/office/powerpoint/2010/main" val="211498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7D863D5-1648-74DD-0602-36EEB0604865}"/>
                  </a:ext>
                </a:extLst>
              </p:cNvPr>
              <p:cNvSpPr txBox="1"/>
              <p:nvPr/>
            </p:nvSpPr>
            <p:spPr>
              <a:xfrm>
                <a:off x="438930" y="1727193"/>
                <a:ext cx="11262167" cy="3816429"/>
              </a:xfrm>
              <a:prstGeom prst="rect">
                <a:avLst/>
              </a:prstGeom>
              <a:noFill/>
            </p:spPr>
            <p:txBody>
              <a:bodyPr wrap="square" rtlCol="0">
                <a:spAutoFit/>
              </a:bodyPr>
              <a:lstStyle/>
              <a:p>
                <a:pPr algn="just"/>
                <a:r>
                  <a:rPr lang="en-US" sz="2200" dirty="0">
                    <a:latin typeface="Times New Roman" panose="02020603050405020304" pitchFamily="18" charset="0"/>
                    <a:cs typeface="Times New Roman" panose="02020603050405020304" pitchFamily="18" charset="0"/>
                  </a:rPr>
                  <a:t>Example 4:  </a:t>
                </a:r>
              </a:p>
              <a:p>
                <a:pPr algn="just"/>
                <a:endParaRPr lang="en-US"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Suppose a ball of mass </a:t>
                </a:r>
                <a14:m>
                  <m:oMath xmlns:m="http://schemas.openxmlformats.org/officeDocument/2006/math">
                    <m:r>
                      <a:rPr lang="en-US" sz="2200" b="0" i="1" smtClean="0">
                        <a:latin typeface="Cambria Math" panose="02040503050406030204" pitchFamily="18" charset="0"/>
                      </a:rPr>
                      <m:t>𝑚</m:t>
                    </m:r>
                    <m:r>
                      <a:rPr lang="en-US" sz="2200" b="0" i="1" smtClean="0">
                        <a:latin typeface="Cambria Math" panose="02040503050406030204" pitchFamily="18" charset="0"/>
                      </a:rPr>
                      <m:t>=0.5</m:t>
                    </m:r>
                    <m:r>
                      <a:rPr lang="en-US" sz="2200" b="0" i="1" smtClean="0">
                        <a:latin typeface="Cambria Math" panose="02040503050406030204" pitchFamily="18" charset="0"/>
                      </a:rPr>
                      <m:t>𝑘𝑔</m:t>
                    </m:r>
                  </m:oMath>
                </a14:m>
                <a:r>
                  <a:rPr lang="en-US" sz="2200" dirty="0">
                    <a:latin typeface="Times New Roman" panose="02020603050405020304" pitchFamily="18" charset="0"/>
                    <a:cs typeface="Times New Roman" panose="02020603050405020304" pitchFamily="18" charset="0"/>
                  </a:rPr>
                  <a:t> dropped from rest from a roof (located a height </a:t>
                </a:r>
                <a14:m>
                  <m:oMath xmlns:m="http://schemas.openxmlformats.org/officeDocument/2006/math">
                    <m:r>
                      <a:rPr lang="en-US" sz="2200" b="0" i="1" smtClean="0">
                        <a:latin typeface="Cambria Math" panose="02040503050406030204" pitchFamily="18" charset="0"/>
                      </a:rPr>
                      <m:t>h</m:t>
                    </m:r>
                    <m:r>
                      <a:rPr lang="en-US" sz="2200" b="0" i="1" smtClean="0">
                        <a:latin typeface="Cambria Math" panose="02040503050406030204" pitchFamily="18" charset="0"/>
                      </a:rPr>
                      <m:t>=45</m:t>
                    </m:r>
                    <m:r>
                      <a:rPr lang="en-US" sz="2200" b="0" i="1" smtClean="0">
                        <a:latin typeface="Cambria Math" panose="02040503050406030204" pitchFamily="18" charset="0"/>
                      </a:rPr>
                      <m:t>𝑚</m:t>
                    </m:r>
                  </m:oMath>
                </a14:m>
                <a:r>
                  <a:rPr lang="en-US" sz="2200" dirty="0">
                    <a:latin typeface="Times New Roman" panose="02020603050405020304" pitchFamily="18" charset="0"/>
                    <a:cs typeface="Times New Roman" panose="02020603050405020304" pitchFamily="18" charset="0"/>
                  </a:rPr>
                  <a:t>  above the ground).  </a:t>
                </a:r>
              </a:p>
              <a:p>
                <a:pPr algn="just"/>
                <a:endParaRPr lang="en-US" sz="2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How long does it take the ball to reach the ground?  This is called the time-of-flight of the projectile.</a:t>
                </a:r>
              </a:p>
              <a:p>
                <a:pPr marL="342900" indent="-342900" algn="just">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What is the speed of the ball just before it hits the ground?  Do this in two ways using both the time-dependent and time-independent equations of motion.</a:t>
                </a:r>
              </a:p>
            </p:txBody>
          </p:sp>
        </mc:Choice>
        <mc:Fallback>
          <p:sp>
            <p:nvSpPr>
              <p:cNvPr id="4" name="TextBox 3">
                <a:extLst>
                  <a:ext uri="{FF2B5EF4-FFF2-40B4-BE49-F238E27FC236}">
                    <a16:creationId xmlns:a16="http://schemas.microsoft.com/office/drawing/2014/main" id="{D7D863D5-1648-74DD-0602-36EEB0604865}"/>
                  </a:ext>
                </a:extLst>
              </p:cNvPr>
              <p:cNvSpPr txBox="1">
                <a:spLocks noRot="1" noChangeAspect="1" noMove="1" noResize="1" noEditPoints="1" noAdjustHandles="1" noChangeArrowheads="1" noChangeShapeType="1" noTextEdit="1"/>
              </p:cNvSpPr>
              <p:nvPr/>
            </p:nvSpPr>
            <p:spPr>
              <a:xfrm>
                <a:off x="438930" y="1727193"/>
                <a:ext cx="11262167" cy="3816429"/>
              </a:xfrm>
              <a:prstGeom prst="rect">
                <a:avLst/>
              </a:prstGeom>
              <a:blipFill>
                <a:blip r:embed="rId2"/>
                <a:stretch>
                  <a:fillRect l="-676" t="-993" r="-676" b="-231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A6B5A48-4C23-D44C-E056-954B5CAAACBD}"/>
              </a:ext>
            </a:extLst>
          </p:cNvPr>
          <p:cNvSpPr txBox="1"/>
          <p:nvPr/>
        </p:nvSpPr>
        <p:spPr>
          <a:xfrm>
            <a:off x="438930" y="130466"/>
            <a:ext cx="938604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Motion in 1D with constant acceleration</a:t>
            </a:r>
          </a:p>
          <a:p>
            <a:r>
              <a:rPr lang="en-US" sz="2800" dirty="0">
                <a:latin typeface="Times New Roman" panose="02020603050405020304" pitchFamily="18" charset="0"/>
                <a:cs typeface="Times New Roman" panose="02020603050405020304" pitchFamily="18" charset="0"/>
              </a:rPr>
              <a:t>	- Problems</a:t>
            </a:r>
          </a:p>
        </p:txBody>
      </p:sp>
    </p:spTree>
    <p:extLst>
      <p:ext uri="{BB962C8B-B14F-4D97-AF65-F5344CB8AC3E}">
        <p14:creationId xmlns:p14="http://schemas.microsoft.com/office/powerpoint/2010/main" val="1945888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572</Words>
  <Application>Microsoft Macintosh PowerPoint</Application>
  <PresentationFormat>Widescreen</PresentationFormat>
  <Paragraphs>104</Paragraphs>
  <Slides>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LaBrake, Scott</dc:creator>
  <cp:lastModifiedBy>LaBrake, Scott</cp:lastModifiedBy>
  <cp:revision>6</cp:revision>
  <dcterms:created xsi:type="dcterms:W3CDTF">2023-03-28T18:19:48Z</dcterms:created>
  <dcterms:modified xsi:type="dcterms:W3CDTF">2023-03-31T11:38:39Z</dcterms:modified>
</cp:coreProperties>
</file>