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327"/>
  </p:normalViewPr>
  <p:slideViewPr>
    <p:cSldViewPr snapToGrid="0" snapToObjects="1">
      <p:cViewPr varScale="1">
        <p:scale>
          <a:sx n="128" d="100"/>
          <a:sy n="128" d="100"/>
        </p:scale>
        <p:origin x="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9615-FAED-FE4D-A2C9-D9FB2BA78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C2EAB8-1990-A247-B4C1-0042DF11D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FEC36-8910-824E-B7D2-ECE756F2DE8E}"/>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5" name="Footer Placeholder 4">
            <a:extLst>
              <a:ext uri="{FF2B5EF4-FFF2-40B4-BE49-F238E27FC236}">
                <a16:creationId xmlns:a16="http://schemas.microsoft.com/office/drawing/2014/main" id="{4E2E1C91-C6B8-9247-AF01-21B4A0D9A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4B10-D363-174D-BE77-ABDFBDEAE82D}"/>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657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028B-F6FD-E246-8A97-9BCEA4284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775FD9-EF80-6D47-AC98-9E6473269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7BBEA-3B5B-7340-B30A-DB26DB3561C6}"/>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5" name="Footer Placeholder 4">
            <a:extLst>
              <a:ext uri="{FF2B5EF4-FFF2-40B4-BE49-F238E27FC236}">
                <a16:creationId xmlns:a16="http://schemas.microsoft.com/office/drawing/2014/main" id="{AA903587-9EAC-324E-BA98-2D9B45F18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81ADC-49E2-C04E-BD50-EBE5B5F312F1}"/>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334262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27C9A-3049-AA45-8ACF-0FD3074DFA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371785-1623-F741-AA4A-3632D4601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71EF4-FADC-A244-BFED-7C8849B46C59}"/>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5" name="Footer Placeholder 4">
            <a:extLst>
              <a:ext uri="{FF2B5EF4-FFF2-40B4-BE49-F238E27FC236}">
                <a16:creationId xmlns:a16="http://schemas.microsoft.com/office/drawing/2014/main" id="{979F2EB3-9FC2-ED47-B577-1C49643D3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A41FA-5897-7448-BAC5-F1A45036EEB2}"/>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399521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42EE-9210-444E-A6DE-E2D706791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24086-27EC-2D47-ACE3-EA141DDB1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F6BDB-AC5C-AA41-8932-612F1238BE17}"/>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5" name="Footer Placeholder 4">
            <a:extLst>
              <a:ext uri="{FF2B5EF4-FFF2-40B4-BE49-F238E27FC236}">
                <a16:creationId xmlns:a16="http://schemas.microsoft.com/office/drawing/2014/main" id="{85DBB2DA-91B4-D246-B4F8-259616198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0500E-3475-3D4C-B6C2-5F37290CC82C}"/>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316135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BCA1-B8FB-E843-AA46-C29A1910D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35F1B1-11B4-274A-B94F-E71E363FB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9DBEC-0EC5-914E-A62E-17096A9FB511}"/>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5" name="Footer Placeholder 4">
            <a:extLst>
              <a:ext uri="{FF2B5EF4-FFF2-40B4-BE49-F238E27FC236}">
                <a16:creationId xmlns:a16="http://schemas.microsoft.com/office/drawing/2014/main" id="{43529672-36E2-914A-9507-126E48D67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DC4D2-2103-A543-BFD9-E70D07F1DEC0}"/>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36736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62FA-5003-4641-9BAD-55CACFA12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12A9F-6581-8740-B7E5-DEACCEB5B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2752-DFB4-0A4B-A4B0-612CD2CABD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F5153A-7B41-A24F-8C34-B1EEDE4C9368}"/>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6" name="Footer Placeholder 5">
            <a:extLst>
              <a:ext uri="{FF2B5EF4-FFF2-40B4-BE49-F238E27FC236}">
                <a16:creationId xmlns:a16="http://schemas.microsoft.com/office/drawing/2014/main" id="{1A5A82B0-679F-E341-8082-5086AD456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0CAFF-C5E8-0A47-829E-7C20DC68D3EC}"/>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117561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C0F8-8D2D-744E-B7F5-46D6D07539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4E1AD8-2271-3042-AABB-88707A69C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5019D9-BD14-1843-AB63-D959D659B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9ED729-E4A1-1441-B565-8F9ED8372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D1251-89D1-234F-8F2A-07D536F6A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E61730-B37F-B34F-8D2B-66F196CFA4A1}"/>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8" name="Footer Placeholder 7">
            <a:extLst>
              <a:ext uri="{FF2B5EF4-FFF2-40B4-BE49-F238E27FC236}">
                <a16:creationId xmlns:a16="http://schemas.microsoft.com/office/drawing/2014/main" id="{9E26A29D-54B3-2B4A-A88B-BF390A2F25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23DE9C-0326-D347-BC46-DDEAF4A07DF8}"/>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343970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B674-C92E-B642-9CA3-7263F27EE5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FFC005-349D-644A-A2AB-11A002FF6840}"/>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4" name="Footer Placeholder 3">
            <a:extLst>
              <a:ext uri="{FF2B5EF4-FFF2-40B4-BE49-F238E27FC236}">
                <a16:creationId xmlns:a16="http://schemas.microsoft.com/office/drawing/2014/main" id="{06E538BD-C0E3-1D47-AFDD-037F0416DE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EB68A-D38E-C643-A080-C24C48D20AD9}"/>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289185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792AD-5956-A440-B762-59E870DD5901}"/>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3" name="Footer Placeholder 2">
            <a:extLst>
              <a:ext uri="{FF2B5EF4-FFF2-40B4-BE49-F238E27FC236}">
                <a16:creationId xmlns:a16="http://schemas.microsoft.com/office/drawing/2014/main" id="{04019719-4729-AF4F-A36F-F9466BB4ED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E6842-AD80-3343-9D6B-8889E48BD466}"/>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109501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2BA2-CC42-B440-845A-3EA491B5F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F61B6-3F87-0146-8C4D-7AD180949D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07DFB0-E4C4-744F-9F05-3822FDFDE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2C34D-0F74-7045-928F-5CBA3B78415C}"/>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6" name="Footer Placeholder 5">
            <a:extLst>
              <a:ext uri="{FF2B5EF4-FFF2-40B4-BE49-F238E27FC236}">
                <a16:creationId xmlns:a16="http://schemas.microsoft.com/office/drawing/2014/main" id="{722C5615-8D97-7546-8AC2-C5FB1FE75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8ECF7-6540-6243-94E6-5444BC5528AC}"/>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331172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BEBB-4E54-444C-A68C-689827052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92C841-F966-594A-827D-CDF138F80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4722E0-48AC-9F45-909F-A2662B916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246D4-3885-F24E-A70E-DB5D6143E298}"/>
              </a:ext>
            </a:extLst>
          </p:cNvPr>
          <p:cNvSpPr>
            <a:spLocks noGrp="1"/>
          </p:cNvSpPr>
          <p:nvPr>
            <p:ph type="dt" sz="half" idx="10"/>
          </p:nvPr>
        </p:nvSpPr>
        <p:spPr/>
        <p:txBody>
          <a:bodyPr/>
          <a:lstStyle/>
          <a:p>
            <a:fld id="{D9698B6B-9EDD-454C-AB6C-F98C72858380}" type="datetimeFigureOut">
              <a:rPr lang="en-US" smtClean="0"/>
              <a:t>4/19/23</a:t>
            </a:fld>
            <a:endParaRPr lang="en-US"/>
          </a:p>
        </p:txBody>
      </p:sp>
      <p:sp>
        <p:nvSpPr>
          <p:cNvPr id="6" name="Footer Placeholder 5">
            <a:extLst>
              <a:ext uri="{FF2B5EF4-FFF2-40B4-BE49-F238E27FC236}">
                <a16:creationId xmlns:a16="http://schemas.microsoft.com/office/drawing/2014/main" id="{56AA2030-E8DD-6645-A171-3761BED51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97094-4215-8742-8EE0-E6F0043A7854}"/>
              </a:ext>
            </a:extLst>
          </p:cNvPr>
          <p:cNvSpPr>
            <a:spLocks noGrp="1"/>
          </p:cNvSpPr>
          <p:nvPr>
            <p:ph type="sldNum" sz="quarter" idx="12"/>
          </p:nvPr>
        </p:nvSpPr>
        <p:spPr/>
        <p:txBody>
          <a:bodyPr/>
          <a:lstStyle/>
          <a:p>
            <a:fld id="{B8E770D5-9F7D-6146-AC9F-BA14E1691907}" type="slidenum">
              <a:rPr lang="en-US" smtClean="0"/>
              <a:t>‹#›</a:t>
            </a:fld>
            <a:endParaRPr lang="en-US"/>
          </a:p>
        </p:txBody>
      </p:sp>
    </p:spTree>
    <p:extLst>
      <p:ext uri="{BB962C8B-B14F-4D97-AF65-F5344CB8AC3E}">
        <p14:creationId xmlns:p14="http://schemas.microsoft.com/office/powerpoint/2010/main" val="146729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946682-DB16-3345-9C0C-5129A1A55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792D89-D45A-704E-94DE-5D72C62984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BBDE7-67C8-6648-9A79-600E3788A4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98B6B-9EDD-454C-AB6C-F98C72858380}" type="datetimeFigureOut">
              <a:rPr lang="en-US" smtClean="0"/>
              <a:t>4/19/23</a:t>
            </a:fld>
            <a:endParaRPr lang="en-US"/>
          </a:p>
        </p:txBody>
      </p:sp>
      <p:sp>
        <p:nvSpPr>
          <p:cNvPr id="5" name="Footer Placeholder 4">
            <a:extLst>
              <a:ext uri="{FF2B5EF4-FFF2-40B4-BE49-F238E27FC236}">
                <a16:creationId xmlns:a16="http://schemas.microsoft.com/office/drawing/2014/main" id="{3BE15B6A-AB43-F845-BE41-DF504F30B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F0D49B-27BF-FE4E-BEF3-575B487131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770D5-9F7D-6146-AC9F-BA14E1691907}" type="slidenum">
              <a:rPr lang="en-US" smtClean="0"/>
              <a:t>‹#›</a:t>
            </a:fld>
            <a:endParaRPr lang="en-US"/>
          </a:p>
        </p:txBody>
      </p:sp>
    </p:spTree>
    <p:extLst>
      <p:ext uri="{BB962C8B-B14F-4D97-AF65-F5344CB8AC3E}">
        <p14:creationId xmlns:p14="http://schemas.microsoft.com/office/powerpoint/2010/main" val="2880792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6185F662-486D-E84F-B9E5-DB161CA330C9}"/>
              </a:ext>
            </a:extLst>
          </p:cNvPr>
          <p:cNvGrpSpPr/>
          <p:nvPr/>
        </p:nvGrpSpPr>
        <p:grpSpPr>
          <a:xfrm>
            <a:off x="8527278" y="1548692"/>
            <a:ext cx="1976009" cy="2407997"/>
            <a:chOff x="8614022" y="1111665"/>
            <a:chExt cx="1976009" cy="2407997"/>
          </a:xfrm>
        </p:grpSpPr>
        <p:cxnSp>
          <p:nvCxnSpPr>
            <p:cNvPr id="32" name="Straight Arrow Connector 31">
              <a:extLst>
                <a:ext uri="{FF2B5EF4-FFF2-40B4-BE49-F238E27FC236}">
                  <a16:creationId xmlns:a16="http://schemas.microsoft.com/office/drawing/2014/main" id="{BCC22A37-EB66-DC4E-BC26-88253B64070C}"/>
                </a:ext>
              </a:extLst>
            </p:cNvPr>
            <p:cNvCxnSpPr>
              <a:cxnSpLocks/>
            </p:cNvCxnSpPr>
            <p:nvPr/>
          </p:nvCxnSpPr>
          <p:spPr>
            <a:xfrm flipH="1" flipV="1">
              <a:off x="9151362" y="1111665"/>
              <a:ext cx="1353024" cy="145464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E557A5A-8BD4-9747-9D09-F42ACAB50A83}"/>
                </a:ext>
              </a:extLst>
            </p:cNvPr>
            <p:cNvCxnSpPr>
              <a:cxnSpLocks/>
            </p:cNvCxnSpPr>
            <p:nvPr/>
          </p:nvCxnSpPr>
          <p:spPr>
            <a:xfrm flipV="1">
              <a:off x="9158089" y="1144431"/>
              <a:ext cx="0" cy="2342464"/>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0F920EB-0C28-784C-9B8D-C802AC2E9189}"/>
                    </a:ext>
                  </a:extLst>
                </p:cNvPr>
                <p:cNvSpPr txBox="1"/>
                <p:nvPr/>
              </p:nvSpPr>
              <p:spPr>
                <a:xfrm>
                  <a:off x="8614022" y="1986974"/>
                  <a:ext cx="4234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𝑖</m:t>
                            </m:r>
                          </m:sub>
                        </m:sSub>
                      </m:oMath>
                    </m:oMathPara>
                  </a14:m>
                  <a:endParaRPr lang="en-US" dirty="0"/>
                </a:p>
              </p:txBody>
            </p:sp>
          </mc:Choice>
          <mc:Fallback xmlns="">
            <p:sp>
              <p:nvSpPr>
                <p:cNvPr id="34" name="TextBox 33">
                  <a:extLst>
                    <a:ext uri="{FF2B5EF4-FFF2-40B4-BE49-F238E27FC236}">
                      <a16:creationId xmlns:a16="http://schemas.microsoft.com/office/drawing/2014/main" id="{80F920EB-0C28-784C-9B8D-C802AC2E9189}"/>
                    </a:ext>
                  </a:extLst>
                </p:cNvPr>
                <p:cNvSpPr txBox="1">
                  <a:spLocks noRot="1" noChangeAspect="1" noMove="1" noResize="1" noEditPoints="1" noAdjustHandles="1" noChangeArrowheads="1" noChangeShapeType="1" noTextEdit="1"/>
                </p:cNvSpPr>
                <p:nvPr/>
              </p:nvSpPr>
              <p:spPr>
                <a:xfrm>
                  <a:off x="8614022" y="1986974"/>
                  <a:ext cx="423449" cy="276999"/>
                </a:xfrm>
                <a:prstGeom prst="rect">
                  <a:avLst/>
                </a:prstGeom>
                <a:blipFill>
                  <a:blip r:embed="rId2"/>
                  <a:stretch>
                    <a:fillRect l="-2941" t="-29167" r="-2941"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47F937-EE06-764D-95A8-6E6DDF362F40}"/>
                    </a:ext>
                  </a:extLst>
                </p:cNvPr>
                <p:cNvSpPr txBox="1"/>
                <p:nvPr/>
              </p:nvSpPr>
              <p:spPr>
                <a:xfrm>
                  <a:off x="10062970" y="1765655"/>
                  <a:ext cx="276807"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𝑓</m:t>
                            </m:r>
                          </m:sub>
                        </m:sSub>
                      </m:oMath>
                    </m:oMathPara>
                  </a14:m>
                  <a:endParaRPr lang="en-US" dirty="0"/>
                </a:p>
              </p:txBody>
            </p:sp>
          </mc:Choice>
          <mc:Fallback xmlns="">
            <p:sp>
              <p:nvSpPr>
                <p:cNvPr id="35" name="TextBox 34">
                  <a:extLst>
                    <a:ext uri="{FF2B5EF4-FFF2-40B4-BE49-F238E27FC236}">
                      <a16:creationId xmlns:a16="http://schemas.microsoft.com/office/drawing/2014/main" id="{9547F937-EE06-764D-95A8-6E6DDF362F40}"/>
                    </a:ext>
                  </a:extLst>
                </p:cNvPr>
                <p:cNvSpPr txBox="1">
                  <a:spLocks noRot="1" noChangeAspect="1" noMove="1" noResize="1" noEditPoints="1" noAdjustHandles="1" noChangeArrowheads="1" noChangeShapeType="1" noTextEdit="1"/>
                </p:cNvSpPr>
                <p:nvPr/>
              </p:nvSpPr>
              <p:spPr>
                <a:xfrm>
                  <a:off x="10062970" y="1765655"/>
                  <a:ext cx="276807" cy="299249"/>
                </a:xfrm>
                <a:prstGeom prst="rect">
                  <a:avLst/>
                </a:prstGeom>
                <a:blipFill>
                  <a:blip r:embed="rId3"/>
                  <a:stretch>
                    <a:fillRect l="-13043" t="-28000" r="-13043"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831435F-417C-EE4C-B9B8-AF5004D4E267}"/>
                    </a:ext>
                  </a:extLst>
                </p:cNvPr>
                <p:cNvSpPr txBox="1"/>
                <p:nvPr/>
              </p:nvSpPr>
              <p:spPr>
                <a:xfrm>
                  <a:off x="10040111" y="2954344"/>
                  <a:ext cx="3225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oMath>
                    </m:oMathPara>
                  </a14:m>
                  <a:endParaRPr lang="en-US" dirty="0"/>
                </a:p>
              </p:txBody>
            </p:sp>
          </mc:Choice>
          <mc:Fallback xmlns="">
            <p:sp>
              <p:nvSpPr>
                <p:cNvPr id="36" name="TextBox 35">
                  <a:extLst>
                    <a:ext uri="{FF2B5EF4-FFF2-40B4-BE49-F238E27FC236}">
                      <a16:creationId xmlns:a16="http://schemas.microsoft.com/office/drawing/2014/main" id="{9831435F-417C-EE4C-B9B8-AF5004D4E267}"/>
                    </a:ext>
                  </a:extLst>
                </p:cNvPr>
                <p:cNvSpPr txBox="1">
                  <a:spLocks noRot="1" noChangeAspect="1" noMove="1" noResize="1" noEditPoints="1" noAdjustHandles="1" noChangeArrowheads="1" noChangeShapeType="1" noTextEdit="1"/>
                </p:cNvSpPr>
                <p:nvPr/>
              </p:nvSpPr>
              <p:spPr>
                <a:xfrm>
                  <a:off x="10040111" y="2954344"/>
                  <a:ext cx="322524" cy="276999"/>
                </a:xfrm>
                <a:prstGeom prst="rect">
                  <a:avLst/>
                </a:prstGeom>
                <a:blipFill>
                  <a:blip r:embed="rId4"/>
                  <a:stretch>
                    <a:fillRect l="-15385" t="-31818" r="-7692" b="-9091"/>
                  </a:stretch>
                </a:blipFill>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E70866E7-1C28-224E-A388-53864D58E6F7}"/>
                </a:ext>
              </a:extLst>
            </p:cNvPr>
            <p:cNvCxnSpPr>
              <a:cxnSpLocks/>
            </p:cNvCxnSpPr>
            <p:nvPr/>
          </p:nvCxnSpPr>
          <p:spPr>
            <a:xfrm flipH="1">
              <a:off x="9158089" y="2566309"/>
              <a:ext cx="1368237" cy="953353"/>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2939106-6649-4E49-932A-4B4932D67069}"/>
                    </a:ext>
                  </a:extLst>
                </p:cNvPr>
                <p:cNvSpPr txBox="1"/>
                <p:nvPr/>
              </p:nvSpPr>
              <p:spPr>
                <a:xfrm>
                  <a:off x="9213518" y="1502981"/>
                  <a:ext cx="3225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9" name="TextBox 38">
                  <a:extLst>
                    <a:ext uri="{FF2B5EF4-FFF2-40B4-BE49-F238E27FC236}">
                      <a16:creationId xmlns:a16="http://schemas.microsoft.com/office/drawing/2014/main" id="{32939106-6649-4E49-932A-4B4932D67069}"/>
                    </a:ext>
                  </a:extLst>
                </p:cNvPr>
                <p:cNvSpPr txBox="1">
                  <a:spLocks noRot="1" noChangeAspect="1" noMove="1" noResize="1" noEditPoints="1" noAdjustHandles="1" noChangeArrowheads="1" noChangeShapeType="1" noTextEdit="1"/>
                </p:cNvSpPr>
                <p:nvPr/>
              </p:nvSpPr>
              <p:spPr>
                <a:xfrm>
                  <a:off x="9213518" y="1502981"/>
                  <a:ext cx="322524" cy="276999"/>
                </a:xfrm>
                <a:prstGeom prst="rect">
                  <a:avLst/>
                </a:prstGeom>
                <a:blipFill>
                  <a:blip r:embed="rId5"/>
                  <a:stretch>
                    <a:fillRect l="-18519" r="-11111" b="-9091"/>
                  </a:stretch>
                </a:blipFill>
              </p:spPr>
              <p:txBody>
                <a:bodyPr/>
                <a:lstStyle/>
                <a:p>
                  <a:r>
                    <a:rPr lang="en-US">
                      <a:noFill/>
                    </a:rPr>
                    <a:t> </a:t>
                  </a:r>
                </a:p>
              </p:txBody>
            </p:sp>
          </mc:Fallback>
        </mc:AlternateContent>
        <p:sp>
          <p:nvSpPr>
            <p:cNvPr id="49" name="Oval 48">
              <a:extLst>
                <a:ext uri="{FF2B5EF4-FFF2-40B4-BE49-F238E27FC236}">
                  <a16:creationId xmlns:a16="http://schemas.microsoft.com/office/drawing/2014/main" id="{94B2DA33-86A1-5D40-A22F-0C9E25F51B1C}"/>
                </a:ext>
              </a:extLst>
            </p:cNvPr>
            <p:cNvSpPr/>
            <p:nvPr/>
          </p:nvSpPr>
          <p:spPr>
            <a:xfrm>
              <a:off x="10404680" y="2501554"/>
              <a:ext cx="185351" cy="1853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80A1A34-F324-0242-960E-7CC5E4C714AB}"/>
                </a:ext>
              </a:extLst>
            </p:cNvPr>
            <p:cNvCxnSpPr>
              <a:cxnSpLocks/>
            </p:cNvCxnSpPr>
            <p:nvPr/>
          </p:nvCxnSpPr>
          <p:spPr>
            <a:xfrm flipH="1">
              <a:off x="9213518" y="3519662"/>
              <a:ext cx="129711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5991DD4-286E-1245-8EE9-04230CD28D53}"/>
                    </a:ext>
                  </a:extLst>
                </p:cNvPr>
                <p:cNvSpPr txBox="1"/>
                <p:nvPr/>
              </p:nvSpPr>
              <p:spPr>
                <a:xfrm>
                  <a:off x="9481745" y="3242663"/>
                  <a:ext cx="3225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51" name="TextBox 50">
                  <a:extLst>
                    <a:ext uri="{FF2B5EF4-FFF2-40B4-BE49-F238E27FC236}">
                      <a16:creationId xmlns:a16="http://schemas.microsoft.com/office/drawing/2014/main" id="{05991DD4-286E-1245-8EE9-04230CD28D53}"/>
                    </a:ext>
                  </a:extLst>
                </p:cNvPr>
                <p:cNvSpPr txBox="1">
                  <a:spLocks noRot="1" noChangeAspect="1" noMove="1" noResize="1" noEditPoints="1" noAdjustHandles="1" noChangeArrowheads="1" noChangeShapeType="1" noTextEdit="1"/>
                </p:cNvSpPr>
                <p:nvPr/>
              </p:nvSpPr>
              <p:spPr>
                <a:xfrm>
                  <a:off x="9481745" y="3242663"/>
                  <a:ext cx="322524" cy="276999"/>
                </a:xfrm>
                <a:prstGeom prst="rect">
                  <a:avLst/>
                </a:prstGeom>
                <a:blipFill>
                  <a:blip r:embed="rId6"/>
                  <a:stretch>
                    <a:fillRect l="-14815" r="-1111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178DC45-E8A0-E44E-BE2B-6C528C02E94E}"/>
                    </a:ext>
                  </a:extLst>
                </p:cNvPr>
                <p:cNvSpPr txBox="1"/>
                <p:nvPr/>
              </p:nvSpPr>
              <p:spPr>
                <a:xfrm rot="19497099">
                  <a:off x="9138191" y="2870838"/>
                  <a:ext cx="8547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90−</m:t>
                        </m:r>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55" name="TextBox 54">
                  <a:extLst>
                    <a:ext uri="{FF2B5EF4-FFF2-40B4-BE49-F238E27FC236}">
                      <a16:creationId xmlns:a16="http://schemas.microsoft.com/office/drawing/2014/main" id="{F178DC45-E8A0-E44E-BE2B-6C528C02E94E}"/>
                    </a:ext>
                  </a:extLst>
                </p:cNvPr>
                <p:cNvSpPr txBox="1">
                  <a:spLocks noRot="1" noChangeAspect="1" noMove="1" noResize="1" noEditPoints="1" noAdjustHandles="1" noChangeArrowheads="1" noChangeShapeType="1" noTextEdit="1"/>
                </p:cNvSpPr>
                <p:nvPr/>
              </p:nvSpPr>
              <p:spPr>
                <a:xfrm rot="19497099">
                  <a:off x="9138191" y="2870838"/>
                  <a:ext cx="854721" cy="276999"/>
                </a:xfrm>
                <a:prstGeom prst="rect">
                  <a:avLst/>
                </a:prstGeom>
                <a:blipFill>
                  <a:blip r:embed="rId7"/>
                  <a:stretch>
                    <a:fillRect l="-1429" r="-4286" b="-6897"/>
                  </a:stretch>
                </a:blipFill>
              </p:spPr>
              <p:txBody>
                <a:bodyPr/>
                <a:lstStyle/>
                <a:p>
                  <a:r>
                    <a:rPr lang="en-US">
                      <a:noFill/>
                    </a:rPr>
                    <a:t> </a:t>
                  </a:r>
                </a:p>
              </p:txBody>
            </p:sp>
          </mc:Fallback>
        </mc:AlternateContent>
      </p:grpSp>
      <p:grpSp>
        <p:nvGrpSpPr>
          <p:cNvPr id="83" name="Group 82">
            <a:extLst>
              <a:ext uri="{FF2B5EF4-FFF2-40B4-BE49-F238E27FC236}">
                <a16:creationId xmlns:a16="http://schemas.microsoft.com/office/drawing/2014/main" id="{0C46639D-6EF5-314B-AD63-E5DECE8C290A}"/>
              </a:ext>
            </a:extLst>
          </p:cNvPr>
          <p:cNvGrpSpPr/>
          <p:nvPr/>
        </p:nvGrpSpPr>
        <p:grpSpPr>
          <a:xfrm>
            <a:off x="637009" y="978580"/>
            <a:ext cx="5725544" cy="5419889"/>
            <a:chOff x="1483477" y="1002974"/>
            <a:chExt cx="5725544" cy="5419889"/>
          </a:xfrm>
        </p:grpSpPr>
        <p:grpSp>
          <p:nvGrpSpPr>
            <p:cNvPr id="40" name="Group 39">
              <a:extLst>
                <a:ext uri="{FF2B5EF4-FFF2-40B4-BE49-F238E27FC236}">
                  <a16:creationId xmlns:a16="http://schemas.microsoft.com/office/drawing/2014/main" id="{F8540672-BCAC-8A4F-A3F1-5C53CBEBA991}"/>
                </a:ext>
              </a:extLst>
            </p:cNvPr>
            <p:cNvGrpSpPr/>
            <p:nvPr/>
          </p:nvGrpSpPr>
          <p:grpSpPr>
            <a:xfrm>
              <a:off x="1483477" y="1002974"/>
              <a:ext cx="5496173" cy="5419889"/>
              <a:chOff x="3797643" y="982897"/>
              <a:chExt cx="5496173" cy="5419889"/>
            </a:xfrm>
          </p:grpSpPr>
          <p:cxnSp>
            <p:nvCxnSpPr>
              <p:cNvPr id="5" name="Straight Connector 4">
                <a:extLst>
                  <a:ext uri="{FF2B5EF4-FFF2-40B4-BE49-F238E27FC236}">
                    <a16:creationId xmlns:a16="http://schemas.microsoft.com/office/drawing/2014/main" id="{A8996995-B96D-2E4F-B4C0-890E1FD16195}"/>
                  </a:ext>
                </a:extLst>
              </p:cNvPr>
              <p:cNvCxnSpPr/>
              <p:nvPr/>
            </p:nvCxnSpPr>
            <p:spPr>
              <a:xfrm>
                <a:off x="3953000" y="4227488"/>
                <a:ext cx="4979773" cy="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2568F7-12FD-E347-BEF3-D12756E3A5D9}"/>
                  </a:ext>
                </a:extLst>
              </p:cNvPr>
              <p:cNvCxnSpPr>
                <a:cxnSpLocks/>
              </p:cNvCxnSpPr>
              <p:nvPr/>
            </p:nvCxnSpPr>
            <p:spPr>
              <a:xfrm flipV="1">
                <a:off x="3941805" y="1530760"/>
                <a:ext cx="3565999" cy="269672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9D87CA56-EF45-A246-85A3-CF7E6E212749}"/>
                  </a:ext>
                </a:extLst>
              </p:cNvPr>
              <p:cNvSpPr>
                <a:spLocks noChangeAspect="1"/>
              </p:cNvSpPr>
              <p:nvPr/>
            </p:nvSpPr>
            <p:spPr>
              <a:xfrm>
                <a:off x="3797643" y="1282146"/>
                <a:ext cx="5147487" cy="5120640"/>
              </a:xfrm>
              <a:prstGeom prst="arc">
                <a:avLst>
                  <a:gd name="adj1" fmla="val 16551360"/>
                  <a:gd name="adj2" fmla="val 477185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82BF021-BD0A-624D-88A8-86FA41EBC8B7}"/>
                  </a:ext>
                </a:extLst>
              </p:cNvPr>
              <p:cNvCxnSpPr>
                <a:cxnSpLocks/>
              </p:cNvCxnSpPr>
              <p:nvPr/>
            </p:nvCxnSpPr>
            <p:spPr>
              <a:xfrm flipH="1" flipV="1">
                <a:off x="8932773" y="3041645"/>
                <a:ext cx="12359" cy="11858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28A04B-6197-0F43-AB51-E7D1861617CD}"/>
                  </a:ext>
                </a:extLst>
              </p:cNvPr>
              <p:cNvCxnSpPr>
                <a:cxnSpLocks/>
              </p:cNvCxnSpPr>
              <p:nvPr/>
            </p:nvCxnSpPr>
            <p:spPr>
              <a:xfrm flipH="1" flipV="1">
                <a:off x="6458200" y="1138971"/>
                <a:ext cx="1085846" cy="39178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F5D88F4-9CC1-F34C-B763-B49C5D31B772}"/>
                  </a:ext>
                </a:extLst>
              </p:cNvPr>
              <p:cNvSpPr/>
              <p:nvPr/>
            </p:nvSpPr>
            <p:spPr>
              <a:xfrm>
                <a:off x="8858633" y="4134812"/>
                <a:ext cx="185351" cy="1853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7B435A5C-A6EB-C547-B1AF-6DE0E65C067A}"/>
                  </a:ext>
                </a:extLst>
              </p:cNvPr>
              <p:cNvCxnSpPr>
                <a:cxnSpLocks/>
              </p:cNvCxnSpPr>
              <p:nvPr/>
            </p:nvCxnSpPr>
            <p:spPr>
              <a:xfrm flipV="1">
                <a:off x="6472010" y="1138970"/>
                <a:ext cx="7040" cy="1136397"/>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90DBC0E-9B44-2E45-AF36-3A29E225B7B7}"/>
                      </a:ext>
                    </a:extLst>
                  </p:cNvPr>
                  <p:cNvSpPr txBox="1"/>
                  <p:nvPr/>
                </p:nvSpPr>
                <p:spPr>
                  <a:xfrm>
                    <a:off x="9043491" y="3429000"/>
                    <a:ext cx="250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𝑖</m:t>
                              </m:r>
                            </m:sub>
                          </m:sSub>
                        </m:oMath>
                      </m:oMathPara>
                    </a14:m>
                    <a:endParaRPr lang="en-US" dirty="0"/>
                  </a:p>
                </p:txBody>
              </p:sp>
            </mc:Choice>
            <mc:Fallback xmlns="">
              <p:sp>
                <p:nvSpPr>
                  <p:cNvPr id="20" name="TextBox 19">
                    <a:extLst>
                      <a:ext uri="{FF2B5EF4-FFF2-40B4-BE49-F238E27FC236}">
                        <a16:creationId xmlns:a16="http://schemas.microsoft.com/office/drawing/2014/main" id="{590DBC0E-9B44-2E45-AF36-3A29E225B7B7}"/>
                      </a:ext>
                    </a:extLst>
                  </p:cNvPr>
                  <p:cNvSpPr txBox="1">
                    <a:spLocks noRot="1" noChangeAspect="1" noMove="1" noResize="1" noEditPoints="1" noAdjustHandles="1" noChangeArrowheads="1" noChangeShapeType="1" noTextEdit="1"/>
                  </p:cNvSpPr>
                  <p:nvPr/>
                </p:nvSpPr>
                <p:spPr>
                  <a:xfrm>
                    <a:off x="9043491" y="3429000"/>
                    <a:ext cx="250325" cy="276999"/>
                  </a:xfrm>
                  <a:prstGeom prst="rect">
                    <a:avLst/>
                  </a:prstGeom>
                  <a:blipFill>
                    <a:blip r:embed="rId8"/>
                    <a:stretch>
                      <a:fillRect l="-14286" t="-30435" r="-4762"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32FBC34-438C-8C49-AC4D-2E058E7AE8B9}"/>
                      </a:ext>
                    </a:extLst>
                  </p:cNvPr>
                  <p:cNvSpPr txBox="1"/>
                  <p:nvPr/>
                </p:nvSpPr>
                <p:spPr>
                  <a:xfrm>
                    <a:off x="6019437" y="1553009"/>
                    <a:ext cx="4234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𝑖</m:t>
                              </m:r>
                            </m:sub>
                          </m:sSub>
                        </m:oMath>
                      </m:oMathPara>
                    </a14:m>
                    <a:endParaRPr lang="en-US" dirty="0"/>
                  </a:p>
                </p:txBody>
              </p:sp>
            </mc:Choice>
            <mc:Fallback xmlns="">
              <p:sp>
                <p:nvSpPr>
                  <p:cNvPr id="21" name="TextBox 20">
                    <a:extLst>
                      <a:ext uri="{FF2B5EF4-FFF2-40B4-BE49-F238E27FC236}">
                        <a16:creationId xmlns:a16="http://schemas.microsoft.com/office/drawing/2014/main" id="{332FBC34-438C-8C49-AC4D-2E058E7AE8B9}"/>
                      </a:ext>
                    </a:extLst>
                  </p:cNvPr>
                  <p:cNvSpPr txBox="1">
                    <a:spLocks noRot="1" noChangeAspect="1" noMove="1" noResize="1" noEditPoints="1" noAdjustHandles="1" noChangeArrowheads="1" noChangeShapeType="1" noTextEdit="1"/>
                  </p:cNvSpPr>
                  <p:nvPr/>
                </p:nvSpPr>
                <p:spPr>
                  <a:xfrm>
                    <a:off x="6019437" y="1553009"/>
                    <a:ext cx="423449" cy="276999"/>
                  </a:xfrm>
                  <a:prstGeom prst="rect">
                    <a:avLst/>
                  </a:prstGeom>
                  <a:blipFill>
                    <a:blip r:embed="rId9"/>
                    <a:stretch>
                      <a:fillRect l="-2941" t="-36364" r="-5882"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D22E95E-43DB-E24A-8C44-6095ED0D160F}"/>
                      </a:ext>
                    </a:extLst>
                  </p:cNvPr>
                  <p:cNvSpPr txBox="1"/>
                  <p:nvPr/>
                </p:nvSpPr>
                <p:spPr>
                  <a:xfrm>
                    <a:off x="7020341" y="982897"/>
                    <a:ext cx="276807"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𝑓</m:t>
                              </m:r>
                            </m:sub>
                          </m:sSub>
                        </m:oMath>
                      </m:oMathPara>
                    </a14:m>
                    <a:endParaRPr lang="en-US" dirty="0"/>
                  </a:p>
                </p:txBody>
              </p:sp>
            </mc:Choice>
            <mc:Fallback xmlns="">
              <p:sp>
                <p:nvSpPr>
                  <p:cNvPr id="22" name="TextBox 21">
                    <a:extLst>
                      <a:ext uri="{FF2B5EF4-FFF2-40B4-BE49-F238E27FC236}">
                        <a16:creationId xmlns:a16="http://schemas.microsoft.com/office/drawing/2014/main" id="{ED22E95E-43DB-E24A-8C44-6095ED0D160F}"/>
                      </a:ext>
                    </a:extLst>
                  </p:cNvPr>
                  <p:cNvSpPr txBox="1">
                    <a:spLocks noRot="1" noChangeAspect="1" noMove="1" noResize="1" noEditPoints="1" noAdjustHandles="1" noChangeArrowheads="1" noChangeShapeType="1" noTextEdit="1"/>
                  </p:cNvSpPr>
                  <p:nvPr/>
                </p:nvSpPr>
                <p:spPr>
                  <a:xfrm>
                    <a:off x="7020341" y="982897"/>
                    <a:ext cx="276807" cy="299249"/>
                  </a:xfrm>
                  <a:prstGeom prst="rect">
                    <a:avLst/>
                  </a:prstGeom>
                  <a:blipFill>
                    <a:blip r:embed="rId10"/>
                    <a:stretch>
                      <a:fillRect l="-13636" t="-28000" r="-13636"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9392EEB-C8B1-D84F-8290-C70477D8ADDF}"/>
                      </a:ext>
                    </a:extLst>
                  </p:cNvPr>
                  <p:cNvSpPr txBox="1"/>
                  <p:nvPr/>
                </p:nvSpPr>
                <p:spPr>
                  <a:xfrm>
                    <a:off x="7061625" y="1954296"/>
                    <a:ext cx="3225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𝑣</m:t>
                              </m:r>
                            </m:e>
                          </m:acc>
                        </m:oMath>
                      </m:oMathPara>
                    </a14:m>
                    <a:endParaRPr lang="en-US" dirty="0"/>
                  </a:p>
                </p:txBody>
              </p:sp>
            </mc:Choice>
            <mc:Fallback xmlns="">
              <p:sp>
                <p:nvSpPr>
                  <p:cNvPr id="24" name="TextBox 23">
                    <a:extLst>
                      <a:ext uri="{FF2B5EF4-FFF2-40B4-BE49-F238E27FC236}">
                        <a16:creationId xmlns:a16="http://schemas.microsoft.com/office/drawing/2014/main" id="{99392EEB-C8B1-D84F-8290-C70477D8ADDF}"/>
                      </a:ext>
                    </a:extLst>
                  </p:cNvPr>
                  <p:cNvSpPr txBox="1">
                    <a:spLocks noRot="1" noChangeAspect="1" noMove="1" noResize="1" noEditPoints="1" noAdjustHandles="1" noChangeArrowheads="1" noChangeShapeType="1" noTextEdit="1"/>
                  </p:cNvSpPr>
                  <p:nvPr/>
                </p:nvSpPr>
                <p:spPr>
                  <a:xfrm>
                    <a:off x="7061625" y="1954296"/>
                    <a:ext cx="322524" cy="276999"/>
                  </a:xfrm>
                  <a:prstGeom prst="rect">
                    <a:avLst/>
                  </a:prstGeom>
                  <a:blipFill>
                    <a:blip r:embed="rId11"/>
                    <a:stretch>
                      <a:fillRect l="-15385" t="-30435" r="-11538" b="-4348"/>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9B2A7BFF-CEBA-F941-84CD-1B78AE3E302B}"/>
                  </a:ext>
                </a:extLst>
              </p:cNvPr>
              <p:cNvCxnSpPr>
                <a:cxnSpLocks/>
              </p:cNvCxnSpPr>
              <p:nvPr/>
            </p:nvCxnSpPr>
            <p:spPr>
              <a:xfrm flipH="1">
                <a:off x="6458202" y="1465227"/>
                <a:ext cx="1115133" cy="83239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D875465-0228-A247-9672-EB4CF984CFAD}"/>
                  </a:ext>
                </a:extLst>
              </p:cNvPr>
              <p:cNvSpPr/>
              <p:nvPr/>
            </p:nvSpPr>
            <p:spPr>
              <a:xfrm>
                <a:off x="7415128" y="1438083"/>
                <a:ext cx="185351" cy="1853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72314AE-C4AC-7641-AB45-CB856EA61EBD}"/>
                      </a:ext>
                    </a:extLst>
                  </p:cNvPr>
                  <p:cNvSpPr txBox="1"/>
                  <p:nvPr/>
                </p:nvSpPr>
                <p:spPr>
                  <a:xfrm>
                    <a:off x="4368113" y="3922542"/>
                    <a:ext cx="3225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9" name="TextBox 28">
                    <a:extLst>
                      <a:ext uri="{FF2B5EF4-FFF2-40B4-BE49-F238E27FC236}">
                        <a16:creationId xmlns:a16="http://schemas.microsoft.com/office/drawing/2014/main" id="{372314AE-C4AC-7641-AB45-CB856EA61EBD}"/>
                      </a:ext>
                    </a:extLst>
                  </p:cNvPr>
                  <p:cNvSpPr txBox="1">
                    <a:spLocks noRot="1" noChangeAspect="1" noMove="1" noResize="1" noEditPoints="1" noAdjustHandles="1" noChangeArrowheads="1" noChangeShapeType="1" noTextEdit="1"/>
                  </p:cNvSpPr>
                  <p:nvPr/>
                </p:nvSpPr>
                <p:spPr>
                  <a:xfrm>
                    <a:off x="4368113" y="3922542"/>
                    <a:ext cx="322524" cy="276999"/>
                  </a:xfrm>
                  <a:prstGeom prst="rect">
                    <a:avLst/>
                  </a:prstGeom>
                  <a:blipFill>
                    <a:blip r:embed="rId12"/>
                    <a:stretch>
                      <a:fillRect l="-18519" r="-1111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C2D1098-11D2-6D4F-9511-D511BEE03F55}"/>
                      </a:ext>
                    </a:extLst>
                  </p:cNvPr>
                  <p:cNvSpPr txBox="1"/>
                  <p:nvPr/>
                </p:nvSpPr>
                <p:spPr>
                  <a:xfrm>
                    <a:off x="6490349" y="1282146"/>
                    <a:ext cx="3225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0" name="TextBox 29">
                    <a:extLst>
                      <a:ext uri="{FF2B5EF4-FFF2-40B4-BE49-F238E27FC236}">
                        <a16:creationId xmlns:a16="http://schemas.microsoft.com/office/drawing/2014/main" id="{6C2D1098-11D2-6D4F-9511-D511BEE03F55}"/>
                      </a:ext>
                    </a:extLst>
                  </p:cNvPr>
                  <p:cNvSpPr txBox="1">
                    <a:spLocks noRot="1" noChangeAspect="1" noMove="1" noResize="1" noEditPoints="1" noAdjustHandles="1" noChangeArrowheads="1" noChangeShapeType="1" noTextEdit="1"/>
                  </p:cNvSpPr>
                  <p:nvPr/>
                </p:nvSpPr>
                <p:spPr>
                  <a:xfrm>
                    <a:off x="6490349" y="1282146"/>
                    <a:ext cx="322524" cy="276999"/>
                  </a:xfrm>
                  <a:prstGeom prst="rect">
                    <a:avLst/>
                  </a:prstGeom>
                  <a:blipFill>
                    <a:blip r:embed="rId13"/>
                    <a:stretch>
                      <a:fillRect l="-19231" r="-11538" b="-8696"/>
                    </a:stretch>
                  </a:blipFill>
                </p:spPr>
                <p:txBody>
                  <a:bodyPr/>
                  <a:lstStyle/>
                  <a:p>
                    <a:r>
                      <a:rPr lang="en-US">
                        <a:noFill/>
                      </a:rPr>
                      <a:t> </a:t>
                    </a:r>
                  </a:p>
                </p:txBody>
              </p:sp>
            </mc:Fallback>
          </mc:AlternateContent>
        </p:grpSp>
        <p:sp>
          <p:nvSpPr>
            <p:cNvPr id="64" name="Arc 63">
              <a:extLst>
                <a:ext uri="{FF2B5EF4-FFF2-40B4-BE49-F238E27FC236}">
                  <a16:creationId xmlns:a16="http://schemas.microsoft.com/office/drawing/2014/main" id="{B75C8597-3BA9-AF44-831A-452F8465CFE9}"/>
                </a:ext>
              </a:extLst>
            </p:cNvPr>
            <p:cNvSpPr>
              <a:spLocks noChangeAspect="1"/>
            </p:cNvSpPr>
            <p:nvPr/>
          </p:nvSpPr>
          <p:spPr>
            <a:xfrm>
              <a:off x="2222751" y="1089001"/>
              <a:ext cx="4986270" cy="5120640"/>
            </a:xfrm>
            <a:prstGeom prst="arc">
              <a:avLst>
                <a:gd name="adj1" fmla="val 17260586"/>
                <a:gd name="adj2" fmla="val 743204"/>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B836FC3-DD98-4D43-9B9D-08CBE2121FCE}"/>
                    </a:ext>
                  </a:extLst>
                </p:cNvPr>
                <p:cNvSpPr txBox="1"/>
                <p:nvPr/>
              </p:nvSpPr>
              <p:spPr>
                <a:xfrm>
                  <a:off x="6782660" y="1969984"/>
                  <a:ext cx="296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𝑑𝑠</m:t>
                        </m:r>
                      </m:oMath>
                    </m:oMathPara>
                  </a14:m>
                  <a:endParaRPr lang="en-US" dirty="0"/>
                </a:p>
              </p:txBody>
            </p:sp>
          </mc:Choice>
          <mc:Fallback xmlns="">
            <p:sp>
              <p:nvSpPr>
                <p:cNvPr id="77" name="TextBox 76">
                  <a:extLst>
                    <a:ext uri="{FF2B5EF4-FFF2-40B4-BE49-F238E27FC236}">
                      <a16:creationId xmlns:a16="http://schemas.microsoft.com/office/drawing/2014/main" id="{FB836FC3-DD98-4D43-9B9D-08CBE2121FCE}"/>
                    </a:ext>
                  </a:extLst>
                </p:cNvPr>
                <p:cNvSpPr txBox="1">
                  <a:spLocks noRot="1" noChangeAspect="1" noMove="1" noResize="1" noEditPoints="1" noAdjustHandles="1" noChangeArrowheads="1" noChangeShapeType="1" noTextEdit="1"/>
                </p:cNvSpPr>
                <p:nvPr/>
              </p:nvSpPr>
              <p:spPr>
                <a:xfrm>
                  <a:off x="6782660" y="1969984"/>
                  <a:ext cx="296491" cy="276999"/>
                </a:xfrm>
                <a:prstGeom prst="rect">
                  <a:avLst/>
                </a:prstGeom>
                <a:blipFill>
                  <a:blip r:embed="rId14"/>
                  <a:stretch>
                    <a:fillRect l="-16000" r="-16000" b="-909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01E42754-7570-D146-9E7C-5436C19BCBD4}"/>
                </a:ext>
              </a:extLst>
            </p:cNvPr>
            <p:cNvCxnSpPr>
              <a:cxnSpLocks/>
            </p:cNvCxnSpPr>
            <p:nvPr/>
          </p:nvCxnSpPr>
          <p:spPr>
            <a:xfrm>
              <a:off x="5191258" y="1641461"/>
              <a:ext cx="0" cy="26060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8CBAF033-4A1C-D642-A1C6-D3C2EBD793B1}"/>
                    </a:ext>
                  </a:extLst>
                </p:cNvPr>
                <p:cNvSpPr txBox="1"/>
                <p:nvPr/>
              </p:nvSpPr>
              <p:spPr>
                <a:xfrm>
                  <a:off x="5284670" y="3041038"/>
                  <a:ext cx="296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𝑑𝑠</m:t>
                        </m:r>
                      </m:oMath>
                    </m:oMathPara>
                  </a14:m>
                  <a:endParaRPr lang="en-US" dirty="0"/>
                </a:p>
              </p:txBody>
            </p:sp>
          </mc:Choice>
          <mc:Fallback xmlns="">
            <p:sp>
              <p:nvSpPr>
                <p:cNvPr id="80" name="TextBox 79">
                  <a:extLst>
                    <a:ext uri="{FF2B5EF4-FFF2-40B4-BE49-F238E27FC236}">
                      <a16:creationId xmlns:a16="http://schemas.microsoft.com/office/drawing/2014/main" id="{8CBAF033-4A1C-D642-A1C6-D3C2EBD793B1}"/>
                    </a:ext>
                  </a:extLst>
                </p:cNvPr>
                <p:cNvSpPr txBox="1">
                  <a:spLocks noRot="1" noChangeAspect="1" noMove="1" noResize="1" noEditPoints="1" noAdjustHandles="1" noChangeArrowheads="1" noChangeShapeType="1" noTextEdit="1"/>
                </p:cNvSpPr>
                <p:nvPr/>
              </p:nvSpPr>
              <p:spPr>
                <a:xfrm>
                  <a:off x="5284670" y="3041038"/>
                  <a:ext cx="296491" cy="276999"/>
                </a:xfrm>
                <a:prstGeom prst="rect">
                  <a:avLst/>
                </a:prstGeom>
                <a:blipFill>
                  <a:blip r:embed="rId15"/>
                  <a:stretch>
                    <a:fillRect l="-20833" r="-16667" b="-8696"/>
                  </a:stretch>
                </a:blipFill>
              </p:spPr>
              <p:txBody>
                <a:bodyPr/>
                <a:lstStyle/>
                <a:p>
                  <a:r>
                    <a:rPr lang="en-US">
                      <a:noFill/>
                    </a:rPr>
                    <a:t> </a:t>
                  </a:r>
                </a:p>
              </p:txBody>
            </p:sp>
          </mc:Fallback>
        </mc:AlternateContent>
      </p:grpSp>
      <p:sp>
        <p:nvSpPr>
          <p:cNvPr id="38" name="TextBox 37">
            <a:extLst>
              <a:ext uri="{FF2B5EF4-FFF2-40B4-BE49-F238E27FC236}">
                <a16:creationId xmlns:a16="http://schemas.microsoft.com/office/drawing/2014/main" id="{8DFF5F3C-6D6C-E54A-B995-902DA6AEDBDA}"/>
              </a:ext>
            </a:extLst>
          </p:cNvPr>
          <p:cNvSpPr txBox="1"/>
          <p:nvPr/>
        </p:nvSpPr>
        <p:spPr>
          <a:xfrm>
            <a:off x="1987826" y="149079"/>
            <a:ext cx="785644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Circular Motion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163E785-9676-9746-B307-2E7B149FE16F}"/>
                  </a:ext>
                </a:extLst>
              </p:cNvPr>
              <p:cNvSpPr txBox="1"/>
              <p:nvPr/>
            </p:nvSpPr>
            <p:spPr>
              <a:xfrm>
                <a:off x="3445840" y="4251118"/>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2" name="TextBox 1">
                <a:extLst>
                  <a:ext uri="{FF2B5EF4-FFF2-40B4-BE49-F238E27FC236}">
                    <a16:creationId xmlns:a16="http://schemas.microsoft.com/office/drawing/2014/main" id="{1163E785-9676-9746-B307-2E7B149FE16F}"/>
                  </a:ext>
                </a:extLst>
              </p:cNvPr>
              <p:cNvSpPr txBox="1">
                <a:spLocks noRot="1" noChangeAspect="1" noMove="1" noResize="1" noEditPoints="1" noAdjustHandles="1" noChangeArrowheads="1" noChangeShapeType="1" noTextEdit="1"/>
              </p:cNvSpPr>
              <p:nvPr/>
            </p:nvSpPr>
            <p:spPr>
              <a:xfrm>
                <a:off x="3445840" y="4251118"/>
                <a:ext cx="166969" cy="276999"/>
              </a:xfrm>
              <a:prstGeom prst="rect">
                <a:avLst/>
              </a:prstGeom>
              <a:blipFill>
                <a:blip r:embed="rId16"/>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4EC81DF-0711-174B-B898-8471127CCBBD}"/>
                  </a:ext>
                </a:extLst>
              </p:cNvPr>
              <p:cNvSpPr txBox="1"/>
              <p:nvPr/>
            </p:nvSpPr>
            <p:spPr>
              <a:xfrm>
                <a:off x="2564170" y="2505646"/>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41" name="TextBox 40">
                <a:extLst>
                  <a:ext uri="{FF2B5EF4-FFF2-40B4-BE49-F238E27FC236}">
                    <a16:creationId xmlns:a16="http://schemas.microsoft.com/office/drawing/2014/main" id="{84EC81DF-0711-174B-B898-8471127CCBBD}"/>
                  </a:ext>
                </a:extLst>
              </p:cNvPr>
              <p:cNvSpPr txBox="1">
                <a:spLocks noRot="1" noChangeAspect="1" noMove="1" noResize="1" noEditPoints="1" noAdjustHandles="1" noChangeArrowheads="1" noChangeShapeType="1" noTextEdit="1"/>
              </p:cNvSpPr>
              <p:nvPr/>
            </p:nvSpPr>
            <p:spPr>
              <a:xfrm>
                <a:off x="2564170" y="2505646"/>
                <a:ext cx="166969" cy="276999"/>
              </a:xfrm>
              <a:prstGeom prst="rect">
                <a:avLst/>
              </a:prstGeom>
              <a:blipFill>
                <a:blip r:embed="rId17"/>
                <a:stretch>
                  <a:fillRect l="-21429" r="-14286"/>
                </a:stretch>
              </a:blipFill>
            </p:spPr>
            <p:txBody>
              <a:bodyPr/>
              <a:lstStyle/>
              <a:p>
                <a:r>
                  <a:rPr lang="en-US">
                    <a:noFill/>
                  </a:rPr>
                  <a:t> </a:t>
                </a:r>
              </a:p>
            </p:txBody>
          </p:sp>
        </mc:Fallback>
      </mc:AlternateContent>
    </p:spTree>
    <p:extLst>
      <p:ext uri="{BB962C8B-B14F-4D97-AF65-F5344CB8AC3E}">
        <p14:creationId xmlns:p14="http://schemas.microsoft.com/office/powerpoint/2010/main" val="330460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CB67C0-FFFA-B844-897F-F8B0C890C32A}"/>
                  </a:ext>
                </a:extLst>
              </p:cNvPr>
              <p:cNvSpPr txBox="1"/>
              <p:nvPr/>
            </p:nvSpPr>
            <p:spPr>
              <a:xfrm>
                <a:off x="432916" y="1030147"/>
                <a:ext cx="6176228" cy="54221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Consider the flying pig of mass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=250</m:t>
                    </m:r>
                    <m:r>
                      <a:rPr lang="en-US" b="0" i="1" smtClean="0">
                        <a:latin typeface="Cambria Math" panose="02040503050406030204" pitchFamily="18" charset="0"/>
                        <a:cs typeface="Times New Roman" panose="02020603050405020304" pitchFamily="18" charset="0"/>
                      </a:rPr>
                      <m:t>𝑔</m:t>
                    </m:r>
                  </m:oMath>
                </a14:m>
                <a:r>
                  <a:rPr lang="en-US" dirty="0">
                    <a:latin typeface="Times New Roman" panose="02020603050405020304" pitchFamily="18" charset="0"/>
                    <a:cs typeface="Times New Roman" panose="02020603050405020304" pitchFamily="18" charset="0"/>
                  </a:rPr>
                  <a:t> suspended from the ceiling by a string of length </a:t>
                </a:r>
                <a14:m>
                  <m:oMath xmlns:m="http://schemas.openxmlformats.org/officeDocument/2006/math">
                    <m:r>
                      <a:rPr lang="en-US" b="0" i="1" smtClean="0">
                        <a:latin typeface="Cambria Math" panose="02040503050406030204" pitchFamily="18" charset="0"/>
                        <a:cs typeface="Times New Roman" panose="02020603050405020304" pitchFamily="18" charset="0"/>
                      </a:rPr>
                      <m:t>𝑙</m:t>
                    </m:r>
                    <m:r>
                      <a:rPr lang="en-US" b="0" i="1" smtClean="0">
                        <a:latin typeface="Cambria Math" panose="02040503050406030204" pitchFamily="18" charset="0"/>
                        <a:cs typeface="Times New Roman" panose="02020603050405020304" pitchFamily="18" charset="0"/>
                      </a:rPr>
                      <m:t>=1.25</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When turned on, the pig flies in a circle of radius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and the string makes an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12</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measured with respect to the vertical.</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tension in the wire connecting the pig to the ceiling?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the flying pig?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period of motion of the flying pig?  That is, now long does it take the flying pig to make one trip around the circle?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 demo of the pig in flight, check out this YouTube link:  </a:t>
                </a:r>
                <a:r>
                  <a:rPr lang="en-US" u="sng" dirty="0">
                    <a:latin typeface="Times New Roman" panose="02020603050405020304" pitchFamily="18" charset="0"/>
                    <a:cs typeface="Times New Roman" panose="02020603050405020304" pitchFamily="18" charset="0"/>
                  </a:rPr>
                  <a:t>https://</a:t>
                </a:r>
                <a:r>
                  <a:rPr lang="en-US" u="sng" dirty="0" err="1">
                    <a:latin typeface="Times New Roman" panose="02020603050405020304" pitchFamily="18" charset="0"/>
                    <a:cs typeface="Times New Roman" panose="02020603050405020304" pitchFamily="18" charset="0"/>
                  </a:rPr>
                  <a:t>www.youtube.com</a:t>
                </a:r>
                <a:r>
                  <a:rPr lang="en-US" u="sng" dirty="0">
                    <a:latin typeface="Times New Roman" panose="02020603050405020304" pitchFamily="18" charset="0"/>
                    <a:cs typeface="Times New Roman" panose="02020603050405020304" pitchFamily="18" charset="0"/>
                  </a:rPr>
                  <a:t>/</a:t>
                </a:r>
                <a:r>
                  <a:rPr lang="en-US" u="sng" dirty="0" err="1">
                    <a:latin typeface="Times New Roman" panose="02020603050405020304" pitchFamily="18" charset="0"/>
                    <a:cs typeface="Times New Roman" panose="02020603050405020304" pitchFamily="18" charset="0"/>
                  </a:rPr>
                  <a:t>watch?time_continue</a:t>
                </a:r>
                <a:r>
                  <a:rPr lang="en-US" u="sng" dirty="0">
                    <a:latin typeface="Times New Roman" panose="02020603050405020304" pitchFamily="18" charset="0"/>
                    <a:cs typeface="Times New Roman" panose="02020603050405020304" pitchFamily="18" charset="0"/>
                  </a:rPr>
                  <a:t>=8&amp;v=VwiaI9hR7FQ&amp;feature=</a:t>
                </a:r>
                <a:r>
                  <a:rPr lang="en-US" u="sng" dirty="0" err="1">
                    <a:latin typeface="Times New Roman" panose="02020603050405020304" pitchFamily="18" charset="0"/>
                    <a:cs typeface="Times New Roman" panose="02020603050405020304" pitchFamily="18" charset="0"/>
                  </a:rPr>
                  <a:t>emb_logo</a:t>
                </a:r>
                <a:endParaRPr lang="en-US" u="sng"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8CB67C0-FFFA-B844-897F-F8B0C890C32A}"/>
                  </a:ext>
                </a:extLst>
              </p:cNvPr>
              <p:cNvSpPr txBox="1">
                <a:spLocks noRot="1" noChangeAspect="1" noMove="1" noResize="1" noEditPoints="1" noAdjustHandles="1" noChangeArrowheads="1" noChangeShapeType="1" noTextEdit="1"/>
              </p:cNvSpPr>
              <p:nvPr/>
            </p:nvSpPr>
            <p:spPr>
              <a:xfrm>
                <a:off x="432916" y="1030147"/>
                <a:ext cx="6176228" cy="5422125"/>
              </a:xfrm>
              <a:prstGeom prst="rect">
                <a:avLst/>
              </a:prstGeom>
              <a:blipFill>
                <a:blip r:embed="rId2"/>
                <a:stretch>
                  <a:fillRect l="-821" t="-468" r="-123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4CBB05FE-A039-2B49-8C64-CB83441DBF8C}"/>
              </a:ext>
            </a:extLst>
          </p:cNvPr>
          <p:cNvSpPr/>
          <p:nvPr/>
        </p:nvSpPr>
        <p:spPr>
          <a:xfrm>
            <a:off x="9576121" y="6304002"/>
            <a:ext cx="2648673" cy="553998"/>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Flying Pig:  https://</a:t>
            </a:r>
            <a:r>
              <a:rPr lang="en-US" sz="1000" dirty="0" err="1">
                <a:latin typeface="Times New Roman" panose="02020603050405020304" pitchFamily="18" charset="0"/>
                <a:cs typeface="Times New Roman" panose="02020603050405020304" pitchFamily="18" charset="0"/>
              </a:rPr>
              <a:t>www.wardsci.com</a:t>
            </a:r>
            <a:r>
              <a:rPr lang="en-US" sz="1000" dirty="0">
                <a:latin typeface="Times New Roman" panose="02020603050405020304" pitchFamily="18" charset="0"/>
                <a:cs typeface="Times New Roman" panose="02020603050405020304" pitchFamily="18" charset="0"/>
              </a:rPr>
              <a:t>/store/product/20912786/flying-pig</a:t>
            </a:r>
          </a:p>
        </p:txBody>
      </p:sp>
      <p:grpSp>
        <p:nvGrpSpPr>
          <p:cNvPr id="6" name="Group 5">
            <a:extLst>
              <a:ext uri="{FF2B5EF4-FFF2-40B4-BE49-F238E27FC236}">
                <a16:creationId xmlns:a16="http://schemas.microsoft.com/office/drawing/2014/main" id="{585D5D83-A1F6-AC4F-A58C-933DC3CA3A9B}"/>
              </a:ext>
            </a:extLst>
          </p:cNvPr>
          <p:cNvGrpSpPr/>
          <p:nvPr/>
        </p:nvGrpSpPr>
        <p:grpSpPr>
          <a:xfrm>
            <a:off x="7928658" y="1696103"/>
            <a:ext cx="3294925" cy="3522630"/>
            <a:chOff x="7889112" y="515003"/>
            <a:chExt cx="3294925" cy="3522630"/>
          </a:xfrm>
        </p:grpSpPr>
        <p:pic>
          <p:nvPicPr>
            <p:cNvPr id="7" name="Picture 2" descr="Flying Pig">
              <a:extLst>
                <a:ext uri="{FF2B5EF4-FFF2-40B4-BE49-F238E27FC236}">
                  <a16:creationId xmlns:a16="http://schemas.microsoft.com/office/drawing/2014/main" id="{FDA697EA-D5DF-5E46-BF37-8856A18B4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626" y="2824222"/>
              <a:ext cx="1213411" cy="12134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2123747-6E36-954D-8166-6EB850B5909E}"/>
                </a:ext>
              </a:extLst>
            </p:cNvPr>
            <p:cNvSpPr/>
            <p:nvPr/>
          </p:nvSpPr>
          <p:spPr>
            <a:xfrm>
              <a:off x="7889112" y="515003"/>
              <a:ext cx="2916820" cy="261610"/>
            </a:xfrm>
            <a:prstGeom prst="rect">
              <a:avLst/>
            </a:prstGeom>
            <a:pattFill prst="wdUp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D5106D6-481B-7E4F-9DE7-1766EE1B943C}"/>
                </a:ext>
              </a:extLst>
            </p:cNvPr>
            <p:cNvSpPr/>
            <p:nvPr/>
          </p:nvSpPr>
          <p:spPr>
            <a:xfrm>
              <a:off x="7954702" y="3066131"/>
              <a:ext cx="2751880" cy="78707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3E2901C-32E5-6844-86D4-1FB91E8F6C06}"/>
                </a:ext>
              </a:extLst>
            </p:cNvPr>
            <p:cNvCxnSpPr>
              <a:cxnSpLocks/>
            </p:cNvCxnSpPr>
            <p:nvPr/>
          </p:nvCxnSpPr>
          <p:spPr>
            <a:xfrm>
              <a:off x="9347522" y="776613"/>
              <a:ext cx="1359060" cy="2695792"/>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rved Left Arrow 10">
              <a:extLst>
                <a:ext uri="{FF2B5EF4-FFF2-40B4-BE49-F238E27FC236}">
                  <a16:creationId xmlns:a16="http://schemas.microsoft.com/office/drawing/2014/main" id="{8B3DD87E-1197-D74E-92D5-A0952AAD656F}"/>
                </a:ext>
              </a:extLst>
            </p:cNvPr>
            <p:cNvSpPr/>
            <p:nvPr/>
          </p:nvSpPr>
          <p:spPr>
            <a:xfrm>
              <a:off x="9347523" y="1018523"/>
              <a:ext cx="612010" cy="486186"/>
            </a:xfrm>
            <a:prstGeom prst="curvedLeftArrow">
              <a:avLst>
                <a:gd name="adj1" fmla="val 10572"/>
                <a:gd name="adj2" fmla="val 50000"/>
                <a:gd name="adj3" fmla="val 25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id="{5ABC9F8D-2C15-1A40-BADB-AD439C410B8F}"/>
                </a:ext>
              </a:extLst>
            </p:cNvPr>
            <p:cNvCxnSpPr>
              <a:cxnSpLocks/>
            </p:cNvCxnSpPr>
            <p:nvPr/>
          </p:nvCxnSpPr>
          <p:spPr>
            <a:xfrm>
              <a:off x="9347522" y="730313"/>
              <a:ext cx="0" cy="26957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5C0F4E-CF0D-EF42-B01C-A4442A7ED7FD}"/>
                </a:ext>
              </a:extLst>
            </p:cNvPr>
            <p:cNvCxnSpPr>
              <a:cxnSpLocks/>
            </p:cNvCxnSpPr>
            <p:nvPr/>
          </p:nvCxnSpPr>
          <p:spPr>
            <a:xfrm flipH="1">
              <a:off x="7963383" y="3419352"/>
              <a:ext cx="13841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D0C26A5-DCAE-A341-86A1-1E4391479133}"/>
                    </a:ext>
                  </a:extLst>
                </p:cNvPr>
                <p:cNvSpPr/>
                <p:nvPr/>
              </p:nvSpPr>
              <p:spPr>
                <a:xfrm>
                  <a:off x="8519122" y="3391423"/>
                  <a:ext cx="391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𝑅</m:t>
                        </m:r>
                      </m:oMath>
                    </m:oMathPara>
                  </a14:m>
                  <a:endParaRPr lang="en-US" dirty="0"/>
                </a:p>
              </p:txBody>
            </p:sp>
          </mc:Choice>
          <mc:Fallback xmlns="">
            <p:sp>
              <p:nvSpPr>
                <p:cNvPr id="20" name="Rectangle 19">
                  <a:extLst>
                    <a:ext uri="{FF2B5EF4-FFF2-40B4-BE49-F238E27FC236}">
                      <a16:creationId xmlns:a16="http://schemas.microsoft.com/office/drawing/2014/main" id="{51184A5E-B695-794F-A09B-8BB410E1944A}"/>
                    </a:ext>
                  </a:extLst>
                </p:cNvPr>
                <p:cNvSpPr>
                  <a:spLocks noRot="1" noChangeAspect="1" noMove="1" noResize="1" noEditPoints="1" noAdjustHandles="1" noChangeArrowheads="1" noChangeShapeType="1" noTextEdit="1"/>
                </p:cNvSpPr>
                <p:nvPr/>
              </p:nvSpPr>
              <p:spPr>
                <a:xfrm>
                  <a:off x="8519122" y="3391423"/>
                  <a:ext cx="39177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1B1D670-F868-DD45-9238-CE4671775D96}"/>
                    </a:ext>
                  </a:extLst>
                </p:cNvPr>
                <p:cNvSpPr/>
                <p:nvPr/>
              </p:nvSpPr>
              <p:spPr>
                <a:xfrm>
                  <a:off x="10118357" y="2100754"/>
                  <a:ext cx="3170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oMath>
                    </m:oMathPara>
                  </a14:m>
                  <a:endParaRPr lang="en-US" dirty="0"/>
                </a:p>
              </p:txBody>
            </p:sp>
          </mc:Choice>
          <mc:Fallback xmlns="">
            <p:sp>
              <p:nvSpPr>
                <p:cNvPr id="22" name="Rectangle 21">
                  <a:extLst>
                    <a:ext uri="{FF2B5EF4-FFF2-40B4-BE49-F238E27FC236}">
                      <a16:creationId xmlns:a16="http://schemas.microsoft.com/office/drawing/2014/main" id="{95065360-BD8A-E74C-94D7-EAED8AAE78BF}"/>
                    </a:ext>
                  </a:extLst>
                </p:cNvPr>
                <p:cNvSpPr>
                  <a:spLocks noRot="1" noChangeAspect="1" noMove="1" noResize="1" noEditPoints="1" noAdjustHandles="1" noChangeArrowheads="1" noChangeShapeType="1" noTextEdit="1"/>
                </p:cNvSpPr>
                <p:nvPr/>
              </p:nvSpPr>
              <p:spPr>
                <a:xfrm>
                  <a:off x="10118357" y="2100754"/>
                  <a:ext cx="31701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447CFFE-0FF3-3E42-B1B2-8E326A805D32}"/>
                    </a:ext>
                  </a:extLst>
                </p:cNvPr>
                <p:cNvSpPr/>
                <p:nvPr/>
              </p:nvSpPr>
              <p:spPr>
                <a:xfrm>
                  <a:off x="9347521" y="1471403"/>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US" dirty="0"/>
                </a:p>
              </p:txBody>
            </p:sp>
          </mc:Choice>
          <mc:Fallback xmlns="">
            <p:sp>
              <p:nvSpPr>
                <p:cNvPr id="23" name="Rectangle 22">
                  <a:extLst>
                    <a:ext uri="{FF2B5EF4-FFF2-40B4-BE49-F238E27FC236}">
                      <a16:creationId xmlns:a16="http://schemas.microsoft.com/office/drawing/2014/main" id="{C8607CFB-B1CC-CF42-BE87-5F4FF963A74B}"/>
                    </a:ext>
                  </a:extLst>
                </p:cNvPr>
                <p:cNvSpPr>
                  <a:spLocks noRot="1" noChangeAspect="1" noMove="1" noResize="1" noEditPoints="1" noAdjustHandles="1" noChangeArrowheads="1" noChangeShapeType="1" noTextEdit="1"/>
                </p:cNvSpPr>
                <p:nvPr/>
              </p:nvSpPr>
              <p:spPr>
                <a:xfrm>
                  <a:off x="9347521" y="1471403"/>
                  <a:ext cx="374140" cy="369332"/>
                </a:xfrm>
                <a:prstGeom prst="rect">
                  <a:avLst/>
                </a:prstGeom>
                <a:blipFill>
                  <a:blip r:embed="rId6"/>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EA60E28A-D3A8-DA46-B965-FF49D895A5ED}"/>
              </a:ext>
            </a:extLst>
          </p:cNvPr>
          <p:cNvSpPr txBox="1"/>
          <p:nvPr/>
        </p:nvSpPr>
        <p:spPr>
          <a:xfrm>
            <a:off x="1987826" y="149079"/>
            <a:ext cx="785644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Circular Motion</a:t>
            </a:r>
          </a:p>
        </p:txBody>
      </p:sp>
    </p:spTree>
    <p:extLst>
      <p:ext uri="{BB962C8B-B14F-4D97-AF65-F5344CB8AC3E}">
        <p14:creationId xmlns:p14="http://schemas.microsoft.com/office/powerpoint/2010/main" val="68212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0BF726-B7F4-8642-81E4-B47B687CC6FD}"/>
              </a:ext>
            </a:extLst>
          </p:cNvPr>
          <p:cNvSpPr txBox="1"/>
          <p:nvPr/>
        </p:nvSpPr>
        <p:spPr>
          <a:xfrm>
            <a:off x="1987826" y="149079"/>
            <a:ext cx="785644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Circular Motion</a:t>
            </a:r>
          </a:p>
        </p:txBody>
      </p:sp>
      <p:sp>
        <p:nvSpPr>
          <p:cNvPr id="5" name="Rectangle 4">
            <a:extLst>
              <a:ext uri="{FF2B5EF4-FFF2-40B4-BE49-F238E27FC236}">
                <a16:creationId xmlns:a16="http://schemas.microsoft.com/office/drawing/2014/main" id="{5B64C765-E219-BF46-952B-94F47A141D2C}"/>
              </a:ext>
            </a:extLst>
          </p:cNvPr>
          <p:cNvSpPr/>
          <p:nvPr/>
        </p:nvSpPr>
        <p:spPr>
          <a:xfrm>
            <a:off x="432916" y="1263134"/>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2:</a:t>
            </a:r>
            <a:endParaRPr lang="en-US" dirty="0"/>
          </a:p>
        </p:txBody>
      </p:sp>
      <p:grpSp>
        <p:nvGrpSpPr>
          <p:cNvPr id="6" name="Group 5">
            <a:extLst>
              <a:ext uri="{FF2B5EF4-FFF2-40B4-BE49-F238E27FC236}">
                <a16:creationId xmlns:a16="http://schemas.microsoft.com/office/drawing/2014/main" id="{62A6D589-C574-024E-9CCC-41D45A93C67C}"/>
              </a:ext>
            </a:extLst>
          </p:cNvPr>
          <p:cNvGrpSpPr/>
          <p:nvPr/>
        </p:nvGrpSpPr>
        <p:grpSpPr>
          <a:xfrm>
            <a:off x="7418704" y="1827986"/>
            <a:ext cx="4191091" cy="3230721"/>
            <a:chOff x="7456804" y="1028700"/>
            <a:chExt cx="4191091" cy="3230721"/>
          </a:xfrm>
        </p:grpSpPr>
        <p:sp>
          <p:nvSpPr>
            <p:cNvPr id="7" name="Rectangle 6">
              <a:extLst>
                <a:ext uri="{FF2B5EF4-FFF2-40B4-BE49-F238E27FC236}">
                  <a16:creationId xmlns:a16="http://schemas.microsoft.com/office/drawing/2014/main" id="{3AE90B9B-14AF-8448-A3F8-94EE61E63421}"/>
                </a:ext>
              </a:extLst>
            </p:cNvPr>
            <p:cNvSpPr/>
            <p:nvPr/>
          </p:nvSpPr>
          <p:spPr>
            <a:xfrm>
              <a:off x="7456804" y="4013200"/>
              <a:ext cx="4191091" cy="246221"/>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www.youtube.com</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watch?v</a:t>
              </a:r>
              <a:r>
                <a:rPr lang="en-US" sz="1000" dirty="0">
                  <a:latin typeface="Times New Roman" panose="02020603050405020304" pitchFamily="18" charset="0"/>
                  <a:cs typeface="Times New Roman" panose="02020603050405020304" pitchFamily="18" charset="0"/>
                </a:rPr>
                <a:t>=uz_DkRs92pM</a:t>
              </a:r>
            </a:p>
          </p:txBody>
        </p:sp>
        <p:pic>
          <p:nvPicPr>
            <p:cNvPr id="8" name="Picture 7">
              <a:extLst>
                <a:ext uri="{FF2B5EF4-FFF2-40B4-BE49-F238E27FC236}">
                  <a16:creationId xmlns:a16="http://schemas.microsoft.com/office/drawing/2014/main" id="{A9C258C5-2032-AE4F-9634-726ADE00296C}"/>
                </a:ext>
              </a:extLst>
            </p:cNvPr>
            <p:cNvPicPr>
              <a:picLocks noChangeAspect="1"/>
            </p:cNvPicPr>
            <p:nvPr/>
          </p:nvPicPr>
          <p:blipFill>
            <a:blip r:embed="rId2"/>
            <a:stretch>
              <a:fillRect/>
            </a:stretch>
          </p:blipFill>
          <p:spPr>
            <a:xfrm>
              <a:off x="7456804" y="1028700"/>
              <a:ext cx="4191091" cy="2984500"/>
            </a:xfrm>
            <a:prstGeom prst="rect">
              <a:avLst/>
            </a:prstGeom>
          </p:spPr>
        </p:pic>
      </p:gr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ED554FB1-6B91-314B-938B-BDBC0389308F}"/>
                  </a:ext>
                </a:extLst>
              </p:cNvPr>
              <p:cNvSpPr/>
              <p:nvPr/>
            </p:nvSpPr>
            <p:spPr>
              <a:xfrm>
                <a:off x="432916" y="1827986"/>
                <a:ext cx="6450484" cy="4247317"/>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The Rotor is an amusement park thrill ride where one stands against a wall on the inside of a large (</a:t>
                </a:r>
                <a14:m>
                  <m:oMath xmlns:m="http://schemas.openxmlformats.org/officeDocument/2006/math">
                    <m:r>
                      <a:rPr lang="en-US" b="0" i="1" smtClean="0">
                        <a:latin typeface="Cambria Math" panose="02040503050406030204" pitchFamily="18" charset="0"/>
                        <a:cs typeface="Times New Roman" panose="02020603050405020304" pitchFamily="18" charset="0"/>
                      </a:rPr>
                      <m:t>𝑟</m:t>
                    </m:r>
                    <m:r>
                      <a:rPr lang="en-US" b="0" i="1" smtClean="0">
                        <a:latin typeface="Cambria Math" panose="02040503050406030204" pitchFamily="18" charset="0"/>
                        <a:cs typeface="Times New Roman" panose="02020603050405020304" pitchFamily="18" charset="0"/>
                      </a:rPr>
                      <m:t>=5</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cylinder.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ride starts from rest and when the riders reach a particular speed the floor drops out and the riders stay pinned to the wall due to friction.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coefficient of friction is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𝜇</m:t>
                    </m:r>
                    <m:r>
                      <a:rPr lang="en-US" b="0" i="1" smtClean="0">
                        <a:latin typeface="Cambria Math" panose="02040503050406030204" pitchFamily="18" charset="0"/>
                        <a:ea typeface="Cambria Math" panose="02040503050406030204" pitchFamily="18" charset="0"/>
                        <a:cs typeface="Times New Roman" panose="02020603050405020304" pitchFamily="18" charset="0"/>
                      </a:rPr>
                      <m:t>=0.2</m:t>
                    </m:r>
                  </m:oMath>
                </a14:m>
                <a:r>
                  <a:rPr lang="en-US" dirty="0">
                    <a:latin typeface="Times New Roman" panose="02020603050405020304" pitchFamily="18" charset="0"/>
                    <a:cs typeface="Times New Roman" panose="02020603050405020304" pitchFamily="18" charset="0"/>
                  </a:rPr>
                  <a:t>, what is the speed of the riders at which they stay pinned to the wall and what is the magnitude of the normal force from the wall on the riders?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does your result not depend on and what does this imply?</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a rider to make one complete revolution in the ride?</a:t>
                </a:r>
              </a:p>
            </p:txBody>
          </p:sp>
        </mc:Choice>
        <mc:Fallback>
          <p:sp>
            <p:nvSpPr>
              <p:cNvPr id="9" name="Rectangle 8">
                <a:extLst>
                  <a:ext uri="{FF2B5EF4-FFF2-40B4-BE49-F238E27FC236}">
                    <a16:creationId xmlns:a16="http://schemas.microsoft.com/office/drawing/2014/main" id="{ED554FB1-6B91-314B-938B-BDBC0389308F}"/>
                  </a:ext>
                </a:extLst>
              </p:cNvPr>
              <p:cNvSpPr>
                <a:spLocks noRot="1" noChangeAspect="1" noMove="1" noResize="1" noEditPoints="1" noAdjustHandles="1" noChangeArrowheads="1" noChangeShapeType="1" noTextEdit="1"/>
              </p:cNvSpPr>
              <p:nvPr/>
            </p:nvSpPr>
            <p:spPr>
              <a:xfrm>
                <a:off x="432916" y="1827986"/>
                <a:ext cx="6450484" cy="4247317"/>
              </a:xfrm>
              <a:prstGeom prst="rect">
                <a:avLst/>
              </a:prstGeom>
              <a:blipFill>
                <a:blip r:embed="rId3"/>
                <a:stretch>
                  <a:fillRect l="-787" t="-896" r="-984" b="-1194"/>
                </a:stretch>
              </a:blipFill>
            </p:spPr>
            <p:txBody>
              <a:bodyPr/>
              <a:lstStyle/>
              <a:p>
                <a:r>
                  <a:rPr lang="en-US">
                    <a:noFill/>
                  </a:rPr>
                  <a:t> </a:t>
                </a:r>
              </a:p>
            </p:txBody>
          </p:sp>
        </mc:Fallback>
      </mc:AlternateContent>
    </p:spTree>
    <p:extLst>
      <p:ext uri="{BB962C8B-B14F-4D97-AF65-F5344CB8AC3E}">
        <p14:creationId xmlns:p14="http://schemas.microsoft.com/office/powerpoint/2010/main" val="258561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723DF1E-0D87-F24C-9DE6-05361434F5A7}"/>
                  </a:ext>
                </a:extLst>
              </p:cNvPr>
              <p:cNvSpPr/>
              <p:nvPr/>
            </p:nvSpPr>
            <p:spPr>
              <a:xfrm>
                <a:off x="245285" y="671691"/>
                <a:ext cx="5574184"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3:</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There are signs that are posted all over America's roadways alerting you to all sorts of things, like speed limits, distances to exits, tourist attractions, and the like.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you are driving down a level road when you see a sign like the one on the right.  How does the department of transportation for your state know what speed limit to post on the sign?  That is, how do you determine the posted speed that you should take the curve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Roadways are about </a:t>
                </a:r>
                <a14:m>
                  <m:oMath xmlns:m="http://schemas.openxmlformats.org/officeDocument/2006/math">
                    <m:r>
                      <a:rPr lang="en-US" i="1">
                        <a:latin typeface="Cambria Math" panose="02040503050406030204" pitchFamily="18" charset="0"/>
                        <a:cs typeface="Times New Roman" panose="02020603050405020304" pitchFamily="18" charset="0"/>
                      </a:rPr>
                      <m:t>24</m:t>
                    </m:r>
                    <m:r>
                      <a:rPr lang="en-US" i="1">
                        <a:latin typeface="Cambria Math" panose="02040503050406030204" pitchFamily="18" charset="0"/>
                        <a:cs typeface="Times New Roman" panose="02020603050405020304" pitchFamily="18" charset="0"/>
                      </a:rPr>
                      <m:t>𝑓𝑡</m:t>
                    </m:r>
                  </m:oMath>
                </a14:m>
                <a:r>
                  <a:rPr lang="en-US" dirty="0">
                    <a:latin typeface="Times New Roman" panose="02020603050405020304" pitchFamily="18" charset="0"/>
                    <a:cs typeface="Times New Roman" panose="02020603050405020304" pitchFamily="18" charset="0"/>
                  </a:rPr>
                  <a:t> wide (about </a:t>
                </a:r>
                <a14:m>
                  <m:oMath xmlns:m="http://schemas.openxmlformats.org/officeDocument/2006/math">
                    <m:r>
                      <a:rPr lang="en-US" i="1">
                        <a:latin typeface="Cambria Math" panose="02040503050406030204" pitchFamily="18" charset="0"/>
                        <a:cs typeface="Times New Roman" panose="02020603050405020304" pitchFamily="18" charset="0"/>
                      </a:rPr>
                      <m:t>12</m:t>
                    </m:r>
                    <m:r>
                      <a:rPr lang="en-US" i="1">
                        <a:latin typeface="Cambria Math" panose="02040503050406030204" pitchFamily="18" charset="0"/>
                        <a:cs typeface="Times New Roman" panose="02020603050405020304" pitchFamily="18" charset="0"/>
                      </a:rPr>
                      <m:t>𝑓𝑡</m:t>
                    </m:r>
                  </m:oMath>
                </a14:m>
                <a:r>
                  <a:rPr lang="en-US" dirty="0">
                    <a:latin typeface="Times New Roman" panose="02020603050405020304" pitchFamily="18" charset="0"/>
                    <a:cs typeface="Times New Roman" panose="02020603050405020304" pitchFamily="18" charset="0"/>
                  </a:rPr>
                  <a:t> per lane), and a typical curve is about in </a:t>
                </a:r>
                <a14:m>
                  <m:oMath xmlns:m="http://schemas.openxmlformats.org/officeDocument/2006/math">
                    <m:r>
                      <a:rPr lang="en-US" i="1">
                        <a:latin typeface="Cambria Math" panose="02040503050406030204" pitchFamily="18" charset="0"/>
                        <a:cs typeface="Times New Roman" panose="02020603050405020304" pitchFamily="18" charset="0"/>
                      </a:rPr>
                      <m:t>200</m:t>
                    </m:r>
                    <m:r>
                      <a:rPr lang="en-US" i="1">
                        <a:latin typeface="Cambria Math" panose="02040503050406030204" pitchFamily="18" charset="0"/>
                        <a:cs typeface="Times New Roman" panose="02020603050405020304" pitchFamily="18" charset="0"/>
                      </a:rPr>
                      <m:t>𝑓𝑡</m:t>
                    </m:r>
                  </m:oMath>
                </a14:m>
                <a:r>
                  <a:rPr lang="en-US" dirty="0">
                    <a:latin typeface="Times New Roman" panose="02020603050405020304" pitchFamily="18" charset="0"/>
                    <a:cs typeface="Times New Roman" panose="02020603050405020304" pitchFamily="18" charset="0"/>
                  </a:rPr>
                  <a:t> diameter (</a:t>
                </a:r>
                <a14:m>
                  <m:oMath xmlns:m="http://schemas.openxmlformats.org/officeDocument/2006/math">
                    <m:r>
                      <a:rPr lang="en-US" i="1">
                        <a:latin typeface="Cambria Math" panose="02040503050406030204" pitchFamily="18" charset="0"/>
                        <a:cs typeface="Times New Roman" panose="02020603050405020304" pitchFamily="18" charset="0"/>
                      </a:rPr>
                      <m:t>100</m:t>
                    </m:r>
                    <m:r>
                      <a:rPr lang="en-US" i="1">
                        <a:latin typeface="Cambria Math" panose="02040503050406030204" pitchFamily="18" charset="0"/>
                        <a:cs typeface="Times New Roman" panose="02020603050405020304" pitchFamily="18" charset="0"/>
                      </a:rPr>
                      <m:t>𝑓𝑡</m:t>
                    </m:r>
                  </m:oMath>
                </a14:m>
                <a:r>
                  <a:rPr lang="en-US" dirty="0">
                    <a:latin typeface="Times New Roman" panose="02020603050405020304" pitchFamily="18" charset="0"/>
                    <a:cs typeface="Times New Roman" panose="02020603050405020304" pitchFamily="18" charset="0"/>
                  </a:rPr>
                  <a:t> in radius).  This is about </a:t>
                </a:r>
                <a14:m>
                  <m:oMath xmlns:m="http://schemas.openxmlformats.org/officeDocument/2006/math">
                    <m:r>
                      <a:rPr lang="en-US" i="1">
                        <a:latin typeface="Cambria Math" panose="02040503050406030204" pitchFamily="18" charset="0"/>
                        <a:cs typeface="Times New Roman" panose="02020603050405020304" pitchFamily="18" charset="0"/>
                      </a:rPr>
                      <m:t>30</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fast should I mark the road sign for you to safely negotiate the corner?  Assume that the coefficient of friction between rubber and asphalt is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𝜇</m:t>
                    </m:r>
                    <m:r>
                      <a:rPr lang="en-US" i="1">
                        <a:latin typeface="Cambria Math" panose="02040503050406030204" pitchFamily="18" charset="0"/>
                        <a:ea typeface="Cambria Math" panose="02040503050406030204" pitchFamily="18" charset="0"/>
                        <a:cs typeface="Times New Roman" panose="02020603050405020304" pitchFamily="18" charset="0"/>
                      </a:rPr>
                      <m:t>=0.7</m:t>
                    </m:r>
                  </m:oMath>
                </a14:m>
                <a:r>
                  <a:rPr lang="en-US" dirty="0">
                    <a:latin typeface="Times New Roman" panose="02020603050405020304" pitchFamily="18" charset="0"/>
                    <a:cs typeface="Times New Roman" panose="02020603050405020304" pitchFamily="18" charset="0"/>
                  </a:rPr>
                  <a:t> for a dry road and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𝜇</m:t>
                    </m:r>
                    <m:r>
                      <a:rPr lang="en-US" i="1">
                        <a:latin typeface="Cambria Math" panose="02040503050406030204" pitchFamily="18" charset="0"/>
                        <a:ea typeface="Cambria Math" panose="02040503050406030204" pitchFamily="18" charset="0"/>
                        <a:cs typeface="Times New Roman" panose="02020603050405020304" pitchFamily="18" charset="0"/>
                      </a:rPr>
                      <m:t>=0.3</m:t>
                    </m:r>
                  </m:oMath>
                </a14:m>
                <a:r>
                  <a:rPr lang="en-US" dirty="0">
                    <a:latin typeface="Times New Roman" panose="02020603050405020304" pitchFamily="18" charset="0"/>
                    <a:cs typeface="Times New Roman" panose="02020603050405020304" pitchFamily="18" charset="0"/>
                  </a:rPr>
                  <a:t> for a wet road.</a:t>
                </a:r>
              </a:p>
              <a:p>
                <a:endParaRPr lang="en-US" dirty="0">
                  <a:latin typeface="Times New Roman" panose="02020603050405020304" pitchFamily="18"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3723DF1E-0D87-F24C-9DE6-05361434F5A7}"/>
                  </a:ext>
                </a:extLst>
              </p:cNvPr>
              <p:cNvSpPr>
                <a:spLocks noRot="1" noChangeAspect="1" noMove="1" noResize="1" noEditPoints="1" noAdjustHandles="1" noChangeArrowheads="1" noChangeShapeType="1" noTextEdit="1"/>
              </p:cNvSpPr>
              <p:nvPr/>
            </p:nvSpPr>
            <p:spPr>
              <a:xfrm>
                <a:off x="245285" y="671691"/>
                <a:ext cx="5574184" cy="6186309"/>
              </a:xfrm>
              <a:prstGeom prst="rect">
                <a:avLst/>
              </a:prstGeom>
              <a:blipFill>
                <a:blip r:embed="rId2"/>
                <a:stretch>
                  <a:fillRect l="-909" t="-410" r="-90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4EE9DDA-58A8-1944-A545-D70FB89DF6AC}"/>
              </a:ext>
            </a:extLst>
          </p:cNvPr>
          <p:cNvGrpSpPr/>
          <p:nvPr/>
        </p:nvGrpSpPr>
        <p:grpSpPr>
          <a:xfrm>
            <a:off x="6372532" y="1828800"/>
            <a:ext cx="5120968" cy="4056221"/>
            <a:chOff x="6461432" y="1181100"/>
            <a:chExt cx="5120968" cy="4056221"/>
          </a:xfrm>
        </p:grpSpPr>
        <p:pic>
          <p:nvPicPr>
            <p:cNvPr id="6" name="Picture 2" descr="Photo. A rural roadway is shown with a horizontal curve warning sign on the shoulder. The sign consists of two separate components; the top is a yellow diamond with a black curve arrow and the second is a smaller square plaque displaying 35 m.p.h.">
              <a:extLst>
                <a:ext uri="{FF2B5EF4-FFF2-40B4-BE49-F238E27FC236}">
                  <a16:creationId xmlns:a16="http://schemas.microsoft.com/office/drawing/2014/main" id="{B17F5409-769D-AE4B-9371-E60145D05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432" y="1181100"/>
              <a:ext cx="5120968"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37B1CA5-F68E-B74E-93DB-E32E3AE716EA}"/>
                </a:ext>
              </a:extLst>
            </p:cNvPr>
            <p:cNvSpPr/>
            <p:nvPr/>
          </p:nvSpPr>
          <p:spPr>
            <a:xfrm>
              <a:off x="6461432" y="4991100"/>
              <a:ext cx="3326552"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safety.fhwa.dot.gov</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speedmgt</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ref_mats</a:t>
              </a:r>
              <a:r>
                <a:rPr lang="en-US" sz="1000" dirty="0">
                  <a:latin typeface="Times New Roman" panose="02020603050405020304" pitchFamily="18" charset="0"/>
                  <a:cs typeface="Times New Roman" panose="02020603050405020304" pitchFamily="18" charset="0"/>
                </a:rPr>
                <a:t>/fhwasa10001/</a:t>
              </a:r>
            </a:p>
          </p:txBody>
        </p:sp>
      </p:grpSp>
      <p:sp>
        <p:nvSpPr>
          <p:cNvPr id="8" name="TextBox 7">
            <a:extLst>
              <a:ext uri="{FF2B5EF4-FFF2-40B4-BE49-F238E27FC236}">
                <a16:creationId xmlns:a16="http://schemas.microsoft.com/office/drawing/2014/main" id="{FE8E763F-2FDD-3845-B865-45AB961D72F3}"/>
              </a:ext>
            </a:extLst>
          </p:cNvPr>
          <p:cNvSpPr txBox="1"/>
          <p:nvPr/>
        </p:nvSpPr>
        <p:spPr>
          <a:xfrm>
            <a:off x="1987826" y="149079"/>
            <a:ext cx="785644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Circular Motion</a:t>
            </a:r>
          </a:p>
        </p:txBody>
      </p:sp>
    </p:spTree>
    <p:extLst>
      <p:ext uri="{BB962C8B-B14F-4D97-AF65-F5344CB8AC3E}">
        <p14:creationId xmlns:p14="http://schemas.microsoft.com/office/powerpoint/2010/main" val="88663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EEB3AE-01B6-1E4D-BE3A-6EADA7B0229A}"/>
              </a:ext>
            </a:extLst>
          </p:cNvPr>
          <p:cNvSpPr txBox="1"/>
          <p:nvPr/>
        </p:nvSpPr>
        <p:spPr>
          <a:xfrm>
            <a:off x="1987826" y="149079"/>
            <a:ext cx="785644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Circular Motion</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2350224-EF1F-154A-88DD-644EC70BF1F9}"/>
                  </a:ext>
                </a:extLst>
              </p:cNvPr>
              <p:cNvSpPr/>
              <p:nvPr/>
            </p:nvSpPr>
            <p:spPr>
              <a:xfrm>
                <a:off x="432916" y="916921"/>
                <a:ext cx="6234584" cy="560717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4:</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order to not have to rely on friction  to help you negotiate a curve, racetracks bank the ends of the tracks.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ultimately allows you to go faster around the track.</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effect can be seen in the sport of NASCAR in which cars drive at speeds approaching </a:t>
                </a:r>
                <a14:m>
                  <m:oMath xmlns:m="http://schemas.openxmlformats.org/officeDocument/2006/math">
                    <m:r>
                      <a:rPr lang="en-US" b="0" i="0" smtClean="0">
                        <a:latin typeface="Cambria Math" panose="02040503050406030204" pitchFamily="18" charset="0"/>
                        <a:cs typeface="Times New Roman" panose="02020603050405020304" pitchFamily="18" charset="0"/>
                      </a:rPr>
                      <m:t>200</m:t>
                    </m:r>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𝑚𝑖</m:t>
                        </m:r>
                      </m:num>
                      <m:den>
                        <m:r>
                          <a:rPr lang="en-US" b="0" i="1" smtClean="0">
                            <a:latin typeface="Cambria Math" panose="02040503050406030204" pitchFamily="18" charset="0"/>
                            <a:cs typeface="Times New Roman" panose="02020603050405020304" pitchFamily="18" charset="0"/>
                          </a:rPr>
                          <m:t>h𝑟</m:t>
                        </m:r>
                      </m:den>
                    </m:f>
                  </m:oMath>
                </a14:m>
                <a:r>
                  <a:rPr lang="en-US" dirty="0">
                    <a:latin typeface="Times New Roman" panose="02020603050405020304" pitchFamily="18" charset="0"/>
                    <a:cs typeface="Times New Roman" panose="02020603050405020304" pitchFamily="18" charset="0"/>
                  </a:rPr>
                  <a:t> for hundreds of miles. </a:t>
                </a:r>
              </a:p>
              <a:p>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force(s) is(are) responsible for you taking the turns at a high rate of speed if it is not friction?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your race car takes a turn at a speed of </a:t>
                </a:r>
                <a14:m>
                  <m:oMath xmlns:m="http://schemas.openxmlformats.org/officeDocument/2006/math">
                    <m:r>
                      <a:rPr lang="en-US">
                        <a:latin typeface="Cambria Math" panose="02040503050406030204" pitchFamily="18" charset="0"/>
                        <a:cs typeface="Times New Roman" panose="02020603050405020304" pitchFamily="18" charset="0"/>
                      </a:rPr>
                      <m:t>1</m:t>
                    </m:r>
                    <m:r>
                      <a:rPr lang="en-US" b="0" i="0" smtClean="0">
                        <a:latin typeface="Cambria Math" panose="02040503050406030204" pitchFamily="18" charset="0"/>
                        <a:cs typeface="Times New Roman" panose="02020603050405020304" pitchFamily="18" charset="0"/>
                      </a:rPr>
                      <m:t>50</m:t>
                    </m:r>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𝑚𝑖</m:t>
                        </m:r>
                      </m:num>
                      <m:den>
                        <m:r>
                          <a:rPr lang="en-US" b="0" i="1" smtClean="0">
                            <a:latin typeface="Cambria Math" panose="02040503050406030204" pitchFamily="18" charset="0"/>
                            <a:cs typeface="Times New Roman" panose="02020603050405020304" pitchFamily="18" charset="0"/>
                          </a:rPr>
                          <m:t>h𝑟</m:t>
                        </m:r>
                      </m:den>
                    </m:f>
                  </m:oMath>
                </a14:m>
                <a:r>
                  <a:rPr lang="en-US" dirty="0">
                    <a:latin typeface="Times New Roman" panose="02020603050405020304" pitchFamily="18" charset="0"/>
                    <a:cs typeface="Times New Roman" panose="02020603050405020304" pitchFamily="18" charset="0"/>
                  </a:rPr>
                  <a:t>, what is the radius of curvature of the track?</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Tracks are banked at various angles by the designer of the track.  For example, Daytona has a bank angle of </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31</m:t>
                        </m:r>
                      </m:e>
                      <m:sup>
                        <m:r>
                          <a:rPr lang="en-US" b="0" i="1" smtClean="0">
                            <a:latin typeface="Cambria Math" panose="02040503050406030204" pitchFamily="18" charset="0"/>
                            <a:cs typeface="Times New Roman" panose="02020603050405020304" pitchFamily="18" charset="0"/>
                          </a:rPr>
                          <m:t>0</m:t>
                        </m:r>
                      </m:sup>
                    </m:sSup>
                    <m:r>
                      <a:rPr lang="en-US" b="0" i="1" smtClean="0">
                        <a:latin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p:txBody>
          </p:sp>
        </mc:Choice>
        <mc:Fallback>
          <p:sp>
            <p:nvSpPr>
              <p:cNvPr id="5" name="Rectangle 4">
                <a:extLst>
                  <a:ext uri="{FF2B5EF4-FFF2-40B4-BE49-F238E27FC236}">
                    <a16:creationId xmlns:a16="http://schemas.microsoft.com/office/drawing/2014/main" id="{32350224-EF1F-154A-88DD-644EC70BF1F9}"/>
                  </a:ext>
                </a:extLst>
              </p:cNvPr>
              <p:cNvSpPr>
                <a:spLocks noRot="1" noChangeAspect="1" noMove="1" noResize="1" noEditPoints="1" noAdjustHandles="1" noChangeArrowheads="1" noChangeShapeType="1" noTextEdit="1"/>
              </p:cNvSpPr>
              <p:nvPr/>
            </p:nvSpPr>
            <p:spPr>
              <a:xfrm>
                <a:off x="432916" y="916921"/>
                <a:ext cx="6234584" cy="5607176"/>
              </a:xfrm>
              <a:prstGeom prst="rect">
                <a:avLst/>
              </a:prstGeom>
              <a:blipFill>
                <a:blip r:embed="rId2"/>
                <a:stretch>
                  <a:fillRect l="-813" t="-452" r="-610" b="-679"/>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2D837456-D75F-B241-8C69-05B9A83DC0DF}"/>
              </a:ext>
            </a:extLst>
          </p:cNvPr>
          <p:cNvGrpSpPr/>
          <p:nvPr/>
        </p:nvGrpSpPr>
        <p:grpSpPr>
          <a:xfrm>
            <a:off x="6915150" y="2152650"/>
            <a:ext cx="4635500" cy="3003610"/>
            <a:chOff x="6851650" y="1428750"/>
            <a:chExt cx="4635500" cy="3003610"/>
          </a:xfrm>
        </p:grpSpPr>
        <p:pic>
          <p:nvPicPr>
            <p:cNvPr id="7" name="Picture 2" descr="https://www.ajc.com/rf/image_inline/Pub/p11/AJC/2020/02/16/Images/AP20047785176084.jpg">
              <a:extLst>
                <a:ext uri="{FF2B5EF4-FFF2-40B4-BE49-F238E27FC236}">
                  <a16:creationId xmlns:a16="http://schemas.microsoft.com/office/drawing/2014/main" id="{66A13AC6-44EB-6E40-AD47-0FF07C595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1428750"/>
              <a:ext cx="4635500" cy="260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321FCE7-871C-324F-BEFC-75795A3BF643}"/>
                </a:ext>
              </a:extLst>
            </p:cNvPr>
            <p:cNvSpPr/>
            <p:nvPr/>
          </p:nvSpPr>
          <p:spPr>
            <a:xfrm>
              <a:off x="6851650" y="4032250"/>
              <a:ext cx="4635500"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www.ajc.com</a:t>
              </a:r>
              <a:r>
                <a:rPr lang="en-US" sz="1000" dirty="0">
                  <a:latin typeface="Times New Roman" panose="02020603050405020304" pitchFamily="18" charset="0"/>
                  <a:cs typeface="Times New Roman" panose="02020603050405020304" pitchFamily="18" charset="0"/>
                </a:rPr>
                <a:t>/sports/racing/rains-delay-end-daytona-500-until-monday/Ctvg7ozshchtRxGVsfjpYK/</a:t>
              </a:r>
            </a:p>
          </p:txBody>
        </p:sp>
      </p:grpSp>
    </p:spTree>
    <p:extLst>
      <p:ext uri="{BB962C8B-B14F-4D97-AF65-F5344CB8AC3E}">
        <p14:creationId xmlns:p14="http://schemas.microsoft.com/office/powerpoint/2010/main" val="245225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3A220B-C7B4-AF47-9514-BAD35EBD68D1}"/>
              </a:ext>
            </a:extLst>
          </p:cNvPr>
          <p:cNvGrpSpPr/>
          <p:nvPr/>
        </p:nvGrpSpPr>
        <p:grpSpPr>
          <a:xfrm>
            <a:off x="5298759" y="1743628"/>
            <a:ext cx="6819900" cy="2430684"/>
            <a:chOff x="3454624" y="3113590"/>
            <a:chExt cx="6819900" cy="2430684"/>
          </a:xfrm>
        </p:grpSpPr>
        <p:grpSp>
          <p:nvGrpSpPr>
            <p:cNvPr id="8" name="Group 7">
              <a:extLst>
                <a:ext uri="{FF2B5EF4-FFF2-40B4-BE49-F238E27FC236}">
                  <a16:creationId xmlns:a16="http://schemas.microsoft.com/office/drawing/2014/main" id="{E1075D60-ECEA-FE4B-A2DF-0F079D13BB48}"/>
                </a:ext>
              </a:extLst>
            </p:cNvPr>
            <p:cNvGrpSpPr/>
            <p:nvPr/>
          </p:nvGrpSpPr>
          <p:grpSpPr>
            <a:xfrm rot="20109060">
              <a:off x="3454624" y="3350550"/>
              <a:ext cx="6819900" cy="2193724"/>
              <a:chOff x="2686050" y="2413000"/>
              <a:chExt cx="6819900" cy="2193724"/>
            </a:xfrm>
          </p:grpSpPr>
          <p:pic>
            <p:nvPicPr>
              <p:cNvPr id="13" name="Picture 12">
                <a:extLst>
                  <a:ext uri="{FF2B5EF4-FFF2-40B4-BE49-F238E27FC236}">
                    <a16:creationId xmlns:a16="http://schemas.microsoft.com/office/drawing/2014/main" id="{4DF9C0D8-06BF-A34D-9C12-FEFF70F5A796}"/>
                  </a:ext>
                </a:extLst>
              </p:cNvPr>
              <p:cNvPicPr>
                <a:picLocks noChangeAspect="1"/>
              </p:cNvPicPr>
              <p:nvPr/>
            </p:nvPicPr>
            <p:blipFill>
              <a:blip r:embed="rId2"/>
              <a:stretch>
                <a:fillRect/>
              </a:stretch>
            </p:blipFill>
            <p:spPr>
              <a:xfrm>
                <a:off x="2686050" y="2413000"/>
                <a:ext cx="6819900" cy="2032000"/>
              </a:xfrm>
              <a:prstGeom prst="rect">
                <a:avLst/>
              </a:prstGeom>
            </p:spPr>
          </p:pic>
          <p:sp>
            <p:nvSpPr>
              <p:cNvPr id="14" name="Rectangle 13">
                <a:extLst>
                  <a:ext uri="{FF2B5EF4-FFF2-40B4-BE49-F238E27FC236}">
                    <a16:creationId xmlns:a16="http://schemas.microsoft.com/office/drawing/2014/main" id="{EE5D7361-26F3-0145-95B2-A1CCE5B91E9E}"/>
                  </a:ext>
                </a:extLst>
              </p:cNvPr>
              <p:cNvSpPr/>
              <p:nvPr/>
            </p:nvSpPr>
            <p:spPr>
              <a:xfrm>
                <a:off x="7940233" y="4027990"/>
                <a:ext cx="671332" cy="578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A759E4EC-874E-C940-86D9-57F3A2E0EC42}"/>
                </a:ext>
              </a:extLst>
            </p:cNvPr>
            <p:cNvCxnSpPr>
              <a:cxnSpLocks/>
            </p:cNvCxnSpPr>
            <p:nvPr/>
          </p:nvCxnSpPr>
          <p:spPr>
            <a:xfrm flipH="1" flipV="1">
              <a:off x="6192456" y="3229337"/>
              <a:ext cx="614989" cy="13542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946643-6C4A-D040-B6BE-CF66E41B47DA}"/>
                    </a:ext>
                  </a:extLst>
                </p:cNvPr>
                <p:cNvSpPr txBox="1"/>
                <p:nvPr/>
              </p:nvSpPr>
              <p:spPr>
                <a:xfrm>
                  <a:off x="5830377" y="3356658"/>
                  <a:ext cx="508152" cy="339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𝐿𝑖𝑓𝑡</m:t>
                            </m:r>
                          </m:sub>
                        </m:sSub>
                      </m:oMath>
                    </m:oMathPara>
                  </a14:m>
                  <a:endParaRPr lang="en-US" dirty="0"/>
                </a:p>
              </p:txBody>
            </p:sp>
          </mc:Choice>
          <mc:Fallback xmlns="">
            <p:sp>
              <p:nvSpPr>
                <p:cNvPr id="34" name="TextBox 33">
                  <a:extLst>
                    <a:ext uri="{FF2B5EF4-FFF2-40B4-BE49-F238E27FC236}">
                      <a16:creationId xmlns:a16="http://schemas.microsoft.com/office/drawing/2014/main" id="{EB115202-F349-3F4A-BA69-230C2DED3082}"/>
                    </a:ext>
                  </a:extLst>
                </p:cNvPr>
                <p:cNvSpPr txBox="1">
                  <a:spLocks noRot="1" noChangeAspect="1" noMove="1" noResize="1" noEditPoints="1" noAdjustHandles="1" noChangeArrowheads="1" noChangeShapeType="1" noTextEdit="1"/>
                </p:cNvSpPr>
                <p:nvPr/>
              </p:nvSpPr>
              <p:spPr>
                <a:xfrm>
                  <a:off x="5830377" y="3356658"/>
                  <a:ext cx="508152" cy="339195"/>
                </a:xfrm>
                <a:prstGeom prst="rect">
                  <a:avLst/>
                </a:prstGeom>
                <a:blipFill>
                  <a:blip r:embed="rId3"/>
                  <a:stretch>
                    <a:fillRect l="-7317" t="-29630" r="-7317" b="-22222"/>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493276DF-E487-B24D-A5CB-A3BFAB46E7E7}"/>
                </a:ext>
              </a:extLst>
            </p:cNvPr>
            <p:cNvCxnSpPr/>
            <p:nvPr/>
          </p:nvCxnSpPr>
          <p:spPr>
            <a:xfrm>
              <a:off x="6807445" y="3113590"/>
              <a:ext cx="0" cy="14699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410B7C-9F5C-5C42-8424-F4E77D3F082C}"/>
                    </a:ext>
                  </a:extLst>
                </p:cNvPr>
                <p:cNvSpPr txBox="1"/>
                <p:nvPr/>
              </p:nvSpPr>
              <p:spPr>
                <a:xfrm>
                  <a:off x="6591977" y="3710082"/>
                  <a:ext cx="2149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𝜙</m:t>
                        </m:r>
                      </m:oMath>
                    </m:oMathPara>
                  </a14:m>
                  <a:endParaRPr lang="en-US" dirty="0"/>
                </a:p>
              </p:txBody>
            </p:sp>
          </mc:Choice>
          <mc:Fallback xmlns="">
            <p:sp>
              <p:nvSpPr>
                <p:cNvPr id="37" name="TextBox 36">
                  <a:extLst>
                    <a:ext uri="{FF2B5EF4-FFF2-40B4-BE49-F238E27FC236}">
                      <a16:creationId xmlns:a16="http://schemas.microsoft.com/office/drawing/2014/main" id="{739BA25E-5C96-8D48-B6DA-F83E39F092F5}"/>
                    </a:ext>
                  </a:extLst>
                </p:cNvPr>
                <p:cNvSpPr txBox="1">
                  <a:spLocks noRot="1" noChangeAspect="1" noMove="1" noResize="1" noEditPoints="1" noAdjustHandles="1" noChangeArrowheads="1" noChangeShapeType="1" noTextEdit="1"/>
                </p:cNvSpPr>
                <p:nvPr/>
              </p:nvSpPr>
              <p:spPr>
                <a:xfrm>
                  <a:off x="6591977" y="3710082"/>
                  <a:ext cx="214931" cy="276999"/>
                </a:xfrm>
                <a:prstGeom prst="rect">
                  <a:avLst/>
                </a:prstGeom>
                <a:blipFill>
                  <a:blip r:embed="rId4"/>
                  <a:stretch>
                    <a:fillRect l="-27778" r="-27778" b="-30435"/>
                  </a:stretch>
                </a:blipFill>
              </p:spPr>
              <p:txBody>
                <a:bodyPr/>
                <a:lstStyle/>
                <a:p>
                  <a:r>
                    <a:rPr lang="en-US">
                      <a:noFill/>
                    </a:rPr>
                    <a:t> </a:t>
                  </a:r>
                </a:p>
              </p:txBody>
            </p:sp>
          </mc:Fallback>
        </mc:AlternateContent>
      </p:grpSp>
      <p:sp>
        <p:nvSpPr>
          <p:cNvPr id="4" name="TextBox 3">
            <a:extLst>
              <a:ext uri="{FF2B5EF4-FFF2-40B4-BE49-F238E27FC236}">
                <a16:creationId xmlns:a16="http://schemas.microsoft.com/office/drawing/2014/main" id="{518F8BB7-B79C-1B4D-A928-CE7CED2C79BF}"/>
              </a:ext>
            </a:extLst>
          </p:cNvPr>
          <p:cNvSpPr txBox="1"/>
          <p:nvPr/>
        </p:nvSpPr>
        <p:spPr>
          <a:xfrm>
            <a:off x="1987826" y="149079"/>
            <a:ext cx="785644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Circular Motion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81E296F-0655-2C46-BB42-BBE633F7497E}"/>
                  </a:ext>
                </a:extLst>
              </p:cNvPr>
              <p:cNvSpPr txBox="1"/>
              <p:nvPr/>
            </p:nvSpPr>
            <p:spPr>
              <a:xfrm>
                <a:off x="214286" y="940326"/>
                <a:ext cx="6652270" cy="517083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Example 5:</a:t>
                </a:r>
              </a:p>
              <a:p>
                <a:endParaRPr lang="en-US" dirty="0">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dirty="0">
                    <a:effectLst/>
                    <a:latin typeface="Times New Roman" panose="02020603050405020304" pitchFamily="18" charset="0"/>
                    <a:cs typeface="Times New Roman" panose="02020603050405020304" pitchFamily="18" charset="0"/>
                  </a:rPr>
                  <a:t>The US Navy’s flight demonstration team, the </a:t>
                </a:r>
                <a:r>
                  <a:rPr lang="en-US" dirty="0">
                    <a:latin typeface="Times New Roman" panose="02020603050405020304" pitchFamily="18" charset="0"/>
                    <a:cs typeface="Times New Roman" panose="02020603050405020304" pitchFamily="18" charset="0"/>
                  </a:rPr>
                  <a:t>Blue Angels, has a transport aircraft affectionately called “Fat Albert.”  </a:t>
                </a:r>
                <a:r>
                  <a:rPr lang="en-US" dirty="0">
                    <a:effectLst/>
                    <a:latin typeface="Times New Roman" panose="02020603050405020304" pitchFamily="18" charset="0"/>
                    <a:cs typeface="Times New Roman" panose="02020603050405020304" pitchFamily="18" charset="0"/>
                  </a:rPr>
                  <a:t>Suppose that the pilots of Fat Albert perform a maneuver for the airshow attendees where they fly the plane in a horizontal circle of radius </a:t>
                </a:r>
                <a14:m>
                  <m:oMath xmlns:m="http://schemas.openxmlformats.org/officeDocument/2006/math">
                    <m:r>
                      <a:rPr lang="en-US" b="0" i="1" smtClean="0">
                        <a:effectLst/>
                        <a:latin typeface="Cambria Math" panose="02040503050406030204" pitchFamily="18" charset="0"/>
                        <a:cs typeface="Times New Roman" panose="02020603050405020304" pitchFamily="18" charset="0"/>
                      </a:rPr>
                      <m:t>𝑅</m:t>
                    </m:r>
                    <m:r>
                      <a:rPr lang="en-US" b="0" i="1" smtClean="0">
                        <a:effectLst/>
                        <a:latin typeface="Cambria Math" panose="02040503050406030204" pitchFamily="18" charset="0"/>
                        <a:cs typeface="Times New Roman" panose="02020603050405020304" pitchFamily="18" charset="0"/>
                      </a:rPr>
                      <m:t>=1600</m:t>
                    </m:r>
                    <m:r>
                      <a:rPr lang="en-US" b="0" i="1" smtClean="0">
                        <a:effectLst/>
                        <a:latin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cs typeface="Times New Roman" panose="02020603050405020304" pitchFamily="18" charset="0"/>
                      </a:rPr>
                      <m:t> (~1</m:t>
                    </m:r>
                    <m:r>
                      <a:rPr lang="en-US" b="0" i="1" smtClean="0">
                        <a:effectLst/>
                        <a:latin typeface="Cambria Math" panose="02040503050406030204" pitchFamily="18" charset="0"/>
                        <a:cs typeface="Times New Roman" panose="02020603050405020304" pitchFamily="18" charset="0"/>
                      </a:rPr>
                      <m:t>𝑚𝑖</m:t>
                    </m:r>
                    <m:r>
                      <a:rPr lang="en-US" b="0" i="1" smtClean="0">
                        <a:effectLst/>
                        <a:latin typeface="Cambria Math" panose="02040503050406030204" pitchFamily="18" charset="0"/>
                        <a:cs typeface="Times New Roman" panose="02020603050405020304" pitchFamily="18" charset="0"/>
                      </a:rPr>
                      <m:t>)</m:t>
                    </m:r>
                  </m:oMath>
                </a14:m>
                <a:r>
                  <a:rPr lang="en-US" dirty="0">
                    <a:effectLst/>
                    <a:latin typeface="Times New Roman" panose="02020603050405020304" pitchFamily="18" charset="0"/>
                    <a:cs typeface="Times New Roman" panose="02020603050405020304" pitchFamily="18" charset="0"/>
                  </a:rPr>
                  <a:t> at a constant speed of </a:t>
                </a:r>
                <a14:m>
                  <m:oMath xmlns:m="http://schemas.openxmlformats.org/officeDocument/2006/math">
                    <m:r>
                      <a:rPr lang="en-US" b="0" i="1" smtClean="0">
                        <a:effectLst/>
                        <a:latin typeface="Cambria Math" panose="02040503050406030204" pitchFamily="18" charset="0"/>
                        <a:cs typeface="Times New Roman" panose="02020603050405020304" pitchFamily="18" charset="0"/>
                      </a:rPr>
                      <m:t>75</m:t>
                    </m:r>
                    <m:box>
                      <m:boxPr>
                        <m:ctrlPr>
                          <a:rPr lang="en-US" b="0" i="1" smtClean="0">
                            <a:effectLst/>
                            <a:latin typeface="Cambria Math" panose="02040503050406030204" pitchFamily="18" charset="0"/>
                            <a:cs typeface="Times New Roman" panose="02020603050405020304" pitchFamily="18" charset="0"/>
                          </a:rPr>
                        </m:ctrlPr>
                      </m:boxPr>
                      <m:e>
                        <m:argPr>
                          <m:argSz m:val="-1"/>
                        </m:argPr>
                        <m:f>
                          <m:fPr>
                            <m:ctrlPr>
                              <a:rPr lang="en-US" b="0" i="1" smtClean="0">
                                <a:effectLst/>
                                <a:latin typeface="Cambria Math" panose="02040503050406030204" pitchFamily="18" charset="0"/>
                                <a:cs typeface="Times New Roman" panose="02020603050405020304" pitchFamily="18" charset="0"/>
                              </a:rPr>
                            </m:ctrlPr>
                          </m:fPr>
                          <m:num>
                            <m:r>
                              <a:rPr lang="en-US" b="0" i="1" smtClean="0">
                                <a:effectLst/>
                                <a:latin typeface="Cambria Math" panose="02040503050406030204" pitchFamily="18" charset="0"/>
                                <a:cs typeface="Times New Roman" panose="02020603050405020304" pitchFamily="18" charset="0"/>
                              </a:rPr>
                              <m:t>𝑚</m:t>
                            </m:r>
                          </m:num>
                          <m:den>
                            <m:r>
                              <a:rPr lang="en-US" b="0" i="1" smtClean="0">
                                <a:effectLst/>
                                <a:latin typeface="Cambria Math" panose="02040503050406030204" pitchFamily="18" charset="0"/>
                                <a:cs typeface="Times New Roman" panose="02020603050405020304" pitchFamily="18" charset="0"/>
                              </a:rPr>
                              <m:t>𝑠</m:t>
                            </m:r>
                          </m:den>
                        </m:f>
                      </m:e>
                    </m:box>
                    <m:r>
                      <a:rPr lang="en-US" b="0" i="1" smtClean="0">
                        <a:effectLst/>
                        <a:latin typeface="Cambria Math" panose="02040503050406030204" pitchFamily="18" charset="0"/>
                        <a:cs typeface="Times New Roman" panose="02020603050405020304" pitchFamily="18" charset="0"/>
                      </a:rPr>
                      <m:t> </m:t>
                    </m:r>
                    <m:d>
                      <m:dPr>
                        <m:ctrlPr>
                          <a:rPr lang="en-US" b="0" i="1" smtClean="0">
                            <a:effectLst/>
                            <a:latin typeface="Cambria Math" panose="02040503050406030204" pitchFamily="18" charset="0"/>
                            <a:cs typeface="Times New Roman" panose="02020603050405020304" pitchFamily="18" charset="0"/>
                          </a:rPr>
                        </m:ctrlPr>
                      </m:dPr>
                      <m:e>
                        <m:r>
                          <a:rPr lang="en-US" b="0" i="1" smtClean="0">
                            <a:effectLst/>
                            <a:latin typeface="Cambria Math" panose="02040503050406030204" pitchFamily="18" charset="0"/>
                            <a:cs typeface="Times New Roman" panose="02020603050405020304" pitchFamily="18" charset="0"/>
                          </a:rPr>
                          <m:t>~165</m:t>
                        </m:r>
                        <m:box>
                          <m:boxPr>
                            <m:ctrlPr>
                              <a:rPr lang="en-US" b="0" i="1" smtClean="0">
                                <a:effectLst/>
                                <a:latin typeface="Cambria Math" panose="02040503050406030204" pitchFamily="18" charset="0"/>
                                <a:cs typeface="Times New Roman" panose="02020603050405020304" pitchFamily="18" charset="0"/>
                              </a:rPr>
                            </m:ctrlPr>
                          </m:boxPr>
                          <m:e>
                            <m:argPr>
                              <m:argSz m:val="-1"/>
                            </m:argPr>
                            <m:f>
                              <m:fPr>
                                <m:ctrlPr>
                                  <a:rPr lang="en-US" b="0" i="1" smtClean="0">
                                    <a:effectLst/>
                                    <a:latin typeface="Cambria Math" panose="02040503050406030204" pitchFamily="18" charset="0"/>
                                    <a:cs typeface="Times New Roman" panose="02020603050405020304" pitchFamily="18" charset="0"/>
                                  </a:rPr>
                                </m:ctrlPr>
                              </m:fPr>
                              <m:num>
                                <m:r>
                                  <a:rPr lang="en-US" b="0" i="1" smtClean="0">
                                    <a:effectLst/>
                                    <a:latin typeface="Cambria Math" panose="02040503050406030204" pitchFamily="18" charset="0"/>
                                    <a:cs typeface="Times New Roman" panose="02020603050405020304" pitchFamily="18" charset="0"/>
                                  </a:rPr>
                                  <m:t>𝑚𝑖</m:t>
                                </m:r>
                              </m:num>
                              <m:den>
                                <m:r>
                                  <a:rPr lang="en-US" b="0" i="1" smtClean="0">
                                    <a:effectLst/>
                                    <a:latin typeface="Cambria Math" panose="02040503050406030204" pitchFamily="18" charset="0"/>
                                    <a:cs typeface="Times New Roman" panose="02020603050405020304" pitchFamily="18" charset="0"/>
                                  </a:rPr>
                                  <m:t>h𝑟</m:t>
                                </m:r>
                              </m:den>
                            </m:f>
                          </m:e>
                        </m:box>
                      </m:e>
                    </m:d>
                  </m:oMath>
                </a14:m>
                <a:r>
                  <a:rPr lang="en-US" dirty="0">
                    <a:effectLst/>
                    <a:latin typeface="Times New Roman" panose="02020603050405020304" pitchFamily="18" charset="0"/>
                    <a:cs typeface="Times New Roman" panose="02020603050405020304" pitchFamily="18" charset="0"/>
                  </a:rPr>
                  <a:t> by tilting the wings of</a:t>
                </a:r>
                <a:r>
                  <a:rPr lang="en-US" dirty="0">
                    <a:latin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cs typeface="Times New Roman" panose="02020603050405020304" pitchFamily="18" charset="0"/>
                  </a:rPr>
                  <a:t>the airplane by an angle 𝜙 measured with respect to the vertical. When the plane</a:t>
                </a:r>
                <a:r>
                  <a:rPr lang="en-US" dirty="0">
                    <a:latin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cs typeface="Times New Roman" panose="02020603050405020304" pitchFamily="18" charset="0"/>
                  </a:rPr>
                  <a:t>flies, airflow over the wings of the plane generates a lifting force </a:t>
                </a:r>
                <a14:m>
                  <m:oMath xmlns:m="http://schemas.openxmlformats.org/officeDocument/2006/math">
                    <m:sSub>
                      <m:sSubPr>
                        <m:ctrlPr>
                          <a:rPr lang="en-US" i="1" smtClean="0">
                            <a:effectLst/>
                            <a:latin typeface="Cambria Math" panose="02040503050406030204" pitchFamily="18" charset="0"/>
                            <a:cs typeface="Times New Roman" panose="02020603050405020304" pitchFamily="18" charset="0"/>
                          </a:rPr>
                        </m:ctrlPr>
                      </m:sSubPr>
                      <m:e>
                        <m:r>
                          <a:rPr lang="en-US" b="0" i="1" smtClean="0">
                            <a:effectLst/>
                            <a:latin typeface="Cambria Math" panose="02040503050406030204" pitchFamily="18" charset="0"/>
                            <a:cs typeface="Times New Roman" panose="02020603050405020304" pitchFamily="18" charset="0"/>
                          </a:rPr>
                          <m:t>𝐹</m:t>
                        </m:r>
                      </m:e>
                      <m:sub>
                        <m:r>
                          <a:rPr lang="en-US" b="0" i="1" smtClean="0">
                            <a:effectLst/>
                            <a:latin typeface="Cambria Math" panose="02040503050406030204" pitchFamily="18" charset="0"/>
                            <a:cs typeface="Times New Roman" panose="02020603050405020304" pitchFamily="18" charset="0"/>
                          </a:rPr>
                          <m:t>𝐿𝑖𝑓𝑡</m:t>
                        </m:r>
                      </m:sub>
                    </m:sSub>
                  </m:oMath>
                </a14:m>
                <a:r>
                  <a:rPr lang="en-US" dirty="0">
                    <a:effectLst/>
                    <a:latin typeface="Times New Roman" panose="02020603050405020304" pitchFamily="18" charset="0"/>
                    <a:cs typeface="Times New Roman" panose="02020603050405020304" pitchFamily="18" charset="0"/>
                  </a:rPr>
                  <a:t> that is</a:t>
                </a:r>
                <a:r>
                  <a:rPr lang="en-US" dirty="0">
                    <a:latin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cs typeface="Times New Roman" panose="02020603050405020304" pitchFamily="18" charset="0"/>
                  </a:rPr>
                  <a:t>always perpendicular to the wings of the plane. </a:t>
                </a:r>
              </a:p>
              <a:p>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At what angle 𝜙 measured with respect to the vertical did the pilots tilt the plane?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terms of the weight of the plane, what is the magnitude of the lift force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𝐹</m:t>
                        </m:r>
                      </m:e>
                      <m:sub>
                        <m:r>
                          <a:rPr lang="en-US" i="1">
                            <a:latin typeface="Cambria Math" panose="02040503050406030204" pitchFamily="18" charset="0"/>
                            <a:cs typeface="Times New Roman" panose="02020603050405020304" pitchFamily="18" charset="0"/>
                          </a:rPr>
                          <m:t>𝐿𝑖𝑓𝑡</m:t>
                        </m:r>
                      </m:sub>
                    </m:sSub>
                    <m:r>
                      <a:rPr lang="en-US"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generated by the airflow over the wings?</a:t>
                </a:r>
              </a:p>
            </p:txBody>
          </p:sp>
        </mc:Choice>
        <mc:Fallback>
          <p:sp>
            <p:nvSpPr>
              <p:cNvPr id="6" name="TextBox 5">
                <a:extLst>
                  <a:ext uri="{FF2B5EF4-FFF2-40B4-BE49-F238E27FC236}">
                    <a16:creationId xmlns:a16="http://schemas.microsoft.com/office/drawing/2014/main" id="{F81E296F-0655-2C46-BB42-BBE633F7497E}"/>
                  </a:ext>
                </a:extLst>
              </p:cNvPr>
              <p:cNvSpPr txBox="1">
                <a:spLocks noRot="1" noChangeAspect="1" noMove="1" noResize="1" noEditPoints="1" noAdjustHandles="1" noChangeArrowheads="1" noChangeShapeType="1" noTextEdit="1"/>
              </p:cNvSpPr>
              <p:nvPr/>
            </p:nvSpPr>
            <p:spPr>
              <a:xfrm>
                <a:off x="214286" y="940326"/>
                <a:ext cx="6652270" cy="5170839"/>
              </a:xfrm>
              <a:prstGeom prst="rect">
                <a:avLst/>
              </a:prstGeom>
              <a:blipFill>
                <a:blip r:embed="rId5"/>
                <a:stretch>
                  <a:fillRect l="-762" t="-245" r="-762" b="-490"/>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B2A919C0-2F55-7541-8856-D60E4AB57AD8}"/>
              </a:ext>
            </a:extLst>
          </p:cNvPr>
          <p:cNvGrpSpPr/>
          <p:nvPr/>
        </p:nvGrpSpPr>
        <p:grpSpPr>
          <a:xfrm>
            <a:off x="8022299" y="5276419"/>
            <a:ext cx="3624470" cy="1578619"/>
            <a:chOff x="8022299" y="5276419"/>
            <a:chExt cx="3624470" cy="1578619"/>
          </a:xfrm>
        </p:grpSpPr>
        <p:pic>
          <p:nvPicPr>
            <p:cNvPr id="3" name="Picture 2" descr="A picture containing sky, outdoor, plane, runway&#10;&#10;Description automatically generated">
              <a:extLst>
                <a:ext uri="{FF2B5EF4-FFF2-40B4-BE49-F238E27FC236}">
                  <a16:creationId xmlns:a16="http://schemas.microsoft.com/office/drawing/2014/main" id="{B38B62FD-BBB1-A346-A20F-73797369A324}"/>
                </a:ext>
              </a:extLst>
            </p:cNvPr>
            <p:cNvPicPr>
              <a:picLocks noChangeAspect="1"/>
            </p:cNvPicPr>
            <p:nvPr/>
          </p:nvPicPr>
          <p:blipFill>
            <a:blip r:embed="rId6"/>
            <a:stretch>
              <a:fillRect/>
            </a:stretch>
          </p:blipFill>
          <p:spPr>
            <a:xfrm>
              <a:off x="8022299" y="5276419"/>
              <a:ext cx="3624470" cy="1425175"/>
            </a:xfrm>
            <a:prstGeom prst="rect">
              <a:avLst/>
            </a:prstGeom>
          </p:spPr>
        </p:pic>
        <p:sp>
          <p:nvSpPr>
            <p:cNvPr id="15" name="TextBox 14">
              <a:extLst>
                <a:ext uri="{FF2B5EF4-FFF2-40B4-BE49-F238E27FC236}">
                  <a16:creationId xmlns:a16="http://schemas.microsoft.com/office/drawing/2014/main" id="{4C94E5D4-BA10-9749-B7D3-69952687C3FA}"/>
                </a:ext>
              </a:extLst>
            </p:cNvPr>
            <p:cNvSpPr txBox="1"/>
            <p:nvPr/>
          </p:nvSpPr>
          <p:spPr>
            <a:xfrm>
              <a:off x="8022299" y="6639594"/>
              <a:ext cx="1599440"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Photo:  Fat Albert., S. </a:t>
              </a:r>
              <a:r>
                <a:rPr lang="en-US" sz="800" dirty="0" err="1">
                  <a:latin typeface="Times New Roman" panose="02020603050405020304" pitchFamily="18" charset="0"/>
                  <a:cs typeface="Times New Roman" panose="02020603050405020304" pitchFamily="18" charset="0"/>
                </a:rPr>
                <a:t>LaBrake</a:t>
              </a:r>
              <a:endParaRPr lang="en-US" sz="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7302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E61913F-0CA9-EC49-8DA6-390E615B9667}"/>
                  </a:ext>
                </a:extLst>
              </p:cNvPr>
              <p:cNvSpPr/>
              <p:nvPr/>
            </p:nvSpPr>
            <p:spPr>
              <a:xfrm>
                <a:off x="563545" y="1236397"/>
                <a:ext cx="4927600" cy="409625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6:</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 F-16 executes a vertical loop-the-loop of radius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=2.8</m:t>
                    </m:r>
                    <m:r>
                      <a:rPr lang="en-US" i="1">
                        <a:latin typeface="Cambria Math" panose="02040503050406030204" pitchFamily="18" charset="0"/>
                      </a:rPr>
                      <m:t>𝑘𝑚</m:t>
                    </m:r>
                    <m:r>
                      <a:rPr lang="en-US" i="1">
                        <a:latin typeface="Cambria Math" panose="02040503050406030204" pitchFamily="18" charset="0"/>
                      </a:rPr>
                      <m:t> (~1.7</m:t>
                    </m:r>
                    <m:r>
                      <a:rPr lang="en-US" i="1">
                        <a:latin typeface="Cambria Math" panose="02040503050406030204" pitchFamily="18" charset="0"/>
                      </a:rPr>
                      <m:t>𝑚𝑖</m:t>
                    </m:r>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 constant speed of </a:t>
                </a:r>
                <a14:m>
                  <m:oMath xmlns:m="http://schemas.openxmlformats.org/officeDocument/2006/math">
                    <m:r>
                      <a:rPr lang="en-US" i="1">
                        <a:latin typeface="Cambria Math" panose="02040503050406030204" pitchFamily="18" charset="0"/>
                      </a:rPr>
                      <m:t>225</m:t>
                    </m: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r>
                      <a:rPr lang="en-US" i="1">
                        <a:latin typeface="Cambria Math" panose="02040503050406030204" pitchFamily="18" charset="0"/>
                      </a:rPr>
                      <m:t> (~500</m:t>
                    </m:r>
                    <m:f>
                      <m:fPr>
                        <m:ctrlPr>
                          <a:rPr lang="en-US" i="1">
                            <a:latin typeface="Cambria Math" panose="02040503050406030204" pitchFamily="18" charset="0"/>
                          </a:rPr>
                        </m:ctrlPr>
                      </m:fPr>
                      <m:num>
                        <m:r>
                          <a:rPr lang="en-US" i="1">
                            <a:latin typeface="Cambria Math" panose="02040503050406030204" pitchFamily="18" charset="0"/>
                          </a:rPr>
                          <m:t>𝑚𝑖</m:t>
                        </m:r>
                      </m:num>
                      <m:den>
                        <m:r>
                          <a:rPr lang="en-US" i="1">
                            <a:latin typeface="Cambria Math" panose="02040503050406030204" pitchFamily="18" charset="0"/>
                          </a:rPr>
                          <m:t>h𝑟</m:t>
                        </m:r>
                      </m:den>
                    </m:f>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force does the seat exert on the pilot at the bottom and top of the loop in terms of the weight of the pilot?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minimum speed would the plane need to traverse the loop so that the pilot would feel weightless?</a:t>
                </a:r>
              </a:p>
            </p:txBody>
          </p:sp>
        </mc:Choice>
        <mc:Fallback>
          <p:sp>
            <p:nvSpPr>
              <p:cNvPr id="4" name="Rectangle 3">
                <a:extLst>
                  <a:ext uri="{FF2B5EF4-FFF2-40B4-BE49-F238E27FC236}">
                    <a16:creationId xmlns:a16="http://schemas.microsoft.com/office/drawing/2014/main" id="{FE61913F-0CA9-EC49-8DA6-390E615B9667}"/>
                  </a:ext>
                </a:extLst>
              </p:cNvPr>
              <p:cNvSpPr>
                <a:spLocks noRot="1" noChangeAspect="1" noMove="1" noResize="1" noEditPoints="1" noAdjustHandles="1" noChangeArrowheads="1" noChangeShapeType="1" noTextEdit="1"/>
              </p:cNvSpPr>
              <p:nvPr/>
            </p:nvSpPr>
            <p:spPr>
              <a:xfrm>
                <a:off x="563545" y="1236397"/>
                <a:ext cx="4927600" cy="4096250"/>
              </a:xfrm>
              <a:prstGeom prst="rect">
                <a:avLst/>
              </a:prstGeom>
              <a:blipFill>
                <a:blip r:embed="rId2"/>
                <a:stretch>
                  <a:fillRect l="-1028" t="-617" r="-1028" b="-123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F9CADB78-DC62-DA46-9875-3AFAFAC32F15}"/>
              </a:ext>
            </a:extLst>
          </p:cNvPr>
          <p:cNvGrpSpPr/>
          <p:nvPr/>
        </p:nvGrpSpPr>
        <p:grpSpPr>
          <a:xfrm>
            <a:off x="6014392" y="1878217"/>
            <a:ext cx="5859604" cy="3028054"/>
            <a:chOff x="6014392" y="1878217"/>
            <a:chExt cx="5859604" cy="3028054"/>
          </a:xfrm>
        </p:grpSpPr>
        <p:pic>
          <p:nvPicPr>
            <p:cNvPr id="6" name="Picture 2" descr="http://minerva.union.edu/labrakes/Thunderbird8.JPG">
              <a:extLst>
                <a:ext uri="{FF2B5EF4-FFF2-40B4-BE49-F238E27FC236}">
                  <a16:creationId xmlns:a16="http://schemas.microsoft.com/office/drawing/2014/main" id="{88806B26-78AA-A547-9546-407705B5F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392" y="1878217"/>
              <a:ext cx="5859604" cy="28126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D63BD46-41B0-FE43-96F9-DAF12B421439}"/>
                </a:ext>
              </a:extLst>
            </p:cNvPr>
            <p:cNvSpPr txBox="1"/>
            <p:nvPr/>
          </p:nvSpPr>
          <p:spPr>
            <a:xfrm>
              <a:off x="6014392" y="4690827"/>
              <a:ext cx="550450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Photo:  Thunderbird 7, S. </a:t>
              </a:r>
              <a:r>
                <a:rPr lang="en-US" sz="800" dirty="0" err="1">
                  <a:latin typeface="Times New Roman" panose="02020603050405020304" pitchFamily="18" charset="0"/>
                  <a:cs typeface="Times New Roman" panose="02020603050405020304" pitchFamily="18" charset="0"/>
                </a:rPr>
                <a:t>LaBrake</a:t>
              </a:r>
              <a:endParaRPr lang="en-US" sz="800" dirty="0">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049F1E6C-CFD5-0F44-B145-0F98FB9B2699}"/>
              </a:ext>
            </a:extLst>
          </p:cNvPr>
          <p:cNvSpPr txBox="1"/>
          <p:nvPr/>
        </p:nvSpPr>
        <p:spPr>
          <a:xfrm>
            <a:off x="1987826" y="149079"/>
            <a:ext cx="7856441"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Circular Motion</a:t>
            </a:r>
          </a:p>
        </p:txBody>
      </p:sp>
    </p:spTree>
    <p:extLst>
      <p:ext uri="{BB962C8B-B14F-4D97-AF65-F5344CB8AC3E}">
        <p14:creationId xmlns:p14="http://schemas.microsoft.com/office/powerpoint/2010/main" val="626856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940</Words>
  <Application>Microsoft Macintosh PowerPoint</Application>
  <PresentationFormat>Widescreen</PresentationFormat>
  <Paragraphs>94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9</cp:revision>
  <dcterms:created xsi:type="dcterms:W3CDTF">2022-04-15T13:57:52Z</dcterms:created>
  <dcterms:modified xsi:type="dcterms:W3CDTF">2023-04-19T13:14:45Z</dcterms:modified>
</cp:coreProperties>
</file>