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259" r:id="rId5"/>
    <p:sldId id="261" r:id="rId6"/>
    <p:sldId id="260" r:id="rId7"/>
    <p:sldId id="262" r:id="rId8"/>
    <p:sldId id="273"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3"/>
  </p:normalViewPr>
  <p:slideViewPr>
    <p:cSldViewPr snapToGrid="0" snapToObjects="1">
      <p:cViewPr varScale="1">
        <p:scale>
          <a:sx n="120" d="100"/>
          <a:sy n="120" d="100"/>
        </p:scale>
        <p:origin x="8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4B6B-3B5F-1244-AC45-AE8A47B17B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E81558-4140-0E4E-89DC-3656377E63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A37ED4-FDF8-5041-96FB-46E2F4F0757B}"/>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5" name="Footer Placeholder 4">
            <a:extLst>
              <a:ext uri="{FF2B5EF4-FFF2-40B4-BE49-F238E27FC236}">
                <a16:creationId xmlns:a16="http://schemas.microsoft.com/office/drawing/2014/main" id="{DCC92F55-2E95-8D4B-9789-1591B1A47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6B685F-A7A7-3544-9F69-A9108A47FF5C}"/>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209342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83C4-D4FB-0743-B9D9-286F9A337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5B5470-C00D-D34A-9916-2B4478AE5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2DC53-9B74-174F-BA5F-1831C02B6E95}"/>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5" name="Footer Placeholder 4">
            <a:extLst>
              <a:ext uri="{FF2B5EF4-FFF2-40B4-BE49-F238E27FC236}">
                <a16:creationId xmlns:a16="http://schemas.microsoft.com/office/drawing/2014/main" id="{8E289CDC-4357-F54D-8922-A3F282318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1011-9CB9-9E42-AABD-64B7F0DC95F0}"/>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397057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D33A-1BA0-C644-A8C0-E43CA610CF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B85E74-5612-0345-81E1-BAB91A8BCA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8ED5DE-51CA-CC45-AAE8-54BE5B0E8576}"/>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5" name="Footer Placeholder 4">
            <a:extLst>
              <a:ext uri="{FF2B5EF4-FFF2-40B4-BE49-F238E27FC236}">
                <a16:creationId xmlns:a16="http://schemas.microsoft.com/office/drawing/2014/main" id="{6DD9BB9C-BF35-2B40-9E77-7AE82D0A7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3DCC87-6DCD-2047-A576-1AFBC8092422}"/>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123958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2C14B-A7B2-524B-8169-29A9769B5E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6156F9-0FE9-5748-B79F-8086F3280D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A39229-DC70-9A4A-9240-788AC9E5E2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C3E838-FA8F-4942-9382-644D3C7043D8}"/>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6" name="Footer Placeholder 5">
            <a:extLst>
              <a:ext uri="{FF2B5EF4-FFF2-40B4-BE49-F238E27FC236}">
                <a16:creationId xmlns:a16="http://schemas.microsoft.com/office/drawing/2014/main" id="{DC19D086-3322-4147-99FD-CEA2D3BA56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68E473-8F9D-BF4D-B05E-AA280BBB9AA8}"/>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427803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3B39-D617-F440-8B43-3972B129F7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2CECC9-8205-D248-86CE-55ECE2CD35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6ED971-58F2-3D47-BBFF-138CF9FE77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D79378-AA88-F14E-AB6B-4FD61B9711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49D47B-7C44-8D48-95B2-A8B4604385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BFC7B2-28ED-1744-922F-649950596235}"/>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8" name="Footer Placeholder 7">
            <a:extLst>
              <a:ext uri="{FF2B5EF4-FFF2-40B4-BE49-F238E27FC236}">
                <a16:creationId xmlns:a16="http://schemas.microsoft.com/office/drawing/2014/main" id="{46D37F1E-96FA-3749-8C0E-4F43EA5C53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60701F-96C1-F741-A2E7-1F0C00B7FB5E}"/>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202644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6E5E-CC96-9F4E-B430-8184A2F736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278C89-8F6C-6B4F-ABF4-090C9AB1209F}"/>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4" name="Footer Placeholder 3">
            <a:extLst>
              <a:ext uri="{FF2B5EF4-FFF2-40B4-BE49-F238E27FC236}">
                <a16:creationId xmlns:a16="http://schemas.microsoft.com/office/drawing/2014/main" id="{886D1868-4331-3F42-8703-1AB460E835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2F8CE9-5129-4A4F-BB04-96C31EBA79D5}"/>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513087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DBEAEA-A0DC-814B-919A-985A51D2FB13}"/>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3" name="Footer Placeholder 2">
            <a:extLst>
              <a:ext uri="{FF2B5EF4-FFF2-40B4-BE49-F238E27FC236}">
                <a16:creationId xmlns:a16="http://schemas.microsoft.com/office/drawing/2014/main" id="{A2C7228E-F22E-BA41-BB83-3609BEEF49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D3B02E-C582-6A46-B1FC-DE2B377CFED2}"/>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85819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7583-3783-394C-A18F-F70D19FCEA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21B7C1-E746-1E40-AB16-84A5FDDB4A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FFACAC-1326-8846-9136-B57C580F88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F3B901-A5E1-E742-9754-5497D633560B}"/>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6" name="Footer Placeholder 5">
            <a:extLst>
              <a:ext uri="{FF2B5EF4-FFF2-40B4-BE49-F238E27FC236}">
                <a16:creationId xmlns:a16="http://schemas.microsoft.com/office/drawing/2014/main" id="{94B046A9-BEFD-E64C-A447-68A197512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9E6B4-8202-794D-8B7E-880D2CBD3719}"/>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482431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EBD3C-3682-3145-BABF-ACF6EF4085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1E564E-CE41-384D-8833-7C9AD42E31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1DD999-BC7F-714D-B474-B3A949DAB5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19FF46-97CB-E54A-A276-400A5D951753}"/>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6" name="Footer Placeholder 5">
            <a:extLst>
              <a:ext uri="{FF2B5EF4-FFF2-40B4-BE49-F238E27FC236}">
                <a16:creationId xmlns:a16="http://schemas.microsoft.com/office/drawing/2014/main" id="{EFDBA004-2DD1-734A-88C6-64D07DBB96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80A610-0355-1A4A-9878-0E30B9333A5D}"/>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433804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5D8F-C763-2847-8B4C-79E8B22E13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DE2ED2-968F-C345-8A18-C7E505E89E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0CD7C7-6FD9-A94F-9F27-3448FE05ECB0}"/>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5" name="Footer Placeholder 4">
            <a:extLst>
              <a:ext uri="{FF2B5EF4-FFF2-40B4-BE49-F238E27FC236}">
                <a16:creationId xmlns:a16="http://schemas.microsoft.com/office/drawing/2014/main" id="{376846A5-C8CC-4646-AA91-359C5A488B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88122-5520-AA40-ABFB-5D26F4877249}"/>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2531516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70CAD2-1EBB-EC4D-A995-76A987CE6B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1893D1-91A6-804A-B03A-853494745E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E3C389-C537-854A-947C-92BF41424189}"/>
              </a:ext>
            </a:extLst>
          </p:cNvPr>
          <p:cNvSpPr>
            <a:spLocks noGrp="1"/>
          </p:cNvSpPr>
          <p:nvPr>
            <p:ph type="dt" sz="half" idx="10"/>
          </p:nvPr>
        </p:nvSpPr>
        <p:spPr/>
        <p:txBody>
          <a:bodyPr/>
          <a:lstStyle/>
          <a:p>
            <a:fld id="{A6DFABD0-EB9F-594A-A63A-895C8104B4C1}" type="datetimeFigureOut">
              <a:rPr lang="en-US" smtClean="0"/>
              <a:t>10/1/26</a:t>
            </a:fld>
            <a:endParaRPr lang="en-US"/>
          </a:p>
        </p:txBody>
      </p:sp>
      <p:sp>
        <p:nvSpPr>
          <p:cNvPr id="5" name="Footer Placeholder 4">
            <a:extLst>
              <a:ext uri="{FF2B5EF4-FFF2-40B4-BE49-F238E27FC236}">
                <a16:creationId xmlns:a16="http://schemas.microsoft.com/office/drawing/2014/main" id="{3FBFB937-A3FC-3E41-8D48-46FDD48F86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54AD1D-8512-134C-B1D6-95EC0CDDF43F}"/>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2140514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E14897-6F5E-CE48-AE52-936F4B1CDE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64FE6-99F9-B34D-A31B-8D9DB2BCAD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60EC78-26EE-9141-9235-EFA847E543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FABD0-EB9F-594A-A63A-895C8104B4C1}" type="datetimeFigureOut">
              <a:rPr lang="en-US" smtClean="0"/>
              <a:t>10/1/26</a:t>
            </a:fld>
            <a:endParaRPr lang="en-US"/>
          </a:p>
        </p:txBody>
      </p:sp>
      <p:sp>
        <p:nvSpPr>
          <p:cNvPr id="5" name="Footer Placeholder 4">
            <a:extLst>
              <a:ext uri="{FF2B5EF4-FFF2-40B4-BE49-F238E27FC236}">
                <a16:creationId xmlns:a16="http://schemas.microsoft.com/office/drawing/2014/main" id="{C3A96347-3512-1E46-A8ED-2DB9CBB247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5C0229-B00A-3647-A5B0-CA68461DC7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103BBF-714F-914F-88FA-804445D35E88}" type="slidenum">
              <a:rPr lang="en-US" smtClean="0"/>
              <a:t>‹#›</a:t>
            </a:fld>
            <a:endParaRPr lang="en-US"/>
          </a:p>
        </p:txBody>
      </p:sp>
    </p:spTree>
    <p:extLst>
      <p:ext uri="{BB962C8B-B14F-4D97-AF65-F5344CB8AC3E}">
        <p14:creationId xmlns:p14="http://schemas.microsoft.com/office/powerpoint/2010/main" val="2060668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NULL"/><Relationship Id="rId4" Type="http://schemas.openxmlformats.org/officeDocument/2006/relationships/image" Target="NUL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64.png"/><Relationship Id="rId13" Type="http://schemas.openxmlformats.org/officeDocument/2006/relationships/image" Target="../media/image14.jpeg"/><Relationship Id="rId12" Type="http://schemas.openxmlformats.org/officeDocument/2006/relationships/image" Target="../media/image267.png"/><Relationship Id="rId1" Type="http://schemas.openxmlformats.org/officeDocument/2006/relationships/slideLayout" Target="../slideLayouts/slideLayout2.xml"/><Relationship Id="rId11" Type="http://schemas.openxmlformats.org/officeDocument/2006/relationships/image" Target="../media/image266.png"/><Relationship Id="rId10" Type="http://schemas.openxmlformats.org/officeDocument/2006/relationships/image" Target="../media/image265.png"/><Relationship Id="rId9" Type="http://schemas.openxmlformats.org/officeDocument/2006/relationships/image" Target="../media/image12.png"/><Relationship Id="rId4" Type="http://schemas.openxmlformats.org/officeDocument/2006/relationships/image" Target="../media/image260.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640.png"/><Relationship Id="rId13" Type="http://schemas.openxmlformats.org/officeDocument/2006/relationships/image" Target="../media/image14.jpeg"/><Relationship Id="rId12" Type="http://schemas.openxmlformats.org/officeDocument/2006/relationships/image" Target="../media/image2670.png"/><Relationship Id="rId2" Type="http://schemas.openxmlformats.org/officeDocument/2006/relationships/image" Target="../media/image161.png"/><Relationship Id="rId1" Type="http://schemas.openxmlformats.org/officeDocument/2006/relationships/slideLayout" Target="../slideLayouts/slideLayout2.xml"/><Relationship Id="rId11" Type="http://schemas.openxmlformats.org/officeDocument/2006/relationships/image" Target="../media/image2660.png"/><Relationship Id="rId10" Type="http://schemas.openxmlformats.org/officeDocument/2006/relationships/image" Target="../media/image2650.png"/><Relationship Id="rId9" Type="http://schemas.openxmlformats.org/officeDocument/2006/relationships/image" Target="../media/image12.png"/><Relationship Id="rId4" Type="http://schemas.openxmlformats.org/officeDocument/2006/relationships/image" Target="../media/image2600.png"/><Relationship Id="rId14" Type="http://schemas.openxmlformats.org/officeDocument/2006/relationships/image" Target="../media/image170.png"/></Relationships>
</file>

<file path=ppt/slides/_rels/slide9.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D254CE-8E59-8049-97A0-D0427636A19F}"/>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Conical Pendulum</a:t>
            </a:r>
          </a:p>
        </p:txBody>
      </p:sp>
      <p:grpSp>
        <p:nvGrpSpPr>
          <p:cNvPr id="26" name="Group 25">
            <a:extLst>
              <a:ext uri="{FF2B5EF4-FFF2-40B4-BE49-F238E27FC236}">
                <a16:creationId xmlns:a16="http://schemas.microsoft.com/office/drawing/2014/main" id="{451058EC-111D-9A4B-8ED7-FC08163D76D4}"/>
              </a:ext>
            </a:extLst>
          </p:cNvPr>
          <p:cNvGrpSpPr/>
          <p:nvPr/>
        </p:nvGrpSpPr>
        <p:grpSpPr>
          <a:xfrm>
            <a:off x="1430546" y="1208690"/>
            <a:ext cx="2563385" cy="3997055"/>
            <a:chOff x="1430546" y="1208690"/>
            <a:chExt cx="2563385" cy="3997055"/>
          </a:xfrm>
        </p:grpSpPr>
        <p:sp>
          <p:nvSpPr>
            <p:cNvPr id="14" name="Oval 13">
              <a:extLst>
                <a:ext uri="{FF2B5EF4-FFF2-40B4-BE49-F238E27FC236}">
                  <a16:creationId xmlns:a16="http://schemas.microsoft.com/office/drawing/2014/main" id="{16D25F1D-2C5D-8649-970B-EEC378F9937A}"/>
                </a:ext>
              </a:extLst>
            </p:cNvPr>
            <p:cNvSpPr/>
            <p:nvPr/>
          </p:nvSpPr>
          <p:spPr>
            <a:xfrm>
              <a:off x="1658504" y="4334594"/>
              <a:ext cx="2233865" cy="871151"/>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CD1A1EB1-DA0A-B149-92FE-C58D8EEE445D}"/>
                </a:ext>
              </a:extLst>
            </p:cNvPr>
            <p:cNvGrpSpPr/>
            <p:nvPr/>
          </p:nvGrpSpPr>
          <p:grpSpPr>
            <a:xfrm>
              <a:off x="1430546" y="1208690"/>
              <a:ext cx="2563385" cy="3836001"/>
              <a:chOff x="1430546" y="1208690"/>
              <a:chExt cx="2563385" cy="3836001"/>
            </a:xfrm>
          </p:grpSpPr>
          <p:cxnSp>
            <p:nvCxnSpPr>
              <p:cNvPr id="16" name="Straight Connector 15">
                <a:extLst>
                  <a:ext uri="{FF2B5EF4-FFF2-40B4-BE49-F238E27FC236}">
                    <a16:creationId xmlns:a16="http://schemas.microsoft.com/office/drawing/2014/main" id="{9EA9387C-ADDF-3F48-920D-0A1D52F734CB}"/>
                  </a:ext>
                </a:extLst>
              </p:cNvPr>
              <p:cNvCxnSpPr/>
              <p:nvPr/>
            </p:nvCxnSpPr>
            <p:spPr>
              <a:xfrm flipH="1">
                <a:off x="1765738" y="1418897"/>
                <a:ext cx="1166648" cy="2921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2B685356-5074-0B41-B5FE-0573430A47CC}"/>
                  </a:ext>
                </a:extLst>
              </p:cNvPr>
              <p:cNvSpPr/>
              <p:nvPr/>
            </p:nvSpPr>
            <p:spPr>
              <a:xfrm>
                <a:off x="1430546" y="4340772"/>
                <a:ext cx="694819" cy="7039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200CDF-D848-6246-B2A2-DD014B0E4523}"/>
                  </a:ext>
                </a:extLst>
              </p:cNvPr>
              <p:cNvSpPr/>
              <p:nvPr/>
            </p:nvSpPr>
            <p:spPr>
              <a:xfrm>
                <a:off x="1870841" y="1208690"/>
                <a:ext cx="2123090" cy="210207"/>
              </a:xfrm>
              <a:prstGeom prst="rect">
                <a:avLst/>
              </a:prstGeom>
              <a:pattFill prst="wdUpDiag">
                <a:fgClr>
                  <a:schemeClr val="tx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Connector 18">
                <a:extLst>
                  <a:ext uri="{FF2B5EF4-FFF2-40B4-BE49-F238E27FC236}">
                    <a16:creationId xmlns:a16="http://schemas.microsoft.com/office/drawing/2014/main" id="{4C164F83-5776-A14F-8C46-736D03D158DE}"/>
                  </a:ext>
                </a:extLst>
              </p:cNvPr>
              <p:cNvCxnSpPr>
                <a:stCxn id="18" idx="2"/>
              </p:cNvCxnSpPr>
              <p:nvPr/>
            </p:nvCxnSpPr>
            <p:spPr>
              <a:xfrm>
                <a:off x="2932386" y="1418897"/>
                <a:ext cx="0" cy="201010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081DF7A-E3BC-6440-AEE3-48D13A3EDC69}"/>
                      </a:ext>
                    </a:extLst>
                  </p:cNvPr>
                  <p:cNvSpPr txBox="1"/>
                  <p:nvPr/>
                </p:nvSpPr>
                <p:spPr>
                  <a:xfrm>
                    <a:off x="1618725" y="4550979"/>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20" name="TextBox 19">
                    <a:extLst>
                      <a:ext uri="{FF2B5EF4-FFF2-40B4-BE49-F238E27FC236}">
                        <a16:creationId xmlns:a16="http://schemas.microsoft.com/office/drawing/2014/main" id="{6081DF7A-E3BC-6440-AEE3-48D13A3EDC69}"/>
                      </a:ext>
                    </a:extLst>
                  </p:cNvPr>
                  <p:cNvSpPr txBox="1">
                    <a:spLocks noRot="1" noChangeAspect="1" noMove="1" noResize="1" noEditPoints="1" noAdjustHandles="1" noChangeArrowheads="1" noChangeShapeType="1" noTextEdit="1"/>
                  </p:cNvSpPr>
                  <p:nvPr/>
                </p:nvSpPr>
                <p:spPr>
                  <a:xfrm>
                    <a:off x="1618725" y="4550979"/>
                    <a:ext cx="250838" cy="276999"/>
                  </a:xfrm>
                  <a:prstGeom prst="rect">
                    <a:avLst/>
                  </a:prstGeom>
                  <a:blipFill>
                    <a:blip r:embed="rId2"/>
                    <a:stretch>
                      <a:fillRect l="-14286"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3376132B-8D09-0340-BA8A-B0A3C6C2E8BC}"/>
                      </a:ext>
                    </a:extLst>
                  </p:cNvPr>
                  <p:cNvSpPr txBox="1"/>
                  <p:nvPr/>
                </p:nvSpPr>
                <p:spPr>
                  <a:xfrm>
                    <a:off x="2742912" y="1918787"/>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1" name="TextBox 20">
                    <a:extLst>
                      <a:ext uri="{FF2B5EF4-FFF2-40B4-BE49-F238E27FC236}">
                        <a16:creationId xmlns:a16="http://schemas.microsoft.com/office/drawing/2014/main" id="{3376132B-8D09-0340-BA8A-B0A3C6C2E8BC}"/>
                      </a:ext>
                    </a:extLst>
                  </p:cNvPr>
                  <p:cNvSpPr txBox="1">
                    <a:spLocks noRot="1" noChangeAspect="1" noMove="1" noResize="1" noEditPoints="1" noAdjustHandles="1" noChangeArrowheads="1" noChangeShapeType="1" noTextEdit="1"/>
                  </p:cNvSpPr>
                  <p:nvPr/>
                </p:nvSpPr>
                <p:spPr>
                  <a:xfrm>
                    <a:off x="2742912" y="1918787"/>
                    <a:ext cx="189474" cy="276999"/>
                  </a:xfrm>
                  <a:prstGeom prst="rect">
                    <a:avLst/>
                  </a:prstGeom>
                  <a:blipFill>
                    <a:blip r:embed="rId3"/>
                    <a:stretch>
                      <a:fillRect l="-33333" r="-26667" b="-9091"/>
                    </a:stretch>
                  </a:blipFill>
                </p:spPr>
                <p:txBody>
                  <a:bodyPr/>
                  <a:lstStyle/>
                  <a:p>
                    <a:r>
                      <a:rPr lang="en-US">
                        <a:noFill/>
                      </a:rPr>
                      <a:t> </a:t>
                    </a:r>
                  </a:p>
                </p:txBody>
              </p:sp>
            </mc:Fallback>
          </mc:AlternateContent>
        </p:grpSp>
        <p:cxnSp>
          <p:nvCxnSpPr>
            <p:cNvPr id="23" name="Straight Arrow Connector 22">
              <a:extLst>
                <a:ext uri="{FF2B5EF4-FFF2-40B4-BE49-F238E27FC236}">
                  <a16:creationId xmlns:a16="http://schemas.microsoft.com/office/drawing/2014/main" id="{ABEE84B5-7502-304A-A9C6-38F7E9B7C9AC}"/>
                </a:ext>
              </a:extLst>
            </p:cNvPr>
            <p:cNvCxnSpPr>
              <a:cxnSpLocks/>
              <a:endCxn id="14" idx="6"/>
            </p:cNvCxnSpPr>
            <p:nvPr/>
          </p:nvCxnSpPr>
          <p:spPr>
            <a:xfrm>
              <a:off x="2932386" y="4770170"/>
              <a:ext cx="9599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854FFCD-65E8-B847-A508-22CD1127B426}"/>
                    </a:ext>
                  </a:extLst>
                </p:cNvPr>
                <p:cNvSpPr txBox="1"/>
                <p:nvPr/>
              </p:nvSpPr>
              <p:spPr>
                <a:xfrm>
                  <a:off x="3205269" y="449317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4" name="TextBox 23">
                  <a:extLst>
                    <a:ext uri="{FF2B5EF4-FFF2-40B4-BE49-F238E27FC236}">
                      <a16:creationId xmlns:a16="http://schemas.microsoft.com/office/drawing/2014/main" id="{2854FFCD-65E8-B847-A508-22CD1127B426}"/>
                    </a:ext>
                  </a:extLst>
                </p:cNvPr>
                <p:cNvSpPr txBox="1">
                  <a:spLocks noRot="1" noChangeAspect="1" noMove="1" noResize="1" noEditPoints="1" noAdjustHandles="1" noChangeArrowheads="1" noChangeShapeType="1" noTextEdit="1"/>
                </p:cNvSpPr>
                <p:nvPr/>
              </p:nvSpPr>
              <p:spPr>
                <a:xfrm>
                  <a:off x="3205269" y="4493170"/>
                  <a:ext cx="207108" cy="276999"/>
                </a:xfrm>
                <a:prstGeom prst="rect">
                  <a:avLst/>
                </a:prstGeom>
                <a:blipFill>
                  <a:blip r:embed="rId4"/>
                  <a:stretch>
                    <a:fillRect l="-23529" r="-23529"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8632DED-3D1E-A348-8EF0-3A61BB47DCD6}"/>
                  </a:ext>
                </a:extLst>
              </p:cNvPr>
              <p:cNvSpPr txBox="1"/>
              <p:nvPr/>
            </p:nvSpPr>
            <p:spPr>
              <a:xfrm>
                <a:off x="5259352" y="1313793"/>
                <a:ext cx="6369908" cy="3816429"/>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A ball of mass </a:t>
                </a:r>
                <a14:m>
                  <m:oMath xmlns:m="http://schemas.openxmlformats.org/officeDocument/2006/math">
                    <m:r>
                      <a:rPr lang="en-US" sz="2200" b="0" i="1" smtClean="0">
                        <a:latin typeface="Cambria Math" panose="02040503050406030204" pitchFamily="18" charset="0"/>
                      </a:rPr>
                      <m:t>𝑚</m:t>
                    </m:r>
                    <m:r>
                      <a:rPr lang="en-US" sz="2200" b="0" i="1" smtClean="0">
                        <a:latin typeface="Cambria Math" panose="02040503050406030204" pitchFamily="18" charset="0"/>
                      </a:rPr>
                      <m:t>=0.5</m:t>
                    </m:r>
                    <m:r>
                      <a:rPr lang="en-US" sz="2200" b="0" i="1" smtClean="0">
                        <a:latin typeface="Cambria Math" panose="02040503050406030204" pitchFamily="18" charset="0"/>
                      </a:rPr>
                      <m:t>𝑘𝑔</m:t>
                    </m:r>
                  </m:oMath>
                </a14:m>
                <a:r>
                  <a:rPr lang="en-US" sz="2200" dirty="0">
                    <a:latin typeface="Times New Roman" panose="02020603050405020304" pitchFamily="18" charset="0"/>
                    <a:cs typeface="Times New Roman" panose="02020603050405020304" pitchFamily="18" charset="0"/>
                  </a:rPr>
                  <a:t> is suspended from a light string of length </a:t>
                </a:r>
                <a14:m>
                  <m:oMath xmlns:m="http://schemas.openxmlformats.org/officeDocument/2006/math">
                    <m:r>
                      <a:rPr lang="en-US" sz="2200" b="0" i="1" smtClean="0">
                        <a:latin typeface="Cambria Math" panose="02040503050406030204" pitchFamily="18" charset="0"/>
                      </a:rPr>
                      <m:t>𝐿</m:t>
                    </m:r>
                    <m:r>
                      <a:rPr lang="en-US" sz="2200" b="0" i="1" smtClean="0">
                        <a:latin typeface="Cambria Math" panose="02040503050406030204" pitchFamily="18" charset="0"/>
                      </a:rPr>
                      <m:t>=0.5</m:t>
                    </m:r>
                    <m:r>
                      <a:rPr lang="en-US" sz="2200" b="0" i="1" smtClean="0">
                        <a:latin typeface="Cambria Math" panose="02040503050406030204" pitchFamily="18" charset="0"/>
                      </a:rPr>
                      <m:t>𝑚</m:t>
                    </m:r>
                  </m:oMath>
                </a14:m>
                <a:r>
                  <a:rPr lang="en-US" sz="2200" dirty="0">
                    <a:latin typeface="Times New Roman" panose="02020603050405020304" pitchFamily="18" charset="0"/>
                    <a:cs typeface="Times New Roman" panose="02020603050405020304" pitchFamily="18" charset="0"/>
                  </a:rPr>
                  <a:t>.  The ball is spun in a horizontal circle of radius </a:t>
                </a:r>
                <a14:m>
                  <m:oMath xmlns:m="http://schemas.openxmlformats.org/officeDocument/2006/math">
                    <m:r>
                      <a:rPr lang="en-US" sz="2200" b="0" i="1" smtClean="0">
                        <a:latin typeface="Cambria Math" panose="02040503050406030204" pitchFamily="18" charset="0"/>
                      </a:rPr>
                      <m:t>𝑅</m:t>
                    </m:r>
                  </m:oMath>
                </a14:m>
                <a:r>
                  <a:rPr lang="en-US" sz="2200" dirty="0">
                    <a:latin typeface="Times New Roman" panose="02020603050405020304" pitchFamily="18" charset="0"/>
                    <a:cs typeface="Times New Roman" panose="02020603050405020304" pitchFamily="18" charset="0"/>
                  </a:rPr>
                  <a:t> with a constant speed </a:t>
                </a:r>
                <a14:m>
                  <m:oMath xmlns:m="http://schemas.openxmlformats.org/officeDocument/2006/math">
                    <m:r>
                      <a:rPr lang="en-US" sz="2200" b="0" i="1" smtClean="0">
                        <a:latin typeface="Cambria Math" panose="02040503050406030204" pitchFamily="18" charset="0"/>
                      </a:rPr>
                      <m:t>𝑣</m:t>
                    </m:r>
                  </m:oMath>
                </a14:m>
                <a:r>
                  <a:rPr lang="en-US" sz="2200" dirty="0">
                    <a:latin typeface="Times New Roman" panose="02020603050405020304" pitchFamily="18" charset="0"/>
                    <a:cs typeface="Times New Roman" panose="02020603050405020304" pitchFamily="18" charset="0"/>
                  </a:rPr>
                  <a:t>.</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is the speed of the ball and the period of revolution if the string makes an angle </a:t>
                </a:r>
                <a14:m>
                  <m:oMath xmlns:m="http://schemas.openxmlformats.org/officeDocument/2006/math">
                    <m:r>
                      <a:rPr lang="en-US"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US"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200" b="0" i="1" smtClean="0">
                            <a:latin typeface="Cambria Math" panose="02040503050406030204" pitchFamily="18" charset="0"/>
                            <a:ea typeface="Cambria Math" panose="02040503050406030204" pitchFamily="18" charset="0"/>
                            <a:cs typeface="Times New Roman" panose="02020603050405020304" pitchFamily="18" charset="0"/>
                          </a:rPr>
                          <m:t>8</m:t>
                        </m:r>
                      </m:e>
                      <m:sup>
                        <m:r>
                          <a:rPr lang="en-US" sz="2200" b="0" i="1" smtClean="0">
                            <a:latin typeface="Cambria Math" panose="02040503050406030204" pitchFamily="18" charset="0"/>
                            <a:ea typeface="Cambria Math" panose="02040503050406030204" pitchFamily="18" charset="0"/>
                            <a:cs typeface="Times New Roman" panose="02020603050405020304" pitchFamily="18" charset="0"/>
                          </a:rPr>
                          <m:t>0</m:t>
                        </m:r>
                      </m:sup>
                    </m:sSup>
                    <m:r>
                      <a:rPr lang="en-US" sz="2200"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US" sz="2200" dirty="0">
                    <a:latin typeface="Times New Roman" panose="02020603050405020304" pitchFamily="18" charset="0"/>
                    <a:cs typeface="Times New Roman" panose="02020603050405020304" pitchFamily="18" charset="0"/>
                  </a:rPr>
                  <a:t>measured with respect to the vertical?</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is the orbital period?</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is the frequency of the motion?</a:t>
                </a:r>
              </a:p>
            </p:txBody>
          </p:sp>
        </mc:Choice>
        <mc:Fallback xmlns="">
          <p:sp>
            <p:nvSpPr>
              <p:cNvPr id="27" name="TextBox 26">
                <a:extLst>
                  <a:ext uri="{FF2B5EF4-FFF2-40B4-BE49-F238E27FC236}">
                    <a16:creationId xmlns:a16="http://schemas.microsoft.com/office/drawing/2014/main" id="{68632DED-3D1E-A348-8EF0-3A61BB47DCD6}"/>
                  </a:ext>
                </a:extLst>
              </p:cNvPr>
              <p:cNvSpPr txBox="1">
                <a:spLocks noRot="1" noChangeAspect="1" noMove="1" noResize="1" noEditPoints="1" noAdjustHandles="1" noChangeArrowheads="1" noChangeShapeType="1" noTextEdit="1"/>
              </p:cNvSpPr>
              <p:nvPr/>
            </p:nvSpPr>
            <p:spPr>
              <a:xfrm>
                <a:off x="5259352" y="1313793"/>
                <a:ext cx="6369908" cy="3816429"/>
              </a:xfrm>
              <a:prstGeom prst="rect">
                <a:avLst/>
              </a:prstGeom>
              <a:blipFill>
                <a:blip r:embed="rId5"/>
                <a:stretch>
                  <a:fillRect l="-1195" t="-993" r="-1195" b="-1987"/>
                </a:stretch>
              </a:blipFill>
            </p:spPr>
            <p:txBody>
              <a:bodyPr/>
              <a:lstStyle/>
              <a:p>
                <a:r>
                  <a:rPr lang="en-US">
                    <a:noFill/>
                  </a:rPr>
                  <a:t> </a:t>
                </a:r>
              </a:p>
            </p:txBody>
          </p:sp>
        </mc:Fallback>
      </mc:AlternateContent>
    </p:spTree>
    <p:extLst>
      <p:ext uri="{BB962C8B-B14F-4D97-AF65-F5344CB8AC3E}">
        <p14:creationId xmlns:p14="http://schemas.microsoft.com/office/powerpoint/2010/main" val="1822785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A68F65-5828-1F46-8CFE-FDF114F9E5FD}"/>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Rotor; an amusement park thrill ride</a:t>
            </a:r>
          </a:p>
        </p:txBody>
      </p:sp>
      <p:grpSp>
        <p:nvGrpSpPr>
          <p:cNvPr id="5" name="Group 4">
            <a:extLst>
              <a:ext uri="{FF2B5EF4-FFF2-40B4-BE49-F238E27FC236}">
                <a16:creationId xmlns:a16="http://schemas.microsoft.com/office/drawing/2014/main" id="{E8291458-269F-7C42-8FB6-AED2E3A79DFA}"/>
              </a:ext>
            </a:extLst>
          </p:cNvPr>
          <p:cNvGrpSpPr/>
          <p:nvPr/>
        </p:nvGrpSpPr>
        <p:grpSpPr>
          <a:xfrm>
            <a:off x="7418704" y="2022215"/>
            <a:ext cx="4191091" cy="3230721"/>
            <a:chOff x="7456804" y="1028700"/>
            <a:chExt cx="4191091" cy="3230721"/>
          </a:xfrm>
        </p:grpSpPr>
        <p:sp>
          <p:nvSpPr>
            <p:cNvPr id="6" name="Rectangle 5">
              <a:extLst>
                <a:ext uri="{FF2B5EF4-FFF2-40B4-BE49-F238E27FC236}">
                  <a16:creationId xmlns:a16="http://schemas.microsoft.com/office/drawing/2014/main" id="{9B234A34-FC23-2646-881B-15DCBEB0DF22}"/>
                </a:ext>
              </a:extLst>
            </p:cNvPr>
            <p:cNvSpPr/>
            <p:nvPr/>
          </p:nvSpPr>
          <p:spPr>
            <a:xfrm>
              <a:off x="7456804" y="4013200"/>
              <a:ext cx="4191091" cy="246221"/>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www.youtube.com</a:t>
              </a:r>
              <a:r>
                <a:rPr lang="en-US" sz="1000" dirty="0">
                  <a:latin typeface="Times New Roman" panose="02020603050405020304" pitchFamily="18" charset="0"/>
                  <a:cs typeface="Times New Roman" panose="02020603050405020304" pitchFamily="18" charset="0"/>
                </a:rPr>
                <a:t>/</a:t>
              </a:r>
              <a:r>
                <a:rPr lang="en-US" sz="1000" dirty="0" err="1">
                  <a:latin typeface="Times New Roman" panose="02020603050405020304" pitchFamily="18" charset="0"/>
                  <a:cs typeface="Times New Roman" panose="02020603050405020304" pitchFamily="18" charset="0"/>
                </a:rPr>
                <a:t>watch?v</a:t>
              </a:r>
              <a:r>
                <a:rPr lang="en-US" sz="1000" dirty="0">
                  <a:latin typeface="Times New Roman" panose="02020603050405020304" pitchFamily="18" charset="0"/>
                  <a:cs typeface="Times New Roman" panose="02020603050405020304" pitchFamily="18" charset="0"/>
                </a:rPr>
                <a:t>=uz_DkRs92pM</a:t>
              </a:r>
            </a:p>
          </p:txBody>
        </p:sp>
        <p:pic>
          <p:nvPicPr>
            <p:cNvPr id="7" name="Picture 6">
              <a:extLst>
                <a:ext uri="{FF2B5EF4-FFF2-40B4-BE49-F238E27FC236}">
                  <a16:creationId xmlns:a16="http://schemas.microsoft.com/office/drawing/2014/main" id="{788F3017-B8A2-9647-B74A-950E3DF99ED2}"/>
                </a:ext>
              </a:extLst>
            </p:cNvPr>
            <p:cNvPicPr>
              <a:picLocks noChangeAspect="1"/>
            </p:cNvPicPr>
            <p:nvPr/>
          </p:nvPicPr>
          <p:blipFill>
            <a:blip r:embed="rId2"/>
            <a:stretch>
              <a:fillRect/>
            </a:stretch>
          </p:blipFill>
          <p:spPr>
            <a:xfrm>
              <a:off x="7456804" y="1028700"/>
              <a:ext cx="4191091" cy="2984500"/>
            </a:xfrm>
            <a:prstGeom prst="rect">
              <a:avLst/>
            </a:prstGeom>
          </p:spPr>
        </p:pic>
      </p:gr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AE34565-B26F-A042-9690-5FCD7CD8E9D4}"/>
                  </a:ext>
                </a:extLst>
              </p:cNvPr>
              <p:cNvSpPr/>
              <p:nvPr/>
            </p:nvSpPr>
            <p:spPr>
              <a:xfrm>
                <a:off x="432916" y="1052253"/>
                <a:ext cx="6450484" cy="5170646"/>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The Rotor is an amusement park thrill ride where one stands against a wall on the inside of a large (R </a:t>
                </a:r>
                <a14:m>
                  <m:oMath xmlns:m="http://schemas.openxmlformats.org/officeDocument/2006/math">
                    <m:r>
                      <a:rPr lang="en-US" sz="2200" i="1">
                        <a:latin typeface="Cambria Math" panose="02040503050406030204" pitchFamily="18" charset="0"/>
                        <a:cs typeface="Times New Roman" panose="02020603050405020304" pitchFamily="18" charset="0"/>
                      </a:rPr>
                      <m:t>=10</m:t>
                    </m:r>
                    <m:r>
                      <a:rPr lang="en-US" sz="2200" i="1">
                        <a:latin typeface="Cambria Math" panose="02040503050406030204" pitchFamily="18" charset="0"/>
                        <a:cs typeface="Times New Roman" panose="02020603050405020304" pitchFamily="18" charset="0"/>
                      </a:rPr>
                      <m:t>𝑚</m:t>
                    </m:r>
                  </m:oMath>
                </a14:m>
                <a:r>
                  <a:rPr lang="en-US" sz="2200" dirty="0">
                    <a:latin typeface="Times New Roman" panose="02020603050405020304" pitchFamily="18" charset="0"/>
                    <a:cs typeface="Times New Roman" panose="02020603050405020304" pitchFamily="18" charset="0"/>
                  </a:rPr>
                  <a:t>) cylinder.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The ride starts from rest and when the riders reach a particular speed the floor drops out and the riders stay pinned to the wall due to friction.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If the coefficient of friction is </a:t>
                </a:r>
                <a14:m>
                  <m:oMath xmlns:m="http://schemas.openxmlformats.org/officeDocument/2006/math">
                    <m:r>
                      <a:rPr lang="en-US" sz="2200" i="1">
                        <a:latin typeface="Cambria Math" panose="02040503050406030204" pitchFamily="18" charset="0"/>
                        <a:ea typeface="Cambria Math" panose="02040503050406030204" pitchFamily="18" charset="0"/>
                        <a:cs typeface="Times New Roman" panose="02020603050405020304" pitchFamily="18" charset="0"/>
                      </a:rPr>
                      <m:t>𝜇</m:t>
                    </m:r>
                    <m:r>
                      <a:rPr lang="en-US" sz="2200" i="1">
                        <a:latin typeface="Cambria Math" panose="02040503050406030204" pitchFamily="18" charset="0"/>
                        <a:ea typeface="Cambria Math" panose="02040503050406030204" pitchFamily="18" charset="0"/>
                        <a:cs typeface="Times New Roman" panose="02020603050405020304" pitchFamily="18" charset="0"/>
                      </a:rPr>
                      <m:t>=0.2</m:t>
                    </m:r>
                  </m:oMath>
                </a14:m>
                <a:r>
                  <a:rPr lang="en-US" sz="2200" dirty="0">
                    <a:latin typeface="Times New Roman" panose="02020603050405020304" pitchFamily="18" charset="0"/>
                    <a:cs typeface="Times New Roman" panose="02020603050405020304" pitchFamily="18" charset="0"/>
                  </a:rPr>
                  <a:t>, what is the speed of the riders at which they stay pinned to the wall and what is the magnitude of the normal force from the wall on the riders?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does your result </a:t>
                </a:r>
                <a:r>
                  <a:rPr lang="en-US" sz="2200" i="1" dirty="0">
                    <a:latin typeface="Times New Roman" panose="02020603050405020304" pitchFamily="18" charset="0"/>
                    <a:cs typeface="Times New Roman" panose="02020603050405020304" pitchFamily="18" charset="0"/>
                  </a:rPr>
                  <a:t>not</a:t>
                </a:r>
                <a:r>
                  <a:rPr lang="en-US" sz="2200" dirty="0">
                    <a:latin typeface="Times New Roman" panose="02020603050405020304" pitchFamily="18" charset="0"/>
                    <a:cs typeface="Times New Roman" panose="02020603050405020304" pitchFamily="18" charset="0"/>
                  </a:rPr>
                  <a:t> depend on and what does this imply about anyone who wants to ride this ride?</a:t>
                </a:r>
              </a:p>
            </p:txBody>
          </p:sp>
        </mc:Choice>
        <mc:Fallback xmlns="">
          <p:sp>
            <p:nvSpPr>
              <p:cNvPr id="8" name="Rectangle 7">
                <a:extLst>
                  <a:ext uri="{FF2B5EF4-FFF2-40B4-BE49-F238E27FC236}">
                    <a16:creationId xmlns:a16="http://schemas.microsoft.com/office/drawing/2014/main" id="{6AE34565-B26F-A042-9690-5FCD7CD8E9D4}"/>
                  </a:ext>
                </a:extLst>
              </p:cNvPr>
              <p:cNvSpPr>
                <a:spLocks noRot="1" noChangeAspect="1" noMove="1" noResize="1" noEditPoints="1" noAdjustHandles="1" noChangeArrowheads="1" noChangeShapeType="1" noTextEdit="1"/>
              </p:cNvSpPr>
              <p:nvPr/>
            </p:nvSpPr>
            <p:spPr>
              <a:xfrm>
                <a:off x="432916" y="1052253"/>
                <a:ext cx="6450484" cy="5170646"/>
              </a:xfrm>
              <a:prstGeom prst="rect">
                <a:avLst/>
              </a:prstGeom>
              <a:blipFill>
                <a:blip r:embed="rId3"/>
                <a:stretch>
                  <a:fillRect l="-1378" t="-980" r="-1378" b="-1225"/>
                </a:stretch>
              </a:blipFill>
            </p:spPr>
            <p:txBody>
              <a:bodyPr/>
              <a:lstStyle/>
              <a:p>
                <a:r>
                  <a:rPr lang="en-US">
                    <a:noFill/>
                  </a:rPr>
                  <a:t> </a:t>
                </a:r>
              </a:p>
            </p:txBody>
          </p:sp>
        </mc:Fallback>
      </mc:AlternateContent>
    </p:spTree>
    <p:extLst>
      <p:ext uri="{BB962C8B-B14F-4D97-AF65-F5344CB8AC3E}">
        <p14:creationId xmlns:p14="http://schemas.microsoft.com/office/powerpoint/2010/main" val="1485203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Rectangle 7">
                <a:extLst>
                  <a:ext uri="{FF2B5EF4-FFF2-40B4-BE49-F238E27FC236}">
                    <a16:creationId xmlns:a16="http://schemas.microsoft.com/office/drawing/2014/main" id="{CFD2B867-C0CE-B24B-AF4E-D541B84DFAA7}"/>
                  </a:ext>
                </a:extLst>
              </p:cNvPr>
              <p:cNvSpPr>
                <a:spLocks noChangeArrowheads="1"/>
              </p:cNvSpPr>
              <p:nvPr/>
            </p:nvSpPr>
            <p:spPr bwMode="auto">
              <a:xfrm>
                <a:off x="222422" y="789232"/>
                <a:ext cx="11559543" cy="258179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kumimoji="0" lang="en-US" altLang="en-US" sz="2200" b="0" i="1"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Fat</a:t>
                </a:r>
                <a:r>
                  <a:rPr kumimoji="0" lang="en-US" altLang="en-US" sz="2200" b="0" i="1" u="none" strike="noStrike" cap="none" normalizeH="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Albert </a:t>
                </a:r>
                <a:r>
                  <a:rPr kumimoji="0" lang="en-US" altLang="en-US" sz="2200" b="0" i="0" u="none" strike="noStrike" cap="none" normalizeH="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is the transport aircraft for the Blue Angels flight demonstration team.  </a:t>
                </a:r>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Suppose that the pilots of </a:t>
                </a:r>
                <a:r>
                  <a:rPr kumimoji="0" lang="en-US" altLang="en-US" sz="2200" b="0" i="1"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Fat Albert </a:t>
                </a:r>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perform a maneuver for the airshow attendees where they fly the plane in a horizontal circle of radius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𝑅</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=1600</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 (~1</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𝑚𝑖𝑙𝑒</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at a constant speed of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75</m:t>
                    </m:r>
                    <m:box>
                      <m:box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boxPr>
                      <m:e>
                        <m:f>
                          <m:f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fPr>
                          <m:num>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m:t>
                            </m:r>
                          </m:num>
                          <m:den>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𝑠</m:t>
                            </m:r>
                          </m:den>
                        </m:f>
                      </m:e>
                    </m:box>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 (~165</m:t>
                    </m:r>
                    <m:box>
                      <m:box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boxPr>
                      <m:e>
                        <m:f>
                          <m:f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fPr>
                          <m:num>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𝑚𝑖</m:t>
                            </m:r>
                          </m:num>
                          <m:den>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ℎ𝑟</m:t>
                            </m:r>
                          </m:den>
                        </m:f>
                      </m:e>
                    </m:box>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by tilting the wings of the airplane by an angle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𝜙</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measured with respect to the vertical.  When the plane flies, airflow over the wings of the plane generates a lifting force, </a:t>
                </a:r>
                <a14:m>
                  <m:oMath xmlns:m="http://schemas.openxmlformats.org/officeDocument/2006/math">
                    <m:sSub>
                      <m:sSubPr>
                        <m:ctrlPr>
                          <a:rPr kumimoji="0" lang="en-US" altLang="en-US" sz="22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Pr>
                      <m:e>
                        <m:r>
                          <a:rPr kumimoji="0" lang="en-US" altLang="en-US" sz="22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𝐹</m:t>
                        </m:r>
                      </m:e>
                      <m:sub>
                        <m:r>
                          <a:rPr kumimoji="0" lang="en-US" altLang="en-US" sz="22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𝑙𝑖𝑓𝑡</m:t>
                        </m:r>
                      </m:sub>
                    </m:sSub>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that is always perpendicular to the wings of the plane.  At what angle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𝜙</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 </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measured with respect to the vertical did the pilots tilt the plane?</a:t>
                </a:r>
                <a:endParaRPr kumimoji="0" lang="en-US" altLang="en-US" sz="2200" b="0" i="0" u="none" strike="noStrike" cap="none" normalizeH="0" baseline="0" dirty="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mc:Choice>
        <mc:Fallback>
          <p:sp>
            <p:nvSpPr>
              <p:cNvPr id="4" name="Rectangle 7">
                <a:extLst>
                  <a:ext uri="{FF2B5EF4-FFF2-40B4-BE49-F238E27FC236}">
                    <a16:creationId xmlns:a16="http://schemas.microsoft.com/office/drawing/2014/main" id="{CFD2B867-C0CE-B24B-AF4E-D541B84DFAA7}"/>
                  </a:ext>
                </a:extLst>
              </p:cNvPr>
              <p:cNvSpPr>
                <a:spLocks noRot="1" noChangeAspect="1" noMove="1" noResize="1" noEditPoints="1" noAdjustHandles="1" noChangeArrowheads="1" noChangeShapeType="1" noTextEdit="1"/>
              </p:cNvSpPr>
              <p:nvPr/>
            </p:nvSpPr>
            <p:spPr bwMode="auto">
              <a:xfrm>
                <a:off x="222422" y="789232"/>
                <a:ext cx="11559543" cy="2581797"/>
              </a:xfrm>
              <a:prstGeom prst="rect">
                <a:avLst/>
              </a:prstGeom>
              <a:blipFill>
                <a:blip r:embed="rId2"/>
                <a:stretch>
                  <a:fillRect l="-659" t="-488" r="-65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7" name="TextBox 33">
            <a:extLst>
              <a:ext uri="{FF2B5EF4-FFF2-40B4-BE49-F238E27FC236}">
                <a16:creationId xmlns:a16="http://schemas.microsoft.com/office/drawing/2014/main" id="{8A59E36E-5895-9544-A9EB-6861956FC3A3}"/>
              </a:ext>
            </a:extLst>
          </p:cNvPr>
          <p:cNvSpPr txBox="1">
            <a:spLocks noChangeArrowheads="1"/>
          </p:cNvSpPr>
          <p:nvPr/>
        </p:nvSpPr>
        <p:spPr bwMode="auto">
          <a:xfrm>
            <a:off x="205311375" y="11468100"/>
            <a:ext cx="75990450" cy="6105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a:t>FLift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36">
            <a:extLst>
              <a:ext uri="{FF2B5EF4-FFF2-40B4-BE49-F238E27FC236}">
                <a16:creationId xmlns:a16="http://schemas.microsoft.com/office/drawing/2014/main" id="{F5932CFF-9D87-0445-99DB-3B7A0610FB24}"/>
              </a:ext>
            </a:extLst>
          </p:cNvPr>
          <p:cNvSpPr txBox="1">
            <a:spLocks noChangeArrowheads="1"/>
          </p:cNvSpPr>
          <p:nvPr/>
        </p:nvSpPr>
        <p:spPr bwMode="auto">
          <a:xfrm>
            <a:off x="298808775" y="47053500"/>
            <a:ext cx="36309300" cy="3770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ϕ</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TextBox 33">
            <a:extLst>
              <a:ext uri="{FF2B5EF4-FFF2-40B4-BE49-F238E27FC236}">
                <a16:creationId xmlns:a16="http://schemas.microsoft.com/office/drawing/2014/main" id="{4F259A52-9088-F44E-A540-2283A9BF415F}"/>
              </a:ext>
            </a:extLst>
          </p:cNvPr>
          <p:cNvSpPr txBox="1">
            <a:spLocks noChangeArrowheads="1"/>
          </p:cNvSpPr>
          <p:nvPr/>
        </p:nvSpPr>
        <p:spPr bwMode="auto">
          <a:xfrm>
            <a:off x="205463775" y="11620500"/>
            <a:ext cx="75990450" cy="6105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a:t>FLift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TextBox 36">
            <a:extLst>
              <a:ext uri="{FF2B5EF4-FFF2-40B4-BE49-F238E27FC236}">
                <a16:creationId xmlns:a16="http://schemas.microsoft.com/office/drawing/2014/main" id="{1D5F3F18-2501-4547-AB7A-B45A5FE0781B}"/>
              </a:ext>
            </a:extLst>
          </p:cNvPr>
          <p:cNvSpPr txBox="1">
            <a:spLocks noChangeArrowheads="1"/>
          </p:cNvSpPr>
          <p:nvPr/>
        </p:nvSpPr>
        <p:spPr bwMode="auto">
          <a:xfrm>
            <a:off x="298961175" y="47205900"/>
            <a:ext cx="36309300" cy="3770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ϕ</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21" name="Group 20">
            <a:extLst>
              <a:ext uri="{FF2B5EF4-FFF2-40B4-BE49-F238E27FC236}">
                <a16:creationId xmlns:a16="http://schemas.microsoft.com/office/drawing/2014/main" id="{A5E84FE6-368F-C844-AD5F-7B52135A8691}"/>
              </a:ext>
            </a:extLst>
          </p:cNvPr>
          <p:cNvGrpSpPr>
            <a:grpSpLocks noChangeAspect="1"/>
          </p:cNvGrpSpPr>
          <p:nvPr/>
        </p:nvGrpSpPr>
        <p:grpSpPr>
          <a:xfrm>
            <a:off x="6383355" y="3815957"/>
            <a:ext cx="4572000" cy="1629509"/>
            <a:chOff x="3454624" y="3113590"/>
            <a:chExt cx="6819900" cy="2430684"/>
          </a:xfrm>
        </p:grpSpPr>
        <p:grpSp>
          <p:nvGrpSpPr>
            <p:cNvPr id="22" name="Group 21">
              <a:extLst>
                <a:ext uri="{FF2B5EF4-FFF2-40B4-BE49-F238E27FC236}">
                  <a16:creationId xmlns:a16="http://schemas.microsoft.com/office/drawing/2014/main" id="{787D8E26-7789-F547-BB99-B68D9C4F0833}"/>
                </a:ext>
              </a:extLst>
            </p:cNvPr>
            <p:cNvGrpSpPr/>
            <p:nvPr/>
          </p:nvGrpSpPr>
          <p:grpSpPr>
            <a:xfrm rot="20109060">
              <a:off x="3454624" y="3350550"/>
              <a:ext cx="6819900" cy="2193724"/>
              <a:chOff x="2686050" y="2413000"/>
              <a:chExt cx="6819900" cy="2193724"/>
            </a:xfrm>
          </p:grpSpPr>
          <p:pic>
            <p:nvPicPr>
              <p:cNvPr id="27" name="Picture 26">
                <a:extLst>
                  <a:ext uri="{FF2B5EF4-FFF2-40B4-BE49-F238E27FC236}">
                    <a16:creationId xmlns:a16="http://schemas.microsoft.com/office/drawing/2014/main" id="{3B83CC36-A578-C14D-8470-0651B502C7B7}"/>
                  </a:ext>
                </a:extLst>
              </p:cNvPr>
              <p:cNvPicPr>
                <a:picLocks noChangeAspect="1"/>
              </p:cNvPicPr>
              <p:nvPr/>
            </p:nvPicPr>
            <p:blipFill>
              <a:blip r:embed="rId3"/>
              <a:stretch>
                <a:fillRect/>
              </a:stretch>
            </p:blipFill>
            <p:spPr>
              <a:xfrm>
                <a:off x="2686050" y="2413000"/>
                <a:ext cx="6819900" cy="2032000"/>
              </a:xfrm>
              <a:prstGeom prst="rect">
                <a:avLst/>
              </a:prstGeom>
            </p:spPr>
          </p:pic>
          <p:sp>
            <p:nvSpPr>
              <p:cNvPr id="28" name="Rectangle 27">
                <a:extLst>
                  <a:ext uri="{FF2B5EF4-FFF2-40B4-BE49-F238E27FC236}">
                    <a16:creationId xmlns:a16="http://schemas.microsoft.com/office/drawing/2014/main" id="{BDF403A3-2156-DF40-94A3-941DAAF7679A}"/>
                  </a:ext>
                </a:extLst>
              </p:cNvPr>
              <p:cNvSpPr/>
              <p:nvPr/>
            </p:nvSpPr>
            <p:spPr>
              <a:xfrm>
                <a:off x="7940233" y="4027990"/>
                <a:ext cx="671332" cy="57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 name="Straight Arrow Connector 22">
              <a:extLst>
                <a:ext uri="{FF2B5EF4-FFF2-40B4-BE49-F238E27FC236}">
                  <a16:creationId xmlns:a16="http://schemas.microsoft.com/office/drawing/2014/main" id="{865AF329-F8B6-B048-BC8A-3158D66D0DBC}"/>
                </a:ext>
              </a:extLst>
            </p:cNvPr>
            <p:cNvCxnSpPr>
              <a:cxnSpLocks/>
            </p:cNvCxnSpPr>
            <p:nvPr/>
          </p:nvCxnSpPr>
          <p:spPr>
            <a:xfrm flipH="1" flipV="1">
              <a:off x="6192456" y="3229337"/>
              <a:ext cx="614989" cy="135423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B808BEF-16EF-0945-9450-0341AD9CFDB4}"/>
                    </a:ext>
                  </a:extLst>
                </p:cNvPr>
                <p:cNvSpPr txBox="1"/>
                <p:nvPr/>
              </p:nvSpPr>
              <p:spPr>
                <a:xfrm>
                  <a:off x="5830377" y="3356658"/>
                  <a:ext cx="508152" cy="33919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𝐿𝑖𝑓𝑡</m:t>
                            </m:r>
                          </m:sub>
                        </m:sSub>
                      </m:oMath>
                    </m:oMathPara>
                  </a14:m>
                  <a:endParaRPr lang="en-US" dirty="0"/>
                </a:p>
              </p:txBody>
            </p:sp>
          </mc:Choice>
          <mc:Fallback xmlns="">
            <p:sp>
              <p:nvSpPr>
                <p:cNvPr id="34" name="TextBox 33">
                  <a:extLst>
                    <a:ext uri="{FF2B5EF4-FFF2-40B4-BE49-F238E27FC236}">
                      <a16:creationId xmlns:a16="http://schemas.microsoft.com/office/drawing/2014/main" id="{EB115202-F349-3F4A-BA69-230C2DED3082}"/>
                    </a:ext>
                  </a:extLst>
                </p:cNvPr>
                <p:cNvSpPr txBox="1">
                  <a:spLocks noRot="1" noChangeAspect="1" noMove="1" noResize="1" noEditPoints="1" noAdjustHandles="1" noChangeArrowheads="1" noChangeShapeType="1" noTextEdit="1"/>
                </p:cNvSpPr>
                <p:nvPr/>
              </p:nvSpPr>
              <p:spPr>
                <a:xfrm>
                  <a:off x="5830377" y="3356658"/>
                  <a:ext cx="508152" cy="339195"/>
                </a:xfrm>
                <a:prstGeom prst="rect">
                  <a:avLst/>
                </a:prstGeom>
                <a:blipFill>
                  <a:blip r:embed="rId4"/>
                  <a:stretch>
                    <a:fillRect l="-7317" t="-29630" r="-7317" b="-22222"/>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823775A4-BCA4-FD4B-B524-B24050E38B23}"/>
                </a:ext>
              </a:extLst>
            </p:cNvPr>
            <p:cNvCxnSpPr/>
            <p:nvPr/>
          </p:nvCxnSpPr>
          <p:spPr>
            <a:xfrm>
              <a:off x="6807445" y="3113590"/>
              <a:ext cx="0" cy="146998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91B0B67-0280-AA45-ACA6-DB81A68F267D}"/>
                    </a:ext>
                  </a:extLst>
                </p:cNvPr>
                <p:cNvSpPr txBox="1"/>
                <p:nvPr/>
              </p:nvSpPr>
              <p:spPr>
                <a:xfrm>
                  <a:off x="6591977" y="3710082"/>
                  <a:ext cx="214931"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𝜙</m:t>
                        </m:r>
                      </m:oMath>
                    </m:oMathPara>
                  </a14:m>
                  <a:endParaRPr lang="en-US" dirty="0"/>
                </a:p>
              </p:txBody>
            </p:sp>
          </mc:Choice>
          <mc:Fallback xmlns="">
            <p:sp>
              <p:nvSpPr>
                <p:cNvPr id="37" name="TextBox 36">
                  <a:extLst>
                    <a:ext uri="{FF2B5EF4-FFF2-40B4-BE49-F238E27FC236}">
                      <a16:creationId xmlns:a16="http://schemas.microsoft.com/office/drawing/2014/main" id="{739BA25E-5C96-8D48-B6DA-F83E39F092F5}"/>
                    </a:ext>
                  </a:extLst>
                </p:cNvPr>
                <p:cNvSpPr txBox="1">
                  <a:spLocks noRot="1" noChangeAspect="1" noMove="1" noResize="1" noEditPoints="1" noAdjustHandles="1" noChangeArrowheads="1" noChangeShapeType="1" noTextEdit="1"/>
                </p:cNvSpPr>
                <p:nvPr/>
              </p:nvSpPr>
              <p:spPr>
                <a:xfrm>
                  <a:off x="6591977" y="3710082"/>
                  <a:ext cx="214931" cy="276999"/>
                </a:xfrm>
                <a:prstGeom prst="rect">
                  <a:avLst/>
                </a:prstGeom>
                <a:blipFill>
                  <a:blip r:embed="rId5"/>
                  <a:stretch>
                    <a:fillRect l="-27778" r="-27778" b="-30435"/>
                  </a:stretch>
                </a:blipFill>
              </p:spPr>
              <p:txBody>
                <a:bodyPr/>
                <a:lstStyle/>
                <a:p>
                  <a:r>
                    <a:rPr lang="en-US">
                      <a:noFill/>
                    </a:rPr>
                    <a:t> </a:t>
                  </a:r>
                </a:p>
              </p:txBody>
            </p:sp>
          </mc:Fallback>
        </mc:AlternateContent>
      </p:grpSp>
      <p:sp>
        <p:nvSpPr>
          <p:cNvPr id="29" name="TextBox 28">
            <a:extLst>
              <a:ext uri="{FF2B5EF4-FFF2-40B4-BE49-F238E27FC236}">
                <a16:creationId xmlns:a16="http://schemas.microsoft.com/office/drawing/2014/main" id="{E66F86DF-8342-034E-BAA1-6493EE75EF56}"/>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Airplane</a:t>
            </a:r>
          </a:p>
        </p:txBody>
      </p:sp>
      <p:pic>
        <p:nvPicPr>
          <p:cNvPr id="30" name="Picture 29">
            <a:extLst>
              <a:ext uri="{FF2B5EF4-FFF2-40B4-BE49-F238E27FC236}">
                <a16:creationId xmlns:a16="http://schemas.microsoft.com/office/drawing/2014/main" id="{B32F760B-DD33-1A45-844C-81803AFBFFC9}"/>
              </a:ext>
            </a:extLst>
          </p:cNvPr>
          <p:cNvPicPr/>
          <p:nvPr/>
        </p:nvPicPr>
        <p:blipFill>
          <a:blip r:embed="rId6"/>
          <a:stretch>
            <a:fillRect/>
          </a:stretch>
        </p:blipFill>
        <p:spPr>
          <a:xfrm>
            <a:off x="949433" y="3648718"/>
            <a:ext cx="5022202" cy="2305408"/>
          </a:xfrm>
          <a:prstGeom prst="rect">
            <a:avLst/>
          </a:prstGeom>
        </p:spPr>
      </p:pic>
      <p:sp>
        <p:nvSpPr>
          <p:cNvPr id="19" name="TextBox 18">
            <a:extLst>
              <a:ext uri="{FF2B5EF4-FFF2-40B4-BE49-F238E27FC236}">
                <a16:creationId xmlns:a16="http://schemas.microsoft.com/office/drawing/2014/main" id="{F9F4D7D5-1C4E-37EA-8BA2-3295F84E601E}"/>
              </a:ext>
            </a:extLst>
          </p:cNvPr>
          <p:cNvSpPr txBox="1"/>
          <p:nvPr/>
        </p:nvSpPr>
        <p:spPr>
          <a:xfrm>
            <a:off x="921021" y="6016286"/>
            <a:ext cx="5207792" cy="215444"/>
          </a:xfrm>
          <a:prstGeom prst="rect">
            <a:avLst/>
          </a:prstGeom>
          <a:noFill/>
        </p:spPr>
        <p:txBody>
          <a:bodyPr wrap="square">
            <a:spAutoFit/>
          </a:bodyPr>
          <a:lstStyle/>
          <a:p>
            <a:r>
              <a:rPr kumimoji="0" lang="en-US" altLang="en-US" sz="8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Photo:  S. LaBrake</a:t>
            </a:r>
            <a:endParaRPr lang="en-US" sz="800" dirty="0"/>
          </a:p>
        </p:txBody>
      </p:sp>
    </p:spTree>
    <p:extLst>
      <p:ext uri="{BB962C8B-B14F-4D97-AF65-F5344CB8AC3E}">
        <p14:creationId xmlns:p14="http://schemas.microsoft.com/office/powerpoint/2010/main" val="3491077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4493DE-E536-FF45-8C3F-95A4ED7DC77F}"/>
              </a:ext>
            </a:extLst>
          </p:cNvPr>
          <p:cNvSpPr/>
          <p:nvPr/>
        </p:nvSpPr>
        <p:spPr>
          <a:xfrm>
            <a:off x="379909" y="1101665"/>
            <a:ext cx="5992623" cy="5509200"/>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There are signs that are posted all over America's roadways alerting you to all sorts of things, like speed limits, distances to exits, tourist attractions, and the like.</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Suppose that you are driving down a level road when you see a sign like the one on the right.</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How does the department of transportation for your state know what speed limit to post on the sign?</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That is, how do you determine the posted speed that you should take the curve at?</a:t>
            </a:r>
          </a:p>
        </p:txBody>
      </p:sp>
      <p:grpSp>
        <p:nvGrpSpPr>
          <p:cNvPr id="5" name="Group 4">
            <a:extLst>
              <a:ext uri="{FF2B5EF4-FFF2-40B4-BE49-F238E27FC236}">
                <a16:creationId xmlns:a16="http://schemas.microsoft.com/office/drawing/2014/main" id="{8CD0A4AC-6B57-2C46-8CD7-7E1152F97C2A}"/>
              </a:ext>
            </a:extLst>
          </p:cNvPr>
          <p:cNvGrpSpPr/>
          <p:nvPr/>
        </p:nvGrpSpPr>
        <p:grpSpPr>
          <a:xfrm>
            <a:off x="6691123" y="1101665"/>
            <a:ext cx="5120968" cy="4056221"/>
            <a:chOff x="6461432" y="1181100"/>
            <a:chExt cx="5120968" cy="4056221"/>
          </a:xfrm>
        </p:grpSpPr>
        <p:pic>
          <p:nvPicPr>
            <p:cNvPr id="6" name="Picture 2" descr="Photo. A rural roadway is shown with a horizontal curve warning sign on the shoulder. The sign consists of two separate components; the top is a yellow diamond with a black curve arrow and the second is a smaller square plaque displaying 35 m.p.h.">
              <a:extLst>
                <a:ext uri="{FF2B5EF4-FFF2-40B4-BE49-F238E27FC236}">
                  <a16:creationId xmlns:a16="http://schemas.microsoft.com/office/drawing/2014/main" id="{218E155F-6DF0-534F-915E-B7CD669D8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432" y="1181100"/>
              <a:ext cx="5120968"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64DBE32-1671-1042-A735-8A74AFEEEF70}"/>
                </a:ext>
              </a:extLst>
            </p:cNvPr>
            <p:cNvSpPr/>
            <p:nvPr/>
          </p:nvSpPr>
          <p:spPr>
            <a:xfrm>
              <a:off x="6461432" y="4991100"/>
              <a:ext cx="3326552" cy="246221"/>
            </a:xfrm>
            <a:prstGeom prst="rect">
              <a:avLst/>
            </a:prstGeom>
          </p:spPr>
          <p:txBody>
            <a:bodyPr wrap="non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safety.fhwa.dot.gov</a:t>
              </a:r>
              <a:r>
                <a:rPr lang="en-US" sz="1000" dirty="0">
                  <a:latin typeface="Times New Roman" panose="02020603050405020304" pitchFamily="18" charset="0"/>
                  <a:cs typeface="Times New Roman" panose="02020603050405020304" pitchFamily="18" charset="0"/>
                </a:rPr>
                <a:t>/</a:t>
              </a:r>
              <a:r>
                <a:rPr lang="en-US" sz="1000" dirty="0" err="1">
                  <a:latin typeface="Times New Roman" panose="02020603050405020304" pitchFamily="18" charset="0"/>
                  <a:cs typeface="Times New Roman" panose="02020603050405020304" pitchFamily="18" charset="0"/>
                </a:rPr>
                <a:t>speedmgt</a:t>
              </a:r>
              <a:r>
                <a:rPr lang="en-US" sz="1000" dirty="0">
                  <a:latin typeface="Times New Roman" panose="02020603050405020304" pitchFamily="18" charset="0"/>
                  <a:cs typeface="Times New Roman" panose="02020603050405020304" pitchFamily="18" charset="0"/>
                </a:rPr>
                <a:t>/</a:t>
              </a:r>
              <a:r>
                <a:rPr lang="en-US" sz="1000" dirty="0" err="1">
                  <a:latin typeface="Times New Roman" panose="02020603050405020304" pitchFamily="18" charset="0"/>
                  <a:cs typeface="Times New Roman" panose="02020603050405020304" pitchFamily="18" charset="0"/>
                </a:rPr>
                <a:t>ref_mats</a:t>
              </a:r>
              <a:r>
                <a:rPr lang="en-US" sz="1000" dirty="0">
                  <a:latin typeface="Times New Roman" panose="02020603050405020304" pitchFamily="18" charset="0"/>
                  <a:cs typeface="Times New Roman" panose="02020603050405020304" pitchFamily="18" charset="0"/>
                </a:rPr>
                <a:t>/fhwasa10001/</a:t>
              </a:r>
            </a:p>
          </p:txBody>
        </p:sp>
      </p:grpSp>
      <p:sp>
        <p:nvSpPr>
          <p:cNvPr id="8" name="TextBox 7">
            <a:extLst>
              <a:ext uri="{FF2B5EF4-FFF2-40B4-BE49-F238E27FC236}">
                <a16:creationId xmlns:a16="http://schemas.microsoft.com/office/drawing/2014/main" id="{5E396536-88A1-6E41-A7CC-7E363BC9BAC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Curve In The Road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BDC8BA8-E885-9983-DA08-1641AAFA6816}"/>
                  </a:ext>
                </a:extLst>
              </p:cNvPr>
              <p:cNvSpPr txBox="1"/>
              <p:nvPr/>
            </p:nvSpPr>
            <p:spPr>
              <a:xfrm>
                <a:off x="6908800" y="5638800"/>
                <a:ext cx="4903291" cy="646331"/>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Assume </a:t>
                </a:r>
                <a14:m>
                  <m:oMath xmlns:m="http://schemas.openxmlformats.org/officeDocument/2006/math">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=0.7</m:t>
                    </m:r>
                  </m:oMath>
                </a14:m>
                <a:r>
                  <a:rPr lang="en-US" dirty="0">
                    <a:latin typeface="Times New Roman" panose="02020603050405020304" pitchFamily="18" charset="0"/>
                    <a:cs typeface="Times New Roman" panose="02020603050405020304" pitchFamily="18" charset="0"/>
                  </a:rPr>
                  <a:t> and that the radius of curvature of the road is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=25</m:t>
                    </m:r>
                    <m:r>
                      <a:rPr lang="en-US" b="0" i="1" smtClean="0">
                        <a:latin typeface="Cambria Math" panose="02040503050406030204" pitchFamily="18" charset="0"/>
                      </a:rPr>
                      <m:t>𝑚</m:t>
                    </m:r>
                    <m:r>
                      <a:rPr lang="en-US" b="0" i="1" smtClean="0">
                        <a:latin typeface="Cambria Math" panose="02040503050406030204" pitchFamily="18" charset="0"/>
                      </a:rPr>
                      <m:t> (~75</m:t>
                    </m:r>
                    <m:r>
                      <a:rPr lang="en-US" b="0" i="1" smtClean="0">
                        <a:latin typeface="Cambria Math" panose="02040503050406030204" pitchFamily="18" charset="0"/>
                      </a:rPr>
                      <m:t>𝑓𝑡</m:t>
                    </m:r>
                    <m:r>
                      <a:rPr lang="en-US" b="0" i="1" smtClean="0">
                        <a:latin typeface="Cambria Math" panose="02040503050406030204" pitchFamily="18" charset="0"/>
                      </a:rPr>
                      <m:t>)</m:t>
                    </m:r>
                  </m:oMath>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BDC8BA8-E885-9983-DA08-1641AAFA6816}"/>
                  </a:ext>
                </a:extLst>
              </p:cNvPr>
              <p:cNvSpPr txBox="1">
                <a:spLocks noRot="1" noChangeAspect="1" noMove="1" noResize="1" noEditPoints="1" noAdjustHandles="1" noChangeArrowheads="1" noChangeShapeType="1" noTextEdit="1"/>
              </p:cNvSpPr>
              <p:nvPr/>
            </p:nvSpPr>
            <p:spPr>
              <a:xfrm>
                <a:off x="6908800" y="5638800"/>
                <a:ext cx="4903291" cy="646331"/>
              </a:xfrm>
              <a:prstGeom prst="rect">
                <a:avLst/>
              </a:prstGeom>
              <a:blipFill>
                <a:blip r:embed="rId3"/>
                <a:stretch>
                  <a:fillRect l="-773" t="-3922" r="-1031" b="-13725"/>
                </a:stretch>
              </a:blipFill>
            </p:spPr>
            <p:txBody>
              <a:bodyPr/>
              <a:lstStyle/>
              <a:p>
                <a:r>
                  <a:rPr lang="en-US">
                    <a:noFill/>
                  </a:rPr>
                  <a:t> </a:t>
                </a:r>
              </a:p>
            </p:txBody>
          </p:sp>
        </mc:Fallback>
      </mc:AlternateContent>
    </p:spTree>
    <p:extLst>
      <p:ext uri="{BB962C8B-B14F-4D97-AF65-F5344CB8AC3E}">
        <p14:creationId xmlns:p14="http://schemas.microsoft.com/office/powerpoint/2010/main" val="1106530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3718941-F7E5-5944-AD6F-1F33ECDE65DB}"/>
              </a:ext>
            </a:extLst>
          </p:cNvPr>
          <p:cNvGrpSpPr/>
          <p:nvPr/>
        </p:nvGrpSpPr>
        <p:grpSpPr>
          <a:xfrm>
            <a:off x="2370108" y="2048881"/>
            <a:ext cx="4061213" cy="2202646"/>
            <a:chOff x="7861300" y="331351"/>
            <a:chExt cx="4061213" cy="2202646"/>
          </a:xfrm>
        </p:grpSpPr>
        <p:sp>
          <p:nvSpPr>
            <p:cNvPr id="17" name="TextBox 16">
              <a:extLst>
                <a:ext uri="{FF2B5EF4-FFF2-40B4-BE49-F238E27FC236}">
                  <a16:creationId xmlns:a16="http://schemas.microsoft.com/office/drawing/2014/main" id="{DE7015DE-38F8-A849-8335-4A742A6B3FDF}"/>
                </a:ext>
              </a:extLst>
            </p:cNvPr>
            <p:cNvSpPr txBox="1"/>
            <p:nvPr/>
          </p:nvSpPr>
          <p:spPr>
            <a:xfrm>
              <a:off x="8130573" y="331351"/>
              <a:ext cx="143500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Face-on view</a:t>
              </a:r>
            </a:p>
          </p:txBody>
        </p:sp>
        <p:grpSp>
          <p:nvGrpSpPr>
            <p:cNvPr id="21" name="Group 20">
              <a:extLst>
                <a:ext uri="{FF2B5EF4-FFF2-40B4-BE49-F238E27FC236}">
                  <a16:creationId xmlns:a16="http://schemas.microsoft.com/office/drawing/2014/main" id="{84CC9F6A-F904-A840-829B-02179B14F373}"/>
                </a:ext>
              </a:extLst>
            </p:cNvPr>
            <p:cNvGrpSpPr/>
            <p:nvPr/>
          </p:nvGrpSpPr>
          <p:grpSpPr>
            <a:xfrm>
              <a:off x="7861300" y="1098897"/>
              <a:ext cx="3022600" cy="1435100"/>
              <a:chOff x="7874000" y="1765300"/>
              <a:chExt cx="3022600" cy="1435100"/>
            </a:xfrm>
          </p:grpSpPr>
          <p:grpSp>
            <p:nvGrpSpPr>
              <p:cNvPr id="26" name="Group 25">
                <a:extLst>
                  <a:ext uri="{FF2B5EF4-FFF2-40B4-BE49-F238E27FC236}">
                    <a16:creationId xmlns:a16="http://schemas.microsoft.com/office/drawing/2014/main" id="{EE947207-CCC6-C94F-A744-2AC72891F752}"/>
                  </a:ext>
                </a:extLst>
              </p:cNvPr>
              <p:cNvGrpSpPr/>
              <p:nvPr/>
            </p:nvGrpSpPr>
            <p:grpSpPr>
              <a:xfrm>
                <a:off x="7874000" y="1765300"/>
                <a:ext cx="3022600" cy="1435100"/>
                <a:chOff x="7874000" y="1765300"/>
                <a:chExt cx="3022600" cy="1435100"/>
              </a:xfrm>
            </p:grpSpPr>
            <p:cxnSp>
              <p:nvCxnSpPr>
                <p:cNvPr id="28" name="Straight Connector 27">
                  <a:extLst>
                    <a:ext uri="{FF2B5EF4-FFF2-40B4-BE49-F238E27FC236}">
                      <a16:creationId xmlns:a16="http://schemas.microsoft.com/office/drawing/2014/main" id="{147AD9D5-1CFC-1344-98E7-70A80F9EA2DE}"/>
                    </a:ext>
                  </a:extLst>
                </p:cNvPr>
                <p:cNvCxnSpPr/>
                <p:nvPr/>
              </p:nvCxnSpPr>
              <p:spPr>
                <a:xfrm>
                  <a:off x="7874000" y="3200400"/>
                  <a:ext cx="30226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9E424AE-F055-7642-B5F9-C2AE36703488}"/>
                    </a:ext>
                  </a:extLst>
                </p:cNvPr>
                <p:cNvCxnSpPr/>
                <p:nvPr/>
              </p:nvCxnSpPr>
              <p:spPr>
                <a:xfrm flipV="1">
                  <a:off x="10426700" y="2247900"/>
                  <a:ext cx="0" cy="952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9623E16F-59A6-D844-83F6-95859BE9D5BE}"/>
                    </a:ext>
                  </a:extLst>
                </p:cNvPr>
                <p:cNvSpPr/>
                <p:nvPr/>
              </p:nvSpPr>
              <p:spPr>
                <a:xfrm>
                  <a:off x="10160000" y="1765300"/>
                  <a:ext cx="533400" cy="49169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D80754D-7E93-5E4C-9D6E-7BE2EFFF61FC}"/>
                    </a:ext>
                  </a:extLst>
                </p:cNvPr>
                <p:cNvSpPr txBox="1"/>
                <p:nvPr/>
              </p:nvSpPr>
              <p:spPr>
                <a:xfrm>
                  <a:off x="10121900" y="1878399"/>
                  <a:ext cx="6096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mph</a:t>
                  </a:r>
                </a:p>
              </p:txBody>
            </p:sp>
          </p:grpSp>
          <p:pic>
            <p:nvPicPr>
              <p:cNvPr id="27" name="Picture 26">
                <a:extLst>
                  <a:ext uri="{FF2B5EF4-FFF2-40B4-BE49-F238E27FC236}">
                    <a16:creationId xmlns:a16="http://schemas.microsoft.com/office/drawing/2014/main" id="{31B16D81-A92C-1E48-BBD1-DBFA17E9CAFE}"/>
                  </a:ext>
                </a:extLst>
              </p:cNvPr>
              <p:cNvPicPr>
                <a:picLocks noChangeAspect="1"/>
              </p:cNvPicPr>
              <p:nvPr/>
            </p:nvPicPr>
            <p:blipFill>
              <a:blip r:embed="rId2"/>
              <a:stretch>
                <a:fillRect/>
              </a:stretch>
            </p:blipFill>
            <p:spPr>
              <a:xfrm>
                <a:off x="8012218" y="1866126"/>
                <a:ext cx="1677883" cy="1334274"/>
              </a:xfrm>
              <a:prstGeom prst="rect">
                <a:avLst/>
              </a:prstGeom>
            </p:spPr>
          </p:pic>
        </p:grpSp>
        <p:cxnSp>
          <p:nvCxnSpPr>
            <p:cNvPr id="19" name="Straight Connector 18">
              <a:extLst>
                <a:ext uri="{FF2B5EF4-FFF2-40B4-BE49-F238E27FC236}">
                  <a16:creationId xmlns:a16="http://schemas.microsoft.com/office/drawing/2014/main" id="{23583AEE-CD28-834B-A9F9-D9C1440C2FB9}"/>
                </a:ext>
              </a:extLst>
            </p:cNvPr>
            <p:cNvCxnSpPr>
              <a:cxnSpLocks/>
            </p:cNvCxnSpPr>
            <p:nvPr/>
          </p:nvCxnSpPr>
          <p:spPr>
            <a:xfrm>
              <a:off x="8881445" y="1679476"/>
              <a:ext cx="3041068" cy="13445"/>
            </a:xfrm>
            <a:prstGeom prst="line">
              <a:avLst/>
            </a:prstGeom>
            <a:ln w="12700">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FE6E94BD-1702-5C44-A70C-328E4390DE87}"/>
                    </a:ext>
                  </a:extLst>
                </p:cNvPr>
                <p:cNvSpPr/>
                <p:nvPr/>
              </p:nvSpPr>
              <p:spPr>
                <a:xfrm>
                  <a:off x="10688013" y="1692921"/>
                  <a:ext cx="391774" cy="369332"/>
                </a:xfrm>
                <a:prstGeom prst="rect">
                  <a:avLst/>
                </a:prstGeom>
              </p:spPr>
              <p:txBody>
                <a:bodyPr wrap="square">
                  <a:spAutoFit/>
                </a:bodyPr>
                <a:lstStyle/>
                <a:p>
                  <a:pPr/>
                  <a14:m>
                    <m:oMathPara xmlns:m="http://schemas.openxmlformats.org/officeDocument/2006/math">
                      <m:oMath>
                        <m:r>
                          <a:rPr lang="en-US" i="1" smtClean="0">
                            <a:solidFill>
                              <a:srgbClr val="7030A0"/>
                            </a:solidFill>
                            <a:latin typeface="Cambria Math" panose="02040503050406030204" pitchFamily="18" charset="0"/>
                            <a:cs typeface="Times New Roman" panose="02020603050405020304" pitchFamily="18" charset="0"/>
                          </a:rPr>
                          <m:t>𝑅</m:t>
                        </m:r>
                      </m:oMath>
                    </m:oMathPara>
                  </a14:m>
                  <a:endParaRPr lang="en-US" dirty="0">
                    <a:solidFill>
                      <a:srgbClr val="7030A0"/>
                    </a:solidFill>
                  </a:endParaRPr>
                </a:p>
              </p:txBody>
            </p:sp>
          </mc:Choice>
          <mc:Fallback xmlns="">
            <p:sp>
              <p:nvSpPr>
                <p:cNvPr id="20" name="Rectangle 19">
                  <a:extLst>
                    <a:ext uri="{FF2B5EF4-FFF2-40B4-BE49-F238E27FC236}">
                      <a16:creationId xmlns:a16="http://schemas.microsoft.com/office/drawing/2014/main" id="{FE6E94BD-1702-5C44-A70C-328E4390DE87}"/>
                    </a:ext>
                  </a:extLst>
                </p:cNvPr>
                <p:cNvSpPr>
                  <a:spLocks noRot="1" noChangeAspect="1" noMove="1" noResize="1" noEditPoints="1" noAdjustHandles="1" noChangeArrowheads="1" noChangeShapeType="1" noTextEdit="1"/>
                </p:cNvSpPr>
                <p:nvPr/>
              </p:nvSpPr>
              <p:spPr>
                <a:xfrm>
                  <a:off x="10688013" y="1692921"/>
                  <a:ext cx="391774" cy="369332"/>
                </a:xfrm>
                <a:prstGeom prst="rect">
                  <a:avLst/>
                </a:prstGeom>
                <a:blipFill>
                  <a:blip r:embed="rId3"/>
                  <a:stretch>
                    <a:fillRect/>
                  </a:stretch>
                </a:blipFill>
              </p:spPr>
              <p:txBody>
                <a:bodyPr/>
                <a:lstStyle/>
                <a:p>
                  <a:r>
                    <a:rPr lang="en-US">
                      <a:noFill/>
                    </a:rPr>
                    <a:t> </a:t>
                  </a:r>
                </a:p>
              </p:txBody>
            </p:sp>
          </mc:Fallback>
        </mc:AlternateContent>
      </p:grpSp>
      <p:grpSp>
        <p:nvGrpSpPr>
          <p:cNvPr id="33" name="Group 32">
            <a:extLst>
              <a:ext uri="{FF2B5EF4-FFF2-40B4-BE49-F238E27FC236}">
                <a16:creationId xmlns:a16="http://schemas.microsoft.com/office/drawing/2014/main" id="{50C43F27-5644-AE40-85BE-B3AC3E72630A}"/>
              </a:ext>
            </a:extLst>
          </p:cNvPr>
          <p:cNvGrpSpPr/>
          <p:nvPr/>
        </p:nvGrpSpPr>
        <p:grpSpPr>
          <a:xfrm>
            <a:off x="7167920" y="2005304"/>
            <a:ext cx="3695703" cy="3005080"/>
            <a:chOff x="7167920" y="1698225"/>
            <a:chExt cx="3695703" cy="3005080"/>
          </a:xfrm>
        </p:grpSpPr>
        <p:grpSp>
          <p:nvGrpSpPr>
            <p:cNvPr id="4" name="Group 3">
              <a:extLst>
                <a:ext uri="{FF2B5EF4-FFF2-40B4-BE49-F238E27FC236}">
                  <a16:creationId xmlns:a16="http://schemas.microsoft.com/office/drawing/2014/main" id="{B0687E29-E240-3247-928D-BFA6ABB63E51}"/>
                </a:ext>
              </a:extLst>
            </p:cNvPr>
            <p:cNvGrpSpPr/>
            <p:nvPr/>
          </p:nvGrpSpPr>
          <p:grpSpPr>
            <a:xfrm>
              <a:off x="7167920" y="2090706"/>
              <a:ext cx="3695703" cy="2612599"/>
              <a:chOff x="8229597" y="3817372"/>
              <a:chExt cx="3695703" cy="2612599"/>
            </a:xfrm>
          </p:grpSpPr>
          <p:grpSp>
            <p:nvGrpSpPr>
              <p:cNvPr id="5" name="Group 4">
                <a:extLst>
                  <a:ext uri="{FF2B5EF4-FFF2-40B4-BE49-F238E27FC236}">
                    <a16:creationId xmlns:a16="http://schemas.microsoft.com/office/drawing/2014/main" id="{E95EA09D-BC27-BA42-AE02-F6FD25C3595C}"/>
                  </a:ext>
                </a:extLst>
              </p:cNvPr>
              <p:cNvGrpSpPr/>
              <p:nvPr/>
            </p:nvGrpSpPr>
            <p:grpSpPr>
              <a:xfrm>
                <a:off x="8229597" y="3817372"/>
                <a:ext cx="2654303" cy="2612599"/>
                <a:chOff x="8242297" y="4038938"/>
                <a:chExt cx="2654303" cy="2612599"/>
              </a:xfrm>
            </p:grpSpPr>
            <p:grpSp>
              <p:nvGrpSpPr>
                <p:cNvPr id="10" name="Group 9">
                  <a:extLst>
                    <a:ext uri="{FF2B5EF4-FFF2-40B4-BE49-F238E27FC236}">
                      <a16:creationId xmlns:a16="http://schemas.microsoft.com/office/drawing/2014/main" id="{7BE6BC6D-1537-174C-AE03-1B1A30393237}"/>
                    </a:ext>
                  </a:extLst>
                </p:cNvPr>
                <p:cNvGrpSpPr/>
                <p:nvPr/>
              </p:nvGrpSpPr>
              <p:grpSpPr>
                <a:xfrm>
                  <a:off x="8242297" y="4038938"/>
                  <a:ext cx="2654303" cy="2612599"/>
                  <a:chOff x="8159726" y="3854271"/>
                  <a:chExt cx="2654303" cy="2612599"/>
                </a:xfrm>
              </p:grpSpPr>
              <p:cxnSp>
                <p:nvCxnSpPr>
                  <p:cNvPr id="12" name="Straight Connector 11">
                    <a:extLst>
                      <a:ext uri="{FF2B5EF4-FFF2-40B4-BE49-F238E27FC236}">
                        <a16:creationId xmlns:a16="http://schemas.microsoft.com/office/drawing/2014/main" id="{DE9B97E2-519B-0E40-8912-A843FEA920A9}"/>
                      </a:ext>
                    </a:extLst>
                  </p:cNvPr>
                  <p:cNvCxnSpPr/>
                  <p:nvPr/>
                </p:nvCxnSpPr>
                <p:spPr>
                  <a:xfrm flipV="1">
                    <a:off x="8159726" y="5283200"/>
                    <a:ext cx="0" cy="106113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39F99CD-4FD8-4145-AC11-EFDB564C4C29}"/>
                      </a:ext>
                    </a:extLst>
                  </p:cNvPr>
                  <p:cNvCxnSpPr/>
                  <p:nvPr/>
                </p:nvCxnSpPr>
                <p:spPr>
                  <a:xfrm flipV="1">
                    <a:off x="9683727" y="5283200"/>
                    <a:ext cx="0" cy="106113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c 13">
                    <a:extLst>
                      <a:ext uri="{FF2B5EF4-FFF2-40B4-BE49-F238E27FC236}">
                        <a16:creationId xmlns:a16="http://schemas.microsoft.com/office/drawing/2014/main" id="{23D7D8B4-5FB2-AE48-B072-9BFA3E78129B}"/>
                      </a:ext>
                    </a:extLst>
                  </p:cNvPr>
                  <p:cNvSpPr/>
                  <p:nvPr/>
                </p:nvSpPr>
                <p:spPr>
                  <a:xfrm rot="10800000">
                    <a:off x="8159726" y="3854271"/>
                    <a:ext cx="1130302" cy="2612598"/>
                  </a:xfrm>
                  <a:prstGeom prst="arc">
                    <a:avLst>
                      <a:gd name="adj1" fmla="val 20723390"/>
                      <a:gd name="adj2" fmla="val 5021572"/>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4">
                    <a:extLst>
                      <a:ext uri="{FF2B5EF4-FFF2-40B4-BE49-F238E27FC236}">
                        <a16:creationId xmlns:a16="http://schemas.microsoft.com/office/drawing/2014/main" id="{96EC72CE-115B-1143-B9E7-3F1AC1C0F98B}"/>
                      </a:ext>
                    </a:extLst>
                  </p:cNvPr>
                  <p:cNvSpPr/>
                  <p:nvPr/>
                </p:nvSpPr>
                <p:spPr>
                  <a:xfrm rot="10800000">
                    <a:off x="9683727" y="3854272"/>
                    <a:ext cx="1130302" cy="2612598"/>
                  </a:xfrm>
                  <a:prstGeom prst="arc">
                    <a:avLst>
                      <a:gd name="adj1" fmla="val 20723390"/>
                      <a:gd name="adj2" fmla="val 5021572"/>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FF7B9C4F-0A4A-404F-9212-8218D34C6421}"/>
                    </a:ext>
                  </a:extLst>
                </p:cNvPr>
                <p:cNvPicPr>
                  <a:picLocks noChangeAspect="1"/>
                </p:cNvPicPr>
                <p:nvPr/>
              </p:nvPicPr>
              <p:blipFill>
                <a:blip r:embed="rId4"/>
                <a:stretch>
                  <a:fillRect/>
                </a:stretch>
              </p:blipFill>
              <p:spPr>
                <a:xfrm rot="5400000">
                  <a:off x="8241463" y="4914287"/>
                  <a:ext cx="1860063" cy="1000034"/>
                </a:xfrm>
                <a:prstGeom prst="rect">
                  <a:avLst/>
                </a:prstGeom>
              </p:spPr>
            </p:pic>
          </p:grpSp>
          <p:cxnSp>
            <p:nvCxnSpPr>
              <p:cNvPr id="8" name="Straight Connector 7">
                <a:extLst>
                  <a:ext uri="{FF2B5EF4-FFF2-40B4-BE49-F238E27FC236}">
                    <a16:creationId xmlns:a16="http://schemas.microsoft.com/office/drawing/2014/main" id="{DF7BCA16-4393-E74C-B898-AD17004A4B8B}"/>
                  </a:ext>
                </a:extLst>
              </p:cNvPr>
              <p:cNvCxnSpPr/>
              <p:nvPr/>
            </p:nvCxnSpPr>
            <p:spPr>
              <a:xfrm>
                <a:off x="9546345" y="3817372"/>
                <a:ext cx="2378955" cy="1306299"/>
              </a:xfrm>
              <a:prstGeom prst="line">
                <a:avLst/>
              </a:prstGeom>
              <a:ln w="12700">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819912B-04FA-8A4E-8024-E868570EBB99}"/>
                      </a:ext>
                    </a:extLst>
                  </p:cNvPr>
                  <p:cNvSpPr/>
                  <p:nvPr/>
                </p:nvSpPr>
                <p:spPr>
                  <a:xfrm>
                    <a:off x="10548812" y="4048555"/>
                    <a:ext cx="391774" cy="369332"/>
                  </a:xfrm>
                  <a:prstGeom prst="rect">
                    <a:avLst/>
                  </a:prstGeom>
                  <a:ln w="12700">
                    <a:noFill/>
                  </a:ln>
                </p:spPr>
                <p:txBody>
                  <a:bodyPr wrap="none">
                    <a:spAutoFit/>
                  </a:bodyPr>
                  <a:lstStyle/>
                  <a:p>
                    <a:pPr/>
                    <a14:m>
                      <m:oMathPara xmlns:m="http://schemas.openxmlformats.org/officeDocument/2006/math">
                        <m:oMath>
                          <m:r>
                            <a:rPr lang="en-US" i="1" smtClean="0">
                              <a:solidFill>
                                <a:srgbClr val="7030A0"/>
                              </a:solidFill>
                              <a:latin typeface="Cambria Math" panose="02040503050406030204" pitchFamily="18" charset="0"/>
                              <a:cs typeface="Times New Roman" panose="02020603050405020304" pitchFamily="18" charset="0"/>
                            </a:rPr>
                            <m:t>𝑅</m:t>
                          </m:r>
                        </m:oMath>
                      </m:oMathPara>
                    </a14:m>
                    <a:endParaRPr lang="en-US" dirty="0">
                      <a:solidFill>
                        <a:srgbClr val="7030A0"/>
                      </a:solidFill>
                    </a:endParaRPr>
                  </a:p>
                </p:txBody>
              </p:sp>
            </mc:Choice>
            <mc:Fallback xmlns="">
              <p:sp>
                <p:nvSpPr>
                  <p:cNvPr id="9" name="Rectangle 8">
                    <a:extLst>
                      <a:ext uri="{FF2B5EF4-FFF2-40B4-BE49-F238E27FC236}">
                        <a16:creationId xmlns:a16="http://schemas.microsoft.com/office/drawing/2014/main" id="{0819912B-04FA-8A4E-8024-E868570EBB99}"/>
                      </a:ext>
                    </a:extLst>
                  </p:cNvPr>
                  <p:cNvSpPr>
                    <a:spLocks noRot="1" noChangeAspect="1" noMove="1" noResize="1" noEditPoints="1" noAdjustHandles="1" noChangeArrowheads="1" noChangeShapeType="1" noTextEdit="1"/>
                  </p:cNvSpPr>
                  <p:nvPr/>
                </p:nvSpPr>
                <p:spPr>
                  <a:xfrm>
                    <a:off x="10548812" y="4048555"/>
                    <a:ext cx="391774" cy="369332"/>
                  </a:xfrm>
                  <a:prstGeom prst="rect">
                    <a:avLst/>
                  </a:prstGeom>
                  <a:blipFill>
                    <a:blip r:embed="rId5"/>
                    <a:stretch>
                      <a:fillRect/>
                    </a:stretch>
                  </a:blipFill>
                  <a:ln w="12700">
                    <a:noFill/>
                  </a:ln>
                </p:spPr>
                <p:txBody>
                  <a:bodyPr/>
                  <a:lstStyle/>
                  <a:p>
                    <a:r>
                      <a:rPr lang="en-US">
                        <a:noFill/>
                      </a:rPr>
                      <a:t> </a:t>
                    </a:r>
                  </a:p>
                </p:txBody>
              </p:sp>
            </mc:Fallback>
          </mc:AlternateContent>
        </p:grpSp>
        <p:sp>
          <p:nvSpPr>
            <p:cNvPr id="32" name="TextBox 31">
              <a:extLst>
                <a:ext uri="{FF2B5EF4-FFF2-40B4-BE49-F238E27FC236}">
                  <a16:creationId xmlns:a16="http://schemas.microsoft.com/office/drawing/2014/main" id="{75CA0B0D-DFC1-CD4B-9518-A92A68C35993}"/>
                </a:ext>
              </a:extLst>
            </p:cNvPr>
            <p:cNvSpPr txBox="1"/>
            <p:nvPr/>
          </p:nvSpPr>
          <p:spPr>
            <a:xfrm>
              <a:off x="7467250" y="1698225"/>
              <a:ext cx="1636923"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Top-down view</a:t>
              </a:r>
            </a:p>
          </p:txBody>
        </p:sp>
      </p:grpSp>
      <p:sp>
        <p:nvSpPr>
          <p:cNvPr id="34" name="TextBox 33">
            <a:extLst>
              <a:ext uri="{FF2B5EF4-FFF2-40B4-BE49-F238E27FC236}">
                <a16:creationId xmlns:a16="http://schemas.microsoft.com/office/drawing/2014/main" id="{0F8B8910-A013-6742-A4DD-F5DBA502C57D}"/>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Curve in the Road</a:t>
            </a:r>
          </a:p>
        </p:txBody>
      </p:sp>
    </p:spTree>
    <p:extLst>
      <p:ext uri="{BB962C8B-B14F-4D97-AF65-F5344CB8AC3E}">
        <p14:creationId xmlns:p14="http://schemas.microsoft.com/office/powerpoint/2010/main" val="3927927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486187-319C-4244-A34B-9C321221E3F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F2932F26-D745-1E4A-BE81-5A8DC812DD00}"/>
                  </a:ext>
                </a:extLst>
              </p:cNvPr>
              <p:cNvSpPr/>
              <p:nvPr/>
            </p:nvSpPr>
            <p:spPr>
              <a:xfrm>
                <a:off x="222422" y="945230"/>
                <a:ext cx="6778879" cy="5817234"/>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To not have to rely on friction to help you negotiate a curve, racetracks bank the ends of the tracks.</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This ultimately allows you to go faster around the track.</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This effect can be seen in the sport of NASCAR in which cars drive at speeds approaching </a:t>
                </a:r>
                <a14:m>
                  <m:oMath xmlns:m="http://schemas.openxmlformats.org/officeDocument/2006/math">
                    <m:r>
                      <a:rPr lang="en-US" sz="2200" b="0" i="0" smtClean="0">
                        <a:latin typeface="Cambria Math" panose="02040503050406030204" pitchFamily="18" charset="0"/>
                        <a:cs typeface="Times New Roman" panose="02020603050405020304" pitchFamily="18" charset="0"/>
                      </a:rPr>
                      <m:t>200</m:t>
                    </m:r>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𝑚𝑖</m:t>
                        </m:r>
                      </m:num>
                      <m:den>
                        <m:r>
                          <a:rPr lang="en-US" sz="2200" b="0" i="1" smtClean="0">
                            <a:latin typeface="Cambria Math" panose="02040503050406030204" pitchFamily="18" charset="0"/>
                            <a:cs typeface="Times New Roman" panose="02020603050405020304" pitchFamily="18" charset="0"/>
                          </a:rPr>
                          <m:t>ℎ𝑟</m:t>
                        </m:r>
                      </m:den>
                    </m:f>
                  </m:oMath>
                </a14:m>
                <a:r>
                  <a:rPr lang="en-US" sz="2200" dirty="0">
                    <a:latin typeface="Times New Roman" panose="02020603050405020304" pitchFamily="18" charset="0"/>
                    <a:cs typeface="Times New Roman" panose="02020603050405020304" pitchFamily="18" charset="0"/>
                  </a:rPr>
                  <a:t> for hundreds of miles.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force(s) is(are) responsible for you taking the turns at a high rate of speed if it is not friction?</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If your race car takes a turn at a speed of </a:t>
                </a:r>
                <a14:m>
                  <m:oMath xmlns:m="http://schemas.openxmlformats.org/officeDocument/2006/math">
                    <m:r>
                      <a:rPr lang="en-US" sz="2200">
                        <a:latin typeface="Cambria Math" panose="02040503050406030204" pitchFamily="18" charset="0"/>
                        <a:cs typeface="Times New Roman" panose="02020603050405020304" pitchFamily="18" charset="0"/>
                      </a:rPr>
                      <m:t>1</m:t>
                    </m:r>
                    <m:r>
                      <a:rPr lang="en-US" sz="2200" b="0" i="0" smtClean="0">
                        <a:latin typeface="Cambria Math" panose="02040503050406030204" pitchFamily="18" charset="0"/>
                        <a:cs typeface="Times New Roman" panose="02020603050405020304" pitchFamily="18" charset="0"/>
                      </a:rPr>
                      <m:t>50</m:t>
                    </m:r>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𝑚𝑖</m:t>
                        </m:r>
                      </m:num>
                      <m:den>
                        <m:r>
                          <a:rPr lang="en-US" sz="2200" b="0" i="1" smtClean="0">
                            <a:latin typeface="Cambria Math" panose="02040503050406030204" pitchFamily="18" charset="0"/>
                            <a:cs typeface="Times New Roman" panose="02020603050405020304" pitchFamily="18" charset="0"/>
                          </a:rPr>
                          <m:t>ℎ𝑟</m:t>
                        </m:r>
                      </m:den>
                    </m:f>
                  </m:oMath>
                </a14:m>
                <a:r>
                  <a:rPr lang="en-US" sz="2200" dirty="0">
                    <a:latin typeface="Times New Roman" panose="02020603050405020304" pitchFamily="18" charset="0"/>
                    <a:cs typeface="Times New Roman" panose="02020603050405020304" pitchFamily="18" charset="0"/>
                  </a:rPr>
                  <a:t>, what is the radius of curvature of the track?  Assume the track is banked at </a:t>
                </a:r>
                <a14:m>
                  <m:oMath xmlns:m="http://schemas.openxmlformats.org/officeDocument/2006/math">
                    <m:sSup>
                      <m:sSupPr>
                        <m:ctrlPr>
                          <a:rPr lang="en-US" sz="2200" b="0" i="1" smtClean="0">
                            <a:latin typeface="Cambria Math" panose="02040503050406030204" pitchFamily="18" charset="0"/>
                            <a:cs typeface="Times New Roman" panose="02020603050405020304" pitchFamily="18" charset="0"/>
                          </a:rPr>
                        </m:ctrlPr>
                      </m:sSupPr>
                      <m:e>
                        <m:r>
                          <a:rPr lang="en-US" sz="2200" b="0" i="1" smtClean="0">
                            <a:latin typeface="Cambria Math" panose="02040503050406030204" pitchFamily="18" charset="0"/>
                            <a:cs typeface="Times New Roman" panose="02020603050405020304" pitchFamily="18" charset="0"/>
                          </a:rPr>
                          <m:t>31</m:t>
                        </m:r>
                      </m:e>
                      <m:sup>
                        <m:r>
                          <a:rPr lang="en-US" sz="2200" b="0" i="1" smtClean="0">
                            <a:latin typeface="Cambria Math" panose="02040503050406030204" pitchFamily="18" charset="0"/>
                            <a:cs typeface="Times New Roman" panose="02020603050405020304" pitchFamily="18" charset="0"/>
                          </a:rPr>
                          <m:t>0</m:t>
                        </m:r>
                      </m:sup>
                    </m:sSup>
                  </m:oMath>
                </a14:m>
                <a:r>
                  <a:rPr lang="en-US" sz="2200" dirty="0">
                    <a:latin typeface="Times New Roman" panose="02020603050405020304" pitchFamily="18" charset="0"/>
                    <a:cs typeface="Times New Roman" panose="02020603050405020304" pitchFamily="18" charset="0"/>
                  </a:rPr>
                  <a:t> in the corners. (Daytona </a:t>
                </a:r>
                <a:r>
                  <a:rPr lang="en-US" sz="2200">
                    <a:latin typeface="Times New Roman" panose="02020603050405020304" pitchFamily="18" charset="0"/>
                    <a:cs typeface="Times New Roman" panose="02020603050405020304" pitchFamily="18" charset="0"/>
                  </a:rPr>
                  <a:t>International Speedway)</a:t>
                </a:r>
                <a:endParaRPr lang="en-US" sz="2200" dirty="0">
                  <a:latin typeface="Times New Roman" panose="02020603050405020304" pitchFamily="18" charset="0"/>
                  <a:cs typeface="Times New Roman" panose="02020603050405020304" pitchFamily="18" charset="0"/>
                </a:endParaRPr>
              </a:p>
            </p:txBody>
          </p:sp>
        </mc:Choice>
        <mc:Fallback xmlns="">
          <p:sp>
            <p:nvSpPr>
              <p:cNvPr id="5" name="Rectangle 4">
                <a:extLst>
                  <a:ext uri="{FF2B5EF4-FFF2-40B4-BE49-F238E27FC236}">
                    <a16:creationId xmlns:a16="http://schemas.microsoft.com/office/drawing/2014/main" id="{F2932F26-D745-1E4A-BE81-5A8DC812DD00}"/>
                  </a:ext>
                </a:extLst>
              </p:cNvPr>
              <p:cNvSpPr>
                <a:spLocks noRot="1" noChangeAspect="1" noMove="1" noResize="1" noEditPoints="1" noAdjustHandles="1" noChangeArrowheads="1" noChangeShapeType="1" noTextEdit="1"/>
              </p:cNvSpPr>
              <p:nvPr/>
            </p:nvSpPr>
            <p:spPr>
              <a:xfrm>
                <a:off x="222422" y="945230"/>
                <a:ext cx="6778879" cy="5817234"/>
              </a:xfrm>
              <a:prstGeom prst="rect">
                <a:avLst/>
              </a:prstGeom>
              <a:blipFill>
                <a:blip r:embed="rId2"/>
                <a:stretch>
                  <a:fillRect l="-1121" t="-654" r="-1121" b="-1089"/>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BF509731-D534-C746-B48F-1FA940D91C70}"/>
              </a:ext>
            </a:extLst>
          </p:cNvPr>
          <p:cNvGrpSpPr/>
          <p:nvPr/>
        </p:nvGrpSpPr>
        <p:grpSpPr>
          <a:xfrm>
            <a:off x="7220258" y="1434875"/>
            <a:ext cx="4635500" cy="3003610"/>
            <a:chOff x="6851650" y="1428750"/>
            <a:chExt cx="4635500" cy="3003610"/>
          </a:xfrm>
        </p:grpSpPr>
        <p:pic>
          <p:nvPicPr>
            <p:cNvPr id="7" name="Picture 2" descr="https://www.ajc.com/rf/image_inline/Pub/p11/AJC/2020/02/16/Images/AP20047785176084.jpg">
              <a:extLst>
                <a:ext uri="{FF2B5EF4-FFF2-40B4-BE49-F238E27FC236}">
                  <a16:creationId xmlns:a16="http://schemas.microsoft.com/office/drawing/2014/main" id="{E7E810C0-0A86-B84D-9B85-E774985412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1650" y="1428750"/>
              <a:ext cx="4635500" cy="26035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B95CEC2-231F-EC47-94F1-2C7B89C8D2CD}"/>
                </a:ext>
              </a:extLst>
            </p:cNvPr>
            <p:cNvSpPr/>
            <p:nvPr/>
          </p:nvSpPr>
          <p:spPr>
            <a:xfrm>
              <a:off x="6851650" y="4032250"/>
              <a:ext cx="4635500" cy="400110"/>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www.ajc.com</a:t>
              </a:r>
              <a:r>
                <a:rPr lang="en-US" sz="1000" dirty="0">
                  <a:latin typeface="Times New Roman" panose="02020603050405020304" pitchFamily="18" charset="0"/>
                  <a:cs typeface="Times New Roman" panose="02020603050405020304" pitchFamily="18" charset="0"/>
                </a:rPr>
                <a:t>/sports/racing/rains-delay-end-daytona-500-until-monday/Ctvg7ozshchtRxGVsfjpYK/</a:t>
              </a:r>
            </a:p>
          </p:txBody>
        </p:sp>
      </p:gr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35652C98-514B-DE26-40F2-48071FDF2535}"/>
                  </a:ext>
                </a:extLst>
              </p:cNvPr>
              <p:cNvSpPr txBox="1"/>
              <p:nvPr/>
            </p:nvSpPr>
            <p:spPr>
              <a:xfrm>
                <a:off x="7442057" y="4863788"/>
                <a:ext cx="4413701" cy="1435393"/>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This speed (</a:t>
                </a:r>
                <a14:m>
                  <m:oMath xmlns:m="http://schemas.openxmlformats.org/officeDocument/2006/math">
                    <m:r>
                      <a:rPr lang="en-US" sz="1600">
                        <a:latin typeface="Cambria Math" panose="02040503050406030204" pitchFamily="18" charset="0"/>
                        <a:cs typeface="Times New Roman" panose="02020603050405020304" pitchFamily="18" charset="0"/>
                      </a:rPr>
                      <m:t>150</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𝑚𝑖</m:t>
                        </m:r>
                      </m:num>
                      <m:den>
                        <m:r>
                          <a:rPr lang="en-US" sz="1600" i="1">
                            <a:latin typeface="Cambria Math" panose="02040503050406030204" pitchFamily="18" charset="0"/>
                            <a:cs typeface="Times New Roman" panose="02020603050405020304" pitchFamily="18" charset="0"/>
                          </a:rPr>
                          <m:t>ℎ𝑟</m:t>
                        </m:r>
                      </m:den>
                    </m:f>
                  </m:oMath>
                </a14:m>
                <a:r>
                  <a:rPr lang="en-US" sz="1600" dirty="0">
                    <a:latin typeface="Times New Roman" panose="02020603050405020304" pitchFamily="18" charset="0"/>
                    <a:cs typeface="Times New Roman" panose="02020603050405020304" pitchFamily="18" charset="0"/>
                  </a:rPr>
                  <a:t>) is what the track was designed for.  What if you wanted to go faster or slower around the track?  Friction would help you negotiate the turn so that you could maintain this circle of radius </a:t>
                </a:r>
                <a14:m>
                  <m:oMath xmlns:m="http://schemas.openxmlformats.org/officeDocument/2006/math">
                    <m:r>
                      <a:rPr lang="en-US" sz="1600" b="0" i="1" smtClean="0">
                        <a:latin typeface="Cambria Math" panose="02040503050406030204" pitchFamily="18" charset="0"/>
                        <a:cs typeface="Times New Roman" panose="02020603050405020304" pitchFamily="18" charset="0"/>
                      </a:rPr>
                      <m:t>𝑅</m:t>
                    </m:r>
                  </m:oMath>
                </a14:m>
                <a:r>
                  <a:rPr lang="en-US" sz="1600" dirty="0">
                    <a:latin typeface="Times New Roman" panose="02020603050405020304" pitchFamily="18" charset="0"/>
                    <a:cs typeface="Times New Roman" panose="02020603050405020304" pitchFamily="18" charset="0"/>
                  </a:rPr>
                  <a:t>.  </a:t>
                </a:r>
              </a:p>
            </p:txBody>
          </p:sp>
        </mc:Choice>
        <mc:Fallback>
          <p:sp>
            <p:nvSpPr>
              <p:cNvPr id="2" name="TextBox 1">
                <a:extLst>
                  <a:ext uri="{FF2B5EF4-FFF2-40B4-BE49-F238E27FC236}">
                    <a16:creationId xmlns:a16="http://schemas.microsoft.com/office/drawing/2014/main" id="{35652C98-514B-DE26-40F2-48071FDF2535}"/>
                  </a:ext>
                </a:extLst>
              </p:cNvPr>
              <p:cNvSpPr txBox="1">
                <a:spLocks noRot="1" noChangeAspect="1" noMove="1" noResize="1" noEditPoints="1" noAdjustHandles="1" noChangeArrowheads="1" noChangeShapeType="1" noTextEdit="1"/>
              </p:cNvSpPr>
              <p:nvPr/>
            </p:nvSpPr>
            <p:spPr>
              <a:xfrm>
                <a:off x="7442057" y="4863788"/>
                <a:ext cx="4413701" cy="1435393"/>
              </a:xfrm>
              <a:prstGeom prst="rect">
                <a:avLst/>
              </a:prstGeom>
              <a:blipFill>
                <a:blip r:embed="rId4"/>
                <a:stretch>
                  <a:fillRect l="-862" r="-862" b="-5310"/>
                </a:stretch>
              </a:blipFill>
            </p:spPr>
            <p:txBody>
              <a:bodyPr/>
              <a:lstStyle/>
              <a:p>
                <a:r>
                  <a:rPr lang="en-US">
                    <a:noFill/>
                  </a:rPr>
                  <a:t> </a:t>
                </a:r>
              </a:p>
            </p:txBody>
          </p:sp>
        </mc:Fallback>
      </mc:AlternateContent>
    </p:spTree>
    <p:extLst>
      <p:ext uri="{BB962C8B-B14F-4D97-AF65-F5344CB8AC3E}">
        <p14:creationId xmlns:p14="http://schemas.microsoft.com/office/powerpoint/2010/main" val="3691306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9EB0A7E-614F-0E4A-8E04-826834D0C98B}"/>
              </a:ext>
            </a:extLst>
          </p:cNvPr>
          <p:cNvGrpSpPr/>
          <p:nvPr/>
        </p:nvGrpSpPr>
        <p:grpSpPr>
          <a:xfrm>
            <a:off x="6346024" y="1329214"/>
            <a:ext cx="5514483" cy="2970531"/>
            <a:chOff x="6677517" y="3810679"/>
            <a:chExt cx="5514483" cy="2970531"/>
          </a:xfrm>
        </p:grpSpPr>
        <p:grpSp>
          <p:nvGrpSpPr>
            <p:cNvPr id="21" name="Group 20">
              <a:extLst>
                <a:ext uri="{FF2B5EF4-FFF2-40B4-BE49-F238E27FC236}">
                  <a16:creationId xmlns:a16="http://schemas.microsoft.com/office/drawing/2014/main" id="{BA78D315-4DD2-6A4A-B6B6-4D8E603469DF}"/>
                </a:ext>
              </a:extLst>
            </p:cNvPr>
            <p:cNvGrpSpPr/>
            <p:nvPr/>
          </p:nvGrpSpPr>
          <p:grpSpPr>
            <a:xfrm>
              <a:off x="6677517" y="4330350"/>
              <a:ext cx="5514483" cy="2450860"/>
              <a:chOff x="6677517" y="4330350"/>
              <a:chExt cx="5514483" cy="2450860"/>
            </a:xfrm>
          </p:grpSpPr>
          <p:grpSp>
            <p:nvGrpSpPr>
              <p:cNvPr id="29" name="Group 28">
                <a:extLst>
                  <a:ext uri="{FF2B5EF4-FFF2-40B4-BE49-F238E27FC236}">
                    <a16:creationId xmlns:a16="http://schemas.microsoft.com/office/drawing/2014/main" id="{201DF181-7468-4F47-94BA-495286BB3DF2}"/>
                  </a:ext>
                </a:extLst>
              </p:cNvPr>
              <p:cNvGrpSpPr/>
              <p:nvPr/>
            </p:nvGrpSpPr>
            <p:grpSpPr>
              <a:xfrm>
                <a:off x="6677517" y="4330350"/>
                <a:ext cx="4733434" cy="2450860"/>
                <a:chOff x="681279" y="3721214"/>
                <a:chExt cx="4733434" cy="2450860"/>
              </a:xfrm>
            </p:grpSpPr>
            <p:cxnSp>
              <p:nvCxnSpPr>
                <p:cNvPr id="32" name="Straight Connector 31">
                  <a:extLst>
                    <a:ext uri="{FF2B5EF4-FFF2-40B4-BE49-F238E27FC236}">
                      <a16:creationId xmlns:a16="http://schemas.microsoft.com/office/drawing/2014/main" id="{5C804D4D-5997-904E-9AE0-980B6EBC7071}"/>
                    </a:ext>
                  </a:extLst>
                </p:cNvPr>
                <p:cNvCxnSpPr>
                  <a:cxnSpLocks/>
                </p:cNvCxnSpPr>
                <p:nvPr/>
              </p:nvCxnSpPr>
              <p:spPr>
                <a:xfrm flipH="1">
                  <a:off x="681279" y="4588147"/>
                  <a:ext cx="1" cy="15826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77284D5-B00C-AE4C-B9FC-B4DA5117558E}"/>
                    </a:ext>
                  </a:extLst>
                </p:cNvPr>
                <p:cNvCxnSpPr>
                  <a:cxnSpLocks/>
                </p:cNvCxnSpPr>
                <p:nvPr/>
              </p:nvCxnSpPr>
              <p:spPr>
                <a:xfrm>
                  <a:off x="681280" y="4576832"/>
                  <a:ext cx="4678121" cy="1582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EDFDD59-E097-CC4A-8D36-D9B5307AD6FF}"/>
                        </a:ext>
                      </a:extLst>
                    </p:cNvPr>
                    <p:cNvSpPr txBox="1"/>
                    <p:nvPr/>
                  </p:nvSpPr>
                  <p:spPr>
                    <a:xfrm>
                      <a:off x="4402725" y="5882500"/>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3" name="TextBox 22">
                      <a:extLst>
                        <a:ext uri="{FF2B5EF4-FFF2-40B4-BE49-F238E27FC236}">
                          <a16:creationId xmlns:a16="http://schemas.microsoft.com/office/drawing/2014/main" id="{CA9AAE88-D0A5-4C4F-9820-B31E8349F69F}"/>
                        </a:ext>
                      </a:extLst>
                    </p:cNvPr>
                    <p:cNvSpPr txBox="1">
                      <a:spLocks noRot="1" noChangeAspect="1" noMove="1" noResize="1" noEditPoints="1" noAdjustHandles="1" noChangeArrowheads="1" noChangeShapeType="1" noTextEdit="1"/>
                    </p:cNvSpPr>
                    <p:nvPr/>
                  </p:nvSpPr>
                  <p:spPr>
                    <a:xfrm>
                      <a:off x="4402725" y="5882500"/>
                      <a:ext cx="189475" cy="276999"/>
                    </a:xfrm>
                    <a:prstGeom prst="rect">
                      <a:avLst/>
                    </a:prstGeom>
                    <a:blipFill>
                      <a:blip r:embed="rId8"/>
                      <a:stretch>
                        <a:fillRect l="-25000" r="-18750" b="-4348"/>
                      </a:stretch>
                    </a:blipFill>
                  </p:spPr>
                  <p:txBody>
                    <a:bodyPr/>
                    <a:lstStyle/>
                    <a:p>
                      <a:r>
                        <a:rPr lang="en-US">
                          <a:noFill/>
                        </a:rPr>
                        <a:t> </a:t>
                      </a:r>
                    </a:p>
                  </p:txBody>
                </p:sp>
              </mc:Fallback>
            </mc:AlternateContent>
            <p:grpSp>
              <p:nvGrpSpPr>
                <p:cNvPr id="35" name="Group 34">
                  <a:extLst>
                    <a:ext uri="{FF2B5EF4-FFF2-40B4-BE49-F238E27FC236}">
                      <a16:creationId xmlns:a16="http://schemas.microsoft.com/office/drawing/2014/main" id="{852CECDE-EBEB-C64C-81E0-E3E9018A8315}"/>
                    </a:ext>
                  </a:extLst>
                </p:cNvPr>
                <p:cNvGrpSpPr/>
                <p:nvPr/>
              </p:nvGrpSpPr>
              <p:grpSpPr>
                <a:xfrm rot="156305">
                  <a:off x="736591" y="3721214"/>
                  <a:ext cx="4678122" cy="2450860"/>
                  <a:chOff x="719996" y="3784996"/>
                  <a:chExt cx="3207074" cy="1624464"/>
                </a:xfrm>
              </p:grpSpPr>
              <p:cxnSp>
                <p:nvCxnSpPr>
                  <p:cNvPr id="36" name="Straight Connector 35">
                    <a:extLst>
                      <a:ext uri="{FF2B5EF4-FFF2-40B4-BE49-F238E27FC236}">
                        <a16:creationId xmlns:a16="http://schemas.microsoft.com/office/drawing/2014/main" id="{64DECB7F-A4CC-9247-A9B9-A8EA81D0A367}"/>
                      </a:ext>
                    </a:extLst>
                  </p:cNvPr>
                  <p:cNvCxnSpPr>
                    <a:cxnSpLocks/>
                  </p:cNvCxnSpPr>
                  <p:nvPr/>
                </p:nvCxnSpPr>
                <p:spPr>
                  <a:xfrm rot="21443695">
                    <a:off x="719996" y="5398209"/>
                    <a:ext cx="3207074" cy="11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51E7AD88-5A5C-434C-8C3A-B8AD4289EC45}"/>
                      </a:ext>
                    </a:extLst>
                  </p:cNvPr>
                  <p:cNvPicPr>
                    <a:picLocks noChangeAspect="1"/>
                  </p:cNvPicPr>
                  <p:nvPr/>
                </p:nvPicPr>
                <p:blipFill>
                  <a:blip r:embed="rId9">
                    <a:alphaModFix amt="25000"/>
                  </a:blip>
                  <a:stretch>
                    <a:fillRect/>
                  </a:stretch>
                </p:blipFill>
                <p:spPr>
                  <a:xfrm rot="1002536">
                    <a:off x="1488000" y="3784996"/>
                    <a:ext cx="1266504" cy="1007140"/>
                  </a:xfrm>
                  <a:prstGeom prst="rect">
                    <a:avLst/>
                  </a:prstGeom>
                </p:spPr>
              </p:pic>
            </p:grpSp>
          </p:grpSp>
          <p:cxnSp>
            <p:nvCxnSpPr>
              <p:cNvPr id="30" name="Straight Connector 29">
                <a:extLst>
                  <a:ext uri="{FF2B5EF4-FFF2-40B4-BE49-F238E27FC236}">
                    <a16:creationId xmlns:a16="http://schemas.microsoft.com/office/drawing/2014/main" id="{FD9C51D4-A143-BF44-BF12-964A92DF5855}"/>
                  </a:ext>
                </a:extLst>
              </p:cNvPr>
              <p:cNvCxnSpPr>
                <a:stCxn id="37" idx="2"/>
              </p:cNvCxnSpPr>
              <p:nvPr/>
            </p:nvCxnSpPr>
            <p:spPr>
              <a:xfrm>
                <a:off x="8547015" y="57941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34B787B-F322-D04D-A2F3-16A34F72CAF7}"/>
                      </a:ext>
                    </a:extLst>
                  </p:cNvPr>
                  <p:cNvSpPr txBox="1"/>
                  <p:nvPr/>
                </p:nvSpPr>
                <p:spPr>
                  <a:xfrm>
                    <a:off x="10484884" y="5816799"/>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47" name="TextBox 46">
                    <a:extLst>
                      <a:ext uri="{FF2B5EF4-FFF2-40B4-BE49-F238E27FC236}">
                        <a16:creationId xmlns:a16="http://schemas.microsoft.com/office/drawing/2014/main" id="{49541110-0880-6D49-9C2C-AF9790E79E57}"/>
                      </a:ext>
                    </a:extLst>
                  </p:cNvPr>
                  <p:cNvSpPr txBox="1">
                    <a:spLocks noRot="1" noChangeAspect="1" noMove="1" noResize="1" noEditPoints="1" noAdjustHandles="1" noChangeArrowheads="1" noChangeShapeType="1" noTextEdit="1"/>
                  </p:cNvSpPr>
                  <p:nvPr/>
                </p:nvSpPr>
                <p:spPr>
                  <a:xfrm>
                    <a:off x="10484884" y="5816799"/>
                    <a:ext cx="207108" cy="276999"/>
                  </a:xfrm>
                  <a:prstGeom prst="rect">
                    <a:avLst/>
                  </a:prstGeom>
                  <a:blipFill>
                    <a:blip r:embed="rId10"/>
                    <a:stretch>
                      <a:fillRect l="-23529" r="-17647" b="-4348"/>
                    </a:stretch>
                  </a:blipFill>
                </p:spPr>
                <p:txBody>
                  <a:bodyPr/>
                  <a:lstStyle/>
                  <a:p>
                    <a:r>
                      <a:rPr lang="en-US">
                        <a:noFill/>
                      </a:rPr>
                      <a:t> </a:t>
                    </a:r>
                  </a:p>
                </p:txBody>
              </p:sp>
            </mc:Fallback>
          </mc:AlternateContent>
        </p:grpSp>
        <p:cxnSp>
          <p:nvCxnSpPr>
            <p:cNvPr id="23" name="Straight Arrow Connector 22">
              <a:extLst>
                <a:ext uri="{FF2B5EF4-FFF2-40B4-BE49-F238E27FC236}">
                  <a16:creationId xmlns:a16="http://schemas.microsoft.com/office/drawing/2014/main" id="{86C43B7D-2F37-294C-8C86-FA7749A46717}"/>
                </a:ext>
              </a:extLst>
            </p:cNvPr>
            <p:cNvCxnSpPr>
              <a:stCxn id="37" idx="2"/>
            </p:cNvCxnSpPr>
            <p:nvPr/>
          </p:nvCxnSpPr>
          <p:spPr>
            <a:xfrm flipV="1">
              <a:off x="8547015" y="3926405"/>
              <a:ext cx="34010" cy="18677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8CE93E1-173C-9C4A-8983-4F1784192C2E}"/>
                </a:ext>
              </a:extLst>
            </p:cNvPr>
            <p:cNvCxnSpPr>
              <a:cxnSpLocks/>
            </p:cNvCxnSpPr>
            <p:nvPr/>
          </p:nvCxnSpPr>
          <p:spPr>
            <a:xfrm>
              <a:off x="8562535" y="5782835"/>
              <a:ext cx="2319987" cy="8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4A2A574-5D7B-B943-825D-7F14D5E96B2D}"/>
                    </a:ext>
                  </a:extLst>
                </p:cNvPr>
                <p:cNvSpPr txBox="1"/>
                <p:nvPr/>
              </p:nvSpPr>
              <p:spPr>
                <a:xfrm>
                  <a:off x="10777447" y="5468524"/>
                  <a:ext cx="18331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55" name="TextBox 54">
                  <a:extLst>
                    <a:ext uri="{FF2B5EF4-FFF2-40B4-BE49-F238E27FC236}">
                      <a16:creationId xmlns:a16="http://schemas.microsoft.com/office/drawing/2014/main" id="{EAED6B1C-6D24-A64E-939A-B0EB724359C4}"/>
                    </a:ext>
                  </a:extLst>
                </p:cNvPr>
                <p:cNvSpPr txBox="1">
                  <a:spLocks noRot="1" noChangeAspect="1" noMove="1" noResize="1" noEditPoints="1" noAdjustHandles="1" noChangeArrowheads="1" noChangeShapeType="1" noTextEdit="1"/>
                </p:cNvSpPr>
                <p:nvPr/>
              </p:nvSpPr>
              <p:spPr>
                <a:xfrm>
                  <a:off x="10777447" y="5468524"/>
                  <a:ext cx="183319" cy="276999"/>
                </a:xfrm>
                <a:prstGeom prst="rect">
                  <a:avLst/>
                </a:prstGeom>
                <a:blipFill>
                  <a:blip r:embed="rId11"/>
                  <a:stretch>
                    <a:fillRect l="-20000" r="-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A939EA6-4104-8545-9D6D-607DD453A713}"/>
                    </a:ext>
                  </a:extLst>
                </p:cNvPr>
                <p:cNvSpPr txBox="1"/>
                <p:nvPr/>
              </p:nvSpPr>
              <p:spPr>
                <a:xfrm>
                  <a:off x="8629128" y="3810679"/>
                  <a:ext cx="18671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𝑦</m:t>
                        </m:r>
                      </m:oMath>
                    </m:oMathPara>
                  </a14:m>
                  <a:endParaRPr lang="en-US" dirty="0"/>
                </a:p>
              </p:txBody>
            </p:sp>
          </mc:Choice>
          <mc:Fallback xmlns="">
            <p:sp>
              <p:nvSpPr>
                <p:cNvPr id="56" name="TextBox 55">
                  <a:extLst>
                    <a:ext uri="{FF2B5EF4-FFF2-40B4-BE49-F238E27FC236}">
                      <a16:creationId xmlns:a16="http://schemas.microsoft.com/office/drawing/2014/main" id="{EA4514C2-0152-6C43-B12D-3688CB73A95F}"/>
                    </a:ext>
                  </a:extLst>
                </p:cNvPr>
                <p:cNvSpPr txBox="1">
                  <a:spLocks noRot="1" noChangeAspect="1" noMove="1" noResize="1" noEditPoints="1" noAdjustHandles="1" noChangeArrowheads="1" noChangeShapeType="1" noTextEdit="1"/>
                </p:cNvSpPr>
                <p:nvPr/>
              </p:nvSpPr>
              <p:spPr>
                <a:xfrm>
                  <a:off x="8629128" y="3810679"/>
                  <a:ext cx="186718" cy="276999"/>
                </a:xfrm>
                <a:prstGeom prst="rect">
                  <a:avLst/>
                </a:prstGeom>
                <a:blipFill>
                  <a:blip r:embed="rId12"/>
                  <a:stretch>
                    <a:fillRect l="-25000" r="-25000" b="-22727"/>
                  </a:stretch>
                </a:blipFill>
              </p:spPr>
              <p:txBody>
                <a:bodyPr/>
                <a:lstStyle/>
                <a:p>
                  <a:r>
                    <a:rPr lang="en-US">
                      <a:noFill/>
                    </a:rPr>
                    <a:t> </a:t>
                  </a:r>
                </a:p>
              </p:txBody>
            </p:sp>
          </mc:Fallback>
        </mc:AlternateContent>
      </p:grpSp>
      <p:grpSp>
        <p:nvGrpSpPr>
          <p:cNvPr id="40" name="Group 39">
            <a:extLst>
              <a:ext uri="{FF2B5EF4-FFF2-40B4-BE49-F238E27FC236}">
                <a16:creationId xmlns:a16="http://schemas.microsoft.com/office/drawing/2014/main" id="{D025DB09-1F5B-2D45-8A5F-734A615C583A}"/>
              </a:ext>
            </a:extLst>
          </p:cNvPr>
          <p:cNvGrpSpPr/>
          <p:nvPr/>
        </p:nvGrpSpPr>
        <p:grpSpPr>
          <a:xfrm>
            <a:off x="690072" y="1553585"/>
            <a:ext cx="4857750" cy="3168194"/>
            <a:chOff x="6540500" y="758211"/>
            <a:chExt cx="4857750" cy="3168194"/>
          </a:xfrm>
        </p:grpSpPr>
        <p:grpSp>
          <p:nvGrpSpPr>
            <p:cNvPr id="4" name="Group 3">
              <a:extLst>
                <a:ext uri="{FF2B5EF4-FFF2-40B4-BE49-F238E27FC236}">
                  <a16:creationId xmlns:a16="http://schemas.microsoft.com/office/drawing/2014/main" id="{B653B638-8F03-0D4E-91DD-DA603F4372A8}"/>
                </a:ext>
              </a:extLst>
            </p:cNvPr>
            <p:cNvGrpSpPr/>
            <p:nvPr/>
          </p:nvGrpSpPr>
          <p:grpSpPr>
            <a:xfrm>
              <a:off x="6540500" y="758211"/>
              <a:ext cx="4857750" cy="3168194"/>
              <a:chOff x="5918200" y="1059934"/>
              <a:chExt cx="5619750" cy="3556060"/>
            </a:xfrm>
          </p:grpSpPr>
          <p:grpSp>
            <p:nvGrpSpPr>
              <p:cNvPr id="5" name="Group 4">
                <a:extLst>
                  <a:ext uri="{FF2B5EF4-FFF2-40B4-BE49-F238E27FC236}">
                    <a16:creationId xmlns:a16="http://schemas.microsoft.com/office/drawing/2014/main" id="{48CC37C0-2CE3-6A4E-AB9F-07E281FC567A}"/>
                  </a:ext>
                </a:extLst>
              </p:cNvPr>
              <p:cNvGrpSpPr/>
              <p:nvPr/>
            </p:nvGrpSpPr>
            <p:grpSpPr>
              <a:xfrm>
                <a:off x="5918200" y="1059934"/>
                <a:ext cx="5619750" cy="3556060"/>
                <a:chOff x="6851650" y="1428750"/>
                <a:chExt cx="4635500" cy="3003610"/>
              </a:xfrm>
            </p:grpSpPr>
            <p:pic>
              <p:nvPicPr>
                <p:cNvPr id="12" name="Picture 2" descr="https://www.ajc.com/rf/image_inline/Pub/p11/AJC/2020/02/16/Images/AP20047785176084.jpg">
                  <a:extLst>
                    <a:ext uri="{FF2B5EF4-FFF2-40B4-BE49-F238E27FC236}">
                      <a16:creationId xmlns:a16="http://schemas.microsoft.com/office/drawing/2014/main" id="{7F9A1A8B-0660-544F-960A-5E208604D72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1650" y="1428750"/>
                  <a:ext cx="4635500" cy="26035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031806D-A1F0-4541-9C95-5CA17A9E87DA}"/>
                    </a:ext>
                  </a:extLst>
                </p:cNvPr>
                <p:cNvSpPr/>
                <p:nvPr/>
              </p:nvSpPr>
              <p:spPr>
                <a:xfrm>
                  <a:off x="6851650" y="4032250"/>
                  <a:ext cx="4635500" cy="400110"/>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www.ajc.com</a:t>
                  </a:r>
                  <a:r>
                    <a:rPr lang="en-US" sz="1000" dirty="0">
                      <a:latin typeface="Times New Roman" panose="02020603050405020304" pitchFamily="18" charset="0"/>
                      <a:cs typeface="Times New Roman" panose="02020603050405020304" pitchFamily="18" charset="0"/>
                    </a:rPr>
                    <a:t>/sports/racing/rains-delay-end-daytona-500-until-monday/Ctvg7ozshchtRxGVsfjpYK/</a:t>
                  </a:r>
                </a:p>
              </p:txBody>
            </p:sp>
          </p:grpSp>
          <p:grpSp>
            <p:nvGrpSpPr>
              <p:cNvPr id="6" name="Group 5">
                <a:extLst>
                  <a:ext uri="{FF2B5EF4-FFF2-40B4-BE49-F238E27FC236}">
                    <a16:creationId xmlns:a16="http://schemas.microsoft.com/office/drawing/2014/main" id="{D85916E7-D764-DE44-B238-E651DD8D64FE}"/>
                  </a:ext>
                </a:extLst>
              </p:cNvPr>
              <p:cNvGrpSpPr/>
              <p:nvPr/>
            </p:nvGrpSpPr>
            <p:grpSpPr>
              <a:xfrm>
                <a:off x="6045200" y="3111500"/>
                <a:ext cx="3327400" cy="927100"/>
                <a:chOff x="6045200" y="5118100"/>
                <a:chExt cx="3327400" cy="927100"/>
              </a:xfrm>
            </p:grpSpPr>
            <p:grpSp>
              <p:nvGrpSpPr>
                <p:cNvPr id="7" name="Group 6">
                  <a:extLst>
                    <a:ext uri="{FF2B5EF4-FFF2-40B4-BE49-F238E27FC236}">
                      <a16:creationId xmlns:a16="http://schemas.microsoft.com/office/drawing/2014/main" id="{F98AA2DB-3B49-7E4C-B5D4-057C2F51780B}"/>
                    </a:ext>
                  </a:extLst>
                </p:cNvPr>
                <p:cNvGrpSpPr/>
                <p:nvPr/>
              </p:nvGrpSpPr>
              <p:grpSpPr>
                <a:xfrm>
                  <a:off x="6045200" y="5118100"/>
                  <a:ext cx="3327400" cy="927100"/>
                  <a:chOff x="6045200" y="5118100"/>
                  <a:chExt cx="3327400" cy="927100"/>
                </a:xfrm>
              </p:grpSpPr>
              <p:cxnSp>
                <p:nvCxnSpPr>
                  <p:cNvPr id="9" name="Straight Connector 8">
                    <a:extLst>
                      <a:ext uri="{FF2B5EF4-FFF2-40B4-BE49-F238E27FC236}">
                        <a16:creationId xmlns:a16="http://schemas.microsoft.com/office/drawing/2014/main" id="{277E5489-EF60-6842-AF88-EF055D8B3D35}"/>
                      </a:ext>
                    </a:extLst>
                  </p:cNvPr>
                  <p:cNvCxnSpPr/>
                  <p:nvPr/>
                </p:nvCxnSpPr>
                <p:spPr>
                  <a:xfrm>
                    <a:off x="6045200" y="5130800"/>
                    <a:ext cx="0" cy="914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A8A5DE9-85D3-AD49-A6EA-AB861922299D}"/>
                      </a:ext>
                    </a:extLst>
                  </p:cNvPr>
                  <p:cNvCxnSpPr>
                    <a:cxnSpLocks/>
                  </p:cNvCxnSpPr>
                  <p:nvPr/>
                </p:nvCxnSpPr>
                <p:spPr>
                  <a:xfrm>
                    <a:off x="6045200" y="5118100"/>
                    <a:ext cx="3327400" cy="9271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7EEBF05-9FE0-F441-B11E-EDC22239E7F7}"/>
                      </a:ext>
                    </a:extLst>
                  </p:cNvPr>
                  <p:cNvCxnSpPr>
                    <a:cxnSpLocks/>
                  </p:cNvCxnSpPr>
                  <p:nvPr/>
                </p:nvCxnSpPr>
                <p:spPr>
                  <a:xfrm>
                    <a:off x="6045200" y="6045200"/>
                    <a:ext cx="3327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033CC10-7F2A-B64C-B877-CA13261149A9}"/>
                        </a:ext>
                      </a:extLst>
                    </p:cNvPr>
                    <p:cNvSpPr txBox="1"/>
                    <p:nvPr/>
                  </p:nvSpPr>
                  <p:spPr>
                    <a:xfrm>
                      <a:off x="8278807" y="5768201"/>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rgbClr val="FF0000"/>
                                </a:solidFill>
                                <a:latin typeface="Cambria Math" panose="02040503050406030204" pitchFamily="18" charset="0"/>
                                <a:ea typeface="Cambria Math" panose="02040503050406030204" pitchFamily="18" charset="0"/>
                              </a:rPr>
                              <m:t>𝜃</m:t>
                            </m:r>
                          </m:oMath>
                        </m:oMathPara>
                      </a14:m>
                      <a:endParaRPr lang="en-US" dirty="0">
                        <a:solidFill>
                          <a:srgbClr val="FF0000"/>
                        </a:solidFill>
                      </a:endParaRPr>
                    </a:p>
                  </p:txBody>
                </p:sp>
              </mc:Choice>
              <mc:Fallback xmlns="">
                <p:sp>
                  <p:nvSpPr>
                    <p:cNvPr id="15" name="TextBox 14">
                      <a:extLst>
                        <a:ext uri="{FF2B5EF4-FFF2-40B4-BE49-F238E27FC236}">
                          <a16:creationId xmlns:a16="http://schemas.microsoft.com/office/drawing/2014/main" id="{84ED0451-F9CA-D940-BE84-36D65C424D2D}"/>
                        </a:ext>
                      </a:extLst>
                    </p:cNvPr>
                    <p:cNvSpPr txBox="1">
                      <a:spLocks noRot="1" noChangeAspect="1" noMove="1" noResize="1" noEditPoints="1" noAdjustHandles="1" noChangeArrowheads="1" noChangeShapeType="1" noTextEdit="1"/>
                    </p:cNvSpPr>
                    <p:nvPr/>
                  </p:nvSpPr>
                  <p:spPr>
                    <a:xfrm>
                      <a:off x="8278807" y="5768201"/>
                      <a:ext cx="189474" cy="276999"/>
                    </a:xfrm>
                    <a:prstGeom prst="rect">
                      <a:avLst/>
                    </a:prstGeom>
                    <a:blipFill>
                      <a:blip r:embed="rId4"/>
                      <a:stretch>
                        <a:fillRect l="-35714" r="-28571" b="-14286"/>
                      </a:stretch>
                    </a:blipFill>
                  </p:spPr>
                  <p:txBody>
                    <a:bodyPr/>
                    <a:lstStyle/>
                    <a:p>
                      <a:r>
                        <a:rPr lang="en-US">
                          <a:noFill/>
                        </a:rPr>
                        <a:t> </a:t>
                      </a:r>
                    </a:p>
                  </p:txBody>
                </p:sp>
              </mc:Fallback>
            </mc:AlternateContent>
          </p:grpSp>
        </p:grpSp>
        <p:cxnSp>
          <p:nvCxnSpPr>
            <p:cNvPr id="38" name="Straight Connector 37">
              <a:extLst>
                <a:ext uri="{FF2B5EF4-FFF2-40B4-BE49-F238E27FC236}">
                  <a16:creationId xmlns:a16="http://schemas.microsoft.com/office/drawing/2014/main" id="{0F404C72-3C29-5B4B-AF98-D8D77ED2D440}"/>
                </a:ext>
              </a:extLst>
            </p:cNvPr>
            <p:cNvCxnSpPr/>
            <p:nvPr/>
          </p:nvCxnSpPr>
          <p:spPr>
            <a:xfrm>
              <a:off x="7439418" y="27969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8334FD4B-2944-A44F-B71C-818DB8FFDF47}"/>
                    </a:ext>
                  </a:extLst>
                </p:cNvPr>
                <p:cNvSpPr txBox="1"/>
                <p:nvPr/>
              </p:nvSpPr>
              <p:spPr>
                <a:xfrm>
                  <a:off x="9306450" y="279264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39" name="TextBox 38">
                  <a:extLst>
                    <a:ext uri="{FF2B5EF4-FFF2-40B4-BE49-F238E27FC236}">
                      <a16:creationId xmlns:a16="http://schemas.microsoft.com/office/drawing/2014/main" id="{8334FD4B-2944-A44F-B71C-818DB8FFDF47}"/>
                    </a:ext>
                  </a:extLst>
                </p:cNvPr>
                <p:cNvSpPr txBox="1">
                  <a:spLocks noRot="1" noChangeAspect="1" noMove="1" noResize="1" noEditPoints="1" noAdjustHandles="1" noChangeArrowheads="1" noChangeShapeType="1" noTextEdit="1"/>
                </p:cNvSpPr>
                <p:nvPr/>
              </p:nvSpPr>
              <p:spPr>
                <a:xfrm>
                  <a:off x="9306450" y="2792640"/>
                  <a:ext cx="207108" cy="276999"/>
                </a:xfrm>
                <a:prstGeom prst="rect">
                  <a:avLst/>
                </a:prstGeom>
                <a:blipFill>
                  <a:blip r:embed="rId14"/>
                  <a:stretch>
                    <a:fillRect l="-29412" r="-17647" b="-4348"/>
                  </a:stretch>
                </a:blipFill>
              </p:spPr>
              <p:txBody>
                <a:bodyPr/>
                <a:lstStyle/>
                <a:p>
                  <a:r>
                    <a:rPr lang="en-US">
                      <a:noFill/>
                    </a:rPr>
                    <a:t> </a:t>
                  </a:r>
                </a:p>
              </p:txBody>
            </p:sp>
          </mc:Fallback>
        </mc:AlternateContent>
      </p:grpSp>
      <p:sp>
        <p:nvSpPr>
          <p:cNvPr id="41" name="TextBox 40">
            <a:extLst>
              <a:ext uri="{FF2B5EF4-FFF2-40B4-BE49-F238E27FC236}">
                <a16:creationId xmlns:a16="http://schemas.microsoft.com/office/drawing/2014/main" id="{558D6028-287A-FA47-856A-F95E302E848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a:t>
            </a:r>
          </a:p>
        </p:txBody>
      </p:sp>
    </p:spTree>
    <p:extLst>
      <p:ext uri="{BB962C8B-B14F-4D97-AF65-F5344CB8AC3E}">
        <p14:creationId xmlns:p14="http://schemas.microsoft.com/office/powerpoint/2010/main" val="2370184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7BDA512-DCB2-23A3-1057-B53EF7CB38A7}"/>
                  </a:ext>
                </a:extLst>
              </p:cNvPr>
              <p:cNvSpPr txBox="1"/>
              <p:nvPr/>
            </p:nvSpPr>
            <p:spPr>
              <a:xfrm>
                <a:off x="450111" y="1020726"/>
                <a:ext cx="11291777" cy="1603259"/>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This speed (</a:t>
                </a:r>
                <a14:m>
                  <m:oMath xmlns:m="http://schemas.openxmlformats.org/officeDocument/2006/math">
                    <m:r>
                      <a:rPr lang="en-US">
                        <a:latin typeface="Cambria Math" panose="02040503050406030204" pitchFamily="18" charset="0"/>
                        <a:cs typeface="Times New Roman" panose="02020603050405020304" pitchFamily="18" charset="0"/>
                      </a:rPr>
                      <m:t>150</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𝑚𝑖</m:t>
                        </m:r>
                      </m:num>
                      <m:den>
                        <m:r>
                          <a:rPr lang="en-US" i="1">
                            <a:latin typeface="Cambria Math" panose="02040503050406030204" pitchFamily="18" charset="0"/>
                            <a:cs typeface="Times New Roman" panose="02020603050405020304" pitchFamily="18" charset="0"/>
                          </a:rPr>
                          <m:t>ℎ𝑟</m:t>
                        </m:r>
                      </m:den>
                    </m:f>
                  </m:oMath>
                </a14:m>
                <a:r>
                  <a:rPr lang="en-US" dirty="0">
                    <a:latin typeface="Times New Roman" panose="02020603050405020304" pitchFamily="18" charset="0"/>
                    <a:cs typeface="Times New Roman" panose="02020603050405020304" pitchFamily="18" charset="0"/>
                  </a:rPr>
                  <a:t>) is what the track was designed for.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What if you wanted to go faster or slower around the track?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If the coefficient of friction was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r>
                      <a:rPr lang="en-US" b="0" i="1" smtClean="0">
                        <a:latin typeface="Cambria Math" panose="02040503050406030204" pitchFamily="18" charset="0"/>
                        <a:ea typeface="Cambria Math" panose="02040503050406030204" pitchFamily="18" charset="0"/>
                        <a:cs typeface="Times New Roman" panose="02020603050405020304" pitchFamily="18" charset="0"/>
                      </a:rPr>
                      <m:t>=0.2</m:t>
                    </m:r>
                  </m:oMath>
                </a14:m>
                <a:r>
                  <a:rPr lang="en-US" dirty="0">
                    <a:latin typeface="Times New Roman" panose="02020603050405020304" pitchFamily="18" charset="0"/>
                    <a:cs typeface="Times New Roman" panose="02020603050405020304" pitchFamily="18" charset="0"/>
                  </a:rPr>
                  <a:t>, what is the maximum/minimum speeds that you could safely take the turns&gt;</a:t>
                </a:r>
              </a:p>
            </p:txBody>
          </p:sp>
        </mc:Choice>
        <mc:Fallback xmlns="">
          <p:sp>
            <p:nvSpPr>
              <p:cNvPr id="4" name="TextBox 3">
                <a:extLst>
                  <a:ext uri="{FF2B5EF4-FFF2-40B4-BE49-F238E27FC236}">
                    <a16:creationId xmlns:a16="http://schemas.microsoft.com/office/drawing/2014/main" id="{57BDA512-DCB2-23A3-1057-B53EF7CB38A7}"/>
                  </a:ext>
                </a:extLst>
              </p:cNvPr>
              <p:cNvSpPr txBox="1">
                <a:spLocks noRot="1" noChangeAspect="1" noMove="1" noResize="1" noEditPoints="1" noAdjustHandles="1" noChangeArrowheads="1" noChangeShapeType="1" noTextEdit="1"/>
              </p:cNvSpPr>
              <p:nvPr/>
            </p:nvSpPr>
            <p:spPr>
              <a:xfrm>
                <a:off x="450111" y="1020726"/>
                <a:ext cx="11291777" cy="1603259"/>
              </a:xfrm>
              <a:prstGeom prst="rect">
                <a:avLst/>
              </a:prstGeom>
              <a:blipFill>
                <a:blip r:embed="rId2"/>
                <a:stretch>
                  <a:fillRect l="-449" b="-551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53123FC0-FF81-F594-8BE8-19FF19F8BB94}"/>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a:t>
            </a:r>
          </a:p>
        </p:txBody>
      </p:sp>
      <p:grpSp>
        <p:nvGrpSpPr>
          <p:cNvPr id="6" name="Group 5">
            <a:extLst>
              <a:ext uri="{FF2B5EF4-FFF2-40B4-BE49-F238E27FC236}">
                <a16:creationId xmlns:a16="http://schemas.microsoft.com/office/drawing/2014/main" id="{DAB31DA7-044D-300F-F4C7-648CB85E42BE}"/>
              </a:ext>
            </a:extLst>
          </p:cNvPr>
          <p:cNvGrpSpPr/>
          <p:nvPr/>
        </p:nvGrpSpPr>
        <p:grpSpPr>
          <a:xfrm>
            <a:off x="6484248" y="2935911"/>
            <a:ext cx="5514483" cy="2970531"/>
            <a:chOff x="6677517" y="3810679"/>
            <a:chExt cx="5514483" cy="2970531"/>
          </a:xfrm>
        </p:grpSpPr>
        <p:grpSp>
          <p:nvGrpSpPr>
            <p:cNvPr id="7" name="Group 6">
              <a:extLst>
                <a:ext uri="{FF2B5EF4-FFF2-40B4-BE49-F238E27FC236}">
                  <a16:creationId xmlns:a16="http://schemas.microsoft.com/office/drawing/2014/main" id="{0AE0C2DA-897C-6492-D72F-1344646BAD00}"/>
                </a:ext>
              </a:extLst>
            </p:cNvPr>
            <p:cNvGrpSpPr/>
            <p:nvPr/>
          </p:nvGrpSpPr>
          <p:grpSpPr>
            <a:xfrm>
              <a:off x="6677517" y="4330350"/>
              <a:ext cx="5514483" cy="2450860"/>
              <a:chOff x="6677517" y="4330350"/>
              <a:chExt cx="5514483" cy="2450860"/>
            </a:xfrm>
          </p:grpSpPr>
          <p:grpSp>
            <p:nvGrpSpPr>
              <p:cNvPr id="12" name="Group 11">
                <a:extLst>
                  <a:ext uri="{FF2B5EF4-FFF2-40B4-BE49-F238E27FC236}">
                    <a16:creationId xmlns:a16="http://schemas.microsoft.com/office/drawing/2014/main" id="{C8F069AB-C3B9-60F8-7679-39794191085F}"/>
                  </a:ext>
                </a:extLst>
              </p:cNvPr>
              <p:cNvGrpSpPr/>
              <p:nvPr/>
            </p:nvGrpSpPr>
            <p:grpSpPr>
              <a:xfrm>
                <a:off x="6677517" y="4330350"/>
                <a:ext cx="4733434" cy="2450860"/>
                <a:chOff x="681279" y="3721214"/>
                <a:chExt cx="4733434" cy="2450860"/>
              </a:xfrm>
            </p:grpSpPr>
            <p:cxnSp>
              <p:nvCxnSpPr>
                <p:cNvPr id="15" name="Straight Connector 14">
                  <a:extLst>
                    <a:ext uri="{FF2B5EF4-FFF2-40B4-BE49-F238E27FC236}">
                      <a16:creationId xmlns:a16="http://schemas.microsoft.com/office/drawing/2014/main" id="{B39C4E8A-BB7E-84A9-E1D2-10C76EE3D168}"/>
                    </a:ext>
                  </a:extLst>
                </p:cNvPr>
                <p:cNvCxnSpPr>
                  <a:cxnSpLocks/>
                </p:cNvCxnSpPr>
                <p:nvPr/>
              </p:nvCxnSpPr>
              <p:spPr>
                <a:xfrm flipH="1">
                  <a:off x="681279" y="4588147"/>
                  <a:ext cx="1" cy="15826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191BB8-8AD5-E95F-EC94-7821D78C95B1}"/>
                    </a:ext>
                  </a:extLst>
                </p:cNvPr>
                <p:cNvCxnSpPr>
                  <a:cxnSpLocks/>
                </p:cNvCxnSpPr>
                <p:nvPr/>
              </p:nvCxnSpPr>
              <p:spPr>
                <a:xfrm>
                  <a:off x="681280" y="4576832"/>
                  <a:ext cx="4678121" cy="1582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C8F8689-D5B5-73CD-7515-1E280BB4F1E1}"/>
                        </a:ext>
                      </a:extLst>
                    </p:cNvPr>
                    <p:cNvSpPr txBox="1"/>
                    <p:nvPr/>
                  </p:nvSpPr>
                  <p:spPr>
                    <a:xfrm>
                      <a:off x="4402725" y="5882500"/>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3" name="TextBox 22">
                      <a:extLst>
                        <a:ext uri="{FF2B5EF4-FFF2-40B4-BE49-F238E27FC236}">
                          <a16:creationId xmlns:a16="http://schemas.microsoft.com/office/drawing/2014/main" id="{CA9AAE88-D0A5-4C4F-9820-B31E8349F69F}"/>
                        </a:ext>
                      </a:extLst>
                    </p:cNvPr>
                    <p:cNvSpPr txBox="1">
                      <a:spLocks noRot="1" noChangeAspect="1" noMove="1" noResize="1" noEditPoints="1" noAdjustHandles="1" noChangeArrowheads="1" noChangeShapeType="1" noTextEdit="1"/>
                    </p:cNvSpPr>
                    <p:nvPr/>
                  </p:nvSpPr>
                  <p:spPr>
                    <a:xfrm>
                      <a:off x="4402725" y="5882500"/>
                      <a:ext cx="189475" cy="276999"/>
                    </a:xfrm>
                    <a:prstGeom prst="rect">
                      <a:avLst/>
                    </a:prstGeom>
                    <a:blipFill>
                      <a:blip r:embed="rId8"/>
                      <a:stretch>
                        <a:fillRect l="-25000" r="-18750" b="-4348"/>
                      </a:stretch>
                    </a:blipFill>
                  </p:spPr>
                  <p:txBody>
                    <a:bodyPr/>
                    <a:lstStyle/>
                    <a:p>
                      <a:r>
                        <a:rPr lang="en-US">
                          <a:noFill/>
                        </a:rPr>
                        <a:t> </a:t>
                      </a:r>
                    </a:p>
                  </p:txBody>
                </p:sp>
              </mc:Fallback>
            </mc:AlternateContent>
            <p:grpSp>
              <p:nvGrpSpPr>
                <p:cNvPr id="18" name="Group 17">
                  <a:extLst>
                    <a:ext uri="{FF2B5EF4-FFF2-40B4-BE49-F238E27FC236}">
                      <a16:creationId xmlns:a16="http://schemas.microsoft.com/office/drawing/2014/main" id="{764FCDD1-17F7-44D8-6669-3DB48850CFF8}"/>
                    </a:ext>
                  </a:extLst>
                </p:cNvPr>
                <p:cNvGrpSpPr/>
                <p:nvPr/>
              </p:nvGrpSpPr>
              <p:grpSpPr>
                <a:xfrm rot="156305">
                  <a:off x="736591" y="3721214"/>
                  <a:ext cx="4678122" cy="2450860"/>
                  <a:chOff x="719996" y="3784996"/>
                  <a:chExt cx="3207074" cy="1624464"/>
                </a:xfrm>
              </p:grpSpPr>
              <p:cxnSp>
                <p:nvCxnSpPr>
                  <p:cNvPr id="19" name="Straight Connector 18">
                    <a:extLst>
                      <a:ext uri="{FF2B5EF4-FFF2-40B4-BE49-F238E27FC236}">
                        <a16:creationId xmlns:a16="http://schemas.microsoft.com/office/drawing/2014/main" id="{D89EE4D6-D915-99D7-BB6D-4CD8898FFABA}"/>
                      </a:ext>
                    </a:extLst>
                  </p:cNvPr>
                  <p:cNvCxnSpPr>
                    <a:cxnSpLocks/>
                  </p:cNvCxnSpPr>
                  <p:nvPr/>
                </p:nvCxnSpPr>
                <p:spPr>
                  <a:xfrm rot="21443695">
                    <a:off x="719996" y="5398209"/>
                    <a:ext cx="3207074" cy="11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18B83530-7A1D-A4B2-3DE4-68E0A300905E}"/>
                      </a:ext>
                    </a:extLst>
                  </p:cNvPr>
                  <p:cNvPicPr>
                    <a:picLocks noChangeAspect="1"/>
                  </p:cNvPicPr>
                  <p:nvPr/>
                </p:nvPicPr>
                <p:blipFill>
                  <a:blip r:embed="rId9">
                    <a:alphaModFix amt="25000"/>
                  </a:blip>
                  <a:stretch>
                    <a:fillRect/>
                  </a:stretch>
                </p:blipFill>
                <p:spPr>
                  <a:xfrm rot="1002536">
                    <a:off x="1488000" y="3784996"/>
                    <a:ext cx="1266504" cy="1007140"/>
                  </a:xfrm>
                  <a:prstGeom prst="rect">
                    <a:avLst/>
                  </a:prstGeom>
                </p:spPr>
              </p:pic>
            </p:grpSp>
          </p:grpSp>
          <p:cxnSp>
            <p:nvCxnSpPr>
              <p:cNvPr id="13" name="Straight Connector 12">
                <a:extLst>
                  <a:ext uri="{FF2B5EF4-FFF2-40B4-BE49-F238E27FC236}">
                    <a16:creationId xmlns:a16="http://schemas.microsoft.com/office/drawing/2014/main" id="{43AA2CB2-13EC-B437-0325-59890ECE9C75}"/>
                  </a:ext>
                </a:extLst>
              </p:cNvPr>
              <p:cNvCxnSpPr>
                <a:stCxn id="20" idx="2"/>
              </p:cNvCxnSpPr>
              <p:nvPr/>
            </p:nvCxnSpPr>
            <p:spPr>
              <a:xfrm>
                <a:off x="8547015" y="57941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54D71E1-B9DD-B5FB-135B-8FB392AABB30}"/>
                      </a:ext>
                    </a:extLst>
                  </p:cNvPr>
                  <p:cNvSpPr txBox="1"/>
                  <p:nvPr/>
                </p:nvSpPr>
                <p:spPr>
                  <a:xfrm>
                    <a:off x="10484884" y="5816799"/>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47" name="TextBox 46">
                    <a:extLst>
                      <a:ext uri="{FF2B5EF4-FFF2-40B4-BE49-F238E27FC236}">
                        <a16:creationId xmlns:a16="http://schemas.microsoft.com/office/drawing/2014/main" id="{49541110-0880-6D49-9C2C-AF9790E79E57}"/>
                      </a:ext>
                    </a:extLst>
                  </p:cNvPr>
                  <p:cNvSpPr txBox="1">
                    <a:spLocks noRot="1" noChangeAspect="1" noMove="1" noResize="1" noEditPoints="1" noAdjustHandles="1" noChangeArrowheads="1" noChangeShapeType="1" noTextEdit="1"/>
                  </p:cNvSpPr>
                  <p:nvPr/>
                </p:nvSpPr>
                <p:spPr>
                  <a:xfrm>
                    <a:off x="10484884" y="5816799"/>
                    <a:ext cx="207108" cy="276999"/>
                  </a:xfrm>
                  <a:prstGeom prst="rect">
                    <a:avLst/>
                  </a:prstGeom>
                  <a:blipFill>
                    <a:blip r:embed="rId10"/>
                    <a:stretch>
                      <a:fillRect l="-23529" r="-17647" b="-4348"/>
                    </a:stretch>
                  </a:blipFill>
                </p:spPr>
                <p:txBody>
                  <a:bodyPr/>
                  <a:lstStyle/>
                  <a:p>
                    <a:r>
                      <a:rPr lang="en-US">
                        <a:noFill/>
                      </a:rPr>
                      <a:t> </a:t>
                    </a:r>
                  </a:p>
                </p:txBody>
              </p:sp>
            </mc:Fallback>
          </mc:AlternateContent>
        </p:grpSp>
        <p:cxnSp>
          <p:nvCxnSpPr>
            <p:cNvPr id="8" name="Straight Arrow Connector 7">
              <a:extLst>
                <a:ext uri="{FF2B5EF4-FFF2-40B4-BE49-F238E27FC236}">
                  <a16:creationId xmlns:a16="http://schemas.microsoft.com/office/drawing/2014/main" id="{43C95C19-13B0-843F-6E0A-507A98926165}"/>
                </a:ext>
              </a:extLst>
            </p:cNvPr>
            <p:cNvCxnSpPr>
              <a:stCxn id="20" idx="2"/>
            </p:cNvCxnSpPr>
            <p:nvPr/>
          </p:nvCxnSpPr>
          <p:spPr>
            <a:xfrm flipV="1">
              <a:off x="8547015" y="3926405"/>
              <a:ext cx="34010" cy="18677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25052B6-0343-FF07-3158-B313B22E93AE}"/>
                </a:ext>
              </a:extLst>
            </p:cNvPr>
            <p:cNvCxnSpPr>
              <a:cxnSpLocks/>
            </p:cNvCxnSpPr>
            <p:nvPr/>
          </p:nvCxnSpPr>
          <p:spPr>
            <a:xfrm>
              <a:off x="8562535" y="5782835"/>
              <a:ext cx="2319987" cy="8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ED74517-BE76-522F-D449-E7455D588F32}"/>
                    </a:ext>
                  </a:extLst>
                </p:cNvPr>
                <p:cNvSpPr txBox="1"/>
                <p:nvPr/>
              </p:nvSpPr>
              <p:spPr>
                <a:xfrm>
                  <a:off x="10777447" y="5468524"/>
                  <a:ext cx="18331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55" name="TextBox 54">
                  <a:extLst>
                    <a:ext uri="{FF2B5EF4-FFF2-40B4-BE49-F238E27FC236}">
                      <a16:creationId xmlns:a16="http://schemas.microsoft.com/office/drawing/2014/main" id="{EAED6B1C-6D24-A64E-939A-B0EB724359C4}"/>
                    </a:ext>
                  </a:extLst>
                </p:cNvPr>
                <p:cNvSpPr txBox="1">
                  <a:spLocks noRot="1" noChangeAspect="1" noMove="1" noResize="1" noEditPoints="1" noAdjustHandles="1" noChangeArrowheads="1" noChangeShapeType="1" noTextEdit="1"/>
                </p:cNvSpPr>
                <p:nvPr/>
              </p:nvSpPr>
              <p:spPr>
                <a:xfrm>
                  <a:off x="10777447" y="5468524"/>
                  <a:ext cx="183319" cy="276999"/>
                </a:xfrm>
                <a:prstGeom prst="rect">
                  <a:avLst/>
                </a:prstGeom>
                <a:blipFill>
                  <a:blip r:embed="rId11"/>
                  <a:stretch>
                    <a:fillRect l="-20000" r="-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DA1E0A0-D3DC-47D3-A713-3A6CC2D40643}"/>
                    </a:ext>
                  </a:extLst>
                </p:cNvPr>
                <p:cNvSpPr txBox="1"/>
                <p:nvPr/>
              </p:nvSpPr>
              <p:spPr>
                <a:xfrm>
                  <a:off x="8629128" y="3810679"/>
                  <a:ext cx="18671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𝑦</m:t>
                        </m:r>
                      </m:oMath>
                    </m:oMathPara>
                  </a14:m>
                  <a:endParaRPr lang="en-US" dirty="0"/>
                </a:p>
              </p:txBody>
            </p:sp>
          </mc:Choice>
          <mc:Fallback xmlns="">
            <p:sp>
              <p:nvSpPr>
                <p:cNvPr id="56" name="TextBox 55">
                  <a:extLst>
                    <a:ext uri="{FF2B5EF4-FFF2-40B4-BE49-F238E27FC236}">
                      <a16:creationId xmlns:a16="http://schemas.microsoft.com/office/drawing/2014/main" id="{EA4514C2-0152-6C43-B12D-3688CB73A95F}"/>
                    </a:ext>
                  </a:extLst>
                </p:cNvPr>
                <p:cNvSpPr txBox="1">
                  <a:spLocks noRot="1" noChangeAspect="1" noMove="1" noResize="1" noEditPoints="1" noAdjustHandles="1" noChangeArrowheads="1" noChangeShapeType="1" noTextEdit="1"/>
                </p:cNvSpPr>
                <p:nvPr/>
              </p:nvSpPr>
              <p:spPr>
                <a:xfrm>
                  <a:off x="8629128" y="3810679"/>
                  <a:ext cx="186718" cy="276999"/>
                </a:xfrm>
                <a:prstGeom prst="rect">
                  <a:avLst/>
                </a:prstGeom>
                <a:blipFill>
                  <a:blip r:embed="rId12"/>
                  <a:stretch>
                    <a:fillRect l="-25000" r="-25000" b="-22727"/>
                  </a:stretch>
                </a:blipFill>
              </p:spPr>
              <p:txBody>
                <a:bodyPr/>
                <a:lstStyle/>
                <a:p>
                  <a:r>
                    <a:rPr lang="en-US">
                      <a:noFill/>
                    </a:rPr>
                    <a:t> </a:t>
                  </a:r>
                </a:p>
              </p:txBody>
            </p:sp>
          </mc:Fallback>
        </mc:AlternateContent>
      </p:grpSp>
      <p:grpSp>
        <p:nvGrpSpPr>
          <p:cNvPr id="21" name="Group 20">
            <a:extLst>
              <a:ext uri="{FF2B5EF4-FFF2-40B4-BE49-F238E27FC236}">
                <a16:creationId xmlns:a16="http://schemas.microsoft.com/office/drawing/2014/main" id="{AB11184A-6497-E569-B398-920F141FEFBE}"/>
              </a:ext>
            </a:extLst>
          </p:cNvPr>
          <p:cNvGrpSpPr/>
          <p:nvPr/>
        </p:nvGrpSpPr>
        <p:grpSpPr>
          <a:xfrm>
            <a:off x="828296" y="3160282"/>
            <a:ext cx="4857750" cy="3168194"/>
            <a:chOff x="6540500" y="758211"/>
            <a:chExt cx="4857750" cy="3168194"/>
          </a:xfrm>
        </p:grpSpPr>
        <p:grpSp>
          <p:nvGrpSpPr>
            <p:cNvPr id="22" name="Group 21">
              <a:extLst>
                <a:ext uri="{FF2B5EF4-FFF2-40B4-BE49-F238E27FC236}">
                  <a16:creationId xmlns:a16="http://schemas.microsoft.com/office/drawing/2014/main" id="{B417F42F-3963-C1DF-3679-BE1751078812}"/>
                </a:ext>
              </a:extLst>
            </p:cNvPr>
            <p:cNvGrpSpPr/>
            <p:nvPr/>
          </p:nvGrpSpPr>
          <p:grpSpPr>
            <a:xfrm>
              <a:off x="6540500" y="758211"/>
              <a:ext cx="4857750" cy="3168194"/>
              <a:chOff x="5918200" y="1059934"/>
              <a:chExt cx="5619750" cy="3556060"/>
            </a:xfrm>
          </p:grpSpPr>
          <p:grpSp>
            <p:nvGrpSpPr>
              <p:cNvPr id="25" name="Group 24">
                <a:extLst>
                  <a:ext uri="{FF2B5EF4-FFF2-40B4-BE49-F238E27FC236}">
                    <a16:creationId xmlns:a16="http://schemas.microsoft.com/office/drawing/2014/main" id="{2135CEFA-EFC7-3138-749B-A559709D8473}"/>
                  </a:ext>
                </a:extLst>
              </p:cNvPr>
              <p:cNvGrpSpPr/>
              <p:nvPr/>
            </p:nvGrpSpPr>
            <p:grpSpPr>
              <a:xfrm>
                <a:off x="5918200" y="1059934"/>
                <a:ext cx="5619750" cy="3556060"/>
                <a:chOff x="6851650" y="1428750"/>
                <a:chExt cx="4635500" cy="3003610"/>
              </a:xfrm>
            </p:grpSpPr>
            <p:pic>
              <p:nvPicPr>
                <p:cNvPr id="32" name="Picture 2" descr="https://www.ajc.com/rf/image_inline/Pub/p11/AJC/2020/02/16/Images/AP20047785176084.jpg">
                  <a:extLst>
                    <a:ext uri="{FF2B5EF4-FFF2-40B4-BE49-F238E27FC236}">
                      <a16:creationId xmlns:a16="http://schemas.microsoft.com/office/drawing/2014/main" id="{40AE14B4-7FDF-7E5C-3ECA-C63FE9CA8CF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1650" y="1428750"/>
                  <a:ext cx="4635500" cy="26035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C62C3CE8-D913-3416-EE87-E2A8B1F3E799}"/>
                    </a:ext>
                  </a:extLst>
                </p:cNvPr>
                <p:cNvSpPr/>
                <p:nvPr/>
              </p:nvSpPr>
              <p:spPr>
                <a:xfrm>
                  <a:off x="6851650" y="4032250"/>
                  <a:ext cx="4635500" cy="400110"/>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www.ajc.com</a:t>
                  </a:r>
                  <a:r>
                    <a:rPr lang="en-US" sz="1000" dirty="0">
                      <a:latin typeface="Times New Roman" panose="02020603050405020304" pitchFamily="18" charset="0"/>
                      <a:cs typeface="Times New Roman" panose="02020603050405020304" pitchFamily="18" charset="0"/>
                    </a:rPr>
                    <a:t>/sports/racing/rains-delay-end-daytona-500-until-monday/Ctvg7ozshchtRxGVsfjpYK/</a:t>
                  </a:r>
                </a:p>
              </p:txBody>
            </p:sp>
          </p:grpSp>
          <p:grpSp>
            <p:nvGrpSpPr>
              <p:cNvPr id="26" name="Group 25">
                <a:extLst>
                  <a:ext uri="{FF2B5EF4-FFF2-40B4-BE49-F238E27FC236}">
                    <a16:creationId xmlns:a16="http://schemas.microsoft.com/office/drawing/2014/main" id="{50F94EAA-C103-F51F-5C1B-C4238A85E4D0}"/>
                  </a:ext>
                </a:extLst>
              </p:cNvPr>
              <p:cNvGrpSpPr/>
              <p:nvPr/>
            </p:nvGrpSpPr>
            <p:grpSpPr>
              <a:xfrm>
                <a:off x="6045200" y="3111500"/>
                <a:ext cx="3327400" cy="927100"/>
                <a:chOff x="6045200" y="5118100"/>
                <a:chExt cx="3327400" cy="927100"/>
              </a:xfrm>
            </p:grpSpPr>
            <p:grpSp>
              <p:nvGrpSpPr>
                <p:cNvPr id="27" name="Group 26">
                  <a:extLst>
                    <a:ext uri="{FF2B5EF4-FFF2-40B4-BE49-F238E27FC236}">
                      <a16:creationId xmlns:a16="http://schemas.microsoft.com/office/drawing/2014/main" id="{3E18D6BD-7A44-0BA5-F048-3A00C950B2E2}"/>
                    </a:ext>
                  </a:extLst>
                </p:cNvPr>
                <p:cNvGrpSpPr/>
                <p:nvPr/>
              </p:nvGrpSpPr>
              <p:grpSpPr>
                <a:xfrm>
                  <a:off x="6045200" y="5118100"/>
                  <a:ext cx="3327400" cy="927100"/>
                  <a:chOff x="6045200" y="5118100"/>
                  <a:chExt cx="3327400" cy="927100"/>
                </a:xfrm>
              </p:grpSpPr>
              <p:cxnSp>
                <p:nvCxnSpPr>
                  <p:cNvPr id="29" name="Straight Connector 28">
                    <a:extLst>
                      <a:ext uri="{FF2B5EF4-FFF2-40B4-BE49-F238E27FC236}">
                        <a16:creationId xmlns:a16="http://schemas.microsoft.com/office/drawing/2014/main" id="{83160D1F-2117-8115-6948-879992A8E3F8}"/>
                      </a:ext>
                    </a:extLst>
                  </p:cNvPr>
                  <p:cNvCxnSpPr/>
                  <p:nvPr/>
                </p:nvCxnSpPr>
                <p:spPr>
                  <a:xfrm>
                    <a:off x="6045200" y="5130800"/>
                    <a:ext cx="0" cy="914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E9AC142-CE15-76E9-98A1-D972808CA0FC}"/>
                      </a:ext>
                    </a:extLst>
                  </p:cNvPr>
                  <p:cNvCxnSpPr>
                    <a:cxnSpLocks/>
                  </p:cNvCxnSpPr>
                  <p:nvPr/>
                </p:nvCxnSpPr>
                <p:spPr>
                  <a:xfrm>
                    <a:off x="6045200" y="5118100"/>
                    <a:ext cx="3327400" cy="9271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E2269FA-9AE5-03FC-7070-D40AB143B10F}"/>
                      </a:ext>
                    </a:extLst>
                  </p:cNvPr>
                  <p:cNvCxnSpPr>
                    <a:cxnSpLocks/>
                  </p:cNvCxnSpPr>
                  <p:nvPr/>
                </p:nvCxnSpPr>
                <p:spPr>
                  <a:xfrm>
                    <a:off x="6045200" y="6045200"/>
                    <a:ext cx="3327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3064790-1DAB-52A7-B5E4-3E37C7ED59B8}"/>
                        </a:ext>
                      </a:extLst>
                    </p:cNvPr>
                    <p:cNvSpPr txBox="1"/>
                    <p:nvPr/>
                  </p:nvSpPr>
                  <p:spPr>
                    <a:xfrm>
                      <a:off x="8278807" y="5768201"/>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rgbClr val="FF0000"/>
                                </a:solidFill>
                                <a:latin typeface="Cambria Math" panose="02040503050406030204" pitchFamily="18" charset="0"/>
                                <a:ea typeface="Cambria Math" panose="02040503050406030204" pitchFamily="18" charset="0"/>
                              </a:rPr>
                              <m:t>𝜃</m:t>
                            </m:r>
                          </m:oMath>
                        </m:oMathPara>
                      </a14:m>
                      <a:endParaRPr lang="en-US" dirty="0">
                        <a:solidFill>
                          <a:srgbClr val="FF0000"/>
                        </a:solidFill>
                      </a:endParaRPr>
                    </a:p>
                  </p:txBody>
                </p:sp>
              </mc:Choice>
              <mc:Fallback xmlns="">
                <p:sp>
                  <p:nvSpPr>
                    <p:cNvPr id="15" name="TextBox 14">
                      <a:extLst>
                        <a:ext uri="{FF2B5EF4-FFF2-40B4-BE49-F238E27FC236}">
                          <a16:creationId xmlns:a16="http://schemas.microsoft.com/office/drawing/2014/main" id="{84ED0451-F9CA-D940-BE84-36D65C424D2D}"/>
                        </a:ext>
                      </a:extLst>
                    </p:cNvPr>
                    <p:cNvSpPr txBox="1">
                      <a:spLocks noRot="1" noChangeAspect="1" noMove="1" noResize="1" noEditPoints="1" noAdjustHandles="1" noChangeArrowheads="1" noChangeShapeType="1" noTextEdit="1"/>
                    </p:cNvSpPr>
                    <p:nvPr/>
                  </p:nvSpPr>
                  <p:spPr>
                    <a:xfrm>
                      <a:off x="8278807" y="5768201"/>
                      <a:ext cx="189474" cy="276999"/>
                    </a:xfrm>
                    <a:prstGeom prst="rect">
                      <a:avLst/>
                    </a:prstGeom>
                    <a:blipFill>
                      <a:blip r:embed="rId4"/>
                      <a:stretch>
                        <a:fillRect l="-35714" r="-28571" b="-14286"/>
                      </a:stretch>
                    </a:blipFill>
                  </p:spPr>
                  <p:txBody>
                    <a:bodyPr/>
                    <a:lstStyle/>
                    <a:p>
                      <a:r>
                        <a:rPr lang="en-US">
                          <a:noFill/>
                        </a:rPr>
                        <a:t> </a:t>
                      </a:r>
                    </a:p>
                  </p:txBody>
                </p:sp>
              </mc:Fallback>
            </mc:AlternateContent>
          </p:grpSp>
        </p:grpSp>
        <p:cxnSp>
          <p:nvCxnSpPr>
            <p:cNvPr id="23" name="Straight Connector 22">
              <a:extLst>
                <a:ext uri="{FF2B5EF4-FFF2-40B4-BE49-F238E27FC236}">
                  <a16:creationId xmlns:a16="http://schemas.microsoft.com/office/drawing/2014/main" id="{9852A780-C5A8-7D91-A2DC-F3B6DEB95C63}"/>
                </a:ext>
              </a:extLst>
            </p:cNvPr>
            <p:cNvCxnSpPr/>
            <p:nvPr/>
          </p:nvCxnSpPr>
          <p:spPr>
            <a:xfrm>
              <a:off x="7439418" y="27969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65683E4-2A61-95A3-C5AE-40767D7CD713}"/>
                    </a:ext>
                  </a:extLst>
                </p:cNvPr>
                <p:cNvSpPr txBox="1"/>
                <p:nvPr/>
              </p:nvSpPr>
              <p:spPr>
                <a:xfrm>
                  <a:off x="9306450" y="279264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39" name="TextBox 38">
                  <a:extLst>
                    <a:ext uri="{FF2B5EF4-FFF2-40B4-BE49-F238E27FC236}">
                      <a16:creationId xmlns:a16="http://schemas.microsoft.com/office/drawing/2014/main" id="{8334FD4B-2944-A44F-B71C-818DB8FFDF47}"/>
                    </a:ext>
                  </a:extLst>
                </p:cNvPr>
                <p:cNvSpPr txBox="1">
                  <a:spLocks noRot="1" noChangeAspect="1" noMove="1" noResize="1" noEditPoints="1" noAdjustHandles="1" noChangeArrowheads="1" noChangeShapeType="1" noTextEdit="1"/>
                </p:cNvSpPr>
                <p:nvPr/>
              </p:nvSpPr>
              <p:spPr>
                <a:xfrm>
                  <a:off x="9306450" y="2792640"/>
                  <a:ext cx="207108" cy="276999"/>
                </a:xfrm>
                <a:prstGeom prst="rect">
                  <a:avLst/>
                </a:prstGeom>
                <a:blipFill>
                  <a:blip r:embed="rId14"/>
                  <a:stretch>
                    <a:fillRect l="-29412" r="-17647" b="-4348"/>
                  </a:stretch>
                </a:blipFill>
              </p:spPr>
              <p:txBody>
                <a:bodyPr/>
                <a:lstStyle/>
                <a:p>
                  <a:r>
                    <a:rPr lang="en-US">
                      <a:noFill/>
                    </a:rPr>
                    <a:t> </a:t>
                  </a:r>
                </a:p>
              </p:txBody>
            </p:sp>
          </mc:Fallback>
        </mc:AlternateContent>
      </p:grpSp>
    </p:spTree>
    <p:extLst>
      <p:ext uri="{BB962C8B-B14F-4D97-AF65-F5344CB8AC3E}">
        <p14:creationId xmlns:p14="http://schemas.microsoft.com/office/powerpoint/2010/main" val="3158706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6BAE36F-6948-B355-C996-2511A260F7E3}"/>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Earth-Moon System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7028F4-23D0-50E7-76E7-5B0B959CF990}"/>
                  </a:ext>
                </a:extLst>
              </p:cNvPr>
              <p:cNvSpPr txBox="1"/>
              <p:nvPr/>
            </p:nvSpPr>
            <p:spPr>
              <a:xfrm>
                <a:off x="222422" y="1154447"/>
                <a:ext cx="11611615"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moon is in a roughly circular orbit around the earth at a distance of </a:t>
                </a:r>
                <a14:m>
                  <m:oMath xmlns:m="http://schemas.openxmlformats.org/officeDocument/2006/math">
                    <m:sSub>
                      <m:sSubPr>
                        <m:ctrlPr>
                          <a:rPr lang="en-US" sz="2400" b="0" i="1" smtClean="0">
                            <a:latin typeface="Cambria Math" panose="02040503050406030204" pitchFamily="18" charset="0"/>
                            <a:cs typeface="Times New Roman" panose="02020603050405020304" pitchFamily="18" charset="0"/>
                          </a:rPr>
                        </m:ctrlPr>
                      </m:sSubPr>
                      <m:e>
                        <m:r>
                          <a:rPr lang="en-US" sz="2400" b="0" i="1" smtClean="0">
                            <a:latin typeface="Cambria Math" panose="02040503050406030204" pitchFamily="18" charset="0"/>
                            <a:cs typeface="Times New Roman" panose="02020603050405020304" pitchFamily="18" charset="0"/>
                          </a:rPr>
                          <m:t>𝑟</m:t>
                        </m:r>
                      </m:e>
                      <m:sub>
                        <m:r>
                          <a:rPr lang="en-US" sz="2400" b="0" i="1" smtClean="0">
                            <a:latin typeface="Cambria Math" panose="02040503050406030204" pitchFamily="18" charset="0"/>
                            <a:cs typeface="Times New Roman" panose="02020603050405020304" pitchFamily="18" charset="0"/>
                          </a:rPr>
                          <m:t>𝑒𝑚</m:t>
                        </m:r>
                      </m:sub>
                    </m:sSub>
                    <m:r>
                      <a:rPr lang="en-US" sz="2400" b="0" i="1" smtClean="0">
                        <a:latin typeface="Cambria Math" panose="02040503050406030204" pitchFamily="18" charset="0"/>
                        <a:cs typeface="Times New Roman" panose="02020603050405020304" pitchFamily="18" charset="0"/>
                      </a:rPr>
                      <m:t>=3.8</m:t>
                    </m:r>
                    <m:r>
                      <a:rPr lang="en-US" sz="24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en-US" sz="2400" b="0" i="1" smtClean="0">
                            <a:latin typeface="Cambria Math" panose="02040503050406030204" pitchFamily="18" charset="0"/>
                            <a:ea typeface="Cambria Math" panose="02040503050406030204" pitchFamily="18" charset="0"/>
                            <a:cs typeface="Times New Roman" panose="02020603050405020304" pitchFamily="18" charset="0"/>
                          </a:rPr>
                          <m:t>8</m:t>
                        </m:r>
                      </m:sup>
                    </m:sSup>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𝑚</m:t>
                    </m:r>
                  </m:oMath>
                </a14:m>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If it takes the moon about </a:t>
                </a:r>
                <a14:m>
                  <m:oMath xmlns:m="http://schemas.openxmlformats.org/officeDocument/2006/math">
                    <m:r>
                      <a:rPr lang="en-US" sz="2400" b="0" i="1" smtClean="0">
                        <a:latin typeface="Cambria Math" panose="02040503050406030204" pitchFamily="18" charset="0"/>
                        <a:cs typeface="Times New Roman" panose="02020603050405020304" pitchFamily="18" charset="0"/>
                      </a:rPr>
                      <m:t>28 </m:t>
                    </m:r>
                    <m:r>
                      <a:rPr lang="en-US" sz="2400" b="0" i="1" smtClean="0">
                        <a:latin typeface="Cambria Math" panose="02040503050406030204" pitchFamily="18" charset="0"/>
                        <a:cs typeface="Times New Roman" panose="02020603050405020304" pitchFamily="18" charset="0"/>
                      </a:rPr>
                      <m:t>𝑑𝑎𝑦𝑠</m:t>
                    </m:r>
                  </m:oMath>
                </a14:m>
                <a:r>
                  <a:rPr lang="en-US" sz="2400" dirty="0">
                    <a:latin typeface="Times New Roman" panose="02020603050405020304" pitchFamily="18" charset="0"/>
                    <a:cs typeface="Times New Roman" panose="02020603050405020304" pitchFamily="18" charset="0"/>
                  </a:rPr>
                  <a:t> to complete one orbit, what is the mass of the earth?</a:t>
                </a:r>
              </a:p>
            </p:txBody>
          </p:sp>
        </mc:Choice>
        <mc:Fallback xmlns="">
          <p:sp>
            <p:nvSpPr>
              <p:cNvPr id="5" name="TextBox 4">
                <a:extLst>
                  <a:ext uri="{FF2B5EF4-FFF2-40B4-BE49-F238E27FC236}">
                    <a16:creationId xmlns:a16="http://schemas.microsoft.com/office/drawing/2014/main" id="{2E7028F4-23D0-50E7-76E7-5B0B959CF990}"/>
                  </a:ext>
                </a:extLst>
              </p:cNvPr>
              <p:cNvSpPr txBox="1">
                <a:spLocks noRot="1" noChangeAspect="1" noMove="1" noResize="1" noEditPoints="1" noAdjustHandles="1" noChangeArrowheads="1" noChangeShapeType="1" noTextEdit="1"/>
              </p:cNvSpPr>
              <p:nvPr/>
            </p:nvSpPr>
            <p:spPr>
              <a:xfrm>
                <a:off x="222422" y="1154447"/>
                <a:ext cx="11611615" cy="1200329"/>
              </a:xfrm>
              <a:prstGeom prst="rect">
                <a:avLst/>
              </a:prstGeom>
              <a:blipFill>
                <a:blip r:embed="rId2"/>
                <a:stretch>
                  <a:fillRect l="-765" t="-4167" b="-11458"/>
                </a:stretch>
              </a:blipFill>
            </p:spPr>
            <p:txBody>
              <a:bodyPr/>
              <a:lstStyle/>
              <a:p>
                <a:r>
                  <a:rPr lang="en-US">
                    <a:noFill/>
                  </a:rPr>
                  <a:t> </a:t>
                </a:r>
              </a:p>
            </p:txBody>
          </p:sp>
        </mc:Fallback>
      </mc:AlternateContent>
    </p:spTree>
    <p:extLst>
      <p:ext uri="{BB962C8B-B14F-4D97-AF65-F5344CB8AC3E}">
        <p14:creationId xmlns:p14="http://schemas.microsoft.com/office/powerpoint/2010/main" val="19319231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877</Words>
  <Application>Microsoft Macintosh PowerPoint</Application>
  <PresentationFormat>Widescreen</PresentationFormat>
  <Paragraphs>85</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LaBrake, Scott</dc:creator>
  <cp:lastModifiedBy>LaBrake, Scott M.</cp:lastModifiedBy>
  <cp:revision>15</cp:revision>
  <dcterms:created xsi:type="dcterms:W3CDTF">2021-04-18T12:34:21Z</dcterms:created>
  <dcterms:modified xsi:type="dcterms:W3CDTF">2026-10-01T13:03:54Z</dcterms:modified>
</cp:coreProperties>
</file>