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4" r:id="rId3"/>
    <p:sldId id="266" r:id="rId4"/>
    <p:sldId id="258" r:id="rId5"/>
    <p:sldId id="267" r:id="rId6"/>
    <p:sldId id="257" r:id="rId7"/>
    <p:sldId id="268" r:id="rId8"/>
    <p:sldId id="259" r:id="rId9"/>
    <p:sldId id="261" r:id="rId10"/>
    <p:sldId id="269" r:id="rId11"/>
    <p:sldId id="260" r:id="rId12"/>
    <p:sldId id="262" r:id="rId13"/>
    <p:sldId id="270" r:id="rId14"/>
    <p:sldId id="273" r:id="rId15"/>
    <p:sldId id="275" r:id="rId16"/>
    <p:sldId id="276" r:id="rId17"/>
    <p:sldId id="263"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43"/>
  </p:normalViewPr>
  <p:slideViewPr>
    <p:cSldViewPr snapToGrid="0" snapToObjects="1">
      <p:cViewPr varScale="1">
        <p:scale>
          <a:sx n="104" d="100"/>
          <a:sy n="104" d="100"/>
        </p:scale>
        <p:origin x="232" y="5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D4B6B-3B5F-1244-AC45-AE8A47B17B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3E81558-4140-0E4E-89DC-3656377E63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DA37ED4-FDF8-5041-96FB-46E2F4F0757B}"/>
              </a:ext>
            </a:extLst>
          </p:cNvPr>
          <p:cNvSpPr>
            <a:spLocks noGrp="1"/>
          </p:cNvSpPr>
          <p:nvPr>
            <p:ph type="dt" sz="half" idx="10"/>
          </p:nvPr>
        </p:nvSpPr>
        <p:spPr/>
        <p:txBody>
          <a:bodyPr/>
          <a:lstStyle/>
          <a:p>
            <a:fld id="{A6DFABD0-EB9F-594A-A63A-895C8104B4C1}" type="datetimeFigureOut">
              <a:rPr lang="en-US" smtClean="0"/>
              <a:t>10/5/26</a:t>
            </a:fld>
            <a:endParaRPr lang="en-US"/>
          </a:p>
        </p:txBody>
      </p:sp>
      <p:sp>
        <p:nvSpPr>
          <p:cNvPr id="5" name="Footer Placeholder 4">
            <a:extLst>
              <a:ext uri="{FF2B5EF4-FFF2-40B4-BE49-F238E27FC236}">
                <a16:creationId xmlns:a16="http://schemas.microsoft.com/office/drawing/2014/main" id="{DCC92F55-2E95-8D4B-9789-1591B1A47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6B685F-A7A7-3544-9F69-A9108A47FF5C}"/>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2093423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183C4-D4FB-0743-B9D9-286F9A3371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15B5470-C00D-D34A-9916-2B4478AE597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E2DC53-9B74-174F-BA5F-1831C02B6E95}"/>
              </a:ext>
            </a:extLst>
          </p:cNvPr>
          <p:cNvSpPr>
            <a:spLocks noGrp="1"/>
          </p:cNvSpPr>
          <p:nvPr>
            <p:ph type="dt" sz="half" idx="10"/>
          </p:nvPr>
        </p:nvSpPr>
        <p:spPr/>
        <p:txBody>
          <a:bodyPr/>
          <a:lstStyle/>
          <a:p>
            <a:fld id="{A6DFABD0-EB9F-594A-A63A-895C8104B4C1}" type="datetimeFigureOut">
              <a:rPr lang="en-US" smtClean="0"/>
              <a:t>10/5/26</a:t>
            </a:fld>
            <a:endParaRPr lang="en-US"/>
          </a:p>
        </p:txBody>
      </p:sp>
      <p:sp>
        <p:nvSpPr>
          <p:cNvPr id="5" name="Footer Placeholder 4">
            <a:extLst>
              <a:ext uri="{FF2B5EF4-FFF2-40B4-BE49-F238E27FC236}">
                <a16:creationId xmlns:a16="http://schemas.microsoft.com/office/drawing/2014/main" id="{8E289CDC-4357-F54D-8922-A3F2823184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A41011-9CB9-9E42-AABD-64B7F0DC95F0}"/>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3397057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3D33A-1BA0-C644-A8C0-E43CA610CF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B85E74-5612-0345-81E1-BAB91A8BCA3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F8ED5DE-51CA-CC45-AAE8-54BE5B0E8576}"/>
              </a:ext>
            </a:extLst>
          </p:cNvPr>
          <p:cNvSpPr>
            <a:spLocks noGrp="1"/>
          </p:cNvSpPr>
          <p:nvPr>
            <p:ph type="dt" sz="half" idx="10"/>
          </p:nvPr>
        </p:nvSpPr>
        <p:spPr/>
        <p:txBody>
          <a:bodyPr/>
          <a:lstStyle/>
          <a:p>
            <a:fld id="{A6DFABD0-EB9F-594A-A63A-895C8104B4C1}" type="datetimeFigureOut">
              <a:rPr lang="en-US" smtClean="0"/>
              <a:t>10/5/26</a:t>
            </a:fld>
            <a:endParaRPr lang="en-US"/>
          </a:p>
        </p:txBody>
      </p:sp>
      <p:sp>
        <p:nvSpPr>
          <p:cNvPr id="5" name="Footer Placeholder 4">
            <a:extLst>
              <a:ext uri="{FF2B5EF4-FFF2-40B4-BE49-F238E27FC236}">
                <a16:creationId xmlns:a16="http://schemas.microsoft.com/office/drawing/2014/main" id="{6DD9BB9C-BF35-2B40-9E77-7AE82D0A79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3DCC87-6DCD-2047-A576-1AFBC8092422}"/>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1239586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2C14B-A7B2-524B-8169-29A9769B5E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6156F9-0FE9-5748-B79F-8086F3280D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A39229-DC70-9A4A-9240-788AC9E5E2C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9C3E838-FA8F-4942-9382-644D3C7043D8}"/>
              </a:ext>
            </a:extLst>
          </p:cNvPr>
          <p:cNvSpPr>
            <a:spLocks noGrp="1"/>
          </p:cNvSpPr>
          <p:nvPr>
            <p:ph type="dt" sz="half" idx="10"/>
          </p:nvPr>
        </p:nvSpPr>
        <p:spPr/>
        <p:txBody>
          <a:bodyPr/>
          <a:lstStyle/>
          <a:p>
            <a:fld id="{A6DFABD0-EB9F-594A-A63A-895C8104B4C1}" type="datetimeFigureOut">
              <a:rPr lang="en-US" smtClean="0"/>
              <a:t>10/5/26</a:t>
            </a:fld>
            <a:endParaRPr lang="en-US"/>
          </a:p>
        </p:txBody>
      </p:sp>
      <p:sp>
        <p:nvSpPr>
          <p:cNvPr id="6" name="Footer Placeholder 5">
            <a:extLst>
              <a:ext uri="{FF2B5EF4-FFF2-40B4-BE49-F238E27FC236}">
                <a16:creationId xmlns:a16="http://schemas.microsoft.com/office/drawing/2014/main" id="{DC19D086-3322-4147-99FD-CEA2D3BA56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68E473-8F9D-BF4D-B05E-AA280BBB9AA8}"/>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427803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13B39-D617-F440-8B43-3972B129F7D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12CECC9-8205-D248-86CE-55ECE2CD35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6ED971-58F2-3D47-BBFF-138CF9FE77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BD79378-AA88-F14E-AB6B-4FD61B9711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49D47B-7C44-8D48-95B2-A8B46043854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BFC7B2-28ED-1744-922F-649950596235}"/>
              </a:ext>
            </a:extLst>
          </p:cNvPr>
          <p:cNvSpPr>
            <a:spLocks noGrp="1"/>
          </p:cNvSpPr>
          <p:nvPr>
            <p:ph type="dt" sz="half" idx="10"/>
          </p:nvPr>
        </p:nvSpPr>
        <p:spPr/>
        <p:txBody>
          <a:bodyPr/>
          <a:lstStyle/>
          <a:p>
            <a:fld id="{A6DFABD0-EB9F-594A-A63A-895C8104B4C1}" type="datetimeFigureOut">
              <a:rPr lang="en-US" smtClean="0"/>
              <a:t>10/5/26</a:t>
            </a:fld>
            <a:endParaRPr lang="en-US"/>
          </a:p>
        </p:txBody>
      </p:sp>
      <p:sp>
        <p:nvSpPr>
          <p:cNvPr id="8" name="Footer Placeholder 7">
            <a:extLst>
              <a:ext uri="{FF2B5EF4-FFF2-40B4-BE49-F238E27FC236}">
                <a16:creationId xmlns:a16="http://schemas.microsoft.com/office/drawing/2014/main" id="{46D37F1E-96FA-3749-8C0E-4F43EA5C53D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260701F-96C1-F741-A2E7-1F0C00B7FB5E}"/>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3202644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6E5E-CC96-9F4E-B430-8184A2F736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278C89-8F6C-6B4F-ABF4-090C9AB1209F}"/>
              </a:ext>
            </a:extLst>
          </p:cNvPr>
          <p:cNvSpPr>
            <a:spLocks noGrp="1"/>
          </p:cNvSpPr>
          <p:nvPr>
            <p:ph type="dt" sz="half" idx="10"/>
          </p:nvPr>
        </p:nvSpPr>
        <p:spPr/>
        <p:txBody>
          <a:bodyPr/>
          <a:lstStyle/>
          <a:p>
            <a:fld id="{A6DFABD0-EB9F-594A-A63A-895C8104B4C1}" type="datetimeFigureOut">
              <a:rPr lang="en-US" smtClean="0"/>
              <a:t>10/5/26</a:t>
            </a:fld>
            <a:endParaRPr lang="en-US"/>
          </a:p>
        </p:txBody>
      </p:sp>
      <p:sp>
        <p:nvSpPr>
          <p:cNvPr id="4" name="Footer Placeholder 3">
            <a:extLst>
              <a:ext uri="{FF2B5EF4-FFF2-40B4-BE49-F238E27FC236}">
                <a16:creationId xmlns:a16="http://schemas.microsoft.com/office/drawing/2014/main" id="{886D1868-4331-3F42-8703-1AB460E835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12F8CE9-5129-4A4F-BB04-96C31EBA79D5}"/>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3513087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DBEAEA-A0DC-814B-919A-985A51D2FB13}"/>
              </a:ext>
            </a:extLst>
          </p:cNvPr>
          <p:cNvSpPr>
            <a:spLocks noGrp="1"/>
          </p:cNvSpPr>
          <p:nvPr>
            <p:ph type="dt" sz="half" idx="10"/>
          </p:nvPr>
        </p:nvSpPr>
        <p:spPr/>
        <p:txBody>
          <a:bodyPr/>
          <a:lstStyle/>
          <a:p>
            <a:fld id="{A6DFABD0-EB9F-594A-A63A-895C8104B4C1}" type="datetimeFigureOut">
              <a:rPr lang="en-US" smtClean="0"/>
              <a:t>10/5/26</a:t>
            </a:fld>
            <a:endParaRPr lang="en-US"/>
          </a:p>
        </p:txBody>
      </p:sp>
      <p:sp>
        <p:nvSpPr>
          <p:cNvPr id="3" name="Footer Placeholder 2">
            <a:extLst>
              <a:ext uri="{FF2B5EF4-FFF2-40B4-BE49-F238E27FC236}">
                <a16:creationId xmlns:a16="http://schemas.microsoft.com/office/drawing/2014/main" id="{A2C7228E-F22E-BA41-BB83-3609BEEF49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ED3B02E-C582-6A46-B1FC-DE2B377CFED2}"/>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385819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17583-3783-394C-A18F-F70D19FCEA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421B7C1-E746-1E40-AB16-84A5FDDB4A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BFFACAC-1326-8846-9136-B57C580F88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F3B901-A5E1-E742-9754-5497D633560B}"/>
              </a:ext>
            </a:extLst>
          </p:cNvPr>
          <p:cNvSpPr>
            <a:spLocks noGrp="1"/>
          </p:cNvSpPr>
          <p:nvPr>
            <p:ph type="dt" sz="half" idx="10"/>
          </p:nvPr>
        </p:nvSpPr>
        <p:spPr/>
        <p:txBody>
          <a:bodyPr/>
          <a:lstStyle/>
          <a:p>
            <a:fld id="{A6DFABD0-EB9F-594A-A63A-895C8104B4C1}" type="datetimeFigureOut">
              <a:rPr lang="en-US" smtClean="0"/>
              <a:t>10/5/26</a:t>
            </a:fld>
            <a:endParaRPr lang="en-US"/>
          </a:p>
        </p:txBody>
      </p:sp>
      <p:sp>
        <p:nvSpPr>
          <p:cNvPr id="6" name="Footer Placeholder 5">
            <a:extLst>
              <a:ext uri="{FF2B5EF4-FFF2-40B4-BE49-F238E27FC236}">
                <a16:creationId xmlns:a16="http://schemas.microsoft.com/office/drawing/2014/main" id="{94B046A9-BEFD-E64C-A447-68A197512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9E6B4-8202-794D-8B7E-880D2CBD3719}"/>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482431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EBD3C-3682-3145-BABF-ACF6EF4085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71E564E-CE41-384D-8833-7C9AD42E31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31DD999-BC7F-714D-B474-B3A949DAB5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19FF46-97CB-E54A-A276-400A5D951753}"/>
              </a:ext>
            </a:extLst>
          </p:cNvPr>
          <p:cNvSpPr>
            <a:spLocks noGrp="1"/>
          </p:cNvSpPr>
          <p:nvPr>
            <p:ph type="dt" sz="half" idx="10"/>
          </p:nvPr>
        </p:nvSpPr>
        <p:spPr/>
        <p:txBody>
          <a:bodyPr/>
          <a:lstStyle/>
          <a:p>
            <a:fld id="{A6DFABD0-EB9F-594A-A63A-895C8104B4C1}" type="datetimeFigureOut">
              <a:rPr lang="en-US" smtClean="0"/>
              <a:t>10/5/26</a:t>
            </a:fld>
            <a:endParaRPr lang="en-US"/>
          </a:p>
        </p:txBody>
      </p:sp>
      <p:sp>
        <p:nvSpPr>
          <p:cNvPr id="6" name="Footer Placeholder 5">
            <a:extLst>
              <a:ext uri="{FF2B5EF4-FFF2-40B4-BE49-F238E27FC236}">
                <a16:creationId xmlns:a16="http://schemas.microsoft.com/office/drawing/2014/main" id="{EFDBA004-2DD1-734A-88C6-64D07DBB96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80A610-0355-1A4A-9878-0E30B9333A5D}"/>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34338041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75D8F-C763-2847-8B4C-79E8B22E13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DE2ED2-968F-C345-8A18-C7E505E89E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0CD7C7-6FD9-A94F-9F27-3448FE05ECB0}"/>
              </a:ext>
            </a:extLst>
          </p:cNvPr>
          <p:cNvSpPr>
            <a:spLocks noGrp="1"/>
          </p:cNvSpPr>
          <p:nvPr>
            <p:ph type="dt" sz="half" idx="10"/>
          </p:nvPr>
        </p:nvSpPr>
        <p:spPr/>
        <p:txBody>
          <a:bodyPr/>
          <a:lstStyle/>
          <a:p>
            <a:fld id="{A6DFABD0-EB9F-594A-A63A-895C8104B4C1}" type="datetimeFigureOut">
              <a:rPr lang="en-US" smtClean="0"/>
              <a:t>10/5/26</a:t>
            </a:fld>
            <a:endParaRPr lang="en-US"/>
          </a:p>
        </p:txBody>
      </p:sp>
      <p:sp>
        <p:nvSpPr>
          <p:cNvPr id="5" name="Footer Placeholder 4">
            <a:extLst>
              <a:ext uri="{FF2B5EF4-FFF2-40B4-BE49-F238E27FC236}">
                <a16:creationId xmlns:a16="http://schemas.microsoft.com/office/drawing/2014/main" id="{376846A5-C8CC-4646-AA91-359C5A488B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388122-5520-AA40-ABFB-5D26F4877249}"/>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2531516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70CAD2-1EBB-EC4D-A995-76A987CE6B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1893D1-91A6-804A-B03A-853494745E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E3C389-C537-854A-947C-92BF41424189}"/>
              </a:ext>
            </a:extLst>
          </p:cNvPr>
          <p:cNvSpPr>
            <a:spLocks noGrp="1"/>
          </p:cNvSpPr>
          <p:nvPr>
            <p:ph type="dt" sz="half" idx="10"/>
          </p:nvPr>
        </p:nvSpPr>
        <p:spPr/>
        <p:txBody>
          <a:bodyPr/>
          <a:lstStyle/>
          <a:p>
            <a:fld id="{A6DFABD0-EB9F-594A-A63A-895C8104B4C1}" type="datetimeFigureOut">
              <a:rPr lang="en-US" smtClean="0"/>
              <a:t>10/5/26</a:t>
            </a:fld>
            <a:endParaRPr lang="en-US"/>
          </a:p>
        </p:txBody>
      </p:sp>
      <p:sp>
        <p:nvSpPr>
          <p:cNvPr id="5" name="Footer Placeholder 4">
            <a:extLst>
              <a:ext uri="{FF2B5EF4-FFF2-40B4-BE49-F238E27FC236}">
                <a16:creationId xmlns:a16="http://schemas.microsoft.com/office/drawing/2014/main" id="{3FBFB937-A3FC-3E41-8D48-46FDD48F86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54AD1D-8512-134C-B1D6-95EC0CDDF43F}"/>
              </a:ext>
            </a:extLst>
          </p:cNvPr>
          <p:cNvSpPr>
            <a:spLocks noGrp="1"/>
          </p:cNvSpPr>
          <p:nvPr>
            <p:ph type="sldNum" sz="quarter" idx="12"/>
          </p:nvPr>
        </p:nvSpPr>
        <p:spPr/>
        <p:txBody>
          <a:bodyPr/>
          <a:lstStyle/>
          <a:p>
            <a:fld id="{F1103BBF-714F-914F-88FA-804445D35E88}" type="slidenum">
              <a:rPr lang="en-US" smtClean="0"/>
              <a:t>‹#›</a:t>
            </a:fld>
            <a:endParaRPr lang="en-US"/>
          </a:p>
        </p:txBody>
      </p:sp>
    </p:spTree>
    <p:extLst>
      <p:ext uri="{BB962C8B-B14F-4D97-AF65-F5344CB8AC3E}">
        <p14:creationId xmlns:p14="http://schemas.microsoft.com/office/powerpoint/2010/main" val="2140514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E14897-6F5E-CE48-AE52-936F4B1CDE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C64FE6-99F9-B34D-A31B-8D9DB2BCAD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60EC78-26EE-9141-9235-EFA847E543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DFABD0-EB9F-594A-A63A-895C8104B4C1}" type="datetimeFigureOut">
              <a:rPr lang="en-US" smtClean="0"/>
              <a:t>10/5/26</a:t>
            </a:fld>
            <a:endParaRPr lang="en-US"/>
          </a:p>
        </p:txBody>
      </p:sp>
      <p:sp>
        <p:nvSpPr>
          <p:cNvPr id="5" name="Footer Placeholder 4">
            <a:extLst>
              <a:ext uri="{FF2B5EF4-FFF2-40B4-BE49-F238E27FC236}">
                <a16:creationId xmlns:a16="http://schemas.microsoft.com/office/drawing/2014/main" id="{C3A96347-3512-1E46-A8ED-2DB9CBB247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45C0229-B00A-3647-A5B0-CA68461DC7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103BBF-714F-914F-88FA-804445D35E88}" type="slidenum">
              <a:rPr lang="en-US" smtClean="0"/>
              <a:t>‹#›</a:t>
            </a:fld>
            <a:endParaRPr lang="en-US"/>
          </a:p>
        </p:txBody>
      </p:sp>
    </p:spTree>
    <p:extLst>
      <p:ext uri="{BB962C8B-B14F-4D97-AF65-F5344CB8AC3E}">
        <p14:creationId xmlns:p14="http://schemas.microsoft.com/office/powerpoint/2010/main" val="20606681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3" Type="http://schemas.openxmlformats.org/officeDocument/2006/relationships/image" Target="../media/image83.png"/><Relationship Id="rId18" Type="http://schemas.openxmlformats.org/officeDocument/2006/relationships/image" Target="../media/image1.png"/><Relationship Id="rId3" Type="http://schemas.openxmlformats.org/officeDocument/2006/relationships/image" Target="../media/image2.png"/><Relationship Id="rId21" Type="http://schemas.openxmlformats.org/officeDocument/2006/relationships/image" Target="../media/image11.png"/><Relationship Id="rId17" Type="http://schemas.openxmlformats.org/officeDocument/2006/relationships/image" Target="../media/image8.png"/><Relationship Id="rId2" Type="http://schemas.openxmlformats.org/officeDocument/2006/relationships/image" Target="../media/image5.png"/><Relationship Id="rId16" Type="http://schemas.openxmlformats.org/officeDocument/2006/relationships/image" Target="../media/image7.png"/><Relationship Id="rId20" Type="http://schemas.openxmlformats.org/officeDocument/2006/relationships/image" Target="../media/image10.png"/><Relationship Id="rId1" Type="http://schemas.openxmlformats.org/officeDocument/2006/relationships/slideLayout" Target="../slideLayouts/slideLayout2.xml"/><Relationship Id="rId15" Type="http://schemas.openxmlformats.org/officeDocument/2006/relationships/image" Target="../media/image6.png"/><Relationship Id="rId23" Type="http://schemas.openxmlformats.org/officeDocument/2006/relationships/image" Target="../media/image13.png"/><Relationship Id="rId19" Type="http://schemas.openxmlformats.org/officeDocument/2006/relationships/image" Target="../media/image9.png"/><Relationship Id="rId14" Type="http://schemas.openxmlformats.org/officeDocument/2006/relationships/image" Target="../media/image97.png"/><Relationship Id="rId4" Type="http://schemas.openxmlformats.org/officeDocument/2006/relationships/image" Target="../media/image3.png"/><Relationship Id="rId22"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3.png"/><Relationship Id="rId5" Type="http://schemas.openxmlformats.org/officeDocument/2006/relationships/image" Target="../media/image17.png"/><Relationship Id="rId10" Type="http://schemas.openxmlformats.org/officeDocument/2006/relationships/image" Target="../media/image2.png"/><Relationship Id="rId4" Type="http://schemas.openxmlformats.org/officeDocument/2006/relationships/image" Target="../media/image16.png"/><Relationship Id="rId9" Type="http://schemas.openxmlformats.org/officeDocument/2006/relationships/image" Target="../media/image1.png"/><Relationship Id="rId1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18.png"/><Relationship Id="rId13" Type="http://schemas.openxmlformats.org/officeDocument/2006/relationships/image" Target="../media/image23.png"/><Relationship Id="rId3" Type="http://schemas.openxmlformats.org/officeDocument/2006/relationships/image" Target="../media/image214.png"/><Relationship Id="rId7" Type="http://schemas.openxmlformats.org/officeDocument/2006/relationships/image" Target="../media/image217.png"/><Relationship Id="rId12" Type="http://schemas.openxmlformats.org/officeDocument/2006/relationships/image" Target="../media/image222.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160.png"/><Relationship Id="rId11" Type="http://schemas.openxmlformats.org/officeDocument/2006/relationships/image" Target="../media/image221.png"/><Relationship Id="rId5" Type="http://schemas.openxmlformats.org/officeDocument/2006/relationships/image" Target="../media/image22.png"/><Relationship Id="rId10" Type="http://schemas.openxmlformats.org/officeDocument/2006/relationships/image" Target="../media/image220.png"/><Relationship Id="rId4" Type="http://schemas.openxmlformats.org/officeDocument/2006/relationships/image" Target="../media/image215.png"/><Relationship Id="rId9" Type="http://schemas.openxmlformats.org/officeDocument/2006/relationships/image" Target="../media/image219.png"/><Relationship Id="rId1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NULL"/><Relationship Id="rId4" Type="http://schemas.openxmlformats.org/officeDocument/2006/relationships/image" Target="NULL"/></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7" Type="http://schemas.openxmlformats.org/officeDocument/2006/relationships/image" Target="../media/image28.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1.png"/><Relationship Id="rId5" Type="http://schemas.openxmlformats.org/officeDocument/2006/relationships/image" Target="NULL"/><Relationship Id="rId10" Type="http://schemas.openxmlformats.org/officeDocument/2006/relationships/image" Target="../media/image30.png"/><Relationship Id="rId4" Type="http://schemas.openxmlformats.org/officeDocument/2006/relationships/image" Target="NULL"/><Relationship Id="rId9" Type="http://schemas.openxmlformats.org/officeDocument/2006/relationships/image" Target="../media/image215.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140.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8" Type="http://schemas.openxmlformats.org/officeDocument/2006/relationships/image" Target="../media/image233.png"/><Relationship Id="rId13" Type="http://schemas.openxmlformats.org/officeDocument/2006/relationships/image" Target="../media/image37.png"/><Relationship Id="rId7" Type="http://schemas.openxmlformats.org/officeDocument/2006/relationships/image" Target="../media/image232.png"/><Relationship Id="rId12" Type="http://schemas.openxmlformats.org/officeDocument/2006/relationships/image" Target="../media/image103.png"/><Relationship Id="rId17" Type="http://schemas.openxmlformats.org/officeDocument/2006/relationships/image" Target="../media/image41.png"/><Relationship Id="rId2" Type="http://schemas.openxmlformats.org/officeDocument/2006/relationships/image" Target="../media/image34.png"/><Relationship Id="rId16"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239.png"/><Relationship Id="rId5" Type="http://schemas.openxmlformats.org/officeDocument/2006/relationships/image" Target="../media/image230.png"/><Relationship Id="rId15" Type="http://schemas.openxmlformats.org/officeDocument/2006/relationships/image" Target="../media/image39.png"/><Relationship Id="rId10" Type="http://schemas.openxmlformats.org/officeDocument/2006/relationships/image" Target="../media/image36.png"/><Relationship Id="rId4" Type="http://schemas.openxmlformats.org/officeDocument/2006/relationships/image" Target="../media/image229.png"/><Relationship Id="rId9" Type="http://schemas.openxmlformats.org/officeDocument/2006/relationships/image" Target="../media/image234.png"/><Relationship Id="rId14" Type="http://schemas.openxmlformats.org/officeDocument/2006/relationships/image" Target="../media/image38.png"/></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50.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8" Type="http://schemas.openxmlformats.org/officeDocument/2006/relationships/image" Target="../media/image264.png"/><Relationship Id="rId13" Type="http://schemas.openxmlformats.org/officeDocument/2006/relationships/image" Target="../media/image35.jpeg"/><Relationship Id="rId12" Type="http://schemas.openxmlformats.org/officeDocument/2006/relationships/image" Target="../media/image267.png"/><Relationship Id="rId1" Type="http://schemas.openxmlformats.org/officeDocument/2006/relationships/slideLayout" Target="../slideLayouts/slideLayout2.xml"/><Relationship Id="rId11" Type="http://schemas.openxmlformats.org/officeDocument/2006/relationships/image" Target="../media/image266.png"/><Relationship Id="rId10" Type="http://schemas.openxmlformats.org/officeDocument/2006/relationships/image" Target="../media/image265.png"/><Relationship Id="rId9" Type="http://schemas.openxmlformats.org/officeDocument/2006/relationships/image" Target="../media/image32.png"/><Relationship Id="rId4" Type="http://schemas.openxmlformats.org/officeDocument/2006/relationships/image" Target="../media/image260.png"/><Relationship Id="rId14" Type="http://schemas.openxmlformats.org/officeDocument/2006/relationships/image" Target="../media/image170.png"/></Relationships>
</file>

<file path=ppt/slides/_rels/slide13.xml.rels><?xml version="1.0" encoding="UTF-8" standalone="yes"?>
<Relationships xmlns="http://schemas.openxmlformats.org/package/2006/relationships"><Relationship Id="rId8" Type="http://schemas.openxmlformats.org/officeDocument/2006/relationships/image" Target="../media/image275.png"/><Relationship Id="rId13" Type="http://schemas.openxmlformats.org/officeDocument/2006/relationships/image" Target="../media/image280.png"/><Relationship Id="rId3" Type="http://schemas.openxmlformats.org/officeDocument/2006/relationships/image" Target="../media/image271.png"/><Relationship Id="rId7" Type="http://schemas.openxmlformats.org/officeDocument/2006/relationships/image" Target="../media/image274.png"/><Relationship Id="rId12" Type="http://schemas.openxmlformats.org/officeDocument/2006/relationships/image" Target="../media/image44.png"/><Relationship Id="rId17" Type="http://schemas.openxmlformats.org/officeDocument/2006/relationships/image" Target="../media/image47.png"/><Relationship Id="rId2" Type="http://schemas.openxmlformats.org/officeDocument/2006/relationships/image" Target="../media/image270.png"/><Relationship Id="rId16"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273.png"/><Relationship Id="rId11" Type="http://schemas.openxmlformats.org/officeDocument/2006/relationships/image" Target="../media/image278.png"/><Relationship Id="rId5" Type="http://schemas.openxmlformats.org/officeDocument/2006/relationships/image" Target="../media/image32.png"/><Relationship Id="rId15" Type="http://schemas.openxmlformats.org/officeDocument/2006/relationships/image" Target="../media/image45.png"/><Relationship Id="rId10" Type="http://schemas.openxmlformats.org/officeDocument/2006/relationships/image" Target="../media/image277.png"/><Relationship Id="rId4" Type="http://schemas.openxmlformats.org/officeDocument/2006/relationships/image" Target="../media/image272.png"/><Relationship Id="rId9" Type="http://schemas.openxmlformats.org/officeDocument/2006/relationships/image" Target="../media/image276.png"/><Relationship Id="rId14" Type="http://schemas.openxmlformats.org/officeDocument/2006/relationships/image" Target="../media/image281.png"/></Relationships>
</file>

<file path=ppt/slides/_rels/slide14.xml.rels><?xml version="1.0" encoding="UTF-8" standalone="yes"?>
<Relationships xmlns="http://schemas.openxmlformats.org/package/2006/relationships"><Relationship Id="rId8" Type="http://schemas.openxmlformats.org/officeDocument/2006/relationships/image" Target="../media/image264.png"/><Relationship Id="rId13" Type="http://schemas.openxmlformats.org/officeDocument/2006/relationships/image" Target="../media/image35.jpeg"/><Relationship Id="rId12" Type="http://schemas.openxmlformats.org/officeDocument/2006/relationships/image" Target="../media/image267.png"/><Relationship Id="rId2" Type="http://schemas.openxmlformats.org/officeDocument/2006/relationships/image" Target="../media/image48.png"/><Relationship Id="rId1" Type="http://schemas.openxmlformats.org/officeDocument/2006/relationships/slideLayout" Target="../slideLayouts/slideLayout2.xml"/><Relationship Id="rId11" Type="http://schemas.openxmlformats.org/officeDocument/2006/relationships/image" Target="../media/image266.png"/><Relationship Id="rId10" Type="http://schemas.openxmlformats.org/officeDocument/2006/relationships/image" Target="../media/image265.png"/><Relationship Id="rId9" Type="http://schemas.openxmlformats.org/officeDocument/2006/relationships/image" Target="../media/image32.png"/><Relationship Id="rId4" Type="http://schemas.openxmlformats.org/officeDocument/2006/relationships/image" Target="../media/image260.png"/><Relationship Id="rId14" Type="http://schemas.openxmlformats.org/officeDocument/2006/relationships/image" Target="../media/image170.png"/></Relationships>
</file>

<file path=ppt/slides/_rels/slide15.xml.rels><?xml version="1.0" encoding="UTF-8" standalone="yes"?>
<Relationships xmlns="http://schemas.openxmlformats.org/package/2006/relationships"><Relationship Id="rId8" Type="http://schemas.openxmlformats.org/officeDocument/2006/relationships/image" Target="../media/image271.png"/><Relationship Id="rId13" Type="http://schemas.openxmlformats.org/officeDocument/2006/relationships/image" Target="../media/image275.png"/><Relationship Id="rId1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270.png"/><Relationship Id="rId12" Type="http://schemas.openxmlformats.org/officeDocument/2006/relationships/image" Target="../media/image274.png"/><Relationship Id="rId17" Type="http://schemas.openxmlformats.org/officeDocument/2006/relationships/image" Target="../media/image53.png"/><Relationship Id="rId2" Type="http://schemas.openxmlformats.org/officeDocument/2006/relationships/image" Target="../media/image42.png"/><Relationship Id="rId16" Type="http://schemas.openxmlformats.org/officeDocument/2006/relationships/image" Target="../media/image278.png"/><Relationship Id="rId20"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52.png"/><Relationship Id="rId11" Type="http://schemas.openxmlformats.org/officeDocument/2006/relationships/image" Target="../media/image273.png"/><Relationship Id="rId5" Type="http://schemas.openxmlformats.org/officeDocument/2006/relationships/image" Target="../media/image51.png"/><Relationship Id="rId15" Type="http://schemas.openxmlformats.org/officeDocument/2006/relationships/image" Target="../media/image277.png"/><Relationship Id="rId10" Type="http://schemas.openxmlformats.org/officeDocument/2006/relationships/image" Target="../media/image32.png"/><Relationship Id="rId19" Type="http://schemas.openxmlformats.org/officeDocument/2006/relationships/image" Target="../media/image55.png"/><Relationship Id="rId4" Type="http://schemas.openxmlformats.org/officeDocument/2006/relationships/image" Target="../media/image50.png"/><Relationship Id="rId9" Type="http://schemas.openxmlformats.org/officeDocument/2006/relationships/image" Target="../media/image272.png"/><Relationship Id="rId14" Type="http://schemas.openxmlformats.org/officeDocument/2006/relationships/image" Target="../media/image276.png"/></Relationships>
</file>

<file path=ppt/slides/_rels/slide16.xml.rels><?xml version="1.0" encoding="UTF-8" standalone="yes"?>
<Relationships xmlns="http://schemas.openxmlformats.org/package/2006/relationships"><Relationship Id="rId8" Type="http://schemas.openxmlformats.org/officeDocument/2006/relationships/image" Target="../media/image271.png"/><Relationship Id="rId13" Type="http://schemas.openxmlformats.org/officeDocument/2006/relationships/image" Target="../media/image275.png"/><Relationship Id="rId18" Type="http://schemas.openxmlformats.org/officeDocument/2006/relationships/image" Target="../media/image64.png"/><Relationship Id="rId3" Type="http://schemas.openxmlformats.org/officeDocument/2006/relationships/image" Target="../media/image58.png"/><Relationship Id="rId7" Type="http://schemas.openxmlformats.org/officeDocument/2006/relationships/image" Target="../media/image270.png"/><Relationship Id="rId12" Type="http://schemas.openxmlformats.org/officeDocument/2006/relationships/image" Target="../media/image274.png"/><Relationship Id="rId17" Type="http://schemas.openxmlformats.org/officeDocument/2006/relationships/image" Target="../media/image63.png"/><Relationship Id="rId2" Type="http://schemas.openxmlformats.org/officeDocument/2006/relationships/image" Target="../media/image57.png"/><Relationship Id="rId16" Type="http://schemas.openxmlformats.org/officeDocument/2006/relationships/image" Target="../media/image278.png"/><Relationship Id="rId20"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62.png"/><Relationship Id="rId11" Type="http://schemas.openxmlformats.org/officeDocument/2006/relationships/image" Target="../media/image273.png"/><Relationship Id="rId5" Type="http://schemas.openxmlformats.org/officeDocument/2006/relationships/image" Target="../media/image61.png"/><Relationship Id="rId15" Type="http://schemas.openxmlformats.org/officeDocument/2006/relationships/image" Target="../media/image277.png"/><Relationship Id="rId10" Type="http://schemas.openxmlformats.org/officeDocument/2006/relationships/image" Target="../media/image32.png"/><Relationship Id="rId19"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272.png"/><Relationship Id="rId14" Type="http://schemas.openxmlformats.org/officeDocument/2006/relationships/image" Target="../media/image276.png"/></Relationships>
</file>

<file path=ppt/slides/_rels/slide17.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00.png"/><Relationship Id="rId2" Type="http://schemas.openxmlformats.org/officeDocument/2006/relationships/image" Target="../media/image49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9D254CE-8E59-8049-97A0-D0427636A19F}"/>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the conical pendulum</a:t>
            </a:r>
          </a:p>
        </p:txBody>
      </p:sp>
      <p:grpSp>
        <p:nvGrpSpPr>
          <p:cNvPr id="26" name="Group 25">
            <a:extLst>
              <a:ext uri="{FF2B5EF4-FFF2-40B4-BE49-F238E27FC236}">
                <a16:creationId xmlns:a16="http://schemas.microsoft.com/office/drawing/2014/main" id="{451058EC-111D-9A4B-8ED7-FC08163D76D4}"/>
              </a:ext>
            </a:extLst>
          </p:cNvPr>
          <p:cNvGrpSpPr/>
          <p:nvPr/>
        </p:nvGrpSpPr>
        <p:grpSpPr>
          <a:xfrm>
            <a:off x="1430546" y="1208690"/>
            <a:ext cx="2563385" cy="3997055"/>
            <a:chOff x="1430546" y="1208690"/>
            <a:chExt cx="2563385" cy="3997055"/>
          </a:xfrm>
        </p:grpSpPr>
        <p:sp>
          <p:nvSpPr>
            <p:cNvPr id="14" name="Oval 13">
              <a:extLst>
                <a:ext uri="{FF2B5EF4-FFF2-40B4-BE49-F238E27FC236}">
                  <a16:creationId xmlns:a16="http://schemas.microsoft.com/office/drawing/2014/main" id="{16D25F1D-2C5D-8649-970B-EEC378F9937A}"/>
                </a:ext>
              </a:extLst>
            </p:cNvPr>
            <p:cNvSpPr/>
            <p:nvPr/>
          </p:nvSpPr>
          <p:spPr>
            <a:xfrm>
              <a:off x="1658504" y="4334594"/>
              <a:ext cx="2233865" cy="871151"/>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CD1A1EB1-DA0A-B149-92FE-C58D8EEE445D}"/>
                </a:ext>
              </a:extLst>
            </p:cNvPr>
            <p:cNvGrpSpPr/>
            <p:nvPr/>
          </p:nvGrpSpPr>
          <p:grpSpPr>
            <a:xfrm>
              <a:off x="1430546" y="1208690"/>
              <a:ext cx="2563385" cy="3836001"/>
              <a:chOff x="1430546" y="1208690"/>
              <a:chExt cx="2563385" cy="3836001"/>
            </a:xfrm>
          </p:grpSpPr>
          <p:cxnSp>
            <p:nvCxnSpPr>
              <p:cNvPr id="16" name="Straight Connector 15">
                <a:extLst>
                  <a:ext uri="{FF2B5EF4-FFF2-40B4-BE49-F238E27FC236}">
                    <a16:creationId xmlns:a16="http://schemas.microsoft.com/office/drawing/2014/main" id="{9EA9387C-ADDF-3F48-920D-0A1D52F734CB}"/>
                  </a:ext>
                </a:extLst>
              </p:cNvPr>
              <p:cNvCxnSpPr/>
              <p:nvPr/>
            </p:nvCxnSpPr>
            <p:spPr>
              <a:xfrm flipH="1">
                <a:off x="1765738" y="1418897"/>
                <a:ext cx="1166648" cy="2921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2B685356-5074-0B41-B5FE-0573430A47CC}"/>
                  </a:ext>
                </a:extLst>
              </p:cNvPr>
              <p:cNvSpPr/>
              <p:nvPr/>
            </p:nvSpPr>
            <p:spPr>
              <a:xfrm>
                <a:off x="1430546" y="4340772"/>
                <a:ext cx="694819" cy="7039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C200CDF-D848-6246-B2A2-DD014B0E4523}"/>
                  </a:ext>
                </a:extLst>
              </p:cNvPr>
              <p:cNvSpPr/>
              <p:nvPr/>
            </p:nvSpPr>
            <p:spPr>
              <a:xfrm>
                <a:off x="1870841" y="1208690"/>
                <a:ext cx="2123090" cy="210207"/>
              </a:xfrm>
              <a:prstGeom prst="rect">
                <a:avLst/>
              </a:prstGeom>
              <a:pattFill prst="wdUpDiag">
                <a:fgClr>
                  <a:schemeClr val="tx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Straight Connector 18">
                <a:extLst>
                  <a:ext uri="{FF2B5EF4-FFF2-40B4-BE49-F238E27FC236}">
                    <a16:creationId xmlns:a16="http://schemas.microsoft.com/office/drawing/2014/main" id="{4C164F83-5776-A14F-8C46-736D03D158DE}"/>
                  </a:ext>
                </a:extLst>
              </p:cNvPr>
              <p:cNvCxnSpPr>
                <a:stCxn id="18" idx="2"/>
              </p:cNvCxnSpPr>
              <p:nvPr/>
            </p:nvCxnSpPr>
            <p:spPr>
              <a:xfrm>
                <a:off x="2932386" y="1418897"/>
                <a:ext cx="0" cy="201010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6081DF7A-E3BC-6440-AEE3-48D13A3EDC69}"/>
                      </a:ext>
                    </a:extLst>
                  </p:cNvPr>
                  <p:cNvSpPr txBox="1"/>
                  <p:nvPr/>
                </p:nvSpPr>
                <p:spPr>
                  <a:xfrm>
                    <a:off x="1618725" y="4550979"/>
                    <a:ext cx="25083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𝑚</m:t>
                          </m:r>
                        </m:oMath>
                      </m:oMathPara>
                    </a14:m>
                    <a:endParaRPr lang="en-US" dirty="0"/>
                  </a:p>
                </p:txBody>
              </p:sp>
            </mc:Choice>
            <mc:Fallback xmlns="">
              <p:sp>
                <p:nvSpPr>
                  <p:cNvPr id="20" name="TextBox 19">
                    <a:extLst>
                      <a:ext uri="{FF2B5EF4-FFF2-40B4-BE49-F238E27FC236}">
                        <a16:creationId xmlns:a16="http://schemas.microsoft.com/office/drawing/2014/main" id="{6081DF7A-E3BC-6440-AEE3-48D13A3EDC69}"/>
                      </a:ext>
                    </a:extLst>
                  </p:cNvPr>
                  <p:cNvSpPr txBox="1">
                    <a:spLocks noRot="1" noChangeAspect="1" noMove="1" noResize="1" noEditPoints="1" noAdjustHandles="1" noChangeArrowheads="1" noChangeShapeType="1" noTextEdit="1"/>
                  </p:cNvSpPr>
                  <p:nvPr/>
                </p:nvSpPr>
                <p:spPr>
                  <a:xfrm>
                    <a:off x="1618725" y="4550979"/>
                    <a:ext cx="250838" cy="276999"/>
                  </a:xfrm>
                  <a:prstGeom prst="rect">
                    <a:avLst/>
                  </a:prstGeom>
                  <a:blipFill>
                    <a:blip r:embed="rId2"/>
                    <a:stretch>
                      <a:fillRect l="-14286"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3376132B-8D09-0340-BA8A-B0A3C6C2E8BC}"/>
                      </a:ext>
                    </a:extLst>
                  </p:cNvPr>
                  <p:cNvSpPr txBox="1"/>
                  <p:nvPr/>
                </p:nvSpPr>
                <p:spPr>
                  <a:xfrm>
                    <a:off x="2742912" y="1918787"/>
                    <a:ext cx="189474"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21" name="TextBox 20">
                    <a:extLst>
                      <a:ext uri="{FF2B5EF4-FFF2-40B4-BE49-F238E27FC236}">
                        <a16:creationId xmlns:a16="http://schemas.microsoft.com/office/drawing/2014/main" id="{3376132B-8D09-0340-BA8A-B0A3C6C2E8BC}"/>
                      </a:ext>
                    </a:extLst>
                  </p:cNvPr>
                  <p:cNvSpPr txBox="1">
                    <a:spLocks noRot="1" noChangeAspect="1" noMove="1" noResize="1" noEditPoints="1" noAdjustHandles="1" noChangeArrowheads="1" noChangeShapeType="1" noTextEdit="1"/>
                  </p:cNvSpPr>
                  <p:nvPr/>
                </p:nvSpPr>
                <p:spPr>
                  <a:xfrm>
                    <a:off x="2742912" y="1918787"/>
                    <a:ext cx="189474" cy="276999"/>
                  </a:xfrm>
                  <a:prstGeom prst="rect">
                    <a:avLst/>
                  </a:prstGeom>
                  <a:blipFill>
                    <a:blip r:embed="rId3"/>
                    <a:stretch>
                      <a:fillRect l="-33333" r="-26667" b="-9091"/>
                    </a:stretch>
                  </a:blipFill>
                </p:spPr>
                <p:txBody>
                  <a:bodyPr/>
                  <a:lstStyle/>
                  <a:p>
                    <a:r>
                      <a:rPr lang="en-US">
                        <a:noFill/>
                      </a:rPr>
                      <a:t> </a:t>
                    </a:r>
                  </a:p>
                </p:txBody>
              </p:sp>
            </mc:Fallback>
          </mc:AlternateContent>
        </p:grpSp>
        <p:cxnSp>
          <p:nvCxnSpPr>
            <p:cNvPr id="23" name="Straight Arrow Connector 22">
              <a:extLst>
                <a:ext uri="{FF2B5EF4-FFF2-40B4-BE49-F238E27FC236}">
                  <a16:creationId xmlns:a16="http://schemas.microsoft.com/office/drawing/2014/main" id="{ABEE84B5-7502-304A-A9C6-38F7E9B7C9AC}"/>
                </a:ext>
              </a:extLst>
            </p:cNvPr>
            <p:cNvCxnSpPr>
              <a:cxnSpLocks/>
              <a:endCxn id="14" idx="6"/>
            </p:cNvCxnSpPr>
            <p:nvPr/>
          </p:nvCxnSpPr>
          <p:spPr>
            <a:xfrm>
              <a:off x="2932386" y="4770170"/>
              <a:ext cx="95998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2854FFCD-65E8-B847-A508-22CD1127B426}"/>
                    </a:ext>
                  </a:extLst>
                </p:cNvPr>
                <p:cNvSpPr txBox="1"/>
                <p:nvPr/>
              </p:nvSpPr>
              <p:spPr>
                <a:xfrm>
                  <a:off x="3205269" y="4493170"/>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𝑅</m:t>
                        </m:r>
                      </m:oMath>
                    </m:oMathPara>
                  </a14:m>
                  <a:endParaRPr lang="en-US" dirty="0"/>
                </a:p>
              </p:txBody>
            </p:sp>
          </mc:Choice>
          <mc:Fallback xmlns="">
            <p:sp>
              <p:nvSpPr>
                <p:cNvPr id="24" name="TextBox 23">
                  <a:extLst>
                    <a:ext uri="{FF2B5EF4-FFF2-40B4-BE49-F238E27FC236}">
                      <a16:creationId xmlns:a16="http://schemas.microsoft.com/office/drawing/2014/main" id="{2854FFCD-65E8-B847-A508-22CD1127B426}"/>
                    </a:ext>
                  </a:extLst>
                </p:cNvPr>
                <p:cNvSpPr txBox="1">
                  <a:spLocks noRot="1" noChangeAspect="1" noMove="1" noResize="1" noEditPoints="1" noAdjustHandles="1" noChangeArrowheads="1" noChangeShapeType="1" noTextEdit="1"/>
                </p:cNvSpPr>
                <p:nvPr/>
              </p:nvSpPr>
              <p:spPr>
                <a:xfrm>
                  <a:off x="3205269" y="4493170"/>
                  <a:ext cx="207108" cy="276999"/>
                </a:xfrm>
                <a:prstGeom prst="rect">
                  <a:avLst/>
                </a:prstGeom>
                <a:blipFill>
                  <a:blip r:embed="rId4"/>
                  <a:stretch>
                    <a:fillRect l="-23529" r="-23529" b="-4348"/>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68632DED-3D1E-A348-8EF0-3A61BB47DCD6}"/>
                  </a:ext>
                </a:extLst>
              </p:cNvPr>
              <p:cNvSpPr txBox="1"/>
              <p:nvPr/>
            </p:nvSpPr>
            <p:spPr>
              <a:xfrm>
                <a:off x="5259352" y="1313793"/>
                <a:ext cx="6369908" cy="3816429"/>
              </a:xfrm>
              <a:prstGeom prst="rect">
                <a:avLst/>
              </a:prstGeom>
              <a:noFill/>
            </p:spPr>
            <p:txBody>
              <a:bodyPr wrap="square" rtlCol="0">
                <a:spAutoFit/>
              </a:bodyPr>
              <a:lstStyle/>
              <a:p>
                <a:pPr algn="just"/>
                <a:r>
                  <a:rPr lang="en-US" sz="2200" dirty="0">
                    <a:latin typeface="Times New Roman" panose="02020603050405020304" pitchFamily="18" charset="0"/>
                    <a:cs typeface="Times New Roman" panose="02020603050405020304" pitchFamily="18" charset="0"/>
                  </a:rPr>
                  <a:t>A ball of mass </a:t>
                </a:r>
                <a14:m>
                  <m:oMath xmlns:m="http://schemas.openxmlformats.org/officeDocument/2006/math">
                    <m:r>
                      <a:rPr lang="en-US" sz="2200" b="0" i="1" smtClean="0">
                        <a:latin typeface="Cambria Math" panose="02040503050406030204" pitchFamily="18" charset="0"/>
                      </a:rPr>
                      <m:t>𝑚</m:t>
                    </m:r>
                    <m:r>
                      <a:rPr lang="en-US" sz="2200" b="0" i="1" smtClean="0">
                        <a:latin typeface="Cambria Math" panose="02040503050406030204" pitchFamily="18" charset="0"/>
                      </a:rPr>
                      <m:t>=0.5</m:t>
                    </m:r>
                    <m:r>
                      <a:rPr lang="en-US" sz="2200" b="0" i="1" smtClean="0">
                        <a:latin typeface="Cambria Math" panose="02040503050406030204" pitchFamily="18" charset="0"/>
                      </a:rPr>
                      <m:t>𝑘𝑔</m:t>
                    </m:r>
                  </m:oMath>
                </a14:m>
                <a:r>
                  <a:rPr lang="en-US" sz="2200" dirty="0">
                    <a:latin typeface="Times New Roman" panose="02020603050405020304" pitchFamily="18" charset="0"/>
                    <a:cs typeface="Times New Roman" panose="02020603050405020304" pitchFamily="18" charset="0"/>
                  </a:rPr>
                  <a:t> is suspended from a light string of length </a:t>
                </a:r>
                <a14:m>
                  <m:oMath xmlns:m="http://schemas.openxmlformats.org/officeDocument/2006/math">
                    <m:r>
                      <a:rPr lang="en-US" sz="2200" b="0" i="1" smtClean="0">
                        <a:latin typeface="Cambria Math" panose="02040503050406030204" pitchFamily="18" charset="0"/>
                      </a:rPr>
                      <m:t>𝐿</m:t>
                    </m:r>
                    <m:r>
                      <a:rPr lang="en-US" sz="2200" b="0" i="1" smtClean="0">
                        <a:latin typeface="Cambria Math" panose="02040503050406030204" pitchFamily="18" charset="0"/>
                      </a:rPr>
                      <m:t>=0.5</m:t>
                    </m:r>
                    <m:r>
                      <a:rPr lang="en-US" sz="2200" b="0" i="1" smtClean="0">
                        <a:latin typeface="Cambria Math" panose="02040503050406030204" pitchFamily="18" charset="0"/>
                      </a:rPr>
                      <m:t>𝑚</m:t>
                    </m:r>
                  </m:oMath>
                </a14:m>
                <a:r>
                  <a:rPr lang="en-US" sz="2200" dirty="0">
                    <a:latin typeface="Times New Roman" panose="02020603050405020304" pitchFamily="18" charset="0"/>
                    <a:cs typeface="Times New Roman" panose="02020603050405020304" pitchFamily="18" charset="0"/>
                  </a:rPr>
                  <a:t>.  The ball is spun in a horizontal circle of radius </a:t>
                </a:r>
                <a14:m>
                  <m:oMath xmlns:m="http://schemas.openxmlformats.org/officeDocument/2006/math">
                    <m:r>
                      <a:rPr lang="en-US" sz="2200" b="0" i="1" smtClean="0">
                        <a:latin typeface="Cambria Math" panose="02040503050406030204" pitchFamily="18" charset="0"/>
                      </a:rPr>
                      <m:t>𝑅</m:t>
                    </m:r>
                  </m:oMath>
                </a14:m>
                <a:r>
                  <a:rPr lang="en-US" sz="2200" dirty="0">
                    <a:latin typeface="Times New Roman" panose="02020603050405020304" pitchFamily="18" charset="0"/>
                    <a:cs typeface="Times New Roman" panose="02020603050405020304" pitchFamily="18" charset="0"/>
                  </a:rPr>
                  <a:t> with a constant speed </a:t>
                </a:r>
                <a14:m>
                  <m:oMath xmlns:m="http://schemas.openxmlformats.org/officeDocument/2006/math">
                    <m:r>
                      <a:rPr lang="en-US" sz="2200" b="0" i="1" smtClean="0">
                        <a:latin typeface="Cambria Math" panose="02040503050406030204" pitchFamily="18" charset="0"/>
                      </a:rPr>
                      <m:t>𝑣</m:t>
                    </m:r>
                  </m:oMath>
                </a14:m>
                <a:r>
                  <a:rPr lang="en-US" sz="2200" dirty="0">
                    <a:latin typeface="Times New Roman" panose="02020603050405020304" pitchFamily="18" charset="0"/>
                    <a:cs typeface="Times New Roman" panose="02020603050405020304" pitchFamily="18" charset="0"/>
                  </a:rPr>
                  <a:t>.</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What is the speed of the ball and the period of revolution if the string makes an angle </a:t>
                </a:r>
                <a14:m>
                  <m:oMath xmlns:m="http://schemas.openxmlformats.org/officeDocument/2006/math">
                    <m:r>
                      <a:rPr lang="en-US" sz="2200" i="1" smtClean="0">
                        <a:latin typeface="Cambria Math" panose="02040503050406030204" pitchFamily="18" charset="0"/>
                        <a:ea typeface="Cambria Math" panose="02040503050406030204" pitchFamily="18" charset="0"/>
                        <a:cs typeface="Times New Roman" panose="02020603050405020304" pitchFamily="18" charset="0"/>
                      </a:rPr>
                      <m:t>𝜃</m:t>
                    </m:r>
                    <m:r>
                      <a:rPr lang="en-US" sz="22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sz="22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200" b="0" i="1" smtClean="0">
                            <a:latin typeface="Cambria Math" panose="02040503050406030204" pitchFamily="18" charset="0"/>
                            <a:ea typeface="Cambria Math" panose="02040503050406030204" pitchFamily="18" charset="0"/>
                            <a:cs typeface="Times New Roman" panose="02020603050405020304" pitchFamily="18" charset="0"/>
                          </a:rPr>
                          <m:t>8</m:t>
                        </m:r>
                      </m:e>
                      <m:sup>
                        <m:r>
                          <a:rPr lang="en-US" sz="2200" b="0" i="1" smtClean="0">
                            <a:latin typeface="Cambria Math" panose="02040503050406030204" pitchFamily="18" charset="0"/>
                            <a:ea typeface="Cambria Math" panose="02040503050406030204" pitchFamily="18" charset="0"/>
                            <a:cs typeface="Times New Roman" panose="02020603050405020304" pitchFamily="18" charset="0"/>
                          </a:rPr>
                          <m:t>0</m:t>
                        </m:r>
                      </m:sup>
                    </m:sSup>
                    <m:r>
                      <a:rPr lang="en-US" sz="2200" b="0" i="1" smtClean="0">
                        <a:latin typeface="Cambria Math" panose="02040503050406030204" pitchFamily="18" charset="0"/>
                        <a:ea typeface="Cambria Math" panose="02040503050406030204" pitchFamily="18" charset="0"/>
                        <a:cs typeface="Times New Roman" panose="02020603050405020304" pitchFamily="18" charset="0"/>
                      </a:rPr>
                      <m:t> </m:t>
                    </m:r>
                  </m:oMath>
                </a14:m>
                <a:r>
                  <a:rPr lang="en-US" sz="2200" dirty="0">
                    <a:latin typeface="Times New Roman" panose="02020603050405020304" pitchFamily="18" charset="0"/>
                    <a:cs typeface="Times New Roman" panose="02020603050405020304" pitchFamily="18" charset="0"/>
                  </a:rPr>
                  <a:t>measured with respect to the vertical?</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What is the orbital period?</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What is the frequency of the motion?</a:t>
                </a:r>
              </a:p>
            </p:txBody>
          </p:sp>
        </mc:Choice>
        <mc:Fallback xmlns="">
          <p:sp>
            <p:nvSpPr>
              <p:cNvPr id="27" name="TextBox 26">
                <a:extLst>
                  <a:ext uri="{FF2B5EF4-FFF2-40B4-BE49-F238E27FC236}">
                    <a16:creationId xmlns:a16="http://schemas.microsoft.com/office/drawing/2014/main" id="{68632DED-3D1E-A348-8EF0-3A61BB47DCD6}"/>
                  </a:ext>
                </a:extLst>
              </p:cNvPr>
              <p:cNvSpPr txBox="1">
                <a:spLocks noRot="1" noChangeAspect="1" noMove="1" noResize="1" noEditPoints="1" noAdjustHandles="1" noChangeArrowheads="1" noChangeShapeType="1" noTextEdit="1"/>
              </p:cNvSpPr>
              <p:nvPr/>
            </p:nvSpPr>
            <p:spPr>
              <a:xfrm>
                <a:off x="5259352" y="1313793"/>
                <a:ext cx="6369908" cy="3816429"/>
              </a:xfrm>
              <a:prstGeom prst="rect">
                <a:avLst/>
              </a:prstGeom>
              <a:blipFill>
                <a:blip r:embed="rId5"/>
                <a:stretch>
                  <a:fillRect l="-1195" t="-993" r="-1195" b="-1987"/>
                </a:stretch>
              </a:blipFill>
            </p:spPr>
            <p:txBody>
              <a:bodyPr/>
              <a:lstStyle/>
              <a:p>
                <a:r>
                  <a:rPr lang="en-US">
                    <a:noFill/>
                  </a:rPr>
                  <a:t> </a:t>
                </a:r>
              </a:p>
            </p:txBody>
          </p:sp>
        </mc:Fallback>
      </mc:AlternateContent>
    </p:spTree>
    <p:extLst>
      <p:ext uri="{BB962C8B-B14F-4D97-AF65-F5344CB8AC3E}">
        <p14:creationId xmlns:p14="http://schemas.microsoft.com/office/powerpoint/2010/main" val="1822785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C826DC5-CF04-075D-5E26-5C83CBD31D4C}"/>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The Conical Pendulum - Solution</a:t>
            </a:r>
          </a:p>
        </p:txBody>
      </p:sp>
      <p:sp>
        <p:nvSpPr>
          <p:cNvPr id="5" name="Rectangle 4">
            <a:extLst>
              <a:ext uri="{FF2B5EF4-FFF2-40B4-BE49-F238E27FC236}">
                <a16:creationId xmlns:a16="http://schemas.microsoft.com/office/drawing/2014/main" id="{1FF0AB99-6595-0658-31C2-A9EF8C5B20A1}"/>
              </a:ext>
            </a:extLst>
          </p:cNvPr>
          <p:cNvSpPr/>
          <p:nvPr/>
        </p:nvSpPr>
        <p:spPr>
          <a:xfrm>
            <a:off x="473359" y="1106309"/>
            <a:ext cx="2512226"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Forces in the x-direction</a:t>
            </a:r>
            <a:endParaRPr lang="en-US" dirty="0"/>
          </a:p>
        </p:txBody>
      </p:sp>
      <p:sp>
        <p:nvSpPr>
          <p:cNvPr id="6" name="Rectangle 5">
            <a:extLst>
              <a:ext uri="{FF2B5EF4-FFF2-40B4-BE49-F238E27FC236}">
                <a16:creationId xmlns:a16="http://schemas.microsoft.com/office/drawing/2014/main" id="{416E6E03-D51F-34C5-E542-EC0DD7997A8D}"/>
              </a:ext>
            </a:extLst>
          </p:cNvPr>
          <p:cNvSpPr/>
          <p:nvPr/>
        </p:nvSpPr>
        <p:spPr>
          <a:xfrm>
            <a:off x="473359" y="2232286"/>
            <a:ext cx="2448106"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Forces in the y-direction</a:t>
            </a:r>
            <a:endParaRPr lang="en-US"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50FE8F6-84B0-C704-B133-ACB9444B364C}"/>
                  </a:ext>
                </a:extLst>
              </p:cNvPr>
              <p:cNvSpPr txBox="1"/>
              <p:nvPr/>
            </p:nvSpPr>
            <p:spPr>
              <a:xfrm>
                <a:off x="804277" y="1522935"/>
                <a:ext cx="3787767" cy="5539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𝑇𝑥</m:t>
                          </m:r>
                        </m:sub>
                      </m:sSub>
                      <m:r>
                        <a:rPr lang="en-US" b="0" i="1" smtClean="0">
                          <a:latin typeface="Cambria Math" panose="02040503050406030204" pitchFamily="18" charset="0"/>
                        </a:rPr>
                        <m:t>=</m:t>
                      </m:r>
                      <m:r>
                        <a:rPr lang="en-US" b="0" i="1" smtClean="0">
                          <a:latin typeface="Cambria Math" panose="02040503050406030204" pitchFamily="18" charset="0"/>
                        </a:rPr>
                        <m:t>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m:t>
                          </m:r>
                        </m:sub>
                      </m:sSub>
                      <m:r>
                        <a:rPr lang="en-US" b="0" i="1" smtClean="0">
                          <a:latin typeface="Cambria Math" panose="02040503050406030204" pitchFamily="18" charset="0"/>
                        </a:rPr>
                        <m:t>=</m:t>
                      </m:r>
                      <m:r>
                        <a:rPr lang="en-US" b="0" i="1" smtClean="0">
                          <a:latin typeface="Cambria Math" panose="02040503050406030204" pitchFamily="18" charset="0"/>
                        </a:rPr>
                        <m:t>𝑚</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num>
                        <m:den>
                          <m:r>
                            <a:rPr lang="en-US" b="0" i="1" smtClean="0">
                              <a:latin typeface="Cambria Math" panose="02040503050406030204" pitchFamily="18" charset="0"/>
                            </a:rPr>
                            <m:t>𝑅</m:t>
                          </m:r>
                        </m:den>
                      </m:f>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𝑇</m:t>
                          </m:r>
                        </m:sub>
                      </m:sSub>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𝑚</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num>
                        <m:den>
                          <m:r>
                            <a:rPr lang="en-US" b="0" i="1" smtClean="0">
                              <a:latin typeface="Cambria Math" panose="02040503050406030204" pitchFamily="18" charset="0"/>
                            </a:rPr>
                            <m:t>𝑅</m:t>
                          </m:r>
                        </m:den>
                      </m:f>
                    </m:oMath>
                  </m:oMathPara>
                </a14:m>
                <a:endParaRPr lang="en-US" dirty="0"/>
              </a:p>
            </p:txBody>
          </p:sp>
        </mc:Choice>
        <mc:Fallback xmlns="">
          <p:sp>
            <p:nvSpPr>
              <p:cNvPr id="7" name="TextBox 6">
                <a:extLst>
                  <a:ext uri="{FF2B5EF4-FFF2-40B4-BE49-F238E27FC236}">
                    <a16:creationId xmlns:a16="http://schemas.microsoft.com/office/drawing/2014/main" id="{850FE8F6-84B0-C704-B133-ACB9444B364C}"/>
                  </a:ext>
                </a:extLst>
              </p:cNvPr>
              <p:cNvSpPr txBox="1">
                <a:spLocks noRot="1" noChangeAspect="1" noMove="1" noResize="1" noEditPoints="1" noAdjustHandles="1" noChangeArrowheads="1" noChangeShapeType="1" noTextEdit="1"/>
              </p:cNvSpPr>
              <p:nvPr/>
            </p:nvSpPr>
            <p:spPr>
              <a:xfrm>
                <a:off x="804277" y="1522935"/>
                <a:ext cx="3787767" cy="553998"/>
              </a:xfrm>
              <a:prstGeom prst="rect">
                <a:avLst/>
              </a:prstGeom>
              <a:blipFill>
                <a:blip r:embed="rId2"/>
                <a:stretch>
                  <a:fillRect l="-1003" b="-11364"/>
                </a:stretch>
              </a:blipFill>
            </p:spPr>
            <p:txBody>
              <a:bodyPr/>
              <a:lstStyle/>
              <a:p>
                <a:r>
                  <a:rPr lang="en-US">
                    <a:noFill/>
                  </a:rPr>
                  <a:t> </a:t>
                </a:r>
              </a:p>
            </p:txBody>
          </p:sp>
        </mc:Fallback>
      </mc:AlternateContent>
      <p:grpSp>
        <p:nvGrpSpPr>
          <p:cNvPr id="8" name="Group 7">
            <a:extLst>
              <a:ext uri="{FF2B5EF4-FFF2-40B4-BE49-F238E27FC236}">
                <a16:creationId xmlns:a16="http://schemas.microsoft.com/office/drawing/2014/main" id="{73855BE0-473B-7C67-EB37-5DB2930F69F9}"/>
              </a:ext>
            </a:extLst>
          </p:cNvPr>
          <p:cNvGrpSpPr/>
          <p:nvPr/>
        </p:nvGrpSpPr>
        <p:grpSpPr>
          <a:xfrm>
            <a:off x="799857" y="2495492"/>
            <a:ext cx="3844450" cy="705519"/>
            <a:chOff x="1916275" y="5834981"/>
            <a:chExt cx="3844450" cy="705519"/>
          </a:xfrm>
        </p:grpSpPr>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7B738DB-CD06-9321-E616-07C8CFAF3242}"/>
                    </a:ext>
                  </a:extLst>
                </p:cNvPr>
                <p:cNvSpPr txBox="1"/>
                <p:nvPr/>
              </p:nvSpPr>
              <p:spPr>
                <a:xfrm>
                  <a:off x="1916275" y="6075882"/>
                  <a:ext cx="3844450" cy="29892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𝑇𝑦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𝑊</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𝑇</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r>
                          <a:rPr lang="en-US" b="0" i="1" smtClean="0">
                            <a:latin typeface="Cambria Math" panose="02040503050406030204" pitchFamily="18" charset="0"/>
                          </a:rPr>
                          <m:t>𝑚𝑔</m:t>
                        </m:r>
                        <m:r>
                          <a:rPr lang="en-US" b="0" i="1" smtClean="0">
                            <a:latin typeface="Cambria Math" panose="02040503050406030204" pitchFamily="18" charset="0"/>
                          </a:rPr>
                          <m:t>=</m:t>
                        </m:r>
                        <m:r>
                          <a:rPr lang="en-US" b="0" i="1" smtClean="0">
                            <a:latin typeface="Cambria Math" panose="02040503050406030204" pitchFamily="18" charset="0"/>
                          </a:rPr>
                          <m:t>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=0</m:t>
                        </m:r>
                      </m:oMath>
                    </m:oMathPara>
                  </a14:m>
                  <a:endParaRPr lang="en-US" dirty="0"/>
                </a:p>
              </p:txBody>
            </p:sp>
          </mc:Choice>
          <mc:Fallback xmlns="">
            <p:sp>
              <p:nvSpPr>
                <p:cNvPr id="40" name="TextBox 39">
                  <a:extLst>
                    <a:ext uri="{FF2B5EF4-FFF2-40B4-BE49-F238E27FC236}">
                      <a16:creationId xmlns:a16="http://schemas.microsoft.com/office/drawing/2014/main" id="{A3431EA5-8766-E440-88D4-B151F45E681E}"/>
                    </a:ext>
                  </a:extLst>
                </p:cNvPr>
                <p:cNvSpPr txBox="1">
                  <a:spLocks noRot="1" noChangeAspect="1" noMove="1" noResize="1" noEditPoints="1" noAdjustHandles="1" noChangeArrowheads="1" noChangeShapeType="1" noTextEdit="1"/>
                </p:cNvSpPr>
                <p:nvPr/>
              </p:nvSpPr>
              <p:spPr>
                <a:xfrm>
                  <a:off x="1916275" y="6075882"/>
                  <a:ext cx="3844450" cy="298928"/>
                </a:xfrm>
                <a:prstGeom prst="rect">
                  <a:avLst/>
                </a:prstGeom>
                <a:blipFill>
                  <a:blip r:embed="rId13"/>
                  <a:stretch>
                    <a:fillRect l="-658" r="-987" b="-16000"/>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E8CA9D95-3063-811F-7B28-725E844DE33B}"/>
                </a:ext>
              </a:extLst>
            </p:cNvPr>
            <p:cNvCxnSpPr/>
            <p:nvPr/>
          </p:nvCxnSpPr>
          <p:spPr>
            <a:xfrm flipV="1">
              <a:off x="5016500" y="5988402"/>
              <a:ext cx="127000" cy="5520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413A0DAC-BD0E-654A-5C3B-3D2714CA54FA}"/>
                    </a:ext>
                  </a:extLst>
                </p:cNvPr>
                <p:cNvSpPr/>
                <p:nvPr/>
              </p:nvSpPr>
              <p:spPr>
                <a:xfrm>
                  <a:off x="5080000" y="5834981"/>
                  <a:ext cx="324128" cy="307777"/>
                </a:xfrm>
                <a:prstGeom prst="rect">
                  <a:avLst/>
                </a:prstGeom>
              </p:spPr>
              <p:txBody>
                <a:bodyPr wrap="none">
                  <a:spAutoFit/>
                </a:bodyPr>
                <a:lstStyle/>
                <a:p>
                  <a:pPr/>
                  <a14:m>
                    <m:oMathPara xmlns:m="http://schemas.openxmlformats.org/officeDocument/2006/math">
                      <m:oMath>
                        <m:r>
                          <a:rPr lang="en-US" sz="1400" b="0" i="1" smtClean="0">
                            <a:latin typeface="Cambria Math" panose="02040503050406030204" pitchFamily="18" charset="0"/>
                          </a:rPr>
                          <m:t>0</m:t>
                        </m:r>
                      </m:oMath>
                    </m:oMathPara>
                  </a14:m>
                  <a:endParaRPr lang="en-US" sz="1400" dirty="0"/>
                </a:p>
              </p:txBody>
            </p:sp>
          </mc:Choice>
          <mc:Fallback xmlns="">
            <p:sp>
              <p:nvSpPr>
                <p:cNvPr id="43" name="Rectangle 42">
                  <a:extLst>
                    <a:ext uri="{FF2B5EF4-FFF2-40B4-BE49-F238E27FC236}">
                      <a16:creationId xmlns:a16="http://schemas.microsoft.com/office/drawing/2014/main" id="{05B837C8-3827-2D44-B6D6-C3177991BC15}"/>
                    </a:ext>
                  </a:extLst>
                </p:cNvPr>
                <p:cNvSpPr>
                  <a:spLocks noRot="1" noChangeAspect="1" noMove="1" noResize="1" noEditPoints="1" noAdjustHandles="1" noChangeArrowheads="1" noChangeShapeType="1" noTextEdit="1"/>
                </p:cNvSpPr>
                <p:nvPr/>
              </p:nvSpPr>
              <p:spPr>
                <a:xfrm>
                  <a:off x="5080000" y="5834981"/>
                  <a:ext cx="324128" cy="307777"/>
                </a:xfrm>
                <a:prstGeom prst="rect">
                  <a:avLst/>
                </a:prstGeom>
                <a:blipFill>
                  <a:blip r:embed="rId14"/>
                  <a:stretch>
                    <a:fillRect/>
                  </a:stretch>
                </a:blipFill>
              </p:spPr>
              <p:txBody>
                <a:bodyPr/>
                <a:lstStyle/>
                <a:p>
                  <a:r>
                    <a:rPr lang="en-US">
                      <a:noFill/>
                    </a:rPr>
                    <a:t> </a:t>
                  </a:r>
                </a:p>
              </p:txBody>
            </p:sp>
          </mc:Fallback>
        </mc:AlternateContent>
      </p:grpSp>
      <p:sp>
        <p:nvSpPr>
          <p:cNvPr id="12" name="TextBox 11">
            <a:extLst>
              <a:ext uri="{FF2B5EF4-FFF2-40B4-BE49-F238E27FC236}">
                <a16:creationId xmlns:a16="http://schemas.microsoft.com/office/drawing/2014/main" id="{5FB679D3-F8E0-B68C-7211-FC2053DF6C45}"/>
              </a:ext>
            </a:extLst>
          </p:cNvPr>
          <p:cNvSpPr txBox="1"/>
          <p:nvPr/>
        </p:nvSpPr>
        <p:spPr>
          <a:xfrm>
            <a:off x="4974518" y="2555630"/>
            <a:ext cx="3190402" cy="954107"/>
          </a:xfrm>
          <a:prstGeom prst="rect">
            <a:avLst/>
          </a:prstGeom>
          <a:noFill/>
        </p:spPr>
        <p:txBody>
          <a:bodyPr wrap="square" rtlCol="0">
            <a:spAutoFit/>
          </a:bodyPr>
          <a:lstStyle/>
          <a:p>
            <a:pPr algn="just"/>
            <a:r>
              <a:rPr lang="en-US" sz="1400" dirty="0">
                <a:solidFill>
                  <a:srgbClr val="00B050"/>
                </a:solidFill>
                <a:latin typeface="Times New Roman" panose="02020603050405020304" pitchFamily="18" charset="0"/>
                <a:cs typeface="Times New Roman" panose="02020603050405020304" pitchFamily="18" charset="0"/>
              </a:rPr>
              <a:t>The vertical acceleration has to vanish.  If there was a change in motion vertically then the angle would change and then the speed of the pig would not be constant.</a:t>
            </a:r>
          </a:p>
        </p:txBody>
      </p:sp>
      <p:sp>
        <p:nvSpPr>
          <p:cNvPr id="13" name="TextBox 12">
            <a:extLst>
              <a:ext uri="{FF2B5EF4-FFF2-40B4-BE49-F238E27FC236}">
                <a16:creationId xmlns:a16="http://schemas.microsoft.com/office/drawing/2014/main" id="{5C18FEE9-0CB5-1E17-67A7-2682E4E96092}"/>
              </a:ext>
            </a:extLst>
          </p:cNvPr>
          <p:cNvSpPr txBox="1"/>
          <p:nvPr/>
        </p:nvSpPr>
        <p:spPr>
          <a:xfrm>
            <a:off x="4974518" y="1368260"/>
            <a:ext cx="3112378" cy="954107"/>
          </a:xfrm>
          <a:prstGeom prst="rect">
            <a:avLst/>
          </a:prstGeom>
          <a:noFill/>
        </p:spPr>
        <p:txBody>
          <a:bodyPr wrap="square" rtlCol="0">
            <a:spAutoFit/>
          </a:bodyPr>
          <a:lstStyle/>
          <a:p>
            <a:pPr algn="just"/>
            <a:r>
              <a:rPr lang="en-US" sz="1400" dirty="0">
                <a:solidFill>
                  <a:srgbClr val="00B050"/>
                </a:solidFill>
                <a:latin typeface="Times New Roman" panose="02020603050405020304" pitchFamily="18" charset="0"/>
                <a:cs typeface="Times New Roman" panose="02020603050405020304" pitchFamily="18" charset="0"/>
              </a:rPr>
              <a:t>The centripetal force is caused the the horizontal component of the tension force.  It’s not an additional force in the problem.</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BFF67326-40F6-1032-802B-79F80AF5A131}"/>
                  </a:ext>
                </a:extLst>
              </p:cNvPr>
              <p:cNvSpPr txBox="1"/>
              <p:nvPr/>
            </p:nvSpPr>
            <p:spPr>
              <a:xfrm>
                <a:off x="1288924" y="3205132"/>
                <a:ext cx="2020482" cy="566758"/>
              </a:xfrm>
              <a:prstGeom prst="rect">
                <a:avLst/>
              </a:prstGeom>
              <a:noFill/>
            </p:spPr>
            <p:txBody>
              <a:bodyPr wrap="square">
                <a:spAutoFit/>
              </a:bodyPr>
              <a:lstStyle/>
              <a:p>
                <a:pPr/>
                <a14:m>
                  <m:oMathPara xmlns:m="http://schemas.openxmlformats.org/officeDocument/2006/math">
                    <m:oMath>
                      <m:r>
                        <a:rPr lang="en-US" sz="1800" b="0" i="1" smtClean="0">
                          <a:latin typeface="Cambria Math" panose="02040503050406030204" pitchFamily="18" charset="0"/>
                          <a:ea typeface="Cambria Math" panose="02040503050406030204" pitchFamily="18" charset="0"/>
                        </a:rPr>
                        <m:t>→</m:t>
                      </m:r>
                      <m:sSub>
                        <m:sSubPr>
                          <m:ctrlPr>
                            <a:rPr lang="en-US" sz="1800" b="0" i="1" smtClean="0">
                              <a:latin typeface="Cambria Math" panose="02040503050406030204" pitchFamily="18" charset="0"/>
                              <a:ea typeface="Cambria Math" panose="02040503050406030204" pitchFamily="18" charset="0"/>
                            </a:rPr>
                          </m:ctrlPr>
                        </m:sSubPr>
                        <m:e>
                          <m:r>
                            <a:rPr lang="en-US" sz="1800" b="0" i="1" smtClean="0">
                              <a:latin typeface="Cambria Math" panose="02040503050406030204" pitchFamily="18" charset="0"/>
                              <a:ea typeface="Cambria Math" panose="02040503050406030204" pitchFamily="18" charset="0"/>
                            </a:rPr>
                            <m:t>𝐹</m:t>
                          </m:r>
                        </m:e>
                        <m:sub>
                          <m:r>
                            <a:rPr lang="en-US" sz="1800" b="0" i="1" smtClean="0">
                              <a:latin typeface="Cambria Math" panose="02040503050406030204" pitchFamily="18" charset="0"/>
                              <a:ea typeface="Cambria Math" panose="02040503050406030204" pitchFamily="18" charset="0"/>
                            </a:rPr>
                            <m:t>𝑇</m:t>
                          </m:r>
                        </m:sub>
                      </m:sSub>
                      <m:r>
                        <a:rPr lang="en-US" sz="1800" b="0" i="1" smtClean="0">
                          <a:latin typeface="Cambria Math" panose="02040503050406030204" pitchFamily="18" charset="0"/>
                          <a:ea typeface="Cambria Math" panose="02040503050406030204" pitchFamily="18" charset="0"/>
                        </a:rPr>
                        <m:t>=</m:t>
                      </m:r>
                      <m:f>
                        <m:fPr>
                          <m:ctrlPr>
                            <a:rPr lang="en-US" sz="1800" b="0" i="1" smtClean="0">
                              <a:latin typeface="Cambria Math" panose="02040503050406030204" pitchFamily="18" charset="0"/>
                              <a:ea typeface="Cambria Math" panose="02040503050406030204" pitchFamily="18" charset="0"/>
                            </a:rPr>
                          </m:ctrlPr>
                        </m:fPr>
                        <m:num>
                          <m:r>
                            <a:rPr lang="en-US" sz="1800" b="0" i="1" smtClean="0">
                              <a:latin typeface="Cambria Math" panose="02040503050406030204" pitchFamily="18" charset="0"/>
                              <a:ea typeface="Cambria Math" panose="02040503050406030204" pitchFamily="18" charset="0"/>
                            </a:rPr>
                            <m:t>𝑚𝑔</m:t>
                          </m:r>
                        </m:num>
                        <m:den>
                          <m:func>
                            <m:funcPr>
                              <m:ctrlPr>
                                <a:rPr lang="en-US" sz="1800" b="0" i="0" smtClean="0">
                                  <a:latin typeface="Cambria Math" panose="02040503050406030204" pitchFamily="18" charset="0"/>
                                  <a:ea typeface="Cambria Math" panose="02040503050406030204" pitchFamily="18" charset="0"/>
                                </a:rPr>
                              </m:ctrlPr>
                            </m:funcPr>
                            <m:fName>
                              <m:r>
                                <m:rPr>
                                  <m:sty m:val="p"/>
                                </m:rPr>
                                <a:rPr lang="en-US" sz="1800" b="0" i="0" smtClean="0">
                                  <a:latin typeface="Cambria Math" panose="02040503050406030204" pitchFamily="18" charset="0"/>
                                  <a:ea typeface="Cambria Math" panose="02040503050406030204" pitchFamily="18" charset="0"/>
                                </a:rPr>
                                <m:t>cos</m:t>
                              </m:r>
                            </m:fName>
                            <m:e>
                              <m:r>
                                <a:rPr lang="en-US" sz="1800" b="0" i="1" smtClean="0">
                                  <a:latin typeface="Cambria Math" panose="02040503050406030204" pitchFamily="18" charset="0"/>
                                  <a:ea typeface="Cambria Math" panose="02040503050406030204" pitchFamily="18" charset="0"/>
                                </a:rPr>
                                <m:t>𝜃</m:t>
                              </m:r>
                            </m:e>
                          </m:func>
                        </m:den>
                      </m:f>
                    </m:oMath>
                  </m:oMathPara>
                </a14:m>
                <a:endParaRPr lang="en-US" dirty="0"/>
              </a:p>
            </p:txBody>
          </p:sp>
        </mc:Choice>
        <mc:Fallback xmlns="">
          <p:sp>
            <p:nvSpPr>
              <p:cNvPr id="15" name="TextBox 14">
                <a:extLst>
                  <a:ext uri="{FF2B5EF4-FFF2-40B4-BE49-F238E27FC236}">
                    <a16:creationId xmlns:a16="http://schemas.microsoft.com/office/drawing/2014/main" id="{BFF67326-40F6-1032-802B-79F80AF5A131}"/>
                  </a:ext>
                </a:extLst>
              </p:cNvPr>
              <p:cNvSpPr txBox="1">
                <a:spLocks noRot="1" noChangeAspect="1" noMove="1" noResize="1" noEditPoints="1" noAdjustHandles="1" noChangeArrowheads="1" noChangeShapeType="1" noTextEdit="1"/>
              </p:cNvSpPr>
              <p:nvPr/>
            </p:nvSpPr>
            <p:spPr>
              <a:xfrm>
                <a:off x="1288924" y="3205132"/>
                <a:ext cx="2020482" cy="566758"/>
              </a:xfrm>
              <a:prstGeom prst="rect">
                <a:avLst/>
              </a:prstGeom>
              <a:blipFill>
                <a:blip r:embed="rId15"/>
                <a:stretch>
                  <a:fillRect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BE5E5C6D-3DB3-C08B-AA48-E712FAAC7772}"/>
                  </a:ext>
                </a:extLst>
              </p:cNvPr>
              <p:cNvSpPr/>
              <p:nvPr/>
            </p:nvSpPr>
            <p:spPr>
              <a:xfrm>
                <a:off x="1555603" y="4042022"/>
                <a:ext cx="6255943" cy="648191"/>
              </a:xfrm>
              <a:prstGeom prst="rect">
                <a:avLst/>
              </a:prstGeom>
            </p:spPr>
            <p:txBody>
              <a:bodyPr wrap="none">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𝑇</m:t>
                          </m:r>
                        </m:sub>
                      </m:sSub>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𝑚𝑔</m:t>
                          </m:r>
                        </m:num>
                        <m:den>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den>
                      </m:f>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𝑚𝑔</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tan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𝑚</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num>
                        <m:den>
                          <m:r>
                            <a:rPr lang="en-US" b="0" i="1" smtClean="0">
                              <a:latin typeface="Cambria Math" panose="02040503050406030204" pitchFamily="18" charset="0"/>
                            </a:rPr>
                            <m:t>𝑅</m:t>
                          </m:r>
                        </m:den>
                      </m:f>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𝑣</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𝑅𝑔</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tan</m:t>
                              </m:r>
                            </m:fName>
                            <m:e>
                              <m:r>
                                <a:rPr lang="en-US" b="0" i="1" smtClean="0">
                                  <a:latin typeface="Cambria Math" panose="02040503050406030204" pitchFamily="18" charset="0"/>
                                  <a:ea typeface="Cambria Math" panose="02040503050406030204" pitchFamily="18" charset="0"/>
                                </a:rPr>
                                <m:t>𝜃</m:t>
                              </m:r>
                            </m:e>
                          </m:func>
                        </m:e>
                      </m:rad>
                    </m:oMath>
                  </m:oMathPara>
                </a14:m>
                <a:endParaRPr lang="en-US" dirty="0"/>
              </a:p>
            </p:txBody>
          </p:sp>
        </mc:Choice>
        <mc:Fallback xmlns="">
          <p:sp>
            <p:nvSpPr>
              <p:cNvPr id="16" name="Rectangle 15">
                <a:extLst>
                  <a:ext uri="{FF2B5EF4-FFF2-40B4-BE49-F238E27FC236}">
                    <a16:creationId xmlns:a16="http://schemas.microsoft.com/office/drawing/2014/main" id="{BE5E5C6D-3DB3-C08B-AA48-E712FAAC7772}"/>
                  </a:ext>
                </a:extLst>
              </p:cNvPr>
              <p:cNvSpPr>
                <a:spLocks noRot="1" noChangeAspect="1" noMove="1" noResize="1" noEditPoints="1" noAdjustHandles="1" noChangeArrowheads="1" noChangeShapeType="1" noTextEdit="1"/>
              </p:cNvSpPr>
              <p:nvPr/>
            </p:nvSpPr>
            <p:spPr>
              <a:xfrm>
                <a:off x="1555603" y="4042022"/>
                <a:ext cx="6255943" cy="648191"/>
              </a:xfrm>
              <a:prstGeom prst="rect">
                <a:avLst/>
              </a:prstGeom>
              <a:blipFill>
                <a:blip r:embed="rId16"/>
                <a:stretch>
                  <a:fillRect b="-3846"/>
                </a:stretch>
              </a:blipFill>
            </p:spPr>
            <p:txBody>
              <a:bodyPr/>
              <a:lstStyle/>
              <a:p>
                <a:r>
                  <a:rPr lang="en-US">
                    <a:noFill/>
                  </a:rPr>
                  <a:t> </a:t>
                </a:r>
              </a:p>
            </p:txBody>
          </p:sp>
        </mc:Fallback>
      </mc:AlternateContent>
      <p:grpSp>
        <p:nvGrpSpPr>
          <p:cNvPr id="51" name="Group 50">
            <a:extLst>
              <a:ext uri="{FF2B5EF4-FFF2-40B4-BE49-F238E27FC236}">
                <a16:creationId xmlns:a16="http://schemas.microsoft.com/office/drawing/2014/main" id="{C942E845-0ADA-AE48-4AC9-FBD2E6E6F5AC}"/>
              </a:ext>
            </a:extLst>
          </p:cNvPr>
          <p:cNvGrpSpPr/>
          <p:nvPr/>
        </p:nvGrpSpPr>
        <p:grpSpPr>
          <a:xfrm>
            <a:off x="8983669" y="1290975"/>
            <a:ext cx="2692072" cy="4711874"/>
            <a:chOff x="8983669" y="1290975"/>
            <a:chExt cx="2692072" cy="4711874"/>
          </a:xfrm>
        </p:grpSpPr>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B00FE63-F070-0534-E445-9E9FABED1987}"/>
                    </a:ext>
                  </a:extLst>
                </p:cNvPr>
                <p:cNvSpPr txBox="1"/>
                <p:nvPr/>
              </p:nvSpPr>
              <p:spPr>
                <a:xfrm>
                  <a:off x="9846954" y="4435532"/>
                  <a:ext cx="394532"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𝐹</m:t>
                            </m:r>
                          </m:e>
                          <m:sub>
                            <m:r>
                              <a:rPr lang="en-US" b="0" i="1" smtClean="0">
                                <a:solidFill>
                                  <a:srgbClr val="7030A0"/>
                                </a:solidFill>
                                <a:latin typeface="Cambria Math" panose="02040503050406030204" pitchFamily="18" charset="0"/>
                              </a:rPr>
                              <m:t>𝑇𝑥</m:t>
                            </m:r>
                          </m:sub>
                        </m:sSub>
                      </m:oMath>
                    </m:oMathPara>
                  </a14:m>
                  <a:endParaRPr lang="en-US" dirty="0">
                    <a:solidFill>
                      <a:srgbClr val="00B0F0"/>
                    </a:solidFill>
                  </a:endParaRPr>
                </a:p>
              </p:txBody>
            </p:sp>
          </mc:Choice>
          <mc:Fallback xmlns="">
            <p:sp>
              <p:nvSpPr>
                <p:cNvPr id="23" name="TextBox 22">
                  <a:extLst>
                    <a:ext uri="{FF2B5EF4-FFF2-40B4-BE49-F238E27FC236}">
                      <a16:creationId xmlns:a16="http://schemas.microsoft.com/office/drawing/2014/main" id="{CB00FE63-F070-0534-E445-9E9FABED1987}"/>
                    </a:ext>
                  </a:extLst>
                </p:cNvPr>
                <p:cNvSpPr txBox="1">
                  <a:spLocks noRot="1" noChangeAspect="1" noMove="1" noResize="1" noEditPoints="1" noAdjustHandles="1" noChangeArrowheads="1" noChangeShapeType="1" noTextEdit="1"/>
                </p:cNvSpPr>
                <p:nvPr/>
              </p:nvSpPr>
              <p:spPr>
                <a:xfrm>
                  <a:off x="9846954" y="4435532"/>
                  <a:ext cx="394532" cy="276999"/>
                </a:xfrm>
                <a:prstGeom prst="rect">
                  <a:avLst/>
                </a:prstGeom>
                <a:blipFill>
                  <a:blip r:embed="rId17"/>
                  <a:stretch>
                    <a:fillRect l="-12500" r="-3125" b="-13043"/>
                  </a:stretch>
                </a:blipFill>
              </p:spPr>
              <p:txBody>
                <a:bodyPr/>
                <a:lstStyle/>
                <a:p>
                  <a:r>
                    <a:rPr lang="en-US">
                      <a:noFill/>
                    </a:rPr>
                    <a:t> </a:t>
                  </a:r>
                </a:p>
              </p:txBody>
            </p:sp>
          </mc:Fallback>
        </mc:AlternateContent>
        <p:grpSp>
          <p:nvGrpSpPr>
            <p:cNvPr id="25" name="Group 24">
              <a:extLst>
                <a:ext uri="{FF2B5EF4-FFF2-40B4-BE49-F238E27FC236}">
                  <a16:creationId xmlns:a16="http://schemas.microsoft.com/office/drawing/2014/main" id="{C55959ED-A9B7-A23B-C6ED-92C4DDC76257}"/>
                </a:ext>
              </a:extLst>
            </p:cNvPr>
            <p:cNvGrpSpPr/>
            <p:nvPr/>
          </p:nvGrpSpPr>
          <p:grpSpPr>
            <a:xfrm>
              <a:off x="9112356" y="1290975"/>
              <a:ext cx="2563385" cy="3997055"/>
              <a:chOff x="1430546" y="1208690"/>
              <a:chExt cx="2563385" cy="3997055"/>
            </a:xfrm>
          </p:grpSpPr>
          <p:sp>
            <p:nvSpPr>
              <p:cNvPr id="26" name="Oval 25">
                <a:extLst>
                  <a:ext uri="{FF2B5EF4-FFF2-40B4-BE49-F238E27FC236}">
                    <a16:creationId xmlns:a16="http://schemas.microsoft.com/office/drawing/2014/main" id="{99C30161-81BA-D9D8-99EF-19F72267E37B}"/>
                  </a:ext>
                </a:extLst>
              </p:cNvPr>
              <p:cNvSpPr/>
              <p:nvPr/>
            </p:nvSpPr>
            <p:spPr>
              <a:xfrm>
                <a:off x="1658504" y="4334594"/>
                <a:ext cx="2233865" cy="871151"/>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C1666F50-3C3B-A63B-8AE0-59BF140AE22A}"/>
                  </a:ext>
                </a:extLst>
              </p:cNvPr>
              <p:cNvGrpSpPr/>
              <p:nvPr/>
            </p:nvGrpSpPr>
            <p:grpSpPr>
              <a:xfrm>
                <a:off x="1430546" y="1208690"/>
                <a:ext cx="2563385" cy="3836001"/>
                <a:chOff x="1430546" y="1208690"/>
                <a:chExt cx="2563385" cy="3836001"/>
              </a:xfrm>
            </p:grpSpPr>
            <p:cxnSp>
              <p:nvCxnSpPr>
                <p:cNvPr id="30" name="Straight Connector 29">
                  <a:extLst>
                    <a:ext uri="{FF2B5EF4-FFF2-40B4-BE49-F238E27FC236}">
                      <a16:creationId xmlns:a16="http://schemas.microsoft.com/office/drawing/2014/main" id="{92C6E8E0-C8BF-1003-429A-74F9EC012CBB}"/>
                    </a:ext>
                  </a:extLst>
                </p:cNvPr>
                <p:cNvCxnSpPr/>
                <p:nvPr/>
              </p:nvCxnSpPr>
              <p:spPr>
                <a:xfrm flipH="1">
                  <a:off x="1765738" y="1418897"/>
                  <a:ext cx="1166648" cy="2921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AB3A0A41-0A0D-E601-18C7-1609DE633154}"/>
                    </a:ext>
                  </a:extLst>
                </p:cNvPr>
                <p:cNvSpPr/>
                <p:nvPr/>
              </p:nvSpPr>
              <p:spPr>
                <a:xfrm>
                  <a:off x="1430546" y="4340772"/>
                  <a:ext cx="694819" cy="7039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14BED87-D034-5BDA-9090-0D2481355519}"/>
                    </a:ext>
                  </a:extLst>
                </p:cNvPr>
                <p:cNvSpPr/>
                <p:nvPr/>
              </p:nvSpPr>
              <p:spPr>
                <a:xfrm>
                  <a:off x="1870841" y="1208690"/>
                  <a:ext cx="2123090" cy="210207"/>
                </a:xfrm>
                <a:prstGeom prst="rect">
                  <a:avLst/>
                </a:prstGeom>
                <a:pattFill prst="wdUpDiag">
                  <a:fgClr>
                    <a:schemeClr val="tx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3" name="Straight Connector 32">
                  <a:extLst>
                    <a:ext uri="{FF2B5EF4-FFF2-40B4-BE49-F238E27FC236}">
                      <a16:creationId xmlns:a16="http://schemas.microsoft.com/office/drawing/2014/main" id="{C5FEA558-A8FD-B6F5-23CA-DCF17BE52968}"/>
                    </a:ext>
                  </a:extLst>
                </p:cNvPr>
                <p:cNvCxnSpPr>
                  <a:stCxn id="32" idx="2"/>
                </p:cNvCxnSpPr>
                <p:nvPr/>
              </p:nvCxnSpPr>
              <p:spPr>
                <a:xfrm>
                  <a:off x="2932386" y="1418897"/>
                  <a:ext cx="0" cy="201010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BBEB5619-039F-3B49-7AA4-B774A609451E}"/>
                        </a:ext>
                      </a:extLst>
                    </p:cNvPr>
                    <p:cNvSpPr txBox="1"/>
                    <p:nvPr/>
                  </p:nvSpPr>
                  <p:spPr>
                    <a:xfrm>
                      <a:off x="1618725" y="4550979"/>
                      <a:ext cx="25083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𝑚</m:t>
                            </m:r>
                          </m:oMath>
                        </m:oMathPara>
                      </a14:m>
                      <a:endParaRPr lang="en-US" dirty="0"/>
                    </a:p>
                  </p:txBody>
                </p:sp>
              </mc:Choice>
              <mc:Fallback xmlns="">
                <p:sp>
                  <p:nvSpPr>
                    <p:cNvPr id="20" name="TextBox 19">
                      <a:extLst>
                        <a:ext uri="{FF2B5EF4-FFF2-40B4-BE49-F238E27FC236}">
                          <a16:creationId xmlns:a16="http://schemas.microsoft.com/office/drawing/2014/main" id="{6081DF7A-E3BC-6440-AEE3-48D13A3EDC69}"/>
                        </a:ext>
                      </a:extLst>
                    </p:cNvPr>
                    <p:cNvSpPr txBox="1">
                      <a:spLocks noRot="1" noChangeAspect="1" noMove="1" noResize="1" noEditPoints="1" noAdjustHandles="1" noChangeArrowheads="1" noChangeShapeType="1" noTextEdit="1"/>
                    </p:cNvSpPr>
                    <p:nvPr/>
                  </p:nvSpPr>
                  <p:spPr>
                    <a:xfrm>
                      <a:off x="1618725" y="4550979"/>
                      <a:ext cx="250838" cy="276999"/>
                    </a:xfrm>
                    <a:prstGeom prst="rect">
                      <a:avLst/>
                    </a:prstGeom>
                    <a:blipFill>
                      <a:blip r:embed="rId18"/>
                      <a:stretch>
                        <a:fillRect l="-14286"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E6FDBE11-10BE-0EBE-42C5-AE42432195BC}"/>
                        </a:ext>
                      </a:extLst>
                    </p:cNvPr>
                    <p:cNvSpPr txBox="1"/>
                    <p:nvPr/>
                  </p:nvSpPr>
                  <p:spPr>
                    <a:xfrm>
                      <a:off x="2742912" y="1918787"/>
                      <a:ext cx="189474"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21" name="TextBox 20">
                      <a:extLst>
                        <a:ext uri="{FF2B5EF4-FFF2-40B4-BE49-F238E27FC236}">
                          <a16:creationId xmlns:a16="http://schemas.microsoft.com/office/drawing/2014/main" id="{3376132B-8D09-0340-BA8A-B0A3C6C2E8BC}"/>
                        </a:ext>
                      </a:extLst>
                    </p:cNvPr>
                    <p:cNvSpPr txBox="1">
                      <a:spLocks noRot="1" noChangeAspect="1" noMove="1" noResize="1" noEditPoints="1" noAdjustHandles="1" noChangeArrowheads="1" noChangeShapeType="1" noTextEdit="1"/>
                    </p:cNvSpPr>
                    <p:nvPr/>
                  </p:nvSpPr>
                  <p:spPr>
                    <a:xfrm>
                      <a:off x="2742912" y="1918787"/>
                      <a:ext cx="189474" cy="276999"/>
                    </a:xfrm>
                    <a:prstGeom prst="rect">
                      <a:avLst/>
                    </a:prstGeom>
                    <a:blipFill>
                      <a:blip r:embed="rId3"/>
                      <a:stretch>
                        <a:fillRect l="-33333" r="-26667" b="-9091"/>
                      </a:stretch>
                    </a:blipFill>
                  </p:spPr>
                  <p:txBody>
                    <a:bodyPr/>
                    <a:lstStyle/>
                    <a:p>
                      <a:r>
                        <a:rPr lang="en-US">
                          <a:noFill/>
                        </a:rPr>
                        <a:t> </a:t>
                      </a:r>
                    </a:p>
                  </p:txBody>
                </p:sp>
              </mc:Fallback>
            </mc:AlternateContent>
          </p:grpSp>
          <p:cxnSp>
            <p:nvCxnSpPr>
              <p:cNvPr id="28" name="Straight Arrow Connector 27">
                <a:extLst>
                  <a:ext uri="{FF2B5EF4-FFF2-40B4-BE49-F238E27FC236}">
                    <a16:creationId xmlns:a16="http://schemas.microsoft.com/office/drawing/2014/main" id="{4C16DA15-BBE4-6CCF-3434-6BE49B14FFAA}"/>
                  </a:ext>
                </a:extLst>
              </p:cNvPr>
              <p:cNvCxnSpPr>
                <a:cxnSpLocks/>
                <a:endCxn id="26" idx="6"/>
              </p:cNvCxnSpPr>
              <p:nvPr/>
            </p:nvCxnSpPr>
            <p:spPr>
              <a:xfrm>
                <a:off x="2932386" y="4770170"/>
                <a:ext cx="95998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E1F8D38F-80B5-B4D0-909E-9BBA5083726C}"/>
                      </a:ext>
                    </a:extLst>
                  </p:cNvPr>
                  <p:cNvSpPr txBox="1"/>
                  <p:nvPr/>
                </p:nvSpPr>
                <p:spPr>
                  <a:xfrm>
                    <a:off x="3205269" y="4493170"/>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𝑅</m:t>
                          </m:r>
                        </m:oMath>
                      </m:oMathPara>
                    </a14:m>
                    <a:endParaRPr lang="en-US" dirty="0"/>
                  </a:p>
                </p:txBody>
              </p:sp>
            </mc:Choice>
            <mc:Fallback xmlns="">
              <p:sp>
                <p:nvSpPr>
                  <p:cNvPr id="24" name="TextBox 23">
                    <a:extLst>
                      <a:ext uri="{FF2B5EF4-FFF2-40B4-BE49-F238E27FC236}">
                        <a16:creationId xmlns:a16="http://schemas.microsoft.com/office/drawing/2014/main" id="{2854FFCD-65E8-B847-A508-22CD1127B426}"/>
                      </a:ext>
                    </a:extLst>
                  </p:cNvPr>
                  <p:cNvSpPr txBox="1">
                    <a:spLocks noRot="1" noChangeAspect="1" noMove="1" noResize="1" noEditPoints="1" noAdjustHandles="1" noChangeArrowheads="1" noChangeShapeType="1" noTextEdit="1"/>
                  </p:cNvSpPr>
                  <p:nvPr/>
                </p:nvSpPr>
                <p:spPr>
                  <a:xfrm>
                    <a:off x="3205269" y="4493170"/>
                    <a:ext cx="207108" cy="276999"/>
                  </a:xfrm>
                  <a:prstGeom prst="rect">
                    <a:avLst/>
                  </a:prstGeom>
                  <a:blipFill>
                    <a:blip r:embed="rId4"/>
                    <a:stretch>
                      <a:fillRect l="-23529" r="-23529" b="-4348"/>
                    </a:stretch>
                  </a:blipFill>
                </p:spPr>
                <p:txBody>
                  <a:bodyPr/>
                  <a:lstStyle/>
                  <a:p>
                    <a:r>
                      <a:rPr lang="en-US">
                        <a:noFill/>
                      </a:rPr>
                      <a:t> </a:t>
                    </a:r>
                  </a:p>
                </p:txBody>
              </p:sp>
            </mc:Fallback>
          </mc:AlternateContent>
        </p:grpSp>
        <p:cxnSp>
          <p:nvCxnSpPr>
            <p:cNvPr id="36" name="Straight Arrow Connector 35">
              <a:extLst>
                <a:ext uri="{FF2B5EF4-FFF2-40B4-BE49-F238E27FC236}">
                  <a16:creationId xmlns:a16="http://schemas.microsoft.com/office/drawing/2014/main" id="{47AE5573-4D20-C68A-8229-4CBB7225722C}"/>
                </a:ext>
              </a:extLst>
            </p:cNvPr>
            <p:cNvCxnSpPr/>
            <p:nvPr/>
          </p:nvCxnSpPr>
          <p:spPr>
            <a:xfrm>
              <a:off x="9413389" y="4852454"/>
              <a:ext cx="0" cy="1150395"/>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443D27B3-2592-B101-B926-26B6191E2D7D}"/>
                    </a:ext>
                  </a:extLst>
                </p:cNvPr>
                <p:cNvSpPr txBox="1"/>
                <p:nvPr/>
              </p:nvSpPr>
              <p:spPr>
                <a:xfrm>
                  <a:off x="8983669" y="5616519"/>
                  <a:ext cx="359009" cy="3105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FF0000"/>
                                </a:solidFill>
                                <a:latin typeface="Cambria Math" panose="02040503050406030204" pitchFamily="18" charset="0"/>
                              </a:rPr>
                            </m:ctrlPr>
                          </m:sSubPr>
                          <m:e>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0" i="1" smtClean="0">
                                <a:solidFill>
                                  <a:srgbClr val="FF0000"/>
                                </a:solidFill>
                                <a:latin typeface="Cambria Math" panose="02040503050406030204" pitchFamily="18" charset="0"/>
                              </a:rPr>
                              <m:t>𝑊</m:t>
                            </m:r>
                          </m:sub>
                        </m:sSub>
                      </m:oMath>
                    </m:oMathPara>
                  </a14:m>
                  <a:endParaRPr lang="en-US" dirty="0">
                    <a:solidFill>
                      <a:srgbClr val="FF0000"/>
                    </a:solidFill>
                  </a:endParaRPr>
                </a:p>
              </p:txBody>
            </p:sp>
          </mc:Choice>
          <mc:Fallback xmlns="">
            <p:sp>
              <p:nvSpPr>
                <p:cNvPr id="37" name="TextBox 36">
                  <a:extLst>
                    <a:ext uri="{FF2B5EF4-FFF2-40B4-BE49-F238E27FC236}">
                      <a16:creationId xmlns:a16="http://schemas.microsoft.com/office/drawing/2014/main" id="{443D27B3-2592-B101-B926-26B6191E2D7D}"/>
                    </a:ext>
                  </a:extLst>
                </p:cNvPr>
                <p:cNvSpPr txBox="1">
                  <a:spLocks noRot="1" noChangeAspect="1" noMove="1" noResize="1" noEditPoints="1" noAdjustHandles="1" noChangeArrowheads="1" noChangeShapeType="1" noTextEdit="1"/>
                </p:cNvSpPr>
                <p:nvPr/>
              </p:nvSpPr>
              <p:spPr>
                <a:xfrm>
                  <a:off x="8983669" y="5616519"/>
                  <a:ext cx="359009" cy="310598"/>
                </a:xfrm>
                <a:prstGeom prst="rect">
                  <a:avLst/>
                </a:prstGeom>
                <a:blipFill>
                  <a:blip r:embed="rId19"/>
                  <a:stretch>
                    <a:fillRect l="-13793" t="-32000" r="-3448" b="-16000"/>
                  </a:stretch>
                </a:blipFill>
              </p:spPr>
              <p:txBody>
                <a:bodyPr/>
                <a:lstStyle/>
                <a:p>
                  <a:r>
                    <a:rPr lang="en-US">
                      <a:noFill/>
                    </a:rPr>
                    <a:t> </a:t>
                  </a:r>
                </a:p>
              </p:txBody>
            </p:sp>
          </mc:Fallback>
        </mc:AlternateContent>
        <p:cxnSp>
          <p:nvCxnSpPr>
            <p:cNvPr id="38" name="Straight Arrow Connector 37">
              <a:extLst>
                <a:ext uri="{FF2B5EF4-FFF2-40B4-BE49-F238E27FC236}">
                  <a16:creationId xmlns:a16="http://schemas.microsoft.com/office/drawing/2014/main" id="{7248FD17-33A8-B743-4141-6BA585D11155}"/>
                </a:ext>
              </a:extLst>
            </p:cNvPr>
            <p:cNvCxnSpPr>
              <a:cxnSpLocks/>
            </p:cNvCxnSpPr>
            <p:nvPr/>
          </p:nvCxnSpPr>
          <p:spPr>
            <a:xfrm flipH="1" flipV="1">
              <a:off x="9472441" y="4429235"/>
              <a:ext cx="632999" cy="1"/>
            </a:xfrm>
            <a:prstGeom prst="straightConnector1">
              <a:avLst/>
            </a:prstGeom>
            <a:ln w="15875">
              <a:solidFill>
                <a:srgbClr val="7030A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BF8AFCC6-63CF-A61C-A780-1215EAE61F9C}"/>
                </a:ext>
              </a:extLst>
            </p:cNvPr>
            <p:cNvCxnSpPr>
              <a:cxnSpLocks/>
            </p:cNvCxnSpPr>
            <p:nvPr/>
          </p:nvCxnSpPr>
          <p:spPr>
            <a:xfrm flipV="1">
              <a:off x="9435754" y="2801113"/>
              <a:ext cx="651573" cy="1615438"/>
            </a:xfrm>
            <a:prstGeom prst="straightConnector1">
              <a:avLst/>
            </a:prstGeom>
            <a:ln w="15875">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3331920C-1F80-1B43-D1F9-582E51F52750}"/>
                    </a:ext>
                  </a:extLst>
                </p:cNvPr>
                <p:cNvSpPr txBox="1"/>
                <p:nvPr/>
              </p:nvSpPr>
              <p:spPr>
                <a:xfrm>
                  <a:off x="9331568" y="3438196"/>
                  <a:ext cx="397156" cy="310598"/>
                </a:xfrm>
                <a:prstGeom prst="rect">
                  <a:avLst/>
                </a:prstGeom>
                <a:noFill/>
                <a:ln>
                  <a:noFill/>
                </a:ln>
              </p:spPr>
              <p:txBody>
                <a:bodyPr wrap="square" lIns="0" tIns="0" rIns="0" bIns="0" rtlCol="0">
                  <a:spAutoFit/>
                </a:bodyPr>
                <a:lstStyle/>
                <a:p>
                  <a:pPr/>
                  <a14:m>
                    <m:oMathPara xmlns:m="http://schemas.openxmlformats.org/officeDocument/2006/math">
                      <m:oMath>
                        <m:sSub>
                          <m:sSubPr>
                            <m:ctrlPr>
                              <a:rPr lang="en-US" b="0" i="1" smtClean="0">
                                <a:solidFill>
                                  <a:srgbClr val="7030A0"/>
                                </a:solidFill>
                                <a:latin typeface="Cambria Math" panose="02040503050406030204" pitchFamily="18" charset="0"/>
                              </a:rPr>
                            </m:ctrlPr>
                          </m:sSubPr>
                          <m:e>
                            <m:acc>
                              <m:accPr>
                                <m:chr m:val="⃗"/>
                                <m:ctrlPr>
                                  <a:rPr lang="en-US" b="0"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𝐹</m:t>
                                </m:r>
                              </m:e>
                            </m:acc>
                          </m:e>
                          <m:sub>
                            <m:r>
                              <a:rPr lang="en-US" b="0" i="1" smtClean="0">
                                <a:solidFill>
                                  <a:srgbClr val="7030A0"/>
                                </a:solidFill>
                                <a:latin typeface="Cambria Math" panose="02040503050406030204" pitchFamily="18" charset="0"/>
                              </a:rPr>
                              <m:t>𝑇</m:t>
                            </m:r>
                          </m:sub>
                        </m:sSub>
                      </m:oMath>
                    </m:oMathPara>
                  </a14:m>
                  <a:endParaRPr lang="en-US" dirty="0">
                    <a:solidFill>
                      <a:srgbClr val="7030A0"/>
                    </a:solidFill>
                  </a:endParaRPr>
                </a:p>
              </p:txBody>
            </p:sp>
          </mc:Choice>
          <mc:Fallback xmlns="">
            <p:sp>
              <p:nvSpPr>
                <p:cNvPr id="40" name="TextBox 39">
                  <a:extLst>
                    <a:ext uri="{FF2B5EF4-FFF2-40B4-BE49-F238E27FC236}">
                      <a16:creationId xmlns:a16="http://schemas.microsoft.com/office/drawing/2014/main" id="{3331920C-1F80-1B43-D1F9-582E51F52750}"/>
                    </a:ext>
                  </a:extLst>
                </p:cNvPr>
                <p:cNvSpPr txBox="1">
                  <a:spLocks noRot="1" noChangeAspect="1" noMove="1" noResize="1" noEditPoints="1" noAdjustHandles="1" noChangeArrowheads="1" noChangeShapeType="1" noTextEdit="1"/>
                </p:cNvSpPr>
                <p:nvPr/>
              </p:nvSpPr>
              <p:spPr>
                <a:xfrm>
                  <a:off x="9331568" y="3438196"/>
                  <a:ext cx="397156" cy="310598"/>
                </a:xfrm>
                <a:prstGeom prst="rect">
                  <a:avLst/>
                </a:prstGeom>
                <a:blipFill>
                  <a:blip r:embed="rId20"/>
                  <a:stretch>
                    <a:fillRect t="-26923" b="-11538"/>
                  </a:stretch>
                </a:blipFill>
                <a:ln>
                  <a:noFill/>
                </a:ln>
              </p:spPr>
              <p:txBody>
                <a:bodyPr/>
                <a:lstStyle/>
                <a:p>
                  <a:r>
                    <a:rPr lang="en-US">
                      <a:noFill/>
                    </a:rPr>
                    <a:t> </a:t>
                  </a:r>
                </a:p>
              </p:txBody>
            </p:sp>
          </mc:Fallback>
        </mc:AlternateContent>
        <p:cxnSp>
          <p:nvCxnSpPr>
            <p:cNvPr id="41" name="Straight Arrow Connector 40">
              <a:extLst>
                <a:ext uri="{FF2B5EF4-FFF2-40B4-BE49-F238E27FC236}">
                  <a16:creationId xmlns:a16="http://schemas.microsoft.com/office/drawing/2014/main" id="{822CB069-1359-FF6E-412B-2F4CB3DA63A1}"/>
                </a:ext>
              </a:extLst>
            </p:cNvPr>
            <p:cNvCxnSpPr>
              <a:cxnSpLocks/>
            </p:cNvCxnSpPr>
            <p:nvPr/>
          </p:nvCxnSpPr>
          <p:spPr>
            <a:xfrm flipH="1" flipV="1">
              <a:off x="10100744" y="2862132"/>
              <a:ext cx="9467" cy="1564014"/>
            </a:xfrm>
            <a:prstGeom prst="straightConnector1">
              <a:avLst/>
            </a:prstGeom>
            <a:ln w="15875">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DF22A870-B21D-F957-5C80-DBC35EABCFB6}"/>
                    </a:ext>
                  </a:extLst>
                </p:cNvPr>
                <p:cNvSpPr txBox="1"/>
                <p:nvPr/>
              </p:nvSpPr>
              <p:spPr>
                <a:xfrm>
                  <a:off x="10138239" y="3622426"/>
                  <a:ext cx="402161" cy="298928"/>
                </a:xfrm>
                <a:prstGeom prst="rect">
                  <a:avLst/>
                </a:prstGeom>
                <a:noFill/>
                <a:ln>
                  <a:noFill/>
                </a:ln>
              </p:spPr>
              <p:txBody>
                <a:bodyPr wrap="none" lIns="0" tIns="0" rIns="0" bIns="0" rtlCol="0">
                  <a:spAutoFit/>
                </a:bodyPr>
                <a:lstStyle/>
                <a:p>
                  <a:pPr/>
                  <a14:m>
                    <m:oMathPara xmlns:m="http://schemas.openxmlformats.org/officeDocument/2006/math">
                      <m:oMath>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𝐹</m:t>
                            </m:r>
                          </m:e>
                          <m:sub>
                            <m:r>
                              <a:rPr lang="en-US" b="0" i="1" smtClean="0">
                                <a:solidFill>
                                  <a:srgbClr val="7030A0"/>
                                </a:solidFill>
                                <a:latin typeface="Cambria Math" panose="02040503050406030204" pitchFamily="18" charset="0"/>
                              </a:rPr>
                              <m:t>𝑇𝑦</m:t>
                            </m:r>
                          </m:sub>
                        </m:sSub>
                      </m:oMath>
                    </m:oMathPara>
                  </a14:m>
                  <a:endParaRPr lang="en-US" dirty="0">
                    <a:solidFill>
                      <a:srgbClr val="7030A0"/>
                    </a:solidFill>
                  </a:endParaRPr>
                </a:p>
              </p:txBody>
            </p:sp>
          </mc:Choice>
          <mc:Fallback xmlns="">
            <p:sp>
              <p:nvSpPr>
                <p:cNvPr id="42" name="TextBox 41">
                  <a:extLst>
                    <a:ext uri="{FF2B5EF4-FFF2-40B4-BE49-F238E27FC236}">
                      <a16:creationId xmlns:a16="http://schemas.microsoft.com/office/drawing/2014/main" id="{DF22A870-B21D-F957-5C80-DBC35EABCFB6}"/>
                    </a:ext>
                  </a:extLst>
                </p:cNvPr>
                <p:cNvSpPr txBox="1">
                  <a:spLocks noRot="1" noChangeAspect="1" noMove="1" noResize="1" noEditPoints="1" noAdjustHandles="1" noChangeArrowheads="1" noChangeShapeType="1" noTextEdit="1"/>
                </p:cNvSpPr>
                <p:nvPr/>
              </p:nvSpPr>
              <p:spPr>
                <a:xfrm>
                  <a:off x="10138239" y="3622426"/>
                  <a:ext cx="402161" cy="298928"/>
                </a:xfrm>
                <a:prstGeom prst="rect">
                  <a:avLst/>
                </a:prstGeom>
                <a:blipFill>
                  <a:blip r:embed="rId21"/>
                  <a:stretch>
                    <a:fillRect l="-12500" r="-9375" b="-25000"/>
                  </a:stretch>
                </a:blipFill>
                <a:ln>
                  <a:noFill/>
                </a:ln>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AA2DC2A6-8A51-CDD5-2170-B63FC9358CE8}"/>
                  </a:ext>
                </a:extLst>
              </p:cNvPr>
              <p:cNvSpPr txBox="1"/>
              <p:nvPr/>
            </p:nvSpPr>
            <p:spPr>
              <a:xfrm>
                <a:off x="222422" y="4867342"/>
                <a:ext cx="7171765" cy="646331"/>
              </a:xfrm>
              <a:prstGeom prst="rect">
                <a:avLst/>
              </a:prstGeom>
              <a:noFill/>
            </p:spPr>
            <p:txBody>
              <a:bodyPr wrap="square" rtlCol="0">
                <a:spAutoFit/>
              </a:bodyPr>
              <a:lstStyle/>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order to solve for the speed </a:t>
                </a:r>
                <a14:m>
                  <m:oMath xmlns:m="http://schemas.openxmlformats.org/officeDocument/2006/math">
                    <m:r>
                      <a:rPr lang="en-US" b="0" i="1" smtClean="0">
                        <a:latin typeface="Cambria Math" panose="02040503050406030204" pitchFamily="18" charset="0"/>
                        <a:cs typeface="Times New Roman" panose="02020603050405020304" pitchFamily="18" charset="0"/>
                      </a:rPr>
                      <m:t>𝑣</m:t>
                    </m:r>
                  </m:oMath>
                </a14:m>
                <a:r>
                  <a:rPr lang="en-US" dirty="0">
                    <a:latin typeface="Times New Roman" panose="02020603050405020304" pitchFamily="18" charset="0"/>
                    <a:cs typeface="Times New Roman" panose="02020603050405020304" pitchFamily="18" charset="0"/>
                  </a:rPr>
                  <a:t> of the pig, we need to know the radius of its orbit.  We use the geometry of the system to determine </a:t>
                </a:r>
                <a14:m>
                  <m:oMath xmlns:m="http://schemas.openxmlformats.org/officeDocument/2006/math">
                    <m:r>
                      <a:rPr lang="en-US" b="0" i="1" smtClean="0">
                        <a:latin typeface="Cambria Math" panose="02040503050406030204" pitchFamily="18" charset="0"/>
                        <a:cs typeface="Times New Roman" panose="02020603050405020304" pitchFamily="18" charset="0"/>
                      </a:rPr>
                      <m:t>𝑅</m:t>
                    </m:r>
                  </m:oMath>
                </a14:m>
                <a:r>
                  <a:rPr lang="en-US" dirty="0">
                    <a:latin typeface="Times New Roman" panose="02020603050405020304" pitchFamily="18" charset="0"/>
                    <a:cs typeface="Times New Roman" panose="02020603050405020304" pitchFamily="18" charset="0"/>
                  </a:rPr>
                  <a:t>.</a:t>
                </a:r>
              </a:p>
            </p:txBody>
          </p:sp>
        </mc:Choice>
        <mc:Fallback xmlns="">
          <p:sp>
            <p:nvSpPr>
              <p:cNvPr id="47" name="TextBox 46">
                <a:extLst>
                  <a:ext uri="{FF2B5EF4-FFF2-40B4-BE49-F238E27FC236}">
                    <a16:creationId xmlns:a16="http://schemas.microsoft.com/office/drawing/2014/main" id="{AA2DC2A6-8A51-CDD5-2170-B63FC9358CE8}"/>
                  </a:ext>
                </a:extLst>
              </p:cNvPr>
              <p:cNvSpPr txBox="1">
                <a:spLocks noRot="1" noChangeAspect="1" noMove="1" noResize="1" noEditPoints="1" noAdjustHandles="1" noChangeArrowheads="1" noChangeShapeType="1" noTextEdit="1"/>
              </p:cNvSpPr>
              <p:nvPr/>
            </p:nvSpPr>
            <p:spPr>
              <a:xfrm>
                <a:off x="222422" y="4867342"/>
                <a:ext cx="7171765" cy="646331"/>
              </a:xfrm>
              <a:prstGeom prst="rect">
                <a:avLst/>
              </a:prstGeom>
              <a:blipFill>
                <a:blip r:embed="rId22"/>
                <a:stretch>
                  <a:fillRect l="-530" t="-3922" r="-707" b="-156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6EC68BB4-E47A-E1F8-C128-1CBF645996AF}"/>
                  </a:ext>
                </a:extLst>
              </p:cNvPr>
              <p:cNvSpPr txBox="1"/>
              <p:nvPr/>
            </p:nvSpPr>
            <p:spPr>
              <a:xfrm>
                <a:off x="770709" y="5778344"/>
                <a:ext cx="4795095" cy="518540"/>
              </a:xfrm>
              <a:prstGeom prst="rect">
                <a:avLst/>
              </a:prstGeom>
              <a:noFill/>
            </p:spPr>
            <p:txBody>
              <a:bodyPr wrap="none" lIns="0" tIns="0" rIns="0" bIns="0" rtlCol="0">
                <a:spAutoFit/>
              </a:bodyPr>
              <a:lstStyle/>
              <a:p>
                <a:pPr/>
                <a14:m>
                  <m:oMathPara xmlns:m="http://schemas.openxmlformats.org/officeDocument/2006/math">
                    <m:oMath>
                      <m:func>
                        <m:funcPr>
                          <m:ctrlPr>
                            <a:rPr lang="en-US" i="0" smtClean="0">
                              <a:latin typeface="Cambria Math" panose="02040503050406030204" pitchFamily="18" charset="0"/>
                            </a:rPr>
                          </m:ctrlPr>
                        </m:funcPr>
                        <m:fName>
                          <m:r>
                            <m:rPr>
                              <m:sty m:val="p"/>
                            </m:rPr>
                            <a:rPr lang="en-US" i="0" smtClean="0">
                              <a:latin typeface="Cambria Math" panose="02040503050406030204" pitchFamily="18" charset="0"/>
                            </a:rPr>
                            <m:t>sin</m:t>
                          </m:r>
                        </m:fName>
                        <m:e>
                          <m:r>
                            <a:rPr lang="en-US"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𝑅</m:t>
                          </m:r>
                        </m:num>
                        <m:den>
                          <m:r>
                            <a:rPr lang="en-US" b="0" i="1" smtClean="0">
                              <a:latin typeface="Cambria Math" panose="02040503050406030204" pitchFamily="18" charset="0"/>
                            </a:rPr>
                            <m:t>𝑙</m:t>
                          </m:r>
                        </m:den>
                      </m:f>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𝑅</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𝑙</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ea typeface="Cambria Math" panose="02040503050406030204" pitchFamily="18" charset="0"/>
                        </a:rPr>
                        <m:t>=0.5</m:t>
                      </m:r>
                      <m:r>
                        <a:rPr lang="en-US" b="0" i="1" smtClean="0">
                          <a:latin typeface="Cambria Math" panose="02040503050406030204" pitchFamily="18" charset="0"/>
                          <a:ea typeface="Cambria Math" panose="02040503050406030204" pitchFamily="18" charset="0"/>
                        </a:rPr>
                        <m:t>𝑚</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8</m:t>
                          </m:r>
                        </m:e>
                      </m:func>
                      <m:r>
                        <a:rPr lang="en-US" b="0" i="1" smtClean="0">
                          <a:latin typeface="Cambria Math" panose="02040503050406030204" pitchFamily="18" charset="0"/>
                          <a:ea typeface="Cambria Math" panose="02040503050406030204" pitchFamily="18" charset="0"/>
                        </a:rPr>
                        <m:t>=0.07</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oMath>
                  </m:oMathPara>
                </a14:m>
                <a:endParaRPr lang="en-US" dirty="0"/>
              </a:p>
            </p:txBody>
          </p:sp>
        </mc:Choice>
        <mc:Fallback xmlns="">
          <p:sp>
            <p:nvSpPr>
              <p:cNvPr id="48" name="TextBox 47">
                <a:extLst>
                  <a:ext uri="{FF2B5EF4-FFF2-40B4-BE49-F238E27FC236}">
                    <a16:creationId xmlns:a16="http://schemas.microsoft.com/office/drawing/2014/main" id="{6EC68BB4-E47A-E1F8-C128-1CBF645996AF}"/>
                  </a:ext>
                </a:extLst>
              </p:cNvPr>
              <p:cNvSpPr txBox="1">
                <a:spLocks noRot="1" noChangeAspect="1" noMove="1" noResize="1" noEditPoints="1" noAdjustHandles="1" noChangeArrowheads="1" noChangeShapeType="1" noTextEdit="1"/>
              </p:cNvSpPr>
              <p:nvPr/>
            </p:nvSpPr>
            <p:spPr>
              <a:xfrm>
                <a:off x="770709" y="5778344"/>
                <a:ext cx="4795095" cy="518540"/>
              </a:xfrm>
              <a:prstGeom prst="rect">
                <a:avLst/>
              </a:prstGeom>
              <a:blipFill>
                <a:blip r:embed="rId23"/>
                <a:stretch>
                  <a:fillRect t="-2439" b="-14634"/>
                </a:stretch>
              </a:blipFill>
            </p:spPr>
            <p:txBody>
              <a:bodyPr/>
              <a:lstStyle/>
              <a:p>
                <a:r>
                  <a:rPr lang="en-US">
                    <a:noFill/>
                  </a:rPr>
                  <a:t> </a:t>
                </a:r>
              </a:p>
            </p:txBody>
          </p:sp>
        </mc:Fallback>
      </mc:AlternateContent>
    </p:spTree>
    <p:extLst>
      <p:ext uri="{BB962C8B-B14F-4D97-AF65-F5344CB8AC3E}">
        <p14:creationId xmlns:p14="http://schemas.microsoft.com/office/powerpoint/2010/main" val="3586019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81ED3-377F-4EF1-27BA-DBB1F8AE6B6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A59FFC4-A7EE-818E-9138-1BE353191D28}"/>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The Conical Pendulum - Solution</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0138F23E-5078-8635-39D0-8CB229D82D74}"/>
                  </a:ext>
                </a:extLst>
              </p:cNvPr>
              <p:cNvSpPr/>
              <p:nvPr/>
            </p:nvSpPr>
            <p:spPr>
              <a:xfrm>
                <a:off x="222422" y="910865"/>
                <a:ext cx="3387787" cy="369332"/>
              </a:xfrm>
              <a:prstGeom prst="rect">
                <a:avLst/>
              </a:prstGeom>
            </p:spPr>
            <p:txBody>
              <a:bodyPr wrap="non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speed </a:t>
                </a:r>
                <a14:m>
                  <m:oMath xmlns:m="http://schemas.openxmlformats.org/officeDocument/2006/math">
                    <m:r>
                      <a:rPr lang="en-US" b="0" i="1" smtClean="0">
                        <a:latin typeface="Cambria Math" panose="02040503050406030204" pitchFamily="18" charset="0"/>
                        <a:cs typeface="Times New Roman" panose="02020603050405020304" pitchFamily="18" charset="0"/>
                      </a:rPr>
                      <m:t>𝑣</m:t>
                    </m:r>
                  </m:oMath>
                </a14:m>
                <a:r>
                  <a:rPr lang="en-US" dirty="0">
                    <a:latin typeface="Times New Roman" panose="02020603050405020304" pitchFamily="18" charset="0"/>
                    <a:cs typeface="Times New Roman" panose="02020603050405020304" pitchFamily="18" charset="0"/>
                  </a:rPr>
                  <a:t> of the ball is then: </a:t>
                </a:r>
                <a:endParaRPr lang="en-US" dirty="0"/>
              </a:p>
            </p:txBody>
          </p:sp>
        </mc:Choice>
        <mc:Fallback xmlns="">
          <p:sp>
            <p:nvSpPr>
              <p:cNvPr id="2" name="Rectangle 1">
                <a:extLst>
                  <a:ext uri="{FF2B5EF4-FFF2-40B4-BE49-F238E27FC236}">
                    <a16:creationId xmlns:a16="http://schemas.microsoft.com/office/drawing/2014/main" id="{0138F23E-5078-8635-39D0-8CB229D82D74}"/>
                  </a:ext>
                </a:extLst>
              </p:cNvPr>
              <p:cNvSpPr>
                <a:spLocks noRot="1" noChangeAspect="1" noMove="1" noResize="1" noEditPoints="1" noAdjustHandles="1" noChangeArrowheads="1" noChangeShapeType="1" noTextEdit="1"/>
              </p:cNvSpPr>
              <p:nvPr/>
            </p:nvSpPr>
            <p:spPr>
              <a:xfrm>
                <a:off x="222422" y="910865"/>
                <a:ext cx="3387787" cy="369332"/>
              </a:xfrm>
              <a:prstGeom prst="rect">
                <a:avLst/>
              </a:prstGeom>
              <a:blipFill>
                <a:blip r:embed="rId2"/>
                <a:stretch>
                  <a:fillRect l="-1119" t="-6667" r="-373"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B5A917A0-283C-1BD6-34E9-29D6DC55626E}"/>
                  </a:ext>
                </a:extLst>
              </p:cNvPr>
              <p:cNvSpPr/>
              <p:nvPr/>
            </p:nvSpPr>
            <p:spPr>
              <a:xfrm>
                <a:off x="521843" y="1402175"/>
                <a:ext cx="5002075" cy="656013"/>
              </a:xfrm>
              <a:prstGeom prst="rect">
                <a:avLst/>
              </a:prstGeom>
            </p:spPr>
            <p:txBody>
              <a:bodyPr wrap="none">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𝑣</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𝑅𝑔</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tan</m:t>
                              </m:r>
                            </m:fName>
                            <m:e>
                              <m:r>
                                <a:rPr lang="en-US" b="0" i="1" smtClean="0">
                                  <a:latin typeface="Cambria Math" panose="02040503050406030204" pitchFamily="18" charset="0"/>
                                  <a:ea typeface="Cambria Math" panose="02040503050406030204" pitchFamily="18" charset="0"/>
                                </a:rPr>
                                <m:t>𝜃</m:t>
                              </m:r>
                            </m:e>
                          </m:func>
                        </m:e>
                      </m:rad>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0.07</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×9.8</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r>
                            <a:rPr lang="en-US" b="0" i="1" smtClean="0">
                              <a:latin typeface="Cambria Math" panose="02040503050406030204" pitchFamily="18" charset="0"/>
                              <a:ea typeface="Cambria Math" panose="02040503050406030204" pitchFamily="18" charset="0"/>
                            </a:rPr>
                            <m:t>×</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tan</m:t>
                              </m:r>
                            </m:fName>
                            <m:e>
                              <m:r>
                                <a:rPr lang="en-US" b="0" i="1" smtClean="0">
                                  <a:latin typeface="Cambria Math" panose="02040503050406030204" pitchFamily="18" charset="0"/>
                                  <a:ea typeface="Cambria Math" panose="02040503050406030204" pitchFamily="18" charset="0"/>
                                </a:rPr>
                                <m:t>8</m:t>
                              </m:r>
                            </m:e>
                          </m:func>
                        </m:e>
                      </m:rad>
                      <m:r>
                        <a:rPr lang="en-US" b="0" i="1" smtClean="0">
                          <a:latin typeface="Cambria Math" panose="02040503050406030204" pitchFamily="18" charset="0"/>
                          <a:ea typeface="Cambria Math" panose="02040503050406030204" pitchFamily="18" charset="0"/>
                        </a:rPr>
                        <m:t>=0.31</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oMath>
                  </m:oMathPara>
                </a14:m>
                <a:endParaRPr lang="en-US" dirty="0"/>
              </a:p>
            </p:txBody>
          </p:sp>
        </mc:Choice>
        <mc:Fallback xmlns="">
          <p:sp>
            <p:nvSpPr>
              <p:cNvPr id="3" name="Rectangle 2">
                <a:extLst>
                  <a:ext uri="{FF2B5EF4-FFF2-40B4-BE49-F238E27FC236}">
                    <a16:creationId xmlns:a16="http://schemas.microsoft.com/office/drawing/2014/main" id="{B5A917A0-283C-1BD6-34E9-29D6DC55626E}"/>
                  </a:ext>
                </a:extLst>
              </p:cNvPr>
              <p:cNvSpPr>
                <a:spLocks noRot="1" noChangeAspect="1" noMove="1" noResize="1" noEditPoints="1" noAdjustHandles="1" noChangeArrowheads="1" noChangeShapeType="1" noTextEdit="1"/>
              </p:cNvSpPr>
              <p:nvPr/>
            </p:nvSpPr>
            <p:spPr>
              <a:xfrm>
                <a:off x="521843" y="1402175"/>
                <a:ext cx="5002075" cy="65601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83E27205-72F9-9182-1D59-0E95FBA9A4C8}"/>
                  </a:ext>
                </a:extLst>
              </p:cNvPr>
              <p:cNvSpPr/>
              <p:nvPr/>
            </p:nvSpPr>
            <p:spPr>
              <a:xfrm>
                <a:off x="222422" y="2382231"/>
                <a:ext cx="6053260" cy="369332"/>
              </a:xfrm>
              <a:prstGeom prst="rect">
                <a:avLst/>
              </a:prstGeom>
            </p:spPr>
            <p:txBody>
              <a:bodyPr wrap="non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period </a:t>
                </a:r>
                <a14:m>
                  <m:oMath xmlns:m="http://schemas.openxmlformats.org/officeDocument/2006/math">
                    <m:r>
                      <m:rPr>
                        <m:sty m:val="p"/>
                      </m:rPr>
                      <a:rPr lang="en-US" b="0" i="0" smtClean="0">
                        <a:latin typeface="Cambria Math" panose="02040503050406030204" pitchFamily="18" charset="0"/>
                        <a:cs typeface="Times New Roman" panose="02020603050405020304" pitchFamily="18" charset="0"/>
                      </a:rPr>
                      <m:t>T</m:t>
                    </m:r>
                  </m:oMath>
                </a14:m>
                <a:r>
                  <a:rPr lang="en-US" dirty="0">
                    <a:latin typeface="Times New Roman" panose="02020603050405020304" pitchFamily="18" charset="0"/>
                    <a:cs typeface="Times New Roman" panose="02020603050405020304" pitchFamily="18" charset="0"/>
                  </a:rPr>
                  <a:t> (or time for one revolution) of the ball is then: </a:t>
                </a:r>
                <a:endParaRPr lang="en-US" dirty="0"/>
              </a:p>
            </p:txBody>
          </p:sp>
        </mc:Choice>
        <mc:Fallback xmlns="">
          <p:sp>
            <p:nvSpPr>
              <p:cNvPr id="5" name="Rectangle 4">
                <a:extLst>
                  <a:ext uri="{FF2B5EF4-FFF2-40B4-BE49-F238E27FC236}">
                    <a16:creationId xmlns:a16="http://schemas.microsoft.com/office/drawing/2014/main" id="{83E27205-72F9-9182-1D59-0E95FBA9A4C8}"/>
                  </a:ext>
                </a:extLst>
              </p:cNvPr>
              <p:cNvSpPr>
                <a:spLocks noRot="1" noChangeAspect="1" noMove="1" noResize="1" noEditPoints="1" noAdjustHandles="1" noChangeArrowheads="1" noChangeShapeType="1" noTextEdit="1"/>
              </p:cNvSpPr>
              <p:nvPr/>
            </p:nvSpPr>
            <p:spPr>
              <a:xfrm>
                <a:off x="222422" y="2382231"/>
                <a:ext cx="6053260" cy="369332"/>
              </a:xfrm>
              <a:prstGeom prst="rect">
                <a:avLst/>
              </a:prstGeom>
              <a:blipFill>
                <a:blip r:embed="rId4"/>
                <a:stretch>
                  <a:fillRect l="-629" t="-6667"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6D3CC71-57C5-7473-263E-5A79C78B7AC7}"/>
                  </a:ext>
                </a:extLst>
              </p:cNvPr>
              <p:cNvSpPr txBox="1"/>
              <p:nvPr/>
            </p:nvSpPr>
            <p:spPr>
              <a:xfrm>
                <a:off x="607110" y="2926286"/>
                <a:ext cx="5367559" cy="610103"/>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𝑣</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𝑑𝑖𝑠𝑡𝑎𝑛𝑐𝑒</m:t>
                          </m:r>
                        </m:num>
                        <m:den>
                          <m:r>
                            <a:rPr lang="en-US" b="0" i="1" smtClean="0">
                              <a:latin typeface="Cambria Math" panose="02040503050406030204" pitchFamily="18" charset="0"/>
                            </a:rPr>
                            <m:t>𝑡𝑖𝑚𝑒</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𝜋</m:t>
                          </m:r>
                          <m:r>
                            <a:rPr lang="en-US" b="0" i="1" smtClean="0">
                              <a:latin typeface="Cambria Math" panose="02040503050406030204" pitchFamily="18" charset="0"/>
                              <a:ea typeface="Cambria Math" panose="02040503050406030204" pitchFamily="18" charset="0"/>
                            </a:rPr>
                            <m:t>𝑅</m:t>
                          </m:r>
                        </m:num>
                        <m:den>
                          <m:r>
                            <a:rPr lang="en-US" b="0" i="1" smtClean="0">
                              <a:latin typeface="Cambria Math" panose="02040503050406030204" pitchFamily="18" charset="0"/>
                            </a:rPr>
                            <m:t>𝑇</m:t>
                          </m:r>
                        </m:den>
                      </m:f>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𝑇</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𝜋</m:t>
                          </m:r>
                          <m:r>
                            <a:rPr lang="en-US" b="0" i="1" smtClean="0">
                              <a:latin typeface="Cambria Math" panose="02040503050406030204" pitchFamily="18" charset="0"/>
                              <a:ea typeface="Cambria Math" panose="02040503050406030204" pitchFamily="18" charset="0"/>
                            </a:rPr>
                            <m:t>𝑅</m:t>
                          </m:r>
                        </m:num>
                        <m:den>
                          <m:r>
                            <a:rPr lang="en-US" b="0" i="1" smtClean="0">
                              <a:latin typeface="Cambria Math" panose="02040503050406030204" pitchFamily="18" charset="0"/>
                              <a:ea typeface="Cambria Math" panose="02040503050406030204" pitchFamily="18" charset="0"/>
                            </a:rPr>
                            <m:t>𝑣</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𝜋</m:t>
                          </m:r>
                          <m:r>
                            <a:rPr lang="en-US" b="0" i="1" smtClean="0">
                              <a:latin typeface="Cambria Math" panose="02040503050406030204" pitchFamily="18" charset="0"/>
                              <a:ea typeface="Cambria Math" panose="02040503050406030204" pitchFamily="18" charset="0"/>
                            </a:rPr>
                            <m:t>×0.07</m:t>
                          </m:r>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0.31</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den>
                      </m:f>
                      <m:r>
                        <a:rPr lang="en-US" b="0" i="1" smtClean="0">
                          <a:latin typeface="Cambria Math" panose="02040503050406030204" pitchFamily="18" charset="0"/>
                          <a:ea typeface="Cambria Math" panose="02040503050406030204" pitchFamily="18" charset="0"/>
                        </a:rPr>
                        <m:t>=1.4</m:t>
                      </m:r>
                      <m:r>
                        <a:rPr lang="en-US" b="0" i="1" smtClean="0">
                          <a:latin typeface="Cambria Math" panose="02040503050406030204" pitchFamily="18" charset="0"/>
                          <a:ea typeface="Cambria Math" panose="02040503050406030204" pitchFamily="18" charset="0"/>
                        </a:rPr>
                        <m:t>𝑠</m:t>
                      </m:r>
                    </m:oMath>
                  </m:oMathPara>
                </a14:m>
                <a:endParaRPr lang="en-US" dirty="0"/>
              </a:p>
            </p:txBody>
          </p:sp>
        </mc:Choice>
        <mc:Fallback xmlns="">
          <p:sp>
            <p:nvSpPr>
              <p:cNvPr id="6" name="TextBox 5">
                <a:extLst>
                  <a:ext uri="{FF2B5EF4-FFF2-40B4-BE49-F238E27FC236}">
                    <a16:creationId xmlns:a16="http://schemas.microsoft.com/office/drawing/2014/main" id="{06D3CC71-57C5-7473-263E-5A79C78B7AC7}"/>
                  </a:ext>
                </a:extLst>
              </p:cNvPr>
              <p:cNvSpPr txBox="1">
                <a:spLocks noRot="1" noChangeAspect="1" noMove="1" noResize="1" noEditPoints="1" noAdjustHandles="1" noChangeArrowheads="1" noChangeShapeType="1" noTextEdit="1"/>
              </p:cNvSpPr>
              <p:nvPr/>
            </p:nvSpPr>
            <p:spPr>
              <a:xfrm>
                <a:off x="607110" y="2926286"/>
                <a:ext cx="5367559" cy="610103"/>
              </a:xfrm>
              <a:prstGeom prst="rect">
                <a:avLst/>
              </a:prstGeom>
              <a:blipFill>
                <a:blip r:embed="rId5"/>
                <a:stretch>
                  <a:fillRect l="-236" t="-2041" b="-61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C5BD4ABF-9953-F23F-5AEC-C19A98631F09}"/>
                  </a:ext>
                </a:extLst>
              </p:cNvPr>
              <p:cNvSpPr/>
              <p:nvPr/>
            </p:nvSpPr>
            <p:spPr>
              <a:xfrm>
                <a:off x="264259" y="3853597"/>
                <a:ext cx="7691849" cy="369332"/>
              </a:xfrm>
              <a:prstGeom prst="rect">
                <a:avLst/>
              </a:prstGeom>
            </p:spPr>
            <p:txBody>
              <a:bodyPr wrap="non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The frequency </a:t>
                </a:r>
                <a14:m>
                  <m:oMath xmlns:m="http://schemas.openxmlformats.org/officeDocument/2006/math">
                    <m:r>
                      <a:rPr lang="en-US" b="0" i="1" smtClean="0">
                        <a:latin typeface="Cambria Math" panose="02040503050406030204" pitchFamily="18" charset="0"/>
                        <a:cs typeface="Times New Roman" panose="02020603050405020304" pitchFamily="18" charset="0"/>
                      </a:rPr>
                      <m:t>𝑓</m:t>
                    </m:r>
                  </m:oMath>
                </a14:m>
                <a:r>
                  <a:rPr lang="en-US" dirty="0">
                    <a:latin typeface="Times New Roman" panose="02020603050405020304" pitchFamily="18" charset="0"/>
                    <a:cs typeface="Times New Roman" panose="02020603050405020304" pitchFamily="18" charset="0"/>
                  </a:rPr>
                  <a:t> (or the number of revolutions per second) of the ball is then: </a:t>
                </a:r>
                <a:endParaRPr lang="en-US" dirty="0"/>
              </a:p>
            </p:txBody>
          </p:sp>
        </mc:Choice>
        <mc:Fallback xmlns="">
          <p:sp>
            <p:nvSpPr>
              <p:cNvPr id="7" name="Rectangle 6">
                <a:extLst>
                  <a:ext uri="{FF2B5EF4-FFF2-40B4-BE49-F238E27FC236}">
                    <a16:creationId xmlns:a16="http://schemas.microsoft.com/office/drawing/2014/main" id="{C5BD4ABF-9953-F23F-5AEC-C19A98631F09}"/>
                  </a:ext>
                </a:extLst>
              </p:cNvPr>
              <p:cNvSpPr>
                <a:spLocks noRot="1" noChangeAspect="1" noMove="1" noResize="1" noEditPoints="1" noAdjustHandles="1" noChangeArrowheads="1" noChangeShapeType="1" noTextEdit="1"/>
              </p:cNvSpPr>
              <p:nvPr/>
            </p:nvSpPr>
            <p:spPr>
              <a:xfrm>
                <a:off x="264259" y="3853597"/>
                <a:ext cx="7691849" cy="369332"/>
              </a:xfrm>
              <a:prstGeom prst="rect">
                <a:avLst/>
              </a:prstGeom>
              <a:blipFill>
                <a:blip r:embed="rId6"/>
                <a:stretch>
                  <a:fillRect l="-494" t="-6667" b="-2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BB826FB-ACD4-6F51-FEA4-588A73D69BE7}"/>
                  </a:ext>
                </a:extLst>
              </p:cNvPr>
              <p:cNvSpPr txBox="1"/>
              <p:nvPr/>
            </p:nvSpPr>
            <p:spPr>
              <a:xfrm>
                <a:off x="521843" y="4540137"/>
                <a:ext cx="2430345" cy="520463"/>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𝑓</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𝑇</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1.4</m:t>
                          </m:r>
                          <m:r>
                            <a:rPr lang="en-US" b="0" i="1" smtClean="0">
                              <a:latin typeface="Cambria Math" panose="02040503050406030204" pitchFamily="18" charset="0"/>
                            </a:rPr>
                            <m:t>𝑠</m:t>
                          </m:r>
                        </m:den>
                      </m:f>
                      <m:r>
                        <a:rPr lang="en-US" b="0" i="1" smtClean="0">
                          <a:latin typeface="Cambria Math" panose="02040503050406030204" pitchFamily="18" charset="0"/>
                        </a:rPr>
                        <m:t>=0.71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−1</m:t>
                          </m:r>
                        </m:sup>
                      </m:sSup>
                    </m:oMath>
                  </m:oMathPara>
                </a14:m>
                <a:endParaRPr lang="en-US" dirty="0"/>
              </a:p>
            </p:txBody>
          </p:sp>
        </mc:Choice>
        <mc:Fallback xmlns="">
          <p:sp>
            <p:nvSpPr>
              <p:cNvPr id="8" name="TextBox 7">
                <a:extLst>
                  <a:ext uri="{FF2B5EF4-FFF2-40B4-BE49-F238E27FC236}">
                    <a16:creationId xmlns:a16="http://schemas.microsoft.com/office/drawing/2014/main" id="{8BB826FB-ACD4-6F51-FEA4-588A73D69BE7}"/>
                  </a:ext>
                </a:extLst>
              </p:cNvPr>
              <p:cNvSpPr txBox="1">
                <a:spLocks noRot="1" noChangeAspect="1" noMove="1" noResize="1" noEditPoints="1" noAdjustHandles="1" noChangeArrowheads="1" noChangeShapeType="1" noTextEdit="1"/>
              </p:cNvSpPr>
              <p:nvPr/>
            </p:nvSpPr>
            <p:spPr>
              <a:xfrm>
                <a:off x="521843" y="4540137"/>
                <a:ext cx="2430345" cy="520463"/>
              </a:xfrm>
              <a:prstGeom prst="rect">
                <a:avLst/>
              </a:prstGeom>
              <a:blipFill>
                <a:blip r:embed="rId7"/>
                <a:stretch>
                  <a:fillRect l="-3125" t="-4762" r="-521" b="-11905"/>
                </a:stretch>
              </a:blipFill>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58F044D0-A9DD-5140-F234-1C52B0760FD7}"/>
              </a:ext>
            </a:extLst>
          </p:cNvPr>
          <p:cNvGrpSpPr/>
          <p:nvPr/>
        </p:nvGrpSpPr>
        <p:grpSpPr>
          <a:xfrm>
            <a:off x="8983669" y="1290975"/>
            <a:ext cx="2692072" cy="4711874"/>
            <a:chOff x="8983669" y="1290975"/>
            <a:chExt cx="2692072" cy="4711874"/>
          </a:xfrm>
        </p:grpSpPr>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B1F6ECA2-2802-9919-FC42-D7CE9B0AF6E9}"/>
                    </a:ext>
                  </a:extLst>
                </p:cNvPr>
                <p:cNvSpPr txBox="1"/>
                <p:nvPr/>
              </p:nvSpPr>
              <p:spPr>
                <a:xfrm>
                  <a:off x="9846954" y="4435532"/>
                  <a:ext cx="394532"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𝐹</m:t>
                            </m:r>
                          </m:e>
                          <m:sub>
                            <m:r>
                              <a:rPr lang="en-US" b="0" i="1" smtClean="0">
                                <a:solidFill>
                                  <a:srgbClr val="7030A0"/>
                                </a:solidFill>
                                <a:latin typeface="Cambria Math" panose="02040503050406030204" pitchFamily="18" charset="0"/>
                              </a:rPr>
                              <m:t>𝑇𝑥</m:t>
                            </m:r>
                          </m:sub>
                        </m:sSub>
                      </m:oMath>
                    </m:oMathPara>
                  </a14:m>
                  <a:endParaRPr lang="en-US" dirty="0">
                    <a:solidFill>
                      <a:srgbClr val="00B0F0"/>
                    </a:solidFill>
                  </a:endParaRPr>
                </a:p>
              </p:txBody>
            </p:sp>
          </mc:Choice>
          <mc:Fallback xmlns="">
            <p:sp>
              <p:nvSpPr>
                <p:cNvPr id="11" name="TextBox 10">
                  <a:extLst>
                    <a:ext uri="{FF2B5EF4-FFF2-40B4-BE49-F238E27FC236}">
                      <a16:creationId xmlns:a16="http://schemas.microsoft.com/office/drawing/2014/main" id="{B1F6ECA2-2802-9919-FC42-D7CE9B0AF6E9}"/>
                    </a:ext>
                  </a:extLst>
                </p:cNvPr>
                <p:cNvSpPr txBox="1">
                  <a:spLocks noRot="1" noChangeAspect="1" noMove="1" noResize="1" noEditPoints="1" noAdjustHandles="1" noChangeArrowheads="1" noChangeShapeType="1" noTextEdit="1"/>
                </p:cNvSpPr>
                <p:nvPr/>
              </p:nvSpPr>
              <p:spPr>
                <a:xfrm>
                  <a:off x="9846954" y="4435532"/>
                  <a:ext cx="394532" cy="276999"/>
                </a:xfrm>
                <a:prstGeom prst="rect">
                  <a:avLst/>
                </a:prstGeom>
                <a:blipFill>
                  <a:blip r:embed="rId8"/>
                  <a:stretch>
                    <a:fillRect l="-12500" r="-3125" b="-13043"/>
                  </a:stretch>
                </a:blipFill>
              </p:spPr>
              <p:txBody>
                <a:bodyPr/>
                <a:lstStyle/>
                <a:p>
                  <a:r>
                    <a:rPr lang="en-US">
                      <a:noFill/>
                    </a:rPr>
                    <a:t> </a:t>
                  </a:r>
                </a:p>
              </p:txBody>
            </p:sp>
          </mc:Fallback>
        </mc:AlternateContent>
        <p:grpSp>
          <p:nvGrpSpPr>
            <p:cNvPr id="12" name="Group 11">
              <a:extLst>
                <a:ext uri="{FF2B5EF4-FFF2-40B4-BE49-F238E27FC236}">
                  <a16:creationId xmlns:a16="http://schemas.microsoft.com/office/drawing/2014/main" id="{51077665-7C2D-D46B-1C3C-C81CD7BE04D6}"/>
                </a:ext>
              </a:extLst>
            </p:cNvPr>
            <p:cNvGrpSpPr/>
            <p:nvPr/>
          </p:nvGrpSpPr>
          <p:grpSpPr>
            <a:xfrm>
              <a:off x="9112356" y="1290975"/>
              <a:ext cx="2563385" cy="3997055"/>
              <a:chOff x="1430546" y="1208690"/>
              <a:chExt cx="2563385" cy="3997055"/>
            </a:xfrm>
          </p:grpSpPr>
          <p:sp>
            <p:nvSpPr>
              <p:cNvPr id="20" name="Oval 19">
                <a:extLst>
                  <a:ext uri="{FF2B5EF4-FFF2-40B4-BE49-F238E27FC236}">
                    <a16:creationId xmlns:a16="http://schemas.microsoft.com/office/drawing/2014/main" id="{C343BA1F-84FE-9097-AA91-5334D4DC0826}"/>
                  </a:ext>
                </a:extLst>
              </p:cNvPr>
              <p:cNvSpPr/>
              <p:nvPr/>
            </p:nvSpPr>
            <p:spPr>
              <a:xfrm>
                <a:off x="1658504" y="4334594"/>
                <a:ext cx="2233865" cy="871151"/>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58992ED9-832C-B2A2-8ACC-397CD9E01C3E}"/>
                  </a:ext>
                </a:extLst>
              </p:cNvPr>
              <p:cNvGrpSpPr/>
              <p:nvPr/>
            </p:nvGrpSpPr>
            <p:grpSpPr>
              <a:xfrm>
                <a:off x="1430546" y="1208690"/>
                <a:ext cx="2563385" cy="3836001"/>
                <a:chOff x="1430546" y="1208690"/>
                <a:chExt cx="2563385" cy="3836001"/>
              </a:xfrm>
            </p:grpSpPr>
            <p:cxnSp>
              <p:nvCxnSpPr>
                <p:cNvPr id="24" name="Straight Connector 23">
                  <a:extLst>
                    <a:ext uri="{FF2B5EF4-FFF2-40B4-BE49-F238E27FC236}">
                      <a16:creationId xmlns:a16="http://schemas.microsoft.com/office/drawing/2014/main" id="{D62EC6B9-44CD-4440-D547-F9BE0CEF6C8B}"/>
                    </a:ext>
                  </a:extLst>
                </p:cNvPr>
                <p:cNvCxnSpPr/>
                <p:nvPr/>
              </p:nvCxnSpPr>
              <p:spPr>
                <a:xfrm flipH="1">
                  <a:off x="1765738" y="1418897"/>
                  <a:ext cx="1166648" cy="29218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D45B10D1-AEC8-58C8-3056-022163B61920}"/>
                    </a:ext>
                  </a:extLst>
                </p:cNvPr>
                <p:cNvSpPr/>
                <p:nvPr/>
              </p:nvSpPr>
              <p:spPr>
                <a:xfrm>
                  <a:off x="1430546" y="4340772"/>
                  <a:ext cx="694819" cy="70391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BF5A604-A87B-BA1E-EEEB-B77209F3E52A}"/>
                    </a:ext>
                  </a:extLst>
                </p:cNvPr>
                <p:cNvSpPr/>
                <p:nvPr/>
              </p:nvSpPr>
              <p:spPr>
                <a:xfrm>
                  <a:off x="1870841" y="1208690"/>
                  <a:ext cx="2123090" cy="210207"/>
                </a:xfrm>
                <a:prstGeom prst="rect">
                  <a:avLst/>
                </a:prstGeom>
                <a:pattFill prst="wdUpDiag">
                  <a:fgClr>
                    <a:schemeClr val="tx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7" name="Straight Connector 26">
                  <a:extLst>
                    <a:ext uri="{FF2B5EF4-FFF2-40B4-BE49-F238E27FC236}">
                      <a16:creationId xmlns:a16="http://schemas.microsoft.com/office/drawing/2014/main" id="{A5E951A7-684F-6649-7409-AA2BCCF061E6}"/>
                    </a:ext>
                  </a:extLst>
                </p:cNvPr>
                <p:cNvCxnSpPr>
                  <a:stCxn id="26" idx="2"/>
                </p:cNvCxnSpPr>
                <p:nvPr/>
              </p:nvCxnSpPr>
              <p:spPr>
                <a:xfrm>
                  <a:off x="2932386" y="1418897"/>
                  <a:ext cx="0" cy="201010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74B976BD-67BB-39EA-BF17-4BC3BD269505}"/>
                        </a:ext>
                      </a:extLst>
                    </p:cNvPr>
                    <p:cNvSpPr txBox="1"/>
                    <p:nvPr/>
                  </p:nvSpPr>
                  <p:spPr>
                    <a:xfrm>
                      <a:off x="1618725" y="4550979"/>
                      <a:ext cx="25083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𝑚</m:t>
                            </m:r>
                          </m:oMath>
                        </m:oMathPara>
                      </a14:m>
                      <a:endParaRPr lang="en-US" dirty="0"/>
                    </a:p>
                  </p:txBody>
                </p:sp>
              </mc:Choice>
              <mc:Fallback xmlns="">
                <p:sp>
                  <p:nvSpPr>
                    <p:cNvPr id="20" name="TextBox 19">
                      <a:extLst>
                        <a:ext uri="{FF2B5EF4-FFF2-40B4-BE49-F238E27FC236}">
                          <a16:creationId xmlns:a16="http://schemas.microsoft.com/office/drawing/2014/main" id="{6081DF7A-E3BC-6440-AEE3-48D13A3EDC69}"/>
                        </a:ext>
                      </a:extLst>
                    </p:cNvPr>
                    <p:cNvSpPr txBox="1">
                      <a:spLocks noRot="1" noChangeAspect="1" noMove="1" noResize="1" noEditPoints="1" noAdjustHandles="1" noChangeArrowheads="1" noChangeShapeType="1" noTextEdit="1"/>
                    </p:cNvSpPr>
                    <p:nvPr/>
                  </p:nvSpPr>
                  <p:spPr>
                    <a:xfrm>
                      <a:off x="1618725" y="4550979"/>
                      <a:ext cx="250838" cy="276999"/>
                    </a:xfrm>
                    <a:prstGeom prst="rect">
                      <a:avLst/>
                    </a:prstGeom>
                    <a:blipFill>
                      <a:blip r:embed="rId9"/>
                      <a:stretch>
                        <a:fillRect l="-14286"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AFECF966-43F1-41B9-1FA0-CB1AB4B42E5A}"/>
                        </a:ext>
                      </a:extLst>
                    </p:cNvPr>
                    <p:cNvSpPr txBox="1"/>
                    <p:nvPr/>
                  </p:nvSpPr>
                  <p:spPr>
                    <a:xfrm>
                      <a:off x="2742912" y="1918787"/>
                      <a:ext cx="189474"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21" name="TextBox 20">
                      <a:extLst>
                        <a:ext uri="{FF2B5EF4-FFF2-40B4-BE49-F238E27FC236}">
                          <a16:creationId xmlns:a16="http://schemas.microsoft.com/office/drawing/2014/main" id="{3376132B-8D09-0340-BA8A-B0A3C6C2E8BC}"/>
                        </a:ext>
                      </a:extLst>
                    </p:cNvPr>
                    <p:cNvSpPr txBox="1">
                      <a:spLocks noRot="1" noChangeAspect="1" noMove="1" noResize="1" noEditPoints="1" noAdjustHandles="1" noChangeArrowheads="1" noChangeShapeType="1" noTextEdit="1"/>
                    </p:cNvSpPr>
                    <p:nvPr/>
                  </p:nvSpPr>
                  <p:spPr>
                    <a:xfrm>
                      <a:off x="2742912" y="1918787"/>
                      <a:ext cx="189474" cy="276999"/>
                    </a:xfrm>
                    <a:prstGeom prst="rect">
                      <a:avLst/>
                    </a:prstGeom>
                    <a:blipFill>
                      <a:blip r:embed="rId10"/>
                      <a:stretch>
                        <a:fillRect l="-33333" r="-26667" b="-9091"/>
                      </a:stretch>
                    </a:blipFill>
                  </p:spPr>
                  <p:txBody>
                    <a:bodyPr/>
                    <a:lstStyle/>
                    <a:p>
                      <a:r>
                        <a:rPr lang="en-US">
                          <a:noFill/>
                        </a:rPr>
                        <a:t> </a:t>
                      </a:r>
                    </a:p>
                  </p:txBody>
                </p:sp>
              </mc:Fallback>
            </mc:AlternateContent>
          </p:grpSp>
          <p:cxnSp>
            <p:nvCxnSpPr>
              <p:cNvPr id="22" name="Straight Arrow Connector 21">
                <a:extLst>
                  <a:ext uri="{FF2B5EF4-FFF2-40B4-BE49-F238E27FC236}">
                    <a16:creationId xmlns:a16="http://schemas.microsoft.com/office/drawing/2014/main" id="{9384E382-88BF-CCDD-1904-E76B396995CF}"/>
                  </a:ext>
                </a:extLst>
              </p:cNvPr>
              <p:cNvCxnSpPr>
                <a:cxnSpLocks/>
                <a:endCxn id="20" idx="6"/>
              </p:cNvCxnSpPr>
              <p:nvPr/>
            </p:nvCxnSpPr>
            <p:spPr>
              <a:xfrm>
                <a:off x="2932386" y="4770170"/>
                <a:ext cx="95998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97F56F4-7766-6366-93EB-9E2C51FB12D4}"/>
                      </a:ext>
                    </a:extLst>
                  </p:cNvPr>
                  <p:cNvSpPr txBox="1"/>
                  <p:nvPr/>
                </p:nvSpPr>
                <p:spPr>
                  <a:xfrm>
                    <a:off x="3205269" y="4493170"/>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𝑅</m:t>
                          </m:r>
                        </m:oMath>
                      </m:oMathPara>
                    </a14:m>
                    <a:endParaRPr lang="en-US" dirty="0"/>
                  </a:p>
                </p:txBody>
              </p:sp>
            </mc:Choice>
            <mc:Fallback xmlns="">
              <p:sp>
                <p:nvSpPr>
                  <p:cNvPr id="24" name="TextBox 23">
                    <a:extLst>
                      <a:ext uri="{FF2B5EF4-FFF2-40B4-BE49-F238E27FC236}">
                        <a16:creationId xmlns:a16="http://schemas.microsoft.com/office/drawing/2014/main" id="{2854FFCD-65E8-B847-A508-22CD1127B426}"/>
                      </a:ext>
                    </a:extLst>
                  </p:cNvPr>
                  <p:cNvSpPr txBox="1">
                    <a:spLocks noRot="1" noChangeAspect="1" noMove="1" noResize="1" noEditPoints="1" noAdjustHandles="1" noChangeArrowheads="1" noChangeShapeType="1" noTextEdit="1"/>
                  </p:cNvSpPr>
                  <p:nvPr/>
                </p:nvSpPr>
                <p:spPr>
                  <a:xfrm>
                    <a:off x="3205269" y="4493170"/>
                    <a:ext cx="207108" cy="276999"/>
                  </a:xfrm>
                  <a:prstGeom prst="rect">
                    <a:avLst/>
                  </a:prstGeom>
                  <a:blipFill>
                    <a:blip r:embed="rId11"/>
                    <a:stretch>
                      <a:fillRect l="-23529" r="-23529" b="-4348"/>
                    </a:stretch>
                  </a:blipFill>
                </p:spPr>
                <p:txBody>
                  <a:bodyPr/>
                  <a:lstStyle/>
                  <a:p>
                    <a:r>
                      <a:rPr lang="en-US">
                        <a:noFill/>
                      </a:rPr>
                      <a:t> </a:t>
                    </a:r>
                  </a:p>
                </p:txBody>
              </p:sp>
            </mc:Fallback>
          </mc:AlternateContent>
        </p:grpSp>
        <p:cxnSp>
          <p:nvCxnSpPr>
            <p:cNvPr id="13" name="Straight Arrow Connector 12">
              <a:extLst>
                <a:ext uri="{FF2B5EF4-FFF2-40B4-BE49-F238E27FC236}">
                  <a16:creationId xmlns:a16="http://schemas.microsoft.com/office/drawing/2014/main" id="{EEE437A4-A153-73B9-9AA5-C2ACDF229C39}"/>
                </a:ext>
              </a:extLst>
            </p:cNvPr>
            <p:cNvCxnSpPr/>
            <p:nvPr/>
          </p:nvCxnSpPr>
          <p:spPr>
            <a:xfrm>
              <a:off x="9413389" y="4852454"/>
              <a:ext cx="0" cy="1150395"/>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3EF9A6A-D624-DE8C-DA81-7DF30BC1E1C4}"/>
                    </a:ext>
                  </a:extLst>
                </p:cNvPr>
                <p:cNvSpPr txBox="1"/>
                <p:nvPr/>
              </p:nvSpPr>
              <p:spPr>
                <a:xfrm>
                  <a:off x="8983669" y="5616519"/>
                  <a:ext cx="359009" cy="3105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FF0000"/>
                                </a:solidFill>
                                <a:latin typeface="Cambria Math" panose="02040503050406030204" pitchFamily="18" charset="0"/>
                              </a:rPr>
                            </m:ctrlPr>
                          </m:sSubPr>
                          <m:e>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0" i="1" smtClean="0">
                                <a:solidFill>
                                  <a:srgbClr val="FF0000"/>
                                </a:solidFill>
                                <a:latin typeface="Cambria Math" panose="02040503050406030204" pitchFamily="18" charset="0"/>
                              </a:rPr>
                              <m:t>𝑊</m:t>
                            </m:r>
                          </m:sub>
                        </m:sSub>
                      </m:oMath>
                    </m:oMathPara>
                  </a14:m>
                  <a:endParaRPr lang="en-US" dirty="0">
                    <a:solidFill>
                      <a:srgbClr val="FF0000"/>
                    </a:solidFill>
                  </a:endParaRPr>
                </a:p>
              </p:txBody>
            </p:sp>
          </mc:Choice>
          <mc:Fallback xmlns="">
            <p:sp>
              <p:nvSpPr>
                <p:cNvPr id="14" name="TextBox 13">
                  <a:extLst>
                    <a:ext uri="{FF2B5EF4-FFF2-40B4-BE49-F238E27FC236}">
                      <a16:creationId xmlns:a16="http://schemas.microsoft.com/office/drawing/2014/main" id="{F3EF9A6A-D624-DE8C-DA81-7DF30BC1E1C4}"/>
                    </a:ext>
                  </a:extLst>
                </p:cNvPr>
                <p:cNvSpPr txBox="1">
                  <a:spLocks noRot="1" noChangeAspect="1" noMove="1" noResize="1" noEditPoints="1" noAdjustHandles="1" noChangeArrowheads="1" noChangeShapeType="1" noTextEdit="1"/>
                </p:cNvSpPr>
                <p:nvPr/>
              </p:nvSpPr>
              <p:spPr>
                <a:xfrm>
                  <a:off x="8983669" y="5616519"/>
                  <a:ext cx="359009" cy="310598"/>
                </a:xfrm>
                <a:prstGeom prst="rect">
                  <a:avLst/>
                </a:prstGeom>
                <a:blipFill>
                  <a:blip r:embed="rId12"/>
                  <a:stretch>
                    <a:fillRect l="-13793" t="-32000" r="-3448" b="-16000"/>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FE79D678-E6A9-0B0E-0D92-37DB9568A5E9}"/>
                </a:ext>
              </a:extLst>
            </p:cNvPr>
            <p:cNvCxnSpPr>
              <a:cxnSpLocks/>
            </p:cNvCxnSpPr>
            <p:nvPr/>
          </p:nvCxnSpPr>
          <p:spPr>
            <a:xfrm flipH="1" flipV="1">
              <a:off x="9472441" y="4429235"/>
              <a:ext cx="632999" cy="1"/>
            </a:xfrm>
            <a:prstGeom prst="straightConnector1">
              <a:avLst/>
            </a:prstGeom>
            <a:ln w="15875">
              <a:solidFill>
                <a:srgbClr val="7030A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CAAD2FC-A255-9E83-D3B9-6EDEEDD225E7}"/>
                </a:ext>
              </a:extLst>
            </p:cNvPr>
            <p:cNvCxnSpPr>
              <a:cxnSpLocks/>
            </p:cNvCxnSpPr>
            <p:nvPr/>
          </p:nvCxnSpPr>
          <p:spPr>
            <a:xfrm flipV="1">
              <a:off x="9435754" y="2801113"/>
              <a:ext cx="651573" cy="1615438"/>
            </a:xfrm>
            <a:prstGeom prst="straightConnector1">
              <a:avLst/>
            </a:prstGeom>
            <a:ln w="15875">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1E4B49D-EFC9-D4F9-6D0D-BDA9C7D83069}"/>
                    </a:ext>
                  </a:extLst>
                </p:cNvPr>
                <p:cNvSpPr txBox="1"/>
                <p:nvPr/>
              </p:nvSpPr>
              <p:spPr>
                <a:xfrm>
                  <a:off x="9331568" y="3438196"/>
                  <a:ext cx="397156" cy="310598"/>
                </a:xfrm>
                <a:prstGeom prst="rect">
                  <a:avLst/>
                </a:prstGeom>
                <a:noFill/>
                <a:ln>
                  <a:noFill/>
                </a:ln>
              </p:spPr>
              <p:txBody>
                <a:bodyPr wrap="square" lIns="0" tIns="0" rIns="0" bIns="0" rtlCol="0">
                  <a:spAutoFit/>
                </a:bodyPr>
                <a:lstStyle/>
                <a:p>
                  <a:pPr/>
                  <a14:m>
                    <m:oMathPara xmlns:m="http://schemas.openxmlformats.org/officeDocument/2006/math">
                      <m:oMath>
                        <m:sSub>
                          <m:sSubPr>
                            <m:ctrlPr>
                              <a:rPr lang="en-US" b="0" i="1" smtClean="0">
                                <a:solidFill>
                                  <a:srgbClr val="7030A0"/>
                                </a:solidFill>
                                <a:latin typeface="Cambria Math" panose="02040503050406030204" pitchFamily="18" charset="0"/>
                              </a:rPr>
                            </m:ctrlPr>
                          </m:sSubPr>
                          <m:e>
                            <m:acc>
                              <m:accPr>
                                <m:chr m:val="⃗"/>
                                <m:ctrlPr>
                                  <a:rPr lang="en-US" b="0"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𝐹</m:t>
                                </m:r>
                              </m:e>
                            </m:acc>
                          </m:e>
                          <m:sub>
                            <m:r>
                              <a:rPr lang="en-US" b="0" i="1" smtClean="0">
                                <a:solidFill>
                                  <a:srgbClr val="7030A0"/>
                                </a:solidFill>
                                <a:latin typeface="Cambria Math" panose="02040503050406030204" pitchFamily="18" charset="0"/>
                              </a:rPr>
                              <m:t>𝑇</m:t>
                            </m:r>
                          </m:sub>
                        </m:sSub>
                      </m:oMath>
                    </m:oMathPara>
                  </a14:m>
                  <a:endParaRPr lang="en-US" dirty="0">
                    <a:solidFill>
                      <a:srgbClr val="7030A0"/>
                    </a:solidFill>
                  </a:endParaRPr>
                </a:p>
              </p:txBody>
            </p:sp>
          </mc:Choice>
          <mc:Fallback xmlns="">
            <p:sp>
              <p:nvSpPr>
                <p:cNvPr id="17" name="TextBox 16">
                  <a:extLst>
                    <a:ext uri="{FF2B5EF4-FFF2-40B4-BE49-F238E27FC236}">
                      <a16:creationId xmlns:a16="http://schemas.microsoft.com/office/drawing/2014/main" id="{91E4B49D-EFC9-D4F9-6D0D-BDA9C7D83069}"/>
                    </a:ext>
                  </a:extLst>
                </p:cNvPr>
                <p:cNvSpPr txBox="1">
                  <a:spLocks noRot="1" noChangeAspect="1" noMove="1" noResize="1" noEditPoints="1" noAdjustHandles="1" noChangeArrowheads="1" noChangeShapeType="1" noTextEdit="1"/>
                </p:cNvSpPr>
                <p:nvPr/>
              </p:nvSpPr>
              <p:spPr>
                <a:xfrm>
                  <a:off x="9331568" y="3438196"/>
                  <a:ext cx="397156" cy="310598"/>
                </a:xfrm>
                <a:prstGeom prst="rect">
                  <a:avLst/>
                </a:prstGeom>
                <a:blipFill>
                  <a:blip r:embed="rId13"/>
                  <a:stretch>
                    <a:fillRect t="-26923" b="-11538"/>
                  </a:stretch>
                </a:blipFill>
                <a:ln>
                  <a:noFill/>
                </a:ln>
              </p:spPr>
              <p:txBody>
                <a:bodyPr/>
                <a:lstStyle/>
                <a:p>
                  <a:r>
                    <a:rPr lang="en-US">
                      <a:noFill/>
                    </a:rPr>
                    <a:t> </a:t>
                  </a:r>
                </a:p>
              </p:txBody>
            </p:sp>
          </mc:Fallback>
        </mc:AlternateContent>
        <p:cxnSp>
          <p:nvCxnSpPr>
            <p:cNvPr id="18" name="Straight Arrow Connector 17">
              <a:extLst>
                <a:ext uri="{FF2B5EF4-FFF2-40B4-BE49-F238E27FC236}">
                  <a16:creationId xmlns:a16="http://schemas.microsoft.com/office/drawing/2014/main" id="{763EA3B6-C4EA-96F3-BF1F-9D92E4A8719A}"/>
                </a:ext>
              </a:extLst>
            </p:cNvPr>
            <p:cNvCxnSpPr>
              <a:cxnSpLocks/>
            </p:cNvCxnSpPr>
            <p:nvPr/>
          </p:nvCxnSpPr>
          <p:spPr>
            <a:xfrm flipH="1" flipV="1">
              <a:off x="10100744" y="2862132"/>
              <a:ext cx="9467" cy="1564014"/>
            </a:xfrm>
            <a:prstGeom prst="straightConnector1">
              <a:avLst/>
            </a:prstGeom>
            <a:ln w="15875">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30C3B5B1-C16F-B6A6-75D1-5B04CEBED10E}"/>
                    </a:ext>
                  </a:extLst>
                </p:cNvPr>
                <p:cNvSpPr txBox="1"/>
                <p:nvPr/>
              </p:nvSpPr>
              <p:spPr>
                <a:xfrm>
                  <a:off x="10138239" y="3622426"/>
                  <a:ext cx="402161" cy="298928"/>
                </a:xfrm>
                <a:prstGeom prst="rect">
                  <a:avLst/>
                </a:prstGeom>
                <a:noFill/>
                <a:ln>
                  <a:noFill/>
                </a:ln>
              </p:spPr>
              <p:txBody>
                <a:bodyPr wrap="none" lIns="0" tIns="0" rIns="0" bIns="0" rtlCol="0">
                  <a:spAutoFit/>
                </a:bodyPr>
                <a:lstStyle/>
                <a:p>
                  <a:pPr/>
                  <a14:m>
                    <m:oMathPara xmlns:m="http://schemas.openxmlformats.org/officeDocument/2006/math">
                      <m:oMath>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𝐹</m:t>
                            </m:r>
                          </m:e>
                          <m:sub>
                            <m:r>
                              <a:rPr lang="en-US" b="0" i="1" smtClean="0">
                                <a:solidFill>
                                  <a:srgbClr val="7030A0"/>
                                </a:solidFill>
                                <a:latin typeface="Cambria Math" panose="02040503050406030204" pitchFamily="18" charset="0"/>
                              </a:rPr>
                              <m:t>𝑇𝑦</m:t>
                            </m:r>
                          </m:sub>
                        </m:sSub>
                      </m:oMath>
                    </m:oMathPara>
                  </a14:m>
                  <a:endParaRPr lang="en-US" dirty="0">
                    <a:solidFill>
                      <a:srgbClr val="7030A0"/>
                    </a:solidFill>
                  </a:endParaRPr>
                </a:p>
              </p:txBody>
            </p:sp>
          </mc:Choice>
          <mc:Fallback xmlns="">
            <p:sp>
              <p:nvSpPr>
                <p:cNvPr id="19" name="TextBox 18">
                  <a:extLst>
                    <a:ext uri="{FF2B5EF4-FFF2-40B4-BE49-F238E27FC236}">
                      <a16:creationId xmlns:a16="http://schemas.microsoft.com/office/drawing/2014/main" id="{30C3B5B1-C16F-B6A6-75D1-5B04CEBED10E}"/>
                    </a:ext>
                  </a:extLst>
                </p:cNvPr>
                <p:cNvSpPr txBox="1">
                  <a:spLocks noRot="1" noChangeAspect="1" noMove="1" noResize="1" noEditPoints="1" noAdjustHandles="1" noChangeArrowheads="1" noChangeShapeType="1" noTextEdit="1"/>
                </p:cNvSpPr>
                <p:nvPr/>
              </p:nvSpPr>
              <p:spPr>
                <a:xfrm>
                  <a:off x="10138239" y="3622426"/>
                  <a:ext cx="402161" cy="298928"/>
                </a:xfrm>
                <a:prstGeom prst="rect">
                  <a:avLst/>
                </a:prstGeom>
                <a:blipFill>
                  <a:blip r:embed="rId14"/>
                  <a:stretch>
                    <a:fillRect l="-12500" r="-9375" b="-25000"/>
                  </a:stretch>
                </a:blipFill>
                <a:ln>
                  <a:noFill/>
                </a:ln>
              </p:spPr>
              <p:txBody>
                <a:bodyPr/>
                <a:lstStyle/>
                <a:p>
                  <a:r>
                    <a:rPr lang="en-US">
                      <a:noFill/>
                    </a:rPr>
                    <a:t> </a:t>
                  </a:r>
                </a:p>
              </p:txBody>
            </p:sp>
          </mc:Fallback>
        </mc:AlternateContent>
      </p:grpSp>
    </p:spTree>
    <p:extLst>
      <p:ext uri="{BB962C8B-B14F-4D97-AF65-F5344CB8AC3E}">
        <p14:creationId xmlns:p14="http://schemas.microsoft.com/office/powerpoint/2010/main" val="3804941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3A68F65-5828-1F46-8CFE-FDF114F9E5FD}"/>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The Rotor; an amusement park thrill ride</a:t>
            </a:r>
          </a:p>
        </p:txBody>
      </p:sp>
      <p:grpSp>
        <p:nvGrpSpPr>
          <p:cNvPr id="5" name="Group 4">
            <a:extLst>
              <a:ext uri="{FF2B5EF4-FFF2-40B4-BE49-F238E27FC236}">
                <a16:creationId xmlns:a16="http://schemas.microsoft.com/office/drawing/2014/main" id="{E8291458-269F-7C42-8FB6-AED2E3A79DFA}"/>
              </a:ext>
            </a:extLst>
          </p:cNvPr>
          <p:cNvGrpSpPr/>
          <p:nvPr/>
        </p:nvGrpSpPr>
        <p:grpSpPr>
          <a:xfrm>
            <a:off x="7418704" y="2022215"/>
            <a:ext cx="4191091" cy="3230721"/>
            <a:chOff x="7456804" y="1028700"/>
            <a:chExt cx="4191091" cy="3230721"/>
          </a:xfrm>
        </p:grpSpPr>
        <p:sp>
          <p:nvSpPr>
            <p:cNvPr id="6" name="Rectangle 5">
              <a:extLst>
                <a:ext uri="{FF2B5EF4-FFF2-40B4-BE49-F238E27FC236}">
                  <a16:creationId xmlns:a16="http://schemas.microsoft.com/office/drawing/2014/main" id="{9B234A34-FC23-2646-881B-15DCBEB0DF22}"/>
                </a:ext>
              </a:extLst>
            </p:cNvPr>
            <p:cNvSpPr/>
            <p:nvPr/>
          </p:nvSpPr>
          <p:spPr>
            <a:xfrm>
              <a:off x="7456804" y="4013200"/>
              <a:ext cx="4191091" cy="246221"/>
            </a:xfrm>
            <a:prstGeom prst="rect">
              <a:avLst/>
            </a:prstGeom>
          </p:spPr>
          <p:txBody>
            <a:bodyPr wrap="square">
              <a:spAutoFit/>
            </a:bodyPr>
            <a:lstStyle/>
            <a:p>
              <a:r>
                <a:rPr lang="en-US" sz="1000" dirty="0">
                  <a:latin typeface="Times New Roman" panose="02020603050405020304" pitchFamily="18" charset="0"/>
                  <a:cs typeface="Times New Roman" panose="02020603050405020304" pitchFamily="18" charset="0"/>
                </a:rPr>
                <a:t>https://</a:t>
              </a:r>
              <a:r>
                <a:rPr lang="en-US" sz="1000" dirty="0" err="1">
                  <a:latin typeface="Times New Roman" panose="02020603050405020304" pitchFamily="18" charset="0"/>
                  <a:cs typeface="Times New Roman" panose="02020603050405020304" pitchFamily="18" charset="0"/>
                </a:rPr>
                <a:t>www.youtube.com</a:t>
              </a:r>
              <a:r>
                <a:rPr lang="en-US" sz="1000" dirty="0">
                  <a:latin typeface="Times New Roman" panose="02020603050405020304" pitchFamily="18" charset="0"/>
                  <a:cs typeface="Times New Roman" panose="02020603050405020304" pitchFamily="18" charset="0"/>
                </a:rPr>
                <a:t>/</a:t>
              </a:r>
              <a:r>
                <a:rPr lang="en-US" sz="1000" dirty="0" err="1">
                  <a:latin typeface="Times New Roman" panose="02020603050405020304" pitchFamily="18" charset="0"/>
                  <a:cs typeface="Times New Roman" panose="02020603050405020304" pitchFamily="18" charset="0"/>
                </a:rPr>
                <a:t>watch?v</a:t>
              </a:r>
              <a:r>
                <a:rPr lang="en-US" sz="1000" dirty="0">
                  <a:latin typeface="Times New Roman" panose="02020603050405020304" pitchFamily="18" charset="0"/>
                  <a:cs typeface="Times New Roman" panose="02020603050405020304" pitchFamily="18" charset="0"/>
                </a:rPr>
                <a:t>=uz_DkRs92pM</a:t>
              </a:r>
            </a:p>
          </p:txBody>
        </p:sp>
        <p:pic>
          <p:nvPicPr>
            <p:cNvPr id="7" name="Picture 6">
              <a:extLst>
                <a:ext uri="{FF2B5EF4-FFF2-40B4-BE49-F238E27FC236}">
                  <a16:creationId xmlns:a16="http://schemas.microsoft.com/office/drawing/2014/main" id="{788F3017-B8A2-9647-B74A-950E3DF99ED2}"/>
                </a:ext>
              </a:extLst>
            </p:cNvPr>
            <p:cNvPicPr>
              <a:picLocks noChangeAspect="1"/>
            </p:cNvPicPr>
            <p:nvPr/>
          </p:nvPicPr>
          <p:blipFill>
            <a:blip r:embed="rId2"/>
            <a:stretch>
              <a:fillRect/>
            </a:stretch>
          </p:blipFill>
          <p:spPr>
            <a:xfrm>
              <a:off x="7456804" y="1028700"/>
              <a:ext cx="4191091" cy="2984500"/>
            </a:xfrm>
            <a:prstGeom prst="rect">
              <a:avLst/>
            </a:prstGeom>
          </p:spPr>
        </p:pic>
      </p:gr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6AE34565-B26F-A042-9690-5FCD7CD8E9D4}"/>
                  </a:ext>
                </a:extLst>
              </p:cNvPr>
              <p:cNvSpPr/>
              <p:nvPr/>
            </p:nvSpPr>
            <p:spPr>
              <a:xfrm>
                <a:off x="432916" y="1052253"/>
                <a:ext cx="6450484" cy="5170646"/>
              </a:xfrm>
              <a:prstGeom prst="rect">
                <a:avLst/>
              </a:prstGeom>
            </p:spPr>
            <p:txBody>
              <a:bodyPr wrap="square">
                <a:spAutoFit/>
              </a:bodyPr>
              <a:lstStyle/>
              <a:p>
                <a:pPr algn="just"/>
                <a:r>
                  <a:rPr lang="en-US" sz="2200" dirty="0">
                    <a:latin typeface="Times New Roman" panose="02020603050405020304" pitchFamily="18" charset="0"/>
                    <a:cs typeface="Times New Roman" panose="02020603050405020304" pitchFamily="18" charset="0"/>
                  </a:rPr>
                  <a:t>The Rotor is an amusement park thrill ride where one stands against a wall on the inside of a large (R </a:t>
                </a:r>
                <a14:m>
                  <m:oMath xmlns:m="http://schemas.openxmlformats.org/officeDocument/2006/math">
                    <m:r>
                      <a:rPr lang="en-US" sz="2200" i="1">
                        <a:latin typeface="Cambria Math" panose="02040503050406030204" pitchFamily="18" charset="0"/>
                        <a:cs typeface="Times New Roman" panose="02020603050405020304" pitchFamily="18" charset="0"/>
                      </a:rPr>
                      <m:t>=10</m:t>
                    </m:r>
                    <m:r>
                      <a:rPr lang="en-US" sz="2200" i="1">
                        <a:latin typeface="Cambria Math" panose="02040503050406030204" pitchFamily="18" charset="0"/>
                        <a:cs typeface="Times New Roman" panose="02020603050405020304" pitchFamily="18" charset="0"/>
                      </a:rPr>
                      <m:t>𝑚</m:t>
                    </m:r>
                  </m:oMath>
                </a14:m>
                <a:r>
                  <a:rPr lang="en-US" sz="2200" dirty="0">
                    <a:latin typeface="Times New Roman" panose="02020603050405020304" pitchFamily="18" charset="0"/>
                    <a:cs typeface="Times New Roman" panose="02020603050405020304" pitchFamily="18" charset="0"/>
                  </a:rPr>
                  <a:t>) cylinder.  </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The ride starts from rest and when the riders reach a particular speed the floor drops out and the riders stay pinned to the wall due to friction.  </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If the coefficient of friction is </a:t>
                </a:r>
                <a14:m>
                  <m:oMath xmlns:m="http://schemas.openxmlformats.org/officeDocument/2006/math">
                    <m:r>
                      <a:rPr lang="en-US" sz="2200" i="1">
                        <a:latin typeface="Cambria Math" panose="02040503050406030204" pitchFamily="18" charset="0"/>
                        <a:ea typeface="Cambria Math" panose="02040503050406030204" pitchFamily="18" charset="0"/>
                        <a:cs typeface="Times New Roman" panose="02020603050405020304" pitchFamily="18" charset="0"/>
                      </a:rPr>
                      <m:t>𝜇</m:t>
                    </m:r>
                    <m:r>
                      <a:rPr lang="en-US" sz="2200" i="1">
                        <a:latin typeface="Cambria Math" panose="02040503050406030204" pitchFamily="18" charset="0"/>
                        <a:ea typeface="Cambria Math" panose="02040503050406030204" pitchFamily="18" charset="0"/>
                        <a:cs typeface="Times New Roman" panose="02020603050405020304" pitchFamily="18" charset="0"/>
                      </a:rPr>
                      <m:t>=0.2</m:t>
                    </m:r>
                  </m:oMath>
                </a14:m>
                <a:r>
                  <a:rPr lang="en-US" sz="2200" dirty="0">
                    <a:latin typeface="Times New Roman" panose="02020603050405020304" pitchFamily="18" charset="0"/>
                    <a:cs typeface="Times New Roman" panose="02020603050405020304" pitchFamily="18" charset="0"/>
                  </a:rPr>
                  <a:t>, what is the speed of the riders at which they stay pinned to the wall and what is the magnitude of the normal force from the wall on the riders?  </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What does your result </a:t>
                </a:r>
                <a:r>
                  <a:rPr lang="en-US" sz="2200" i="1" dirty="0">
                    <a:latin typeface="Times New Roman" panose="02020603050405020304" pitchFamily="18" charset="0"/>
                    <a:cs typeface="Times New Roman" panose="02020603050405020304" pitchFamily="18" charset="0"/>
                  </a:rPr>
                  <a:t>not</a:t>
                </a:r>
                <a:r>
                  <a:rPr lang="en-US" sz="2200" dirty="0">
                    <a:latin typeface="Times New Roman" panose="02020603050405020304" pitchFamily="18" charset="0"/>
                    <a:cs typeface="Times New Roman" panose="02020603050405020304" pitchFamily="18" charset="0"/>
                  </a:rPr>
                  <a:t> depend on and what does this imply about anyone who wants to ride this ride?</a:t>
                </a:r>
              </a:p>
            </p:txBody>
          </p:sp>
        </mc:Choice>
        <mc:Fallback xmlns="">
          <p:sp>
            <p:nvSpPr>
              <p:cNvPr id="8" name="Rectangle 7">
                <a:extLst>
                  <a:ext uri="{FF2B5EF4-FFF2-40B4-BE49-F238E27FC236}">
                    <a16:creationId xmlns:a16="http://schemas.microsoft.com/office/drawing/2014/main" id="{6AE34565-B26F-A042-9690-5FCD7CD8E9D4}"/>
                  </a:ext>
                </a:extLst>
              </p:cNvPr>
              <p:cNvSpPr>
                <a:spLocks noRot="1" noChangeAspect="1" noMove="1" noResize="1" noEditPoints="1" noAdjustHandles="1" noChangeArrowheads="1" noChangeShapeType="1" noTextEdit="1"/>
              </p:cNvSpPr>
              <p:nvPr/>
            </p:nvSpPr>
            <p:spPr>
              <a:xfrm>
                <a:off x="432916" y="1052253"/>
                <a:ext cx="6450484" cy="5170646"/>
              </a:xfrm>
              <a:prstGeom prst="rect">
                <a:avLst/>
              </a:prstGeom>
              <a:blipFill>
                <a:blip r:embed="rId3"/>
                <a:stretch>
                  <a:fillRect l="-1378" t="-980" r="-1378" b="-1225"/>
                </a:stretch>
              </a:blipFill>
            </p:spPr>
            <p:txBody>
              <a:bodyPr/>
              <a:lstStyle/>
              <a:p>
                <a:r>
                  <a:rPr lang="en-US">
                    <a:noFill/>
                  </a:rPr>
                  <a:t> </a:t>
                </a:r>
              </a:p>
            </p:txBody>
          </p:sp>
        </mc:Fallback>
      </mc:AlternateContent>
    </p:spTree>
    <p:extLst>
      <p:ext uri="{BB962C8B-B14F-4D97-AF65-F5344CB8AC3E}">
        <p14:creationId xmlns:p14="http://schemas.microsoft.com/office/powerpoint/2010/main" val="1485203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D8CAD-12D9-1646-DA5F-0D46AF41F24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C3746E6-E3FA-3F0A-6C38-BEB2C7AB1692}"/>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The Rotor- Solution</a:t>
            </a:r>
          </a:p>
        </p:txBody>
      </p:sp>
      <p:sp>
        <p:nvSpPr>
          <p:cNvPr id="2" name="Rectangle 1">
            <a:extLst>
              <a:ext uri="{FF2B5EF4-FFF2-40B4-BE49-F238E27FC236}">
                <a16:creationId xmlns:a16="http://schemas.microsoft.com/office/drawing/2014/main" id="{AE907035-71F8-2A09-611B-6B628C37100E}"/>
              </a:ext>
            </a:extLst>
          </p:cNvPr>
          <p:cNvSpPr/>
          <p:nvPr/>
        </p:nvSpPr>
        <p:spPr>
          <a:xfrm>
            <a:off x="344911" y="1087284"/>
            <a:ext cx="2576346"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Forces in the x-direction:</a:t>
            </a:r>
          </a:p>
        </p:txBody>
      </p:sp>
      <p:sp>
        <p:nvSpPr>
          <p:cNvPr id="3" name="Rectangle 2">
            <a:extLst>
              <a:ext uri="{FF2B5EF4-FFF2-40B4-BE49-F238E27FC236}">
                <a16:creationId xmlns:a16="http://schemas.microsoft.com/office/drawing/2014/main" id="{A083474D-74BB-31CC-E442-F5C2A26933D2}"/>
              </a:ext>
            </a:extLst>
          </p:cNvPr>
          <p:cNvSpPr/>
          <p:nvPr/>
        </p:nvSpPr>
        <p:spPr>
          <a:xfrm>
            <a:off x="344911" y="2269491"/>
            <a:ext cx="2512226"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Forces in the y-direction:</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826C0D79-0D0C-9837-6FD6-DB2F09E30056}"/>
                  </a:ext>
                </a:extLst>
              </p:cNvPr>
              <p:cNvSpPr txBox="1"/>
              <p:nvPr/>
            </p:nvSpPr>
            <p:spPr>
              <a:xfrm>
                <a:off x="684268" y="1529720"/>
                <a:ext cx="2589107" cy="5539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r>
                        <a:rPr lang="en-US" b="0" i="1" smtClean="0">
                          <a:latin typeface="Cambria Math" panose="02040503050406030204" pitchFamily="18" charset="0"/>
                        </a:rPr>
                        <m:t>=</m:t>
                      </m:r>
                      <m:r>
                        <a:rPr lang="en-US" b="0" i="1" smtClean="0">
                          <a:latin typeface="Cambria Math" panose="02040503050406030204" pitchFamily="18" charset="0"/>
                        </a:rPr>
                        <m:t>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r>
                        <a:rPr lang="en-US" b="0" i="1" smtClean="0">
                          <a:latin typeface="Cambria Math" panose="02040503050406030204" pitchFamily="18" charset="0"/>
                        </a:rPr>
                        <m:t>=</m:t>
                      </m:r>
                      <m:r>
                        <a:rPr lang="en-US" b="0" i="1" smtClean="0">
                          <a:latin typeface="Cambria Math" panose="02040503050406030204" pitchFamily="18" charset="0"/>
                        </a:rPr>
                        <m:t>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m:t>
                          </m:r>
                        </m:sub>
                      </m:sSub>
                      <m:r>
                        <a:rPr lang="en-US" b="0" i="1" smtClean="0">
                          <a:latin typeface="Cambria Math" panose="02040503050406030204" pitchFamily="18" charset="0"/>
                        </a:rPr>
                        <m:t>=</m:t>
                      </m:r>
                      <m:r>
                        <a:rPr lang="en-US" b="0" i="1" smtClean="0">
                          <a:latin typeface="Cambria Math" panose="02040503050406030204" pitchFamily="18" charset="0"/>
                        </a:rPr>
                        <m:t>𝑚</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num>
                        <m:den>
                          <m:r>
                            <a:rPr lang="en-US" b="0" i="1" smtClean="0">
                              <a:latin typeface="Cambria Math" panose="02040503050406030204" pitchFamily="18" charset="0"/>
                            </a:rPr>
                            <m:t>𝑅</m:t>
                          </m:r>
                        </m:den>
                      </m:f>
                    </m:oMath>
                  </m:oMathPara>
                </a14:m>
                <a:endParaRPr lang="en-US" dirty="0"/>
              </a:p>
            </p:txBody>
          </p:sp>
        </mc:Choice>
        <mc:Fallback xmlns="">
          <p:sp>
            <p:nvSpPr>
              <p:cNvPr id="5" name="TextBox 4">
                <a:extLst>
                  <a:ext uri="{FF2B5EF4-FFF2-40B4-BE49-F238E27FC236}">
                    <a16:creationId xmlns:a16="http://schemas.microsoft.com/office/drawing/2014/main" id="{826C0D79-0D0C-9837-6FD6-DB2F09E30056}"/>
                  </a:ext>
                </a:extLst>
              </p:cNvPr>
              <p:cNvSpPr txBox="1">
                <a:spLocks noRot="1" noChangeAspect="1" noMove="1" noResize="1" noEditPoints="1" noAdjustHandles="1" noChangeArrowheads="1" noChangeShapeType="1" noTextEdit="1"/>
              </p:cNvSpPr>
              <p:nvPr/>
            </p:nvSpPr>
            <p:spPr>
              <a:xfrm>
                <a:off x="684268" y="1529720"/>
                <a:ext cx="2589107" cy="553998"/>
              </a:xfrm>
              <a:prstGeom prst="rect">
                <a:avLst/>
              </a:prstGeom>
              <a:blipFill>
                <a:blip r:embed="rId2"/>
                <a:stretch>
                  <a:fillRect l="-1463" r="-488" b="-11111"/>
                </a:stretch>
              </a:blipFill>
            </p:spPr>
            <p:txBody>
              <a:bodyPr/>
              <a:lstStyle/>
              <a:p>
                <a:r>
                  <a:rPr lang="en-US">
                    <a:noFill/>
                  </a:rPr>
                  <a:t> </a:t>
                </a:r>
              </a:p>
            </p:txBody>
          </p:sp>
        </mc:Fallback>
      </mc:AlternateContent>
      <p:grpSp>
        <p:nvGrpSpPr>
          <p:cNvPr id="6" name="Group 5">
            <a:extLst>
              <a:ext uri="{FF2B5EF4-FFF2-40B4-BE49-F238E27FC236}">
                <a16:creationId xmlns:a16="http://schemas.microsoft.com/office/drawing/2014/main" id="{B06BAE81-9705-FE3F-0E09-F3DF293B8C67}"/>
              </a:ext>
            </a:extLst>
          </p:cNvPr>
          <p:cNvGrpSpPr/>
          <p:nvPr/>
        </p:nvGrpSpPr>
        <p:grpSpPr>
          <a:xfrm>
            <a:off x="684268" y="2685265"/>
            <a:ext cx="4625177" cy="536956"/>
            <a:chOff x="751304" y="3687513"/>
            <a:chExt cx="4625177" cy="536956"/>
          </a:xfrm>
        </p:grpSpPr>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0CE9356-48C1-2889-E8BD-4939AA5A753D}"/>
                    </a:ext>
                  </a:extLst>
                </p:cNvPr>
                <p:cNvSpPr txBox="1"/>
                <p:nvPr/>
              </p:nvSpPr>
              <p:spPr>
                <a:xfrm>
                  <a:off x="751304" y="3706699"/>
                  <a:ext cx="4625177" cy="517770"/>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𝑓𝑟</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𝑊</m:t>
                            </m:r>
                          </m:sub>
                        </m:sSub>
                        <m:r>
                          <a:rPr lang="en-US" b="0" i="1"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rPr>
                              <m:t>𝐹</m:t>
                            </m:r>
                          </m:e>
                          <m:sub>
                            <m:r>
                              <a:rPr lang="en-US" b="0" i="1" smtClean="0">
                                <a:latin typeface="Cambria Math" panose="02040503050406030204" pitchFamily="18" charset="0"/>
                              </a:rPr>
                              <m:t>𝑁</m:t>
                            </m:r>
                          </m:sub>
                        </m:sSub>
                        <m:r>
                          <a:rPr lang="en-US" b="0" i="1" smtClean="0">
                            <a:latin typeface="Cambria Math" panose="02040503050406030204" pitchFamily="18" charset="0"/>
                          </a:rPr>
                          <m:t>−</m:t>
                        </m:r>
                        <m:r>
                          <a:rPr lang="en-US" b="0" i="1" smtClean="0">
                            <a:latin typeface="Cambria Math" panose="02040503050406030204" pitchFamily="18" charset="0"/>
                          </a:rPr>
                          <m:t>𝑚𝑔</m:t>
                        </m:r>
                        <m:r>
                          <a:rPr lang="en-US" b="0" i="1" smtClean="0">
                            <a:latin typeface="Cambria Math" panose="02040503050406030204" pitchFamily="18" charset="0"/>
                          </a:rPr>
                          <m:t>=</m:t>
                        </m:r>
                        <m:r>
                          <a:rPr lang="en-US" b="0" i="1" smtClean="0">
                            <a:latin typeface="Cambria Math" panose="02040503050406030204" pitchFamily="18" charset="0"/>
                          </a:rPr>
                          <m:t>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=0</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𝑁</m:t>
                            </m:r>
                          </m:sub>
                        </m:sSub>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𝑚𝑔</m:t>
                            </m:r>
                          </m:num>
                          <m:den>
                            <m:r>
                              <a:rPr lang="en-US" b="0" i="1" smtClean="0">
                                <a:latin typeface="Cambria Math" panose="02040503050406030204" pitchFamily="18" charset="0"/>
                                <a:ea typeface="Cambria Math" panose="02040503050406030204" pitchFamily="18" charset="0"/>
                              </a:rPr>
                              <m:t>𝜇</m:t>
                            </m:r>
                          </m:den>
                        </m:f>
                      </m:oMath>
                    </m:oMathPara>
                  </a14:m>
                  <a:endParaRPr lang="en-US" dirty="0"/>
                </a:p>
              </p:txBody>
            </p:sp>
          </mc:Choice>
          <mc:Fallback xmlns="">
            <p:sp>
              <p:nvSpPr>
                <p:cNvPr id="28" name="TextBox 27">
                  <a:extLst>
                    <a:ext uri="{FF2B5EF4-FFF2-40B4-BE49-F238E27FC236}">
                      <a16:creationId xmlns:a16="http://schemas.microsoft.com/office/drawing/2014/main" id="{511FBE39-D3BE-FB4E-A566-B01132DBA6DC}"/>
                    </a:ext>
                  </a:extLst>
                </p:cNvPr>
                <p:cNvSpPr txBox="1">
                  <a:spLocks noRot="1" noChangeAspect="1" noMove="1" noResize="1" noEditPoints="1" noAdjustHandles="1" noChangeArrowheads="1" noChangeShapeType="1" noTextEdit="1"/>
                </p:cNvSpPr>
                <p:nvPr/>
              </p:nvSpPr>
              <p:spPr>
                <a:xfrm>
                  <a:off x="751304" y="3706699"/>
                  <a:ext cx="4625177" cy="517770"/>
                </a:xfrm>
                <a:prstGeom prst="rect">
                  <a:avLst/>
                </a:prstGeom>
                <a:blipFill>
                  <a:blip r:embed="rId3"/>
                  <a:stretch>
                    <a:fillRect l="-548" t="-2439" r="-548" b="-121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3AD0F305-9FB4-613D-EB3D-36C39DA1CA5C}"/>
                    </a:ext>
                  </a:extLst>
                </p:cNvPr>
                <p:cNvSpPr txBox="1"/>
                <p:nvPr/>
              </p:nvSpPr>
              <p:spPr>
                <a:xfrm>
                  <a:off x="3602358" y="3687513"/>
                  <a:ext cx="139461"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0</m:t>
                        </m:r>
                      </m:oMath>
                    </m:oMathPara>
                  </a14:m>
                  <a:endParaRPr lang="en-US" sz="1400" dirty="0"/>
                </a:p>
              </p:txBody>
            </p:sp>
          </mc:Choice>
          <mc:Fallback xmlns="">
            <p:sp>
              <p:nvSpPr>
                <p:cNvPr id="29" name="TextBox 28">
                  <a:extLst>
                    <a:ext uri="{FF2B5EF4-FFF2-40B4-BE49-F238E27FC236}">
                      <a16:creationId xmlns:a16="http://schemas.microsoft.com/office/drawing/2014/main" id="{AFA0EB29-42FD-C44B-8DB6-11668D992A45}"/>
                    </a:ext>
                  </a:extLst>
                </p:cNvPr>
                <p:cNvSpPr txBox="1">
                  <a:spLocks noRot="1" noChangeAspect="1" noMove="1" noResize="1" noEditPoints="1" noAdjustHandles="1" noChangeArrowheads="1" noChangeShapeType="1" noTextEdit="1"/>
                </p:cNvSpPr>
                <p:nvPr/>
              </p:nvSpPr>
              <p:spPr>
                <a:xfrm>
                  <a:off x="3602358" y="3687513"/>
                  <a:ext cx="139461" cy="215444"/>
                </a:xfrm>
                <a:prstGeom prst="rect">
                  <a:avLst/>
                </a:prstGeom>
                <a:blipFill>
                  <a:blip r:embed="rId4"/>
                  <a:stretch>
                    <a:fillRect l="-16667" r="-25000"/>
                  </a:stretch>
                </a:blipFill>
              </p:spPr>
              <p:txBody>
                <a:bodyPr/>
                <a:lstStyle/>
                <a:p>
                  <a:r>
                    <a:rPr lang="en-US">
                      <a:noFill/>
                    </a:rPr>
                    <a:t> </a:t>
                  </a:r>
                </a:p>
              </p:txBody>
            </p:sp>
          </mc:Fallback>
        </mc:AlternateContent>
        <p:cxnSp>
          <p:nvCxnSpPr>
            <p:cNvPr id="9" name="Straight Arrow Connector 8">
              <a:extLst>
                <a:ext uri="{FF2B5EF4-FFF2-40B4-BE49-F238E27FC236}">
                  <a16:creationId xmlns:a16="http://schemas.microsoft.com/office/drawing/2014/main" id="{08CEE473-A56B-2255-CE36-BE40550F5F39}"/>
                </a:ext>
              </a:extLst>
            </p:cNvPr>
            <p:cNvCxnSpPr>
              <a:cxnSpLocks/>
            </p:cNvCxnSpPr>
            <p:nvPr/>
          </p:nvCxnSpPr>
          <p:spPr>
            <a:xfrm flipV="1">
              <a:off x="3458351" y="3761078"/>
              <a:ext cx="97649" cy="4192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8667E43-B659-CA45-5D17-E73B9EA2E085}"/>
                  </a:ext>
                </a:extLst>
              </p:cNvPr>
              <p:cNvSpPr txBox="1"/>
              <p:nvPr/>
            </p:nvSpPr>
            <p:spPr>
              <a:xfrm>
                <a:off x="3593857" y="1311146"/>
                <a:ext cx="2128908" cy="954107"/>
              </a:xfrm>
              <a:prstGeom prst="rect">
                <a:avLst/>
              </a:prstGeom>
              <a:noFill/>
            </p:spPr>
            <p:txBody>
              <a:bodyPr wrap="square" rtlCol="0">
                <a:spAutoFit/>
              </a:bodyPr>
              <a:lstStyle/>
              <a:p>
                <a:pPr algn="just"/>
                <a:r>
                  <a:rPr lang="en-US" sz="1400" dirty="0">
                    <a:solidFill>
                      <a:srgbClr val="00B050"/>
                    </a:solidFill>
                    <a:latin typeface="Times New Roman" panose="02020603050405020304" pitchFamily="18" charset="0"/>
                    <a:cs typeface="Times New Roman" panose="02020603050405020304" pitchFamily="18" charset="0"/>
                  </a:rPr>
                  <a:t>The normal force from the wall on the rider is what gives rise to the  centripetal motion of </a:t>
                </a:r>
                <a14:m>
                  <m:oMath xmlns:m="http://schemas.openxmlformats.org/officeDocument/2006/math">
                    <m:r>
                      <a:rPr lang="en-US" sz="1400" b="0" i="1" smtClean="0">
                        <a:solidFill>
                          <a:srgbClr val="00B050"/>
                        </a:solidFill>
                        <a:latin typeface="Cambria Math" panose="02040503050406030204" pitchFamily="18" charset="0"/>
                        <a:cs typeface="Times New Roman" panose="02020603050405020304" pitchFamily="18" charset="0"/>
                      </a:rPr>
                      <m:t>𝑚</m:t>
                    </m:r>
                  </m:oMath>
                </a14:m>
                <a:r>
                  <a:rPr lang="en-US" sz="1400" dirty="0">
                    <a:solidFill>
                      <a:srgbClr val="00B050"/>
                    </a:solidFill>
                    <a:latin typeface="Times New Roman" panose="02020603050405020304" pitchFamily="18" charset="0"/>
                    <a:cs typeface="Times New Roman" panose="02020603050405020304" pitchFamily="18" charset="0"/>
                  </a:rPr>
                  <a:t>.</a:t>
                </a:r>
              </a:p>
            </p:txBody>
          </p:sp>
        </mc:Choice>
        <mc:Fallback xmlns="">
          <p:sp>
            <p:nvSpPr>
              <p:cNvPr id="10" name="TextBox 9">
                <a:extLst>
                  <a:ext uri="{FF2B5EF4-FFF2-40B4-BE49-F238E27FC236}">
                    <a16:creationId xmlns:a16="http://schemas.microsoft.com/office/drawing/2014/main" id="{38667E43-B659-CA45-5D17-E73B9EA2E085}"/>
                  </a:ext>
                </a:extLst>
              </p:cNvPr>
              <p:cNvSpPr txBox="1">
                <a:spLocks noRot="1" noChangeAspect="1" noMove="1" noResize="1" noEditPoints="1" noAdjustHandles="1" noChangeArrowheads="1" noChangeShapeType="1" noTextEdit="1"/>
              </p:cNvSpPr>
              <p:nvPr/>
            </p:nvSpPr>
            <p:spPr>
              <a:xfrm>
                <a:off x="3593857" y="1311146"/>
                <a:ext cx="2128908" cy="954107"/>
              </a:xfrm>
              <a:prstGeom prst="rect">
                <a:avLst/>
              </a:prstGeom>
              <a:blipFill>
                <a:blip r:embed="rId5"/>
                <a:stretch>
                  <a:fillRect l="-1190" t="-1316" r="-1190" b="-5263"/>
                </a:stretch>
              </a:blipFill>
            </p:spPr>
            <p:txBody>
              <a:bodyPr/>
              <a:lstStyle/>
              <a:p>
                <a:r>
                  <a:rPr lang="en-US">
                    <a:noFill/>
                  </a:rPr>
                  <a:t> </a:t>
                </a:r>
              </a:p>
            </p:txBody>
          </p:sp>
        </mc:Fallback>
      </mc:AlternateContent>
      <p:grpSp>
        <p:nvGrpSpPr>
          <p:cNvPr id="11" name="Group 10">
            <a:extLst>
              <a:ext uri="{FF2B5EF4-FFF2-40B4-BE49-F238E27FC236}">
                <a16:creationId xmlns:a16="http://schemas.microsoft.com/office/drawing/2014/main" id="{88CFBD6F-3243-92E8-FAE0-34133DBF7758}"/>
              </a:ext>
            </a:extLst>
          </p:cNvPr>
          <p:cNvGrpSpPr/>
          <p:nvPr/>
        </p:nvGrpSpPr>
        <p:grpSpPr>
          <a:xfrm>
            <a:off x="6756928" y="1271950"/>
            <a:ext cx="4622800" cy="4460281"/>
            <a:chOff x="6756928" y="1271950"/>
            <a:chExt cx="4622800" cy="4460281"/>
          </a:xfrm>
        </p:grpSpPr>
        <p:grpSp>
          <p:nvGrpSpPr>
            <p:cNvPr id="12" name="Group 11">
              <a:extLst>
                <a:ext uri="{FF2B5EF4-FFF2-40B4-BE49-F238E27FC236}">
                  <a16:creationId xmlns:a16="http://schemas.microsoft.com/office/drawing/2014/main" id="{2AF8BAF9-077F-B1A0-7BA8-2E33D0E33FFD}"/>
                </a:ext>
              </a:extLst>
            </p:cNvPr>
            <p:cNvGrpSpPr/>
            <p:nvPr/>
          </p:nvGrpSpPr>
          <p:grpSpPr>
            <a:xfrm>
              <a:off x="6756928" y="1271950"/>
              <a:ext cx="4622800" cy="4460281"/>
              <a:chOff x="6769628" y="1271950"/>
              <a:chExt cx="4622800" cy="4460281"/>
            </a:xfrm>
          </p:grpSpPr>
          <p:grpSp>
            <p:nvGrpSpPr>
              <p:cNvPr id="14" name="Group 13">
                <a:extLst>
                  <a:ext uri="{FF2B5EF4-FFF2-40B4-BE49-F238E27FC236}">
                    <a16:creationId xmlns:a16="http://schemas.microsoft.com/office/drawing/2014/main" id="{3B58B027-A8DB-8407-FB16-C57F57835299}"/>
                  </a:ext>
                </a:extLst>
              </p:cNvPr>
              <p:cNvGrpSpPr/>
              <p:nvPr/>
            </p:nvGrpSpPr>
            <p:grpSpPr>
              <a:xfrm>
                <a:off x="8953500" y="1682844"/>
                <a:ext cx="2438400" cy="4049387"/>
                <a:chOff x="8166100" y="776613"/>
                <a:chExt cx="2438400" cy="4049387"/>
              </a:xfrm>
            </p:grpSpPr>
            <p:cxnSp>
              <p:nvCxnSpPr>
                <p:cNvPr id="18" name="Straight Connector 17">
                  <a:extLst>
                    <a:ext uri="{FF2B5EF4-FFF2-40B4-BE49-F238E27FC236}">
                      <a16:creationId xmlns:a16="http://schemas.microsoft.com/office/drawing/2014/main" id="{E003EDA4-E6A5-6C3F-E72A-810AF2F63198}"/>
                    </a:ext>
                  </a:extLst>
                </p:cNvPr>
                <p:cNvCxnSpPr/>
                <p:nvPr/>
              </p:nvCxnSpPr>
              <p:spPr>
                <a:xfrm>
                  <a:off x="10604500" y="776613"/>
                  <a:ext cx="0" cy="4049387"/>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3C8978B5-F94C-A0AC-208B-597E862A9373}"/>
                    </a:ext>
                  </a:extLst>
                </p:cNvPr>
                <p:cNvSpPr/>
                <p:nvPr/>
              </p:nvSpPr>
              <p:spPr>
                <a:xfrm>
                  <a:off x="9118600" y="2082800"/>
                  <a:ext cx="1460500" cy="1752600"/>
                </a:xfrm>
                <a:prstGeom prst="rect">
                  <a:avLst/>
                </a:prstGeom>
                <a:solidFill>
                  <a:schemeClr val="accent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a:extLst>
                    <a:ext uri="{FF2B5EF4-FFF2-40B4-BE49-F238E27FC236}">
                      <a16:creationId xmlns:a16="http://schemas.microsoft.com/office/drawing/2014/main" id="{2DA05542-F995-77C6-6A90-5DB824B88B6E}"/>
                    </a:ext>
                  </a:extLst>
                </p:cNvPr>
                <p:cNvCxnSpPr/>
                <p:nvPr/>
              </p:nvCxnSpPr>
              <p:spPr>
                <a:xfrm flipH="1">
                  <a:off x="8166100" y="2959100"/>
                  <a:ext cx="2413000" cy="0"/>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6346116-7F5E-42C9-B33D-4EFA67A234F0}"/>
                    </a:ext>
                  </a:extLst>
                </p:cNvPr>
                <p:cNvCxnSpPr>
                  <a:cxnSpLocks/>
                </p:cNvCxnSpPr>
                <p:nvPr/>
              </p:nvCxnSpPr>
              <p:spPr>
                <a:xfrm>
                  <a:off x="10566400" y="2959100"/>
                  <a:ext cx="0" cy="1447800"/>
                </a:xfrm>
                <a:prstGeom prst="straightConnector1">
                  <a:avLst/>
                </a:prstGeom>
                <a:ln w="444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1AFF0D48-DE34-60BB-F19B-13665F433B3E}"/>
                    </a:ext>
                  </a:extLst>
                </p:cNvPr>
                <p:cNvCxnSpPr>
                  <a:cxnSpLocks/>
                </p:cNvCxnSpPr>
                <p:nvPr/>
              </p:nvCxnSpPr>
              <p:spPr>
                <a:xfrm>
                  <a:off x="10566400" y="1511300"/>
                  <a:ext cx="0" cy="1447800"/>
                </a:xfrm>
                <a:prstGeom prst="straightConnector1">
                  <a:avLst/>
                </a:prstGeom>
                <a:ln w="44450">
                  <a:solidFill>
                    <a:srgbClr val="00B0F0"/>
                  </a:solidFill>
                  <a:headEnd type="triangle"/>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5A52630-CA2F-8431-78DF-F7552E0C7750}"/>
                        </a:ext>
                      </a:extLst>
                    </p:cNvPr>
                    <p:cNvSpPr txBox="1"/>
                    <p:nvPr/>
                  </p:nvSpPr>
                  <p:spPr>
                    <a:xfrm>
                      <a:off x="10091680" y="1475053"/>
                      <a:ext cx="360420" cy="339195"/>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𝑓𝑟</m:t>
                                </m:r>
                              </m:sub>
                            </m:sSub>
                          </m:oMath>
                        </m:oMathPara>
                      </a14:m>
                      <a:endParaRPr lang="en-US" dirty="0"/>
                    </a:p>
                  </p:txBody>
                </p:sp>
              </mc:Choice>
              <mc:Fallback xmlns="">
                <p:sp>
                  <p:nvSpPr>
                    <p:cNvPr id="13" name="TextBox 12">
                      <a:extLst>
                        <a:ext uri="{FF2B5EF4-FFF2-40B4-BE49-F238E27FC236}">
                          <a16:creationId xmlns:a16="http://schemas.microsoft.com/office/drawing/2014/main" id="{028D5D6F-9A2E-C94C-B436-349E4E86341D}"/>
                        </a:ext>
                      </a:extLst>
                    </p:cNvPr>
                    <p:cNvSpPr txBox="1">
                      <a:spLocks noRot="1" noChangeAspect="1" noMove="1" noResize="1" noEditPoints="1" noAdjustHandles="1" noChangeArrowheads="1" noChangeShapeType="1" noTextEdit="1"/>
                    </p:cNvSpPr>
                    <p:nvPr/>
                  </p:nvSpPr>
                  <p:spPr>
                    <a:xfrm>
                      <a:off x="10091680" y="1475053"/>
                      <a:ext cx="360420" cy="339195"/>
                    </a:xfrm>
                    <a:prstGeom prst="rect">
                      <a:avLst/>
                    </a:prstGeom>
                    <a:blipFill>
                      <a:blip r:embed="rId6"/>
                      <a:stretch>
                        <a:fillRect l="-13793" t="-25926" r="-10345" b="-2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65EFE9E-C799-9115-F081-2090F01D73B1}"/>
                        </a:ext>
                      </a:extLst>
                    </p:cNvPr>
                    <p:cNvSpPr txBox="1"/>
                    <p:nvPr/>
                  </p:nvSpPr>
                  <p:spPr>
                    <a:xfrm>
                      <a:off x="8390698" y="2548506"/>
                      <a:ext cx="308802" cy="3105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𝑁</m:t>
                                </m:r>
                              </m:sub>
                            </m:sSub>
                          </m:oMath>
                        </m:oMathPara>
                      </a14:m>
                      <a:endParaRPr lang="en-US" dirty="0"/>
                    </a:p>
                  </p:txBody>
                </p:sp>
              </mc:Choice>
              <mc:Fallback xmlns="">
                <p:sp>
                  <p:nvSpPr>
                    <p:cNvPr id="14" name="TextBox 13">
                      <a:extLst>
                        <a:ext uri="{FF2B5EF4-FFF2-40B4-BE49-F238E27FC236}">
                          <a16:creationId xmlns:a16="http://schemas.microsoft.com/office/drawing/2014/main" id="{EB7B710E-8D2F-5A4B-9483-F86DC715FDF0}"/>
                        </a:ext>
                      </a:extLst>
                    </p:cNvPr>
                    <p:cNvSpPr txBox="1">
                      <a:spLocks noRot="1" noChangeAspect="1" noMove="1" noResize="1" noEditPoints="1" noAdjustHandles="1" noChangeArrowheads="1" noChangeShapeType="1" noTextEdit="1"/>
                    </p:cNvSpPr>
                    <p:nvPr/>
                  </p:nvSpPr>
                  <p:spPr>
                    <a:xfrm>
                      <a:off x="8390698" y="2548506"/>
                      <a:ext cx="308802" cy="310598"/>
                    </a:xfrm>
                    <a:prstGeom prst="rect">
                      <a:avLst/>
                    </a:prstGeom>
                    <a:blipFill>
                      <a:blip r:embed="rId7"/>
                      <a:stretch>
                        <a:fillRect l="-16000" t="-28000" b="-16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B3598945-2D8F-B235-00C0-96315ACE9478}"/>
                        </a:ext>
                      </a:extLst>
                    </p:cNvPr>
                    <p:cNvSpPr txBox="1"/>
                    <p:nvPr/>
                  </p:nvSpPr>
                  <p:spPr>
                    <a:xfrm>
                      <a:off x="10093091" y="3962951"/>
                      <a:ext cx="359009" cy="3105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𝑊</m:t>
                                </m:r>
                              </m:sub>
                            </m:sSub>
                          </m:oMath>
                        </m:oMathPara>
                      </a14:m>
                      <a:endParaRPr lang="en-US" dirty="0"/>
                    </a:p>
                  </p:txBody>
                </p:sp>
              </mc:Choice>
              <mc:Fallback xmlns="">
                <p:sp>
                  <p:nvSpPr>
                    <p:cNvPr id="15" name="TextBox 14">
                      <a:extLst>
                        <a:ext uri="{FF2B5EF4-FFF2-40B4-BE49-F238E27FC236}">
                          <a16:creationId xmlns:a16="http://schemas.microsoft.com/office/drawing/2014/main" id="{97B23F91-DC40-8047-A8ED-5AD6CDEB0E60}"/>
                        </a:ext>
                      </a:extLst>
                    </p:cNvPr>
                    <p:cNvSpPr txBox="1">
                      <a:spLocks noRot="1" noChangeAspect="1" noMove="1" noResize="1" noEditPoints="1" noAdjustHandles="1" noChangeArrowheads="1" noChangeShapeType="1" noTextEdit="1"/>
                    </p:cNvSpPr>
                    <p:nvPr/>
                  </p:nvSpPr>
                  <p:spPr>
                    <a:xfrm>
                      <a:off x="10093091" y="3962951"/>
                      <a:ext cx="359009" cy="310598"/>
                    </a:xfrm>
                    <a:prstGeom prst="rect">
                      <a:avLst/>
                    </a:prstGeom>
                    <a:blipFill>
                      <a:blip r:embed="rId8"/>
                      <a:stretch>
                        <a:fillRect l="-10345" t="-26923" b="-11538"/>
                      </a:stretch>
                    </a:blipFill>
                  </p:spPr>
                  <p:txBody>
                    <a:bodyPr/>
                    <a:lstStyle/>
                    <a:p>
                      <a:r>
                        <a:rPr lang="en-US">
                          <a:noFill/>
                        </a:rPr>
                        <a:t> </a:t>
                      </a:r>
                    </a:p>
                  </p:txBody>
                </p:sp>
              </mc:Fallback>
            </mc:AlternateContent>
            <p:grpSp>
              <p:nvGrpSpPr>
                <p:cNvPr id="26" name="Group 25">
                  <a:extLst>
                    <a:ext uri="{FF2B5EF4-FFF2-40B4-BE49-F238E27FC236}">
                      <a16:creationId xmlns:a16="http://schemas.microsoft.com/office/drawing/2014/main" id="{ABAF2C01-3343-1BB8-4EFE-1DF74951CD03}"/>
                    </a:ext>
                  </a:extLst>
                </p:cNvPr>
                <p:cNvGrpSpPr/>
                <p:nvPr/>
              </p:nvGrpSpPr>
              <p:grpSpPr>
                <a:xfrm>
                  <a:off x="9177280" y="1365250"/>
                  <a:ext cx="533400" cy="558800"/>
                  <a:chOff x="8166100" y="635000"/>
                  <a:chExt cx="533400" cy="558800"/>
                </a:xfrm>
              </p:grpSpPr>
              <p:cxnSp>
                <p:nvCxnSpPr>
                  <p:cNvPr id="30" name="Straight Arrow Connector 29">
                    <a:extLst>
                      <a:ext uri="{FF2B5EF4-FFF2-40B4-BE49-F238E27FC236}">
                        <a16:creationId xmlns:a16="http://schemas.microsoft.com/office/drawing/2014/main" id="{F4B4B787-3B63-B850-A22D-2E301F5ED237}"/>
                      </a:ext>
                    </a:extLst>
                  </p:cNvPr>
                  <p:cNvCxnSpPr/>
                  <p:nvPr/>
                </p:nvCxnSpPr>
                <p:spPr>
                  <a:xfrm flipV="1">
                    <a:off x="8699500" y="635000"/>
                    <a:ext cx="0" cy="5588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2B353FEF-413E-555D-78FD-433ED7210496}"/>
                      </a:ext>
                    </a:extLst>
                  </p:cNvPr>
                  <p:cNvCxnSpPr>
                    <a:cxnSpLocks/>
                  </p:cNvCxnSpPr>
                  <p:nvPr/>
                </p:nvCxnSpPr>
                <p:spPr>
                  <a:xfrm flipH="1">
                    <a:off x="8166100" y="1193800"/>
                    <a:ext cx="533400"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DF4E23D7-2C54-824C-ED6D-788D0F4F4089}"/>
                        </a:ext>
                      </a:extLst>
                    </p:cNvPr>
                    <p:cNvSpPr txBox="1"/>
                    <p:nvPr/>
                  </p:nvSpPr>
                  <p:spPr>
                    <a:xfrm>
                      <a:off x="9016525" y="1787981"/>
                      <a:ext cx="141705"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𝑥</m:t>
                            </m:r>
                          </m:oMath>
                        </m:oMathPara>
                      </a14:m>
                      <a:endParaRPr lang="en-US" sz="1400" dirty="0"/>
                    </a:p>
                  </p:txBody>
                </p:sp>
              </mc:Choice>
              <mc:Fallback xmlns="">
                <p:sp>
                  <p:nvSpPr>
                    <p:cNvPr id="21" name="TextBox 20">
                      <a:extLst>
                        <a:ext uri="{FF2B5EF4-FFF2-40B4-BE49-F238E27FC236}">
                          <a16:creationId xmlns:a16="http://schemas.microsoft.com/office/drawing/2014/main" id="{D95D2A3E-3A8A-4B40-B1C2-08A0ADCA4F68}"/>
                        </a:ext>
                      </a:extLst>
                    </p:cNvPr>
                    <p:cNvSpPr txBox="1">
                      <a:spLocks noRot="1" noChangeAspect="1" noMove="1" noResize="1" noEditPoints="1" noAdjustHandles="1" noChangeArrowheads="1" noChangeShapeType="1" noTextEdit="1"/>
                    </p:cNvSpPr>
                    <p:nvPr/>
                  </p:nvSpPr>
                  <p:spPr>
                    <a:xfrm>
                      <a:off x="9016525" y="1787981"/>
                      <a:ext cx="141705" cy="215444"/>
                    </a:xfrm>
                    <a:prstGeom prst="rect">
                      <a:avLst/>
                    </a:prstGeom>
                    <a:blipFill>
                      <a:blip r:embed="rId9"/>
                      <a:stretch>
                        <a:fillRect l="-16667" r="-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711177D3-12B7-4557-8DD4-EF6FC22CBF0A}"/>
                        </a:ext>
                      </a:extLst>
                    </p:cNvPr>
                    <p:cNvSpPr txBox="1"/>
                    <p:nvPr/>
                  </p:nvSpPr>
                  <p:spPr>
                    <a:xfrm>
                      <a:off x="9492775" y="1244828"/>
                      <a:ext cx="144142"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𝑦</m:t>
                            </m:r>
                          </m:oMath>
                        </m:oMathPara>
                      </a14:m>
                      <a:endParaRPr lang="en-US" sz="1400" dirty="0"/>
                    </a:p>
                  </p:txBody>
                </p:sp>
              </mc:Choice>
              <mc:Fallback xmlns="">
                <p:sp>
                  <p:nvSpPr>
                    <p:cNvPr id="22" name="TextBox 21">
                      <a:extLst>
                        <a:ext uri="{FF2B5EF4-FFF2-40B4-BE49-F238E27FC236}">
                          <a16:creationId xmlns:a16="http://schemas.microsoft.com/office/drawing/2014/main" id="{4F0ED7B2-F241-5D42-BCB9-9CE77D715847}"/>
                        </a:ext>
                      </a:extLst>
                    </p:cNvPr>
                    <p:cNvSpPr txBox="1">
                      <a:spLocks noRot="1" noChangeAspect="1" noMove="1" noResize="1" noEditPoints="1" noAdjustHandles="1" noChangeArrowheads="1" noChangeShapeType="1" noTextEdit="1"/>
                    </p:cNvSpPr>
                    <p:nvPr/>
                  </p:nvSpPr>
                  <p:spPr>
                    <a:xfrm>
                      <a:off x="9492775" y="1244828"/>
                      <a:ext cx="144142" cy="215444"/>
                    </a:xfrm>
                    <a:prstGeom prst="rect">
                      <a:avLst/>
                    </a:prstGeom>
                    <a:blipFill>
                      <a:blip r:embed="rId10"/>
                      <a:stretch>
                        <a:fillRect l="-23077" r="-23077" b="-2222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9B2E0CD-8226-D825-1DFF-E3B3EBB1BBA4}"/>
                        </a:ext>
                      </a:extLst>
                    </p:cNvPr>
                    <p:cNvSpPr txBox="1"/>
                    <p:nvPr/>
                  </p:nvSpPr>
                  <p:spPr>
                    <a:xfrm>
                      <a:off x="9247181" y="2233958"/>
                      <a:ext cx="25083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𝑚</m:t>
                            </m:r>
                          </m:oMath>
                        </m:oMathPara>
                      </a14:m>
                      <a:endParaRPr lang="en-US" dirty="0"/>
                    </a:p>
                  </p:txBody>
                </p:sp>
              </mc:Choice>
              <mc:Fallback xmlns="">
                <p:sp>
                  <p:nvSpPr>
                    <p:cNvPr id="23" name="TextBox 22">
                      <a:extLst>
                        <a:ext uri="{FF2B5EF4-FFF2-40B4-BE49-F238E27FC236}">
                          <a16:creationId xmlns:a16="http://schemas.microsoft.com/office/drawing/2014/main" id="{D708FA05-70D4-2343-A11B-FC81966C3909}"/>
                        </a:ext>
                      </a:extLst>
                    </p:cNvPr>
                    <p:cNvSpPr txBox="1">
                      <a:spLocks noRot="1" noChangeAspect="1" noMove="1" noResize="1" noEditPoints="1" noAdjustHandles="1" noChangeArrowheads="1" noChangeShapeType="1" noTextEdit="1"/>
                    </p:cNvSpPr>
                    <p:nvPr/>
                  </p:nvSpPr>
                  <p:spPr>
                    <a:xfrm>
                      <a:off x="9247181" y="2233958"/>
                      <a:ext cx="250838" cy="276999"/>
                    </a:xfrm>
                    <a:prstGeom prst="rect">
                      <a:avLst/>
                    </a:prstGeom>
                    <a:blipFill>
                      <a:blip r:embed="rId11"/>
                      <a:stretch>
                        <a:fillRect l="-9524" r="-9524"/>
                      </a:stretch>
                    </a:blipFill>
                  </p:spPr>
                  <p:txBody>
                    <a:bodyPr/>
                    <a:lstStyle/>
                    <a:p>
                      <a:r>
                        <a:rPr lang="en-US">
                          <a:noFill/>
                        </a:rPr>
                        <a:t> </a:t>
                      </a:r>
                    </a:p>
                  </p:txBody>
                </p:sp>
              </mc:Fallback>
            </mc:AlternateContent>
          </p:grpSp>
          <p:sp>
            <p:nvSpPr>
              <p:cNvPr id="15" name="Oval 14">
                <a:extLst>
                  <a:ext uri="{FF2B5EF4-FFF2-40B4-BE49-F238E27FC236}">
                    <a16:creationId xmlns:a16="http://schemas.microsoft.com/office/drawing/2014/main" id="{CC64AA9C-0C12-191C-C2C5-815583CB0733}"/>
                  </a:ext>
                </a:extLst>
              </p:cNvPr>
              <p:cNvSpPr/>
              <p:nvPr/>
            </p:nvSpPr>
            <p:spPr>
              <a:xfrm>
                <a:off x="6769628" y="1271950"/>
                <a:ext cx="4622800" cy="887087"/>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4F0E5322-8867-CF6B-F871-4532C356B379}"/>
                  </a:ext>
                </a:extLst>
              </p:cNvPr>
              <p:cNvCxnSpPr>
                <a:endCxn id="15" idx="6"/>
              </p:cNvCxnSpPr>
              <p:nvPr/>
            </p:nvCxnSpPr>
            <p:spPr>
              <a:xfrm>
                <a:off x="9074151" y="1713137"/>
                <a:ext cx="2318277" cy="2357"/>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6B675AD3-48FE-1AC1-11EC-0962554DDB1A}"/>
                      </a:ext>
                    </a:extLst>
                  </p:cNvPr>
                  <p:cNvSpPr txBox="1"/>
                  <p:nvPr/>
                </p:nvSpPr>
                <p:spPr>
                  <a:xfrm>
                    <a:off x="9839261" y="1463363"/>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𝑅</m:t>
                          </m:r>
                        </m:oMath>
                      </m:oMathPara>
                    </a14:m>
                    <a:endParaRPr lang="en-US" dirty="0"/>
                  </a:p>
                </p:txBody>
              </p:sp>
            </mc:Choice>
            <mc:Fallback xmlns="">
              <p:sp>
                <p:nvSpPr>
                  <p:cNvPr id="35" name="TextBox 34">
                    <a:extLst>
                      <a:ext uri="{FF2B5EF4-FFF2-40B4-BE49-F238E27FC236}">
                        <a16:creationId xmlns:a16="http://schemas.microsoft.com/office/drawing/2014/main" id="{021FD8DA-C194-3F41-A582-CC23E4680108}"/>
                      </a:ext>
                    </a:extLst>
                  </p:cNvPr>
                  <p:cNvSpPr txBox="1">
                    <a:spLocks noRot="1" noChangeAspect="1" noMove="1" noResize="1" noEditPoints="1" noAdjustHandles="1" noChangeArrowheads="1" noChangeShapeType="1" noTextEdit="1"/>
                  </p:cNvSpPr>
                  <p:nvPr/>
                </p:nvSpPr>
                <p:spPr>
                  <a:xfrm>
                    <a:off x="9839261" y="1463363"/>
                    <a:ext cx="207108" cy="276999"/>
                  </a:xfrm>
                  <a:prstGeom prst="rect">
                    <a:avLst/>
                  </a:prstGeom>
                  <a:blipFill>
                    <a:blip r:embed="rId12"/>
                    <a:stretch>
                      <a:fillRect l="-23529" r="-17647" b="-4348"/>
                    </a:stretch>
                  </a:blipFill>
                </p:spPr>
                <p:txBody>
                  <a:bodyPr/>
                  <a:lstStyle/>
                  <a:p>
                    <a:r>
                      <a:rPr lang="en-US">
                        <a:noFill/>
                      </a:rPr>
                      <a:t> </a:t>
                    </a:r>
                  </a:p>
                </p:txBody>
              </p:sp>
            </mc:Fallback>
          </mc:AlternateContent>
        </p:grpSp>
        <p:sp>
          <p:nvSpPr>
            <p:cNvPr id="13" name="Curved Right Arrow 12">
              <a:extLst>
                <a:ext uri="{FF2B5EF4-FFF2-40B4-BE49-F238E27FC236}">
                  <a16:creationId xmlns:a16="http://schemas.microsoft.com/office/drawing/2014/main" id="{E198B7E8-E3C5-9B7C-C5C6-81E0670CB927}"/>
                </a:ext>
              </a:extLst>
            </p:cNvPr>
            <p:cNvSpPr/>
            <p:nvPr/>
          </p:nvSpPr>
          <p:spPr>
            <a:xfrm>
              <a:off x="8602191" y="1502431"/>
              <a:ext cx="561210" cy="475861"/>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6807DBC4-7E99-219F-4643-27B6155ED527}"/>
                  </a:ext>
                </a:extLst>
              </p:cNvPr>
              <p:cNvSpPr txBox="1"/>
              <p:nvPr/>
            </p:nvSpPr>
            <p:spPr>
              <a:xfrm>
                <a:off x="1566044" y="3316856"/>
                <a:ext cx="2968120" cy="818366"/>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𝑚𝑔</m:t>
                          </m:r>
                        </m:num>
                        <m:den>
                          <m:r>
                            <a:rPr lang="en-US" b="0" i="1" smtClean="0">
                              <a:latin typeface="Cambria Math" panose="02040503050406030204" pitchFamily="18" charset="0"/>
                              <a:ea typeface="Cambria Math" panose="02040503050406030204" pitchFamily="18" charset="0"/>
                            </a:rPr>
                            <m:t>𝜇</m:t>
                          </m:r>
                        </m:den>
                      </m:f>
                      <m:r>
                        <a:rPr lang="en-US" b="0" i="1" smtClean="0">
                          <a:latin typeface="Cambria Math" panose="02040503050406030204" pitchFamily="18" charset="0"/>
                        </a:rPr>
                        <m:t>=</m:t>
                      </m:r>
                      <m:r>
                        <a:rPr lang="en-US" b="0" i="1" smtClean="0">
                          <a:latin typeface="Cambria Math" panose="02040503050406030204" pitchFamily="18" charset="0"/>
                        </a:rPr>
                        <m:t>𝑚</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num>
                        <m:den>
                          <m:r>
                            <a:rPr lang="en-US" b="0" i="1" smtClean="0">
                              <a:latin typeface="Cambria Math" panose="02040503050406030204" pitchFamily="18" charset="0"/>
                            </a:rPr>
                            <m:t>𝑅</m:t>
                          </m:r>
                        </m:den>
                      </m:f>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𝑣</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𝑅𝑔</m:t>
                              </m:r>
                            </m:num>
                            <m:den>
                              <m:r>
                                <a:rPr lang="en-US" b="0" i="1" smtClean="0">
                                  <a:latin typeface="Cambria Math" panose="02040503050406030204" pitchFamily="18" charset="0"/>
                                  <a:ea typeface="Cambria Math" panose="02040503050406030204" pitchFamily="18" charset="0"/>
                                </a:rPr>
                                <m:t>𝜇</m:t>
                              </m:r>
                            </m:den>
                          </m:f>
                        </m:e>
                      </m:rad>
                    </m:oMath>
                  </m:oMathPara>
                </a14:m>
                <a:endParaRPr lang="en-US" dirty="0"/>
              </a:p>
            </p:txBody>
          </p:sp>
        </mc:Choice>
        <mc:Fallback xmlns="">
          <p:sp>
            <p:nvSpPr>
              <p:cNvPr id="32" name="TextBox 31">
                <a:extLst>
                  <a:ext uri="{FF2B5EF4-FFF2-40B4-BE49-F238E27FC236}">
                    <a16:creationId xmlns:a16="http://schemas.microsoft.com/office/drawing/2014/main" id="{6807DBC4-7E99-219F-4643-27B6155ED527}"/>
                  </a:ext>
                </a:extLst>
              </p:cNvPr>
              <p:cNvSpPr txBox="1">
                <a:spLocks noRot="1" noChangeAspect="1" noMove="1" noResize="1" noEditPoints="1" noAdjustHandles="1" noChangeArrowheads="1" noChangeShapeType="1" noTextEdit="1"/>
              </p:cNvSpPr>
              <p:nvPr/>
            </p:nvSpPr>
            <p:spPr>
              <a:xfrm>
                <a:off x="1566044" y="3316856"/>
                <a:ext cx="2968120" cy="818366"/>
              </a:xfrm>
              <a:prstGeom prst="rect">
                <a:avLst/>
              </a:prstGeom>
              <a:blipFill>
                <a:blip r:embed="rId13"/>
                <a:stretch>
                  <a:fillRect l="-1277" r="-170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56D10E5C-CD71-8B36-1C4B-5D9B0B69A7C2}"/>
                  </a:ext>
                </a:extLst>
              </p:cNvPr>
              <p:cNvSpPr/>
              <p:nvPr/>
            </p:nvSpPr>
            <p:spPr>
              <a:xfrm>
                <a:off x="2480236" y="4291543"/>
                <a:ext cx="4338367" cy="962764"/>
              </a:xfrm>
              <a:prstGeom prst="rect">
                <a:avLst/>
              </a:prstGeom>
            </p:spPr>
            <p:txBody>
              <a:bodyPr wrap="none">
                <a:spAutoFit/>
              </a:bodyPr>
              <a:lstStyle/>
              <a:p>
                <a:pPr/>
                <a14:m>
                  <m:oMathPara xmlns:m="http://schemas.openxmlformats.org/officeDocument/2006/math">
                    <m:oMath>
                      <m:r>
                        <a:rPr lang="en-US" b="0" i="1" smtClean="0">
                          <a:latin typeface="Cambria Math" panose="02040503050406030204" pitchFamily="18" charset="0"/>
                          <a:ea typeface="Cambria Math" panose="02040503050406030204" pitchFamily="18" charset="0"/>
                        </a:rPr>
                        <m:t>𝑣</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𝑅𝑔</m:t>
                              </m:r>
                            </m:num>
                            <m:den>
                              <m:r>
                                <a:rPr lang="en-US" b="0" i="1" smtClean="0">
                                  <a:latin typeface="Cambria Math" panose="02040503050406030204" pitchFamily="18" charset="0"/>
                                  <a:ea typeface="Cambria Math" panose="02040503050406030204" pitchFamily="18" charset="0"/>
                                </a:rPr>
                                <m:t>𝜇</m:t>
                              </m:r>
                            </m:den>
                          </m:f>
                        </m:e>
                      </m:rad>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10</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×9.8</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num>
                            <m:den>
                              <m:r>
                                <a:rPr lang="en-US" b="0" i="1" smtClean="0">
                                  <a:latin typeface="Cambria Math" panose="02040503050406030204" pitchFamily="18" charset="0"/>
                                  <a:ea typeface="Cambria Math" panose="02040503050406030204" pitchFamily="18" charset="0"/>
                                </a:rPr>
                                <m:t>0.2</m:t>
                              </m:r>
                            </m:den>
                          </m:f>
                        </m:e>
                      </m:rad>
                      <m:r>
                        <a:rPr lang="en-US" b="0" i="1" smtClean="0">
                          <a:latin typeface="Cambria Math" panose="02040503050406030204" pitchFamily="18" charset="0"/>
                          <a:ea typeface="Cambria Math" panose="02040503050406030204" pitchFamily="18" charset="0"/>
                        </a:rPr>
                        <m:t>=22</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𝑠</m:t>
                              </m:r>
                            </m:den>
                          </m:f>
                        </m:e>
                      </m:box>
                      <m:r>
                        <a:rPr lang="en-US" b="0" i="1" smtClean="0">
                          <a:latin typeface="Cambria Math" panose="02040503050406030204" pitchFamily="18" charset="0"/>
                          <a:ea typeface="Cambria Math" panose="02040503050406030204" pitchFamily="18" charset="0"/>
                        </a:rPr>
                        <m:t> </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~50</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𝑚𝑖</m:t>
                                  </m:r>
                                </m:num>
                                <m:den>
                                  <m:r>
                                    <a:rPr lang="en-US" b="0" i="1" smtClean="0">
                                      <a:latin typeface="Cambria Math" panose="02040503050406030204" pitchFamily="18" charset="0"/>
                                      <a:ea typeface="Cambria Math" panose="02040503050406030204" pitchFamily="18" charset="0"/>
                                    </a:rPr>
                                    <m:t>ℎ𝑟</m:t>
                                  </m:r>
                                </m:den>
                              </m:f>
                            </m:e>
                          </m:box>
                        </m:e>
                      </m:d>
                    </m:oMath>
                  </m:oMathPara>
                </a14:m>
                <a:endParaRPr lang="en-US" dirty="0"/>
              </a:p>
            </p:txBody>
          </p:sp>
        </mc:Choice>
        <mc:Fallback xmlns="">
          <p:sp>
            <p:nvSpPr>
              <p:cNvPr id="33" name="Rectangle 32">
                <a:extLst>
                  <a:ext uri="{FF2B5EF4-FFF2-40B4-BE49-F238E27FC236}">
                    <a16:creationId xmlns:a16="http://schemas.microsoft.com/office/drawing/2014/main" id="{56D10E5C-CD71-8B36-1C4B-5D9B0B69A7C2}"/>
                  </a:ext>
                </a:extLst>
              </p:cNvPr>
              <p:cNvSpPr>
                <a:spLocks noRot="1" noChangeAspect="1" noMove="1" noResize="1" noEditPoints="1" noAdjustHandles="1" noChangeArrowheads="1" noChangeShapeType="1" noTextEdit="1"/>
              </p:cNvSpPr>
              <p:nvPr/>
            </p:nvSpPr>
            <p:spPr>
              <a:xfrm>
                <a:off x="2480236" y="4291543"/>
                <a:ext cx="4338367" cy="962764"/>
              </a:xfrm>
              <a:prstGeom prst="rect">
                <a:avLst/>
              </a:prstGeom>
              <a:blipFill>
                <a:blip r:embed="rId14"/>
                <a:stretch>
                  <a:fillRect/>
                </a:stretch>
              </a:blipFill>
            </p:spPr>
            <p:txBody>
              <a:bodyPr/>
              <a:lstStyle/>
              <a:p>
                <a:r>
                  <a:rPr lang="en-US">
                    <a:noFill/>
                  </a:rPr>
                  <a:t> </a:t>
                </a:r>
              </a:p>
            </p:txBody>
          </p:sp>
        </mc:Fallback>
      </mc:AlternateContent>
      <p:cxnSp>
        <p:nvCxnSpPr>
          <p:cNvPr id="34" name="Straight Arrow Connector 33">
            <a:extLst>
              <a:ext uri="{FF2B5EF4-FFF2-40B4-BE49-F238E27FC236}">
                <a16:creationId xmlns:a16="http://schemas.microsoft.com/office/drawing/2014/main" id="{AFB9DBAD-CB1E-5826-0AFD-B7E157621744}"/>
              </a:ext>
            </a:extLst>
          </p:cNvPr>
          <p:cNvCxnSpPr/>
          <p:nvPr/>
        </p:nvCxnSpPr>
        <p:spPr>
          <a:xfrm>
            <a:off x="1404366" y="4738073"/>
            <a:ext cx="914400" cy="0"/>
          </a:xfrm>
          <a:prstGeom prst="straightConnector1">
            <a:avLst/>
          </a:prstGeom>
          <a:ln w="254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5A791951-5178-C288-DAE6-2BDB73A9C3F6}"/>
              </a:ext>
            </a:extLst>
          </p:cNvPr>
          <p:cNvSpPr/>
          <p:nvPr/>
        </p:nvSpPr>
        <p:spPr>
          <a:xfrm>
            <a:off x="948282" y="5491093"/>
            <a:ext cx="6096000" cy="923330"/>
          </a:xfrm>
          <a:prstGeom prst="rect">
            <a:avLst/>
          </a:prstGeom>
        </p:spPr>
        <p:txBody>
          <a:bodyPr>
            <a:spAutoFit/>
          </a:bodyPr>
          <a:lstStyle/>
          <a:p>
            <a:pPr marL="285750" indent="-285750" algn="jus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 this expression for the speed notice that the result does not depend on the mass of the rider.  This of course means that anyone can ride at any time. Which seems reasonable.</a:t>
            </a:r>
            <a:endParaRPr lang="en-US" dirty="0"/>
          </a:p>
        </p:txBody>
      </p:sp>
    </p:spTree>
    <p:extLst>
      <p:ext uri="{BB962C8B-B14F-4D97-AF65-F5344CB8AC3E}">
        <p14:creationId xmlns:p14="http://schemas.microsoft.com/office/powerpoint/2010/main" val="1934312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7">
                <a:extLst>
                  <a:ext uri="{FF2B5EF4-FFF2-40B4-BE49-F238E27FC236}">
                    <a16:creationId xmlns:a16="http://schemas.microsoft.com/office/drawing/2014/main" id="{CFD2B867-C0CE-B24B-AF4E-D541B84DFAA7}"/>
                  </a:ext>
                </a:extLst>
              </p:cNvPr>
              <p:cNvSpPr>
                <a:spLocks noChangeArrowheads="1"/>
              </p:cNvSpPr>
              <p:nvPr/>
            </p:nvSpPr>
            <p:spPr bwMode="auto">
              <a:xfrm>
                <a:off x="222422" y="841714"/>
                <a:ext cx="11559543" cy="2476832"/>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kumimoji="0" lang="en-US" altLang="en-US" sz="2200" b="0" i="1"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Fat</a:t>
                </a:r>
                <a:r>
                  <a:rPr kumimoji="0" lang="en-US" altLang="en-US" sz="2200" b="0" i="1" u="none" strike="noStrike" cap="none" normalizeH="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 Albert </a:t>
                </a:r>
                <a:r>
                  <a:rPr kumimoji="0" lang="en-US" altLang="en-US" sz="2200" b="0" i="0" u="none" strike="noStrike" cap="none" normalizeH="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is the transport aircraft for the Blue Angels flight demonstration team.  </a:t>
                </a:r>
                <a:r>
                  <a:rPr kumimoji="0" lang="en-US" altLang="en-US" sz="2200" b="0" i="0"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Suppose that the pilots of </a:t>
                </a:r>
                <a:r>
                  <a:rPr kumimoji="0" lang="en-US" altLang="en-US" sz="2200" b="0" i="1"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Fat Albert </a:t>
                </a:r>
                <a:r>
                  <a:rPr kumimoji="0" lang="en-US" altLang="en-US" sz="2200" b="0" i="0"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perform a maneuver for the airshow attendees where they fly the plane in a horizontal circle of radius </a:t>
                </a:r>
                <a14:m>
                  <m:oMath xmlns:m="http://schemas.openxmlformats.org/officeDocument/2006/math">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𝑅</m:t>
                    </m:r>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=1600</m:t>
                    </m:r>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𝑚</m:t>
                    </m:r>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 (~1</m:t>
                    </m:r>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𝑚𝑖𝑙𝑒</m:t>
                    </m:r>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m:t>
                    </m:r>
                  </m:oMath>
                </a14:m>
                <a:r>
                  <a:rPr kumimoji="0" lang="en-US" altLang="en-US" sz="2200" b="0" i="0"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 at a constant speed of </a:t>
                </a:r>
                <a14:m>
                  <m:oMath xmlns:m="http://schemas.openxmlformats.org/officeDocument/2006/math">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75</m:t>
                    </m:r>
                    <m:box>
                      <m:boxPr>
                        <m:ctrlP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ctrlPr>
                      </m:boxPr>
                      <m:e>
                        <m:f>
                          <m:fPr>
                            <m:ctrlP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ctrlPr>
                          </m:fPr>
                          <m:num>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𝑚</m:t>
                            </m:r>
                          </m:num>
                          <m:den>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𝑠</m:t>
                            </m:r>
                          </m:den>
                        </m:f>
                      </m:e>
                    </m:box>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 (~165</m:t>
                    </m:r>
                    <m:box>
                      <m:boxPr>
                        <m:ctrlP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ctrlPr>
                      </m:boxPr>
                      <m:e>
                        <m:f>
                          <m:fPr>
                            <m:ctrlP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ctrlPr>
                          </m:fPr>
                          <m:num>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𝑚𝑖</m:t>
                            </m:r>
                          </m:num>
                          <m:den>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ℎ𝑟</m:t>
                            </m:r>
                          </m:den>
                        </m:f>
                      </m:e>
                    </m:box>
                    <m:r>
                      <a:rPr kumimoji="0" lang="en-US" altLang="en-US" sz="2200" b="0" i="1" u="none" strike="noStrike" cap="none" normalizeH="0" baseline="0" smtClean="0">
                        <a:ln>
                          <a:noFill/>
                        </a:ln>
                        <a:solidFill>
                          <a:schemeClr val="tx1"/>
                        </a:solidFill>
                        <a:effectLst/>
                        <a:latin typeface="Cambria Math" panose="02040503050406030204" pitchFamily="18" charset="0"/>
                        <a:ea typeface="Cambria" panose="02040503050406030204" pitchFamily="18" charset="0"/>
                        <a:cs typeface="Times New Roman" panose="02020603050405020304" pitchFamily="18" charset="0"/>
                      </a:rPr>
                      <m:t>)</m:t>
                    </m:r>
                  </m:oMath>
                </a14:m>
                <a:r>
                  <a:rPr kumimoji="0" lang="en-US" altLang="en-US" sz="2200" b="0" i="0"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 by tilting the wings of the airplane by an angle </a:t>
                </a:r>
                <a14:m>
                  <m:oMath xmlns:m="http://schemas.openxmlformats.org/officeDocument/2006/math">
                    <m:r>
                      <a:rPr kumimoji="0" lang="en-US" altLang="en-US" sz="22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m:t>𝜙</m:t>
                    </m:r>
                  </m:oMath>
                </a14:m>
                <a:r>
                  <a:rPr kumimoji="0" lang="en-US" altLang="en-US" sz="2200" b="0" i="0"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 measured with respect to the vertical.  When the plane flies, airflow over the wings of the plane generates a lifting force, </a:t>
                </a:r>
                <a14:m>
                  <m:oMath xmlns:m="http://schemas.openxmlformats.org/officeDocument/2006/math">
                    <m:sSub>
                      <m:sSubPr>
                        <m:ctrlPr>
                          <a:rPr kumimoji="0" lang="en-US" altLang="en-US" sz="22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ctrlPr>
                      </m:sSubPr>
                      <m:e>
                        <m:r>
                          <a:rPr kumimoji="0" lang="en-US" altLang="en-US" sz="22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𝐹</m:t>
                        </m:r>
                      </m:e>
                      <m:sub>
                        <m:r>
                          <a:rPr kumimoji="0" lang="en-US" altLang="en-US" sz="2200" b="0" i="1" u="none" strike="noStrike" cap="none" normalizeH="0" baseline="0" smtClean="0">
                            <a:ln>
                              <a:noFill/>
                            </a:ln>
                            <a:solidFill>
                              <a:schemeClr val="tx1"/>
                            </a:solidFill>
                            <a:effectLst/>
                            <a:latin typeface="Cambria Math" panose="02040503050406030204" pitchFamily="18" charset="0"/>
                            <a:cs typeface="Times New Roman" panose="02020603050405020304" pitchFamily="18" charset="0"/>
                          </a:rPr>
                          <m:t>𝑙𝑖𝑓𝑡</m:t>
                        </m:r>
                      </m:sub>
                    </m:sSub>
                  </m:oMath>
                </a14:m>
                <a:r>
                  <a:rPr kumimoji="0" lang="en-US" altLang="en-US" sz="2200" b="0" i="0"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 that is always perpendicular to the wings of the plane.  At what angle </a:t>
                </a:r>
                <a14:m>
                  <m:oMath xmlns:m="http://schemas.openxmlformats.org/officeDocument/2006/math">
                    <m:r>
                      <a:rPr kumimoji="0" lang="en-US" altLang="en-US" sz="22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m:t>𝜙</m:t>
                    </m:r>
                    <m:r>
                      <a:rPr kumimoji="0" lang="en-US" altLang="en-US" sz="2200" b="0" i="1" u="none" strike="noStrike" cap="none" normalizeH="0" baseline="0" smtClean="0">
                        <a:ln>
                          <a:noFill/>
                        </a:ln>
                        <a:solidFill>
                          <a:schemeClr val="tx1"/>
                        </a:solidFill>
                        <a:effectLst/>
                        <a:latin typeface="Cambria Math" panose="02040503050406030204" pitchFamily="18" charset="0"/>
                        <a:ea typeface="Cambria Math" panose="02040503050406030204" pitchFamily="18" charset="0"/>
                        <a:cs typeface="Times New Roman" panose="02020603050405020304" pitchFamily="18" charset="0"/>
                      </a:rPr>
                      <m:t> </m:t>
                    </m:r>
                  </m:oMath>
                </a14:m>
                <a:r>
                  <a:rPr kumimoji="0" lang="en-US" altLang="en-US" sz="2200" b="0" i="0"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measured with respect to the vertical did the pilots tilt the plane?</a:t>
                </a:r>
                <a:endParaRPr kumimoji="0" lang="en-US" altLang="en-US" sz="2200" b="0" i="0" u="none" strike="noStrike" cap="none" normalizeH="0" baseline="0" dirty="0">
                  <a:ln>
                    <a:noFill/>
                  </a:ln>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mc:Choice>
        <mc:Fallback xmlns="">
          <p:sp>
            <p:nvSpPr>
              <p:cNvPr id="4" name="Rectangle 7">
                <a:extLst>
                  <a:ext uri="{FF2B5EF4-FFF2-40B4-BE49-F238E27FC236}">
                    <a16:creationId xmlns:a16="http://schemas.microsoft.com/office/drawing/2014/main" id="{CFD2B867-C0CE-B24B-AF4E-D541B84DFAA7}"/>
                  </a:ext>
                </a:extLst>
              </p:cNvPr>
              <p:cNvSpPr>
                <a:spLocks noRot="1" noChangeAspect="1" noMove="1" noResize="1" noEditPoints="1" noAdjustHandles="1" noChangeArrowheads="1" noChangeShapeType="1" noTextEdit="1"/>
              </p:cNvSpPr>
              <p:nvPr/>
            </p:nvSpPr>
            <p:spPr bwMode="auto">
              <a:xfrm>
                <a:off x="222422" y="841714"/>
                <a:ext cx="11559543" cy="2476832"/>
              </a:xfrm>
              <a:prstGeom prst="rect">
                <a:avLst/>
              </a:prstGeom>
              <a:blipFill>
                <a:blip r:embed="rId2"/>
                <a:stretch>
                  <a:fillRect l="-659" t="-1020" r="-878"/>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7" name="TextBox 33">
            <a:extLst>
              <a:ext uri="{FF2B5EF4-FFF2-40B4-BE49-F238E27FC236}">
                <a16:creationId xmlns:a16="http://schemas.microsoft.com/office/drawing/2014/main" id="{8A59E36E-5895-9544-A9EB-6861956FC3A3}"/>
              </a:ext>
            </a:extLst>
          </p:cNvPr>
          <p:cNvSpPr txBox="1">
            <a:spLocks noChangeArrowheads="1"/>
          </p:cNvSpPr>
          <p:nvPr/>
        </p:nvSpPr>
        <p:spPr bwMode="auto">
          <a:xfrm>
            <a:off x="205311375" y="11468100"/>
            <a:ext cx="75990450" cy="6105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1" u="none" strike="noStrike" cap="none" normalizeH="0" baseline="0">
                <a:ln>
                  <a:noFill/>
                </a:ln>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a:t>FLift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TextBox 36">
            <a:extLst>
              <a:ext uri="{FF2B5EF4-FFF2-40B4-BE49-F238E27FC236}">
                <a16:creationId xmlns:a16="http://schemas.microsoft.com/office/drawing/2014/main" id="{F5932CFF-9D87-0445-99DB-3B7A0610FB24}"/>
              </a:ext>
            </a:extLst>
          </p:cNvPr>
          <p:cNvSpPr txBox="1">
            <a:spLocks noChangeArrowheads="1"/>
          </p:cNvSpPr>
          <p:nvPr/>
        </p:nvSpPr>
        <p:spPr bwMode="auto">
          <a:xfrm>
            <a:off x="298808775" y="47053500"/>
            <a:ext cx="36309300" cy="3770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1" u="none" strike="noStrike" cap="none" normalizeH="0" baseline="0">
                <a:ln>
                  <a:noFill/>
                </a:ln>
                <a:solidFill>
                  <a:srgbClr val="000000"/>
                </a:solidFill>
                <a:effectLst/>
                <a:latin typeface="Times New Roman" panose="02020603050405020304" pitchFamily="18" charset="0"/>
                <a:ea typeface="Cambria Math" panose="02040503050406030204" pitchFamily="18" charset="0"/>
                <a:cs typeface="Times New Roman" panose="02020603050405020304" pitchFamily="18" charset="0"/>
              </a:rPr>
              <a:t>ϕ</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5" name="TextBox 33">
            <a:extLst>
              <a:ext uri="{FF2B5EF4-FFF2-40B4-BE49-F238E27FC236}">
                <a16:creationId xmlns:a16="http://schemas.microsoft.com/office/drawing/2014/main" id="{4F259A52-9088-F44E-A540-2283A9BF415F}"/>
              </a:ext>
            </a:extLst>
          </p:cNvPr>
          <p:cNvSpPr txBox="1">
            <a:spLocks noChangeArrowheads="1"/>
          </p:cNvSpPr>
          <p:nvPr/>
        </p:nvSpPr>
        <p:spPr bwMode="auto">
          <a:xfrm>
            <a:off x="205463775" y="11620500"/>
            <a:ext cx="75990450" cy="6105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1" u="none" strike="noStrike" cap="none" normalizeH="0" baseline="0">
                <a:ln>
                  <a:noFill/>
                </a:ln>
                <a:solidFill>
                  <a:srgbClr val="000000"/>
                </a:solidFill>
                <a:effectLst/>
                <a:latin typeface="Cambria Math" panose="02040503050406030204" pitchFamily="18" charset="0"/>
                <a:ea typeface="MS Mincho" panose="02020609040205080304" pitchFamily="49" charset="-128"/>
                <a:cs typeface="Times New Roman" panose="02020603050405020304" pitchFamily="18" charset="0"/>
              </a:rPr>
              <a:t>FLift</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7" name="TextBox 36">
            <a:extLst>
              <a:ext uri="{FF2B5EF4-FFF2-40B4-BE49-F238E27FC236}">
                <a16:creationId xmlns:a16="http://schemas.microsoft.com/office/drawing/2014/main" id="{1D5F3F18-2501-4547-AB7A-B45A5FE0781B}"/>
              </a:ext>
            </a:extLst>
          </p:cNvPr>
          <p:cNvSpPr txBox="1">
            <a:spLocks noChangeArrowheads="1"/>
          </p:cNvSpPr>
          <p:nvPr/>
        </p:nvSpPr>
        <p:spPr bwMode="auto">
          <a:xfrm>
            <a:off x="298961175" y="47205900"/>
            <a:ext cx="36309300" cy="3770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1" u="none" strike="noStrike" cap="none" normalizeH="0" baseline="0">
                <a:ln>
                  <a:noFill/>
                </a:ln>
                <a:solidFill>
                  <a:srgbClr val="000000"/>
                </a:solidFill>
                <a:effectLst/>
                <a:latin typeface="Times New Roman" panose="02020603050405020304" pitchFamily="18" charset="0"/>
                <a:ea typeface="Cambria Math" panose="02040503050406030204" pitchFamily="18" charset="0"/>
                <a:cs typeface="Times New Roman" panose="02020603050405020304" pitchFamily="18" charset="0"/>
              </a:rPr>
              <a:t>ϕ</a:t>
            </a:r>
            <a:endParaRPr kumimoji="0" lang="en-US" altLang="en-US" sz="1800" b="0" i="0" u="none" strike="noStrike" cap="none" normalizeH="0" baseline="0">
              <a:ln>
                <a:noFill/>
              </a:ln>
              <a:solidFill>
                <a:schemeClr val="tx1"/>
              </a:solidFill>
              <a:effectLst/>
              <a:latin typeface="Arial" panose="020B0604020202020204" pitchFamily="34" charset="0"/>
            </a:endParaRPr>
          </a:p>
        </p:txBody>
      </p:sp>
      <p:grpSp>
        <p:nvGrpSpPr>
          <p:cNvPr id="21" name="Group 20">
            <a:extLst>
              <a:ext uri="{FF2B5EF4-FFF2-40B4-BE49-F238E27FC236}">
                <a16:creationId xmlns:a16="http://schemas.microsoft.com/office/drawing/2014/main" id="{A5E84FE6-368F-C844-AD5F-7B52135A8691}"/>
              </a:ext>
            </a:extLst>
          </p:cNvPr>
          <p:cNvGrpSpPr>
            <a:grpSpLocks noChangeAspect="1"/>
          </p:cNvGrpSpPr>
          <p:nvPr/>
        </p:nvGrpSpPr>
        <p:grpSpPr>
          <a:xfrm>
            <a:off x="6383355" y="3815957"/>
            <a:ext cx="4572000" cy="1629509"/>
            <a:chOff x="3454624" y="3113590"/>
            <a:chExt cx="6819900" cy="2430684"/>
          </a:xfrm>
        </p:grpSpPr>
        <p:grpSp>
          <p:nvGrpSpPr>
            <p:cNvPr id="22" name="Group 21">
              <a:extLst>
                <a:ext uri="{FF2B5EF4-FFF2-40B4-BE49-F238E27FC236}">
                  <a16:creationId xmlns:a16="http://schemas.microsoft.com/office/drawing/2014/main" id="{787D8E26-7789-F547-BB99-B68D9C4F0833}"/>
                </a:ext>
              </a:extLst>
            </p:cNvPr>
            <p:cNvGrpSpPr/>
            <p:nvPr/>
          </p:nvGrpSpPr>
          <p:grpSpPr>
            <a:xfrm rot="20109060">
              <a:off x="3454624" y="3350550"/>
              <a:ext cx="6819900" cy="2193724"/>
              <a:chOff x="2686050" y="2413000"/>
              <a:chExt cx="6819900" cy="2193724"/>
            </a:xfrm>
          </p:grpSpPr>
          <p:pic>
            <p:nvPicPr>
              <p:cNvPr id="27" name="Picture 26">
                <a:extLst>
                  <a:ext uri="{FF2B5EF4-FFF2-40B4-BE49-F238E27FC236}">
                    <a16:creationId xmlns:a16="http://schemas.microsoft.com/office/drawing/2014/main" id="{3B83CC36-A578-C14D-8470-0651B502C7B7}"/>
                  </a:ext>
                </a:extLst>
              </p:cNvPr>
              <p:cNvPicPr>
                <a:picLocks noChangeAspect="1"/>
              </p:cNvPicPr>
              <p:nvPr/>
            </p:nvPicPr>
            <p:blipFill>
              <a:blip r:embed="rId3"/>
              <a:stretch>
                <a:fillRect/>
              </a:stretch>
            </p:blipFill>
            <p:spPr>
              <a:xfrm>
                <a:off x="2686050" y="2413000"/>
                <a:ext cx="6819900" cy="2032000"/>
              </a:xfrm>
              <a:prstGeom prst="rect">
                <a:avLst/>
              </a:prstGeom>
            </p:spPr>
          </p:pic>
          <p:sp>
            <p:nvSpPr>
              <p:cNvPr id="28" name="Rectangle 27">
                <a:extLst>
                  <a:ext uri="{FF2B5EF4-FFF2-40B4-BE49-F238E27FC236}">
                    <a16:creationId xmlns:a16="http://schemas.microsoft.com/office/drawing/2014/main" id="{BDF403A3-2156-DF40-94A3-941DAAF7679A}"/>
                  </a:ext>
                </a:extLst>
              </p:cNvPr>
              <p:cNvSpPr/>
              <p:nvPr/>
            </p:nvSpPr>
            <p:spPr>
              <a:xfrm>
                <a:off x="7940233" y="4027990"/>
                <a:ext cx="671332" cy="578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3" name="Straight Arrow Connector 22">
              <a:extLst>
                <a:ext uri="{FF2B5EF4-FFF2-40B4-BE49-F238E27FC236}">
                  <a16:creationId xmlns:a16="http://schemas.microsoft.com/office/drawing/2014/main" id="{865AF329-F8B6-B048-BC8A-3158D66D0DBC}"/>
                </a:ext>
              </a:extLst>
            </p:cNvPr>
            <p:cNvCxnSpPr>
              <a:cxnSpLocks/>
            </p:cNvCxnSpPr>
            <p:nvPr/>
          </p:nvCxnSpPr>
          <p:spPr>
            <a:xfrm flipH="1" flipV="1">
              <a:off x="6192456" y="3229337"/>
              <a:ext cx="614989" cy="135423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B808BEF-16EF-0945-9450-0341AD9CFDB4}"/>
                    </a:ext>
                  </a:extLst>
                </p:cNvPr>
                <p:cNvSpPr txBox="1"/>
                <p:nvPr/>
              </p:nvSpPr>
              <p:spPr>
                <a:xfrm>
                  <a:off x="5830377" y="3356658"/>
                  <a:ext cx="508152" cy="339195"/>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𝐿𝑖𝑓𝑡</m:t>
                            </m:r>
                          </m:sub>
                        </m:sSub>
                      </m:oMath>
                    </m:oMathPara>
                  </a14:m>
                  <a:endParaRPr lang="en-US" dirty="0"/>
                </a:p>
              </p:txBody>
            </p:sp>
          </mc:Choice>
          <mc:Fallback xmlns="">
            <p:sp>
              <p:nvSpPr>
                <p:cNvPr id="34" name="TextBox 33">
                  <a:extLst>
                    <a:ext uri="{FF2B5EF4-FFF2-40B4-BE49-F238E27FC236}">
                      <a16:creationId xmlns:a16="http://schemas.microsoft.com/office/drawing/2014/main" id="{EB115202-F349-3F4A-BA69-230C2DED3082}"/>
                    </a:ext>
                  </a:extLst>
                </p:cNvPr>
                <p:cNvSpPr txBox="1">
                  <a:spLocks noRot="1" noChangeAspect="1" noMove="1" noResize="1" noEditPoints="1" noAdjustHandles="1" noChangeArrowheads="1" noChangeShapeType="1" noTextEdit="1"/>
                </p:cNvSpPr>
                <p:nvPr/>
              </p:nvSpPr>
              <p:spPr>
                <a:xfrm>
                  <a:off x="5830377" y="3356658"/>
                  <a:ext cx="508152" cy="339195"/>
                </a:xfrm>
                <a:prstGeom prst="rect">
                  <a:avLst/>
                </a:prstGeom>
                <a:blipFill>
                  <a:blip r:embed="rId4"/>
                  <a:stretch>
                    <a:fillRect l="-7317" t="-29630" r="-7317" b="-22222"/>
                  </a:stretch>
                </a:blipFill>
              </p:spPr>
              <p:txBody>
                <a:bodyPr/>
                <a:lstStyle/>
                <a:p>
                  <a:r>
                    <a:rPr lang="en-US">
                      <a:noFill/>
                    </a:rPr>
                    <a:t> </a:t>
                  </a:r>
                </a:p>
              </p:txBody>
            </p:sp>
          </mc:Fallback>
        </mc:AlternateContent>
        <p:cxnSp>
          <p:nvCxnSpPr>
            <p:cNvPr id="25" name="Straight Connector 24">
              <a:extLst>
                <a:ext uri="{FF2B5EF4-FFF2-40B4-BE49-F238E27FC236}">
                  <a16:creationId xmlns:a16="http://schemas.microsoft.com/office/drawing/2014/main" id="{823775A4-BCA4-FD4B-B524-B24050E38B23}"/>
                </a:ext>
              </a:extLst>
            </p:cNvPr>
            <p:cNvCxnSpPr/>
            <p:nvPr/>
          </p:nvCxnSpPr>
          <p:spPr>
            <a:xfrm>
              <a:off x="6807445" y="3113590"/>
              <a:ext cx="0" cy="146998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891B0B67-0280-AA45-ACA6-DB81A68F267D}"/>
                    </a:ext>
                  </a:extLst>
                </p:cNvPr>
                <p:cNvSpPr txBox="1"/>
                <p:nvPr/>
              </p:nvSpPr>
              <p:spPr>
                <a:xfrm>
                  <a:off x="6591977" y="3710082"/>
                  <a:ext cx="214931"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𝜙</m:t>
                        </m:r>
                      </m:oMath>
                    </m:oMathPara>
                  </a14:m>
                  <a:endParaRPr lang="en-US" dirty="0"/>
                </a:p>
              </p:txBody>
            </p:sp>
          </mc:Choice>
          <mc:Fallback xmlns="">
            <p:sp>
              <p:nvSpPr>
                <p:cNvPr id="37" name="TextBox 36">
                  <a:extLst>
                    <a:ext uri="{FF2B5EF4-FFF2-40B4-BE49-F238E27FC236}">
                      <a16:creationId xmlns:a16="http://schemas.microsoft.com/office/drawing/2014/main" id="{739BA25E-5C96-8D48-B6DA-F83E39F092F5}"/>
                    </a:ext>
                  </a:extLst>
                </p:cNvPr>
                <p:cNvSpPr txBox="1">
                  <a:spLocks noRot="1" noChangeAspect="1" noMove="1" noResize="1" noEditPoints="1" noAdjustHandles="1" noChangeArrowheads="1" noChangeShapeType="1" noTextEdit="1"/>
                </p:cNvSpPr>
                <p:nvPr/>
              </p:nvSpPr>
              <p:spPr>
                <a:xfrm>
                  <a:off x="6591977" y="3710082"/>
                  <a:ext cx="214931" cy="276999"/>
                </a:xfrm>
                <a:prstGeom prst="rect">
                  <a:avLst/>
                </a:prstGeom>
                <a:blipFill>
                  <a:blip r:embed="rId5"/>
                  <a:stretch>
                    <a:fillRect l="-27778" r="-27778" b="-30435"/>
                  </a:stretch>
                </a:blipFill>
              </p:spPr>
              <p:txBody>
                <a:bodyPr/>
                <a:lstStyle/>
                <a:p>
                  <a:r>
                    <a:rPr lang="en-US">
                      <a:noFill/>
                    </a:rPr>
                    <a:t> </a:t>
                  </a:r>
                </a:p>
              </p:txBody>
            </p:sp>
          </mc:Fallback>
        </mc:AlternateContent>
      </p:grpSp>
      <p:sp>
        <p:nvSpPr>
          <p:cNvPr id="29" name="TextBox 28">
            <a:extLst>
              <a:ext uri="{FF2B5EF4-FFF2-40B4-BE49-F238E27FC236}">
                <a16:creationId xmlns:a16="http://schemas.microsoft.com/office/drawing/2014/main" id="{E66F86DF-8342-034E-BAA1-6493EE75EF56}"/>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A Banked Airplane</a:t>
            </a:r>
          </a:p>
        </p:txBody>
      </p:sp>
      <p:pic>
        <p:nvPicPr>
          <p:cNvPr id="30" name="Picture 29">
            <a:extLst>
              <a:ext uri="{FF2B5EF4-FFF2-40B4-BE49-F238E27FC236}">
                <a16:creationId xmlns:a16="http://schemas.microsoft.com/office/drawing/2014/main" id="{B32F760B-DD33-1A45-844C-81803AFBFFC9}"/>
              </a:ext>
            </a:extLst>
          </p:cNvPr>
          <p:cNvPicPr/>
          <p:nvPr/>
        </p:nvPicPr>
        <p:blipFill>
          <a:blip r:embed="rId6"/>
          <a:stretch>
            <a:fillRect/>
          </a:stretch>
        </p:blipFill>
        <p:spPr>
          <a:xfrm>
            <a:off x="949433" y="3648718"/>
            <a:ext cx="5022202" cy="2305408"/>
          </a:xfrm>
          <a:prstGeom prst="rect">
            <a:avLst/>
          </a:prstGeom>
        </p:spPr>
      </p:pic>
      <p:sp>
        <p:nvSpPr>
          <p:cNvPr id="19" name="TextBox 18">
            <a:extLst>
              <a:ext uri="{FF2B5EF4-FFF2-40B4-BE49-F238E27FC236}">
                <a16:creationId xmlns:a16="http://schemas.microsoft.com/office/drawing/2014/main" id="{F9F4D7D5-1C4E-37EA-8BA2-3295F84E601E}"/>
              </a:ext>
            </a:extLst>
          </p:cNvPr>
          <p:cNvSpPr txBox="1"/>
          <p:nvPr/>
        </p:nvSpPr>
        <p:spPr>
          <a:xfrm>
            <a:off x="921021" y="6016286"/>
            <a:ext cx="5207792" cy="215444"/>
          </a:xfrm>
          <a:prstGeom prst="rect">
            <a:avLst/>
          </a:prstGeom>
          <a:noFill/>
        </p:spPr>
        <p:txBody>
          <a:bodyPr wrap="square">
            <a:spAutoFit/>
          </a:bodyPr>
          <a:lstStyle/>
          <a:p>
            <a:r>
              <a:rPr kumimoji="0" lang="en-US" altLang="en-US" sz="800" b="0" i="0" u="none" strike="noStrike" cap="none" normalizeH="0" baseline="0" dirty="0">
                <a:ln>
                  <a:noFill/>
                </a:ln>
                <a:solidFill>
                  <a:schemeClr val="tx1"/>
                </a:solidFill>
                <a:effectLst/>
                <a:latin typeface="Times New Roman" panose="02020603050405020304" pitchFamily="18" charset="0"/>
                <a:ea typeface="Cambria" panose="02040503050406030204" pitchFamily="18" charset="0"/>
                <a:cs typeface="Times New Roman" panose="02020603050405020304" pitchFamily="18" charset="0"/>
              </a:rPr>
              <a:t>Photo:  S. LaBrake</a:t>
            </a:r>
            <a:endParaRPr lang="en-US" sz="800" dirty="0"/>
          </a:p>
        </p:txBody>
      </p:sp>
    </p:spTree>
    <p:extLst>
      <p:ext uri="{BB962C8B-B14F-4D97-AF65-F5344CB8AC3E}">
        <p14:creationId xmlns:p14="http://schemas.microsoft.com/office/powerpoint/2010/main" val="3491077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02505-18AD-9B65-263C-2FB8FA12A5A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801332B-9BB2-0443-57B4-FF294938DE88}"/>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A Banked Airplane - Solution</a:t>
            </a:r>
          </a:p>
        </p:txBody>
      </p:sp>
      <p:grpSp>
        <p:nvGrpSpPr>
          <p:cNvPr id="13" name="Group 12">
            <a:extLst>
              <a:ext uri="{FF2B5EF4-FFF2-40B4-BE49-F238E27FC236}">
                <a16:creationId xmlns:a16="http://schemas.microsoft.com/office/drawing/2014/main" id="{CCF17EE1-922B-73F9-0A6E-D428DF031524}"/>
              </a:ext>
            </a:extLst>
          </p:cNvPr>
          <p:cNvGrpSpPr/>
          <p:nvPr/>
        </p:nvGrpSpPr>
        <p:grpSpPr>
          <a:xfrm>
            <a:off x="6532211" y="1306673"/>
            <a:ext cx="4572000" cy="2135860"/>
            <a:chOff x="6532211" y="1306673"/>
            <a:chExt cx="4572000" cy="2135860"/>
          </a:xfrm>
        </p:grpSpPr>
        <p:grpSp>
          <p:nvGrpSpPr>
            <p:cNvPr id="2" name="Group 1">
              <a:extLst>
                <a:ext uri="{FF2B5EF4-FFF2-40B4-BE49-F238E27FC236}">
                  <a16:creationId xmlns:a16="http://schemas.microsoft.com/office/drawing/2014/main" id="{7455549E-B6C9-3CEC-B093-8E3A55AE3429}"/>
                </a:ext>
              </a:extLst>
            </p:cNvPr>
            <p:cNvGrpSpPr>
              <a:grpSpLocks noChangeAspect="1"/>
            </p:cNvGrpSpPr>
            <p:nvPr/>
          </p:nvGrpSpPr>
          <p:grpSpPr>
            <a:xfrm>
              <a:off x="6532211" y="1306673"/>
              <a:ext cx="4572000" cy="1629509"/>
              <a:chOff x="3454624" y="3113590"/>
              <a:chExt cx="6819900" cy="2430684"/>
            </a:xfrm>
          </p:grpSpPr>
          <p:grpSp>
            <p:nvGrpSpPr>
              <p:cNvPr id="3" name="Group 2">
                <a:extLst>
                  <a:ext uri="{FF2B5EF4-FFF2-40B4-BE49-F238E27FC236}">
                    <a16:creationId xmlns:a16="http://schemas.microsoft.com/office/drawing/2014/main" id="{4F02C261-5F45-0916-BA48-70EB2AD5EA3A}"/>
                  </a:ext>
                </a:extLst>
              </p:cNvPr>
              <p:cNvGrpSpPr/>
              <p:nvPr/>
            </p:nvGrpSpPr>
            <p:grpSpPr>
              <a:xfrm rot="20109060">
                <a:off x="3454624" y="3350550"/>
                <a:ext cx="6819900" cy="2193724"/>
                <a:chOff x="2686050" y="2413000"/>
                <a:chExt cx="6819900" cy="2193724"/>
              </a:xfrm>
            </p:grpSpPr>
            <p:pic>
              <p:nvPicPr>
                <p:cNvPr id="9" name="Picture 8">
                  <a:extLst>
                    <a:ext uri="{FF2B5EF4-FFF2-40B4-BE49-F238E27FC236}">
                      <a16:creationId xmlns:a16="http://schemas.microsoft.com/office/drawing/2014/main" id="{C841AA4F-1659-10B8-E39A-78C99EE0D9B0}"/>
                    </a:ext>
                  </a:extLst>
                </p:cNvPr>
                <p:cNvPicPr>
                  <a:picLocks noChangeAspect="1"/>
                </p:cNvPicPr>
                <p:nvPr/>
              </p:nvPicPr>
              <p:blipFill>
                <a:blip r:embed="rId2"/>
                <a:stretch>
                  <a:fillRect/>
                </a:stretch>
              </p:blipFill>
              <p:spPr>
                <a:xfrm>
                  <a:off x="2686050" y="2413000"/>
                  <a:ext cx="6819900" cy="2032000"/>
                </a:xfrm>
                <a:prstGeom prst="rect">
                  <a:avLst/>
                </a:prstGeom>
              </p:spPr>
            </p:pic>
            <p:sp>
              <p:nvSpPr>
                <p:cNvPr id="10" name="Rectangle 9">
                  <a:extLst>
                    <a:ext uri="{FF2B5EF4-FFF2-40B4-BE49-F238E27FC236}">
                      <a16:creationId xmlns:a16="http://schemas.microsoft.com/office/drawing/2014/main" id="{734070CA-3BAA-5BAB-06DC-44F77739A009}"/>
                    </a:ext>
                  </a:extLst>
                </p:cNvPr>
                <p:cNvSpPr/>
                <p:nvPr/>
              </p:nvSpPr>
              <p:spPr>
                <a:xfrm>
                  <a:off x="7940233" y="4027990"/>
                  <a:ext cx="671332" cy="578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 name="Straight Arrow Connector 4">
                <a:extLst>
                  <a:ext uri="{FF2B5EF4-FFF2-40B4-BE49-F238E27FC236}">
                    <a16:creationId xmlns:a16="http://schemas.microsoft.com/office/drawing/2014/main" id="{51F3716C-F2D8-EEF1-75F2-7059C9E5C6D0}"/>
                  </a:ext>
                </a:extLst>
              </p:cNvPr>
              <p:cNvCxnSpPr>
                <a:cxnSpLocks/>
              </p:cNvCxnSpPr>
              <p:nvPr/>
            </p:nvCxnSpPr>
            <p:spPr>
              <a:xfrm flipH="1" flipV="1">
                <a:off x="6192456" y="3229337"/>
                <a:ext cx="614989" cy="135423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DDD9D26-71B3-D869-2ED3-450024CBA73C}"/>
                      </a:ext>
                    </a:extLst>
                  </p:cNvPr>
                  <p:cNvSpPr txBox="1"/>
                  <p:nvPr/>
                </p:nvSpPr>
                <p:spPr>
                  <a:xfrm>
                    <a:off x="5830377" y="3356658"/>
                    <a:ext cx="508152" cy="339195"/>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𝐿𝑖𝑓𝑡</m:t>
                              </m:r>
                            </m:sub>
                          </m:sSub>
                        </m:oMath>
                      </m:oMathPara>
                    </a14:m>
                    <a:endParaRPr lang="en-US" dirty="0"/>
                  </a:p>
                </p:txBody>
              </p:sp>
            </mc:Choice>
            <mc:Fallback xmlns="">
              <p:sp>
                <p:nvSpPr>
                  <p:cNvPr id="34" name="TextBox 33">
                    <a:extLst>
                      <a:ext uri="{FF2B5EF4-FFF2-40B4-BE49-F238E27FC236}">
                        <a16:creationId xmlns:a16="http://schemas.microsoft.com/office/drawing/2014/main" id="{EB115202-F349-3F4A-BA69-230C2DED3082}"/>
                      </a:ext>
                    </a:extLst>
                  </p:cNvPr>
                  <p:cNvSpPr txBox="1">
                    <a:spLocks noRot="1" noChangeAspect="1" noMove="1" noResize="1" noEditPoints="1" noAdjustHandles="1" noChangeArrowheads="1" noChangeShapeType="1" noTextEdit="1"/>
                  </p:cNvSpPr>
                  <p:nvPr/>
                </p:nvSpPr>
                <p:spPr>
                  <a:xfrm>
                    <a:off x="5830377" y="3356658"/>
                    <a:ext cx="508152" cy="339195"/>
                  </a:xfrm>
                  <a:prstGeom prst="rect">
                    <a:avLst/>
                  </a:prstGeom>
                  <a:blipFill>
                    <a:blip r:embed="rId4"/>
                    <a:stretch>
                      <a:fillRect l="-7317" t="-29630" r="-7317" b="-22222"/>
                    </a:stretch>
                  </a:blipFill>
                </p:spPr>
                <p:txBody>
                  <a:bodyPr/>
                  <a:lstStyle/>
                  <a:p>
                    <a:r>
                      <a:rPr lang="en-US">
                        <a:noFill/>
                      </a:rPr>
                      <a:t> </a:t>
                    </a:r>
                  </a:p>
                </p:txBody>
              </p:sp>
            </mc:Fallback>
          </mc:AlternateContent>
          <p:cxnSp>
            <p:nvCxnSpPr>
              <p:cNvPr id="7" name="Straight Connector 6">
                <a:extLst>
                  <a:ext uri="{FF2B5EF4-FFF2-40B4-BE49-F238E27FC236}">
                    <a16:creationId xmlns:a16="http://schemas.microsoft.com/office/drawing/2014/main" id="{3C2F7AE0-D22A-3F68-DD00-0B65B6EAC3E5}"/>
                  </a:ext>
                </a:extLst>
              </p:cNvPr>
              <p:cNvCxnSpPr/>
              <p:nvPr/>
            </p:nvCxnSpPr>
            <p:spPr>
              <a:xfrm>
                <a:off x="6807445" y="3113590"/>
                <a:ext cx="0" cy="146998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39BA207-4047-6FE8-1B6C-AE54E0D74B2C}"/>
                      </a:ext>
                    </a:extLst>
                  </p:cNvPr>
                  <p:cNvSpPr txBox="1"/>
                  <p:nvPr/>
                </p:nvSpPr>
                <p:spPr>
                  <a:xfrm>
                    <a:off x="6591977" y="3710082"/>
                    <a:ext cx="214931"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𝜙</m:t>
                          </m:r>
                        </m:oMath>
                      </m:oMathPara>
                    </a14:m>
                    <a:endParaRPr lang="en-US" dirty="0"/>
                  </a:p>
                </p:txBody>
              </p:sp>
            </mc:Choice>
            <mc:Fallback xmlns="">
              <p:sp>
                <p:nvSpPr>
                  <p:cNvPr id="37" name="TextBox 36">
                    <a:extLst>
                      <a:ext uri="{FF2B5EF4-FFF2-40B4-BE49-F238E27FC236}">
                        <a16:creationId xmlns:a16="http://schemas.microsoft.com/office/drawing/2014/main" id="{739BA25E-5C96-8D48-B6DA-F83E39F092F5}"/>
                      </a:ext>
                    </a:extLst>
                  </p:cNvPr>
                  <p:cNvSpPr txBox="1">
                    <a:spLocks noRot="1" noChangeAspect="1" noMove="1" noResize="1" noEditPoints="1" noAdjustHandles="1" noChangeArrowheads="1" noChangeShapeType="1" noTextEdit="1"/>
                  </p:cNvSpPr>
                  <p:nvPr/>
                </p:nvSpPr>
                <p:spPr>
                  <a:xfrm>
                    <a:off x="6591977" y="3710082"/>
                    <a:ext cx="214931" cy="276999"/>
                  </a:xfrm>
                  <a:prstGeom prst="rect">
                    <a:avLst/>
                  </a:prstGeom>
                  <a:blipFill>
                    <a:blip r:embed="rId5"/>
                    <a:stretch>
                      <a:fillRect l="-27778" r="-27778" b="-30435"/>
                    </a:stretch>
                  </a:blipFill>
                </p:spPr>
                <p:txBody>
                  <a:bodyPr/>
                  <a:lstStyle/>
                  <a:p>
                    <a:r>
                      <a:rPr lang="en-US">
                        <a:noFill/>
                      </a:rPr>
                      <a:t> </a:t>
                    </a:r>
                  </a:p>
                </p:txBody>
              </p:sp>
            </mc:Fallback>
          </mc:AlternateContent>
        </p:grpSp>
        <p:cxnSp>
          <p:nvCxnSpPr>
            <p:cNvPr id="11" name="Straight Arrow Connector 10">
              <a:extLst>
                <a:ext uri="{FF2B5EF4-FFF2-40B4-BE49-F238E27FC236}">
                  <a16:creationId xmlns:a16="http://schemas.microsoft.com/office/drawing/2014/main" id="{DA8B1D52-3494-80E9-87EA-D9E78C9E1F58}"/>
                </a:ext>
              </a:extLst>
            </p:cNvPr>
            <p:cNvCxnSpPr/>
            <p:nvPr/>
          </p:nvCxnSpPr>
          <p:spPr>
            <a:xfrm>
              <a:off x="8779552" y="2292138"/>
              <a:ext cx="0" cy="1150395"/>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F8D3E8A-4BC6-ADEA-E811-33935771C25B}"/>
                    </a:ext>
                  </a:extLst>
                </p:cNvPr>
                <p:cNvSpPr txBox="1"/>
                <p:nvPr/>
              </p:nvSpPr>
              <p:spPr>
                <a:xfrm>
                  <a:off x="8349832" y="3056203"/>
                  <a:ext cx="359009" cy="3105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FF0000"/>
                                </a:solidFill>
                                <a:latin typeface="Cambria Math" panose="02040503050406030204" pitchFamily="18" charset="0"/>
                              </a:rPr>
                            </m:ctrlPr>
                          </m:sSubPr>
                          <m:e>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0" i="1" smtClean="0">
                                <a:solidFill>
                                  <a:srgbClr val="FF0000"/>
                                </a:solidFill>
                                <a:latin typeface="Cambria Math" panose="02040503050406030204" pitchFamily="18" charset="0"/>
                              </a:rPr>
                              <m:t>𝑊</m:t>
                            </m:r>
                          </m:sub>
                        </m:sSub>
                      </m:oMath>
                    </m:oMathPara>
                  </a14:m>
                  <a:endParaRPr lang="en-US" dirty="0">
                    <a:solidFill>
                      <a:srgbClr val="FF0000"/>
                    </a:solidFill>
                  </a:endParaRPr>
                </a:p>
              </p:txBody>
            </p:sp>
          </mc:Choice>
          <mc:Fallback xmlns="">
            <p:sp>
              <p:nvSpPr>
                <p:cNvPr id="12" name="TextBox 11">
                  <a:extLst>
                    <a:ext uri="{FF2B5EF4-FFF2-40B4-BE49-F238E27FC236}">
                      <a16:creationId xmlns:a16="http://schemas.microsoft.com/office/drawing/2014/main" id="{7F8D3E8A-4BC6-ADEA-E811-33935771C25B}"/>
                    </a:ext>
                  </a:extLst>
                </p:cNvPr>
                <p:cNvSpPr txBox="1">
                  <a:spLocks noRot="1" noChangeAspect="1" noMove="1" noResize="1" noEditPoints="1" noAdjustHandles="1" noChangeArrowheads="1" noChangeShapeType="1" noTextEdit="1"/>
                </p:cNvSpPr>
                <p:nvPr/>
              </p:nvSpPr>
              <p:spPr>
                <a:xfrm>
                  <a:off x="8349832" y="3056203"/>
                  <a:ext cx="359009" cy="310598"/>
                </a:xfrm>
                <a:prstGeom prst="rect">
                  <a:avLst/>
                </a:prstGeom>
                <a:blipFill>
                  <a:blip r:embed="rId6"/>
                  <a:stretch>
                    <a:fillRect l="-13793" t="-32000" r="-3448" b="-16000"/>
                  </a:stretch>
                </a:blipFill>
              </p:spPr>
              <p:txBody>
                <a:bodyPr/>
                <a:lstStyle/>
                <a:p>
                  <a:r>
                    <a:rPr lang="en-US">
                      <a:noFill/>
                    </a:rPr>
                    <a:t> </a:t>
                  </a:r>
                </a:p>
              </p:txBody>
            </p:sp>
          </mc:Fallback>
        </mc:AlternateContent>
      </p:grpSp>
      <p:sp>
        <p:nvSpPr>
          <p:cNvPr id="14" name="Rectangle 13">
            <a:extLst>
              <a:ext uri="{FF2B5EF4-FFF2-40B4-BE49-F238E27FC236}">
                <a16:creationId xmlns:a16="http://schemas.microsoft.com/office/drawing/2014/main" id="{AE347435-3CFD-6804-F74D-5B11F7EA4D68}"/>
              </a:ext>
            </a:extLst>
          </p:cNvPr>
          <p:cNvSpPr/>
          <p:nvPr/>
        </p:nvSpPr>
        <p:spPr>
          <a:xfrm>
            <a:off x="344911" y="1087284"/>
            <a:ext cx="2576346"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Forces in the x-direction:</a:t>
            </a:r>
          </a:p>
        </p:txBody>
      </p:sp>
      <p:sp>
        <p:nvSpPr>
          <p:cNvPr id="15" name="Rectangle 14">
            <a:extLst>
              <a:ext uri="{FF2B5EF4-FFF2-40B4-BE49-F238E27FC236}">
                <a16:creationId xmlns:a16="http://schemas.microsoft.com/office/drawing/2014/main" id="{E5240FAD-CD93-41FB-E7D2-9E37489447CD}"/>
              </a:ext>
            </a:extLst>
          </p:cNvPr>
          <p:cNvSpPr/>
          <p:nvPr/>
        </p:nvSpPr>
        <p:spPr>
          <a:xfrm>
            <a:off x="362308" y="2563604"/>
            <a:ext cx="2512226"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Forces in the y-direction:</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F26F6E2-21C0-955F-EC8F-752F51D1491B}"/>
                  </a:ext>
                </a:extLst>
              </p:cNvPr>
              <p:cNvSpPr txBox="1"/>
              <p:nvPr/>
            </p:nvSpPr>
            <p:spPr>
              <a:xfrm>
                <a:off x="684268" y="1529720"/>
                <a:ext cx="4264501" cy="5539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𝐿𝑖𝑓𝑡</m:t>
                          </m:r>
                          <m:r>
                            <a:rPr lang="en-US" b="0" i="1" smtClean="0">
                              <a:latin typeface="Cambria Math" panose="02040503050406030204" pitchFamily="18" charset="0"/>
                            </a:rPr>
                            <m:t>,</m:t>
                          </m:r>
                          <m:r>
                            <a:rPr lang="en-US" b="0" i="1" smtClean="0">
                              <a:latin typeface="Cambria Math" panose="02040503050406030204" pitchFamily="18" charset="0"/>
                            </a:rPr>
                            <m:t>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𝐿𝑖𝑓𝑡</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𝜙</m:t>
                          </m:r>
                        </m:e>
                      </m:func>
                      <m:r>
                        <a:rPr lang="en-US" b="0" i="1" smtClean="0">
                          <a:latin typeface="Cambria Math" panose="02040503050406030204" pitchFamily="18" charset="0"/>
                        </a:rPr>
                        <m:t>=</m:t>
                      </m:r>
                      <m:r>
                        <a:rPr lang="en-US" b="0" i="1" smtClean="0">
                          <a:latin typeface="Cambria Math" panose="02040503050406030204" pitchFamily="18" charset="0"/>
                        </a:rPr>
                        <m:t>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r>
                        <a:rPr lang="en-US" b="0" i="1" smtClean="0">
                          <a:latin typeface="Cambria Math" panose="02040503050406030204" pitchFamily="18" charset="0"/>
                        </a:rPr>
                        <m:t>=</m:t>
                      </m:r>
                      <m:r>
                        <a:rPr lang="en-US" b="0" i="1" smtClean="0">
                          <a:latin typeface="Cambria Math" panose="02040503050406030204" pitchFamily="18" charset="0"/>
                        </a:rPr>
                        <m:t>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m:t>
                          </m:r>
                        </m:sub>
                      </m:sSub>
                      <m:r>
                        <a:rPr lang="en-US" b="0" i="1" smtClean="0">
                          <a:latin typeface="Cambria Math" panose="02040503050406030204" pitchFamily="18" charset="0"/>
                        </a:rPr>
                        <m:t>=</m:t>
                      </m:r>
                      <m:r>
                        <a:rPr lang="en-US" b="0" i="1" smtClean="0">
                          <a:latin typeface="Cambria Math" panose="02040503050406030204" pitchFamily="18" charset="0"/>
                        </a:rPr>
                        <m:t>𝑚</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num>
                        <m:den>
                          <m:r>
                            <a:rPr lang="en-US" b="0" i="1" smtClean="0">
                              <a:latin typeface="Cambria Math" panose="02040503050406030204" pitchFamily="18" charset="0"/>
                            </a:rPr>
                            <m:t>𝑅</m:t>
                          </m:r>
                        </m:den>
                      </m:f>
                    </m:oMath>
                  </m:oMathPara>
                </a14:m>
                <a:endParaRPr lang="en-US" dirty="0"/>
              </a:p>
            </p:txBody>
          </p:sp>
        </mc:Choice>
        <mc:Fallback xmlns="">
          <p:sp>
            <p:nvSpPr>
              <p:cNvPr id="16" name="TextBox 15">
                <a:extLst>
                  <a:ext uri="{FF2B5EF4-FFF2-40B4-BE49-F238E27FC236}">
                    <a16:creationId xmlns:a16="http://schemas.microsoft.com/office/drawing/2014/main" id="{0F26F6E2-21C0-955F-EC8F-752F51D1491B}"/>
                  </a:ext>
                </a:extLst>
              </p:cNvPr>
              <p:cNvSpPr txBox="1">
                <a:spLocks noRot="1" noChangeAspect="1" noMove="1" noResize="1" noEditPoints="1" noAdjustHandles="1" noChangeArrowheads="1" noChangeShapeType="1" noTextEdit="1"/>
              </p:cNvSpPr>
              <p:nvPr/>
            </p:nvSpPr>
            <p:spPr>
              <a:xfrm>
                <a:off x="684268" y="1529720"/>
                <a:ext cx="4264501" cy="553998"/>
              </a:xfrm>
              <a:prstGeom prst="rect">
                <a:avLst/>
              </a:prstGeom>
              <a:blipFill>
                <a:blip r:embed="rId7"/>
                <a:stretch>
                  <a:fillRect b="-11111"/>
                </a:stretch>
              </a:blipFill>
            </p:spPr>
            <p:txBody>
              <a:bodyPr/>
              <a:lstStyle/>
              <a:p>
                <a:r>
                  <a:rPr lang="en-US">
                    <a:noFill/>
                  </a:rPr>
                  <a:t> </a:t>
                </a:r>
              </a:p>
            </p:txBody>
          </p:sp>
        </mc:Fallback>
      </mc:AlternateContent>
      <p:grpSp>
        <p:nvGrpSpPr>
          <p:cNvPr id="17" name="Group 16">
            <a:extLst>
              <a:ext uri="{FF2B5EF4-FFF2-40B4-BE49-F238E27FC236}">
                <a16:creationId xmlns:a16="http://schemas.microsoft.com/office/drawing/2014/main" id="{44B90C1A-3F49-574F-8368-5AB273D93D4D}"/>
              </a:ext>
            </a:extLst>
          </p:cNvPr>
          <p:cNvGrpSpPr/>
          <p:nvPr/>
        </p:nvGrpSpPr>
        <p:grpSpPr>
          <a:xfrm>
            <a:off x="701665" y="2979378"/>
            <a:ext cx="5943037" cy="540226"/>
            <a:chOff x="751304" y="3687513"/>
            <a:chExt cx="5943037" cy="540226"/>
          </a:xfrm>
        </p:grpSpPr>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E9F77F4-3F34-A155-7AB8-FBF9936153A9}"/>
                    </a:ext>
                  </a:extLst>
                </p:cNvPr>
                <p:cNvSpPr txBox="1"/>
                <p:nvPr/>
              </p:nvSpPr>
              <p:spPr>
                <a:xfrm>
                  <a:off x="751304" y="3706699"/>
                  <a:ext cx="5943037" cy="521040"/>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𝐿𝑖𝑓𝑡</m:t>
                            </m:r>
                            <m:r>
                              <a:rPr lang="en-US" b="0" i="1" smtClean="0">
                                <a:latin typeface="Cambria Math" panose="02040503050406030204" pitchFamily="18" charset="0"/>
                              </a:rPr>
                              <m:t>,</m:t>
                            </m:r>
                            <m:r>
                              <a:rPr lang="en-US" b="0" i="1" smtClean="0">
                                <a:latin typeface="Cambria Math" panose="02040503050406030204" pitchFamily="18" charset="0"/>
                              </a:rPr>
                              <m:t>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𝑊</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𝐿𝐼𝑓𝑡</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𝜙</m:t>
                            </m:r>
                          </m:e>
                        </m:func>
                        <m:r>
                          <a:rPr lang="en-US" b="0" i="1" smtClean="0">
                            <a:latin typeface="Cambria Math" panose="02040503050406030204" pitchFamily="18" charset="0"/>
                          </a:rPr>
                          <m:t>−</m:t>
                        </m:r>
                        <m:r>
                          <a:rPr lang="en-US" b="0" i="1" smtClean="0">
                            <a:latin typeface="Cambria Math" panose="02040503050406030204" pitchFamily="18" charset="0"/>
                          </a:rPr>
                          <m:t>𝑚𝑔</m:t>
                        </m:r>
                        <m:r>
                          <a:rPr lang="en-US" b="0" i="1" smtClean="0">
                            <a:latin typeface="Cambria Math" panose="02040503050406030204" pitchFamily="18" charset="0"/>
                          </a:rPr>
                          <m:t>=</m:t>
                        </m:r>
                        <m:r>
                          <a:rPr lang="en-US" b="0" i="1" smtClean="0">
                            <a:latin typeface="Cambria Math" panose="02040503050406030204" pitchFamily="18" charset="0"/>
                          </a:rPr>
                          <m:t>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=0</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𝐿𝑖𝑓𝑡</m:t>
                            </m:r>
                          </m:sub>
                        </m:sSub>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𝑚𝑔</m:t>
                            </m:r>
                          </m:num>
                          <m:den>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𝜙</m:t>
                                </m:r>
                              </m:e>
                            </m:func>
                          </m:den>
                        </m:f>
                      </m:oMath>
                    </m:oMathPara>
                  </a14:m>
                  <a:endParaRPr lang="en-US" dirty="0"/>
                </a:p>
              </p:txBody>
            </p:sp>
          </mc:Choice>
          <mc:Fallback xmlns="">
            <p:sp>
              <p:nvSpPr>
                <p:cNvPr id="18" name="TextBox 17">
                  <a:extLst>
                    <a:ext uri="{FF2B5EF4-FFF2-40B4-BE49-F238E27FC236}">
                      <a16:creationId xmlns:a16="http://schemas.microsoft.com/office/drawing/2014/main" id="{7E9F77F4-3F34-A155-7AB8-FBF9936153A9}"/>
                    </a:ext>
                  </a:extLst>
                </p:cNvPr>
                <p:cNvSpPr txBox="1">
                  <a:spLocks noRot="1" noChangeAspect="1" noMove="1" noResize="1" noEditPoints="1" noAdjustHandles="1" noChangeArrowheads="1" noChangeShapeType="1" noTextEdit="1"/>
                </p:cNvSpPr>
                <p:nvPr/>
              </p:nvSpPr>
              <p:spPr>
                <a:xfrm>
                  <a:off x="751304" y="3706699"/>
                  <a:ext cx="5943037" cy="521040"/>
                </a:xfrm>
                <a:prstGeom prst="rect">
                  <a:avLst/>
                </a:prstGeom>
                <a:blipFill>
                  <a:blip r:embed="rId8"/>
                  <a:stretch>
                    <a:fillRect l="-426" t="-2439" r="-640" b="-219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E1CBBE37-00CB-CE8E-66E1-B9373B10A028}"/>
                    </a:ext>
                  </a:extLst>
                </p:cNvPr>
                <p:cNvSpPr txBox="1"/>
                <p:nvPr/>
              </p:nvSpPr>
              <p:spPr>
                <a:xfrm>
                  <a:off x="3602358" y="3687513"/>
                  <a:ext cx="139461"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0</m:t>
                        </m:r>
                      </m:oMath>
                    </m:oMathPara>
                  </a14:m>
                  <a:endParaRPr lang="en-US" sz="1400" dirty="0"/>
                </a:p>
              </p:txBody>
            </p:sp>
          </mc:Choice>
          <mc:Fallback xmlns="">
            <p:sp>
              <p:nvSpPr>
                <p:cNvPr id="29" name="TextBox 28">
                  <a:extLst>
                    <a:ext uri="{FF2B5EF4-FFF2-40B4-BE49-F238E27FC236}">
                      <a16:creationId xmlns:a16="http://schemas.microsoft.com/office/drawing/2014/main" id="{AFA0EB29-42FD-C44B-8DB6-11668D992A45}"/>
                    </a:ext>
                  </a:extLst>
                </p:cNvPr>
                <p:cNvSpPr txBox="1">
                  <a:spLocks noRot="1" noChangeAspect="1" noMove="1" noResize="1" noEditPoints="1" noAdjustHandles="1" noChangeArrowheads="1" noChangeShapeType="1" noTextEdit="1"/>
                </p:cNvSpPr>
                <p:nvPr/>
              </p:nvSpPr>
              <p:spPr>
                <a:xfrm>
                  <a:off x="3602358" y="3687513"/>
                  <a:ext cx="139461" cy="215444"/>
                </a:xfrm>
                <a:prstGeom prst="rect">
                  <a:avLst/>
                </a:prstGeom>
                <a:blipFill>
                  <a:blip r:embed="rId9"/>
                  <a:stretch>
                    <a:fillRect l="-16667" r="-25000"/>
                  </a:stretch>
                </a:blipFill>
              </p:spPr>
              <p:txBody>
                <a:bodyPr/>
                <a:lstStyle/>
                <a:p>
                  <a:r>
                    <a:rPr lang="en-US">
                      <a:noFill/>
                    </a:rPr>
                    <a:t> </a:t>
                  </a:r>
                </a:p>
              </p:txBody>
            </p:sp>
          </mc:Fallback>
        </mc:AlternateContent>
        <p:cxnSp>
          <p:nvCxnSpPr>
            <p:cNvPr id="20" name="Straight Arrow Connector 19">
              <a:extLst>
                <a:ext uri="{FF2B5EF4-FFF2-40B4-BE49-F238E27FC236}">
                  <a16:creationId xmlns:a16="http://schemas.microsoft.com/office/drawing/2014/main" id="{97236613-933D-7202-3AD6-352FBE94621C}"/>
                </a:ext>
              </a:extLst>
            </p:cNvPr>
            <p:cNvCxnSpPr>
              <a:cxnSpLocks/>
            </p:cNvCxnSpPr>
            <p:nvPr/>
          </p:nvCxnSpPr>
          <p:spPr>
            <a:xfrm flipV="1">
              <a:off x="3458351" y="3761078"/>
              <a:ext cx="97649" cy="4192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BF302140-70D2-3627-331B-AED52C69D6B3}"/>
                  </a:ext>
                </a:extLst>
              </p:cNvPr>
              <p:cNvSpPr txBox="1"/>
              <p:nvPr/>
            </p:nvSpPr>
            <p:spPr>
              <a:xfrm>
                <a:off x="637764" y="3926623"/>
                <a:ext cx="5004256" cy="694806"/>
              </a:xfrm>
              <a:prstGeom prst="rect">
                <a:avLst/>
              </a:prstGeom>
              <a:noFill/>
            </p:spPr>
            <p:txBody>
              <a:bodyPr wrap="square">
                <a:spAutoFit/>
              </a:bodyPr>
              <a:lstStyle/>
              <a:p>
                <a:pPr/>
                <a14:m>
                  <m:oMathPara xmlns:m="http://schemas.openxmlformats.org/officeDocument/2006/math">
                    <m:oMath>
                      <m:sSub>
                        <m:sSubPr>
                          <m:ctrlPr>
                            <a:rPr lang="en-US" sz="1800" b="0" i="1" smtClean="0">
                              <a:latin typeface="Cambria Math" panose="02040503050406030204" pitchFamily="18" charset="0"/>
                            </a:rPr>
                          </m:ctrlPr>
                        </m:sSubPr>
                        <m:e>
                          <m:r>
                            <a:rPr lang="en-US" sz="1800" b="0" i="1" smtClean="0">
                              <a:latin typeface="Cambria Math" panose="02040503050406030204" pitchFamily="18" charset="0"/>
                            </a:rPr>
                            <m:t>𝐹</m:t>
                          </m:r>
                        </m:e>
                        <m:sub>
                          <m:r>
                            <a:rPr lang="en-US" sz="1800" b="0" i="1" smtClean="0">
                              <a:latin typeface="Cambria Math" panose="02040503050406030204" pitchFamily="18" charset="0"/>
                            </a:rPr>
                            <m:t>𝐿𝑖𝑓𝑡</m:t>
                          </m:r>
                        </m:sub>
                      </m:sSub>
                      <m:func>
                        <m:funcPr>
                          <m:ctrlPr>
                            <a:rPr lang="en-US" sz="1800" b="0" i="0" smtClean="0">
                              <a:latin typeface="Cambria Math" panose="02040503050406030204" pitchFamily="18" charset="0"/>
                            </a:rPr>
                          </m:ctrlPr>
                        </m:funcPr>
                        <m:fName>
                          <m:r>
                            <m:rPr>
                              <m:sty m:val="p"/>
                            </m:rPr>
                            <a:rPr lang="en-US" sz="1800" b="0" i="0" smtClean="0">
                              <a:latin typeface="Cambria Math" panose="02040503050406030204" pitchFamily="18" charset="0"/>
                            </a:rPr>
                            <m:t>sin</m:t>
                          </m:r>
                        </m:fName>
                        <m:e>
                          <m:r>
                            <a:rPr lang="en-US" sz="1800" b="0" i="1" smtClean="0">
                              <a:latin typeface="Cambria Math" panose="02040503050406030204" pitchFamily="18" charset="0"/>
                              <a:ea typeface="Cambria Math" panose="02040503050406030204" pitchFamily="18" charset="0"/>
                            </a:rPr>
                            <m:t>𝜙</m:t>
                          </m:r>
                        </m:e>
                      </m:func>
                      <m:r>
                        <a:rPr lang="en-US" sz="1800" b="0" i="1" smtClean="0">
                          <a:latin typeface="Cambria Math" panose="02040503050406030204" pitchFamily="18" charset="0"/>
                          <a:ea typeface="Cambria Math" panose="02040503050406030204" pitchFamily="18" charset="0"/>
                        </a:rPr>
                        <m:t>=</m:t>
                      </m:r>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𝑚𝑔</m:t>
                              </m:r>
                            </m:num>
                            <m:den>
                              <m:func>
                                <m:funcPr>
                                  <m:ctrlPr>
                                    <a:rPr lang="en-US">
                                      <a:latin typeface="Cambria Math" panose="02040503050406030204" pitchFamily="18" charset="0"/>
                                      <a:ea typeface="Cambria Math" panose="02040503050406030204" pitchFamily="18" charset="0"/>
                                    </a:rPr>
                                  </m:ctrlPr>
                                </m:funcPr>
                                <m:fName>
                                  <m:r>
                                    <m:rPr>
                                      <m:sty m:val="p"/>
                                    </m:rPr>
                                    <a:rPr lang="en-US">
                                      <a:latin typeface="Cambria Math" panose="02040503050406030204" pitchFamily="18" charset="0"/>
                                      <a:ea typeface="Cambria Math" panose="02040503050406030204" pitchFamily="18" charset="0"/>
                                    </a:rPr>
                                    <m:t>cos</m:t>
                                  </m:r>
                                </m:fName>
                                <m:e>
                                  <m:r>
                                    <a:rPr lang="en-US" i="1">
                                      <a:latin typeface="Cambria Math" panose="02040503050406030204" pitchFamily="18" charset="0"/>
                                      <a:ea typeface="Cambria Math" panose="02040503050406030204" pitchFamily="18" charset="0"/>
                                    </a:rPr>
                                    <m:t>𝜙</m:t>
                                  </m:r>
                                </m:e>
                              </m:func>
                            </m:den>
                          </m:f>
                        </m:e>
                      </m:d>
                      <m:func>
                        <m:funcPr>
                          <m:ctrlPr>
                            <a:rPr lang="en-US">
                              <a:latin typeface="Cambria Math" panose="02040503050406030204" pitchFamily="18" charset="0"/>
                            </a:rPr>
                          </m:ctrlPr>
                        </m:funcPr>
                        <m:fName>
                          <m:r>
                            <m:rPr>
                              <m:sty m:val="p"/>
                            </m:rPr>
                            <a:rPr lang="en-US">
                              <a:latin typeface="Cambria Math" panose="02040503050406030204" pitchFamily="18" charset="0"/>
                            </a:rPr>
                            <m:t>sin</m:t>
                          </m:r>
                        </m:fName>
                        <m:e>
                          <m:r>
                            <a:rPr lang="en-US" i="1">
                              <a:latin typeface="Cambria Math" panose="02040503050406030204" pitchFamily="18" charset="0"/>
                              <a:ea typeface="Cambria Math" panose="02040503050406030204" pitchFamily="18" charset="0"/>
                            </a:rPr>
                            <m:t>𝜙</m:t>
                          </m:r>
                        </m:e>
                      </m:func>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𝑚𝑔</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tan</m:t>
                          </m:r>
                        </m:fName>
                        <m:e>
                          <m:r>
                            <a:rPr lang="en-US" b="0" i="1" smtClean="0">
                              <a:latin typeface="Cambria Math" panose="02040503050406030204" pitchFamily="18" charset="0"/>
                              <a:ea typeface="Cambria Math" panose="02040503050406030204" pitchFamily="18" charset="0"/>
                            </a:rPr>
                            <m:t>𝜙</m:t>
                          </m:r>
                        </m:e>
                      </m:func>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𝑚</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𝑣</m:t>
                              </m:r>
                            </m:e>
                            <m:sup>
                              <m:r>
                                <a:rPr lang="en-US" i="1">
                                  <a:latin typeface="Cambria Math" panose="02040503050406030204" pitchFamily="18" charset="0"/>
                                </a:rPr>
                                <m:t>2</m:t>
                              </m:r>
                            </m:sup>
                          </m:sSup>
                        </m:num>
                        <m:den>
                          <m:r>
                            <a:rPr lang="en-US" i="1">
                              <a:latin typeface="Cambria Math" panose="02040503050406030204" pitchFamily="18" charset="0"/>
                            </a:rPr>
                            <m:t>𝑅</m:t>
                          </m:r>
                        </m:den>
                      </m:f>
                    </m:oMath>
                  </m:oMathPara>
                </a14:m>
                <a:endParaRPr lang="en-US" dirty="0"/>
              </a:p>
            </p:txBody>
          </p:sp>
        </mc:Choice>
        <mc:Fallback xmlns="">
          <p:sp>
            <p:nvSpPr>
              <p:cNvPr id="22" name="TextBox 21">
                <a:extLst>
                  <a:ext uri="{FF2B5EF4-FFF2-40B4-BE49-F238E27FC236}">
                    <a16:creationId xmlns:a16="http://schemas.microsoft.com/office/drawing/2014/main" id="{BF302140-70D2-3627-331B-AED52C69D6B3}"/>
                  </a:ext>
                </a:extLst>
              </p:cNvPr>
              <p:cNvSpPr txBox="1">
                <a:spLocks noRot="1" noChangeAspect="1" noMove="1" noResize="1" noEditPoints="1" noAdjustHandles="1" noChangeArrowheads="1" noChangeShapeType="1" noTextEdit="1"/>
              </p:cNvSpPr>
              <p:nvPr/>
            </p:nvSpPr>
            <p:spPr>
              <a:xfrm>
                <a:off x="637764" y="3926623"/>
                <a:ext cx="5004256" cy="694806"/>
              </a:xfrm>
              <a:prstGeom prst="rect">
                <a:avLst/>
              </a:prstGeom>
              <a:blipFill>
                <a:blip r:embed="rId10"/>
                <a:stretch>
                  <a:fillRect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72B3834F-D9D6-58BE-70A7-F56080A58413}"/>
                  </a:ext>
                </a:extLst>
              </p:cNvPr>
              <p:cNvSpPr txBox="1"/>
              <p:nvPr/>
            </p:nvSpPr>
            <p:spPr>
              <a:xfrm>
                <a:off x="1839921" y="4774283"/>
                <a:ext cx="5144229" cy="740972"/>
              </a:xfrm>
              <a:prstGeom prst="rect">
                <a:avLst/>
              </a:prstGeom>
              <a:noFill/>
            </p:spPr>
            <p:txBody>
              <a:bodyPr wrap="none" lIns="0" tIns="0" rIns="0" bIns="0" rtlCol="0">
                <a:spAutoFit/>
              </a:bodyPr>
              <a:lstStyle/>
              <a:p>
                <a:pPr/>
                <a14:m>
                  <m:oMathPara xmlns:m="http://schemas.openxmlformats.org/officeDocument/2006/math">
                    <m:oMath>
                      <m:func>
                        <m:funcPr>
                          <m:ctrlPr>
                            <a:rPr lang="en-US" i="0" smtClean="0">
                              <a:latin typeface="Cambria Math" panose="02040503050406030204" pitchFamily="18" charset="0"/>
                            </a:rPr>
                          </m:ctrlPr>
                        </m:funcPr>
                        <m:fName>
                          <m:r>
                            <m:rPr>
                              <m:sty m:val="p"/>
                            </m:rPr>
                            <a:rPr lang="en-US" i="0" smtClean="0">
                              <a:latin typeface="Cambria Math" panose="02040503050406030204" pitchFamily="18" charset="0"/>
                            </a:rPr>
                            <m:t>tan</m:t>
                          </m:r>
                        </m:fName>
                        <m:e>
                          <m:r>
                            <a:rPr lang="en-US" i="1" smtClean="0">
                              <a:latin typeface="Cambria Math" panose="02040503050406030204" pitchFamily="18" charset="0"/>
                              <a:ea typeface="Cambria Math" panose="02040503050406030204" pitchFamily="18" charset="0"/>
                            </a:rPr>
                            <m:t>𝜙</m:t>
                          </m:r>
                        </m:e>
                      </m:func>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num>
                        <m:den>
                          <m:r>
                            <a:rPr lang="en-US" b="0" i="1" smtClean="0">
                              <a:latin typeface="Cambria Math" panose="02040503050406030204" pitchFamily="18" charset="0"/>
                            </a:rPr>
                            <m:t>𝑅𝑔</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75</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e>
                              </m:d>
                            </m:e>
                            <m:sup>
                              <m:r>
                                <a:rPr lang="en-US" b="0" i="1" smtClean="0">
                                  <a:latin typeface="Cambria Math" panose="02040503050406030204" pitchFamily="18" charset="0"/>
                                </a:rPr>
                                <m:t>2</m:t>
                              </m:r>
                            </m:sup>
                          </m:sSup>
                        </m:num>
                        <m:den>
                          <m:r>
                            <a:rPr lang="en-US" b="0" i="1" smtClean="0">
                              <a:latin typeface="Cambria Math" panose="02040503050406030204" pitchFamily="18" charset="0"/>
                            </a:rPr>
                            <m:t>1600</m:t>
                          </m:r>
                          <m:r>
                            <a:rPr lang="en-US" b="0" i="1" smtClean="0">
                              <a:latin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9.8</m:t>
                          </m:r>
                          <m:box>
                            <m:boxPr>
                              <m:ctrlPr>
                                <a:rPr lang="en-US" i="1" smtClean="0">
                                  <a:latin typeface="Cambria Math" panose="02040503050406030204" pitchFamily="18" charset="0"/>
                                  <a:ea typeface="Cambria Math" panose="02040503050406030204" pitchFamily="18" charset="0"/>
                                </a:rPr>
                              </m:ctrlPr>
                            </m:boxPr>
                            <m:e>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e>
                          </m:box>
                        </m:den>
                      </m:f>
                      <m:r>
                        <a:rPr lang="en-US" b="0" i="1" smtClean="0">
                          <a:latin typeface="Cambria Math" panose="02040503050406030204" pitchFamily="18" charset="0"/>
                        </a:rPr>
                        <m:t>=0.3587</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𝜙</m:t>
                      </m:r>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19.7</m:t>
                          </m:r>
                        </m:e>
                        <m:sup>
                          <m:r>
                            <a:rPr lang="en-US" b="0" i="1" smtClean="0">
                              <a:latin typeface="Cambria Math" panose="02040503050406030204" pitchFamily="18" charset="0"/>
                              <a:ea typeface="Cambria Math" panose="02040503050406030204" pitchFamily="18" charset="0"/>
                            </a:rPr>
                            <m:t>0</m:t>
                          </m:r>
                        </m:sup>
                      </m:sSup>
                    </m:oMath>
                  </m:oMathPara>
                </a14:m>
                <a:endParaRPr lang="en-US" dirty="0"/>
              </a:p>
            </p:txBody>
          </p:sp>
        </mc:Choice>
        <mc:Fallback xmlns="">
          <p:sp>
            <p:nvSpPr>
              <p:cNvPr id="23" name="TextBox 22">
                <a:extLst>
                  <a:ext uri="{FF2B5EF4-FFF2-40B4-BE49-F238E27FC236}">
                    <a16:creationId xmlns:a16="http://schemas.microsoft.com/office/drawing/2014/main" id="{72B3834F-D9D6-58BE-70A7-F56080A58413}"/>
                  </a:ext>
                </a:extLst>
              </p:cNvPr>
              <p:cNvSpPr txBox="1">
                <a:spLocks noRot="1" noChangeAspect="1" noMove="1" noResize="1" noEditPoints="1" noAdjustHandles="1" noChangeArrowheads="1" noChangeShapeType="1" noTextEdit="1"/>
              </p:cNvSpPr>
              <p:nvPr/>
            </p:nvSpPr>
            <p:spPr>
              <a:xfrm>
                <a:off x="1839921" y="4774283"/>
                <a:ext cx="5144229" cy="740972"/>
              </a:xfrm>
              <a:prstGeom prst="rect">
                <a:avLst/>
              </a:prstGeom>
              <a:blipFill>
                <a:blip r:embed="rId11"/>
                <a:stretch>
                  <a:fillRect l="-246" b="-6667"/>
                </a:stretch>
              </a:blipFill>
            </p:spPr>
            <p:txBody>
              <a:bodyPr/>
              <a:lstStyle/>
              <a:p>
                <a:r>
                  <a:rPr lang="en-US">
                    <a:noFill/>
                  </a:rPr>
                  <a:t> </a:t>
                </a:r>
              </a:p>
            </p:txBody>
          </p:sp>
        </mc:Fallback>
      </mc:AlternateContent>
    </p:spTree>
    <p:extLst>
      <p:ext uri="{BB962C8B-B14F-4D97-AF65-F5344CB8AC3E}">
        <p14:creationId xmlns:p14="http://schemas.microsoft.com/office/powerpoint/2010/main" val="2950227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4493DE-E536-FF45-8C3F-95A4ED7DC77F}"/>
              </a:ext>
            </a:extLst>
          </p:cNvPr>
          <p:cNvSpPr/>
          <p:nvPr/>
        </p:nvSpPr>
        <p:spPr>
          <a:xfrm>
            <a:off x="379909" y="1101665"/>
            <a:ext cx="5992623" cy="5509200"/>
          </a:xfrm>
          <a:prstGeom prst="rect">
            <a:avLst/>
          </a:prstGeom>
        </p:spPr>
        <p:txBody>
          <a:bodyPr wrap="square">
            <a:spAutoFit/>
          </a:bodyPr>
          <a:lstStyle/>
          <a:p>
            <a:pPr algn="just"/>
            <a:r>
              <a:rPr lang="en-US" sz="2200" dirty="0">
                <a:latin typeface="Times New Roman" panose="02020603050405020304" pitchFamily="18" charset="0"/>
                <a:cs typeface="Times New Roman" panose="02020603050405020304" pitchFamily="18" charset="0"/>
              </a:rPr>
              <a:t>There are signs that are posted all over America's roadways alerting you to all sorts of things, like speed limits, distances to exits, tourist attractions, and the like.</a:t>
            </a: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Suppose that you are driving down a level road when you see a sign like the one on the right.</a:t>
            </a: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How does the department of transportation for your state know what speed limit to post on the sign?</a:t>
            </a:r>
          </a:p>
          <a:p>
            <a:pPr algn="just"/>
            <a:endParaRPr lang="en-US" sz="2200" dirty="0">
              <a:latin typeface="Times New Roman" panose="02020603050405020304" pitchFamily="18" charset="0"/>
              <a:cs typeface="Times New Roman" panose="02020603050405020304" pitchFamily="18" charset="0"/>
            </a:endParaRP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That is, how do you determine the posted speed that you should take the curve at?</a:t>
            </a:r>
          </a:p>
        </p:txBody>
      </p:sp>
      <p:grpSp>
        <p:nvGrpSpPr>
          <p:cNvPr id="5" name="Group 4">
            <a:extLst>
              <a:ext uri="{FF2B5EF4-FFF2-40B4-BE49-F238E27FC236}">
                <a16:creationId xmlns:a16="http://schemas.microsoft.com/office/drawing/2014/main" id="{8CD0A4AC-6B57-2C46-8CD7-7E1152F97C2A}"/>
              </a:ext>
            </a:extLst>
          </p:cNvPr>
          <p:cNvGrpSpPr/>
          <p:nvPr/>
        </p:nvGrpSpPr>
        <p:grpSpPr>
          <a:xfrm>
            <a:off x="6691123" y="1101665"/>
            <a:ext cx="5120968" cy="4056221"/>
            <a:chOff x="6461432" y="1181100"/>
            <a:chExt cx="5120968" cy="4056221"/>
          </a:xfrm>
        </p:grpSpPr>
        <p:pic>
          <p:nvPicPr>
            <p:cNvPr id="6" name="Picture 2" descr="Photo. A rural roadway is shown with a horizontal curve warning sign on the shoulder. The sign consists of two separate components; the top is a yellow diamond with a black curve arrow and the second is a smaller square plaque displaying 35 m.p.h.">
              <a:extLst>
                <a:ext uri="{FF2B5EF4-FFF2-40B4-BE49-F238E27FC236}">
                  <a16:creationId xmlns:a16="http://schemas.microsoft.com/office/drawing/2014/main" id="{218E155F-6DF0-534F-915E-B7CD669D86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1432" y="1181100"/>
              <a:ext cx="5120968" cy="3810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C64DBE32-1671-1042-A735-8A74AFEEEF70}"/>
                </a:ext>
              </a:extLst>
            </p:cNvPr>
            <p:cNvSpPr/>
            <p:nvPr/>
          </p:nvSpPr>
          <p:spPr>
            <a:xfrm>
              <a:off x="6461432" y="4991100"/>
              <a:ext cx="3326552" cy="246221"/>
            </a:xfrm>
            <a:prstGeom prst="rect">
              <a:avLst/>
            </a:prstGeom>
          </p:spPr>
          <p:txBody>
            <a:bodyPr wrap="none">
              <a:spAutoFit/>
            </a:bodyPr>
            <a:lstStyle/>
            <a:p>
              <a:r>
                <a:rPr lang="en-US" sz="1000" dirty="0">
                  <a:latin typeface="Times New Roman" panose="02020603050405020304" pitchFamily="18" charset="0"/>
                  <a:cs typeface="Times New Roman" panose="02020603050405020304" pitchFamily="18" charset="0"/>
                </a:rPr>
                <a:t>https://</a:t>
              </a:r>
              <a:r>
                <a:rPr lang="en-US" sz="1000" dirty="0" err="1">
                  <a:latin typeface="Times New Roman" panose="02020603050405020304" pitchFamily="18" charset="0"/>
                  <a:cs typeface="Times New Roman" panose="02020603050405020304" pitchFamily="18" charset="0"/>
                </a:rPr>
                <a:t>safety.fhwa.dot.gov</a:t>
              </a:r>
              <a:r>
                <a:rPr lang="en-US" sz="1000" dirty="0">
                  <a:latin typeface="Times New Roman" panose="02020603050405020304" pitchFamily="18" charset="0"/>
                  <a:cs typeface="Times New Roman" panose="02020603050405020304" pitchFamily="18" charset="0"/>
                </a:rPr>
                <a:t>/</a:t>
              </a:r>
              <a:r>
                <a:rPr lang="en-US" sz="1000" dirty="0" err="1">
                  <a:latin typeface="Times New Roman" panose="02020603050405020304" pitchFamily="18" charset="0"/>
                  <a:cs typeface="Times New Roman" panose="02020603050405020304" pitchFamily="18" charset="0"/>
                </a:rPr>
                <a:t>speedmgt</a:t>
              </a:r>
              <a:r>
                <a:rPr lang="en-US" sz="1000" dirty="0">
                  <a:latin typeface="Times New Roman" panose="02020603050405020304" pitchFamily="18" charset="0"/>
                  <a:cs typeface="Times New Roman" panose="02020603050405020304" pitchFamily="18" charset="0"/>
                </a:rPr>
                <a:t>/</a:t>
              </a:r>
              <a:r>
                <a:rPr lang="en-US" sz="1000" dirty="0" err="1">
                  <a:latin typeface="Times New Roman" panose="02020603050405020304" pitchFamily="18" charset="0"/>
                  <a:cs typeface="Times New Roman" panose="02020603050405020304" pitchFamily="18" charset="0"/>
                </a:rPr>
                <a:t>ref_mats</a:t>
              </a:r>
              <a:r>
                <a:rPr lang="en-US" sz="1000" dirty="0">
                  <a:latin typeface="Times New Roman" panose="02020603050405020304" pitchFamily="18" charset="0"/>
                  <a:cs typeface="Times New Roman" panose="02020603050405020304" pitchFamily="18" charset="0"/>
                </a:rPr>
                <a:t>/fhwasa10001/</a:t>
              </a:r>
            </a:p>
          </p:txBody>
        </p:sp>
      </p:grpSp>
      <p:sp>
        <p:nvSpPr>
          <p:cNvPr id="8" name="TextBox 7">
            <a:extLst>
              <a:ext uri="{FF2B5EF4-FFF2-40B4-BE49-F238E27FC236}">
                <a16:creationId xmlns:a16="http://schemas.microsoft.com/office/drawing/2014/main" id="{5E396536-88A1-6E41-A7CC-7E363BC9BAC2}"/>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A Curve In The Road</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BDC8BA8-E885-9983-DA08-1641AAFA6816}"/>
                  </a:ext>
                </a:extLst>
              </p:cNvPr>
              <p:cNvSpPr txBox="1"/>
              <p:nvPr/>
            </p:nvSpPr>
            <p:spPr>
              <a:xfrm>
                <a:off x="6908800" y="5638800"/>
                <a:ext cx="4903291" cy="923330"/>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Assume </a:t>
                </a:r>
                <a14:m>
                  <m:oMath xmlns:m="http://schemas.openxmlformats.org/officeDocument/2006/math">
                    <m:r>
                      <a:rPr lang="en-US"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ea typeface="Cambria Math" panose="02040503050406030204" pitchFamily="18" charset="0"/>
                      </a:rPr>
                      <m:t>=0.7</m:t>
                    </m:r>
                  </m:oMath>
                </a14:m>
                <a:r>
                  <a:rPr lang="en-US" dirty="0">
                    <a:latin typeface="Times New Roman" panose="02020603050405020304" pitchFamily="18" charset="0"/>
                    <a:cs typeface="Times New Roman" panose="02020603050405020304" pitchFamily="18" charset="0"/>
                  </a:rPr>
                  <a:t> or dry roads and </a:t>
                </a:r>
                <a14:m>
                  <m:oMath xmlns:m="http://schemas.openxmlformats.org/officeDocument/2006/math">
                    <m:r>
                      <a:rPr lang="en-US" i="1">
                        <a:latin typeface="Cambria Math" panose="02040503050406030204" pitchFamily="18" charset="0"/>
                        <a:ea typeface="Cambria Math" panose="02040503050406030204" pitchFamily="18" charset="0"/>
                      </a:rPr>
                      <m:t>𝜇</m:t>
                    </m:r>
                    <m:r>
                      <a:rPr lang="en-US" i="1">
                        <a:latin typeface="Cambria Math" panose="02040503050406030204" pitchFamily="18" charset="0"/>
                        <a:ea typeface="Cambria Math" panose="02040503050406030204" pitchFamily="18" charset="0"/>
                      </a:rPr>
                      <m:t>=0.3</m:t>
                    </m:r>
                  </m:oMath>
                </a14:m>
                <a:r>
                  <a:rPr lang="en-US" dirty="0">
                    <a:latin typeface="Times New Roman" panose="02020603050405020304" pitchFamily="18" charset="0"/>
                    <a:cs typeface="Times New Roman" panose="02020603050405020304" pitchFamily="18" charset="0"/>
                  </a:rPr>
                  <a:t> for wet roads.   The radius of curvature of the road is </a:t>
                </a:r>
                <a14:m>
                  <m:oMath xmlns:m="http://schemas.openxmlformats.org/officeDocument/2006/math">
                    <m:r>
                      <a:rPr lang="en-US" b="0" i="1" smtClean="0">
                        <a:latin typeface="Cambria Math" panose="02040503050406030204" pitchFamily="18" charset="0"/>
                      </a:rPr>
                      <m:t>𝑅</m:t>
                    </m:r>
                    <m:r>
                      <a:rPr lang="en-US" b="0" i="1" smtClean="0">
                        <a:latin typeface="Cambria Math" panose="02040503050406030204" pitchFamily="18" charset="0"/>
                      </a:rPr>
                      <m:t>=25</m:t>
                    </m:r>
                    <m:r>
                      <a:rPr lang="en-US" b="0" i="1" smtClean="0">
                        <a:latin typeface="Cambria Math" panose="02040503050406030204" pitchFamily="18" charset="0"/>
                      </a:rPr>
                      <m:t>𝑚</m:t>
                    </m:r>
                    <m:r>
                      <a:rPr lang="en-US" b="0" i="1" smtClean="0">
                        <a:latin typeface="Cambria Math" panose="02040503050406030204" pitchFamily="18" charset="0"/>
                      </a:rPr>
                      <m:t> (~75</m:t>
                    </m:r>
                    <m:r>
                      <a:rPr lang="en-US" b="0" i="1" smtClean="0">
                        <a:latin typeface="Cambria Math" panose="02040503050406030204" pitchFamily="18" charset="0"/>
                      </a:rPr>
                      <m:t>𝑓𝑡</m:t>
                    </m:r>
                    <m:r>
                      <a:rPr lang="en-US" b="0" i="1" smtClean="0">
                        <a:latin typeface="Cambria Math" panose="02040503050406030204" pitchFamily="18" charset="0"/>
                      </a:rPr>
                      <m:t>)</m:t>
                    </m:r>
                  </m:oMath>
                </a14:m>
                <a:r>
                  <a:rPr lang="en-US" dirty="0">
                    <a:latin typeface="Times New Roman" panose="02020603050405020304" pitchFamily="18" charset="0"/>
                    <a:cs typeface="Times New Roman" panose="02020603050405020304" pitchFamily="18" charset="0"/>
                  </a:rPr>
                  <a:t>.</a:t>
                </a:r>
              </a:p>
            </p:txBody>
          </p:sp>
        </mc:Choice>
        <mc:Fallback xmlns="">
          <p:sp>
            <p:nvSpPr>
              <p:cNvPr id="2" name="TextBox 1">
                <a:extLst>
                  <a:ext uri="{FF2B5EF4-FFF2-40B4-BE49-F238E27FC236}">
                    <a16:creationId xmlns:a16="http://schemas.microsoft.com/office/drawing/2014/main" id="{4BDC8BA8-E885-9983-DA08-1641AAFA6816}"/>
                  </a:ext>
                </a:extLst>
              </p:cNvPr>
              <p:cNvSpPr txBox="1">
                <a:spLocks noRot="1" noChangeAspect="1" noMove="1" noResize="1" noEditPoints="1" noAdjustHandles="1" noChangeArrowheads="1" noChangeShapeType="1" noTextEdit="1"/>
              </p:cNvSpPr>
              <p:nvPr/>
            </p:nvSpPr>
            <p:spPr>
              <a:xfrm>
                <a:off x="6908800" y="5638800"/>
                <a:ext cx="4903291" cy="923330"/>
              </a:xfrm>
              <a:prstGeom prst="rect">
                <a:avLst/>
              </a:prstGeom>
              <a:blipFill>
                <a:blip r:embed="rId3"/>
                <a:stretch>
                  <a:fillRect l="-773" t="-2740" r="-1031" b="-9589"/>
                </a:stretch>
              </a:blipFill>
            </p:spPr>
            <p:txBody>
              <a:bodyPr/>
              <a:lstStyle/>
              <a:p>
                <a:r>
                  <a:rPr lang="en-US">
                    <a:noFill/>
                  </a:rPr>
                  <a:t> </a:t>
                </a:r>
              </a:p>
            </p:txBody>
          </p:sp>
        </mc:Fallback>
      </mc:AlternateContent>
    </p:spTree>
    <p:extLst>
      <p:ext uri="{BB962C8B-B14F-4D97-AF65-F5344CB8AC3E}">
        <p14:creationId xmlns:p14="http://schemas.microsoft.com/office/powerpoint/2010/main" val="1106530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53718941-F7E5-5944-AD6F-1F33ECDE65DB}"/>
              </a:ext>
            </a:extLst>
          </p:cNvPr>
          <p:cNvGrpSpPr/>
          <p:nvPr/>
        </p:nvGrpSpPr>
        <p:grpSpPr>
          <a:xfrm>
            <a:off x="2370108" y="2048881"/>
            <a:ext cx="4061213" cy="2202646"/>
            <a:chOff x="7861300" y="331351"/>
            <a:chExt cx="4061213" cy="2202646"/>
          </a:xfrm>
        </p:grpSpPr>
        <p:sp>
          <p:nvSpPr>
            <p:cNvPr id="17" name="TextBox 16">
              <a:extLst>
                <a:ext uri="{FF2B5EF4-FFF2-40B4-BE49-F238E27FC236}">
                  <a16:creationId xmlns:a16="http://schemas.microsoft.com/office/drawing/2014/main" id="{DE7015DE-38F8-A849-8335-4A742A6B3FDF}"/>
                </a:ext>
              </a:extLst>
            </p:cNvPr>
            <p:cNvSpPr txBox="1"/>
            <p:nvPr/>
          </p:nvSpPr>
          <p:spPr>
            <a:xfrm>
              <a:off x="8130573" y="331351"/>
              <a:ext cx="1435008"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Face-on view</a:t>
              </a:r>
            </a:p>
          </p:txBody>
        </p:sp>
        <p:grpSp>
          <p:nvGrpSpPr>
            <p:cNvPr id="21" name="Group 20">
              <a:extLst>
                <a:ext uri="{FF2B5EF4-FFF2-40B4-BE49-F238E27FC236}">
                  <a16:creationId xmlns:a16="http://schemas.microsoft.com/office/drawing/2014/main" id="{84CC9F6A-F904-A840-829B-02179B14F373}"/>
                </a:ext>
              </a:extLst>
            </p:cNvPr>
            <p:cNvGrpSpPr/>
            <p:nvPr/>
          </p:nvGrpSpPr>
          <p:grpSpPr>
            <a:xfrm>
              <a:off x="7861300" y="1098897"/>
              <a:ext cx="3022600" cy="1435100"/>
              <a:chOff x="7874000" y="1765300"/>
              <a:chExt cx="3022600" cy="1435100"/>
            </a:xfrm>
          </p:grpSpPr>
          <p:grpSp>
            <p:nvGrpSpPr>
              <p:cNvPr id="26" name="Group 25">
                <a:extLst>
                  <a:ext uri="{FF2B5EF4-FFF2-40B4-BE49-F238E27FC236}">
                    <a16:creationId xmlns:a16="http://schemas.microsoft.com/office/drawing/2014/main" id="{EE947207-CCC6-C94F-A744-2AC72891F752}"/>
                  </a:ext>
                </a:extLst>
              </p:cNvPr>
              <p:cNvGrpSpPr/>
              <p:nvPr/>
            </p:nvGrpSpPr>
            <p:grpSpPr>
              <a:xfrm>
                <a:off x="7874000" y="1765300"/>
                <a:ext cx="3022600" cy="1435100"/>
                <a:chOff x="7874000" y="1765300"/>
                <a:chExt cx="3022600" cy="1435100"/>
              </a:xfrm>
            </p:grpSpPr>
            <p:cxnSp>
              <p:nvCxnSpPr>
                <p:cNvPr id="28" name="Straight Connector 27">
                  <a:extLst>
                    <a:ext uri="{FF2B5EF4-FFF2-40B4-BE49-F238E27FC236}">
                      <a16:creationId xmlns:a16="http://schemas.microsoft.com/office/drawing/2014/main" id="{147AD9D5-1CFC-1344-98E7-70A80F9EA2DE}"/>
                    </a:ext>
                  </a:extLst>
                </p:cNvPr>
                <p:cNvCxnSpPr/>
                <p:nvPr/>
              </p:nvCxnSpPr>
              <p:spPr>
                <a:xfrm>
                  <a:off x="7874000" y="3200400"/>
                  <a:ext cx="30226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9E424AE-F055-7642-B5F9-C2AE36703488}"/>
                    </a:ext>
                  </a:extLst>
                </p:cNvPr>
                <p:cNvCxnSpPr/>
                <p:nvPr/>
              </p:nvCxnSpPr>
              <p:spPr>
                <a:xfrm flipV="1">
                  <a:off x="10426700" y="2247900"/>
                  <a:ext cx="0" cy="952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9623E16F-59A6-D844-83F6-95859BE9D5BE}"/>
                    </a:ext>
                  </a:extLst>
                </p:cNvPr>
                <p:cNvSpPr/>
                <p:nvPr/>
              </p:nvSpPr>
              <p:spPr>
                <a:xfrm>
                  <a:off x="10160000" y="1765300"/>
                  <a:ext cx="533400" cy="49169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ED80754D-7E93-5E4C-9D6E-7BE2EFFF61FC}"/>
                    </a:ext>
                  </a:extLst>
                </p:cNvPr>
                <p:cNvSpPr txBox="1"/>
                <p:nvPr/>
              </p:nvSpPr>
              <p:spPr>
                <a:xfrm>
                  <a:off x="10121900" y="1878399"/>
                  <a:ext cx="609600"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mph</a:t>
                  </a:r>
                </a:p>
              </p:txBody>
            </p:sp>
          </p:grpSp>
          <p:pic>
            <p:nvPicPr>
              <p:cNvPr id="27" name="Picture 26">
                <a:extLst>
                  <a:ext uri="{FF2B5EF4-FFF2-40B4-BE49-F238E27FC236}">
                    <a16:creationId xmlns:a16="http://schemas.microsoft.com/office/drawing/2014/main" id="{31B16D81-A92C-1E48-BBD1-DBFA17E9CAFE}"/>
                  </a:ext>
                </a:extLst>
              </p:cNvPr>
              <p:cNvPicPr>
                <a:picLocks noChangeAspect="1"/>
              </p:cNvPicPr>
              <p:nvPr/>
            </p:nvPicPr>
            <p:blipFill>
              <a:blip r:embed="rId2"/>
              <a:stretch>
                <a:fillRect/>
              </a:stretch>
            </p:blipFill>
            <p:spPr>
              <a:xfrm>
                <a:off x="8012218" y="1866126"/>
                <a:ext cx="1677883" cy="1334274"/>
              </a:xfrm>
              <a:prstGeom prst="rect">
                <a:avLst/>
              </a:prstGeom>
            </p:spPr>
          </p:pic>
        </p:grpSp>
        <p:cxnSp>
          <p:nvCxnSpPr>
            <p:cNvPr id="19" name="Straight Connector 18">
              <a:extLst>
                <a:ext uri="{FF2B5EF4-FFF2-40B4-BE49-F238E27FC236}">
                  <a16:creationId xmlns:a16="http://schemas.microsoft.com/office/drawing/2014/main" id="{23583AEE-CD28-834B-A9F9-D9C1440C2FB9}"/>
                </a:ext>
              </a:extLst>
            </p:cNvPr>
            <p:cNvCxnSpPr>
              <a:cxnSpLocks/>
            </p:cNvCxnSpPr>
            <p:nvPr/>
          </p:nvCxnSpPr>
          <p:spPr>
            <a:xfrm>
              <a:off x="8881445" y="1679476"/>
              <a:ext cx="3041068" cy="13445"/>
            </a:xfrm>
            <a:prstGeom prst="line">
              <a:avLst/>
            </a:prstGeom>
            <a:ln w="12700">
              <a:solidFill>
                <a:srgbClr val="7030A0"/>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FE6E94BD-1702-5C44-A70C-328E4390DE87}"/>
                    </a:ext>
                  </a:extLst>
                </p:cNvPr>
                <p:cNvSpPr/>
                <p:nvPr/>
              </p:nvSpPr>
              <p:spPr>
                <a:xfrm>
                  <a:off x="10688013" y="1692921"/>
                  <a:ext cx="391774" cy="369332"/>
                </a:xfrm>
                <a:prstGeom prst="rect">
                  <a:avLst/>
                </a:prstGeom>
              </p:spPr>
              <p:txBody>
                <a:bodyPr wrap="square">
                  <a:spAutoFit/>
                </a:bodyPr>
                <a:lstStyle/>
                <a:p>
                  <a:pPr/>
                  <a14:m>
                    <m:oMathPara xmlns:m="http://schemas.openxmlformats.org/officeDocument/2006/math">
                      <m:oMath>
                        <m:r>
                          <a:rPr lang="en-US" i="1" smtClean="0">
                            <a:solidFill>
                              <a:srgbClr val="7030A0"/>
                            </a:solidFill>
                            <a:latin typeface="Cambria Math" panose="02040503050406030204" pitchFamily="18" charset="0"/>
                            <a:cs typeface="Times New Roman" panose="02020603050405020304" pitchFamily="18" charset="0"/>
                          </a:rPr>
                          <m:t>𝑅</m:t>
                        </m:r>
                      </m:oMath>
                    </m:oMathPara>
                  </a14:m>
                  <a:endParaRPr lang="en-US" dirty="0">
                    <a:solidFill>
                      <a:srgbClr val="7030A0"/>
                    </a:solidFill>
                  </a:endParaRPr>
                </a:p>
              </p:txBody>
            </p:sp>
          </mc:Choice>
          <mc:Fallback xmlns="">
            <p:sp>
              <p:nvSpPr>
                <p:cNvPr id="20" name="Rectangle 19">
                  <a:extLst>
                    <a:ext uri="{FF2B5EF4-FFF2-40B4-BE49-F238E27FC236}">
                      <a16:creationId xmlns:a16="http://schemas.microsoft.com/office/drawing/2014/main" id="{FE6E94BD-1702-5C44-A70C-328E4390DE87}"/>
                    </a:ext>
                  </a:extLst>
                </p:cNvPr>
                <p:cNvSpPr>
                  <a:spLocks noRot="1" noChangeAspect="1" noMove="1" noResize="1" noEditPoints="1" noAdjustHandles="1" noChangeArrowheads="1" noChangeShapeType="1" noTextEdit="1"/>
                </p:cNvSpPr>
                <p:nvPr/>
              </p:nvSpPr>
              <p:spPr>
                <a:xfrm>
                  <a:off x="10688013" y="1692921"/>
                  <a:ext cx="391774" cy="369332"/>
                </a:xfrm>
                <a:prstGeom prst="rect">
                  <a:avLst/>
                </a:prstGeom>
                <a:blipFill>
                  <a:blip r:embed="rId3"/>
                  <a:stretch>
                    <a:fillRect/>
                  </a:stretch>
                </a:blipFill>
              </p:spPr>
              <p:txBody>
                <a:bodyPr/>
                <a:lstStyle/>
                <a:p>
                  <a:r>
                    <a:rPr lang="en-US">
                      <a:noFill/>
                    </a:rPr>
                    <a:t> </a:t>
                  </a:r>
                </a:p>
              </p:txBody>
            </p:sp>
          </mc:Fallback>
        </mc:AlternateContent>
      </p:grpSp>
      <p:grpSp>
        <p:nvGrpSpPr>
          <p:cNvPr id="33" name="Group 32">
            <a:extLst>
              <a:ext uri="{FF2B5EF4-FFF2-40B4-BE49-F238E27FC236}">
                <a16:creationId xmlns:a16="http://schemas.microsoft.com/office/drawing/2014/main" id="{50C43F27-5644-AE40-85BE-B3AC3E72630A}"/>
              </a:ext>
            </a:extLst>
          </p:cNvPr>
          <p:cNvGrpSpPr/>
          <p:nvPr/>
        </p:nvGrpSpPr>
        <p:grpSpPr>
          <a:xfrm>
            <a:off x="7167920" y="2005304"/>
            <a:ext cx="3695703" cy="3005080"/>
            <a:chOff x="7167920" y="1698225"/>
            <a:chExt cx="3695703" cy="3005080"/>
          </a:xfrm>
        </p:grpSpPr>
        <p:grpSp>
          <p:nvGrpSpPr>
            <p:cNvPr id="4" name="Group 3">
              <a:extLst>
                <a:ext uri="{FF2B5EF4-FFF2-40B4-BE49-F238E27FC236}">
                  <a16:creationId xmlns:a16="http://schemas.microsoft.com/office/drawing/2014/main" id="{B0687E29-E240-3247-928D-BFA6ABB63E51}"/>
                </a:ext>
              </a:extLst>
            </p:cNvPr>
            <p:cNvGrpSpPr/>
            <p:nvPr/>
          </p:nvGrpSpPr>
          <p:grpSpPr>
            <a:xfrm>
              <a:off x="7167920" y="2090706"/>
              <a:ext cx="3695703" cy="2612599"/>
              <a:chOff x="8229597" y="3817372"/>
              <a:chExt cx="3695703" cy="2612599"/>
            </a:xfrm>
          </p:grpSpPr>
          <p:grpSp>
            <p:nvGrpSpPr>
              <p:cNvPr id="5" name="Group 4">
                <a:extLst>
                  <a:ext uri="{FF2B5EF4-FFF2-40B4-BE49-F238E27FC236}">
                    <a16:creationId xmlns:a16="http://schemas.microsoft.com/office/drawing/2014/main" id="{E95EA09D-BC27-BA42-AE02-F6FD25C3595C}"/>
                  </a:ext>
                </a:extLst>
              </p:cNvPr>
              <p:cNvGrpSpPr/>
              <p:nvPr/>
            </p:nvGrpSpPr>
            <p:grpSpPr>
              <a:xfrm>
                <a:off x="8229597" y="3817372"/>
                <a:ext cx="2654303" cy="2612599"/>
                <a:chOff x="8242297" y="4038938"/>
                <a:chExt cx="2654303" cy="2612599"/>
              </a:xfrm>
            </p:grpSpPr>
            <p:grpSp>
              <p:nvGrpSpPr>
                <p:cNvPr id="10" name="Group 9">
                  <a:extLst>
                    <a:ext uri="{FF2B5EF4-FFF2-40B4-BE49-F238E27FC236}">
                      <a16:creationId xmlns:a16="http://schemas.microsoft.com/office/drawing/2014/main" id="{7BE6BC6D-1537-174C-AE03-1B1A30393237}"/>
                    </a:ext>
                  </a:extLst>
                </p:cNvPr>
                <p:cNvGrpSpPr/>
                <p:nvPr/>
              </p:nvGrpSpPr>
              <p:grpSpPr>
                <a:xfrm>
                  <a:off x="8242297" y="4038938"/>
                  <a:ext cx="2654303" cy="2612599"/>
                  <a:chOff x="8159726" y="3854271"/>
                  <a:chExt cx="2654303" cy="2612599"/>
                </a:xfrm>
              </p:grpSpPr>
              <p:cxnSp>
                <p:nvCxnSpPr>
                  <p:cNvPr id="12" name="Straight Connector 11">
                    <a:extLst>
                      <a:ext uri="{FF2B5EF4-FFF2-40B4-BE49-F238E27FC236}">
                        <a16:creationId xmlns:a16="http://schemas.microsoft.com/office/drawing/2014/main" id="{DE9B97E2-519B-0E40-8912-A843FEA920A9}"/>
                      </a:ext>
                    </a:extLst>
                  </p:cNvPr>
                  <p:cNvCxnSpPr/>
                  <p:nvPr/>
                </p:nvCxnSpPr>
                <p:spPr>
                  <a:xfrm flipV="1">
                    <a:off x="8159726" y="5283200"/>
                    <a:ext cx="0" cy="106113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39F99CD-4FD8-4145-AC11-EFDB564C4C29}"/>
                      </a:ext>
                    </a:extLst>
                  </p:cNvPr>
                  <p:cNvCxnSpPr/>
                  <p:nvPr/>
                </p:nvCxnSpPr>
                <p:spPr>
                  <a:xfrm flipV="1">
                    <a:off x="9683727" y="5283200"/>
                    <a:ext cx="0" cy="106113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Arc 13">
                    <a:extLst>
                      <a:ext uri="{FF2B5EF4-FFF2-40B4-BE49-F238E27FC236}">
                        <a16:creationId xmlns:a16="http://schemas.microsoft.com/office/drawing/2014/main" id="{23D7D8B4-5FB2-AE48-B072-9BFA3E78129B}"/>
                      </a:ext>
                    </a:extLst>
                  </p:cNvPr>
                  <p:cNvSpPr/>
                  <p:nvPr/>
                </p:nvSpPr>
                <p:spPr>
                  <a:xfrm rot="10800000">
                    <a:off x="8159726" y="3854271"/>
                    <a:ext cx="1130302" cy="2612598"/>
                  </a:xfrm>
                  <a:prstGeom prst="arc">
                    <a:avLst>
                      <a:gd name="adj1" fmla="val 20723390"/>
                      <a:gd name="adj2" fmla="val 5021572"/>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Arc 14">
                    <a:extLst>
                      <a:ext uri="{FF2B5EF4-FFF2-40B4-BE49-F238E27FC236}">
                        <a16:creationId xmlns:a16="http://schemas.microsoft.com/office/drawing/2014/main" id="{96EC72CE-115B-1143-B9E7-3F1AC1C0F98B}"/>
                      </a:ext>
                    </a:extLst>
                  </p:cNvPr>
                  <p:cNvSpPr/>
                  <p:nvPr/>
                </p:nvSpPr>
                <p:spPr>
                  <a:xfrm rot="10800000">
                    <a:off x="9683727" y="3854272"/>
                    <a:ext cx="1130302" cy="2612598"/>
                  </a:xfrm>
                  <a:prstGeom prst="arc">
                    <a:avLst>
                      <a:gd name="adj1" fmla="val 20723390"/>
                      <a:gd name="adj2" fmla="val 5021572"/>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pic>
              <p:nvPicPr>
                <p:cNvPr id="11" name="Picture 10">
                  <a:extLst>
                    <a:ext uri="{FF2B5EF4-FFF2-40B4-BE49-F238E27FC236}">
                      <a16:creationId xmlns:a16="http://schemas.microsoft.com/office/drawing/2014/main" id="{FF7B9C4F-0A4A-404F-9212-8218D34C6421}"/>
                    </a:ext>
                  </a:extLst>
                </p:cNvPr>
                <p:cNvPicPr>
                  <a:picLocks noChangeAspect="1"/>
                </p:cNvPicPr>
                <p:nvPr/>
              </p:nvPicPr>
              <p:blipFill>
                <a:blip r:embed="rId4"/>
                <a:stretch>
                  <a:fillRect/>
                </a:stretch>
              </p:blipFill>
              <p:spPr>
                <a:xfrm rot="5400000">
                  <a:off x="8241463" y="4914287"/>
                  <a:ext cx="1860063" cy="1000034"/>
                </a:xfrm>
                <a:prstGeom prst="rect">
                  <a:avLst/>
                </a:prstGeom>
              </p:spPr>
            </p:pic>
          </p:grpSp>
          <p:cxnSp>
            <p:nvCxnSpPr>
              <p:cNvPr id="8" name="Straight Connector 7">
                <a:extLst>
                  <a:ext uri="{FF2B5EF4-FFF2-40B4-BE49-F238E27FC236}">
                    <a16:creationId xmlns:a16="http://schemas.microsoft.com/office/drawing/2014/main" id="{DF7BCA16-4393-E74C-B898-AD17004A4B8B}"/>
                  </a:ext>
                </a:extLst>
              </p:cNvPr>
              <p:cNvCxnSpPr/>
              <p:nvPr/>
            </p:nvCxnSpPr>
            <p:spPr>
              <a:xfrm>
                <a:off x="9546345" y="3817372"/>
                <a:ext cx="2378955" cy="1306299"/>
              </a:xfrm>
              <a:prstGeom prst="line">
                <a:avLst/>
              </a:prstGeom>
              <a:ln w="12700">
                <a:solidFill>
                  <a:srgbClr val="7030A0"/>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0819912B-04FA-8A4E-8024-E868570EBB99}"/>
                      </a:ext>
                    </a:extLst>
                  </p:cNvPr>
                  <p:cNvSpPr/>
                  <p:nvPr/>
                </p:nvSpPr>
                <p:spPr>
                  <a:xfrm>
                    <a:off x="10548812" y="4048555"/>
                    <a:ext cx="391774" cy="369332"/>
                  </a:xfrm>
                  <a:prstGeom prst="rect">
                    <a:avLst/>
                  </a:prstGeom>
                  <a:ln w="12700">
                    <a:noFill/>
                  </a:ln>
                </p:spPr>
                <p:txBody>
                  <a:bodyPr wrap="none">
                    <a:spAutoFit/>
                  </a:bodyPr>
                  <a:lstStyle/>
                  <a:p>
                    <a:pPr/>
                    <a14:m>
                      <m:oMathPara xmlns:m="http://schemas.openxmlformats.org/officeDocument/2006/math">
                        <m:oMath>
                          <m:r>
                            <a:rPr lang="en-US" i="1" smtClean="0">
                              <a:solidFill>
                                <a:srgbClr val="7030A0"/>
                              </a:solidFill>
                              <a:latin typeface="Cambria Math" panose="02040503050406030204" pitchFamily="18" charset="0"/>
                              <a:cs typeface="Times New Roman" panose="02020603050405020304" pitchFamily="18" charset="0"/>
                            </a:rPr>
                            <m:t>𝑅</m:t>
                          </m:r>
                        </m:oMath>
                      </m:oMathPara>
                    </a14:m>
                    <a:endParaRPr lang="en-US" dirty="0">
                      <a:solidFill>
                        <a:srgbClr val="7030A0"/>
                      </a:solidFill>
                    </a:endParaRPr>
                  </a:p>
                </p:txBody>
              </p:sp>
            </mc:Choice>
            <mc:Fallback xmlns="">
              <p:sp>
                <p:nvSpPr>
                  <p:cNvPr id="9" name="Rectangle 8">
                    <a:extLst>
                      <a:ext uri="{FF2B5EF4-FFF2-40B4-BE49-F238E27FC236}">
                        <a16:creationId xmlns:a16="http://schemas.microsoft.com/office/drawing/2014/main" id="{0819912B-04FA-8A4E-8024-E868570EBB99}"/>
                      </a:ext>
                    </a:extLst>
                  </p:cNvPr>
                  <p:cNvSpPr>
                    <a:spLocks noRot="1" noChangeAspect="1" noMove="1" noResize="1" noEditPoints="1" noAdjustHandles="1" noChangeArrowheads="1" noChangeShapeType="1" noTextEdit="1"/>
                  </p:cNvSpPr>
                  <p:nvPr/>
                </p:nvSpPr>
                <p:spPr>
                  <a:xfrm>
                    <a:off x="10548812" y="4048555"/>
                    <a:ext cx="391774" cy="369332"/>
                  </a:xfrm>
                  <a:prstGeom prst="rect">
                    <a:avLst/>
                  </a:prstGeom>
                  <a:blipFill>
                    <a:blip r:embed="rId5"/>
                    <a:stretch>
                      <a:fillRect/>
                    </a:stretch>
                  </a:blipFill>
                  <a:ln w="12700">
                    <a:noFill/>
                  </a:ln>
                </p:spPr>
                <p:txBody>
                  <a:bodyPr/>
                  <a:lstStyle/>
                  <a:p>
                    <a:r>
                      <a:rPr lang="en-US">
                        <a:noFill/>
                      </a:rPr>
                      <a:t> </a:t>
                    </a:r>
                  </a:p>
                </p:txBody>
              </p:sp>
            </mc:Fallback>
          </mc:AlternateContent>
        </p:grpSp>
        <p:sp>
          <p:nvSpPr>
            <p:cNvPr id="32" name="TextBox 31">
              <a:extLst>
                <a:ext uri="{FF2B5EF4-FFF2-40B4-BE49-F238E27FC236}">
                  <a16:creationId xmlns:a16="http://schemas.microsoft.com/office/drawing/2014/main" id="{75CA0B0D-DFC1-CD4B-9518-A92A68C35993}"/>
                </a:ext>
              </a:extLst>
            </p:cNvPr>
            <p:cNvSpPr txBox="1"/>
            <p:nvPr/>
          </p:nvSpPr>
          <p:spPr>
            <a:xfrm>
              <a:off x="7467250" y="1698225"/>
              <a:ext cx="1636923"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Top-down view</a:t>
              </a:r>
            </a:p>
          </p:txBody>
        </p:sp>
      </p:grpSp>
      <p:sp>
        <p:nvSpPr>
          <p:cNvPr id="34" name="TextBox 33">
            <a:extLst>
              <a:ext uri="{FF2B5EF4-FFF2-40B4-BE49-F238E27FC236}">
                <a16:creationId xmlns:a16="http://schemas.microsoft.com/office/drawing/2014/main" id="{0F8B8910-A013-6742-A4DD-F5DBA502C57D}"/>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A Curve In The Road</a:t>
            </a:r>
          </a:p>
        </p:txBody>
      </p:sp>
    </p:spTree>
    <p:extLst>
      <p:ext uri="{BB962C8B-B14F-4D97-AF65-F5344CB8AC3E}">
        <p14:creationId xmlns:p14="http://schemas.microsoft.com/office/powerpoint/2010/main" val="39279279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BE697-6F5E-6056-B71A-DB2531408FA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C178D0D-C9F3-E345-ABE8-C095DD2690AD}"/>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A Curve In The Road - Solution</a:t>
            </a:r>
          </a:p>
        </p:txBody>
      </p:sp>
      <p:sp>
        <p:nvSpPr>
          <p:cNvPr id="2" name="TextBox 1">
            <a:extLst>
              <a:ext uri="{FF2B5EF4-FFF2-40B4-BE49-F238E27FC236}">
                <a16:creationId xmlns:a16="http://schemas.microsoft.com/office/drawing/2014/main" id="{F33198E5-6BCD-0671-3588-A2194D17DA2F}"/>
              </a:ext>
            </a:extLst>
          </p:cNvPr>
          <p:cNvSpPr txBox="1"/>
          <p:nvPr/>
        </p:nvSpPr>
        <p:spPr>
          <a:xfrm>
            <a:off x="7999518" y="3593461"/>
            <a:ext cx="1950277"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Top overhead view</a:t>
            </a:r>
          </a:p>
        </p:txBody>
      </p:sp>
      <p:grpSp>
        <p:nvGrpSpPr>
          <p:cNvPr id="3" name="Group 2">
            <a:extLst>
              <a:ext uri="{FF2B5EF4-FFF2-40B4-BE49-F238E27FC236}">
                <a16:creationId xmlns:a16="http://schemas.microsoft.com/office/drawing/2014/main" id="{FBC55ED4-1321-46A3-84B7-680D7D736537}"/>
              </a:ext>
            </a:extLst>
          </p:cNvPr>
          <p:cNvGrpSpPr/>
          <p:nvPr/>
        </p:nvGrpSpPr>
        <p:grpSpPr>
          <a:xfrm>
            <a:off x="8229597" y="3937953"/>
            <a:ext cx="3695703" cy="2612599"/>
            <a:chOff x="8229597" y="3817372"/>
            <a:chExt cx="3695703" cy="2612599"/>
          </a:xfrm>
        </p:grpSpPr>
        <p:grpSp>
          <p:nvGrpSpPr>
            <p:cNvPr id="5" name="Group 4">
              <a:extLst>
                <a:ext uri="{FF2B5EF4-FFF2-40B4-BE49-F238E27FC236}">
                  <a16:creationId xmlns:a16="http://schemas.microsoft.com/office/drawing/2014/main" id="{5CD27196-B0E5-19BC-4A07-1CF05B70A4BE}"/>
                </a:ext>
              </a:extLst>
            </p:cNvPr>
            <p:cNvGrpSpPr/>
            <p:nvPr/>
          </p:nvGrpSpPr>
          <p:grpSpPr>
            <a:xfrm>
              <a:off x="8229597" y="3817372"/>
              <a:ext cx="2654303" cy="2612599"/>
              <a:chOff x="8242297" y="4038938"/>
              <a:chExt cx="2654303" cy="2612599"/>
            </a:xfrm>
          </p:grpSpPr>
          <p:grpSp>
            <p:nvGrpSpPr>
              <p:cNvPr id="10" name="Group 9">
                <a:extLst>
                  <a:ext uri="{FF2B5EF4-FFF2-40B4-BE49-F238E27FC236}">
                    <a16:creationId xmlns:a16="http://schemas.microsoft.com/office/drawing/2014/main" id="{A77F34D6-DB36-98E2-B1DD-21B5C513C840}"/>
                  </a:ext>
                </a:extLst>
              </p:cNvPr>
              <p:cNvGrpSpPr/>
              <p:nvPr/>
            </p:nvGrpSpPr>
            <p:grpSpPr>
              <a:xfrm>
                <a:off x="8242297" y="4038938"/>
                <a:ext cx="2654303" cy="2612599"/>
                <a:chOff x="8159726" y="3854271"/>
                <a:chExt cx="2654303" cy="2612599"/>
              </a:xfrm>
            </p:grpSpPr>
            <p:cxnSp>
              <p:nvCxnSpPr>
                <p:cNvPr id="12" name="Straight Connector 11">
                  <a:extLst>
                    <a:ext uri="{FF2B5EF4-FFF2-40B4-BE49-F238E27FC236}">
                      <a16:creationId xmlns:a16="http://schemas.microsoft.com/office/drawing/2014/main" id="{D691ED78-ED02-F38F-30FE-D39AAAA2B0EB}"/>
                    </a:ext>
                  </a:extLst>
                </p:cNvPr>
                <p:cNvCxnSpPr/>
                <p:nvPr/>
              </p:nvCxnSpPr>
              <p:spPr>
                <a:xfrm flipV="1">
                  <a:off x="8159726" y="5283200"/>
                  <a:ext cx="0" cy="106113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90C4184-21D5-3C4B-917A-FC868ED08E8B}"/>
                    </a:ext>
                  </a:extLst>
                </p:cNvPr>
                <p:cNvCxnSpPr/>
                <p:nvPr/>
              </p:nvCxnSpPr>
              <p:spPr>
                <a:xfrm flipV="1">
                  <a:off x="9683727" y="5283200"/>
                  <a:ext cx="0" cy="106113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Arc 13">
                  <a:extLst>
                    <a:ext uri="{FF2B5EF4-FFF2-40B4-BE49-F238E27FC236}">
                      <a16:creationId xmlns:a16="http://schemas.microsoft.com/office/drawing/2014/main" id="{CAE1F244-610C-1391-A7A0-5AF4111D7D98}"/>
                    </a:ext>
                  </a:extLst>
                </p:cNvPr>
                <p:cNvSpPr/>
                <p:nvPr/>
              </p:nvSpPr>
              <p:spPr>
                <a:xfrm rot="10800000">
                  <a:off x="8159726" y="3854271"/>
                  <a:ext cx="1130302" cy="2612598"/>
                </a:xfrm>
                <a:prstGeom prst="arc">
                  <a:avLst>
                    <a:gd name="adj1" fmla="val 20723390"/>
                    <a:gd name="adj2" fmla="val 5021572"/>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Arc 14">
                  <a:extLst>
                    <a:ext uri="{FF2B5EF4-FFF2-40B4-BE49-F238E27FC236}">
                      <a16:creationId xmlns:a16="http://schemas.microsoft.com/office/drawing/2014/main" id="{FB816097-8E2A-79F0-0BDF-6397822FE273}"/>
                    </a:ext>
                  </a:extLst>
                </p:cNvPr>
                <p:cNvSpPr/>
                <p:nvPr/>
              </p:nvSpPr>
              <p:spPr>
                <a:xfrm rot="10800000">
                  <a:off x="9683727" y="3854272"/>
                  <a:ext cx="1130302" cy="2612598"/>
                </a:xfrm>
                <a:prstGeom prst="arc">
                  <a:avLst>
                    <a:gd name="adj1" fmla="val 20723390"/>
                    <a:gd name="adj2" fmla="val 5021572"/>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pic>
            <p:nvPicPr>
              <p:cNvPr id="11" name="Picture 10">
                <a:extLst>
                  <a:ext uri="{FF2B5EF4-FFF2-40B4-BE49-F238E27FC236}">
                    <a16:creationId xmlns:a16="http://schemas.microsoft.com/office/drawing/2014/main" id="{026B30F9-B187-A514-AB28-6D5D5BF64173}"/>
                  </a:ext>
                </a:extLst>
              </p:cNvPr>
              <p:cNvPicPr>
                <a:picLocks noChangeAspect="1"/>
              </p:cNvPicPr>
              <p:nvPr/>
            </p:nvPicPr>
            <p:blipFill>
              <a:blip r:embed="rId2"/>
              <a:stretch>
                <a:fillRect/>
              </a:stretch>
            </p:blipFill>
            <p:spPr>
              <a:xfrm rot="5400000">
                <a:off x="8241463" y="4914287"/>
                <a:ext cx="1860063" cy="1000034"/>
              </a:xfrm>
              <a:prstGeom prst="rect">
                <a:avLst/>
              </a:prstGeom>
            </p:spPr>
          </p:pic>
        </p:gr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1632E5D5-14C2-8F0D-12E1-5D7CAB88E8CF}"/>
                    </a:ext>
                  </a:extLst>
                </p:cNvPr>
                <p:cNvSpPr/>
                <p:nvPr/>
              </p:nvSpPr>
              <p:spPr>
                <a:xfrm>
                  <a:off x="9924393" y="5192738"/>
                  <a:ext cx="545086" cy="431528"/>
                </a:xfrm>
                <a:prstGeom prst="rect">
                  <a:avLst/>
                </a:prstGeom>
              </p:spPr>
              <p:txBody>
                <a:bodyPr wrap="none">
                  <a:spAutoFit/>
                </a:bodyPr>
                <a:lstStyle/>
                <a:p>
                  <a:pPr/>
                  <a14:m>
                    <m:oMathPara xmlns:m="http://schemas.openxmlformats.org/officeDocument/2006/math">
                      <m:oMath>
                        <m:sSub>
                          <m:sSubPr>
                            <m:ctrlPr>
                              <a:rPr lang="en-US" b="0" i="1" smtClean="0">
                                <a:solidFill>
                                  <a:srgbClr val="00B050"/>
                                </a:solidFill>
                                <a:latin typeface="Cambria Math" panose="02040503050406030204" pitchFamily="18" charset="0"/>
                                <a:cs typeface="Times New Roman" panose="02020603050405020304" pitchFamily="18" charset="0"/>
                              </a:rPr>
                            </m:ctrlPr>
                          </m:sSubPr>
                          <m:e>
                            <m:acc>
                              <m:accPr>
                                <m:chr m:val="⃗"/>
                                <m:ctrlPr>
                                  <a:rPr lang="en-US" b="0" i="1" smtClean="0">
                                    <a:solidFill>
                                      <a:srgbClr val="00B050"/>
                                    </a:solidFill>
                                    <a:latin typeface="Cambria Math" panose="02040503050406030204" pitchFamily="18" charset="0"/>
                                    <a:cs typeface="Times New Roman" panose="02020603050405020304" pitchFamily="18" charset="0"/>
                                  </a:rPr>
                                </m:ctrlPr>
                              </m:accPr>
                              <m:e>
                                <m:r>
                                  <a:rPr lang="en-US" b="0" i="1" smtClean="0">
                                    <a:solidFill>
                                      <a:srgbClr val="00B050"/>
                                    </a:solidFill>
                                    <a:latin typeface="Cambria Math" panose="02040503050406030204" pitchFamily="18" charset="0"/>
                                    <a:cs typeface="Times New Roman" panose="02020603050405020304" pitchFamily="18" charset="0"/>
                                  </a:rPr>
                                  <m:t>𝐹</m:t>
                                </m:r>
                              </m:e>
                            </m:acc>
                          </m:e>
                          <m:sub>
                            <m:r>
                              <a:rPr lang="en-US" b="0" i="1" smtClean="0">
                                <a:solidFill>
                                  <a:srgbClr val="00B050"/>
                                </a:solidFill>
                                <a:latin typeface="Cambria Math" panose="02040503050406030204" pitchFamily="18" charset="0"/>
                                <a:cs typeface="Times New Roman" panose="02020603050405020304" pitchFamily="18" charset="0"/>
                              </a:rPr>
                              <m:t>𝑓𝑟</m:t>
                            </m:r>
                          </m:sub>
                        </m:sSub>
                      </m:oMath>
                    </m:oMathPara>
                  </a14:m>
                  <a:endParaRPr lang="en-US" dirty="0"/>
                </a:p>
              </p:txBody>
            </p:sp>
          </mc:Choice>
          <mc:Fallback xmlns="">
            <p:sp>
              <p:nvSpPr>
                <p:cNvPr id="34" name="Rectangle 33">
                  <a:extLst>
                    <a:ext uri="{FF2B5EF4-FFF2-40B4-BE49-F238E27FC236}">
                      <a16:creationId xmlns:a16="http://schemas.microsoft.com/office/drawing/2014/main" id="{D1104D80-9688-DD47-BC07-2EDE7D2ADC8E}"/>
                    </a:ext>
                  </a:extLst>
                </p:cNvPr>
                <p:cNvSpPr>
                  <a:spLocks noRot="1" noChangeAspect="1" noMove="1" noResize="1" noEditPoints="1" noAdjustHandles="1" noChangeArrowheads="1" noChangeShapeType="1" noTextEdit="1"/>
                </p:cNvSpPr>
                <p:nvPr/>
              </p:nvSpPr>
              <p:spPr>
                <a:xfrm>
                  <a:off x="9924393" y="5192738"/>
                  <a:ext cx="545086" cy="431528"/>
                </a:xfrm>
                <a:prstGeom prst="rect">
                  <a:avLst/>
                </a:prstGeom>
                <a:blipFill>
                  <a:blip r:embed="rId4"/>
                  <a:stretch>
                    <a:fillRect t="-11429" b="-5714"/>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4FE8BF36-C9FF-1202-8F07-9A5ED1CC80E8}"/>
                </a:ext>
              </a:extLst>
            </p:cNvPr>
            <p:cNvCxnSpPr/>
            <p:nvPr/>
          </p:nvCxnSpPr>
          <p:spPr>
            <a:xfrm>
              <a:off x="9236813" y="5123671"/>
              <a:ext cx="1647087" cy="0"/>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C804ED4-8727-695B-FF2B-2CB45FDAC43E}"/>
                </a:ext>
              </a:extLst>
            </p:cNvPr>
            <p:cNvCxnSpPr/>
            <p:nvPr/>
          </p:nvCxnSpPr>
          <p:spPr>
            <a:xfrm>
              <a:off x="9546345" y="3817372"/>
              <a:ext cx="2378955" cy="1306299"/>
            </a:xfrm>
            <a:prstGeom prst="line">
              <a:avLst/>
            </a:prstGeom>
            <a:ln>
              <a:solidFill>
                <a:srgbClr val="FFC000"/>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8C47A01F-D579-114C-D670-F8F794B56028}"/>
                    </a:ext>
                  </a:extLst>
                </p:cNvPr>
                <p:cNvSpPr/>
                <p:nvPr/>
              </p:nvSpPr>
              <p:spPr>
                <a:xfrm>
                  <a:off x="10548812" y="4048555"/>
                  <a:ext cx="391774" cy="369332"/>
                </a:xfrm>
                <a:prstGeom prst="rect">
                  <a:avLst/>
                </a:prstGeom>
              </p:spPr>
              <p:txBody>
                <a:bodyPr wrap="none">
                  <a:spAutoFit/>
                </a:bodyPr>
                <a:lstStyle/>
                <a:p>
                  <a:pPr/>
                  <a14:m>
                    <m:oMathPara xmlns:m="http://schemas.openxmlformats.org/officeDocument/2006/math">
                      <m:oMath>
                        <m:r>
                          <a:rPr lang="en-US" i="1" smtClean="0">
                            <a:solidFill>
                              <a:srgbClr val="FFC000"/>
                            </a:solidFill>
                            <a:latin typeface="Cambria Math" panose="02040503050406030204" pitchFamily="18" charset="0"/>
                            <a:cs typeface="Times New Roman" panose="02020603050405020304" pitchFamily="18" charset="0"/>
                          </a:rPr>
                          <m:t>𝑅</m:t>
                        </m:r>
                      </m:oMath>
                    </m:oMathPara>
                  </a14:m>
                  <a:endParaRPr lang="en-US" dirty="0">
                    <a:solidFill>
                      <a:srgbClr val="FFC000"/>
                    </a:solidFill>
                  </a:endParaRPr>
                </a:p>
              </p:txBody>
            </p:sp>
          </mc:Choice>
          <mc:Fallback xmlns="">
            <p:sp>
              <p:nvSpPr>
                <p:cNvPr id="39" name="Rectangle 38">
                  <a:extLst>
                    <a:ext uri="{FF2B5EF4-FFF2-40B4-BE49-F238E27FC236}">
                      <a16:creationId xmlns:a16="http://schemas.microsoft.com/office/drawing/2014/main" id="{454CC4A9-58C9-0D4D-BF3E-70BC49CB000F}"/>
                    </a:ext>
                  </a:extLst>
                </p:cNvPr>
                <p:cNvSpPr>
                  <a:spLocks noRot="1" noChangeAspect="1" noMove="1" noResize="1" noEditPoints="1" noAdjustHandles="1" noChangeArrowheads="1" noChangeShapeType="1" noTextEdit="1"/>
                </p:cNvSpPr>
                <p:nvPr/>
              </p:nvSpPr>
              <p:spPr>
                <a:xfrm>
                  <a:off x="10548812" y="4048555"/>
                  <a:ext cx="391774" cy="369332"/>
                </a:xfrm>
                <a:prstGeom prst="rect">
                  <a:avLst/>
                </a:prstGeom>
                <a:blipFill>
                  <a:blip r:embed="rId5"/>
                  <a:stretch>
                    <a:fillRect/>
                  </a:stretch>
                </a:blipFill>
              </p:spPr>
              <p:txBody>
                <a:bodyPr/>
                <a:lstStyle/>
                <a:p>
                  <a:r>
                    <a:rPr lang="en-US">
                      <a:noFill/>
                    </a:rPr>
                    <a:t> </a:t>
                  </a:r>
                </a:p>
              </p:txBody>
            </p:sp>
          </mc:Fallback>
        </mc:AlternateContent>
      </p:grpSp>
      <p:grpSp>
        <p:nvGrpSpPr>
          <p:cNvPr id="16" name="Group 15">
            <a:extLst>
              <a:ext uri="{FF2B5EF4-FFF2-40B4-BE49-F238E27FC236}">
                <a16:creationId xmlns:a16="http://schemas.microsoft.com/office/drawing/2014/main" id="{8BE57E2F-AB7B-70BB-48B2-F327E7A0DCD3}"/>
              </a:ext>
            </a:extLst>
          </p:cNvPr>
          <p:cNvGrpSpPr/>
          <p:nvPr/>
        </p:nvGrpSpPr>
        <p:grpSpPr>
          <a:xfrm>
            <a:off x="7861300" y="451932"/>
            <a:ext cx="4061213" cy="3074790"/>
            <a:chOff x="7861300" y="331351"/>
            <a:chExt cx="4061213" cy="3074790"/>
          </a:xfrm>
        </p:grpSpPr>
        <p:sp>
          <p:nvSpPr>
            <p:cNvPr id="17" name="TextBox 16">
              <a:extLst>
                <a:ext uri="{FF2B5EF4-FFF2-40B4-BE49-F238E27FC236}">
                  <a16:creationId xmlns:a16="http://schemas.microsoft.com/office/drawing/2014/main" id="{33DC2F8A-32C2-19C9-BF07-42C21D0A24A5}"/>
                </a:ext>
              </a:extLst>
            </p:cNvPr>
            <p:cNvSpPr txBox="1"/>
            <p:nvPr/>
          </p:nvSpPr>
          <p:spPr>
            <a:xfrm>
              <a:off x="8130573" y="331351"/>
              <a:ext cx="1415772"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Face on view</a:t>
              </a:r>
            </a:p>
          </p:txBody>
        </p:sp>
        <p:grpSp>
          <p:nvGrpSpPr>
            <p:cNvPr id="18" name="Group 17">
              <a:extLst>
                <a:ext uri="{FF2B5EF4-FFF2-40B4-BE49-F238E27FC236}">
                  <a16:creationId xmlns:a16="http://schemas.microsoft.com/office/drawing/2014/main" id="{C72FB42B-9318-ABCF-A001-F7517E5B3243}"/>
                </a:ext>
              </a:extLst>
            </p:cNvPr>
            <p:cNvGrpSpPr/>
            <p:nvPr/>
          </p:nvGrpSpPr>
          <p:grpSpPr>
            <a:xfrm>
              <a:off x="7861300" y="742035"/>
              <a:ext cx="3022600" cy="2664106"/>
              <a:chOff x="7861300" y="742035"/>
              <a:chExt cx="3022600" cy="2664106"/>
            </a:xfrm>
          </p:grpSpPr>
          <p:grpSp>
            <p:nvGrpSpPr>
              <p:cNvPr id="21" name="Group 20">
                <a:extLst>
                  <a:ext uri="{FF2B5EF4-FFF2-40B4-BE49-F238E27FC236}">
                    <a16:creationId xmlns:a16="http://schemas.microsoft.com/office/drawing/2014/main" id="{598B1E65-714D-E895-CE26-B313B20EFC3E}"/>
                  </a:ext>
                </a:extLst>
              </p:cNvPr>
              <p:cNvGrpSpPr/>
              <p:nvPr/>
            </p:nvGrpSpPr>
            <p:grpSpPr>
              <a:xfrm>
                <a:off x="7861300" y="1098897"/>
                <a:ext cx="3022600" cy="1435100"/>
                <a:chOff x="7874000" y="1765300"/>
                <a:chExt cx="3022600" cy="1435100"/>
              </a:xfrm>
            </p:grpSpPr>
            <p:grpSp>
              <p:nvGrpSpPr>
                <p:cNvPr id="26" name="Group 25">
                  <a:extLst>
                    <a:ext uri="{FF2B5EF4-FFF2-40B4-BE49-F238E27FC236}">
                      <a16:creationId xmlns:a16="http://schemas.microsoft.com/office/drawing/2014/main" id="{D669CCA9-31F9-B930-C502-BFF3D5ABB2B0}"/>
                    </a:ext>
                  </a:extLst>
                </p:cNvPr>
                <p:cNvGrpSpPr/>
                <p:nvPr/>
              </p:nvGrpSpPr>
              <p:grpSpPr>
                <a:xfrm>
                  <a:off x="7874000" y="1765300"/>
                  <a:ext cx="3022600" cy="1435100"/>
                  <a:chOff x="7874000" y="1765300"/>
                  <a:chExt cx="3022600" cy="1435100"/>
                </a:xfrm>
              </p:grpSpPr>
              <p:cxnSp>
                <p:nvCxnSpPr>
                  <p:cNvPr id="28" name="Straight Connector 27">
                    <a:extLst>
                      <a:ext uri="{FF2B5EF4-FFF2-40B4-BE49-F238E27FC236}">
                        <a16:creationId xmlns:a16="http://schemas.microsoft.com/office/drawing/2014/main" id="{C29DF64A-C80E-C9EF-3DF2-692F9CA0FD2A}"/>
                      </a:ext>
                    </a:extLst>
                  </p:cNvPr>
                  <p:cNvCxnSpPr/>
                  <p:nvPr/>
                </p:nvCxnSpPr>
                <p:spPr>
                  <a:xfrm>
                    <a:off x="7874000" y="3200400"/>
                    <a:ext cx="30226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E7E1FAB-0179-7DFD-1AA6-EE410614B58D}"/>
                      </a:ext>
                    </a:extLst>
                  </p:cNvPr>
                  <p:cNvCxnSpPr/>
                  <p:nvPr/>
                </p:nvCxnSpPr>
                <p:spPr>
                  <a:xfrm flipV="1">
                    <a:off x="10426700" y="2247900"/>
                    <a:ext cx="0" cy="9525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37E7C572-1B19-F5DD-71B8-C5A44D1BF973}"/>
                      </a:ext>
                    </a:extLst>
                  </p:cNvPr>
                  <p:cNvSpPr/>
                  <p:nvPr/>
                </p:nvSpPr>
                <p:spPr>
                  <a:xfrm>
                    <a:off x="10160000" y="1765300"/>
                    <a:ext cx="533400" cy="491698"/>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425628EA-6968-DD64-AF4B-797B8326A629}"/>
                      </a:ext>
                    </a:extLst>
                  </p:cNvPr>
                  <p:cNvSpPr txBox="1"/>
                  <p:nvPr/>
                </p:nvSpPr>
                <p:spPr>
                  <a:xfrm>
                    <a:off x="10121900" y="1878399"/>
                    <a:ext cx="609600" cy="276999"/>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 mph</a:t>
                    </a:r>
                  </a:p>
                </p:txBody>
              </p:sp>
            </p:grpSp>
            <p:pic>
              <p:nvPicPr>
                <p:cNvPr id="27" name="Picture 26">
                  <a:extLst>
                    <a:ext uri="{FF2B5EF4-FFF2-40B4-BE49-F238E27FC236}">
                      <a16:creationId xmlns:a16="http://schemas.microsoft.com/office/drawing/2014/main" id="{3E27EC48-5F07-3C33-AA11-7E6C0793AEEA}"/>
                    </a:ext>
                  </a:extLst>
                </p:cNvPr>
                <p:cNvPicPr>
                  <a:picLocks noChangeAspect="1"/>
                </p:cNvPicPr>
                <p:nvPr/>
              </p:nvPicPr>
              <p:blipFill>
                <a:blip r:embed="rId6"/>
                <a:stretch>
                  <a:fillRect/>
                </a:stretch>
              </p:blipFill>
              <p:spPr>
                <a:xfrm>
                  <a:off x="8012218" y="1866126"/>
                  <a:ext cx="1677883" cy="1334274"/>
                </a:xfrm>
                <a:prstGeom prst="rect">
                  <a:avLst/>
                </a:prstGeom>
              </p:spPr>
            </p:pic>
          </p:grpSp>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E3E8B998-233B-333D-5663-B2866372002C}"/>
                      </a:ext>
                    </a:extLst>
                  </p:cNvPr>
                  <p:cNvSpPr/>
                  <p:nvPr/>
                </p:nvSpPr>
                <p:spPr>
                  <a:xfrm>
                    <a:off x="8301280" y="742035"/>
                    <a:ext cx="493468" cy="402931"/>
                  </a:xfrm>
                  <a:prstGeom prst="rect">
                    <a:avLst/>
                  </a:prstGeom>
                </p:spPr>
                <p:txBody>
                  <a:bodyPr wrap="none">
                    <a:spAutoFit/>
                  </a:bodyPr>
                  <a:lstStyle/>
                  <a:p>
                    <a:pPr/>
                    <a14:m>
                      <m:oMathPara xmlns:m="http://schemas.openxmlformats.org/officeDocument/2006/math">
                        <m:oMath>
                          <m:sSub>
                            <m:sSubPr>
                              <m:ctrlPr>
                                <a:rPr lang="en-US" b="0" i="1" smtClean="0">
                                  <a:solidFill>
                                    <a:srgbClr val="FF0000"/>
                                  </a:solidFill>
                                  <a:latin typeface="Cambria Math" panose="02040503050406030204" pitchFamily="18" charset="0"/>
                                  <a:cs typeface="Times New Roman" panose="02020603050405020304" pitchFamily="18" charset="0"/>
                                </a:rPr>
                              </m:ctrlPr>
                            </m:sSubPr>
                            <m:e>
                              <m:acc>
                                <m:accPr>
                                  <m:chr m:val="⃗"/>
                                  <m:ctrlPr>
                                    <a:rPr lang="en-US" b="0" i="1" smtClean="0">
                                      <a:solidFill>
                                        <a:srgbClr val="FF0000"/>
                                      </a:solidFill>
                                      <a:latin typeface="Cambria Math" panose="02040503050406030204" pitchFamily="18" charset="0"/>
                                      <a:cs typeface="Times New Roman" panose="02020603050405020304" pitchFamily="18" charset="0"/>
                                    </a:rPr>
                                  </m:ctrlPr>
                                </m:accPr>
                                <m:e>
                                  <m:r>
                                    <a:rPr lang="en-US" b="0" i="1" smtClean="0">
                                      <a:solidFill>
                                        <a:srgbClr val="FF0000"/>
                                      </a:solidFill>
                                      <a:latin typeface="Cambria Math" panose="02040503050406030204" pitchFamily="18" charset="0"/>
                                      <a:cs typeface="Times New Roman" panose="02020603050405020304" pitchFamily="18" charset="0"/>
                                    </a:rPr>
                                    <m:t>𝐹</m:t>
                                  </m:r>
                                </m:e>
                              </m:acc>
                            </m:e>
                            <m:sub>
                              <m:r>
                                <a:rPr lang="en-US" b="0" i="1" smtClean="0">
                                  <a:solidFill>
                                    <a:srgbClr val="FF0000"/>
                                  </a:solidFill>
                                  <a:latin typeface="Cambria Math" panose="02040503050406030204" pitchFamily="18" charset="0"/>
                                  <a:cs typeface="Times New Roman" panose="02020603050405020304" pitchFamily="18" charset="0"/>
                                </a:rPr>
                                <m:t>𝑁</m:t>
                              </m:r>
                            </m:sub>
                          </m:sSub>
                        </m:oMath>
                      </m:oMathPara>
                    </a14:m>
                    <a:endParaRPr lang="en-US" dirty="0"/>
                  </a:p>
                </p:txBody>
              </p:sp>
            </mc:Choice>
            <mc:Fallback xmlns="">
              <p:sp>
                <p:nvSpPr>
                  <p:cNvPr id="28" name="Rectangle 27">
                    <a:extLst>
                      <a:ext uri="{FF2B5EF4-FFF2-40B4-BE49-F238E27FC236}">
                        <a16:creationId xmlns:a16="http://schemas.microsoft.com/office/drawing/2014/main" id="{84FF4F7F-E96C-AC4E-95D1-83008C382067}"/>
                      </a:ext>
                    </a:extLst>
                  </p:cNvPr>
                  <p:cNvSpPr>
                    <a:spLocks noRot="1" noChangeAspect="1" noMove="1" noResize="1" noEditPoints="1" noAdjustHandles="1" noChangeArrowheads="1" noChangeShapeType="1" noTextEdit="1"/>
                  </p:cNvSpPr>
                  <p:nvPr/>
                </p:nvSpPr>
                <p:spPr>
                  <a:xfrm>
                    <a:off x="8301280" y="742035"/>
                    <a:ext cx="493468" cy="402931"/>
                  </a:xfrm>
                  <a:prstGeom prst="rect">
                    <a:avLst/>
                  </a:prstGeom>
                  <a:blipFill>
                    <a:blip r:embed="rId7"/>
                    <a:stretch>
                      <a:fillRect t="-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Rectangle 22">
                    <a:extLst>
                      <a:ext uri="{FF2B5EF4-FFF2-40B4-BE49-F238E27FC236}">
                        <a16:creationId xmlns:a16="http://schemas.microsoft.com/office/drawing/2014/main" id="{F2665718-0D95-BADA-1C49-AE56D8197BA1}"/>
                      </a:ext>
                    </a:extLst>
                  </p:cNvPr>
                  <p:cNvSpPr/>
                  <p:nvPr/>
                </p:nvSpPr>
                <p:spPr>
                  <a:xfrm>
                    <a:off x="8263449" y="2696238"/>
                    <a:ext cx="531299" cy="402931"/>
                  </a:xfrm>
                  <a:prstGeom prst="rect">
                    <a:avLst/>
                  </a:prstGeom>
                </p:spPr>
                <p:txBody>
                  <a:bodyPr wrap="none">
                    <a:spAutoFit/>
                  </a:bodyPr>
                  <a:lstStyle/>
                  <a:p>
                    <a:pPr/>
                    <a14:m>
                      <m:oMathPara xmlns:m="http://schemas.openxmlformats.org/officeDocument/2006/math">
                        <m:oMath>
                          <m:sSub>
                            <m:sSubPr>
                              <m:ctrlPr>
                                <a:rPr lang="en-US" b="0" i="1" smtClean="0">
                                  <a:solidFill>
                                    <a:srgbClr val="0070C0"/>
                                  </a:solidFill>
                                  <a:latin typeface="Cambria Math" panose="02040503050406030204" pitchFamily="18" charset="0"/>
                                  <a:cs typeface="Times New Roman" panose="02020603050405020304" pitchFamily="18" charset="0"/>
                                </a:rPr>
                              </m:ctrlPr>
                            </m:sSubPr>
                            <m:e>
                              <m:acc>
                                <m:accPr>
                                  <m:chr m:val="⃗"/>
                                  <m:ctrlPr>
                                    <a:rPr lang="en-US" b="0" i="1" smtClean="0">
                                      <a:solidFill>
                                        <a:srgbClr val="0070C0"/>
                                      </a:solidFill>
                                      <a:latin typeface="Cambria Math" panose="02040503050406030204" pitchFamily="18" charset="0"/>
                                      <a:cs typeface="Times New Roman" panose="02020603050405020304" pitchFamily="18" charset="0"/>
                                    </a:rPr>
                                  </m:ctrlPr>
                                </m:accPr>
                                <m:e>
                                  <m:r>
                                    <a:rPr lang="en-US" b="0" i="1" smtClean="0">
                                      <a:solidFill>
                                        <a:srgbClr val="0070C0"/>
                                      </a:solidFill>
                                      <a:latin typeface="Cambria Math" panose="02040503050406030204" pitchFamily="18" charset="0"/>
                                      <a:cs typeface="Times New Roman" panose="02020603050405020304" pitchFamily="18" charset="0"/>
                                    </a:rPr>
                                    <m:t>𝐹</m:t>
                                  </m:r>
                                </m:e>
                              </m:acc>
                            </m:e>
                            <m:sub>
                              <m:r>
                                <a:rPr lang="en-US" b="0" i="1" smtClean="0">
                                  <a:solidFill>
                                    <a:srgbClr val="0070C0"/>
                                  </a:solidFill>
                                  <a:latin typeface="Cambria Math" panose="02040503050406030204" pitchFamily="18" charset="0"/>
                                  <a:cs typeface="Times New Roman" panose="02020603050405020304" pitchFamily="18" charset="0"/>
                                </a:rPr>
                                <m:t>𝑊</m:t>
                              </m:r>
                            </m:sub>
                          </m:sSub>
                        </m:oMath>
                      </m:oMathPara>
                    </a14:m>
                    <a:endParaRPr lang="en-US" dirty="0"/>
                  </a:p>
                </p:txBody>
              </p:sp>
            </mc:Choice>
            <mc:Fallback xmlns="">
              <p:sp>
                <p:nvSpPr>
                  <p:cNvPr id="29" name="Rectangle 28">
                    <a:extLst>
                      <a:ext uri="{FF2B5EF4-FFF2-40B4-BE49-F238E27FC236}">
                        <a16:creationId xmlns:a16="http://schemas.microsoft.com/office/drawing/2014/main" id="{204F6323-CDE0-EA40-8FDE-B8BA91CFA5CA}"/>
                      </a:ext>
                    </a:extLst>
                  </p:cNvPr>
                  <p:cNvSpPr>
                    <a:spLocks noRot="1" noChangeAspect="1" noMove="1" noResize="1" noEditPoints="1" noAdjustHandles="1" noChangeArrowheads="1" noChangeShapeType="1" noTextEdit="1"/>
                  </p:cNvSpPr>
                  <p:nvPr/>
                </p:nvSpPr>
                <p:spPr>
                  <a:xfrm>
                    <a:off x="8263449" y="2696238"/>
                    <a:ext cx="531299" cy="402931"/>
                  </a:xfrm>
                  <a:prstGeom prst="rect">
                    <a:avLst/>
                  </a:prstGeom>
                  <a:blipFill>
                    <a:blip r:embed="rId8"/>
                    <a:stretch>
                      <a:fillRect t="-9091"/>
                    </a:stretch>
                  </a:blipFill>
                </p:spPr>
                <p:txBody>
                  <a:bodyPr/>
                  <a:lstStyle/>
                  <a:p>
                    <a:r>
                      <a:rPr lang="en-US">
                        <a:noFill/>
                      </a:rPr>
                      <a:t> </a:t>
                    </a:r>
                  </a:p>
                </p:txBody>
              </p:sp>
            </mc:Fallback>
          </mc:AlternateContent>
          <p:cxnSp>
            <p:nvCxnSpPr>
              <p:cNvPr id="24" name="Straight Arrow Connector 23">
                <a:extLst>
                  <a:ext uri="{FF2B5EF4-FFF2-40B4-BE49-F238E27FC236}">
                    <a16:creationId xmlns:a16="http://schemas.microsoft.com/office/drawing/2014/main" id="{98D369A7-B12B-DD5C-3878-A13AFFBE881D}"/>
                  </a:ext>
                </a:extLst>
              </p:cNvPr>
              <p:cNvCxnSpPr>
                <a:cxnSpLocks/>
              </p:cNvCxnSpPr>
              <p:nvPr/>
            </p:nvCxnSpPr>
            <p:spPr>
              <a:xfrm flipV="1">
                <a:off x="8868333" y="892522"/>
                <a:ext cx="16452" cy="161582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A279CA5-46D0-EAFC-DBD0-1A24AB1B5966}"/>
                  </a:ext>
                </a:extLst>
              </p:cNvPr>
              <p:cNvCxnSpPr>
                <a:cxnSpLocks/>
              </p:cNvCxnSpPr>
              <p:nvPr/>
            </p:nvCxnSpPr>
            <p:spPr>
              <a:xfrm flipV="1">
                <a:off x="8890393" y="1790314"/>
                <a:ext cx="16452" cy="1615827"/>
              </a:xfrm>
              <a:prstGeom prst="straightConnector1">
                <a:avLst/>
              </a:prstGeom>
              <a:ln w="25400">
                <a:solidFill>
                  <a:srgbClr val="0070C0"/>
                </a:solidFill>
                <a:headEnd type="triangle"/>
                <a:tailEnd type="none"/>
              </a:ln>
            </p:spPr>
            <p:style>
              <a:lnRef idx="1">
                <a:schemeClr val="accent1"/>
              </a:lnRef>
              <a:fillRef idx="0">
                <a:schemeClr val="accent1"/>
              </a:fillRef>
              <a:effectRef idx="0">
                <a:schemeClr val="accent1"/>
              </a:effectRef>
              <a:fontRef idx="minor">
                <a:schemeClr val="tx1"/>
              </a:fontRef>
            </p:style>
          </p:cxnSp>
        </p:grpSp>
        <p:cxnSp>
          <p:nvCxnSpPr>
            <p:cNvPr id="19" name="Straight Connector 18">
              <a:extLst>
                <a:ext uri="{FF2B5EF4-FFF2-40B4-BE49-F238E27FC236}">
                  <a16:creationId xmlns:a16="http://schemas.microsoft.com/office/drawing/2014/main" id="{B7731D2B-C72D-B999-CA1F-3DF106348859}"/>
                </a:ext>
              </a:extLst>
            </p:cNvPr>
            <p:cNvCxnSpPr>
              <a:cxnSpLocks/>
            </p:cNvCxnSpPr>
            <p:nvPr/>
          </p:nvCxnSpPr>
          <p:spPr>
            <a:xfrm>
              <a:off x="8881445" y="1679476"/>
              <a:ext cx="3041068" cy="13445"/>
            </a:xfrm>
            <a:prstGeom prst="line">
              <a:avLst/>
            </a:prstGeom>
            <a:ln>
              <a:solidFill>
                <a:srgbClr val="FFC000"/>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685E133D-B37F-B145-B9A0-E3E1E02CF87E}"/>
                    </a:ext>
                  </a:extLst>
                </p:cNvPr>
                <p:cNvSpPr/>
                <p:nvPr/>
              </p:nvSpPr>
              <p:spPr>
                <a:xfrm>
                  <a:off x="10688013" y="1692921"/>
                  <a:ext cx="391774" cy="369332"/>
                </a:xfrm>
                <a:prstGeom prst="rect">
                  <a:avLst/>
                </a:prstGeom>
              </p:spPr>
              <p:txBody>
                <a:bodyPr wrap="square">
                  <a:spAutoFit/>
                </a:bodyPr>
                <a:lstStyle/>
                <a:p>
                  <a:pPr/>
                  <a14:m>
                    <m:oMathPara xmlns:m="http://schemas.openxmlformats.org/officeDocument/2006/math">
                      <m:oMath>
                        <m:r>
                          <a:rPr lang="en-US" i="1" smtClean="0">
                            <a:solidFill>
                              <a:srgbClr val="FFC000"/>
                            </a:solidFill>
                            <a:latin typeface="Cambria Math" panose="02040503050406030204" pitchFamily="18" charset="0"/>
                            <a:cs typeface="Times New Roman" panose="02020603050405020304" pitchFamily="18" charset="0"/>
                          </a:rPr>
                          <m:t>𝑅</m:t>
                        </m:r>
                      </m:oMath>
                    </m:oMathPara>
                  </a14:m>
                  <a:endParaRPr lang="en-US" dirty="0">
                    <a:solidFill>
                      <a:srgbClr val="FFC000"/>
                    </a:solidFill>
                  </a:endParaRPr>
                </a:p>
              </p:txBody>
            </p:sp>
          </mc:Choice>
          <mc:Fallback xmlns="">
            <p:sp>
              <p:nvSpPr>
                <p:cNvPr id="42" name="Rectangle 41">
                  <a:extLst>
                    <a:ext uri="{FF2B5EF4-FFF2-40B4-BE49-F238E27FC236}">
                      <a16:creationId xmlns:a16="http://schemas.microsoft.com/office/drawing/2014/main" id="{14F07FC0-E09B-6A46-B278-E38FB3D868CE}"/>
                    </a:ext>
                  </a:extLst>
                </p:cNvPr>
                <p:cNvSpPr>
                  <a:spLocks noRot="1" noChangeAspect="1" noMove="1" noResize="1" noEditPoints="1" noAdjustHandles="1" noChangeArrowheads="1" noChangeShapeType="1" noTextEdit="1"/>
                </p:cNvSpPr>
                <p:nvPr/>
              </p:nvSpPr>
              <p:spPr>
                <a:xfrm>
                  <a:off x="10688013" y="1692921"/>
                  <a:ext cx="391774" cy="369332"/>
                </a:xfrm>
                <a:prstGeom prst="rect">
                  <a:avLst/>
                </a:prstGeom>
                <a:blipFill>
                  <a:blip r:embed="rId9"/>
                  <a:stretch>
                    <a:fillRect/>
                  </a:stretch>
                </a:blipFill>
              </p:spPr>
              <p:txBody>
                <a:bodyPr/>
                <a:lstStyle/>
                <a:p>
                  <a:r>
                    <a:rPr lang="en-US">
                      <a:noFill/>
                    </a:rPr>
                    <a:t> </a:t>
                  </a:r>
                </a:p>
              </p:txBody>
            </p:sp>
          </mc:Fallback>
        </mc:AlternateContent>
      </p:grpSp>
      <p:sp>
        <p:nvSpPr>
          <p:cNvPr id="32" name="Rectangle 31">
            <a:extLst>
              <a:ext uri="{FF2B5EF4-FFF2-40B4-BE49-F238E27FC236}">
                <a16:creationId xmlns:a16="http://schemas.microsoft.com/office/drawing/2014/main" id="{1C1ACEA7-F0B0-720B-EF00-E16BDD8B0853}"/>
              </a:ext>
            </a:extLst>
          </p:cNvPr>
          <p:cNvSpPr/>
          <p:nvPr/>
        </p:nvSpPr>
        <p:spPr>
          <a:xfrm>
            <a:off x="409675" y="1013608"/>
            <a:ext cx="2736647" cy="369332"/>
          </a:xfrm>
          <a:prstGeom prst="rect">
            <a:avLst/>
          </a:prstGeom>
        </p:spPr>
        <p:txBody>
          <a:bodyPr wrap="non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Forces in the x-direction</a:t>
            </a:r>
            <a:endParaRPr lang="en-US" dirty="0"/>
          </a:p>
        </p:txBody>
      </p:sp>
      <p:sp>
        <p:nvSpPr>
          <p:cNvPr id="33" name="Rectangle 32">
            <a:extLst>
              <a:ext uri="{FF2B5EF4-FFF2-40B4-BE49-F238E27FC236}">
                <a16:creationId xmlns:a16="http://schemas.microsoft.com/office/drawing/2014/main" id="{0B9B9C11-BBFB-79BA-77B0-D8373024D97D}"/>
              </a:ext>
            </a:extLst>
          </p:cNvPr>
          <p:cNvSpPr/>
          <p:nvPr/>
        </p:nvSpPr>
        <p:spPr>
          <a:xfrm>
            <a:off x="422858" y="1865238"/>
            <a:ext cx="2736647" cy="369332"/>
          </a:xfrm>
          <a:prstGeom prst="rect">
            <a:avLst/>
          </a:prstGeom>
        </p:spPr>
        <p:txBody>
          <a:bodyPr wrap="none">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Forces in the y-direction</a:t>
            </a:r>
            <a:endParaRPr lang="en-US" dirty="0"/>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18FA4449-75FF-E4BC-7CA7-2F134F8D8C9D}"/>
                  </a:ext>
                </a:extLst>
              </p:cNvPr>
              <p:cNvSpPr txBox="1"/>
              <p:nvPr/>
            </p:nvSpPr>
            <p:spPr>
              <a:xfrm>
                <a:off x="1136856" y="1219478"/>
                <a:ext cx="2640723" cy="5539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𝑓𝑟</m:t>
                          </m:r>
                        </m:sub>
                      </m:sSub>
                      <m:r>
                        <a:rPr lang="en-US" b="0" i="1" smtClean="0">
                          <a:latin typeface="Cambria Math" panose="02040503050406030204" pitchFamily="18" charset="0"/>
                        </a:rPr>
                        <m:t>=</m:t>
                      </m:r>
                      <m:r>
                        <a:rPr lang="en-US" b="0" i="1" smtClean="0">
                          <a:latin typeface="Cambria Math" panose="02040503050406030204" pitchFamily="18" charset="0"/>
                        </a:rPr>
                        <m:t>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r>
                        <a:rPr lang="en-US" b="0" i="1" smtClean="0">
                          <a:latin typeface="Cambria Math" panose="02040503050406030204" pitchFamily="18" charset="0"/>
                        </a:rPr>
                        <m:t>=</m:t>
                      </m:r>
                      <m:r>
                        <a:rPr lang="en-US" b="0" i="1" smtClean="0">
                          <a:latin typeface="Cambria Math" panose="02040503050406030204" pitchFamily="18" charset="0"/>
                        </a:rPr>
                        <m:t>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m:t>
                          </m:r>
                        </m:sub>
                      </m:sSub>
                      <m:r>
                        <a:rPr lang="en-US" b="0" i="1" smtClean="0">
                          <a:latin typeface="Cambria Math" panose="02040503050406030204" pitchFamily="18" charset="0"/>
                        </a:rPr>
                        <m:t>=</m:t>
                      </m:r>
                      <m:r>
                        <a:rPr lang="en-US" b="0" i="1" smtClean="0">
                          <a:latin typeface="Cambria Math" panose="02040503050406030204" pitchFamily="18" charset="0"/>
                        </a:rPr>
                        <m:t>𝑚</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num>
                        <m:den>
                          <m:r>
                            <a:rPr lang="en-US" b="0" i="1" smtClean="0">
                              <a:latin typeface="Cambria Math" panose="02040503050406030204" pitchFamily="18" charset="0"/>
                            </a:rPr>
                            <m:t>𝑅</m:t>
                          </m:r>
                        </m:den>
                      </m:f>
                    </m:oMath>
                  </m:oMathPara>
                </a14:m>
                <a:endParaRPr lang="en-US" dirty="0"/>
              </a:p>
            </p:txBody>
          </p:sp>
        </mc:Choice>
        <mc:Fallback xmlns="">
          <p:sp>
            <p:nvSpPr>
              <p:cNvPr id="34" name="TextBox 33">
                <a:extLst>
                  <a:ext uri="{FF2B5EF4-FFF2-40B4-BE49-F238E27FC236}">
                    <a16:creationId xmlns:a16="http://schemas.microsoft.com/office/drawing/2014/main" id="{18FA4449-75FF-E4BC-7CA7-2F134F8D8C9D}"/>
                  </a:ext>
                </a:extLst>
              </p:cNvPr>
              <p:cNvSpPr txBox="1">
                <a:spLocks noRot="1" noChangeAspect="1" noMove="1" noResize="1" noEditPoints="1" noAdjustHandles="1" noChangeArrowheads="1" noChangeShapeType="1" noTextEdit="1"/>
              </p:cNvSpPr>
              <p:nvPr/>
            </p:nvSpPr>
            <p:spPr>
              <a:xfrm>
                <a:off x="1136856" y="1219478"/>
                <a:ext cx="2640723" cy="553998"/>
              </a:xfrm>
              <a:prstGeom prst="rect">
                <a:avLst/>
              </a:prstGeom>
              <a:blipFill>
                <a:blip r:embed="rId10"/>
                <a:stretch>
                  <a:fillRect l="-1435" r="-478" b="-13636"/>
                </a:stretch>
              </a:blipFill>
            </p:spPr>
            <p:txBody>
              <a:bodyPr/>
              <a:lstStyle/>
              <a:p>
                <a:r>
                  <a:rPr lang="en-US">
                    <a:noFill/>
                  </a:rPr>
                  <a:t> </a:t>
                </a:r>
              </a:p>
            </p:txBody>
          </p:sp>
        </mc:Fallback>
      </mc:AlternateContent>
      <p:grpSp>
        <p:nvGrpSpPr>
          <p:cNvPr id="35" name="Group 34">
            <a:extLst>
              <a:ext uri="{FF2B5EF4-FFF2-40B4-BE49-F238E27FC236}">
                <a16:creationId xmlns:a16="http://schemas.microsoft.com/office/drawing/2014/main" id="{DA153908-EFC3-9F0A-3453-1E758788F81F}"/>
              </a:ext>
            </a:extLst>
          </p:cNvPr>
          <p:cNvGrpSpPr/>
          <p:nvPr/>
        </p:nvGrpSpPr>
        <p:grpSpPr>
          <a:xfrm>
            <a:off x="1024434" y="2128782"/>
            <a:ext cx="3990771" cy="608705"/>
            <a:chOff x="1231900" y="5279629"/>
            <a:chExt cx="3990771" cy="608705"/>
          </a:xfrm>
        </p:grpSpPr>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AEDC142E-1709-15BF-3A56-F4FDC280E149}"/>
                    </a:ext>
                  </a:extLst>
                </p:cNvPr>
                <p:cNvSpPr txBox="1"/>
                <p:nvPr/>
              </p:nvSpPr>
              <p:spPr>
                <a:xfrm>
                  <a:off x="1231900" y="5475106"/>
                  <a:ext cx="3990771" cy="29892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𝑊</m:t>
                            </m:r>
                          </m:sub>
                        </m:sSub>
                        <m:r>
                          <a:rPr lang="en-US" b="0" i="1" smtClean="0">
                            <a:latin typeface="Cambria Math" panose="02040503050406030204" pitchFamily="18" charset="0"/>
                          </a:rPr>
                          <m:t>=</m:t>
                        </m:r>
                        <m:r>
                          <a:rPr lang="en-US" b="0" i="1" smtClean="0">
                            <a:latin typeface="Cambria Math" panose="02040503050406030204" pitchFamily="18" charset="0"/>
                          </a:rPr>
                          <m:t>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=0</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𝑁</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𝑊</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𝑚𝑔</m:t>
                        </m:r>
                      </m:oMath>
                    </m:oMathPara>
                  </a14:m>
                  <a:endParaRPr lang="en-US" dirty="0"/>
                </a:p>
              </p:txBody>
            </p:sp>
          </mc:Choice>
          <mc:Fallback xmlns="">
            <p:sp>
              <p:nvSpPr>
                <p:cNvPr id="33" name="TextBox 32">
                  <a:extLst>
                    <a:ext uri="{FF2B5EF4-FFF2-40B4-BE49-F238E27FC236}">
                      <a16:creationId xmlns:a16="http://schemas.microsoft.com/office/drawing/2014/main" id="{9E0C033B-9B1C-F641-8B70-7DBCE2593121}"/>
                    </a:ext>
                  </a:extLst>
                </p:cNvPr>
                <p:cNvSpPr txBox="1">
                  <a:spLocks noRot="1" noChangeAspect="1" noMove="1" noResize="1" noEditPoints="1" noAdjustHandles="1" noChangeArrowheads="1" noChangeShapeType="1" noTextEdit="1"/>
                </p:cNvSpPr>
                <p:nvPr/>
              </p:nvSpPr>
              <p:spPr>
                <a:xfrm>
                  <a:off x="1231900" y="5475106"/>
                  <a:ext cx="3990771" cy="298928"/>
                </a:xfrm>
                <a:prstGeom prst="rect">
                  <a:avLst/>
                </a:prstGeom>
                <a:blipFill>
                  <a:blip r:embed="rId11"/>
                  <a:stretch>
                    <a:fillRect b="-16000"/>
                  </a:stretch>
                </a:blipFill>
              </p:spPr>
              <p:txBody>
                <a:bodyPr/>
                <a:lstStyle/>
                <a:p>
                  <a:r>
                    <a:rPr lang="en-US">
                      <a:noFill/>
                    </a:rPr>
                    <a:t> </a:t>
                  </a:r>
                </a:p>
              </p:txBody>
            </p:sp>
          </mc:Fallback>
        </mc:AlternateContent>
        <p:cxnSp>
          <p:nvCxnSpPr>
            <p:cNvPr id="37" name="Straight Arrow Connector 36">
              <a:extLst>
                <a:ext uri="{FF2B5EF4-FFF2-40B4-BE49-F238E27FC236}">
                  <a16:creationId xmlns:a16="http://schemas.microsoft.com/office/drawing/2014/main" id="{D0F356B4-D382-6C48-E708-CDE67652F592}"/>
                </a:ext>
              </a:extLst>
            </p:cNvPr>
            <p:cNvCxnSpPr>
              <a:cxnSpLocks/>
            </p:cNvCxnSpPr>
            <p:nvPr/>
          </p:nvCxnSpPr>
          <p:spPr>
            <a:xfrm flipV="1">
              <a:off x="2679700" y="5422900"/>
              <a:ext cx="201322" cy="4654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C6949AAD-FE62-EF8F-8C39-D0E37259ED21}"/>
                    </a:ext>
                  </a:extLst>
                </p:cNvPr>
                <p:cNvSpPr/>
                <p:nvPr/>
              </p:nvSpPr>
              <p:spPr>
                <a:xfrm>
                  <a:off x="2817416" y="5279629"/>
                  <a:ext cx="324128" cy="307777"/>
                </a:xfrm>
                <a:prstGeom prst="rect">
                  <a:avLst/>
                </a:prstGeom>
              </p:spPr>
              <p:txBody>
                <a:bodyPr wrap="none">
                  <a:spAutoFit/>
                </a:bodyPr>
                <a:lstStyle/>
                <a:p>
                  <a:pPr/>
                  <a14:m>
                    <m:oMathPara xmlns:m="http://schemas.openxmlformats.org/officeDocument/2006/math">
                      <m:oMath>
                        <m:r>
                          <a:rPr lang="en-US" sz="1400" b="0" i="1" smtClean="0">
                            <a:latin typeface="Cambria Math" panose="02040503050406030204" pitchFamily="18" charset="0"/>
                          </a:rPr>
                          <m:t>0</m:t>
                        </m:r>
                      </m:oMath>
                    </m:oMathPara>
                  </a14:m>
                  <a:endParaRPr lang="en-US" sz="1400" dirty="0"/>
                </a:p>
              </p:txBody>
            </p:sp>
          </mc:Choice>
          <mc:Fallback xmlns="">
            <p:sp>
              <p:nvSpPr>
                <p:cNvPr id="37" name="Rectangle 36">
                  <a:extLst>
                    <a:ext uri="{FF2B5EF4-FFF2-40B4-BE49-F238E27FC236}">
                      <a16:creationId xmlns:a16="http://schemas.microsoft.com/office/drawing/2014/main" id="{A9E2F39B-F406-214D-9822-1FC879AC2B1F}"/>
                    </a:ext>
                  </a:extLst>
                </p:cNvPr>
                <p:cNvSpPr>
                  <a:spLocks noRot="1" noChangeAspect="1" noMove="1" noResize="1" noEditPoints="1" noAdjustHandles="1" noChangeArrowheads="1" noChangeShapeType="1" noTextEdit="1"/>
                </p:cNvSpPr>
                <p:nvPr/>
              </p:nvSpPr>
              <p:spPr>
                <a:xfrm>
                  <a:off x="2817416" y="5279629"/>
                  <a:ext cx="324128" cy="307777"/>
                </a:xfrm>
                <a:prstGeom prst="rect">
                  <a:avLst/>
                </a:prstGeom>
                <a:blipFill>
                  <a:blip r:embed="rId12"/>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0774AE5D-EA52-CB5C-1838-A4C662EAF4E7}"/>
                  </a:ext>
                </a:extLst>
              </p:cNvPr>
              <p:cNvSpPr txBox="1"/>
              <p:nvPr/>
            </p:nvSpPr>
            <p:spPr>
              <a:xfrm>
                <a:off x="1327391" y="2679422"/>
                <a:ext cx="2601161" cy="5539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𝑓𝑟</m:t>
                          </m:r>
                        </m:sub>
                      </m:sSub>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𝐹</m:t>
                          </m:r>
                        </m:e>
                        <m:sub>
                          <m:r>
                            <a:rPr lang="en-US" b="0" i="1" smtClean="0">
                              <a:latin typeface="Cambria Math" panose="02040503050406030204" pitchFamily="18" charset="0"/>
                              <a:ea typeface="Cambria Math" panose="02040503050406030204" pitchFamily="18" charset="0"/>
                            </a:rPr>
                            <m:t>𝑁</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ea typeface="Cambria Math" panose="02040503050406030204" pitchFamily="18" charset="0"/>
                        </a:rPr>
                        <m:t>𝑚𝑔</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f>
                        <m:fPr>
                          <m:ctrlPr>
                            <a:rPr lang="en-US" b="0" i="1" smtClean="0">
                              <a:latin typeface="Cambria Math" panose="02040503050406030204" pitchFamily="18" charset="0"/>
                              <a:ea typeface="Cambria Math" panose="02040503050406030204" pitchFamily="18" charset="0"/>
                            </a:rPr>
                          </m:ctrlPr>
                        </m:fPr>
                        <m:num>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𝑣</m:t>
                              </m:r>
                            </m:e>
                            <m:sup>
                              <m:r>
                                <a:rPr lang="en-US" b="0" i="1" smtClean="0">
                                  <a:latin typeface="Cambria Math" panose="02040503050406030204" pitchFamily="18" charset="0"/>
                                  <a:ea typeface="Cambria Math" panose="02040503050406030204" pitchFamily="18" charset="0"/>
                                </a:rPr>
                                <m:t>2</m:t>
                              </m:r>
                            </m:sup>
                          </m:sSup>
                        </m:num>
                        <m:den>
                          <m:r>
                            <a:rPr lang="en-US" b="0" i="1" smtClean="0">
                              <a:latin typeface="Cambria Math" panose="02040503050406030204" pitchFamily="18" charset="0"/>
                              <a:ea typeface="Cambria Math" panose="02040503050406030204" pitchFamily="18" charset="0"/>
                            </a:rPr>
                            <m:t>𝑅</m:t>
                          </m:r>
                        </m:den>
                      </m:f>
                    </m:oMath>
                  </m:oMathPara>
                </a14:m>
                <a:endParaRPr lang="en-US" dirty="0"/>
              </a:p>
            </p:txBody>
          </p:sp>
        </mc:Choice>
        <mc:Fallback xmlns="">
          <p:sp>
            <p:nvSpPr>
              <p:cNvPr id="40" name="TextBox 39">
                <a:extLst>
                  <a:ext uri="{FF2B5EF4-FFF2-40B4-BE49-F238E27FC236}">
                    <a16:creationId xmlns:a16="http://schemas.microsoft.com/office/drawing/2014/main" id="{0774AE5D-EA52-CB5C-1838-A4C662EAF4E7}"/>
                  </a:ext>
                </a:extLst>
              </p:cNvPr>
              <p:cNvSpPr txBox="1">
                <a:spLocks noRot="1" noChangeAspect="1" noMove="1" noResize="1" noEditPoints="1" noAdjustHandles="1" noChangeArrowheads="1" noChangeShapeType="1" noTextEdit="1"/>
              </p:cNvSpPr>
              <p:nvPr/>
            </p:nvSpPr>
            <p:spPr>
              <a:xfrm>
                <a:off x="1327391" y="2679422"/>
                <a:ext cx="2601161" cy="553998"/>
              </a:xfrm>
              <a:prstGeom prst="rect">
                <a:avLst/>
              </a:prstGeom>
              <a:blipFill>
                <a:blip r:embed="rId13"/>
                <a:stretch>
                  <a:fillRect l="-1456"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E3B96A8B-3F6E-AFA7-02DD-497EE4FBFE18}"/>
                  </a:ext>
                </a:extLst>
              </p:cNvPr>
              <p:cNvSpPr txBox="1"/>
              <p:nvPr/>
            </p:nvSpPr>
            <p:spPr>
              <a:xfrm>
                <a:off x="2040125" y="3861278"/>
                <a:ext cx="1076641" cy="335413"/>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𝑣</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ea typeface="Cambria Math" panose="02040503050406030204" pitchFamily="18" charset="0"/>
                            </a:rPr>
                            <m:t>𝑅𝑔</m:t>
                          </m:r>
                        </m:e>
                      </m:rad>
                    </m:oMath>
                  </m:oMathPara>
                </a14:m>
                <a:endParaRPr lang="en-US" dirty="0"/>
              </a:p>
            </p:txBody>
          </p:sp>
        </mc:Choice>
        <mc:Fallback xmlns="">
          <p:sp>
            <p:nvSpPr>
              <p:cNvPr id="41" name="TextBox 40">
                <a:extLst>
                  <a:ext uri="{FF2B5EF4-FFF2-40B4-BE49-F238E27FC236}">
                    <a16:creationId xmlns:a16="http://schemas.microsoft.com/office/drawing/2014/main" id="{E3B96A8B-3F6E-AFA7-02DD-497EE4FBFE18}"/>
                  </a:ext>
                </a:extLst>
              </p:cNvPr>
              <p:cNvSpPr txBox="1">
                <a:spLocks noRot="1" noChangeAspect="1" noMove="1" noResize="1" noEditPoints="1" noAdjustHandles="1" noChangeArrowheads="1" noChangeShapeType="1" noTextEdit="1"/>
              </p:cNvSpPr>
              <p:nvPr/>
            </p:nvSpPr>
            <p:spPr>
              <a:xfrm>
                <a:off x="2040125" y="3861278"/>
                <a:ext cx="1076641" cy="335413"/>
              </a:xfrm>
              <a:prstGeom prst="rect">
                <a:avLst/>
              </a:prstGeom>
              <a:blipFill>
                <a:blip r:embed="rId14"/>
                <a:stretch>
                  <a:fillRect l="-2326" r="-6977" b="-21429"/>
                </a:stretch>
              </a:blipFill>
            </p:spPr>
            <p:txBody>
              <a:bodyPr/>
              <a:lstStyle/>
              <a:p>
                <a:r>
                  <a:rPr lang="en-US">
                    <a:noFill/>
                  </a:rPr>
                  <a:t> </a:t>
                </a:r>
              </a:p>
            </p:txBody>
          </p:sp>
        </mc:Fallback>
      </mc:AlternateContent>
      <p:cxnSp>
        <p:nvCxnSpPr>
          <p:cNvPr id="42" name="Straight Arrow Connector 41">
            <a:extLst>
              <a:ext uri="{FF2B5EF4-FFF2-40B4-BE49-F238E27FC236}">
                <a16:creationId xmlns:a16="http://schemas.microsoft.com/office/drawing/2014/main" id="{9F525062-D7CA-123A-5EB7-9AE5857EF25C}"/>
              </a:ext>
            </a:extLst>
          </p:cNvPr>
          <p:cNvCxnSpPr>
            <a:stCxn id="40" idx="2"/>
          </p:cNvCxnSpPr>
          <p:nvPr/>
        </p:nvCxnSpPr>
        <p:spPr>
          <a:xfrm flipH="1">
            <a:off x="2627971" y="3233420"/>
            <a:ext cx="1" cy="462130"/>
          </a:xfrm>
          <a:prstGeom prst="straightConnector1">
            <a:avLst/>
          </a:prstGeom>
          <a:ln w="190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703269E9-FCEA-BA55-F99D-ED0C6A0F3EBE}"/>
              </a:ext>
            </a:extLst>
          </p:cNvPr>
          <p:cNvSpPr/>
          <p:nvPr/>
        </p:nvSpPr>
        <p:spPr>
          <a:xfrm>
            <a:off x="1815832" y="3755250"/>
            <a:ext cx="1635076" cy="584835"/>
          </a:xfrm>
          <a:prstGeom prst="rect">
            <a:avLst/>
          </a:prstGeom>
          <a:no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02D1D643-F041-2ECB-33A1-BBCBF7F0EC44}"/>
              </a:ext>
            </a:extLst>
          </p:cNvPr>
          <p:cNvSpPr txBox="1"/>
          <p:nvPr/>
        </p:nvSpPr>
        <p:spPr>
          <a:xfrm>
            <a:off x="4106236" y="2816819"/>
            <a:ext cx="3677923" cy="1600438"/>
          </a:xfrm>
          <a:prstGeom prst="rect">
            <a:avLst/>
          </a:prstGeom>
          <a:noFill/>
        </p:spPr>
        <p:txBody>
          <a:bodyPr wrap="square" rtlCol="0">
            <a:spAutoFit/>
          </a:bodyPr>
          <a:lstStyle/>
          <a:p>
            <a:pPr marL="285750" indent="-285750" algn="just">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This seems reasonable.  As the coefficient of friction increases you should be able to go faster, friction can hold on to you.  </a:t>
            </a:r>
          </a:p>
          <a:p>
            <a:pPr marL="285750" indent="-285750" algn="just">
              <a:buFont typeface="Arial" panose="020B0604020202020204" pitchFamily="34" charset="0"/>
              <a:buChar char="•"/>
            </a:pPr>
            <a:endParaRPr lang="en-US" sz="14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The bigger the radius of the circle the gentler the turn and thus the faster you can go.</a:t>
            </a:r>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32E3E209-5C1D-519C-8D69-A49EA1472603}"/>
                  </a:ext>
                </a:extLst>
              </p:cNvPr>
              <p:cNvSpPr txBox="1"/>
              <p:nvPr/>
            </p:nvSpPr>
            <p:spPr>
              <a:xfrm>
                <a:off x="585459" y="4699901"/>
                <a:ext cx="4971938" cy="563680"/>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𝑣</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ea typeface="Cambria Math" panose="02040503050406030204" pitchFamily="18" charset="0"/>
                            </a:rPr>
                            <m:t>𝑅𝑔</m:t>
                          </m:r>
                        </m:e>
                      </m:ra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0.7</m:t>
                          </m:r>
                          <m:r>
                            <a:rPr lang="en-US" b="0" i="1" smtClean="0">
                              <a:latin typeface="Cambria Math" panose="02040503050406030204" pitchFamily="18" charset="0"/>
                              <a:ea typeface="Cambria Math" panose="02040503050406030204" pitchFamily="18" charset="0"/>
                            </a:rPr>
                            <m:t>×25</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×9.8</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e>
                      </m:rad>
                      <m:r>
                        <a:rPr lang="en-US" b="0" i="1" smtClean="0">
                          <a:latin typeface="Cambria Math" panose="02040503050406030204" pitchFamily="18" charset="0"/>
                        </a:rPr>
                        <m:t>=13.1</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r>
                        <a:rPr lang="en-US" b="0" i="1" smtClean="0">
                          <a:latin typeface="Cambria Math" panose="02040503050406030204" pitchFamily="18" charset="0"/>
                        </a:rPr>
                        <m:t>=29.5</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𝑚𝑖</m:t>
                              </m:r>
                            </m:num>
                            <m:den>
                              <m:r>
                                <a:rPr lang="en-US" b="0" i="1" smtClean="0">
                                  <a:latin typeface="Cambria Math" panose="02040503050406030204" pitchFamily="18" charset="0"/>
                                </a:rPr>
                                <m:t>ℎ𝑟</m:t>
                              </m:r>
                            </m:den>
                          </m:f>
                        </m:e>
                      </m:box>
                    </m:oMath>
                  </m:oMathPara>
                </a14:m>
                <a:endParaRPr lang="en-US" dirty="0"/>
              </a:p>
            </p:txBody>
          </p:sp>
        </mc:Choice>
        <mc:Fallback xmlns="">
          <p:sp>
            <p:nvSpPr>
              <p:cNvPr id="45" name="TextBox 44">
                <a:extLst>
                  <a:ext uri="{FF2B5EF4-FFF2-40B4-BE49-F238E27FC236}">
                    <a16:creationId xmlns:a16="http://schemas.microsoft.com/office/drawing/2014/main" id="{32E3E209-5C1D-519C-8D69-A49EA1472603}"/>
                  </a:ext>
                </a:extLst>
              </p:cNvPr>
              <p:cNvSpPr txBox="1">
                <a:spLocks noRot="1" noChangeAspect="1" noMove="1" noResize="1" noEditPoints="1" noAdjustHandles="1" noChangeArrowheads="1" noChangeShapeType="1" noTextEdit="1"/>
              </p:cNvSpPr>
              <p:nvPr/>
            </p:nvSpPr>
            <p:spPr>
              <a:xfrm>
                <a:off x="585459" y="4699901"/>
                <a:ext cx="4971938" cy="563680"/>
              </a:xfrm>
              <a:prstGeom prst="rect">
                <a:avLst/>
              </a:prstGeom>
              <a:blipFill>
                <a:blip r:embed="rId15"/>
                <a:stretch>
                  <a:fillRect l="-255"/>
                </a:stretch>
              </a:blipFill>
            </p:spPr>
            <p:txBody>
              <a:bodyPr/>
              <a:lstStyle/>
              <a:p>
                <a:r>
                  <a:rPr lang="en-US">
                    <a:noFill/>
                  </a:rPr>
                  <a:t> </a:t>
                </a:r>
              </a:p>
            </p:txBody>
          </p:sp>
        </mc:Fallback>
      </mc:AlternateContent>
      <p:sp>
        <p:nvSpPr>
          <p:cNvPr id="46" name="Rectangle 45">
            <a:extLst>
              <a:ext uri="{FF2B5EF4-FFF2-40B4-BE49-F238E27FC236}">
                <a16:creationId xmlns:a16="http://schemas.microsoft.com/office/drawing/2014/main" id="{F7E2BCF0-1326-5A3A-BC56-4A764DAB4C8B}"/>
              </a:ext>
            </a:extLst>
          </p:cNvPr>
          <p:cNvSpPr/>
          <p:nvPr/>
        </p:nvSpPr>
        <p:spPr>
          <a:xfrm>
            <a:off x="255298" y="4366667"/>
            <a:ext cx="1499128"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For a dry road</a:t>
            </a:r>
            <a:endParaRPr lang="en-US" dirty="0"/>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A285A082-E568-E713-A410-E65D16735CB1}"/>
                  </a:ext>
                </a:extLst>
              </p:cNvPr>
              <p:cNvSpPr txBox="1"/>
              <p:nvPr/>
            </p:nvSpPr>
            <p:spPr>
              <a:xfrm>
                <a:off x="597970" y="5751012"/>
                <a:ext cx="4843697" cy="563680"/>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𝑣</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𝜇</m:t>
                          </m:r>
                          <m:r>
                            <a:rPr lang="en-US" b="0" i="1" smtClean="0">
                              <a:latin typeface="Cambria Math" panose="02040503050406030204" pitchFamily="18" charset="0"/>
                              <a:ea typeface="Cambria Math" panose="02040503050406030204" pitchFamily="18" charset="0"/>
                            </a:rPr>
                            <m:t>𝑅𝑔</m:t>
                          </m:r>
                        </m:e>
                      </m:ra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0.3</m:t>
                          </m:r>
                          <m:r>
                            <a:rPr lang="en-US" b="0" i="1" smtClean="0">
                              <a:latin typeface="Cambria Math" panose="02040503050406030204" pitchFamily="18" charset="0"/>
                              <a:ea typeface="Cambria Math" panose="02040503050406030204" pitchFamily="18" charset="0"/>
                            </a:rPr>
                            <m:t>×25</m:t>
                          </m:r>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×9.8</m:t>
                          </m:r>
                          <m:box>
                            <m:boxPr>
                              <m:ctrlPr>
                                <a:rPr lang="en-US" b="0" i="1" smtClean="0">
                                  <a:latin typeface="Cambria Math" panose="02040503050406030204" pitchFamily="18" charset="0"/>
                                  <a:ea typeface="Cambria Math" panose="02040503050406030204" pitchFamily="18" charset="0"/>
                                </a:rPr>
                              </m:ctrlPr>
                            </m:box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𝑚</m:t>
                                  </m:r>
                                </m:num>
                                <m:den>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2</m:t>
                                      </m:r>
                                    </m:sup>
                                  </m:sSup>
                                </m:den>
                              </m:f>
                            </m:e>
                          </m:box>
                        </m:e>
                      </m:rad>
                      <m:r>
                        <a:rPr lang="en-US" b="0" i="1" smtClean="0">
                          <a:latin typeface="Cambria Math" panose="02040503050406030204" pitchFamily="18" charset="0"/>
                        </a:rPr>
                        <m:t>=8.6</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r>
                        <a:rPr lang="en-US" b="0" i="1" smtClean="0">
                          <a:latin typeface="Cambria Math" panose="02040503050406030204" pitchFamily="18" charset="0"/>
                        </a:rPr>
                        <m:t>=19.3</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𝑚𝑖</m:t>
                              </m:r>
                            </m:num>
                            <m:den>
                              <m:r>
                                <a:rPr lang="en-US" b="0" i="1" smtClean="0">
                                  <a:latin typeface="Cambria Math" panose="02040503050406030204" pitchFamily="18" charset="0"/>
                                </a:rPr>
                                <m:t>ℎ𝑟</m:t>
                              </m:r>
                            </m:den>
                          </m:f>
                        </m:e>
                      </m:box>
                    </m:oMath>
                  </m:oMathPara>
                </a14:m>
                <a:endParaRPr lang="en-US" dirty="0"/>
              </a:p>
            </p:txBody>
          </p:sp>
        </mc:Choice>
        <mc:Fallback xmlns="">
          <p:sp>
            <p:nvSpPr>
              <p:cNvPr id="47" name="TextBox 46">
                <a:extLst>
                  <a:ext uri="{FF2B5EF4-FFF2-40B4-BE49-F238E27FC236}">
                    <a16:creationId xmlns:a16="http://schemas.microsoft.com/office/drawing/2014/main" id="{A285A082-E568-E713-A410-E65D16735CB1}"/>
                  </a:ext>
                </a:extLst>
              </p:cNvPr>
              <p:cNvSpPr txBox="1">
                <a:spLocks noRot="1" noChangeAspect="1" noMove="1" noResize="1" noEditPoints="1" noAdjustHandles="1" noChangeArrowheads="1" noChangeShapeType="1" noTextEdit="1"/>
              </p:cNvSpPr>
              <p:nvPr/>
            </p:nvSpPr>
            <p:spPr>
              <a:xfrm>
                <a:off x="597970" y="5751012"/>
                <a:ext cx="4843697" cy="563680"/>
              </a:xfrm>
              <a:prstGeom prst="rect">
                <a:avLst/>
              </a:prstGeom>
              <a:blipFill>
                <a:blip r:embed="rId16"/>
                <a:stretch>
                  <a:fillRect l="-262"/>
                </a:stretch>
              </a:blipFill>
            </p:spPr>
            <p:txBody>
              <a:bodyPr/>
              <a:lstStyle/>
              <a:p>
                <a:r>
                  <a:rPr lang="en-US">
                    <a:noFill/>
                  </a:rPr>
                  <a:t> </a:t>
                </a:r>
              </a:p>
            </p:txBody>
          </p:sp>
        </mc:Fallback>
      </mc:AlternateContent>
      <p:sp>
        <p:nvSpPr>
          <p:cNvPr id="48" name="Rectangle 47">
            <a:extLst>
              <a:ext uri="{FF2B5EF4-FFF2-40B4-BE49-F238E27FC236}">
                <a16:creationId xmlns:a16="http://schemas.microsoft.com/office/drawing/2014/main" id="{24AFE985-0B2F-194A-C9DB-46680330F6B6}"/>
              </a:ext>
            </a:extLst>
          </p:cNvPr>
          <p:cNvSpPr/>
          <p:nvPr/>
        </p:nvSpPr>
        <p:spPr>
          <a:xfrm>
            <a:off x="229650" y="5385742"/>
            <a:ext cx="1524776"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For a wet road</a:t>
            </a:r>
            <a:endParaRPr lang="en-US" dirty="0"/>
          </a:p>
        </p:txBody>
      </p: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51E3AA42-15B0-8815-6380-235D4B01D22F}"/>
                  </a:ext>
                </a:extLst>
              </p:cNvPr>
              <p:cNvSpPr txBox="1"/>
              <p:nvPr/>
            </p:nvSpPr>
            <p:spPr>
              <a:xfrm>
                <a:off x="1363028" y="6393037"/>
                <a:ext cx="5970481" cy="409086"/>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Maybe I’d pick </a:t>
                </a:r>
                <a14:m>
                  <m:oMath xmlns:m="http://schemas.openxmlformats.org/officeDocument/2006/math">
                    <m:box>
                      <m:boxPr>
                        <m:ctrlPr>
                          <a:rPr lang="en-US" b="0" i="1" smtClean="0">
                            <a:latin typeface="Cambria Math" panose="02040503050406030204" pitchFamily="18" charset="0"/>
                          </a:rPr>
                        </m:ctrlPr>
                      </m:boxPr>
                      <m:e>
                        <m:r>
                          <m:rPr>
                            <m:brk m:alnAt="63"/>
                          </m:rPr>
                          <a:rPr lang="en-US" b="0" i="1" smtClean="0">
                            <a:latin typeface="Cambria Math" panose="02040503050406030204" pitchFamily="18" charset="0"/>
                          </a:rPr>
                          <m:t>2</m:t>
                        </m:r>
                        <m:r>
                          <a:rPr lang="en-US" b="0" i="1" smtClean="0">
                            <a:latin typeface="Cambria Math" panose="02040503050406030204" pitchFamily="18" charset="0"/>
                          </a:rPr>
                          <m:t>5</m:t>
                        </m:r>
                        <m:f>
                          <m:fPr>
                            <m:ctrlPr>
                              <a:rPr lang="en-US" b="0" i="1" smtClean="0">
                                <a:latin typeface="Cambria Math" panose="02040503050406030204" pitchFamily="18" charset="0"/>
                              </a:rPr>
                            </m:ctrlPr>
                          </m:fPr>
                          <m:num>
                            <m:r>
                              <a:rPr lang="en-US" b="0" i="1" smtClean="0">
                                <a:latin typeface="Cambria Math" panose="02040503050406030204" pitchFamily="18" charset="0"/>
                              </a:rPr>
                              <m:t>𝑚𝑖</m:t>
                            </m:r>
                          </m:num>
                          <m:den>
                            <m:r>
                              <a:rPr lang="en-US" b="0" i="1" smtClean="0">
                                <a:latin typeface="Cambria Math" panose="02040503050406030204" pitchFamily="18" charset="0"/>
                              </a:rPr>
                              <m:t>ℎ𝑟</m:t>
                            </m:r>
                          </m:den>
                        </m:f>
                      </m:e>
                    </m:box>
                  </m:oMath>
                </a14:m>
                <a:r>
                  <a:rPr lang="en-US" dirty="0">
                    <a:latin typeface="Times New Roman" panose="02020603050405020304" pitchFamily="18" charset="0"/>
                    <a:cs typeface="Times New Roman" panose="02020603050405020304" pitchFamily="18" charset="0"/>
                  </a:rPr>
                  <a:t> as something in between that’s safe.</a:t>
                </a:r>
              </a:p>
            </p:txBody>
          </p:sp>
        </mc:Choice>
        <mc:Fallback xmlns="">
          <p:sp>
            <p:nvSpPr>
              <p:cNvPr id="49" name="TextBox 48">
                <a:extLst>
                  <a:ext uri="{FF2B5EF4-FFF2-40B4-BE49-F238E27FC236}">
                    <a16:creationId xmlns:a16="http://schemas.microsoft.com/office/drawing/2014/main" id="{51E3AA42-15B0-8815-6380-235D4B01D22F}"/>
                  </a:ext>
                </a:extLst>
              </p:cNvPr>
              <p:cNvSpPr txBox="1">
                <a:spLocks noRot="1" noChangeAspect="1" noMove="1" noResize="1" noEditPoints="1" noAdjustHandles="1" noChangeArrowheads="1" noChangeShapeType="1" noTextEdit="1"/>
              </p:cNvSpPr>
              <p:nvPr/>
            </p:nvSpPr>
            <p:spPr>
              <a:xfrm>
                <a:off x="1363028" y="6393037"/>
                <a:ext cx="5970481" cy="409086"/>
              </a:xfrm>
              <a:prstGeom prst="rect">
                <a:avLst/>
              </a:prstGeom>
              <a:blipFill>
                <a:blip r:embed="rId17"/>
                <a:stretch>
                  <a:fillRect l="-637" t="-3030" b="-12121"/>
                </a:stretch>
              </a:blipFill>
            </p:spPr>
            <p:txBody>
              <a:bodyPr/>
              <a:lstStyle/>
              <a:p>
                <a:r>
                  <a:rPr lang="en-US">
                    <a:noFill/>
                  </a:rPr>
                  <a:t> </a:t>
                </a:r>
              </a:p>
            </p:txBody>
          </p:sp>
        </mc:Fallback>
      </mc:AlternateContent>
    </p:spTree>
    <p:extLst>
      <p:ext uri="{BB962C8B-B14F-4D97-AF65-F5344CB8AC3E}">
        <p14:creationId xmlns:p14="http://schemas.microsoft.com/office/powerpoint/2010/main" val="724357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B486187-319C-4244-A34B-9C321221E3F2}"/>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A Banked Roadway</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F2932F26-D745-1E4A-BE81-5A8DC812DD00}"/>
                  </a:ext>
                </a:extLst>
              </p:cNvPr>
              <p:cNvSpPr/>
              <p:nvPr/>
            </p:nvSpPr>
            <p:spPr>
              <a:xfrm>
                <a:off x="222422" y="945230"/>
                <a:ext cx="6778879" cy="5817234"/>
              </a:xfrm>
              <a:prstGeom prst="rect">
                <a:avLst/>
              </a:prstGeom>
            </p:spPr>
            <p:txBody>
              <a:bodyPr wrap="square">
                <a:spAutoFit/>
              </a:bodyPr>
              <a:lstStyle/>
              <a:p>
                <a:pPr algn="just"/>
                <a:r>
                  <a:rPr lang="en-US" sz="2200" dirty="0">
                    <a:latin typeface="Times New Roman" panose="02020603050405020304" pitchFamily="18" charset="0"/>
                    <a:cs typeface="Times New Roman" panose="02020603050405020304" pitchFamily="18" charset="0"/>
                  </a:rPr>
                  <a:t>To not have to rely on friction to help you negotiate a curve, racetracks bank the ends of the tracks.</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This ultimately allows you to go faster around the track.</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This effect can be seen in the sport of NASCAR in which cars drive at speeds approaching </a:t>
                </a:r>
                <a14:m>
                  <m:oMath xmlns:m="http://schemas.openxmlformats.org/officeDocument/2006/math">
                    <m:r>
                      <a:rPr lang="en-US" sz="2200" b="0" i="0" smtClean="0">
                        <a:latin typeface="Cambria Math" panose="02040503050406030204" pitchFamily="18" charset="0"/>
                        <a:cs typeface="Times New Roman" panose="02020603050405020304" pitchFamily="18" charset="0"/>
                      </a:rPr>
                      <m:t>200</m:t>
                    </m:r>
                    <m:f>
                      <m:fPr>
                        <m:ctrlPr>
                          <a:rPr lang="en-US" sz="2200" b="0" i="1" smtClean="0">
                            <a:latin typeface="Cambria Math" panose="02040503050406030204" pitchFamily="18" charset="0"/>
                            <a:cs typeface="Times New Roman" panose="02020603050405020304" pitchFamily="18" charset="0"/>
                          </a:rPr>
                        </m:ctrlPr>
                      </m:fPr>
                      <m:num>
                        <m:r>
                          <a:rPr lang="en-US" sz="2200" b="0" i="1" smtClean="0">
                            <a:latin typeface="Cambria Math" panose="02040503050406030204" pitchFamily="18" charset="0"/>
                            <a:cs typeface="Times New Roman" panose="02020603050405020304" pitchFamily="18" charset="0"/>
                          </a:rPr>
                          <m:t>𝑚𝑖</m:t>
                        </m:r>
                      </m:num>
                      <m:den>
                        <m:r>
                          <a:rPr lang="en-US" sz="2200" b="0" i="1" smtClean="0">
                            <a:latin typeface="Cambria Math" panose="02040503050406030204" pitchFamily="18" charset="0"/>
                            <a:cs typeface="Times New Roman" panose="02020603050405020304" pitchFamily="18" charset="0"/>
                          </a:rPr>
                          <m:t>ℎ𝑟</m:t>
                        </m:r>
                      </m:den>
                    </m:f>
                  </m:oMath>
                </a14:m>
                <a:r>
                  <a:rPr lang="en-US" sz="2200" dirty="0">
                    <a:latin typeface="Times New Roman" panose="02020603050405020304" pitchFamily="18" charset="0"/>
                    <a:cs typeface="Times New Roman" panose="02020603050405020304" pitchFamily="18" charset="0"/>
                  </a:rPr>
                  <a:t> for hundreds of miles. </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What force(s) is(are) responsible for you taking the turns at a high rate of speed if it is not friction?</a:t>
                </a:r>
              </a:p>
              <a:p>
                <a:pPr algn="just"/>
                <a:endParaRPr lang="en-US" sz="2200" dirty="0">
                  <a:latin typeface="Times New Roman" panose="02020603050405020304" pitchFamily="18" charset="0"/>
                  <a:cs typeface="Times New Roman" panose="02020603050405020304" pitchFamily="18" charset="0"/>
                </a:endParaRPr>
              </a:p>
              <a:p>
                <a:pPr algn="just"/>
                <a:r>
                  <a:rPr lang="en-US" sz="2200" dirty="0">
                    <a:latin typeface="Times New Roman" panose="02020603050405020304" pitchFamily="18" charset="0"/>
                    <a:cs typeface="Times New Roman" panose="02020603050405020304" pitchFamily="18" charset="0"/>
                  </a:rPr>
                  <a:t>If your race car takes a turn at a speed of </a:t>
                </a:r>
                <a14:m>
                  <m:oMath xmlns:m="http://schemas.openxmlformats.org/officeDocument/2006/math">
                    <m:r>
                      <a:rPr lang="en-US" sz="2200">
                        <a:latin typeface="Cambria Math" panose="02040503050406030204" pitchFamily="18" charset="0"/>
                        <a:cs typeface="Times New Roman" panose="02020603050405020304" pitchFamily="18" charset="0"/>
                      </a:rPr>
                      <m:t>1</m:t>
                    </m:r>
                    <m:r>
                      <a:rPr lang="en-US" sz="2200" b="0" i="0" smtClean="0">
                        <a:latin typeface="Cambria Math" panose="02040503050406030204" pitchFamily="18" charset="0"/>
                        <a:cs typeface="Times New Roman" panose="02020603050405020304" pitchFamily="18" charset="0"/>
                      </a:rPr>
                      <m:t>50</m:t>
                    </m:r>
                    <m:f>
                      <m:fPr>
                        <m:ctrlPr>
                          <a:rPr lang="en-US" sz="2200" b="0" i="1" smtClean="0">
                            <a:latin typeface="Cambria Math" panose="02040503050406030204" pitchFamily="18" charset="0"/>
                            <a:cs typeface="Times New Roman" panose="02020603050405020304" pitchFamily="18" charset="0"/>
                          </a:rPr>
                        </m:ctrlPr>
                      </m:fPr>
                      <m:num>
                        <m:r>
                          <a:rPr lang="en-US" sz="2200" b="0" i="1" smtClean="0">
                            <a:latin typeface="Cambria Math" panose="02040503050406030204" pitchFamily="18" charset="0"/>
                            <a:cs typeface="Times New Roman" panose="02020603050405020304" pitchFamily="18" charset="0"/>
                          </a:rPr>
                          <m:t>𝑚𝑖</m:t>
                        </m:r>
                      </m:num>
                      <m:den>
                        <m:r>
                          <a:rPr lang="en-US" sz="2200" b="0" i="1" smtClean="0">
                            <a:latin typeface="Cambria Math" panose="02040503050406030204" pitchFamily="18" charset="0"/>
                            <a:cs typeface="Times New Roman" panose="02020603050405020304" pitchFamily="18" charset="0"/>
                          </a:rPr>
                          <m:t>ℎ𝑟</m:t>
                        </m:r>
                      </m:den>
                    </m:f>
                  </m:oMath>
                </a14:m>
                <a:r>
                  <a:rPr lang="en-US" sz="2200" dirty="0">
                    <a:latin typeface="Times New Roman" panose="02020603050405020304" pitchFamily="18" charset="0"/>
                    <a:cs typeface="Times New Roman" panose="02020603050405020304" pitchFamily="18" charset="0"/>
                  </a:rPr>
                  <a:t>, what is the radius of curvature of the track?  Assume the track is banked at </a:t>
                </a:r>
                <a14:m>
                  <m:oMath xmlns:m="http://schemas.openxmlformats.org/officeDocument/2006/math">
                    <m:sSup>
                      <m:sSupPr>
                        <m:ctrlPr>
                          <a:rPr lang="en-US" sz="2200" b="0" i="1" smtClean="0">
                            <a:latin typeface="Cambria Math" panose="02040503050406030204" pitchFamily="18" charset="0"/>
                            <a:cs typeface="Times New Roman" panose="02020603050405020304" pitchFamily="18" charset="0"/>
                          </a:rPr>
                        </m:ctrlPr>
                      </m:sSupPr>
                      <m:e>
                        <m:r>
                          <a:rPr lang="en-US" sz="2200" b="0" i="1" smtClean="0">
                            <a:latin typeface="Cambria Math" panose="02040503050406030204" pitchFamily="18" charset="0"/>
                            <a:cs typeface="Times New Roman" panose="02020603050405020304" pitchFamily="18" charset="0"/>
                          </a:rPr>
                          <m:t>31</m:t>
                        </m:r>
                      </m:e>
                      <m:sup>
                        <m:r>
                          <a:rPr lang="en-US" sz="2200" b="0" i="1" smtClean="0">
                            <a:latin typeface="Cambria Math" panose="02040503050406030204" pitchFamily="18" charset="0"/>
                            <a:cs typeface="Times New Roman" panose="02020603050405020304" pitchFamily="18" charset="0"/>
                          </a:rPr>
                          <m:t>0</m:t>
                        </m:r>
                      </m:sup>
                    </m:sSup>
                  </m:oMath>
                </a14:m>
                <a:r>
                  <a:rPr lang="en-US" sz="2200" dirty="0">
                    <a:latin typeface="Times New Roman" panose="02020603050405020304" pitchFamily="18" charset="0"/>
                    <a:cs typeface="Times New Roman" panose="02020603050405020304" pitchFamily="18" charset="0"/>
                  </a:rPr>
                  <a:t> in the corners. (Daytona International Speedway)</a:t>
                </a:r>
              </a:p>
            </p:txBody>
          </p:sp>
        </mc:Choice>
        <mc:Fallback xmlns="">
          <p:sp>
            <p:nvSpPr>
              <p:cNvPr id="5" name="Rectangle 4">
                <a:extLst>
                  <a:ext uri="{FF2B5EF4-FFF2-40B4-BE49-F238E27FC236}">
                    <a16:creationId xmlns:a16="http://schemas.microsoft.com/office/drawing/2014/main" id="{F2932F26-D745-1E4A-BE81-5A8DC812DD00}"/>
                  </a:ext>
                </a:extLst>
              </p:cNvPr>
              <p:cNvSpPr>
                <a:spLocks noRot="1" noChangeAspect="1" noMove="1" noResize="1" noEditPoints="1" noAdjustHandles="1" noChangeArrowheads="1" noChangeShapeType="1" noTextEdit="1"/>
              </p:cNvSpPr>
              <p:nvPr/>
            </p:nvSpPr>
            <p:spPr>
              <a:xfrm>
                <a:off x="222422" y="945230"/>
                <a:ext cx="6778879" cy="5817234"/>
              </a:xfrm>
              <a:prstGeom prst="rect">
                <a:avLst/>
              </a:prstGeom>
              <a:blipFill>
                <a:blip r:embed="rId2"/>
                <a:stretch>
                  <a:fillRect l="-1121" t="-654" r="-1121" b="-1089"/>
                </a:stretch>
              </a:blipFill>
            </p:spPr>
            <p:txBody>
              <a:bodyPr/>
              <a:lstStyle/>
              <a:p>
                <a:r>
                  <a:rPr lang="en-US">
                    <a:noFill/>
                  </a:rPr>
                  <a:t> </a:t>
                </a:r>
              </a:p>
            </p:txBody>
          </p:sp>
        </mc:Fallback>
      </mc:AlternateContent>
      <p:grpSp>
        <p:nvGrpSpPr>
          <p:cNvPr id="6" name="Group 5">
            <a:extLst>
              <a:ext uri="{FF2B5EF4-FFF2-40B4-BE49-F238E27FC236}">
                <a16:creationId xmlns:a16="http://schemas.microsoft.com/office/drawing/2014/main" id="{BF509731-D534-C746-B48F-1FA940D91C70}"/>
              </a:ext>
            </a:extLst>
          </p:cNvPr>
          <p:cNvGrpSpPr/>
          <p:nvPr/>
        </p:nvGrpSpPr>
        <p:grpSpPr>
          <a:xfrm>
            <a:off x="7113932" y="2179154"/>
            <a:ext cx="4635500" cy="3003610"/>
            <a:chOff x="6851650" y="1428750"/>
            <a:chExt cx="4635500" cy="3003610"/>
          </a:xfrm>
        </p:grpSpPr>
        <p:pic>
          <p:nvPicPr>
            <p:cNvPr id="7" name="Picture 2" descr="https://www.ajc.com/rf/image_inline/Pub/p11/AJC/2020/02/16/Images/AP20047785176084.jpg">
              <a:extLst>
                <a:ext uri="{FF2B5EF4-FFF2-40B4-BE49-F238E27FC236}">
                  <a16:creationId xmlns:a16="http://schemas.microsoft.com/office/drawing/2014/main" id="{E7E810C0-0A86-B84D-9B85-E774985412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1650" y="1428750"/>
              <a:ext cx="4635500" cy="26035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B95CEC2-231F-EC47-94F1-2C7B89C8D2CD}"/>
                </a:ext>
              </a:extLst>
            </p:cNvPr>
            <p:cNvSpPr/>
            <p:nvPr/>
          </p:nvSpPr>
          <p:spPr>
            <a:xfrm>
              <a:off x="6851650" y="4032250"/>
              <a:ext cx="4635500" cy="400110"/>
            </a:xfrm>
            <a:prstGeom prst="rect">
              <a:avLst/>
            </a:prstGeom>
          </p:spPr>
          <p:txBody>
            <a:bodyPr wrap="square">
              <a:spAutoFit/>
            </a:bodyPr>
            <a:lstStyle/>
            <a:p>
              <a:r>
                <a:rPr lang="en-US" sz="1000" dirty="0">
                  <a:latin typeface="Times New Roman" panose="02020603050405020304" pitchFamily="18" charset="0"/>
                  <a:cs typeface="Times New Roman" panose="02020603050405020304" pitchFamily="18" charset="0"/>
                </a:rPr>
                <a:t>https://</a:t>
              </a:r>
              <a:r>
                <a:rPr lang="en-US" sz="1000" dirty="0" err="1">
                  <a:latin typeface="Times New Roman" panose="02020603050405020304" pitchFamily="18" charset="0"/>
                  <a:cs typeface="Times New Roman" panose="02020603050405020304" pitchFamily="18" charset="0"/>
                </a:rPr>
                <a:t>www.ajc.com</a:t>
              </a:r>
              <a:r>
                <a:rPr lang="en-US" sz="1000" dirty="0">
                  <a:latin typeface="Times New Roman" panose="02020603050405020304" pitchFamily="18" charset="0"/>
                  <a:cs typeface="Times New Roman" panose="02020603050405020304" pitchFamily="18" charset="0"/>
                </a:rPr>
                <a:t>/sports/racing/rains-delay-end-daytona-500-until-monday/Ctvg7ozshchtRxGVsfjpYK/</a:t>
              </a:r>
            </a:p>
          </p:txBody>
        </p:sp>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95FB126-D60D-D7B9-7FDC-82094ABBBCAE}"/>
                  </a:ext>
                </a:extLst>
              </p:cNvPr>
              <p:cNvSpPr txBox="1"/>
              <p:nvPr/>
            </p:nvSpPr>
            <p:spPr>
              <a:xfrm>
                <a:off x="7335731" y="5182764"/>
                <a:ext cx="4413701" cy="1435393"/>
              </a:xfrm>
              <a:prstGeom prst="rect">
                <a:avLst/>
              </a:prstGeom>
              <a:noFill/>
            </p:spPr>
            <p:txBody>
              <a:bodyPr wrap="square" rtlCol="0">
                <a:spAutoFit/>
              </a:bodyPr>
              <a:lstStyle/>
              <a:p>
                <a:pPr algn="just"/>
                <a:r>
                  <a:rPr lang="en-US" sz="1600" dirty="0">
                    <a:latin typeface="Times New Roman" panose="02020603050405020304" pitchFamily="18" charset="0"/>
                    <a:cs typeface="Times New Roman" panose="02020603050405020304" pitchFamily="18" charset="0"/>
                  </a:rPr>
                  <a:t>This speed (</a:t>
                </a:r>
                <a14:m>
                  <m:oMath xmlns:m="http://schemas.openxmlformats.org/officeDocument/2006/math">
                    <m:r>
                      <a:rPr lang="en-US" sz="1600">
                        <a:latin typeface="Cambria Math" panose="02040503050406030204" pitchFamily="18" charset="0"/>
                        <a:cs typeface="Times New Roman" panose="02020603050405020304" pitchFamily="18" charset="0"/>
                      </a:rPr>
                      <m:t>150</m:t>
                    </m:r>
                    <m:f>
                      <m:fPr>
                        <m:ctrlPr>
                          <a:rPr lang="en-US" sz="1600" i="1">
                            <a:latin typeface="Cambria Math" panose="02040503050406030204" pitchFamily="18" charset="0"/>
                            <a:cs typeface="Times New Roman" panose="02020603050405020304" pitchFamily="18" charset="0"/>
                          </a:rPr>
                        </m:ctrlPr>
                      </m:fPr>
                      <m:num>
                        <m:r>
                          <a:rPr lang="en-US" sz="1600" i="1">
                            <a:latin typeface="Cambria Math" panose="02040503050406030204" pitchFamily="18" charset="0"/>
                            <a:cs typeface="Times New Roman" panose="02020603050405020304" pitchFamily="18" charset="0"/>
                          </a:rPr>
                          <m:t>𝑚𝑖</m:t>
                        </m:r>
                      </m:num>
                      <m:den>
                        <m:r>
                          <a:rPr lang="en-US" sz="1600" i="1">
                            <a:latin typeface="Cambria Math" panose="02040503050406030204" pitchFamily="18" charset="0"/>
                            <a:cs typeface="Times New Roman" panose="02020603050405020304" pitchFamily="18" charset="0"/>
                          </a:rPr>
                          <m:t>ℎ𝑟</m:t>
                        </m:r>
                      </m:den>
                    </m:f>
                  </m:oMath>
                </a14:m>
                <a:r>
                  <a:rPr lang="en-US" sz="1600" dirty="0">
                    <a:latin typeface="Times New Roman" panose="02020603050405020304" pitchFamily="18" charset="0"/>
                    <a:cs typeface="Times New Roman" panose="02020603050405020304" pitchFamily="18" charset="0"/>
                  </a:rPr>
                  <a:t>) is what the track was designed for.  What if you wanted to go faster or slower around the track?  Friction would help you negotiate the turn so that you could maintain this circle of radius </a:t>
                </a:r>
                <a14:m>
                  <m:oMath xmlns:m="http://schemas.openxmlformats.org/officeDocument/2006/math">
                    <m:r>
                      <a:rPr lang="en-US" sz="1600" b="0" i="1" smtClean="0">
                        <a:latin typeface="Cambria Math" panose="02040503050406030204" pitchFamily="18" charset="0"/>
                        <a:cs typeface="Times New Roman" panose="02020603050405020304" pitchFamily="18" charset="0"/>
                      </a:rPr>
                      <m:t>𝑅</m:t>
                    </m:r>
                  </m:oMath>
                </a14:m>
                <a:r>
                  <a:rPr lang="en-US" sz="1600" dirty="0">
                    <a:latin typeface="Times New Roman" panose="02020603050405020304" pitchFamily="18" charset="0"/>
                    <a:cs typeface="Times New Roman" panose="02020603050405020304" pitchFamily="18" charset="0"/>
                  </a:rPr>
                  <a:t>.  </a:t>
                </a:r>
              </a:p>
            </p:txBody>
          </p:sp>
        </mc:Choice>
        <mc:Fallback xmlns="">
          <p:sp>
            <p:nvSpPr>
              <p:cNvPr id="2" name="TextBox 1">
                <a:extLst>
                  <a:ext uri="{FF2B5EF4-FFF2-40B4-BE49-F238E27FC236}">
                    <a16:creationId xmlns:a16="http://schemas.microsoft.com/office/drawing/2014/main" id="{B95FB126-D60D-D7B9-7FDC-82094ABBBCAE}"/>
                  </a:ext>
                </a:extLst>
              </p:cNvPr>
              <p:cNvSpPr txBox="1">
                <a:spLocks noRot="1" noChangeAspect="1" noMove="1" noResize="1" noEditPoints="1" noAdjustHandles="1" noChangeArrowheads="1" noChangeShapeType="1" noTextEdit="1"/>
              </p:cNvSpPr>
              <p:nvPr/>
            </p:nvSpPr>
            <p:spPr>
              <a:xfrm>
                <a:off x="7335731" y="5182764"/>
                <a:ext cx="4413701" cy="1435393"/>
              </a:xfrm>
              <a:prstGeom prst="rect">
                <a:avLst/>
              </a:prstGeom>
              <a:blipFill>
                <a:blip r:embed="rId4"/>
                <a:stretch>
                  <a:fillRect l="-575" r="-862" b="-4386"/>
                </a:stretch>
              </a:blipFill>
            </p:spPr>
            <p:txBody>
              <a:bodyPr/>
              <a:lstStyle/>
              <a:p>
                <a:r>
                  <a:rPr lang="en-US">
                    <a:noFill/>
                  </a:rPr>
                  <a:t> </a:t>
                </a:r>
              </a:p>
            </p:txBody>
          </p:sp>
        </mc:Fallback>
      </mc:AlternateContent>
    </p:spTree>
    <p:extLst>
      <p:ext uri="{BB962C8B-B14F-4D97-AF65-F5344CB8AC3E}">
        <p14:creationId xmlns:p14="http://schemas.microsoft.com/office/powerpoint/2010/main" val="3691306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A9EB0A7E-614F-0E4A-8E04-826834D0C98B}"/>
              </a:ext>
            </a:extLst>
          </p:cNvPr>
          <p:cNvGrpSpPr/>
          <p:nvPr/>
        </p:nvGrpSpPr>
        <p:grpSpPr>
          <a:xfrm>
            <a:off x="6346024" y="1329214"/>
            <a:ext cx="5514483" cy="2970531"/>
            <a:chOff x="6677517" y="3810679"/>
            <a:chExt cx="5514483" cy="2970531"/>
          </a:xfrm>
        </p:grpSpPr>
        <p:grpSp>
          <p:nvGrpSpPr>
            <p:cNvPr id="21" name="Group 20">
              <a:extLst>
                <a:ext uri="{FF2B5EF4-FFF2-40B4-BE49-F238E27FC236}">
                  <a16:creationId xmlns:a16="http://schemas.microsoft.com/office/drawing/2014/main" id="{BA78D315-4DD2-6A4A-B6B6-4D8E603469DF}"/>
                </a:ext>
              </a:extLst>
            </p:cNvPr>
            <p:cNvGrpSpPr/>
            <p:nvPr/>
          </p:nvGrpSpPr>
          <p:grpSpPr>
            <a:xfrm>
              <a:off x="6677517" y="4330350"/>
              <a:ext cx="5514483" cy="2450860"/>
              <a:chOff x="6677517" y="4330350"/>
              <a:chExt cx="5514483" cy="2450860"/>
            </a:xfrm>
          </p:grpSpPr>
          <p:grpSp>
            <p:nvGrpSpPr>
              <p:cNvPr id="29" name="Group 28">
                <a:extLst>
                  <a:ext uri="{FF2B5EF4-FFF2-40B4-BE49-F238E27FC236}">
                    <a16:creationId xmlns:a16="http://schemas.microsoft.com/office/drawing/2014/main" id="{201DF181-7468-4F47-94BA-495286BB3DF2}"/>
                  </a:ext>
                </a:extLst>
              </p:cNvPr>
              <p:cNvGrpSpPr/>
              <p:nvPr/>
            </p:nvGrpSpPr>
            <p:grpSpPr>
              <a:xfrm>
                <a:off x="6677517" y="4330350"/>
                <a:ext cx="4733434" cy="2450860"/>
                <a:chOff x="681279" y="3721214"/>
                <a:chExt cx="4733434" cy="2450860"/>
              </a:xfrm>
            </p:grpSpPr>
            <p:cxnSp>
              <p:nvCxnSpPr>
                <p:cNvPr id="32" name="Straight Connector 31">
                  <a:extLst>
                    <a:ext uri="{FF2B5EF4-FFF2-40B4-BE49-F238E27FC236}">
                      <a16:creationId xmlns:a16="http://schemas.microsoft.com/office/drawing/2014/main" id="{5C804D4D-5997-904E-9AE0-980B6EBC7071}"/>
                    </a:ext>
                  </a:extLst>
                </p:cNvPr>
                <p:cNvCxnSpPr>
                  <a:cxnSpLocks/>
                </p:cNvCxnSpPr>
                <p:nvPr/>
              </p:nvCxnSpPr>
              <p:spPr>
                <a:xfrm flipH="1">
                  <a:off x="681279" y="4588147"/>
                  <a:ext cx="1" cy="158267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77284D5-B00C-AE4C-B9FC-B4DA5117558E}"/>
                    </a:ext>
                  </a:extLst>
                </p:cNvPr>
                <p:cNvCxnSpPr>
                  <a:cxnSpLocks/>
                </p:cNvCxnSpPr>
                <p:nvPr/>
              </p:nvCxnSpPr>
              <p:spPr>
                <a:xfrm>
                  <a:off x="681280" y="4576832"/>
                  <a:ext cx="4678121" cy="158266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EDFDD59-E097-CC4A-8D36-D9B5307AD6FF}"/>
                        </a:ext>
                      </a:extLst>
                    </p:cNvPr>
                    <p:cNvSpPr txBox="1"/>
                    <p:nvPr/>
                  </p:nvSpPr>
                  <p:spPr>
                    <a:xfrm>
                      <a:off x="4402725" y="5882500"/>
                      <a:ext cx="189475" cy="276999"/>
                    </a:xfrm>
                    <a:prstGeom prst="rect">
                      <a:avLst/>
                    </a:prstGeom>
                    <a:noFill/>
                  </p:spPr>
                  <p:txBody>
                    <a:bodyPr wrap="none" lIns="0" tIns="0" rIns="0" bIns="0" rtlCol="0">
                      <a:spAutoFit/>
                    </a:bodyPr>
                    <a:lstStyle/>
                    <a:p>
                      <a:pPr/>
                      <a14:m>
                        <m:oMathPara xmlns:m="http://schemas.openxmlformats.org/officeDocument/2006/math">
                          <m:oMath>
                            <m:r>
                              <a:rPr lang="en-US" i="1" smtClean="0">
                                <a:solidFill>
                                  <a:schemeClr val="tx1"/>
                                </a:solidFill>
                                <a:latin typeface="Cambria Math" panose="02040503050406030204" pitchFamily="18" charset="0"/>
                                <a:ea typeface="Cambria Math" panose="02040503050406030204" pitchFamily="18" charset="0"/>
                              </a:rPr>
                              <m:t>𝜃</m:t>
                            </m:r>
                          </m:oMath>
                        </m:oMathPara>
                      </a14:m>
                      <a:endParaRPr lang="en-US" dirty="0">
                        <a:solidFill>
                          <a:schemeClr val="tx1"/>
                        </a:solidFill>
                      </a:endParaRPr>
                    </a:p>
                  </p:txBody>
                </p:sp>
              </mc:Choice>
              <mc:Fallback xmlns="">
                <p:sp>
                  <p:nvSpPr>
                    <p:cNvPr id="23" name="TextBox 22">
                      <a:extLst>
                        <a:ext uri="{FF2B5EF4-FFF2-40B4-BE49-F238E27FC236}">
                          <a16:creationId xmlns:a16="http://schemas.microsoft.com/office/drawing/2014/main" id="{CA9AAE88-D0A5-4C4F-9820-B31E8349F69F}"/>
                        </a:ext>
                      </a:extLst>
                    </p:cNvPr>
                    <p:cNvSpPr txBox="1">
                      <a:spLocks noRot="1" noChangeAspect="1" noMove="1" noResize="1" noEditPoints="1" noAdjustHandles="1" noChangeArrowheads="1" noChangeShapeType="1" noTextEdit="1"/>
                    </p:cNvSpPr>
                    <p:nvPr/>
                  </p:nvSpPr>
                  <p:spPr>
                    <a:xfrm>
                      <a:off x="4402725" y="5882500"/>
                      <a:ext cx="189475" cy="276999"/>
                    </a:xfrm>
                    <a:prstGeom prst="rect">
                      <a:avLst/>
                    </a:prstGeom>
                    <a:blipFill>
                      <a:blip r:embed="rId8"/>
                      <a:stretch>
                        <a:fillRect l="-25000" r="-18750" b="-4348"/>
                      </a:stretch>
                    </a:blipFill>
                  </p:spPr>
                  <p:txBody>
                    <a:bodyPr/>
                    <a:lstStyle/>
                    <a:p>
                      <a:r>
                        <a:rPr lang="en-US">
                          <a:noFill/>
                        </a:rPr>
                        <a:t> </a:t>
                      </a:r>
                    </a:p>
                  </p:txBody>
                </p:sp>
              </mc:Fallback>
            </mc:AlternateContent>
            <p:grpSp>
              <p:nvGrpSpPr>
                <p:cNvPr id="35" name="Group 34">
                  <a:extLst>
                    <a:ext uri="{FF2B5EF4-FFF2-40B4-BE49-F238E27FC236}">
                      <a16:creationId xmlns:a16="http://schemas.microsoft.com/office/drawing/2014/main" id="{852CECDE-EBEB-C64C-81E0-E3E9018A8315}"/>
                    </a:ext>
                  </a:extLst>
                </p:cNvPr>
                <p:cNvGrpSpPr/>
                <p:nvPr/>
              </p:nvGrpSpPr>
              <p:grpSpPr>
                <a:xfrm rot="156305">
                  <a:off x="736591" y="3721214"/>
                  <a:ext cx="4678122" cy="2450860"/>
                  <a:chOff x="719996" y="3784996"/>
                  <a:chExt cx="3207074" cy="1624464"/>
                </a:xfrm>
              </p:grpSpPr>
              <p:cxnSp>
                <p:nvCxnSpPr>
                  <p:cNvPr id="36" name="Straight Connector 35">
                    <a:extLst>
                      <a:ext uri="{FF2B5EF4-FFF2-40B4-BE49-F238E27FC236}">
                        <a16:creationId xmlns:a16="http://schemas.microsoft.com/office/drawing/2014/main" id="{64DECB7F-A4CC-9247-A9B9-A8EA81D0A367}"/>
                      </a:ext>
                    </a:extLst>
                  </p:cNvPr>
                  <p:cNvCxnSpPr>
                    <a:cxnSpLocks/>
                  </p:cNvCxnSpPr>
                  <p:nvPr/>
                </p:nvCxnSpPr>
                <p:spPr>
                  <a:xfrm rot="21443695">
                    <a:off x="719996" y="5398209"/>
                    <a:ext cx="3207074" cy="11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37" name="Picture 36">
                    <a:extLst>
                      <a:ext uri="{FF2B5EF4-FFF2-40B4-BE49-F238E27FC236}">
                        <a16:creationId xmlns:a16="http://schemas.microsoft.com/office/drawing/2014/main" id="{51E7AD88-5A5C-434C-8C3A-B8AD4289EC45}"/>
                      </a:ext>
                    </a:extLst>
                  </p:cNvPr>
                  <p:cNvPicPr>
                    <a:picLocks noChangeAspect="1"/>
                  </p:cNvPicPr>
                  <p:nvPr/>
                </p:nvPicPr>
                <p:blipFill>
                  <a:blip r:embed="rId9">
                    <a:alphaModFix amt="25000"/>
                  </a:blip>
                  <a:stretch>
                    <a:fillRect/>
                  </a:stretch>
                </p:blipFill>
                <p:spPr>
                  <a:xfrm rot="1002536">
                    <a:off x="1488000" y="3784996"/>
                    <a:ext cx="1266504" cy="1007140"/>
                  </a:xfrm>
                  <a:prstGeom prst="rect">
                    <a:avLst/>
                  </a:prstGeom>
                </p:spPr>
              </p:pic>
            </p:grpSp>
          </p:grpSp>
          <p:cxnSp>
            <p:nvCxnSpPr>
              <p:cNvPr id="30" name="Straight Connector 29">
                <a:extLst>
                  <a:ext uri="{FF2B5EF4-FFF2-40B4-BE49-F238E27FC236}">
                    <a16:creationId xmlns:a16="http://schemas.microsoft.com/office/drawing/2014/main" id="{FD9C51D4-A143-BF44-BF12-964A92DF5855}"/>
                  </a:ext>
                </a:extLst>
              </p:cNvPr>
              <p:cNvCxnSpPr>
                <a:stCxn id="37" idx="2"/>
              </p:cNvCxnSpPr>
              <p:nvPr/>
            </p:nvCxnSpPr>
            <p:spPr>
              <a:xfrm>
                <a:off x="8547015" y="5794153"/>
                <a:ext cx="3644985"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834B787B-F322-D04D-A2F3-16A34F72CAF7}"/>
                      </a:ext>
                    </a:extLst>
                  </p:cNvPr>
                  <p:cNvSpPr txBox="1"/>
                  <p:nvPr/>
                </p:nvSpPr>
                <p:spPr>
                  <a:xfrm>
                    <a:off x="10484884" y="5816799"/>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solidFill>
                                <a:srgbClr val="FFC000"/>
                              </a:solidFill>
                              <a:latin typeface="Cambria Math" panose="02040503050406030204" pitchFamily="18" charset="0"/>
                            </a:rPr>
                            <m:t>𝑅</m:t>
                          </m:r>
                        </m:oMath>
                      </m:oMathPara>
                    </a14:m>
                    <a:endParaRPr lang="en-US" dirty="0">
                      <a:solidFill>
                        <a:srgbClr val="FFC000"/>
                      </a:solidFill>
                    </a:endParaRPr>
                  </a:p>
                </p:txBody>
              </p:sp>
            </mc:Choice>
            <mc:Fallback xmlns="">
              <p:sp>
                <p:nvSpPr>
                  <p:cNvPr id="47" name="TextBox 46">
                    <a:extLst>
                      <a:ext uri="{FF2B5EF4-FFF2-40B4-BE49-F238E27FC236}">
                        <a16:creationId xmlns:a16="http://schemas.microsoft.com/office/drawing/2014/main" id="{49541110-0880-6D49-9C2C-AF9790E79E57}"/>
                      </a:ext>
                    </a:extLst>
                  </p:cNvPr>
                  <p:cNvSpPr txBox="1">
                    <a:spLocks noRot="1" noChangeAspect="1" noMove="1" noResize="1" noEditPoints="1" noAdjustHandles="1" noChangeArrowheads="1" noChangeShapeType="1" noTextEdit="1"/>
                  </p:cNvSpPr>
                  <p:nvPr/>
                </p:nvSpPr>
                <p:spPr>
                  <a:xfrm>
                    <a:off x="10484884" y="5816799"/>
                    <a:ext cx="207108" cy="276999"/>
                  </a:xfrm>
                  <a:prstGeom prst="rect">
                    <a:avLst/>
                  </a:prstGeom>
                  <a:blipFill>
                    <a:blip r:embed="rId10"/>
                    <a:stretch>
                      <a:fillRect l="-23529" r="-17647" b="-4348"/>
                    </a:stretch>
                  </a:blipFill>
                </p:spPr>
                <p:txBody>
                  <a:bodyPr/>
                  <a:lstStyle/>
                  <a:p>
                    <a:r>
                      <a:rPr lang="en-US">
                        <a:noFill/>
                      </a:rPr>
                      <a:t> </a:t>
                    </a:r>
                  </a:p>
                </p:txBody>
              </p:sp>
            </mc:Fallback>
          </mc:AlternateContent>
        </p:grpSp>
        <p:cxnSp>
          <p:nvCxnSpPr>
            <p:cNvPr id="23" name="Straight Arrow Connector 22">
              <a:extLst>
                <a:ext uri="{FF2B5EF4-FFF2-40B4-BE49-F238E27FC236}">
                  <a16:creationId xmlns:a16="http://schemas.microsoft.com/office/drawing/2014/main" id="{86C43B7D-2F37-294C-8C86-FA7749A46717}"/>
                </a:ext>
              </a:extLst>
            </p:cNvPr>
            <p:cNvCxnSpPr>
              <a:stCxn id="37" idx="2"/>
            </p:cNvCxnSpPr>
            <p:nvPr/>
          </p:nvCxnSpPr>
          <p:spPr>
            <a:xfrm flipV="1">
              <a:off x="8547015" y="3926405"/>
              <a:ext cx="34010" cy="18677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88CE93E1-173C-9C4A-8983-4F1784192C2E}"/>
                </a:ext>
              </a:extLst>
            </p:cNvPr>
            <p:cNvCxnSpPr>
              <a:cxnSpLocks/>
            </p:cNvCxnSpPr>
            <p:nvPr/>
          </p:nvCxnSpPr>
          <p:spPr>
            <a:xfrm>
              <a:off x="8562535" y="5782835"/>
              <a:ext cx="2319987" cy="89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E4A2A574-5D7B-B943-825D-7F14D5E96B2D}"/>
                    </a:ext>
                  </a:extLst>
                </p:cNvPr>
                <p:cNvSpPr txBox="1"/>
                <p:nvPr/>
              </p:nvSpPr>
              <p:spPr>
                <a:xfrm>
                  <a:off x="10777447" y="5468524"/>
                  <a:ext cx="183319"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𝑥</m:t>
                        </m:r>
                      </m:oMath>
                    </m:oMathPara>
                  </a14:m>
                  <a:endParaRPr lang="en-US" dirty="0"/>
                </a:p>
              </p:txBody>
            </p:sp>
          </mc:Choice>
          <mc:Fallback xmlns="">
            <p:sp>
              <p:nvSpPr>
                <p:cNvPr id="55" name="TextBox 54">
                  <a:extLst>
                    <a:ext uri="{FF2B5EF4-FFF2-40B4-BE49-F238E27FC236}">
                      <a16:creationId xmlns:a16="http://schemas.microsoft.com/office/drawing/2014/main" id="{EAED6B1C-6D24-A64E-939A-B0EB724359C4}"/>
                    </a:ext>
                  </a:extLst>
                </p:cNvPr>
                <p:cNvSpPr txBox="1">
                  <a:spLocks noRot="1" noChangeAspect="1" noMove="1" noResize="1" noEditPoints="1" noAdjustHandles="1" noChangeArrowheads="1" noChangeShapeType="1" noTextEdit="1"/>
                </p:cNvSpPr>
                <p:nvPr/>
              </p:nvSpPr>
              <p:spPr>
                <a:xfrm>
                  <a:off x="10777447" y="5468524"/>
                  <a:ext cx="183319" cy="276999"/>
                </a:xfrm>
                <a:prstGeom prst="rect">
                  <a:avLst/>
                </a:prstGeom>
                <a:blipFill>
                  <a:blip r:embed="rId11"/>
                  <a:stretch>
                    <a:fillRect l="-20000" r="-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2A939EA6-4104-8545-9D6D-607DD453A713}"/>
                    </a:ext>
                  </a:extLst>
                </p:cNvPr>
                <p:cNvSpPr txBox="1"/>
                <p:nvPr/>
              </p:nvSpPr>
              <p:spPr>
                <a:xfrm>
                  <a:off x="8629128" y="3810679"/>
                  <a:ext cx="18671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𝑦</m:t>
                        </m:r>
                      </m:oMath>
                    </m:oMathPara>
                  </a14:m>
                  <a:endParaRPr lang="en-US" dirty="0"/>
                </a:p>
              </p:txBody>
            </p:sp>
          </mc:Choice>
          <mc:Fallback xmlns="">
            <p:sp>
              <p:nvSpPr>
                <p:cNvPr id="56" name="TextBox 55">
                  <a:extLst>
                    <a:ext uri="{FF2B5EF4-FFF2-40B4-BE49-F238E27FC236}">
                      <a16:creationId xmlns:a16="http://schemas.microsoft.com/office/drawing/2014/main" id="{EA4514C2-0152-6C43-B12D-3688CB73A95F}"/>
                    </a:ext>
                  </a:extLst>
                </p:cNvPr>
                <p:cNvSpPr txBox="1">
                  <a:spLocks noRot="1" noChangeAspect="1" noMove="1" noResize="1" noEditPoints="1" noAdjustHandles="1" noChangeArrowheads="1" noChangeShapeType="1" noTextEdit="1"/>
                </p:cNvSpPr>
                <p:nvPr/>
              </p:nvSpPr>
              <p:spPr>
                <a:xfrm>
                  <a:off x="8629128" y="3810679"/>
                  <a:ext cx="186718" cy="276999"/>
                </a:xfrm>
                <a:prstGeom prst="rect">
                  <a:avLst/>
                </a:prstGeom>
                <a:blipFill>
                  <a:blip r:embed="rId12"/>
                  <a:stretch>
                    <a:fillRect l="-25000" r="-25000" b="-22727"/>
                  </a:stretch>
                </a:blipFill>
              </p:spPr>
              <p:txBody>
                <a:bodyPr/>
                <a:lstStyle/>
                <a:p>
                  <a:r>
                    <a:rPr lang="en-US">
                      <a:noFill/>
                    </a:rPr>
                    <a:t> </a:t>
                  </a:r>
                </a:p>
              </p:txBody>
            </p:sp>
          </mc:Fallback>
        </mc:AlternateContent>
      </p:grpSp>
      <p:grpSp>
        <p:nvGrpSpPr>
          <p:cNvPr id="40" name="Group 39">
            <a:extLst>
              <a:ext uri="{FF2B5EF4-FFF2-40B4-BE49-F238E27FC236}">
                <a16:creationId xmlns:a16="http://schemas.microsoft.com/office/drawing/2014/main" id="{D025DB09-1F5B-2D45-8A5F-734A615C583A}"/>
              </a:ext>
            </a:extLst>
          </p:cNvPr>
          <p:cNvGrpSpPr/>
          <p:nvPr/>
        </p:nvGrpSpPr>
        <p:grpSpPr>
          <a:xfrm>
            <a:off x="690072" y="1553585"/>
            <a:ext cx="4857750" cy="3168194"/>
            <a:chOff x="6540500" y="758211"/>
            <a:chExt cx="4857750" cy="3168194"/>
          </a:xfrm>
        </p:grpSpPr>
        <p:grpSp>
          <p:nvGrpSpPr>
            <p:cNvPr id="4" name="Group 3">
              <a:extLst>
                <a:ext uri="{FF2B5EF4-FFF2-40B4-BE49-F238E27FC236}">
                  <a16:creationId xmlns:a16="http://schemas.microsoft.com/office/drawing/2014/main" id="{B653B638-8F03-0D4E-91DD-DA603F4372A8}"/>
                </a:ext>
              </a:extLst>
            </p:cNvPr>
            <p:cNvGrpSpPr/>
            <p:nvPr/>
          </p:nvGrpSpPr>
          <p:grpSpPr>
            <a:xfrm>
              <a:off x="6540500" y="758211"/>
              <a:ext cx="4857750" cy="3168194"/>
              <a:chOff x="5918200" y="1059934"/>
              <a:chExt cx="5619750" cy="3556060"/>
            </a:xfrm>
          </p:grpSpPr>
          <p:grpSp>
            <p:nvGrpSpPr>
              <p:cNvPr id="5" name="Group 4">
                <a:extLst>
                  <a:ext uri="{FF2B5EF4-FFF2-40B4-BE49-F238E27FC236}">
                    <a16:creationId xmlns:a16="http://schemas.microsoft.com/office/drawing/2014/main" id="{48CC37C0-2CE3-6A4E-AB9F-07E281FC567A}"/>
                  </a:ext>
                </a:extLst>
              </p:cNvPr>
              <p:cNvGrpSpPr/>
              <p:nvPr/>
            </p:nvGrpSpPr>
            <p:grpSpPr>
              <a:xfrm>
                <a:off x="5918200" y="1059934"/>
                <a:ext cx="5619750" cy="3556060"/>
                <a:chOff x="6851650" y="1428750"/>
                <a:chExt cx="4635500" cy="3003610"/>
              </a:xfrm>
            </p:grpSpPr>
            <p:pic>
              <p:nvPicPr>
                <p:cNvPr id="12" name="Picture 2" descr="https://www.ajc.com/rf/image_inline/Pub/p11/AJC/2020/02/16/Images/AP20047785176084.jpg">
                  <a:extLst>
                    <a:ext uri="{FF2B5EF4-FFF2-40B4-BE49-F238E27FC236}">
                      <a16:creationId xmlns:a16="http://schemas.microsoft.com/office/drawing/2014/main" id="{7F9A1A8B-0660-544F-960A-5E208604D72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51650" y="1428750"/>
                  <a:ext cx="4635500" cy="260350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F031806D-A1F0-4541-9C95-5CA17A9E87DA}"/>
                    </a:ext>
                  </a:extLst>
                </p:cNvPr>
                <p:cNvSpPr/>
                <p:nvPr/>
              </p:nvSpPr>
              <p:spPr>
                <a:xfrm>
                  <a:off x="6851650" y="4032250"/>
                  <a:ext cx="4635500" cy="400110"/>
                </a:xfrm>
                <a:prstGeom prst="rect">
                  <a:avLst/>
                </a:prstGeom>
              </p:spPr>
              <p:txBody>
                <a:bodyPr wrap="square">
                  <a:spAutoFit/>
                </a:bodyPr>
                <a:lstStyle/>
                <a:p>
                  <a:r>
                    <a:rPr lang="en-US" sz="1000" dirty="0">
                      <a:latin typeface="Times New Roman" panose="02020603050405020304" pitchFamily="18" charset="0"/>
                      <a:cs typeface="Times New Roman" panose="02020603050405020304" pitchFamily="18" charset="0"/>
                    </a:rPr>
                    <a:t>https://</a:t>
                  </a:r>
                  <a:r>
                    <a:rPr lang="en-US" sz="1000" dirty="0" err="1">
                      <a:latin typeface="Times New Roman" panose="02020603050405020304" pitchFamily="18" charset="0"/>
                      <a:cs typeface="Times New Roman" panose="02020603050405020304" pitchFamily="18" charset="0"/>
                    </a:rPr>
                    <a:t>www.ajc.com</a:t>
                  </a:r>
                  <a:r>
                    <a:rPr lang="en-US" sz="1000" dirty="0">
                      <a:latin typeface="Times New Roman" panose="02020603050405020304" pitchFamily="18" charset="0"/>
                      <a:cs typeface="Times New Roman" panose="02020603050405020304" pitchFamily="18" charset="0"/>
                    </a:rPr>
                    <a:t>/sports/racing/rains-delay-end-daytona-500-until-monday/Ctvg7ozshchtRxGVsfjpYK/</a:t>
                  </a:r>
                </a:p>
              </p:txBody>
            </p:sp>
          </p:grpSp>
          <p:grpSp>
            <p:nvGrpSpPr>
              <p:cNvPr id="6" name="Group 5">
                <a:extLst>
                  <a:ext uri="{FF2B5EF4-FFF2-40B4-BE49-F238E27FC236}">
                    <a16:creationId xmlns:a16="http://schemas.microsoft.com/office/drawing/2014/main" id="{D85916E7-D764-DE44-B238-E651DD8D64FE}"/>
                  </a:ext>
                </a:extLst>
              </p:cNvPr>
              <p:cNvGrpSpPr/>
              <p:nvPr/>
            </p:nvGrpSpPr>
            <p:grpSpPr>
              <a:xfrm>
                <a:off x="6045200" y="3111500"/>
                <a:ext cx="3327400" cy="927100"/>
                <a:chOff x="6045200" y="5118100"/>
                <a:chExt cx="3327400" cy="927100"/>
              </a:xfrm>
            </p:grpSpPr>
            <p:grpSp>
              <p:nvGrpSpPr>
                <p:cNvPr id="7" name="Group 6">
                  <a:extLst>
                    <a:ext uri="{FF2B5EF4-FFF2-40B4-BE49-F238E27FC236}">
                      <a16:creationId xmlns:a16="http://schemas.microsoft.com/office/drawing/2014/main" id="{F98AA2DB-3B49-7E4C-B5D4-057C2F51780B}"/>
                    </a:ext>
                  </a:extLst>
                </p:cNvPr>
                <p:cNvGrpSpPr/>
                <p:nvPr/>
              </p:nvGrpSpPr>
              <p:grpSpPr>
                <a:xfrm>
                  <a:off x="6045200" y="5118100"/>
                  <a:ext cx="3327400" cy="927100"/>
                  <a:chOff x="6045200" y="5118100"/>
                  <a:chExt cx="3327400" cy="927100"/>
                </a:xfrm>
              </p:grpSpPr>
              <p:cxnSp>
                <p:nvCxnSpPr>
                  <p:cNvPr id="9" name="Straight Connector 8">
                    <a:extLst>
                      <a:ext uri="{FF2B5EF4-FFF2-40B4-BE49-F238E27FC236}">
                        <a16:creationId xmlns:a16="http://schemas.microsoft.com/office/drawing/2014/main" id="{277E5489-EF60-6842-AF88-EF055D8B3D35}"/>
                      </a:ext>
                    </a:extLst>
                  </p:cNvPr>
                  <p:cNvCxnSpPr/>
                  <p:nvPr/>
                </p:nvCxnSpPr>
                <p:spPr>
                  <a:xfrm>
                    <a:off x="6045200" y="5130800"/>
                    <a:ext cx="0" cy="9144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A8A5DE9-85D3-AD49-A6EA-AB861922299D}"/>
                      </a:ext>
                    </a:extLst>
                  </p:cNvPr>
                  <p:cNvCxnSpPr>
                    <a:cxnSpLocks/>
                  </p:cNvCxnSpPr>
                  <p:nvPr/>
                </p:nvCxnSpPr>
                <p:spPr>
                  <a:xfrm>
                    <a:off x="6045200" y="5118100"/>
                    <a:ext cx="3327400" cy="9271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7EEBF05-9FE0-F441-B11E-EDC22239E7F7}"/>
                      </a:ext>
                    </a:extLst>
                  </p:cNvPr>
                  <p:cNvCxnSpPr>
                    <a:cxnSpLocks/>
                  </p:cNvCxnSpPr>
                  <p:nvPr/>
                </p:nvCxnSpPr>
                <p:spPr>
                  <a:xfrm>
                    <a:off x="6045200" y="6045200"/>
                    <a:ext cx="33274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033CC10-7F2A-B64C-B877-CA13261149A9}"/>
                        </a:ext>
                      </a:extLst>
                    </p:cNvPr>
                    <p:cNvSpPr txBox="1"/>
                    <p:nvPr/>
                  </p:nvSpPr>
                  <p:spPr>
                    <a:xfrm>
                      <a:off x="8278807" y="5768201"/>
                      <a:ext cx="189474" cy="276999"/>
                    </a:xfrm>
                    <a:prstGeom prst="rect">
                      <a:avLst/>
                    </a:prstGeom>
                    <a:noFill/>
                  </p:spPr>
                  <p:txBody>
                    <a:bodyPr wrap="none" lIns="0" tIns="0" rIns="0" bIns="0" rtlCol="0">
                      <a:spAutoFit/>
                    </a:bodyPr>
                    <a:lstStyle/>
                    <a:p>
                      <a:pPr/>
                      <a14:m>
                        <m:oMathPara xmlns:m="http://schemas.openxmlformats.org/officeDocument/2006/math">
                          <m:oMath>
                            <m:r>
                              <a:rPr lang="en-US" i="1" smtClean="0">
                                <a:solidFill>
                                  <a:srgbClr val="FF0000"/>
                                </a:solidFill>
                                <a:latin typeface="Cambria Math" panose="02040503050406030204" pitchFamily="18" charset="0"/>
                                <a:ea typeface="Cambria Math" panose="02040503050406030204" pitchFamily="18" charset="0"/>
                              </a:rPr>
                              <m:t>𝜃</m:t>
                            </m:r>
                          </m:oMath>
                        </m:oMathPara>
                      </a14:m>
                      <a:endParaRPr lang="en-US" dirty="0">
                        <a:solidFill>
                          <a:srgbClr val="FF0000"/>
                        </a:solidFill>
                      </a:endParaRPr>
                    </a:p>
                  </p:txBody>
                </p:sp>
              </mc:Choice>
              <mc:Fallback xmlns="">
                <p:sp>
                  <p:nvSpPr>
                    <p:cNvPr id="15" name="TextBox 14">
                      <a:extLst>
                        <a:ext uri="{FF2B5EF4-FFF2-40B4-BE49-F238E27FC236}">
                          <a16:creationId xmlns:a16="http://schemas.microsoft.com/office/drawing/2014/main" id="{84ED0451-F9CA-D940-BE84-36D65C424D2D}"/>
                        </a:ext>
                      </a:extLst>
                    </p:cNvPr>
                    <p:cNvSpPr txBox="1">
                      <a:spLocks noRot="1" noChangeAspect="1" noMove="1" noResize="1" noEditPoints="1" noAdjustHandles="1" noChangeArrowheads="1" noChangeShapeType="1" noTextEdit="1"/>
                    </p:cNvSpPr>
                    <p:nvPr/>
                  </p:nvSpPr>
                  <p:spPr>
                    <a:xfrm>
                      <a:off x="8278807" y="5768201"/>
                      <a:ext cx="189474" cy="276999"/>
                    </a:xfrm>
                    <a:prstGeom prst="rect">
                      <a:avLst/>
                    </a:prstGeom>
                    <a:blipFill>
                      <a:blip r:embed="rId4"/>
                      <a:stretch>
                        <a:fillRect l="-35714" r="-28571" b="-14286"/>
                      </a:stretch>
                    </a:blipFill>
                  </p:spPr>
                  <p:txBody>
                    <a:bodyPr/>
                    <a:lstStyle/>
                    <a:p>
                      <a:r>
                        <a:rPr lang="en-US">
                          <a:noFill/>
                        </a:rPr>
                        <a:t> </a:t>
                      </a:r>
                    </a:p>
                  </p:txBody>
                </p:sp>
              </mc:Fallback>
            </mc:AlternateContent>
          </p:grpSp>
        </p:grpSp>
        <p:cxnSp>
          <p:nvCxnSpPr>
            <p:cNvPr id="38" name="Straight Connector 37">
              <a:extLst>
                <a:ext uri="{FF2B5EF4-FFF2-40B4-BE49-F238E27FC236}">
                  <a16:creationId xmlns:a16="http://schemas.microsoft.com/office/drawing/2014/main" id="{0F404C72-3C29-5B4B-AF98-D8D77ED2D440}"/>
                </a:ext>
              </a:extLst>
            </p:cNvPr>
            <p:cNvCxnSpPr/>
            <p:nvPr/>
          </p:nvCxnSpPr>
          <p:spPr>
            <a:xfrm>
              <a:off x="7439418" y="2796953"/>
              <a:ext cx="3644985"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8334FD4B-2944-A44F-B71C-818DB8FFDF47}"/>
                    </a:ext>
                  </a:extLst>
                </p:cNvPr>
                <p:cNvSpPr txBox="1"/>
                <p:nvPr/>
              </p:nvSpPr>
              <p:spPr>
                <a:xfrm>
                  <a:off x="9306450" y="2792640"/>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solidFill>
                              <a:srgbClr val="FFC000"/>
                            </a:solidFill>
                            <a:latin typeface="Cambria Math" panose="02040503050406030204" pitchFamily="18" charset="0"/>
                          </a:rPr>
                          <m:t>𝑅</m:t>
                        </m:r>
                      </m:oMath>
                    </m:oMathPara>
                  </a14:m>
                  <a:endParaRPr lang="en-US" dirty="0">
                    <a:solidFill>
                      <a:srgbClr val="FFC000"/>
                    </a:solidFill>
                  </a:endParaRPr>
                </a:p>
              </p:txBody>
            </p:sp>
          </mc:Choice>
          <mc:Fallback xmlns="">
            <p:sp>
              <p:nvSpPr>
                <p:cNvPr id="39" name="TextBox 38">
                  <a:extLst>
                    <a:ext uri="{FF2B5EF4-FFF2-40B4-BE49-F238E27FC236}">
                      <a16:creationId xmlns:a16="http://schemas.microsoft.com/office/drawing/2014/main" id="{8334FD4B-2944-A44F-B71C-818DB8FFDF47}"/>
                    </a:ext>
                  </a:extLst>
                </p:cNvPr>
                <p:cNvSpPr txBox="1">
                  <a:spLocks noRot="1" noChangeAspect="1" noMove="1" noResize="1" noEditPoints="1" noAdjustHandles="1" noChangeArrowheads="1" noChangeShapeType="1" noTextEdit="1"/>
                </p:cNvSpPr>
                <p:nvPr/>
              </p:nvSpPr>
              <p:spPr>
                <a:xfrm>
                  <a:off x="9306450" y="2792640"/>
                  <a:ext cx="207108" cy="276999"/>
                </a:xfrm>
                <a:prstGeom prst="rect">
                  <a:avLst/>
                </a:prstGeom>
                <a:blipFill>
                  <a:blip r:embed="rId14"/>
                  <a:stretch>
                    <a:fillRect l="-29412" r="-17647" b="-4348"/>
                  </a:stretch>
                </a:blipFill>
              </p:spPr>
              <p:txBody>
                <a:bodyPr/>
                <a:lstStyle/>
                <a:p>
                  <a:r>
                    <a:rPr lang="en-US">
                      <a:noFill/>
                    </a:rPr>
                    <a:t> </a:t>
                  </a:r>
                </a:p>
              </p:txBody>
            </p:sp>
          </mc:Fallback>
        </mc:AlternateContent>
      </p:grpSp>
      <p:sp>
        <p:nvSpPr>
          <p:cNvPr id="41" name="TextBox 40">
            <a:extLst>
              <a:ext uri="{FF2B5EF4-FFF2-40B4-BE49-F238E27FC236}">
                <a16:creationId xmlns:a16="http://schemas.microsoft.com/office/drawing/2014/main" id="{558D6028-287A-FA47-856A-F95E302E8482}"/>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A Banked Roadway</a:t>
            </a:r>
          </a:p>
        </p:txBody>
      </p:sp>
    </p:spTree>
    <p:extLst>
      <p:ext uri="{BB962C8B-B14F-4D97-AF65-F5344CB8AC3E}">
        <p14:creationId xmlns:p14="http://schemas.microsoft.com/office/powerpoint/2010/main" val="2370184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0F98F-D8F5-3170-1F59-94959D892D8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6234FBD-ED6A-6E17-3305-00CC410097C4}"/>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A Banked Roadway - Solution</a:t>
            </a:r>
          </a:p>
        </p:txBody>
      </p:sp>
      <p:grpSp>
        <p:nvGrpSpPr>
          <p:cNvPr id="2" name="Group 1">
            <a:extLst>
              <a:ext uri="{FF2B5EF4-FFF2-40B4-BE49-F238E27FC236}">
                <a16:creationId xmlns:a16="http://schemas.microsoft.com/office/drawing/2014/main" id="{15F96F61-E92C-E7DE-171D-610E06AB18EF}"/>
              </a:ext>
            </a:extLst>
          </p:cNvPr>
          <p:cNvGrpSpPr/>
          <p:nvPr/>
        </p:nvGrpSpPr>
        <p:grpSpPr>
          <a:xfrm>
            <a:off x="6030098" y="1085310"/>
            <a:ext cx="5514483" cy="2970531"/>
            <a:chOff x="5953617" y="1429266"/>
            <a:chExt cx="5514483" cy="2970531"/>
          </a:xfrm>
        </p:grpSpPr>
        <p:grpSp>
          <p:nvGrpSpPr>
            <p:cNvPr id="3" name="Group 2">
              <a:extLst>
                <a:ext uri="{FF2B5EF4-FFF2-40B4-BE49-F238E27FC236}">
                  <a16:creationId xmlns:a16="http://schemas.microsoft.com/office/drawing/2014/main" id="{66F37878-1E24-C2AD-7836-0DFEB4F627B2}"/>
                </a:ext>
              </a:extLst>
            </p:cNvPr>
            <p:cNvGrpSpPr/>
            <p:nvPr/>
          </p:nvGrpSpPr>
          <p:grpSpPr>
            <a:xfrm>
              <a:off x="5953617" y="1429266"/>
              <a:ext cx="5514483" cy="2970531"/>
              <a:chOff x="6677517" y="3810679"/>
              <a:chExt cx="5514483" cy="2970531"/>
            </a:xfrm>
          </p:grpSpPr>
          <p:grpSp>
            <p:nvGrpSpPr>
              <p:cNvPr id="6" name="Group 5">
                <a:extLst>
                  <a:ext uri="{FF2B5EF4-FFF2-40B4-BE49-F238E27FC236}">
                    <a16:creationId xmlns:a16="http://schemas.microsoft.com/office/drawing/2014/main" id="{89300846-18AC-F292-A881-E174C879A66E}"/>
                  </a:ext>
                </a:extLst>
              </p:cNvPr>
              <p:cNvGrpSpPr/>
              <p:nvPr/>
            </p:nvGrpSpPr>
            <p:grpSpPr>
              <a:xfrm>
                <a:off x="6677517" y="3810679"/>
                <a:ext cx="5514483" cy="2970531"/>
                <a:chOff x="6677517" y="3810679"/>
                <a:chExt cx="5514483" cy="2970531"/>
              </a:xfrm>
            </p:grpSpPr>
            <p:cxnSp>
              <p:nvCxnSpPr>
                <p:cNvPr id="9" name="Straight Arrow Connector 8">
                  <a:extLst>
                    <a:ext uri="{FF2B5EF4-FFF2-40B4-BE49-F238E27FC236}">
                      <a16:creationId xmlns:a16="http://schemas.microsoft.com/office/drawing/2014/main" id="{7F800707-3C1C-B7EC-ED72-D1D1291A64E0}"/>
                    </a:ext>
                  </a:extLst>
                </p:cNvPr>
                <p:cNvCxnSpPr>
                  <a:cxnSpLocks/>
                </p:cNvCxnSpPr>
                <p:nvPr/>
              </p:nvCxnSpPr>
              <p:spPr>
                <a:xfrm flipV="1">
                  <a:off x="8547015" y="5794154"/>
                  <a:ext cx="0" cy="968824"/>
                </a:xfrm>
                <a:prstGeom prst="straightConnector1">
                  <a:avLst/>
                </a:prstGeom>
                <a:ln w="25400">
                  <a:solidFill>
                    <a:srgbClr val="00B050"/>
                  </a:solidFill>
                  <a:headEnd type="triangle"/>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3518F57-B780-0C65-D9F1-708131BEE9BB}"/>
                        </a:ext>
                      </a:extLst>
                    </p:cNvPr>
                    <p:cNvSpPr txBox="1"/>
                    <p:nvPr/>
                  </p:nvSpPr>
                  <p:spPr>
                    <a:xfrm>
                      <a:off x="9255603" y="4066658"/>
                      <a:ext cx="308802" cy="3105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00B0F0"/>
                                    </a:solidFill>
                                    <a:latin typeface="Cambria Math" panose="02040503050406030204" pitchFamily="18" charset="0"/>
                                  </a:rPr>
                                </m:ctrlPr>
                              </m:sSubPr>
                              <m:e>
                                <m:acc>
                                  <m:accPr>
                                    <m:chr m:val="⃗"/>
                                    <m:ctrlPr>
                                      <a:rPr lang="en-US" b="0" i="1" smtClean="0">
                                        <a:solidFill>
                                          <a:srgbClr val="00B0F0"/>
                                        </a:solidFill>
                                        <a:latin typeface="Cambria Math" panose="02040503050406030204" pitchFamily="18" charset="0"/>
                                      </a:rPr>
                                    </m:ctrlPr>
                                  </m:accPr>
                                  <m:e>
                                    <m:r>
                                      <a:rPr lang="en-US" b="0" i="1" smtClean="0">
                                        <a:solidFill>
                                          <a:srgbClr val="00B0F0"/>
                                        </a:solidFill>
                                        <a:latin typeface="Cambria Math" panose="02040503050406030204" pitchFamily="18" charset="0"/>
                                      </a:rPr>
                                      <m:t>𝐹</m:t>
                                    </m:r>
                                  </m:e>
                                </m:acc>
                              </m:e>
                              <m:sub>
                                <m:r>
                                  <a:rPr lang="en-US" b="0" i="1" smtClean="0">
                                    <a:solidFill>
                                      <a:srgbClr val="00B0F0"/>
                                    </a:solidFill>
                                    <a:latin typeface="Cambria Math" panose="02040503050406030204" pitchFamily="18" charset="0"/>
                                  </a:rPr>
                                  <m:t>𝑁</m:t>
                                </m:r>
                              </m:sub>
                            </m:sSub>
                          </m:oMath>
                        </m:oMathPara>
                      </a14:m>
                      <a:endParaRPr lang="en-US" dirty="0"/>
                    </a:p>
                  </p:txBody>
                </p:sp>
              </mc:Choice>
              <mc:Fallback xmlns="">
                <p:sp>
                  <p:nvSpPr>
                    <p:cNvPr id="10" name="TextBox 9">
                      <a:extLst>
                        <a:ext uri="{FF2B5EF4-FFF2-40B4-BE49-F238E27FC236}">
                          <a16:creationId xmlns:a16="http://schemas.microsoft.com/office/drawing/2014/main" id="{42658CA1-B95F-E14A-86F7-2C1947CF7310}"/>
                        </a:ext>
                      </a:extLst>
                    </p:cNvPr>
                    <p:cNvSpPr txBox="1">
                      <a:spLocks noRot="1" noChangeAspect="1" noMove="1" noResize="1" noEditPoints="1" noAdjustHandles="1" noChangeArrowheads="1" noChangeShapeType="1" noTextEdit="1"/>
                    </p:cNvSpPr>
                    <p:nvPr/>
                  </p:nvSpPr>
                  <p:spPr>
                    <a:xfrm>
                      <a:off x="9255603" y="4066658"/>
                      <a:ext cx="308802" cy="310598"/>
                    </a:xfrm>
                    <a:prstGeom prst="rect">
                      <a:avLst/>
                    </a:prstGeom>
                    <a:blipFill>
                      <a:blip r:embed="rId2"/>
                      <a:stretch>
                        <a:fillRect l="-20833" t="-28000" b="-1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17A2D920-EADE-D122-AE0C-464BA0A29F6A}"/>
                        </a:ext>
                      </a:extLst>
                    </p:cNvPr>
                    <p:cNvSpPr txBox="1"/>
                    <p:nvPr/>
                  </p:nvSpPr>
                  <p:spPr>
                    <a:xfrm>
                      <a:off x="8140099" y="6377757"/>
                      <a:ext cx="359009" cy="3105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00B050"/>
                                    </a:solidFill>
                                    <a:latin typeface="Cambria Math" panose="02040503050406030204" pitchFamily="18" charset="0"/>
                                  </a:rPr>
                                </m:ctrlPr>
                              </m:sSubPr>
                              <m:e>
                                <m:acc>
                                  <m:accPr>
                                    <m:chr m:val="⃗"/>
                                    <m:ctrlPr>
                                      <a:rPr lang="en-US" b="0" i="1" smtClean="0">
                                        <a:solidFill>
                                          <a:srgbClr val="00B050"/>
                                        </a:solidFill>
                                        <a:latin typeface="Cambria Math" panose="02040503050406030204" pitchFamily="18" charset="0"/>
                                      </a:rPr>
                                    </m:ctrlPr>
                                  </m:accPr>
                                  <m:e>
                                    <m:r>
                                      <a:rPr lang="en-US" b="0" i="1" smtClean="0">
                                        <a:solidFill>
                                          <a:srgbClr val="00B050"/>
                                        </a:solidFill>
                                        <a:latin typeface="Cambria Math" panose="02040503050406030204" pitchFamily="18" charset="0"/>
                                      </a:rPr>
                                      <m:t>𝐹</m:t>
                                    </m:r>
                                  </m:e>
                                </m:acc>
                              </m:e>
                              <m:sub>
                                <m:r>
                                  <a:rPr lang="en-US" b="0" i="1" smtClean="0">
                                    <a:solidFill>
                                      <a:srgbClr val="00B050"/>
                                    </a:solidFill>
                                    <a:latin typeface="Cambria Math" panose="02040503050406030204" pitchFamily="18" charset="0"/>
                                  </a:rPr>
                                  <m:t>𝑊</m:t>
                                </m:r>
                              </m:sub>
                            </m:sSub>
                          </m:oMath>
                        </m:oMathPara>
                      </a14:m>
                      <a:endParaRPr lang="en-US" dirty="0"/>
                    </a:p>
                  </p:txBody>
                </p:sp>
              </mc:Choice>
              <mc:Fallback xmlns="">
                <p:sp>
                  <p:nvSpPr>
                    <p:cNvPr id="11" name="TextBox 10">
                      <a:extLst>
                        <a:ext uri="{FF2B5EF4-FFF2-40B4-BE49-F238E27FC236}">
                          <a16:creationId xmlns:a16="http://schemas.microsoft.com/office/drawing/2014/main" id="{816663DF-1458-6C4F-90A8-FEA0E7428BF5}"/>
                        </a:ext>
                      </a:extLst>
                    </p:cNvPr>
                    <p:cNvSpPr txBox="1">
                      <a:spLocks noRot="1" noChangeAspect="1" noMove="1" noResize="1" noEditPoints="1" noAdjustHandles="1" noChangeArrowheads="1" noChangeShapeType="1" noTextEdit="1"/>
                    </p:cNvSpPr>
                    <p:nvPr/>
                  </p:nvSpPr>
                  <p:spPr>
                    <a:xfrm>
                      <a:off x="8140099" y="6377757"/>
                      <a:ext cx="359009" cy="310598"/>
                    </a:xfrm>
                    <a:prstGeom prst="rect">
                      <a:avLst/>
                    </a:prstGeom>
                    <a:blipFill>
                      <a:blip r:embed="rId3"/>
                      <a:stretch>
                        <a:fillRect l="-10345" t="-28000" b="-12000"/>
                      </a:stretch>
                    </a:blipFill>
                  </p:spPr>
                  <p:txBody>
                    <a:bodyPr/>
                    <a:lstStyle/>
                    <a:p>
                      <a:r>
                        <a:rPr lang="en-US">
                          <a:noFill/>
                        </a:rPr>
                        <a:t> </a:t>
                      </a:r>
                    </a:p>
                  </p:txBody>
                </p:sp>
              </mc:Fallback>
            </mc:AlternateContent>
            <p:grpSp>
              <p:nvGrpSpPr>
                <p:cNvPr id="12" name="Group 11">
                  <a:extLst>
                    <a:ext uri="{FF2B5EF4-FFF2-40B4-BE49-F238E27FC236}">
                      <a16:creationId xmlns:a16="http://schemas.microsoft.com/office/drawing/2014/main" id="{A9C4A3FB-88D7-29AB-7870-FE15576ACD3C}"/>
                    </a:ext>
                  </a:extLst>
                </p:cNvPr>
                <p:cNvGrpSpPr/>
                <p:nvPr/>
              </p:nvGrpSpPr>
              <p:grpSpPr>
                <a:xfrm>
                  <a:off x="6677517" y="4330350"/>
                  <a:ext cx="5514483" cy="2450860"/>
                  <a:chOff x="6677517" y="4330350"/>
                  <a:chExt cx="5514483" cy="2450860"/>
                </a:xfrm>
              </p:grpSpPr>
              <p:grpSp>
                <p:nvGrpSpPr>
                  <p:cNvPr id="20" name="Group 19">
                    <a:extLst>
                      <a:ext uri="{FF2B5EF4-FFF2-40B4-BE49-F238E27FC236}">
                        <a16:creationId xmlns:a16="http://schemas.microsoft.com/office/drawing/2014/main" id="{8C41FAA6-33C2-5A52-ECB7-E3C12C78DA0B}"/>
                      </a:ext>
                    </a:extLst>
                  </p:cNvPr>
                  <p:cNvGrpSpPr/>
                  <p:nvPr/>
                </p:nvGrpSpPr>
                <p:grpSpPr>
                  <a:xfrm>
                    <a:off x="6677517" y="4330350"/>
                    <a:ext cx="4733434" cy="2450860"/>
                    <a:chOff x="681279" y="3721214"/>
                    <a:chExt cx="4733434" cy="2450860"/>
                  </a:xfrm>
                </p:grpSpPr>
                <p:cxnSp>
                  <p:nvCxnSpPr>
                    <p:cNvPr id="23" name="Straight Connector 22">
                      <a:extLst>
                        <a:ext uri="{FF2B5EF4-FFF2-40B4-BE49-F238E27FC236}">
                          <a16:creationId xmlns:a16="http://schemas.microsoft.com/office/drawing/2014/main" id="{D07F7EB7-B33E-0DFB-4C88-5885878A39B4}"/>
                        </a:ext>
                      </a:extLst>
                    </p:cNvPr>
                    <p:cNvCxnSpPr>
                      <a:cxnSpLocks/>
                    </p:cNvCxnSpPr>
                    <p:nvPr/>
                  </p:nvCxnSpPr>
                  <p:spPr>
                    <a:xfrm flipH="1">
                      <a:off x="681279" y="4588147"/>
                      <a:ext cx="1" cy="158267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41DDCA3-E345-8082-5A03-A583EB8AEEE4}"/>
                        </a:ext>
                      </a:extLst>
                    </p:cNvPr>
                    <p:cNvCxnSpPr>
                      <a:cxnSpLocks/>
                    </p:cNvCxnSpPr>
                    <p:nvPr/>
                  </p:nvCxnSpPr>
                  <p:spPr>
                    <a:xfrm>
                      <a:off x="681280" y="4576832"/>
                      <a:ext cx="4678121" cy="158266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D457C8CE-0984-C769-DB41-F464F2CAAA01}"/>
                            </a:ext>
                          </a:extLst>
                        </p:cNvPr>
                        <p:cNvSpPr txBox="1"/>
                        <p:nvPr/>
                      </p:nvSpPr>
                      <p:spPr>
                        <a:xfrm>
                          <a:off x="4402725" y="5882500"/>
                          <a:ext cx="189475" cy="276999"/>
                        </a:xfrm>
                        <a:prstGeom prst="rect">
                          <a:avLst/>
                        </a:prstGeom>
                        <a:noFill/>
                      </p:spPr>
                      <p:txBody>
                        <a:bodyPr wrap="none" lIns="0" tIns="0" rIns="0" bIns="0" rtlCol="0">
                          <a:spAutoFit/>
                        </a:bodyPr>
                        <a:lstStyle/>
                        <a:p>
                          <a:pPr/>
                          <a14:m>
                            <m:oMathPara xmlns:m="http://schemas.openxmlformats.org/officeDocument/2006/math">
                              <m:oMath>
                                <m:r>
                                  <a:rPr lang="en-US" i="1" smtClean="0">
                                    <a:solidFill>
                                      <a:schemeClr val="tx1"/>
                                    </a:solidFill>
                                    <a:latin typeface="Cambria Math" panose="02040503050406030204" pitchFamily="18" charset="0"/>
                                    <a:ea typeface="Cambria Math" panose="02040503050406030204" pitchFamily="18" charset="0"/>
                                  </a:rPr>
                                  <m:t>𝜃</m:t>
                                </m:r>
                              </m:oMath>
                            </m:oMathPara>
                          </a14:m>
                          <a:endParaRPr lang="en-US" dirty="0">
                            <a:solidFill>
                              <a:schemeClr val="tx1"/>
                            </a:solidFill>
                          </a:endParaRPr>
                        </a:p>
                      </p:txBody>
                    </p:sp>
                  </mc:Choice>
                  <mc:Fallback xmlns="">
                    <p:sp>
                      <p:nvSpPr>
                        <p:cNvPr id="25" name="TextBox 24">
                          <a:extLst>
                            <a:ext uri="{FF2B5EF4-FFF2-40B4-BE49-F238E27FC236}">
                              <a16:creationId xmlns:a16="http://schemas.microsoft.com/office/drawing/2014/main" id="{87092C06-47AE-6041-9C4F-4184370ABCB2}"/>
                            </a:ext>
                          </a:extLst>
                        </p:cNvPr>
                        <p:cNvSpPr txBox="1">
                          <a:spLocks noRot="1" noChangeAspect="1" noMove="1" noResize="1" noEditPoints="1" noAdjustHandles="1" noChangeArrowheads="1" noChangeShapeType="1" noTextEdit="1"/>
                        </p:cNvSpPr>
                        <p:nvPr/>
                      </p:nvSpPr>
                      <p:spPr>
                        <a:xfrm>
                          <a:off x="4402725" y="5882500"/>
                          <a:ext cx="189475" cy="276999"/>
                        </a:xfrm>
                        <a:prstGeom prst="rect">
                          <a:avLst/>
                        </a:prstGeom>
                        <a:blipFill>
                          <a:blip r:embed="rId4"/>
                          <a:stretch>
                            <a:fillRect l="-25000" r="-18750" b="-9524"/>
                          </a:stretch>
                        </a:blipFill>
                      </p:spPr>
                      <p:txBody>
                        <a:bodyPr/>
                        <a:lstStyle/>
                        <a:p>
                          <a:r>
                            <a:rPr lang="en-US">
                              <a:noFill/>
                            </a:rPr>
                            <a:t> </a:t>
                          </a:r>
                        </a:p>
                      </p:txBody>
                    </p:sp>
                  </mc:Fallback>
                </mc:AlternateContent>
                <p:grpSp>
                  <p:nvGrpSpPr>
                    <p:cNvPr id="26" name="Group 25">
                      <a:extLst>
                        <a:ext uri="{FF2B5EF4-FFF2-40B4-BE49-F238E27FC236}">
                          <a16:creationId xmlns:a16="http://schemas.microsoft.com/office/drawing/2014/main" id="{41B264E5-F342-C3D8-3FE5-B89AC5AFDC09}"/>
                        </a:ext>
                      </a:extLst>
                    </p:cNvPr>
                    <p:cNvGrpSpPr/>
                    <p:nvPr/>
                  </p:nvGrpSpPr>
                  <p:grpSpPr>
                    <a:xfrm rot="156305">
                      <a:off x="736591" y="3721214"/>
                      <a:ext cx="4678122" cy="2450860"/>
                      <a:chOff x="719996" y="3784996"/>
                      <a:chExt cx="3207074" cy="1624464"/>
                    </a:xfrm>
                  </p:grpSpPr>
                  <p:cxnSp>
                    <p:nvCxnSpPr>
                      <p:cNvPr id="27" name="Straight Connector 26">
                        <a:extLst>
                          <a:ext uri="{FF2B5EF4-FFF2-40B4-BE49-F238E27FC236}">
                            <a16:creationId xmlns:a16="http://schemas.microsoft.com/office/drawing/2014/main" id="{1BF1561C-0AF8-C107-8C01-6C3F51CEEACE}"/>
                          </a:ext>
                        </a:extLst>
                      </p:cNvPr>
                      <p:cNvCxnSpPr>
                        <a:cxnSpLocks/>
                      </p:cNvCxnSpPr>
                      <p:nvPr/>
                    </p:nvCxnSpPr>
                    <p:spPr>
                      <a:xfrm rot="21443695">
                        <a:off x="719996" y="5398209"/>
                        <a:ext cx="3207074" cy="11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28" name="Picture 27">
                        <a:extLst>
                          <a:ext uri="{FF2B5EF4-FFF2-40B4-BE49-F238E27FC236}">
                            <a16:creationId xmlns:a16="http://schemas.microsoft.com/office/drawing/2014/main" id="{9802B721-D591-54E2-7649-11117836784D}"/>
                          </a:ext>
                        </a:extLst>
                      </p:cNvPr>
                      <p:cNvPicPr>
                        <a:picLocks noChangeAspect="1"/>
                      </p:cNvPicPr>
                      <p:nvPr/>
                    </p:nvPicPr>
                    <p:blipFill>
                      <a:blip r:embed="rId5">
                        <a:alphaModFix amt="25000"/>
                      </a:blip>
                      <a:stretch>
                        <a:fillRect/>
                      </a:stretch>
                    </p:blipFill>
                    <p:spPr>
                      <a:xfrm rot="1002536">
                        <a:off x="1488000" y="3784996"/>
                        <a:ext cx="1266504" cy="1007140"/>
                      </a:xfrm>
                      <a:prstGeom prst="rect">
                        <a:avLst/>
                      </a:prstGeom>
                    </p:spPr>
                  </p:pic>
                </p:grpSp>
              </p:grpSp>
              <p:cxnSp>
                <p:nvCxnSpPr>
                  <p:cNvPr id="21" name="Straight Connector 20">
                    <a:extLst>
                      <a:ext uri="{FF2B5EF4-FFF2-40B4-BE49-F238E27FC236}">
                        <a16:creationId xmlns:a16="http://schemas.microsoft.com/office/drawing/2014/main" id="{566A5734-EC83-C6A3-F705-89128B2FF76E}"/>
                      </a:ext>
                    </a:extLst>
                  </p:cNvPr>
                  <p:cNvCxnSpPr>
                    <a:stCxn id="28" idx="2"/>
                  </p:cNvCxnSpPr>
                  <p:nvPr/>
                </p:nvCxnSpPr>
                <p:spPr>
                  <a:xfrm>
                    <a:off x="8547015" y="5794153"/>
                    <a:ext cx="3644985"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F7E3038-A834-DA26-FEA4-BB23BCCAC548}"/>
                          </a:ext>
                        </a:extLst>
                      </p:cNvPr>
                      <p:cNvSpPr txBox="1"/>
                      <p:nvPr/>
                    </p:nvSpPr>
                    <p:spPr>
                      <a:xfrm>
                        <a:off x="10484884" y="5816799"/>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solidFill>
                                    <a:srgbClr val="FFC000"/>
                                  </a:solidFill>
                                  <a:latin typeface="Cambria Math" panose="02040503050406030204" pitchFamily="18" charset="0"/>
                                </a:rPr>
                                <m:t>𝑅</m:t>
                              </m:r>
                            </m:oMath>
                          </m:oMathPara>
                        </a14:m>
                        <a:endParaRPr lang="en-US" dirty="0">
                          <a:solidFill>
                            <a:srgbClr val="FFC000"/>
                          </a:solidFill>
                        </a:endParaRPr>
                      </a:p>
                    </p:txBody>
                  </p:sp>
                </mc:Choice>
                <mc:Fallback xmlns="">
                  <p:sp>
                    <p:nvSpPr>
                      <p:cNvPr id="22" name="TextBox 21">
                        <a:extLst>
                          <a:ext uri="{FF2B5EF4-FFF2-40B4-BE49-F238E27FC236}">
                            <a16:creationId xmlns:a16="http://schemas.microsoft.com/office/drawing/2014/main" id="{9E1FBC0B-62FF-7443-9296-BEE3A87BDA40}"/>
                          </a:ext>
                        </a:extLst>
                      </p:cNvPr>
                      <p:cNvSpPr txBox="1">
                        <a:spLocks noRot="1" noChangeAspect="1" noMove="1" noResize="1" noEditPoints="1" noAdjustHandles="1" noChangeArrowheads="1" noChangeShapeType="1" noTextEdit="1"/>
                      </p:cNvSpPr>
                      <p:nvPr/>
                    </p:nvSpPr>
                    <p:spPr>
                      <a:xfrm>
                        <a:off x="10484884" y="5816799"/>
                        <a:ext cx="207108" cy="276999"/>
                      </a:xfrm>
                      <a:prstGeom prst="rect">
                        <a:avLst/>
                      </a:prstGeom>
                      <a:blipFill>
                        <a:blip r:embed="rId6"/>
                        <a:stretch>
                          <a:fillRect l="-23529" r="-17647" b="-4545"/>
                        </a:stretch>
                      </a:blipFill>
                    </p:spPr>
                    <p:txBody>
                      <a:bodyPr/>
                      <a:lstStyle/>
                      <a:p>
                        <a:r>
                          <a:rPr lang="en-US">
                            <a:noFill/>
                          </a:rPr>
                          <a:t> </a:t>
                        </a:r>
                      </a:p>
                    </p:txBody>
                  </p:sp>
                </mc:Fallback>
              </mc:AlternateContent>
            </p:grpSp>
            <p:cxnSp>
              <p:nvCxnSpPr>
                <p:cNvPr id="13" name="Straight Arrow Connector 12">
                  <a:extLst>
                    <a:ext uri="{FF2B5EF4-FFF2-40B4-BE49-F238E27FC236}">
                      <a16:creationId xmlns:a16="http://schemas.microsoft.com/office/drawing/2014/main" id="{2E32705D-F269-E99F-DA9C-517E0BA21FE6}"/>
                    </a:ext>
                  </a:extLst>
                </p:cNvPr>
                <p:cNvCxnSpPr>
                  <a:cxnSpLocks/>
                  <a:endCxn id="10" idx="1"/>
                </p:cNvCxnSpPr>
                <p:nvPr/>
              </p:nvCxnSpPr>
              <p:spPr>
                <a:xfrm flipV="1">
                  <a:off x="8547015" y="4221957"/>
                  <a:ext cx="708588" cy="1572198"/>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2478901-5D72-A45C-3624-FD437BCB8F1E}"/>
                    </a:ext>
                  </a:extLst>
                </p:cNvPr>
                <p:cNvCxnSpPr>
                  <a:stCxn id="28" idx="2"/>
                </p:cNvCxnSpPr>
                <p:nvPr/>
              </p:nvCxnSpPr>
              <p:spPr>
                <a:xfrm flipV="1">
                  <a:off x="8547015" y="3926405"/>
                  <a:ext cx="34010" cy="18677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0E4D1F5-786D-52AC-7DF2-CF57C6EE884E}"/>
                    </a:ext>
                  </a:extLst>
                </p:cNvPr>
                <p:cNvCxnSpPr>
                  <a:cxnSpLocks/>
                </p:cNvCxnSpPr>
                <p:nvPr/>
              </p:nvCxnSpPr>
              <p:spPr>
                <a:xfrm>
                  <a:off x="8562535" y="5782835"/>
                  <a:ext cx="2319987" cy="89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83A204A-1F45-FFF8-EF54-B0CE9E1B890F}"/>
                        </a:ext>
                      </a:extLst>
                    </p:cNvPr>
                    <p:cNvSpPr txBox="1"/>
                    <p:nvPr/>
                  </p:nvSpPr>
                  <p:spPr>
                    <a:xfrm>
                      <a:off x="10777447" y="5468524"/>
                      <a:ext cx="183319"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𝑥</m:t>
                            </m:r>
                          </m:oMath>
                        </m:oMathPara>
                      </a14:m>
                      <a:endParaRPr lang="en-US" dirty="0"/>
                    </a:p>
                  </p:txBody>
                </p:sp>
              </mc:Choice>
              <mc:Fallback xmlns="">
                <p:sp>
                  <p:nvSpPr>
                    <p:cNvPr id="16" name="TextBox 15">
                      <a:extLst>
                        <a:ext uri="{FF2B5EF4-FFF2-40B4-BE49-F238E27FC236}">
                          <a16:creationId xmlns:a16="http://schemas.microsoft.com/office/drawing/2014/main" id="{CB526DA5-1B14-2249-8E65-CDAB9F6D1039}"/>
                        </a:ext>
                      </a:extLst>
                    </p:cNvPr>
                    <p:cNvSpPr txBox="1">
                      <a:spLocks noRot="1" noChangeAspect="1" noMove="1" noResize="1" noEditPoints="1" noAdjustHandles="1" noChangeArrowheads="1" noChangeShapeType="1" noTextEdit="1"/>
                    </p:cNvSpPr>
                    <p:nvPr/>
                  </p:nvSpPr>
                  <p:spPr>
                    <a:xfrm>
                      <a:off x="10777447" y="5468524"/>
                      <a:ext cx="183319" cy="276999"/>
                    </a:xfrm>
                    <a:prstGeom prst="rect">
                      <a:avLst/>
                    </a:prstGeom>
                    <a:blipFill>
                      <a:blip r:embed="rId7"/>
                      <a:stretch>
                        <a:fillRect l="-21429" r="-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0E2A72CB-8E1A-9B51-7C7D-12EC4D0E8A52}"/>
                        </a:ext>
                      </a:extLst>
                    </p:cNvPr>
                    <p:cNvSpPr txBox="1"/>
                    <p:nvPr/>
                  </p:nvSpPr>
                  <p:spPr>
                    <a:xfrm>
                      <a:off x="8629128" y="3810679"/>
                      <a:ext cx="18671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𝑦</m:t>
                            </m:r>
                          </m:oMath>
                        </m:oMathPara>
                      </a14:m>
                      <a:endParaRPr lang="en-US" dirty="0"/>
                    </a:p>
                  </p:txBody>
                </p:sp>
              </mc:Choice>
              <mc:Fallback xmlns="">
                <p:sp>
                  <p:nvSpPr>
                    <p:cNvPr id="17" name="TextBox 16">
                      <a:extLst>
                        <a:ext uri="{FF2B5EF4-FFF2-40B4-BE49-F238E27FC236}">
                          <a16:creationId xmlns:a16="http://schemas.microsoft.com/office/drawing/2014/main" id="{3B997BBB-DBF5-F943-82AF-1293DE200BA4}"/>
                        </a:ext>
                      </a:extLst>
                    </p:cNvPr>
                    <p:cNvSpPr txBox="1">
                      <a:spLocks noRot="1" noChangeAspect="1" noMove="1" noResize="1" noEditPoints="1" noAdjustHandles="1" noChangeArrowheads="1" noChangeShapeType="1" noTextEdit="1"/>
                    </p:cNvSpPr>
                    <p:nvPr/>
                  </p:nvSpPr>
                  <p:spPr>
                    <a:xfrm>
                      <a:off x="8629128" y="3810679"/>
                      <a:ext cx="186718" cy="276999"/>
                    </a:xfrm>
                    <a:prstGeom prst="rect">
                      <a:avLst/>
                    </a:prstGeom>
                    <a:blipFill>
                      <a:blip r:embed="rId8"/>
                      <a:stretch>
                        <a:fillRect l="-25000" r="-25000" b="-27273"/>
                      </a:stretch>
                    </a:blipFill>
                  </p:spPr>
                  <p:txBody>
                    <a:bodyPr/>
                    <a:lstStyle/>
                    <a:p>
                      <a:r>
                        <a:rPr lang="en-US">
                          <a:noFill/>
                        </a:rPr>
                        <a:t> </a:t>
                      </a:r>
                    </a:p>
                  </p:txBody>
                </p:sp>
              </mc:Fallback>
            </mc:AlternateContent>
            <p:cxnSp>
              <p:nvCxnSpPr>
                <p:cNvPr id="18" name="Straight Arrow Connector 17">
                  <a:extLst>
                    <a:ext uri="{FF2B5EF4-FFF2-40B4-BE49-F238E27FC236}">
                      <a16:creationId xmlns:a16="http://schemas.microsoft.com/office/drawing/2014/main" id="{A234E49D-3325-AFFD-ADF4-5905D407933D}"/>
                    </a:ext>
                  </a:extLst>
                </p:cNvPr>
                <p:cNvCxnSpPr>
                  <a:cxnSpLocks/>
                </p:cNvCxnSpPr>
                <p:nvPr/>
              </p:nvCxnSpPr>
              <p:spPr>
                <a:xfrm flipV="1">
                  <a:off x="8532890" y="4220700"/>
                  <a:ext cx="48135" cy="1572274"/>
                </a:xfrm>
                <a:prstGeom prst="straightConnector1">
                  <a:avLst/>
                </a:prstGeom>
                <a:ln w="50800">
                  <a:solidFill>
                    <a:srgbClr val="00B0F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3CA1743-8056-7322-E03E-8B4555A6A9E0}"/>
                    </a:ext>
                  </a:extLst>
                </p:cNvPr>
                <p:cNvCxnSpPr>
                  <a:cxnSpLocks/>
                  <a:endCxn id="10" idx="1"/>
                </p:cNvCxnSpPr>
                <p:nvPr/>
              </p:nvCxnSpPr>
              <p:spPr>
                <a:xfrm flipV="1">
                  <a:off x="8571082" y="4221957"/>
                  <a:ext cx="684521" cy="6174"/>
                </a:xfrm>
                <a:prstGeom prst="straightConnector1">
                  <a:avLst/>
                </a:prstGeom>
                <a:ln w="50800">
                  <a:solidFill>
                    <a:srgbClr val="00B0F0"/>
                  </a:solidFill>
                  <a:prstDash val="dash"/>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D368211-CE34-2406-25E7-AF02D7456C3E}"/>
                      </a:ext>
                    </a:extLst>
                  </p:cNvPr>
                  <p:cNvSpPr txBox="1"/>
                  <p:nvPr/>
                </p:nvSpPr>
                <p:spPr>
                  <a:xfrm>
                    <a:off x="8091200" y="4721779"/>
                    <a:ext cx="416396" cy="29892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00B0F0"/>
                                  </a:solidFill>
                                  <a:latin typeface="Cambria Math" panose="02040503050406030204" pitchFamily="18" charset="0"/>
                                </a:rPr>
                              </m:ctrlPr>
                            </m:sSubPr>
                            <m:e>
                              <m:r>
                                <a:rPr lang="en-US" b="0" i="1" smtClean="0">
                                  <a:solidFill>
                                    <a:srgbClr val="00B0F0"/>
                                  </a:solidFill>
                                  <a:latin typeface="Cambria Math" panose="02040503050406030204" pitchFamily="18" charset="0"/>
                                </a:rPr>
                                <m:t>𝐹</m:t>
                              </m:r>
                            </m:e>
                            <m:sub>
                              <m:r>
                                <a:rPr lang="en-US" b="0" i="1" smtClean="0">
                                  <a:solidFill>
                                    <a:srgbClr val="00B0F0"/>
                                  </a:solidFill>
                                  <a:latin typeface="Cambria Math" panose="02040503050406030204" pitchFamily="18" charset="0"/>
                                </a:rPr>
                                <m:t>𝑁𝑦</m:t>
                              </m:r>
                            </m:sub>
                          </m:sSub>
                        </m:oMath>
                      </m:oMathPara>
                    </a14:m>
                    <a:endParaRPr lang="en-US" dirty="0"/>
                  </a:p>
                </p:txBody>
              </p:sp>
            </mc:Choice>
            <mc:Fallback xmlns="">
              <p:sp>
                <p:nvSpPr>
                  <p:cNvPr id="7" name="TextBox 6">
                    <a:extLst>
                      <a:ext uri="{FF2B5EF4-FFF2-40B4-BE49-F238E27FC236}">
                        <a16:creationId xmlns:a16="http://schemas.microsoft.com/office/drawing/2014/main" id="{D42BF189-D45E-974B-A9CE-7B383295DD7F}"/>
                      </a:ext>
                    </a:extLst>
                  </p:cNvPr>
                  <p:cNvSpPr txBox="1">
                    <a:spLocks noRot="1" noChangeAspect="1" noMove="1" noResize="1" noEditPoints="1" noAdjustHandles="1" noChangeArrowheads="1" noChangeShapeType="1" noTextEdit="1"/>
                  </p:cNvSpPr>
                  <p:nvPr/>
                </p:nvSpPr>
                <p:spPr>
                  <a:xfrm>
                    <a:off x="8091200" y="4721779"/>
                    <a:ext cx="416396" cy="298928"/>
                  </a:xfrm>
                  <a:prstGeom prst="rect">
                    <a:avLst/>
                  </a:prstGeom>
                  <a:blipFill>
                    <a:blip r:embed="rId9"/>
                    <a:stretch>
                      <a:fillRect l="-8824" r="-5882"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0F04924E-9BA4-392B-F3AA-6DC04BD55D70}"/>
                      </a:ext>
                    </a:extLst>
                  </p:cNvPr>
                  <p:cNvSpPr txBox="1"/>
                  <p:nvPr/>
                </p:nvSpPr>
                <p:spPr>
                  <a:xfrm>
                    <a:off x="8810032" y="3874623"/>
                    <a:ext cx="408766"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00B0F0"/>
                                  </a:solidFill>
                                  <a:latin typeface="Cambria Math" panose="02040503050406030204" pitchFamily="18" charset="0"/>
                                </a:rPr>
                              </m:ctrlPr>
                            </m:sSubPr>
                            <m:e>
                              <m:r>
                                <a:rPr lang="en-US" b="0" i="1" smtClean="0">
                                  <a:solidFill>
                                    <a:srgbClr val="00B0F0"/>
                                  </a:solidFill>
                                  <a:latin typeface="Cambria Math" panose="02040503050406030204" pitchFamily="18" charset="0"/>
                                </a:rPr>
                                <m:t>𝐹</m:t>
                              </m:r>
                            </m:e>
                            <m:sub>
                              <m:r>
                                <a:rPr lang="en-US" b="0" i="1" smtClean="0">
                                  <a:solidFill>
                                    <a:srgbClr val="00B0F0"/>
                                  </a:solidFill>
                                  <a:latin typeface="Cambria Math" panose="02040503050406030204" pitchFamily="18" charset="0"/>
                                </a:rPr>
                                <m:t>𝑁𝑥</m:t>
                              </m:r>
                            </m:sub>
                          </m:sSub>
                        </m:oMath>
                      </m:oMathPara>
                    </a14:m>
                    <a:endParaRPr lang="en-US" dirty="0"/>
                  </a:p>
                </p:txBody>
              </p:sp>
            </mc:Choice>
            <mc:Fallback xmlns="">
              <p:sp>
                <p:nvSpPr>
                  <p:cNvPr id="8" name="TextBox 7">
                    <a:extLst>
                      <a:ext uri="{FF2B5EF4-FFF2-40B4-BE49-F238E27FC236}">
                        <a16:creationId xmlns:a16="http://schemas.microsoft.com/office/drawing/2014/main" id="{19FDE8B9-0C7A-6E49-9D68-9CD7C7DA4F01}"/>
                      </a:ext>
                    </a:extLst>
                  </p:cNvPr>
                  <p:cNvSpPr txBox="1">
                    <a:spLocks noRot="1" noChangeAspect="1" noMove="1" noResize="1" noEditPoints="1" noAdjustHandles="1" noChangeArrowheads="1" noChangeShapeType="1" noTextEdit="1"/>
                  </p:cNvSpPr>
                  <p:nvPr/>
                </p:nvSpPr>
                <p:spPr>
                  <a:xfrm>
                    <a:off x="8810032" y="3874623"/>
                    <a:ext cx="408766" cy="276999"/>
                  </a:xfrm>
                  <a:prstGeom prst="rect">
                    <a:avLst/>
                  </a:prstGeom>
                  <a:blipFill>
                    <a:blip r:embed="rId10"/>
                    <a:stretch>
                      <a:fillRect l="-12121" b="-13636"/>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7AFA7A7-EF14-31DD-2100-A812A46AAD52}"/>
                    </a:ext>
                  </a:extLst>
                </p:cNvPr>
                <p:cNvSpPr txBox="1"/>
                <p:nvPr/>
              </p:nvSpPr>
              <p:spPr>
                <a:xfrm>
                  <a:off x="7847182" y="2715258"/>
                  <a:ext cx="189475" cy="276999"/>
                </a:xfrm>
                <a:prstGeom prst="rect">
                  <a:avLst/>
                </a:prstGeom>
                <a:noFill/>
              </p:spPr>
              <p:txBody>
                <a:bodyPr wrap="none" lIns="0" tIns="0" rIns="0" bIns="0" rtlCol="0">
                  <a:spAutoFit/>
                </a:bodyPr>
                <a:lstStyle/>
                <a:p>
                  <a:pPr/>
                  <a14:m>
                    <m:oMathPara xmlns:m="http://schemas.openxmlformats.org/officeDocument/2006/math">
                      <m:oMath>
                        <m:r>
                          <a:rPr lang="en-US" i="1" smtClean="0">
                            <a:solidFill>
                              <a:schemeClr val="tx1"/>
                            </a:solidFill>
                            <a:latin typeface="Cambria Math" panose="02040503050406030204" pitchFamily="18" charset="0"/>
                            <a:ea typeface="Cambria Math" panose="02040503050406030204" pitchFamily="18" charset="0"/>
                          </a:rPr>
                          <m:t>𝜃</m:t>
                        </m:r>
                      </m:oMath>
                    </m:oMathPara>
                  </a14:m>
                  <a:endParaRPr lang="en-US" dirty="0">
                    <a:solidFill>
                      <a:schemeClr val="tx1"/>
                    </a:solidFill>
                  </a:endParaRPr>
                </a:p>
              </p:txBody>
            </p:sp>
          </mc:Choice>
          <mc:Fallback xmlns="">
            <p:sp>
              <p:nvSpPr>
                <p:cNvPr id="29" name="TextBox 28">
                  <a:extLst>
                    <a:ext uri="{FF2B5EF4-FFF2-40B4-BE49-F238E27FC236}">
                      <a16:creationId xmlns:a16="http://schemas.microsoft.com/office/drawing/2014/main" id="{2781C9D2-AD29-FE47-870E-BE0A3D666B23}"/>
                    </a:ext>
                  </a:extLst>
                </p:cNvPr>
                <p:cNvSpPr txBox="1">
                  <a:spLocks noRot="1" noChangeAspect="1" noMove="1" noResize="1" noEditPoints="1" noAdjustHandles="1" noChangeArrowheads="1" noChangeShapeType="1" noTextEdit="1"/>
                </p:cNvSpPr>
                <p:nvPr/>
              </p:nvSpPr>
              <p:spPr>
                <a:xfrm>
                  <a:off x="7847182" y="2715258"/>
                  <a:ext cx="189475" cy="276999"/>
                </a:xfrm>
                <a:prstGeom prst="rect">
                  <a:avLst/>
                </a:prstGeom>
                <a:blipFill>
                  <a:blip r:embed="rId11"/>
                  <a:stretch>
                    <a:fillRect l="-25000" r="-18750" b="-4348"/>
                  </a:stretch>
                </a:blipFill>
              </p:spPr>
              <p:txBody>
                <a:bodyPr/>
                <a:lstStyle/>
                <a:p>
                  <a:r>
                    <a:rPr lang="en-US">
                      <a:noFill/>
                    </a:rPr>
                    <a:t> </a:t>
                  </a:r>
                </a:p>
              </p:txBody>
            </p:sp>
          </mc:Fallback>
        </mc:AlternateContent>
      </p:grpSp>
      <p:sp>
        <p:nvSpPr>
          <p:cNvPr id="29" name="Rectangle 28">
            <a:extLst>
              <a:ext uri="{FF2B5EF4-FFF2-40B4-BE49-F238E27FC236}">
                <a16:creationId xmlns:a16="http://schemas.microsoft.com/office/drawing/2014/main" id="{6EA6A881-948C-EC84-403B-16BF9F2A57A5}"/>
              </a:ext>
            </a:extLst>
          </p:cNvPr>
          <p:cNvSpPr/>
          <p:nvPr/>
        </p:nvSpPr>
        <p:spPr>
          <a:xfrm>
            <a:off x="357352" y="1042582"/>
            <a:ext cx="2448106"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Forces in the x-direction</a:t>
            </a:r>
            <a:endParaRPr lang="en-US" dirty="0"/>
          </a:p>
        </p:txBody>
      </p:sp>
      <p:sp>
        <p:nvSpPr>
          <p:cNvPr id="30" name="Rectangle 29">
            <a:extLst>
              <a:ext uri="{FF2B5EF4-FFF2-40B4-BE49-F238E27FC236}">
                <a16:creationId xmlns:a16="http://schemas.microsoft.com/office/drawing/2014/main" id="{BF6D8693-DBEF-13D6-1C9E-FAC56237B0BA}"/>
              </a:ext>
            </a:extLst>
          </p:cNvPr>
          <p:cNvSpPr/>
          <p:nvPr/>
        </p:nvSpPr>
        <p:spPr>
          <a:xfrm>
            <a:off x="357352" y="2621242"/>
            <a:ext cx="2448106"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Forces in the y-direction</a:t>
            </a:r>
            <a:endParaRPr lang="en-US" dirty="0"/>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D589612-0083-484E-B04E-1170F7975347}"/>
                  </a:ext>
                </a:extLst>
              </p:cNvPr>
              <p:cNvSpPr txBox="1"/>
              <p:nvPr/>
            </p:nvSpPr>
            <p:spPr>
              <a:xfrm>
                <a:off x="593542" y="1718164"/>
                <a:ext cx="3826625" cy="5539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r>
                        <a:rPr lang="en-US" b="0" i="1" smtClean="0">
                          <a:latin typeface="Cambria Math" panose="02040503050406030204" pitchFamily="18" charset="0"/>
                        </a:rPr>
                        <m:t>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𝑥</m:t>
                          </m:r>
                        </m:sub>
                      </m:sSub>
                      <m:r>
                        <a:rPr lang="en-US" b="0" i="1" smtClean="0">
                          <a:latin typeface="Cambria Math" panose="02040503050406030204" pitchFamily="18" charset="0"/>
                        </a:rPr>
                        <m:t>=</m:t>
                      </m:r>
                      <m:r>
                        <a:rPr lang="en-US" b="0" i="1" smtClean="0">
                          <a:latin typeface="Cambria Math" panose="02040503050406030204" pitchFamily="18" charset="0"/>
                        </a:rPr>
                        <m:t>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ea typeface="Cambria Math" panose="02040503050406030204" pitchFamily="18" charset="0"/>
                            </a:rPr>
                            <m:t>⊥</m:t>
                          </m:r>
                        </m:sub>
                      </m:sSub>
                      <m:r>
                        <a:rPr lang="en-US" b="0" i="1" smtClean="0">
                          <a:latin typeface="Cambria Math" panose="02040503050406030204" pitchFamily="18" charset="0"/>
                        </a:rPr>
                        <m:t>=</m:t>
                      </m:r>
                      <m:r>
                        <a:rPr lang="en-US" b="0" i="1" smtClean="0">
                          <a:latin typeface="Cambria Math" panose="02040503050406030204" pitchFamily="18" charset="0"/>
                        </a:rPr>
                        <m:t>𝑚</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num>
                        <m:den>
                          <m:r>
                            <a:rPr lang="en-US" b="0" i="1" smtClean="0">
                              <a:latin typeface="Cambria Math" panose="02040503050406030204" pitchFamily="18" charset="0"/>
                            </a:rPr>
                            <m:t>𝑅</m:t>
                          </m:r>
                        </m:den>
                      </m:f>
                    </m:oMath>
                  </m:oMathPara>
                </a14:m>
                <a:endParaRPr lang="en-US" dirty="0"/>
              </a:p>
            </p:txBody>
          </p:sp>
        </mc:Choice>
        <mc:Fallback xmlns="">
          <p:sp>
            <p:nvSpPr>
              <p:cNvPr id="31" name="TextBox 30">
                <a:extLst>
                  <a:ext uri="{FF2B5EF4-FFF2-40B4-BE49-F238E27FC236}">
                    <a16:creationId xmlns:a16="http://schemas.microsoft.com/office/drawing/2014/main" id="{FD589612-0083-484E-B04E-1170F7975347}"/>
                  </a:ext>
                </a:extLst>
              </p:cNvPr>
              <p:cNvSpPr txBox="1">
                <a:spLocks noRot="1" noChangeAspect="1" noMove="1" noResize="1" noEditPoints="1" noAdjustHandles="1" noChangeArrowheads="1" noChangeShapeType="1" noTextEdit="1"/>
              </p:cNvSpPr>
              <p:nvPr/>
            </p:nvSpPr>
            <p:spPr>
              <a:xfrm>
                <a:off x="593542" y="1718164"/>
                <a:ext cx="3826625" cy="553998"/>
              </a:xfrm>
              <a:prstGeom prst="rect">
                <a:avLst/>
              </a:prstGeom>
              <a:blipFill>
                <a:blip r:embed="rId12"/>
                <a:stretch>
                  <a:fillRect b="-11111"/>
                </a:stretch>
              </a:blipFill>
            </p:spPr>
            <p:txBody>
              <a:bodyPr/>
              <a:lstStyle/>
              <a:p>
                <a:r>
                  <a:rPr lang="en-US">
                    <a:noFill/>
                  </a:rPr>
                  <a:t> </a:t>
                </a:r>
              </a:p>
            </p:txBody>
          </p:sp>
        </mc:Fallback>
      </mc:AlternateContent>
      <p:grpSp>
        <p:nvGrpSpPr>
          <p:cNvPr id="32" name="Group 31">
            <a:extLst>
              <a:ext uri="{FF2B5EF4-FFF2-40B4-BE49-F238E27FC236}">
                <a16:creationId xmlns:a16="http://schemas.microsoft.com/office/drawing/2014/main" id="{A2AA33E8-ADE0-BBA6-3BA3-91FD15477079}"/>
              </a:ext>
            </a:extLst>
          </p:cNvPr>
          <p:cNvGrpSpPr/>
          <p:nvPr/>
        </p:nvGrpSpPr>
        <p:grpSpPr>
          <a:xfrm>
            <a:off x="593542" y="3050602"/>
            <a:ext cx="3946786" cy="529017"/>
            <a:chOff x="707096" y="5002798"/>
            <a:chExt cx="3946786" cy="529017"/>
          </a:xfrm>
        </p:grpSpPr>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71FAE24A-B674-FED1-E197-A4AF4BCEDF82}"/>
                    </a:ext>
                  </a:extLst>
                </p:cNvPr>
                <p:cNvSpPr txBox="1"/>
                <p:nvPr/>
              </p:nvSpPr>
              <p:spPr>
                <a:xfrm>
                  <a:off x="707096" y="5156687"/>
                  <a:ext cx="3946786" cy="29892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𝑊</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r>
                          <a:rPr lang="en-US" b="0" i="1" smtClean="0">
                            <a:latin typeface="Cambria Math" panose="02040503050406030204" pitchFamily="18" charset="0"/>
                          </a:rPr>
                          <m:t>𝑚𝑔</m:t>
                        </m:r>
                        <m:r>
                          <a:rPr lang="en-US" b="0" i="1" smtClean="0">
                            <a:latin typeface="Cambria Math" panose="02040503050406030204" pitchFamily="18" charset="0"/>
                          </a:rPr>
                          <m:t>=</m:t>
                        </m:r>
                        <m:r>
                          <a:rPr lang="en-US" b="0" i="1" smtClean="0">
                            <a:latin typeface="Cambria Math" panose="02040503050406030204" pitchFamily="18" charset="0"/>
                          </a:rPr>
                          <m:t>𝑚</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b="0" i="1" smtClean="0">
                                <a:latin typeface="Cambria Math" panose="02040503050406030204" pitchFamily="18" charset="0"/>
                              </a:rPr>
                              <m:t>𝑦</m:t>
                            </m:r>
                          </m:sub>
                        </m:sSub>
                        <m:r>
                          <a:rPr lang="en-US" b="0" i="1" smtClean="0">
                            <a:latin typeface="Cambria Math" panose="02040503050406030204" pitchFamily="18" charset="0"/>
                          </a:rPr>
                          <m:t>=0</m:t>
                        </m:r>
                      </m:oMath>
                    </m:oMathPara>
                  </a14:m>
                  <a:endParaRPr lang="en-US" dirty="0"/>
                </a:p>
              </p:txBody>
            </p:sp>
          </mc:Choice>
          <mc:Fallback xmlns="">
            <p:sp>
              <p:nvSpPr>
                <p:cNvPr id="33" name="TextBox 32">
                  <a:extLst>
                    <a:ext uri="{FF2B5EF4-FFF2-40B4-BE49-F238E27FC236}">
                      <a16:creationId xmlns:a16="http://schemas.microsoft.com/office/drawing/2014/main" id="{70D52402-7875-AF4D-AC79-F8114D1C99E6}"/>
                    </a:ext>
                  </a:extLst>
                </p:cNvPr>
                <p:cNvSpPr txBox="1">
                  <a:spLocks noRot="1" noChangeAspect="1" noMove="1" noResize="1" noEditPoints="1" noAdjustHandles="1" noChangeArrowheads="1" noChangeShapeType="1" noTextEdit="1"/>
                </p:cNvSpPr>
                <p:nvPr/>
              </p:nvSpPr>
              <p:spPr>
                <a:xfrm>
                  <a:off x="707096" y="5156687"/>
                  <a:ext cx="3946786" cy="298928"/>
                </a:xfrm>
                <a:prstGeom prst="rect">
                  <a:avLst/>
                </a:prstGeom>
                <a:blipFill>
                  <a:blip r:embed="rId13"/>
                  <a:stretch>
                    <a:fillRect b="-20000"/>
                  </a:stretch>
                </a:blipFill>
              </p:spPr>
              <p:txBody>
                <a:bodyPr/>
                <a:lstStyle/>
                <a:p>
                  <a:r>
                    <a:rPr lang="en-US">
                      <a:noFill/>
                    </a:rPr>
                    <a:t> </a:t>
                  </a:r>
                </a:p>
              </p:txBody>
            </p:sp>
          </mc:Fallback>
        </mc:AlternateContent>
        <p:cxnSp>
          <p:nvCxnSpPr>
            <p:cNvPr id="34" name="Straight Arrow Connector 33">
              <a:extLst>
                <a:ext uri="{FF2B5EF4-FFF2-40B4-BE49-F238E27FC236}">
                  <a16:creationId xmlns:a16="http://schemas.microsoft.com/office/drawing/2014/main" id="{F4581658-65C6-8A47-CEE2-A31750D57E3D}"/>
                </a:ext>
              </a:extLst>
            </p:cNvPr>
            <p:cNvCxnSpPr/>
            <p:nvPr/>
          </p:nvCxnSpPr>
          <p:spPr>
            <a:xfrm flipV="1">
              <a:off x="3886200" y="5118100"/>
              <a:ext cx="132598" cy="4137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Rectangle 34">
                  <a:extLst>
                    <a:ext uri="{FF2B5EF4-FFF2-40B4-BE49-F238E27FC236}">
                      <a16:creationId xmlns:a16="http://schemas.microsoft.com/office/drawing/2014/main" id="{A3105027-1D94-8589-8789-8911C5D8C8DC}"/>
                    </a:ext>
                  </a:extLst>
                </p:cNvPr>
                <p:cNvSpPr/>
                <p:nvPr/>
              </p:nvSpPr>
              <p:spPr>
                <a:xfrm>
                  <a:off x="3952499" y="5002798"/>
                  <a:ext cx="324128" cy="307777"/>
                </a:xfrm>
                <a:prstGeom prst="rect">
                  <a:avLst/>
                </a:prstGeom>
              </p:spPr>
              <p:txBody>
                <a:bodyPr wrap="none">
                  <a:spAutoFit/>
                </a:bodyPr>
                <a:lstStyle/>
                <a:p>
                  <a:pPr/>
                  <a14:m>
                    <m:oMathPara xmlns:m="http://schemas.openxmlformats.org/officeDocument/2006/math">
                      <m:oMath>
                        <m:r>
                          <a:rPr lang="en-US" sz="1400" b="0" i="1" smtClean="0">
                            <a:latin typeface="Cambria Math" panose="02040503050406030204" pitchFamily="18" charset="0"/>
                          </a:rPr>
                          <m:t>0</m:t>
                        </m:r>
                      </m:oMath>
                    </m:oMathPara>
                  </a14:m>
                  <a:endParaRPr lang="en-US" sz="1400" dirty="0"/>
                </a:p>
              </p:txBody>
            </p:sp>
          </mc:Choice>
          <mc:Fallback xmlns="">
            <p:sp>
              <p:nvSpPr>
                <p:cNvPr id="36" name="Rectangle 35">
                  <a:extLst>
                    <a:ext uri="{FF2B5EF4-FFF2-40B4-BE49-F238E27FC236}">
                      <a16:creationId xmlns:a16="http://schemas.microsoft.com/office/drawing/2014/main" id="{38D34AFC-58D3-7448-93CD-D171D9A5836D}"/>
                    </a:ext>
                  </a:extLst>
                </p:cNvPr>
                <p:cNvSpPr>
                  <a:spLocks noRot="1" noChangeAspect="1" noMove="1" noResize="1" noEditPoints="1" noAdjustHandles="1" noChangeArrowheads="1" noChangeShapeType="1" noTextEdit="1"/>
                </p:cNvSpPr>
                <p:nvPr/>
              </p:nvSpPr>
              <p:spPr>
                <a:xfrm>
                  <a:off x="3952499" y="5002798"/>
                  <a:ext cx="324128" cy="307777"/>
                </a:xfrm>
                <a:prstGeom prst="rect">
                  <a:avLst/>
                </a:prstGeom>
                <a:blipFill>
                  <a:blip r:embed="rId14"/>
                  <a:stretch>
                    <a:fillRect/>
                  </a:stretch>
                </a:blipFill>
              </p:spPr>
              <p:txBody>
                <a:bodyPr/>
                <a:lstStyle/>
                <a:p>
                  <a:r>
                    <a:rPr lang="en-US">
                      <a:noFill/>
                    </a:rPr>
                    <a:t> </a:t>
                  </a:r>
                </a:p>
              </p:txBody>
            </p:sp>
          </mc:Fallback>
        </mc:AlternateContent>
      </p:grpSp>
      <p:cxnSp>
        <p:nvCxnSpPr>
          <p:cNvPr id="36" name="Elbow Connector 35">
            <a:extLst>
              <a:ext uri="{FF2B5EF4-FFF2-40B4-BE49-F238E27FC236}">
                <a16:creationId xmlns:a16="http://schemas.microsoft.com/office/drawing/2014/main" id="{2C46A354-F07F-7BD0-3F55-50C9C51032DE}"/>
              </a:ext>
            </a:extLst>
          </p:cNvPr>
          <p:cNvCxnSpPr>
            <a:cxnSpLocks/>
          </p:cNvCxnSpPr>
          <p:nvPr/>
        </p:nvCxnSpPr>
        <p:spPr>
          <a:xfrm>
            <a:off x="2574565" y="3579618"/>
            <a:ext cx="757160" cy="620284"/>
          </a:xfrm>
          <a:prstGeom prst="bentConnector3">
            <a:avLst>
              <a:gd name="adj1" fmla="val -320"/>
            </a:avLst>
          </a:prstGeom>
          <a:ln>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7" name="Rectangle 36">
                <a:extLst>
                  <a:ext uri="{FF2B5EF4-FFF2-40B4-BE49-F238E27FC236}">
                    <a16:creationId xmlns:a16="http://schemas.microsoft.com/office/drawing/2014/main" id="{1D3BAF94-B31C-4D25-7172-53B913E71418}"/>
                  </a:ext>
                </a:extLst>
              </p:cNvPr>
              <p:cNvSpPr/>
              <p:nvPr/>
            </p:nvSpPr>
            <p:spPr>
              <a:xfrm>
                <a:off x="3331725" y="3945190"/>
                <a:ext cx="1292084" cy="566758"/>
              </a:xfrm>
              <a:prstGeom prst="rect">
                <a:avLst/>
              </a:prstGeom>
            </p:spPr>
            <p:txBody>
              <a:bodyPr wrap="non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𝑚𝑔</m:t>
                          </m:r>
                        </m:num>
                        <m:den>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den>
                      </m:f>
                    </m:oMath>
                  </m:oMathPara>
                </a14:m>
                <a:endParaRPr lang="en-US" dirty="0"/>
              </a:p>
            </p:txBody>
          </p:sp>
        </mc:Choice>
        <mc:Fallback xmlns="">
          <p:sp>
            <p:nvSpPr>
              <p:cNvPr id="37" name="Rectangle 36">
                <a:extLst>
                  <a:ext uri="{FF2B5EF4-FFF2-40B4-BE49-F238E27FC236}">
                    <a16:creationId xmlns:a16="http://schemas.microsoft.com/office/drawing/2014/main" id="{1D3BAF94-B31C-4D25-7172-53B913E71418}"/>
                  </a:ext>
                </a:extLst>
              </p:cNvPr>
              <p:cNvSpPr>
                <a:spLocks noRot="1" noChangeAspect="1" noMove="1" noResize="1" noEditPoints="1" noAdjustHandles="1" noChangeArrowheads="1" noChangeShapeType="1" noTextEdit="1"/>
              </p:cNvSpPr>
              <p:nvPr/>
            </p:nvSpPr>
            <p:spPr>
              <a:xfrm>
                <a:off x="3331725" y="3945190"/>
                <a:ext cx="1292084" cy="566758"/>
              </a:xfrm>
              <a:prstGeom prst="rect">
                <a:avLst/>
              </a:prstGeom>
              <a:blipFill>
                <a:blip r:embed="rId15"/>
                <a:stretch>
                  <a:fillRect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Rectangle 37">
                <a:extLst>
                  <a:ext uri="{FF2B5EF4-FFF2-40B4-BE49-F238E27FC236}">
                    <a16:creationId xmlns:a16="http://schemas.microsoft.com/office/drawing/2014/main" id="{D09C7228-0E51-26A4-BDE7-9AA7358EDA01}"/>
                  </a:ext>
                </a:extLst>
              </p:cNvPr>
              <p:cNvSpPr/>
              <p:nvPr/>
            </p:nvSpPr>
            <p:spPr>
              <a:xfrm>
                <a:off x="686289" y="4994990"/>
                <a:ext cx="4560479" cy="648191"/>
              </a:xfrm>
              <a:prstGeom prst="rect">
                <a:avLst/>
              </a:prstGeom>
            </p:spPr>
            <p:txBody>
              <a:bodyPr wrap="non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𝑁</m:t>
                          </m:r>
                        </m:sub>
                      </m:sSub>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𝑚𝑔</m:t>
                              </m:r>
                            </m:num>
                            <m:den>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𝜃</m:t>
                                  </m:r>
                                </m:e>
                              </m:func>
                            </m:den>
                          </m:f>
                        </m:e>
                      </m:d>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r>
                        <a:rPr lang="en-US" b="0" i="1" smtClean="0">
                          <a:latin typeface="Cambria Math" panose="02040503050406030204" pitchFamily="18" charset="0"/>
                        </a:rPr>
                        <m:t>𝑚𝑔</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tan</m:t>
                          </m:r>
                        </m:fName>
                        <m:e>
                          <m:r>
                            <a:rPr lang="en-US" b="0" i="1" smtClean="0">
                              <a:latin typeface="Cambria Math" panose="02040503050406030204" pitchFamily="18" charset="0"/>
                              <a:ea typeface="Cambria Math" panose="02040503050406030204" pitchFamily="18" charset="0"/>
                            </a:rPr>
                            <m:t>𝜃</m:t>
                          </m:r>
                        </m:e>
                      </m:func>
                      <m:r>
                        <a:rPr lang="en-US" b="0" i="1" smtClean="0">
                          <a:latin typeface="Cambria Math" panose="02040503050406030204" pitchFamily="18" charset="0"/>
                        </a:rPr>
                        <m:t>=</m:t>
                      </m:r>
                      <m:r>
                        <a:rPr lang="en-US" b="0" i="1" smtClean="0">
                          <a:latin typeface="Cambria Math" panose="02040503050406030204" pitchFamily="18" charset="0"/>
                        </a:rPr>
                        <m:t>𝑚</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num>
                        <m:den>
                          <m:r>
                            <a:rPr lang="en-US" b="0" i="1" smtClean="0">
                              <a:latin typeface="Cambria Math" panose="02040503050406030204" pitchFamily="18" charset="0"/>
                            </a:rPr>
                            <m:t>𝑅</m:t>
                          </m:r>
                        </m:den>
                      </m:f>
                    </m:oMath>
                  </m:oMathPara>
                </a14:m>
                <a:endParaRPr lang="en-US" dirty="0"/>
              </a:p>
            </p:txBody>
          </p:sp>
        </mc:Choice>
        <mc:Fallback xmlns="">
          <p:sp>
            <p:nvSpPr>
              <p:cNvPr id="38" name="Rectangle 37">
                <a:extLst>
                  <a:ext uri="{FF2B5EF4-FFF2-40B4-BE49-F238E27FC236}">
                    <a16:creationId xmlns:a16="http://schemas.microsoft.com/office/drawing/2014/main" id="{D09C7228-0E51-26A4-BDE7-9AA7358EDA01}"/>
                  </a:ext>
                </a:extLst>
              </p:cNvPr>
              <p:cNvSpPr>
                <a:spLocks noRot="1" noChangeAspect="1" noMove="1" noResize="1" noEditPoints="1" noAdjustHandles="1" noChangeArrowheads="1" noChangeShapeType="1" noTextEdit="1"/>
              </p:cNvSpPr>
              <p:nvPr/>
            </p:nvSpPr>
            <p:spPr>
              <a:xfrm>
                <a:off x="686289" y="4994990"/>
                <a:ext cx="4560479" cy="648191"/>
              </a:xfrm>
              <a:prstGeom prst="rect">
                <a:avLst/>
              </a:prstGeom>
              <a:blipFill>
                <a:blip r:embed="rId16"/>
                <a:stretch>
                  <a:fillRect b="-38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ACEC2363-8EF1-29ED-B822-E95B3A72DDCC}"/>
                  </a:ext>
                </a:extLst>
              </p:cNvPr>
              <p:cNvSpPr txBox="1"/>
              <p:nvPr/>
            </p:nvSpPr>
            <p:spPr>
              <a:xfrm>
                <a:off x="6240521" y="4854384"/>
                <a:ext cx="5093638" cy="87055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𝑅</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num>
                        <m:den>
                          <m:r>
                            <a:rPr lang="en-US" b="0" i="1" smtClean="0">
                              <a:latin typeface="Cambria Math" panose="02040503050406030204" pitchFamily="18" charset="0"/>
                            </a:rPr>
                            <m:t>𝑔</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tan</m:t>
                              </m:r>
                            </m:fName>
                            <m:e>
                              <m:r>
                                <a:rPr lang="en-US" b="0" i="1" smtClean="0">
                                  <a:latin typeface="Cambria Math" panose="02040503050406030204" pitchFamily="18" charset="0"/>
                                  <a:ea typeface="Cambria Math" panose="02040503050406030204" pitchFamily="18" charset="0"/>
                                </a:rPr>
                                <m:t>𝜃</m:t>
                              </m:r>
                            </m:e>
                          </m:func>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150</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𝑚𝑖</m:t>
                                          </m:r>
                                        </m:num>
                                        <m:den>
                                          <m:r>
                                            <a:rPr lang="en-US" b="0" i="1" smtClean="0">
                                              <a:latin typeface="Cambria Math" panose="02040503050406030204" pitchFamily="18" charset="0"/>
                                            </a:rPr>
                                            <m:t>ℎ𝑟</m:t>
                                          </m:r>
                                        </m:den>
                                      </m:f>
                                    </m:e>
                                  </m:box>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ℎ𝑟</m:t>
                                      </m:r>
                                    </m:num>
                                    <m:den>
                                      <m:r>
                                        <a:rPr lang="en-US" b="0" i="1" smtClean="0">
                                          <a:latin typeface="Cambria Math" panose="02040503050406030204" pitchFamily="18" charset="0"/>
                                          <a:ea typeface="Cambria Math" panose="02040503050406030204" pitchFamily="18" charset="0"/>
                                        </a:rPr>
                                        <m:t>3600</m:t>
                                      </m:r>
                                      <m:r>
                                        <a:rPr lang="en-US" b="0" i="1" smtClean="0">
                                          <a:latin typeface="Cambria Math" panose="02040503050406030204" pitchFamily="18" charset="0"/>
                                          <a:ea typeface="Cambria Math" panose="02040503050406030204" pitchFamily="18" charset="0"/>
                                        </a:rPr>
                                        <m:t>𝑠</m:t>
                                      </m:r>
                                    </m:den>
                                  </m:f>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1600</m:t>
                                      </m:r>
                                      <m:r>
                                        <a:rPr lang="en-US" b="0" i="1" smtClean="0">
                                          <a:latin typeface="Cambria Math" panose="02040503050406030204" pitchFamily="18" charset="0"/>
                                          <a:ea typeface="Cambria Math" panose="02040503050406030204" pitchFamily="18" charset="0"/>
                                        </a:rPr>
                                        <m:t>𝑚</m:t>
                                      </m:r>
                                    </m:num>
                                    <m:den>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𝑚𝑖</m:t>
                                      </m:r>
                                    </m:den>
                                  </m:f>
                                </m:e>
                              </m:d>
                            </m:e>
                            <m:sup>
                              <m:r>
                                <a:rPr lang="en-US" b="0" i="1" smtClean="0">
                                  <a:latin typeface="Cambria Math" panose="02040503050406030204" pitchFamily="18" charset="0"/>
                                </a:rPr>
                                <m:t>2</m:t>
                              </m:r>
                            </m:sup>
                          </m:sSup>
                        </m:num>
                        <m:den>
                          <m:r>
                            <a:rPr lang="en-US" b="0" i="1" smtClean="0">
                              <a:latin typeface="Cambria Math" panose="02040503050406030204" pitchFamily="18" charset="0"/>
                            </a:rPr>
                            <m:t>9.8</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den>
                              </m:f>
                            </m:e>
                          </m:box>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tan</m:t>
                              </m:r>
                            </m:fName>
                            <m:e>
                              <m:r>
                                <a:rPr lang="en-US" b="0" i="1" smtClean="0">
                                  <a:latin typeface="Cambria Math" panose="02040503050406030204" pitchFamily="18" charset="0"/>
                                </a:rPr>
                                <m:t>31</m:t>
                              </m:r>
                            </m:e>
                          </m:func>
                        </m:den>
                      </m:f>
                      <m:r>
                        <a:rPr lang="en-US" b="0" i="1" smtClean="0">
                          <a:latin typeface="Cambria Math" panose="02040503050406030204" pitchFamily="18" charset="0"/>
                        </a:rPr>
                        <m:t>=755</m:t>
                      </m:r>
                      <m:r>
                        <a:rPr lang="en-US" b="0" i="1" smtClean="0">
                          <a:latin typeface="Cambria Math" panose="02040503050406030204" pitchFamily="18" charset="0"/>
                        </a:rPr>
                        <m:t>𝑚</m:t>
                      </m:r>
                    </m:oMath>
                  </m:oMathPara>
                </a14:m>
                <a:endParaRPr lang="en-US" dirty="0"/>
              </a:p>
            </p:txBody>
          </p:sp>
        </mc:Choice>
        <mc:Fallback xmlns="">
          <p:sp>
            <p:nvSpPr>
              <p:cNvPr id="39" name="TextBox 38">
                <a:extLst>
                  <a:ext uri="{FF2B5EF4-FFF2-40B4-BE49-F238E27FC236}">
                    <a16:creationId xmlns:a16="http://schemas.microsoft.com/office/drawing/2014/main" id="{ACEC2363-8EF1-29ED-B822-E95B3A72DDCC}"/>
                  </a:ext>
                </a:extLst>
              </p:cNvPr>
              <p:cNvSpPr txBox="1">
                <a:spLocks noRot="1" noChangeAspect="1" noMove="1" noResize="1" noEditPoints="1" noAdjustHandles="1" noChangeArrowheads="1" noChangeShapeType="1" noTextEdit="1"/>
              </p:cNvSpPr>
              <p:nvPr/>
            </p:nvSpPr>
            <p:spPr>
              <a:xfrm>
                <a:off x="6240521" y="4854384"/>
                <a:ext cx="5093638" cy="870559"/>
              </a:xfrm>
              <a:prstGeom prst="rect">
                <a:avLst/>
              </a:prstGeom>
              <a:blipFill>
                <a:blip r:embed="rId17"/>
                <a:stretch>
                  <a:fillRect l="-498" b="-5797"/>
                </a:stretch>
              </a:blipFill>
            </p:spPr>
            <p:txBody>
              <a:bodyPr/>
              <a:lstStyle/>
              <a:p>
                <a:r>
                  <a:rPr lang="en-US">
                    <a:noFill/>
                  </a:rPr>
                  <a:t> </a:t>
                </a:r>
              </a:p>
            </p:txBody>
          </p:sp>
        </mc:Fallback>
      </mc:AlternateContent>
      <p:cxnSp>
        <p:nvCxnSpPr>
          <p:cNvPr id="40" name="Straight Arrow Connector 39">
            <a:extLst>
              <a:ext uri="{FF2B5EF4-FFF2-40B4-BE49-F238E27FC236}">
                <a16:creationId xmlns:a16="http://schemas.microsoft.com/office/drawing/2014/main" id="{7C7BD04B-C268-F7A5-B1DA-98352160C7C7}"/>
              </a:ext>
            </a:extLst>
          </p:cNvPr>
          <p:cNvCxnSpPr/>
          <p:nvPr/>
        </p:nvCxnSpPr>
        <p:spPr>
          <a:xfrm>
            <a:off x="5246768" y="5349283"/>
            <a:ext cx="736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0B6F5C87-9214-DD21-729F-EC4BAB87039F}"/>
              </a:ext>
            </a:extLst>
          </p:cNvPr>
          <p:cNvSpPr txBox="1"/>
          <p:nvPr/>
        </p:nvSpPr>
        <p:spPr>
          <a:xfrm>
            <a:off x="372990" y="5997474"/>
            <a:ext cx="10484155" cy="64633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This radius of curvature corresponds to a circle with a radius of about 0.5 miles.  Given the size of these tracks this doesn’t seem wholly unreasonable.</a:t>
            </a:r>
          </a:p>
        </p:txBody>
      </p:sp>
    </p:spTree>
    <p:extLst>
      <p:ext uri="{BB962C8B-B14F-4D97-AF65-F5344CB8AC3E}">
        <p14:creationId xmlns:p14="http://schemas.microsoft.com/office/powerpoint/2010/main" val="13983757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7BDA512-DCB2-23A3-1057-B53EF7CB38A7}"/>
                  </a:ext>
                </a:extLst>
              </p:cNvPr>
              <p:cNvSpPr txBox="1"/>
              <p:nvPr/>
            </p:nvSpPr>
            <p:spPr>
              <a:xfrm>
                <a:off x="450111" y="1020726"/>
                <a:ext cx="11291777" cy="1603259"/>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This speed (</a:t>
                </a:r>
                <a14:m>
                  <m:oMath xmlns:m="http://schemas.openxmlformats.org/officeDocument/2006/math">
                    <m:r>
                      <a:rPr lang="en-US">
                        <a:latin typeface="Cambria Math" panose="02040503050406030204" pitchFamily="18" charset="0"/>
                        <a:cs typeface="Times New Roman" panose="02020603050405020304" pitchFamily="18" charset="0"/>
                      </a:rPr>
                      <m:t>150</m:t>
                    </m:r>
                    <m:f>
                      <m:fPr>
                        <m:ctrlPr>
                          <a:rPr lang="en-US" i="1">
                            <a:latin typeface="Cambria Math" panose="02040503050406030204" pitchFamily="18" charset="0"/>
                            <a:cs typeface="Times New Roman" panose="02020603050405020304" pitchFamily="18" charset="0"/>
                          </a:rPr>
                        </m:ctrlPr>
                      </m:fPr>
                      <m:num>
                        <m:r>
                          <a:rPr lang="en-US" i="1">
                            <a:latin typeface="Cambria Math" panose="02040503050406030204" pitchFamily="18" charset="0"/>
                            <a:cs typeface="Times New Roman" panose="02020603050405020304" pitchFamily="18" charset="0"/>
                          </a:rPr>
                          <m:t>𝑚𝑖</m:t>
                        </m:r>
                      </m:num>
                      <m:den>
                        <m:r>
                          <a:rPr lang="en-US" i="1">
                            <a:latin typeface="Cambria Math" panose="02040503050406030204" pitchFamily="18" charset="0"/>
                            <a:cs typeface="Times New Roman" panose="02020603050405020304" pitchFamily="18" charset="0"/>
                          </a:rPr>
                          <m:t>ℎ𝑟</m:t>
                        </m:r>
                      </m:den>
                    </m:f>
                  </m:oMath>
                </a14:m>
                <a:r>
                  <a:rPr lang="en-US" dirty="0">
                    <a:latin typeface="Times New Roman" panose="02020603050405020304" pitchFamily="18" charset="0"/>
                    <a:cs typeface="Times New Roman" panose="02020603050405020304" pitchFamily="18" charset="0"/>
                  </a:rPr>
                  <a:t>) is what the track was designed for.  </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What if you wanted to go faster or slower around the track?  </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If the coefficient of friction was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𝜇</m:t>
                    </m:r>
                    <m:r>
                      <a:rPr lang="en-US" b="0" i="1" smtClean="0">
                        <a:latin typeface="Cambria Math" panose="02040503050406030204" pitchFamily="18" charset="0"/>
                        <a:ea typeface="Cambria Math" panose="02040503050406030204" pitchFamily="18" charset="0"/>
                        <a:cs typeface="Times New Roman" panose="02020603050405020304" pitchFamily="18" charset="0"/>
                      </a:rPr>
                      <m:t>=0.2</m:t>
                    </m:r>
                  </m:oMath>
                </a14:m>
                <a:r>
                  <a:rPr lang="en-US" dirty="0">
                    <a:latin typeface="Times New Roman" panose="02020603050405020304" pitchFamily="18" charset="0"/>
                    <a:cs typeface="Times New Roman" panose="02020603050405020304" pitchFamily="18" charset="0"/>
                  </a:rPr>
                  <a:t>, what is the maximum/minimum speeds that you could safely take the turns?</a:t>
                </a:r>
              </a:p>
            </p:txBody>
          </p:sp>
        </mc:Choice>
        <mc:Fallback xmlns="">
          <p:sp>
            <p:nvSpPr>
              <p:cNvPr id="4" name="TextBox 3">
                <a:extLst>
                  <a:ext uri="{FF2B5EF4-FFF2-40B4-BE49-F238E27FC236}">
                    <a16:creationId xmlns:a16="http://schemas.microsoft.com/office/drawing/2014/main" id="{57BDA512-DCB2-23A3-1057-B53EF7CB38A7}"/>
                  </a:ext>
                </a:extLst>
              </p:cNvPr>
              <p:cNvSpPr txBox="1">
                <a:spLocks noRot="1" noChangeAspect="1" noMove="1" noResize="1" noEditPoints="1" noAdjustHandles="1" noChangeArrowheads="1" noChangeShapeType="1" noTextEdit="1"/>
              </p:cNvSpPr>
              <p:nvPr/>
            </p:nvSpPr>
            <p:spPr>
              <a:xfrm>
                <a:off x="450111" y="1020726"/>
                <a:ext cx="11291777" cy="1603259"/>
              </a:xfrm>
              <a:prstGeom prst="rect">
                <a:avLst/>
              </a:prstGeom>
              <a:blipFill>
                <a:blip r:embed="rId2"/>
                <a:stretch>
                  <a:fillRect l="-449" b="-5512"/>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53123FC0-FF81-F594-8BE8-19FF19F8BB94}"/>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A Banked Roadway</a:t>
            </a:r>
          </a:p>
        </p:txBody>
      </p:sp>
      <p:grpSp>
        <p:nvGrpSpPr>
          <p:cNvPr id="6" name="Group 5">
            <a:extLst>
              <a:ext uri="{FF2B5EF4-FFF2-40B4-BE49-F238E27FC236}">
                <a16:creationId xmlns:a16="http://schemas.microsoft.com/office/drawing/2014/main" id="{DAB31DA7-044D-300F-F4C7-648CB85E42BE}"/>
              </a:ext>
            </a:extLst>
          </p:cNvPr>
          <p:cNvGrpSpPr/>
          <p:nvPr/>
        </p:nvGrpSpPr>
        <p:grpSpPr>
          <a:xfrm>
            <a:off x="6484248" y="2935911"/>
            <a:ext cx="5514483" cy="2970531"/>
            <a:chOff x="6677517" y="3810679"/>
            <a:chExt cx="5514483" cy="2970531"/>
          </a:xfrm>
        </p:grpSpPr>
        <p:grpSp>
          <p:nvGrpSpPr>
            <p:cNvPr id="7" name="Group 6">
              <a:extLst>
                <a:ext uri="{FF2B5EF4-FFF2-40B4-BE49-F238E27FC236}">
                  <a16:creationId xmlns:a16="http://schemas.microsoft.com/office/drawing/2014/main" id="{0AE0C2DA-897C-6492-D72F-1344646BAD00}"/>
                </a:ext>
              </a:extLst>
            </p:cNvPr>
            <p:cNvGrpSpPr/>
            <p:nvPr/>
          </p:nvGrpSpPr>
          <p:grpSpPr>
            <a:xfrm>
              <a:off x="6677517" y="4330350"/>
              <a:ext cx="5514483" cy="2450860"/>
              <a:chOff x="6677517" y="4330350"/>
              <a:chExt cx="5514483" cy="2450860"/>
            </a:xfrm>
          </p:grpSpPr>
          <p:grpSp>
            <p:nvGrpSpPr>
              <p:cNvPr id="12" name="Group 11">
                <a:extLst>
                  <a:ext uri="{FF2B5EF4-FFF2-40B4-BE49-F238E27FC236}">
                    <a16:creationId xmlns:a16="http://schemas.microsoft.com/office/drawing/2014/main" id="{C8F069AB-C3B9-60F8-7679-39794191085F}"/>
                  </a:ext>
                </a:extLst>
              </p:cNvPr>
              <p:cNvGrpSpPr/>
              <p:nvPr/>
            </p:nvGrpSpPr>
            <p:grpSpPr>
              <a:xfrm>
                <a:off x="6677517" y="4330350"/>
                <a:ext cx="4733434" cy="2450860"/>
                <a:chOff x="681279" y="3721214"/>
                <a:chExt cx="4733434" cy="2450860"/>
              </a:xfrm>
            </p:grpSpPr>
            <p:cxnSp>
              <p:nvCxnSpPr>
                <p:cNvPr id="15" name="Straight Connector 14">
                  <a:extLst>
                    <a:ext uri="{FF2B5EF4-FFF2-40B4-BE49-F238E27FC236}">
                      <a16:creationId xmlns:a16="http://schemas.microsoft.com/office/drawing/2014/main" id="{B39C4E8A-BB7E-84A9-E1D2-10C76EE3D168}"/>
                    </a:ext>
                  </a:extLst>
                </p:cNvPr>
                <p:cNvCxnSpPr>
                  <a:cxnSpLocks/>
                </p:cNvCxnSpPr>
                <p:nvPr/>
              </p:nvCxnSpPr>
              <p:spPr>
                <a:xfrm flipH="1">
                  <a:off x="681279" y="4588147"/>
                  <a:ext cx="1" cy="158267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B191BB8-8AD5-E95F-EC94-7821D78C95B1}"/>
                    </a:ext>
                  </a:extLst>
                </p:cNvPr>
                <p:cNvCxnSpPr>
                  <a:cxnSpLocks/>
                </p:cNvCxnSpPr>
                <p:nvPr/>
              </p:nvCxnSpPr>
              <p:spPr>
                <a:xfrm>
                  <a:off x="681280" y="4576832"/>
                  <a:ext cx="4678121" cy="158266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C8F8689-D5B5-73CD-7515-1E280BB4F1E1}"/>
                        </a:ext>
                      </a:extLst>
                    </p:cNvPr>
                    <p:cNvSpPr txBox="1"/>
                    <p:nvPr/>
                  </p:nvSpPr>
                  <p:spPr>
                    <a:xfrm>
                      <a:off x="4402725" y="5882500"/>
                      <a:ext cx="189475" cy="276999"/>
                    </a:xfrm>
                    <a:prstGeom prst="rect">
                      <a:avLst/>
                    </a:prstGeom>
                    <a:noFill/>
                  </p:spPr>
                  <p:txBody>
                    <a:bodyPr wrap="none" lIns="0" tIns="0" rIns="0" bIns="0" rtlCol="0">
                      <a:spAutoFit/>
                    </a:bodyPr>
                    <a:lstStyle/>
                    <a:p>
                      <a:pPr/>
                      <a14:m>
                        <m:oMathPara xmlns:m="http://schemas.openxmlformats.org/officeDocument/2006/math">
                          <m:oMath>
                            <m:r>
                              <a:rPr lang="en-US" i="1" smtClean="0">
                                <a:solidFill>
                                  <a:schemeClr val="tx1"/>
                                </a:solidFill>
                                <a:latin typeface="Cambria Math" panose="02040503050406030204" pitchFamily="18" charset="0"/>
                                <a:ea typeface="Cambria Math" panose="02040503050406030204" pitchFamily="18" charset="0"/>
                              </a:rPr>
                              <m:t>𝜃</m:t>
                            </m:r>
                          </m:oMath>
                        </m:oMathPara>
                      </a14:m>
                      <a:endParaRPr lang="en-US" dirty="0">
                        <a:solidFill>
                          <a:schemeClr val="tx1"/>
                        </a:solidFill>
                      </a:endParaRPr>
                    </a:p>
                  </p:txBody>
                </p:sp>
              </mc:Choice>
              <mc:Fallback xmlns="">
                <p:sp>
                  <p:nvSpPr>
                    <p:cNvPr id="23" name="TextBox 22">
                      <a:extLst>
                        <a:ext uri="{FF2B5EF4-FFF2-40B4-BE49-F238E27FC236}">
                          <a16:creationId xmlns:a16="http://schemas.microsoft.com/office/drawing/2014/main" id="{CA9AAE88-D0A5-4C4F-9820-B31E8349F69F}"/>
                        </a:ext>
                      </a:extLst>
                    </p:cNvPr>
                    <p:cNvSpPr txBox="1">
                      <a:spLocks noRot="1" noChangeAspect="1" noMove="1" noResize="1" noEditPoints="1" noAdjustHandles="1" noChangeArrowheads="1" noChangeShapeType="1" noTextEdit="1"/>
                    </p:cNvSpPr>
                    <p:nvPr/>
                  </p:nvSpPr>
                  <p:spPr>
                    <a:xfrm>
                      <a:off x="4402725" y="5882500"/>
                      <a:ext cx="189475" cy="276999"/>
                    </a:xfrm>
                    <a:prstGeom prst="rect">
                      <a:avLst/>
                    </a:prstGeom>
                    <a:blipFill>
                      <a:blip r:embed="rId8"/>
                      <a:stretch>
                        <a:fillRect l="-25000" r="-18750" b="-4348"/>
                      </a:stretch>
                    </a:blipFill>
                  </p:spPr>
                  <p:txBody>
                    <a:bodyPr/>
                    <a:lstStyle/>
                    <a:p>
                      <a:r>
                        <a:rPr lang="en-US">
                          <a:noFill/>
                        </a:rPr>
                        <a:t> </a:t>
                      </a:r>
                    </a:p>
                  </p:txBody>
                </p:sp>
              </mc:Fallback>
            </mc:AlternateContent>
            <p:grpSp>
              <p:nvGrpSpPr>
                <p:cNvPr id="18" name="Group 17">
                  <a:extLst>
                    <a:ext uri="{FF2B5EF4-FFF2-40B4-BE49-F238E27FC236}">
                      <a16:creationId xmlns:a16="http://schemas.microsoft.com/office/drawing/2014/main" id="{764FCDD1-17F7-44D8-6669-3DB48850CFF8}"/>
                    </a:ext>
                  </a:extLst>
                </p:cNvPr>
                <p:cNvGrpSpPr/>
                <p:nvPr/>
              </p:nvGrpSpPr>
              <p:grpSpPr>
                <a:xfrm rot="156305">
                  <a:off x="736591" y="3721214"/>
                  <a:ext cx="4678122" cy="2450860"/>
                  <a:chOff x="719996" y="3784996"/>
                  <a:chExt cx="3207074" cy="1624464"/>
                </a:xfrm>
              </p:grpSpPr>
              <p:cxnSp>
                <p:nvCxnSpPr>
                  <p:cNvPr id="19" name="Straight Connector 18">
                    <a:extLst>
                      <a:ext uri="{FF2B5EF4-FFF2-40B4-BE49-F238E27FC236}">
                        <a16:creationId xmlns:a16="http://schemas.microsoft.com/office/drawing/2014/main" id="{D89EE4D6-D915-99D7-BB6D-4CD8898FFABA}"/>
                      </a:ext>
                    </a:extLst>
                  </p:cNvPr>
                  <p:cNvCxnSpPr>
                    <a:cxnSpLocks/>
                  </p:cNvCxnSpPr>
                  <p:nvPr/>
                </p:nvCxnSpPr>
                <p:spPr>
                  <a:xfrm rot="21443695">
                    <a:off x="719996" y="5398209"/>
                    <a:ext cx="3207074" cy="11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18B83530-7A1D-A4B2-3DE4-68E0A300905E}"/>
                      </a:ext>
                    </a:extLst>
                  </p:cNvPr>
                  <p:cNvPicPr>
                    <a:picLocks noChangeAspect="1"/>
                  </p:cNvPicPr>
                  <p:nvPr/>
                </p:nvPicPr>
                <p:blipFill>
                  <a:blip r:embed="rId9">
                    <a:alphaModFix amt="25000"/>
                  </a:blip>
                  <a:stretch>
                    <a:fillRect/>
                  </a:stretch>
                </p:blipFill>
                <p:spPr>
                  <a:xfrm rot="1002536">
                    <a:off x="1488000" y="3784996"/>
                    <a:ext cx="1266504" cy="1007140"/>
                  </a:xfrm>
                  <a:prstGeom prst="rect">
                    <a:avLst/>
                  </a:prstGeom>
                </p:spPr>
              </p:pic>
            </p:grpSp>
          </p:grpSp>
          <p:cxnSp>
            <p:nvCxnSpPr>
              <p:cNvPr id="13" name="Straight Connector 12">
                <a:extLst>
                  <a:ext uri="{FF2B5EF4-FFF2-40B4-BE49-F238E27FC236}">
                    <a16:creationId xmlns:a16="http://schemas.microsoft.com/office/drawing/2014/main" id="{43AA2CB2-13EC-B437-0325-59890ECE9C75}"/>
                  </a:ext>
                </a:extLst>
              </p:cNvPr>
              <p:cNvCxnSpPr>
                <a:stCxn id="20" idx="2"/>
              </p:cNvCxnSpPr>
              <p:nvPr/>
            </p:nvCxnSpPr>
            <p:spPr>
              <a:xfrm>
                <a:off x="8547015" y="5794153"/>
                <a:ext cx="3644985"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54D71E1-B9DD-B5FB-135B-8FB392AABB30}"/>
                      </a:ext>
                    </a:extLst>
                  </p:cNvPr>
                  <p:cNvSpPr txBox="1"/>
                  <p:nvPr/>
                </p:nvSpPr>
                <p:spPr>
                  <a:xfrm>
                    <a:off x="10484884" y="5816799"/>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solidFill>
                                <a:srgbClr val="FFC000"/>
                              </a:solidFill>
                              <a:latin typeface="Cambria Math" panose="02040503050406030204" pitchFamily="18" charset="0"/>
                            </a:rPr>
                            <m:t>𝑅</m:t>
                          </m:r>
                        </m:oMath>
                      </m:oMathPara>
                    </a14:m>
                    <a:endParaRPr lang="en-US" dirty="0">
                      <a:solidFill>
                        <a:srgbClr val="FFC000"/>
                      </a:solidFill>
                    </a:endParaRPr>
                  </a:p>
                </p:txBody>
              </p:sp>
            </mc:Choice>
            <mc:Fallback xmlns="">
              <p:sp>
                <p:nvSpPr>
                  <p:cNvPr id="47" name="TextBox 46">
                    <a:extLst>
                      <a:ext uri="{FF2B5EF4-FFF2-40B4-BE49-F238E27FC236}">
                        <a16:creationId xmlns:a16="http://schemas.microsoft.com/office/drawing/2014/main" id="{49541110-0880-6D49-9C2C-AF9790E79E57}"/>
                      </a:ext>
                    </a:extLst>
                  </p:cNvPr>
                  <p:cNvSpPr txBox="1">
                    <a:spLocks noRot="1" noChangeAspect="1" noMove="1" noResize="1" noEditPoints="1" noAdjustHandles="1" noChangeArrowheads="1" noChangeShapeType="1" noTextEdit="1"/>
                  </p:cNvSpPr>
                  <p:nvPr/>
                </p:nvSpPr>
                <p:spPr>
                  <a:xfrm>
                    <a:off x="10484884" y="5816799"/>
                    <a:ext cx="207108" cy="276999"/>
                  </a:xfrm>
                  <a:prstGeom prst="rect">
                    <a:avLst/>
                  </a:prstGeom>
                  <a:blipFill>
                    <a:blip r:embed="rId10"/>
                    <a:stretch>
                      <a:fillRect l="-23529" r="-17647" b="-4348"/>
                    </a:stretch>
                  </a:blipFill>
                </p:spPr>
                <p:txBody>
                  <a:bodyPr/>
                  <a:lstStyle/>
                  <a:p>
                    <a:r>
                      <a:rPr lang="en-US">
                        <a:noFill/>
                      </a:rPr>
                      <a:t> </a:t>
                    </a:r>
                  </a:p>
                </p:txBody>
              </p:sp>
            </mc:Fallback>
          </mc:AlternateContent>
        </p:grpSp>
        <p:cxnSp>
          <p:nvCxnSpPr>
            <p:cNvPr id="8" name="Straight Arrow Connector 7">
              <a:extLst>
                <a:ext uri="{FF2B5EF4-FFF2-40B4-BE49-F238E27FC236}">
                  <a16:creationId xmlns:a16="http://schemas.microsoft.com/office/drawing/2014/main" id="{43C95C19-13B0-843F-6E0A-507A98926165}"/>
                </a:ext>
              </a:extLst>
            </p:cNvPr>
            <p:cNvCxnSpPr>
              <a:stCxn id="20" idx="2"/>
            </p:cNvCxnSpPr>
            <p:nvPr/>
          </p:nvCxnSpPr>
          <p:spPr>
            <a:xfrm flipV="1">
              <a:off x="8547015" y="3926405"/>
              <a:ext cx="34010" cy="18677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25052B6-0343-FF07-3158-B313B22E93AE}"/>
                </a:ext>
              </a:extLst>
            </p:cNvPr>
            <p:cNvCxnSpPr>
              <a:cxnSpLocks/>
            </p:cNvCxnSpPr>
            <p:nvPr/>
          </p:nvCxnSpPr>
          <p:spPr>
            <a:xfrm>
              <a:off x="8562535" y="5782835"/>
              <a:ext cx="2319987" cy="89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ED74517-BE76-522F-D449-E7455D588F32}"/>
                    </a:ext>
                  </a:extLst>
                </p:cNvPr>
                <p:cNvSpPr txBox="1"/>
                <p:nvPr/>
              </p:nvSpPr>
              <p:spPr>
                <a:xfrm>
                  <a:off x="10777447" y="5468524"/>
                  <a:ext cx="183319"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𝑥</m:t>
                        </m:r>
                      </m:oMath>
                    </m:oMathPara>
                  </a14:m>
                  <a:endParaRPr lang="en-US" dirty="0"/>
                </a:p>
              </p:txBody>
            </p:sp>
          </mc:Choice>
          <mc:Fallback xmlns="">
            <p:sp>
              <p:nvSpPr>
                <p:cNvPr id="55" name="TextBox 54">
                  <a:extLst>
                    <a:ext uri="{FF2B5EF4-FFF2-40B4-BE49-F238E27FC236}">
                      <a16:creationId xmlns:a16="http://schemas.microsoft.com/office/drawing/2014/main" id="{EAED6B1C-6D24-A64E-939A-B0EB724359C4}"/>
                    </a:ext>
                  </a:extLst>
                </p:cNvPr>
                <p:cNvSpPr txBox="1">
                  <a:spLocks noRot="1" noChangeAspect="1" noMove="1" noResize="1" noEditPoints="1" noAdjustHandles="1" noChangeArrowheads="1" noChangeShapeType="1" noTextEdit="1"/>
                </p:cNvSpPr>
                <p:nvPr/>
              </p:nvSpPr>
              <p:spPr>
                <a:xfrm>
                  <a:off x="10777447" y="5468524"/>
                  <a:ext cx="183319" cy="276999"/>
                </a:xfrm>
                <a:prstGeom prst="rect">
                  <a:avLst/>
                </a:prstGeom>
                <a:blipFill>
                  <a:blip r:embed="rId11"/>
                  <a:stretch>
                    <a:fillRect l="-20000" r="-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DA1E0A0-D3DC-47D3-A713-3A6CC2D40643}"/>
                    </a:ext>
                  </a:extLst>
                </p:cNvPr>
                <p:cNvSpPr txBox="1"/>
                <p:nvPr/>
              </p:nvSpPr>
              <p:spPr>
                <a:xfrm>
                  <a:off x="8629128" y="3810679"/>
                  <a:ext cx="18671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𝑦</m:t>
                        </m:r>
                      </m:oMath>
                    </m:oMathPara>
                  </a14:m>
                  <a:endParaRPr lang="en-US" dirty="0"/>
                </a:p>
              </p:txBody>
            </p:sp>
          </mc:Choice>
          <mc:Fallback xmlns="">
            <p:sp>
              <p:nvSpPr>
                <p:cNvPr id="56" name="TextBox 55">
                  <a:extLst>
                    <a:ext uri="{FF2B5EF4-FFF2-40B4-BE49-F238E27FC236}">
                      <a16:creationId xmlns:a16="http://schemas.microsoft.com/office/drawing/2014/main" id="{EA4514C2-0152-6C43-B12D-3688CB73A95F}"/>
                    </a:ext>
                  </a:extLst>
                </p:cNvPr>
                <p:cNvSpPr txBox="1">
                  <a:spLocks noRot="1" noChangeAspect="1" noMove="1" noResize="1" noEditPoints="1" noAdjustHandles="1" noChangeArrowheads="1" noChangeShapeType="1" noTextEdit="1"/>
                </p:cNvSpPr>
                <p:nvPr/>
              </p:nvSpPr>
              <p:spPr>
                <a:xfrm>
                  <a:off x="8629128" y="3810679"/>
                  <a:ext cx="186718" cy="276999"/>
                </a:xfrm>
                <a:prstGeom prst="rect">
                  <a:avLst/>
                </a:prstGeom>
                <a:blipFill>
                  <a:blip r:embed="rId12"/>
                  <a:stretch>
                    <a:fillRect l="-25000" r="-25000" b="-22727"/>
                  </a:stretch>
                </a:blipFill>
              </p:spPr>
              <p:txBody>
                <a:bodyPr/>
                <a:lstStyle/>
                <a:p>
                  <a:r>
                    <a:rPr lang="en-US">
                      <a:noFill/>
                    </a:rPr>
                    <a:t> </a:t>
                  </a:r>
                </a:p>
              </p:txBody>
            </p:sp>
          </mc:Fallback>
        </mc:AlternateContent>
      </p:grpSp>
      <p:grpSp>
        <p:nvGrpSpPr>
          <p:cNvPr id="21" name="Group 20">
            <a:extLst>
              <a:ext uri="{FF2B5EF4-FFF2-40B4-BE49-F238E27FC236}">
                <a16:creationId xmlns:a16="http://schemas.microsoft.com/office/drawing/2014/main" id="{AB11184A-6497-E569-B398-920F141FEFBE}"/>
              </a:ext>
            </a:extLst>
          </p:cNvPr>
          <p:cNvGrpSpPr/>
          <p:nvPr/>
        </p:nvGrpSpPr>
        <p:grpSpPr>
          <a:xfrm>
            <a:off x="828296" y="3160282"/>
            <a:ext cx="4857750" cy="3168194"/>
            <a:chOff x="6540500" y="758211"/>
            <a:chExt cx="4857750" cy="3168194"/>
          </a:xfrm>
        </p:grpSpPr>
        <p:grpSp>
          <p:nvGrpSpPr>
            <p:cNvPr id="22" name="Group 21">
              <a:extLst>
                <a:ext uri="{FF2B5EF4-FFF2-40B4-BE49-F238E27FC236}">
                  <a16:creationId xmlns:a16="http://schemas.microsoft.com/office/drawing/2014/main" id="{B417F42F-3963-C1DF-3679-BE1751078812}"/>
                </a:ext>
              </a:extLst>
            </p:cNvPr>
            <p:cNvGrpSpPr/>
            <p:nvPr/>
          </p:nvGrpSpPr>
          <p:grpSpPr>
            <a:xfrm>
              <a:off x="6540500" y="758211"/>
              <a:ext cx="4857750" cy="3168194"/>
              <a:chOff x="5918200" y="1059934"/>
              <a:chExt cx="5619750" cy="3556060"/>
            </a:xfrm>
          </p:grpSpPr>
          <p:grpSp>
            <p:nvGrpSpPr>
              <p:cNvPr id="25" name="Group 24">
                <a:extLst>
                  <a:ext uri="{FF2B5EF4-FFF2-40B4-BE49-F238E27FC236}">
                    <a16:creationId xmlns:a16="http://schemas.microsoft.com/office/drawing/2014/main" id="{2135CEFA-EFC7-3138-749B-A559709D8473}"/>
                  </a:ext>
                </a:extLst>
              </p:cNvPr>
              <p:cNvGrpSpPr/>
              <p:nvPr/>
            </p:nvGrpSpPr>
            <p:grpSpPr>
              <a:xfrm>
                <a:off x="5918200" y="1059934"/>
                <a:ext cx="5619750" cy="3556060"/>
                <a:chOff x="6851650" y="1428750"/>
                <a:chExt cx="4635500" cy="3003610"/>
              </a:xfrm>
            </p:grpSpPr>
            <p:pic>
              <p:nvPicPr>
                <p:cNvPr id="32" name="Picture 2" descr="https://www.ajc.com/rf/image_inline/Pub/p11/AJC/2020/02/16/Images/AP20047785176084.jpg">
                  <a:extLst>
                    <a:ext uri="{FF2B5EF4-FFF2-40B4-BE49-F238E27FC236}">
                      <a16:creationId xmlns:a16="http://schemas.microsoft.com/office/drawing/2014/main" id="{40AE14B4-7FDF-7E5C-3ECA-C63FE9CA8CF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51650" y="1428750"/>
                  <a:ext cx="4635500" cy="2603500"/>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C62C3CE8-D913-3416-EE87-E2A8B1F3E799}"/>
                    </a:ext>
                  </a:extLst>
                </p:cNvPr>
                <p:cNvSpPr/>
                <p:nvPr/>
              </p:nvSpPr>
              <p:spPr>
                <a:xfrm>
                  <a:off x="6851650" y="4032250"/>
                  <a:ext cx="4635500" cy="400110"/>
                </a:xfrm>
                <a:prstGeom prst="rect">
                  <a:avLst/>
                </a:prstGeom>
              </p:spPr>
              <p:txBody>
                <a:bodyPr wrap="square">
                  <a:spAutoFit/>
                </a:bodyPr>
                <a:lstStyle/>
                <a:p>
                  <a:r>
                    <a:rPr lang="en-US" sz="1000" dirty="0">
                      <a:latin typeface="Times New Roman" panose="02020603050405020304" pitchFamily="18" charset="0"/>
                      <a:cs typeface="Times New Roman" panose="02020603050405020304" pitchFamily="18" charset="0"/>
                    </a:rPr>
                    <a:t>https://</a:t>
                  </a:r>
                  <a:r>
                    <a:rPr lang="en-US" sz="1000" dirty="0" err="1">
                      <a:latin typeface="Times New Roman" panose="02020603050405020304" pitchFamily="18" charset="0"/>
                      <a:cs typeface="Times New Roman" panose="02020603050405020304" pitchFamily="18" charset="0"/>
                    </a:rPr>
                    <a:t>www.ajc.com</a:t>
                  </a:r>
                  <a:r>
                    <a:rPr lang="en-US" sz="1000" dirty="0">
                      <a:latin typeface="Times New Roman" panose="02020603050405020304" pitchFamily="18" charset="0"/>
                      <a:cs typeface="Times New Roman" panose="02020603050405020304" pitchFamily="18" charset="0"/>
                    </a:rPr>
                    <a:t>/sports/racing/rains-delay-end-daytona-500-until-monday/Ctvg7ozshchtRxGVsfjpYK/</a:t>
                  </a:r>
                </a:p>
              </p:txBody>
            </p:sp>
          </p:grpSp>
          <p:grpSp>
            <p:nvGrpSpPr>
              <p:cNvPr id="26" name="Group 25">
                <a:extLst>
                  <a:ext uri="{FF2B5EF4-FFF2-40B4-BE49-F238E27FC236}">
                    <a16:creationId xmlns:a16="http://schemas.microsoft.com/office/drawing/2014/main" id="{50F94EAA-C103-F51F-5C1B-C4238A85E4D0}"/>
                  </a:ext>
                </a:extLst>
              </p:cNvPr>
              <p:cNvGrpSpPr/>
              <p:nvPr/>
            </p:nvGrpSpPr>
            <p:grpSpPr>
              <a:xfrm>
                <a:off x="6045200" y="3111500"/>
                <a:ext cx="3327400" cy="927100"/>
                <a:chOff x="6045200" y="5118100"/>
                <a:chExt cx="3327400" cy="927100"/>
              </a:xfrm>
            </p:grpSpPr>
            <p:grpSp>
              <p:nvGrpSpPr>
                <p:cNvPr id="27" name="Group 26">
                  <a:extLst>
                    <a:ext uri="{FF2B5EF4-FFF2-40B4-BE49-F238E27FC236}">
                      <a16:creationId xmlns:a16="http://schemas.microsoft.com/office/drawing/2014/main" id="{3E18D6BD-7A44-0BA5-F048-3A00C950B2E2}"/>
                    </a:ext>
                  </a:extLst>
                </p:cNvPr>
                <p:cNvGrpSpPr/>
                <p:nvPr/>
              </p:nvGrpSpPr>
              <p:grpSpPr>
                <a:xfrm>
                  <a:off x="6045200" y="5118100"/>
                  <a:ext cx="3327400" cy="927100"/>
                  <a:chOff x="6045200" y="5118100"/>
                  <a:chExt cx="3327400" cy="927100"/>
                </a:xfrm>
              </p:grpSpPr>
              <p:cxnSp>
                <p:nvCxnSpPr>
                  <p:cNvPr id="29" name="Straight Connector 28">
                    <a:extLst>
                      <a:ext uri="{FF2B5EF4-FFF2-40B4-BE49-F238E27FC236}">
                        <a16:creationId xmlns:a16="http://schemas.microsoft.com/office/drawing/2014/main" id="{83160D1F-2117-8115-6948-879992A8E3F8}"/>
                      </a:ext>
                    </a:extLst>
                  </p:cNvPr>
                  <p:cNvCxnSpPr/>
                  <p:nvPr/>
                </p:nvCxnSpPr>
                <p:spPr>
                  <a:xfrm>
                    <a:off x="6045200" y="5130800"/>
                    <a:ext cx="0" cy="9144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E9AC142-CE15-76E9-98A1-D972808CA0FC}"/>
                      </a:ext>
                    </a:extLst>
                  </p:cNvPr>
                  <p:cNvCxnSpPr>
                    <a:cxnSpLocks/>
                  </p:cNvCxnSpPr>
                  <p:nvPr/>
                </p:nvCxnSpPr>
                <p:spPr>
                  <a:xfrm>
                    <a:off x="6045200" y="5118100"/>
                    <a:ext cx="3327400" cy="9271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E2269FA-9AE5-03FC-7070-D40AB143B10F}"/>
                      </a:ext>
                    </a:extLst>
                  </p:cNvPr>
                  <p:cNvCxnSpPr>
                    <a:cxnSpLocks/>
                  </p:cNvCxnSpPr>
                  <p:nvPr/>
                </p:nvCxnSpPr>
                <p:spPr>
                  <a:xfrm>
                    <a:off x="6045200" y="6045200"/>
                    <a:ext cx="33274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F3064790-1DAB-52A7-B5E4-3E37C7ED59B8}"/>
                        </a:ext>
                      </a:extLst>
                    </p:cNvPr>
                    <p:cNvSpPr txBox="1"/>
                    <p:nvPr/>
                  </p:nvSpPr>
                  <p:spPr>
                    <a:xfrm>
                      <a:off x="8278807" y="5768201"/>
                      <a:ext cx="189474" cy="276999"/>
                    </a:xfrm>
                    <a:prstGeom prst="rect">
                      <a:avLst/>
                    </a:prstGeom>
                    <a:noFill/>
                  </p:spPr>
                  <p:txBody>
                    <a:bodyPr wrap="none" lIns="0" tIns="0" rIns="0" bIns="0" rtlCol="0">
                      <a:spAutoFit/>
                    </a:bodyPr>
                    <a:lstStyle/>
                    <a:p>
                      <a:pPr/>
                      <a14:m>
                        <m:oMathPara xmlns:m="http://schemas.openxmlformats.org/officeDocument/2006/math">
                          <m:oMath>
                            <m:r>
                              <a:rPr lang="en-US" i="1" smtClean="0">
                                <a:solidFill>
                                  <a:srgbClr val="FF0000"/>
                                </a:solidFill>
                                <a:latin typeface="Cambria Math" panose="02040503050406030204" pitchFamily="18" charset="0"/>
                                <a:ea typeface="Cambria Math" panose="02040503050406030204" pitchFamily="18" charset="0"/>
                              </a:rPr>
                              <m:t>𝜃</m:t>
                            </m:r>
                          </m:oMath>
                        </m:oMathPara>
                      </a14:m>
                      <a:endParaRPr lang="en-US" dirty="0">
                        <a:solidFill>
                          <a:srgbClr val="FF0000"/>
                        </a:solidFill>
                      </a:endParaRPr>
                    </a:p>
                  </p:txBody>
                </p:sp>
              </mc:Choice>
              <mc:Fallback xmlns="">
                <p:sp>
                  <p:nvSpPr>
                    <p:cNvPr id="15" name="TextBox 14">
                      <a:extLst>
                        <a:ext uri="{FF2B5EF4-FFF2-40B4-BE49-F238E27FC236}">
                          <a16:creationId xmlns:a16="http://schemas.microsoft.com/office/drawing/2014/main" id="{84ED0451-F9CA-D940-BE84-36D65C424D2D}"/>
                        </a:ext>
                      </a:extLst>
                    </p:cNvPr>
                    <p:cNvSpPr txBox="1">
                      <a:spLocks noRot="1" noChangeAspect="1" noMove="1" noResize="1" noEditPoints="1" noAdjustHandles="1" noChangeArrowheads="1" noChangeShapeType="1" noTextEdit="1"/>
                    </p:cNvSpPr>
                    <p:nvPr/>
                  </p:nvSpPr>
                  <p:spPr>
                    <a:xfrm>
                      <a:off x="8278807" y="5768201"/>
                      <a:ext cx="189474" cy="276999"/>
                    </a:xfrm>
                    <a:prstGeom prst="rect">
                      <a:avLst/>
                    </a:prstGeom>
                    <a:blipFill>
                      <a:blip r:embed="rId4"/>
                      <a:stretch>
                        <a:fillRect l="-35714" r="-28571" b="-14286"/>
                      </a:stretch>
                    </a:blipFill>
                  </p:spPr>
                  <p:txBody>
                    <a:bodyPr/>
                    <a:lstStyle/>
                    <a:p>
                      <a:r>
                        <a:rPr lang="en-US">
                          <a:noFill/>
                        </a:rPr>
                        <a:t> </a:t>
                      </a:r>
                    </a:p>
                  </p:txBody>
                </p:sp>
              </mc:Fallback>
            </mc:AlternateContent>
          </p:grpSp>
        </p:grpSp>
        <p:cxnSp>
          <p:nvCxnSpPr>
            <p:cNvPr id="23" name="Straight Connector 22">
              <a:extLst>
                <a:ext uri="{FF2B5EF4-FFF2-40B4-BE49-F238E27FC236}">
                  <a16:creationId xmlns:a16="http://schemas.microsoft.com/office/drawing/2014/main" id="{9852A780-C5A8-7D91-A2DC-F3B6DEB95C63}"/>
                </a:ext>
              </a:extLst>
            </p:cNvPr>
            <p:cNvCxnSpPr/>
            <p:nvPr/>
          </p:nvCxnSpPr>
          <p:spPr>
            <a:xfrm>
              <a:off x="7439418" y="2796953"/>
              <a:ext cx="3644985"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65683E4-2A61-95A3-C5AE-40767D7CD713}"/>
                    </a:ext>
                  </a:extLst>
                </p:cNvPr>
                <p:cNvSpPr txBox="1"/>
                <p:nvPr/>
              </p:nvSpPr>
              <p:spPr>
                <a:xfrm>
                  <a:off x="9306450" y="2792640"/>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solidFill>
                              <a:srgbClr val="FFC000"/>
                            </a:solidFill>
                            <a:latin typeface="Cambria Math" panose="02040503050406030204" pitchFamily="18" charset="0"/>
                          </a:rPr>
                          <m:t>𝑅</m:t>
                        </m:r>
                      </m:oMath>
                    </m:oMathPara>
                  </a14:m>
                  <a:endParaRPr lang="en-US" dirty="0">
                    <a:solidFill>
                      <a:srgbClr val="FFC000"/>
                    </a:solidFill>
                  </a:endParaRPr>
                </a:p>
              </p:txBody>
            </p:sp>
          </mc:Choice>
          <mc:Fallback xmlns="">
            <p:sp>
              <p:nvSpPr>
                <p:cNvPr id="39" name="TextBox 38">
                  <a:extLst>
                    <a:ext uri="{FF2B5EF4-FFF2-40B4-BE49-F238E27FC236}">
                      <a16:creationId xmlns:a16="http://schemas.microsoft.com/office/drawing/2014/main" id="{8334FD4B-2944-A44F-B71C-818DB8FFDF47}"/>
                    </a:ext>
                  </a:extLst>
                </p:cNvPr>
                <p:cNvSpPr txBox="1">
                  <a:spLocks noRot="1" noChangeAspect="1" noMove="1" noResize="1" noEditPoints="1" noAdjustHandles="1" noChangeArrowheads="1" noChangeShapeType="1" noTextEdit="1"/>
                </p:cNvSpPr>
                <p:nvPr/>
              </p:nvSpPr>
              <p:spPr>
                <a:xfrm>
                  <a:off x="9306450" y="2792640"/>
                  <a:ext cx="207108" cy="276999"/>
                </a:xfrm>
                <a:prstGeom prst="rect">
                  <a:avLst/>
                </a:prstGeom>
                <a:blipFill>
                  <a:blip r:embed="rId14"/>
                  <a:stretch>
                    <a:fillRect l="-29412" r="-17647" b="-4348"/>
                  </a:stretch>
                </a:blipFill>
              </p:spPr>
              <p:txBody>
                <a:bodyPr/>
                <a:lstStyle/>
                <a:p>
                  <a:r>
                    <a:rPr lang="en-US">
                      <a:noFill/>
                    </a:rPr>
                    <a:t> </a:t>
                  </a:r>
                </a:p>
              </p:txBody>
            </p:sp>
          </mc:Fallback>
        </mc:AlternateContent>
      </p:grpSp>
    </p:spTree>
    <p:extLst>
      <p:ext uri="{BB962C8B-B14F-4D97-AF65-F5344CB8AC3E}">
        <p14:creationId xmlns:p14="http://schemas.microsoft.com/office/powerpoint/2010/main" val="3158706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A2EEE30-F9C7-0293-39BE-A623C6C06C75}"/>
              </a:ext>
            </a:extLst>
          </p:cNvPr>
          <p:cNvSpPr txBox="1"/>
          <p:nvPr/>
        </p:nvSpPr>
        <p:spPr>
          <a:xfrm>
            <a:off x="209992" y="969459"/>
            <a:ext cx="11592147" cy="646331"/>
          </a:xfrm>
          <a:prstGeom prst="rect">
            <a:avLst/>
          </a:prstGeom>
          <a:noFill/>
        </p:spPr>
        <p:txBody>
          <a:bodyPr wrap="square">
            <a:spAutoFit/>
          </a:bodyPr>
          <a:lstStyle/>
          <a:p>
            <a:pPr marL="228600" marR="0" algn="jus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To take the corner at a high rate of speed, the car would tend to slide up the track to a larger radius.  To keep the radius fixed, we need friction to point down the track to help us take the corner.</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20320BE1-7454-3310-8446-F1053B2DEB77}"/>
                  </a:ext>
                </a:extLst>
              </p:cNvPr>
              <p:cNvSpPr txBox="1"/>
              <p:nvPr/>
            </p:nvSpPr>
            <p:spPr>
              <a:xfrm>
                <a:off x="336036" y="2055902"/>
                <a:ext cx="7487980" cy="391261"/>
              </a:xfrm>
              <a:prstGeom prst="rect">
                <a:avLst/>
              </a:prstGeom>
              <a:noFill/>
            </p:spPr>
            <p:txBody>
              <a:bodyPr wrap="square">
                <a:spAutoFit/>
              </a:bodyPr>
              <a:lstStyle/>
              <a:p>
                <a:pPr marL="228600" marR="0" algn="just">
                  <a:buNone/>
                </a:pPr>
                <a14:m>
                  <m:oMathPara xmlns:m="http://schemas.openxmlformats.org/officeDocument/2006/math">
                    <m:o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𝑛𝑒𝑡</m:t>
                          </m:r>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𝑦</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𝑁𝑦</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𝑊</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𝐹𝑟𝑦</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𝑁</m:t>
                          </m:r>
                        </m:sub>
                      </m:sSub>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cos</m:t>
                          </m:r>
                        </m:fName>
                        <m:e>
                          <m:r>
                            <a:rPr lang="en-US" sz="1800" i="1">
                              <a:effectLst/>
                              <a:latin typeface="Cambria Math" panose="02040503050406030204" pitchFamily="18" charset="0"/>
                              <a:ea typeface="Times New Roman" panose="02020603050405020304" pitchFamily="18" charset="0"/>
                            </a:rPr>
                            <m:t>𝜃</m:t>
                          </m:r>
                        </m:e>
                      </m:func>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𝑚𝑔</m:t>
                      </m:r>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𝜇</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𝑁</m:t>
                          </m:r>
                        </m:sub>
                      </m:sSub>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sin</m:t>
                          </m:r>
                        </m:fName>
                        <m:e>
                          <m:r>
                            <a:rPr lang="en-US" sz="1800" i="1">
                              <a:effectLst/>
                              <a:latin typeface="Cambria Math" panose="02040503050406030204" pitchFamily="18" charset="0"/>
                              <a:ea typeface="Times New Roman" panose="02020603050405020304" pitchFamily="18" charset="0"/>
                            </a:rPr>
                            <m:t>𝜃</m:t>
                          </m:r>
                        </m:e>
                      </m:func>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𝑚</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𝑎</m:t>
                          </m:r>
                        </m:e>
                        <m:sub>
                          <m:r>
                            <a:rPr lang="en-US" sz="1800" i="1">
                              <a:effectLst/>
                              <a:latin typeface="Cambria Math" panose="02040503050406030204" pitchFamily="18" charset="0"/>
                              <a:ea typeface="Times New Roman" panose="02020603050405020304" pitchFamily="18" charset="0"/>
                            </a:rPr>
                            <m:t>𝑦</m:t>
                          </m:r>
                        </m:sub>
                      </m:sSub>
                      <m:r>
                        <a:rPr lang="en-US" sz="1800" i="1">
                          <a:effectLst/>
                          <a:latin typeface="Cambria Math" panose="02040503050406030204" pitchFamily="18" charset="0"/>
                          <a:ea typeface="Times New Roman" panose="02020603050405020304" pitchFamily="18" charset="0"/>
                        </a:rPr>
                        <m:t>=0</m:t>
                      </m:r>
                    </m:oMath>
                  </m:oMathPara>
                </a14:m>
                <a:endParaRPr lang="en-US" sz="1800" dirty="0">
                  <a:effectLst/>
                  <a:latin typeface="+mn-lt"/>
                  <a:ea typeface="Times New Roman" panose="02020603050405020304" pitchFamily="18" charset="0"/>
                </a:endParaRPr>
              </a:p>
            </p:txBody>
          </p:sp>
        </mc:Choice>
        <mc:Fallback>
          <p:sp>
            <p:nvSpPr>
              <p:cNvPr id="7" name="TextBox 6">
                <a:extLst>
                  <a:ext uri="{FF2B5EF4-FFF2-40B4-BE49-F238E27FC236}">
                    <a16:creationId xmlns:a16="http://schemas.microsoft.com/office/drawing/2014/main" id="{20320BE1-7454-3310-8446-F1053B2DEB77}"/>
                  </a:ext>
                </a:extLst>
              </p:cNvPr>
              <p:cNvSpPr txBox="1">
                <a:spLocks noRot="1" noChangeAspect="1" noMove="1" noResize="1" noEditPoints="1" noAdjustHandles="1" noChangeArrowheads="1" noChangeShapeType="1" noTextEdit="1"/>
              </p:cNvSpPr>
              <p:nvPr/>
            </p:nvSpPr>
            <p:spPr>
              <a:xfrm>
                <a:off x="336036" y="2055902"/>
                <a:ext cx="7487980" cy="391261"/>
              </a:xfrm>
              <a:prstGeom prst="rect">
                <a:avLst/>
              </a:prstGeom>
              <a:blipFill>
                <a:blip r:embed="rId2"/>
                <a:stretch>
                  <a:fillRect b="-625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EB1115A8-4C94-8875-4FD8-5EB96DF04CED}"/>
                  </a:ext>
                </a:extLst>
              </p:cNvPr>
              <p:cNvSpPr txBox="1"/>
              <p:nvPr/>
            </p:nvSpPr>
            <p:spPr>
              <a:xfrm>
                <a:off x="833940" y="2696830"/>
                <a:ext cx="2567835" cy="610103"/>
              </a:xfrm>
              <a:prstGeom prst="rect">
                <a:avLst/>
              </a:prstGeom>
              <a:noFill/>
            </p:spPr>
            <p:txBody>
              <a:bodyPr wrap="square">
                <a:spAutoFit/>
              </a:bodyPr>
              <a:lstStyle/>
              <a:p>
                <a:pPr/>
                <a14:m>
                  <m:oMathPara xmlns:m="http://schemas.openxmlformats.org/officeDocument/2006/math">
                    <m:oMath>
                      <m:r>
                        <a:rPr lang="en-US" sz="1800" i="1" smtClean="0">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𝑁</m:t>
                          </m:r>
                        </m:sub>
                      </m:sSub>
                      <m:r>
                        <a:rPr lang="en-US" sz="1800" i="1">
                          <a:effectLst/>
                          <a:latin typeface="Cambria Math" panose="02040503050406030204" pitchFamily="18" charset="0"/>
                          <a:ea typeface="Times New Roman" panose="02020603050405020304" pitchFamily="18" charset="0"/>
                        </a:rPr>
                        <m:t>=</m:t>
                      </m:r>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𝑚𝑔</m:t>
                          </m:r>
                        </m:num>
                        <m:den>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cos</m:t>
                              </m:r>
                            </m:fName>
                            <m:e>
                              <m:r>
                                <a:rPr lang="en-US" sz="1800" i="1">
                                  <a:effectLst/>
                                  <a:latin typeface="Cambria Math" panose="02040503050406030204" pitchFamily="18" charset="0"/>
                                  <a:ea typeface="Times New Roman" panose="02020603050405020304" pitchFamily="18" charset="0"/>
                                </a:rPr>
                                <m:t>𝜃</m:t>
                              </m:r>
                            </m:e>
                          </m:func>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𝜇</m:t>
                          </m:r>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sin</m:t>
                              </m:r>
                            </m:fName>
                            <m:e>
                              <m:r>
                                <a:rPr lang="en-US" sz="1800" i="1">
                                  <a:effectLst/>
                                  <a:latin typeface="Cambria Math" panose="02040503050406030204" pitchFamily="18" charset="0"/>
                                  <a:ea typeface="Times New Roman" panose="02020603050405020304" pitchFamily="18" charset="0"/>
                                </a:rPr>
                                <m:t>𝜃</m:t>
                              </m:r>
                            </m:e>
                          </m:func>
                        </m:den>
                      </m:f>
                    </m:oMath>
                  </m:oMathPara>
                </a14:m>
                <a:endParaRPr lang="en-US" dirty="0"/>
              </a:p>
            </p:txBody>
          </p:sp>
        </mc:Choice>
        <mc:Fallback>
          <p:sp>
            <p:nvSpPr>
              <p:cNvPr id="9" name="TextBox 8">
                <a:extLst>
                  <a:ext uri="{FF2B5EF4-FFF2-40B4-BE49-F238E27FC236}">
                    <a16:creationId xmlns:a16="http://schemas.microsoft.com/office/drawing/2014/main" id="{EB1115A8-4C94-8875-4FD8-5EB96DF04CED}"/>
                  </a:ext>
                </a:extLst>
              </p:cNvPr>
              <p:cNvSpPr txBox="1">
                <a:spLocks noRot="1" noChangeAspect="1" noMove="1" noResize="1" noEditPoints="1" noAdjustHandles="1" noChangeArrowheads="1" noChangeShapeType="1" noTextEdit="1"/>
              </p:cNvSpPr>
              <p:nvPr/>
            </p:nvSpPr>
            <p:spPr>
              <a:xfrm>
                <a:off x="833940" y="2696830"/>
                <a:ext cx="2567835" cy="610103"/>
              </a:xfrm>
              <a:prstGeom prst="rect">
                <a:avLst/>
              </a:prstGeom>
              <a:blipFill>
                <a:blip r:embed="rId3"/>
                <a:stretch>
                  <a:fillRect b="-204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119B0DB9-92AB-991D-CF66-CDD640FF285A}"/>
                  </a:ext>
                </a:extLst>
              </p:cNvPr>
              <p:cNvSpPr txBox="1"/>
              <p:nvPr/>
            </p:nvSpPr>
            <p:spPr>
              <a:xfrm>
                <a:off x="439245" y="3460625"/>
                <a:ext cx="6097772" cy="646331"/>
              </a:xfrm>
              <a:prstGeom prst="rect">
                <a:avLst/>
              </a:prstGeom>
              <a:noFill/>
            </p:spPr>
            <p:txBody>
              <a:bodyPr wrap="square">
                <a:spAutoFit/>
              </a:bodyPr>
              <a:lstStyle/>
              <a:p>
                <a:pPr/>
                <a14:m>
                  <m:oMathPara xmlns:m="http://schemas.openxmlformats.org/officeDocument/2006/math">
                    <m:o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𝑛𝑒𝑡</m:t>
                          </m:r>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𝑥</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𝑁𝑥</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𝑓𝑟𝑥</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𝑁</m:t>
                          </m:r>
                        </m:sub>
                      </m:sSub>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sin</m:t>
                          </m:r>
                        </m:fName>
                        <m:e>
                          <m:r>
                            <a:rPr lang="en-US" sz="1800" i="1">
                              <a:effectLst/>
                              <a:latin typeface="Cambria Math" panose="02040503050406030204" pitchFamily="18" charset="0"/>
                              <a:ea typeface="Times New Roman" panose="02020603050405020304" pitchFamily="18" charset="0"/>
                            </a:rPr>
                            <m:t>𝜃</m:t>
                          </m:r>
                        </m:e>
                      </m:func>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𝜇</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𝑁</m:t>
                          </m:r>
                        </m:sub>
                      </m:sSub>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cos</m:t>
                          </m:r>
                        </m:fName>
                        <m:e>
                          <m:r>
                            <a:rPr lang="en-US" sz="1800" i="1">
                              <a:effectLst/>
                              <a:latin typeface="Cambria Math" panose="02040503050406030204" pitchFamily="18" charset="0"/>
                              <a:ea typeface="Times New Roman" panose="02020603050405020304" pitchFamily="18" charset="0"/>
                            </a:rPr>
                            <m:t>𝜃</m:t>
                          </m:r>
                        </m:e>
                      </m:func>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𝑚</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𝑎</m:t>
                          </m:r>
                        </m:e>
                        <m:sub>
                          <m:r>
                            <a:rPr lang="en-US" sz="1800" i="1">
                              <a:effectLst/>
                              <a:latin typeface="Cambria Math" panose="02040503050406030204" pitchFamily="18" charset="0"/>
                              <a:ea typeface="Times New Roman" panose="02020603050405020304" pitchFamily="18" charset="0"/>
                            </a:rPr>
                            <m:t>𝑐</m:t>
                          </m:r>
                        </m:sub>
                      </m:sSub>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𝑚</m:t>
                      </m:r>
                      <m:f>
                        <m:fPr>
                          <m:ctrlPr>
                            <a:rPr lang="en-US" sz="1800" i="1" smtClean="0">
                              <a:effectLst/>
                              <a:latin typeface="Cambria Math" panose="02040503050406030204" pitchFamily="18" charset="0"/>
                            </a:rPr>
                          </m:ctrlPr>
                        </m:fPr>
                        <m:num>
                          <m:sSubSup>
                            <m:sSubSupPr>
                              <m:ctrlPr>
                                <a:rPr lang="en-US" sz="1800" b="0" i="1" smtClean="0">
                                  <a:effectLst/>
                                  <a:latin typeface="Cambria Math" panose="02040503050406030204" pitchFamily="18" charset="0"/>
                                </a:rPr>
                              </m:ctrlPr>
                            </m:sSubSupPr>
                            <m:e>
                              <m:r>
                                <a:rPr lang="en-US" sz="1800" b="0" i="1" smtClean="0">
                                  <a:effectLst/>
                                  <a:latin typeface="Cambria Math" panose="02040503050406030204" pitchFamily="18" charset="0"/>
                                </a:rPr>
                                <m:t>𝑣</m:t>
                              </m:r>
                            </m:e>
                            <m:sub>
                              <m:r>
                                <a:rPr lang="en-US" sz="1800" b="0" i="1" smtClean="0">
                                  <a:effectLst/>
                                  <a:latin typeface="Cambria Math" panose="02040503050406030204" pitchFamily="18" charset="0"/>
                                </a:rPr>
                                <m:t>𝑚𝑎𝑥</m:t>
                              </m:r>
                            </m:sub>
                            <m:sup>
                              <m:r>
                                <a:rPr lang="en-US" sz="1800" b="0" i="1" smtClean="0">
                                  <a:effectLst/>
                                  <a:latin typeface="Cambria Math" panose="02040503050406030204" pitchFamily="18" charset="0"/>
                                </a:rPr>
                                <m:t>2</m:t>
                              </m:r>
                            </m:sup>
                          </m:sSubSup>
                        </m:num>
                        <m:den>
                          <m:r>
                            <a:rPr lang="en-US" sz="1800" i="1">
                              <a:effectLst/>
                              <a:latin typeface="Cambria Math" panose="02040503050406030204" pitchFamily="18" charset="0"/>
                              <a:ea typeface="Times New Roman" panose="02020603050405020304" pitchFamily="18" charset="0"/>
                            </a:rPr>
                            <m:t>𝑅</m:t>
                          </m:r>
                        </m:den>
                      </m:f>
                    </m:oMath>
                  </m:oMathPara>
                </a14:m>
                <a:endParaRPr lang="en-US" dirty="0"/>
              </a:p>
            </p:txBody>
          </p:sp>
        </mc:Choice>
        <mc:Fallback>
          <p:sp>
            <p:nvSpPr>
              <p:cNvPr id="11" name="TextBox 10">
                <a:extLst>
                  <a:ext uri="{FF2B5EF4-FFF2-40B4-BE49-F238E27FC236}">
                    <a16:creationId xmlns:a16="http://schemas.microsoft.com/office/drawing/2014/main" id="{119B0DB9-92AB-991D-CF66-CDD640FF285A}"/>
                  </a:ext>
                </a:extLst>
              </p:cNvPr>
              <p:cNvSpPr txBox="1">
                <a:spLocks noRot="1" noChangeAspect="1" noMove="1" noResize="1" noEditPoints="1" noAdjustHandles="1" noChangeArrowheads="1" noChangeShapeType="1" noTextEdit="1"/>
              </p:cNvSpPr>
              <p:nvPr/>
            </p:nvSpPr>
            <p:spPr>
              <a:xfrm>
                <a:off x="439245" y="3460625"/>
                <a:ext cx="6097772" cy="646331"/>
              </a:xfrm>
              <a:prstGeom prst="rect">
                <a:avLst/>
              </a:prstGeom>
              <a:blipFill>
                <a:blip r:embed="rId4"/>
                <a:stretch>
                  <a:fillRect b="-384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2BA3AC03-8E5A-95D2-9439-20E803AAFDB9}"/>
                  </a:ext>
                </a:extLst>
              </p:cNvPr>
              <p:cNvSpPr txBox="1"/>
              <p:nvPr/>
            </p:nvSpPr>
            <p:spPr>
              <a:xfrm>
                <a:off x="528829" y="4331940"/>
                <a:ext cx="5745892" cy="696729"/>
              </a:xfrm>
              <a:prstGeom prst="rect">
                <a:avLst/>
              </a:prstGeom>
              <a:noFill/>
            </p:spPr>
            <p:txBody>
              <a:bodyPr wrap="square">
                <a:spAutoFit/>
              </a:bodyPr>
              <a:lstStyle/>
              <a:p>
                <a:pPr/>
                <a14:m>
                  <m:oMathPara xmlns:m="http://schemas.openxmlformats.org/officeDocument/2006/math">
                    <m:o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𝑁</m:t>
                          </m:r>
                        </m:sub>
                      </m:sSub>
                      <m:d>
                        <m:dPr>
                          <m:ctrlPr>
                            <a:rPr lang="en-US" sz="1800" i="1">
                              <a:effectLst/>
                              <a:latin typeface="Cambria Math" panose="02040503050406030204" pitchFamily="18" charset="0"/>
                              <a:ea typeface="Times New Roman" panose="02020603050405020304" pitchFamily="18" charset="0"/>
                            </a:rPr>
                          </m:ctrlPr>
                        </m:dPr>
                        <m:e>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sin</m:t>
                              </m:r>
                            </m:fName>
                            <m:e>
                              <m:r>
                                <a:rPr lang="en-US" sz="1800" i="1">
                                  <a:effectLst/>
                                  <a:latin typeface="Cambria Math" panose="02040503050406030204" pitchFamily="18" charset="0"/>
                                  <a:ea typeface="Times New Roman" panose="02020603050405020304" pitchFamily="18" charset="0"/>
                                </a:rPr>
                                <m:t>𝜃</m:t>
                              </m:r>
                            </m:e>
                          </m:func>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𝜇</m:t>
                          </m:r>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cos</m:t>
                              </m:r>
                            </m:fName>
                            <m:e>
                              <m:r>
                                <a:rPr lang="en-US" sz="1800" i="1">
                                  <a:effectLst/>
                                  <a:latin typeface="Cambria Math" panose="02040503050406030204" pitchFamily="18" charset="0"/>
                                  <a:ea typeface="Times New Roman" panose="02020603050405020304" pitchFamily="18" charset="0"/>
                                </a:rPr>
                                <m:t>𝜃</m:t>
                              </m:r>
                            </m:e>
                          </m:func>
                        </m:e>
                      </m:d>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𝑚𝑔</m:t>
                      </m:r>
                      <m:d>
                        <m:dPr>
                          <m:ctrlPr>
                            <a:rPr lang="en-US" sz="1800" i="1">
                              <a:effectLst/>
                              <a:latin typeface="Cambria Math" panose="02040503050406030204" pitchFamily="18" charset="0"/>
                              <a:ea typeface="Times New Roman" panose="02020603050405020304" pitchFamily="18" charset="0"/>
                            </a:rPr>
                          </m:ctrlPr>
                        </m:dPr>
                        <m:e>
                          <m:f>
                            <m:fPr>
                              <m:ctrlPr>
                                <a:rPr lang="en-US" sz="1800" i="1">
                                  <a:effectLst/>
                                  <a:latin typeface="Cambria Math" panose="02040503050406030204" pitchFamily="18" charset="0"/>
                                  <a:ea typeface="Times New Roman" panose="02020603050405020304" pitchFamily="18" charset="0"/>
                                </a:rPr>
                              </m:ctrlPr>
                            </m:fPr>
                            <m:num>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sin</m:t>
                                  </m:r>
                                </m:fName>
                                <m:e>
                                  <m:r>
                                    <a:rPr lang="en-US" sz="1800" i="1">
                                      <a:effectLst/>
                                      <a:latin typeface="Cambria Math" panose="02040503050406030204" pitchFamily="18" charset="0"/>
                                      <a:ea typeface="Times New Roman" panose="02020603050405020304" pitchFamily="18" charset="0"/>
                                    </a:rPr>
                                    <m:t>𝜃</m:t>
                                  </m:r>
                                </m:e>
                              </m:func>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𝜇</m:t>
                              </m:r>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cos</m:t>
                                  </m:r>
                                </m:fName>
                                <m:e>
                                  <m:r>
                                    <a:rPr lang="en-US" sz="1800" i="1">
                                      <a:effectLst/>
                                      <a:latin typeface="Cambria Math" panose="02040503050406030204" pitchFamily="18" charset="0"/>
                                      <a:ea typeface="Times New Roman" panose="02020603050405020304" pitchFamily="18" charset="0"/>
                                    </a:rPr>
                                    <m:t>𝜃</m:t>
                                  </m:r>
                                </m:e>
                              </m:func>
                            </m:num>
                            <m:den>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cos</m:t>
                                  </m:r>
                                </m:fName>
                                <m:e>
                                  <m:r>
                                    <a:rPr lang="en-US" sz="1800" i="1">
                                      <a:effectLst/>
                                      <a:latin typeface="Cambria Math" panose="02040503050406030204" pitchFamily="18" charset="0"/>
                                      <a:ea typeface="Times New Roman" panose="02020603050405020304" pitchFamily="18" charset="0"/>
                                    </a:rPr>
                                    <m:t>𝜃</m:t>
                                  </m:r>
                                </m:e>
                              </m:func>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𝜇</m:t>
                              </m:r>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sin</m:t>
                                  </m:r>
                                </m:fName>
                                <m:e>
                                  <m:r>
                                    <a:rPr lang="en-US" sz="1800" i="1">
                                      <a:effectLst/>
                                      <a:latin typeface="Cambria Math" panose="02040503050406030204" pitchFamily="18" charset="0"/>
                                      <a:ea typeface="Times New Roman" panose="02020603050405020304" pitchFamily="18" charset="0"/>
                                    </a:rPr>
                                    <m:t>𝜃</m:t>
                                  </m:r>
                                </m:e>
                              </m:func>
                            </m:den>
                          </m:f>
                        </m:e>
                      </m:d>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𝑚</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𝑚𝑎𝑥</m:t>
                              </m:r>
                            </m:sub>
                            <m:sup>
                              <m:r>
                                <a:rPr lang="en-US" i="1">
                                  <a:latin typeface="Cambria Math" panose="02040503050406030204" pitchFamily="18" charset="0"/>
                                </a:rPr>
                                <m:t>2</m:t>
                              </m:r>
                            </m:sup>
                          </m:sSubSup>
                        </m:num>
                        <m:den>
                          <m:r>
                            <a:rPr lang="en-US" sz="1800" i="1">
                              <a:effectLst/>
                              <a:latin typeface="Cambria Math" panose="02040503050406030204" pitchFamily="18" charset="0"/>
                              <a:ea typeface="Times New Roman" panose="02020603050405020304" pitchFamily="18" charset="0"/>
                            </a:rPr>
                            <m:t>𝑅</m:t>
                          </m:r>
                        </m:den>
                      </m:f>
                    </m:oMath>
                  </m:oMathPara>
                </a14:m>
                <a:endParaRPr lang="en-US" dirty="0"/>
              </a:p>
            </p:txBody>
          </p:sp>
        </mc:Choice>
        <mc:Fallback>
          <p:sp>
            <p:nvSpPr>
              <p:cNvPr id="13" name="TextBox 12">
                <a:extLst>
                  <a:ext uri="{FF2B5EF4-FFF2-40B4-BE49-F238E27FC236}">
                    <a16:creationId xmlns:a16="http://schemas.microsoft.com/office/drawing/2014/main" id="{2BA3AC03-8E5A-95D2-9439-20E803AAFDB9}"/>
                  </a:ext>
                </a:extLst>
              </p:cNvPr>
              <p:cNvSpPr txBox="1">
                <a:spLocks noRot="1" noChangeAspect="1" noMove="1" noResize="1" noEditPoints="1" noAdjustHandles="1" noChangeArrowheads="1" noChangeShapeType="1" noTextEdit="1"/>
              </p:cNvSpPr>
              <p:nvPr/>
            </p:nvSpPr>
            <p:spPr>
              <a:xfrm>
                <a:off x="528829" y="4331940"/>
                <a:ext cx="5745892" cy="696729"/>
              </a:xfrm>
              <a:prstGeom prst="rect">
                <a:avLst/>
              </a:prstGeom>
              <a:blipFill>
                <a:blip r:embed="rId5"/>
                <a:stretch>
                  <a:fillRect b="-1818"/>
                </a:stretch>
              </a:blipFill>
            </p:spPr>
            <p:txBody>
              <a:bodyPr/>
              <a:lstStyle/>
              <a:p>
                <a:r>
                  <a:rPr lang="en-US">
                    <a:noFill/>
                  </a:rPr>
                  <a:t> </a:t>
                </a:r>
              </a:p>
            </p:txBody>
          </p:sp>
        </mc:Fallback>
      </mc:AlternateContent>
      <p:sp>
        <p:nvSpPr>
          <p:cNvPr id="53" name="TextBox 52">
            <a:extLst>
              <a:ext uri="{FF2B5EF4-FFF2-40B4-BE49-F238E27FC236}">
                <a16:creationId xmlns:a16="http://schemas.microsoft.com/office/drawing/2014/main" id="{38FF028F-097C-3087-ED15-906AB0670C71}"/>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A Banked Roadway - Solution</a:t>
            </a:r>
          </a:p>
        </p:txBody>
      </p:sp>
      <mc:AlternateContent xmlns:mc="http://schemas.openxmlformats.org/markup-compatibility/2006">
        <mc:Choice xmlns:a14="http://schemas.microsoft.com/office/drawing/2010/main" Requires="a14">
          <p:sp>
            <p:nvSpPr>
              <p:cNvPr id="55" name="TextBox 54">
                <a:extLst>
                  <a:ext uri="{FF2B5EF4-FFF2-40B4-BE49-F238E27FC236}">
                    <a16:creationId xmlns:a16="http://schemas.microsoft.com/office/drawing/2014/main" id="{B2193004-3B98-64BB-5B75-B806DE64FCC2}"/>
                  </a:ext>
                </a:extLst>
              </p:cNvPr>
              <p:cNvSpPr txBox="1"/>
              <p:nvPr/>
            </p:nvSpPr>
            <p:spPr>
              <a:xfrm>
                <a:off x="439245" y="5410035"/>
                <a:ext cx="10282836" cy="928267"/>
              </a:xfrm>
              <a:prstGeom prst="rect">
                <a:avLst/>
              </a:prstGeom>
              <a:noFill/>
            </p:spPr>
            <p:txBody>
              <a:bodyPr wrap="square">
                <a:spAutoFit/>
              </a:bodyPr>
              <a:lstStyle/>
              <a:p>
                <a:pPr/>
                <a14:m>
                  <m:oMathPara xmlns:m="http://schemas.openxmlformats.org/officeDocument/2006/math">
                    <m:oMath>
                      <m:r>
                        <a:rPr lang="en-US" sz="1800" i="1" smtClean="0">
                          <a:effectLst/>
                          <a:latin typeface="Cambria Math" panose="02040503050406030204" pitchFamily="18" charset="0"/>
                          <a:ea typeface="Times New Roman" panose="02020603050405020304" pitchFamily="18" charset="0"/>
                        </a:rPr>
                        <m:t>→</m:t>
                      </m:r>
                      <m:sSub>
                        <m:sSubPr>
                          <m:ctrlPr>
                            <a:rPr lang="en-US" sz="1800" b="0" i="1" smtClean="0">
                              <a:effectLst/>
                              <a:latin typeface="Cambria Math" panose="02040503050406030204" pitchFamily="18" charset="0"/>
                            </a:rPr>
                          </m:ctrlPr>
                        </m:sSubPr>
                        <m:e>
                          <m:r>
                            <a:rPr lang="en-US" sz="1800" b="0" i="1" smtClean="0">
                              <a:effectLst/>
                              <a:latin typeface="Cambria Math" panose="02040503050406030204" pitchFamily="18" charset="0"/>
                            </a:rPr>
                            <m:t>𝑣</m:t>
                          </m:r>
                        </m:e>
                        <m:sub>
                          <m:r>
                            <a:rPr lang="en-US" sz="1800" b="0" i="1" smtClean="0">
                              <a:effectLst/>
                              <a:latin typeface="Cambria Math" panose="02040503050406030204" pitchFamily="18" charset="0"/>
                            </a:rPr>
                            <m:t>𝑚𝑎𝑥</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i="1">
                              <a:latin typeface="Cambria Math" panose="02040503050406030204" pitchFamily="18" charset="0"/>
                            </a:rPr>
                            <m:t>𝑅𝑔</m:t>
                          </m:r>
                          <m:d>
                            <m:dPr>
                              <m:ctrlPr>
                                <a:rPr lang="en-US" i="1">
                                  <a:latin typeface="Cambria Math" panose="02040503050406030204" pitchFamily="18" charset="0"/>
                                  <a:ea typeface="Times New Roman" panose="02020603050405020304" pitchFamily="18" charset="0"/>
                                </a:rPr>
                              </m:ctrlPr>
                            </m:dPr>
                            <m:e>
                              <m:f>
                                <m:fPr>
                                  <m:ctrlPr>
                                    <a:rPr lang="en-US" i="1">
                                      <a:latin typeface="Cambria Math" panose="02040503050406030204" pitchFamily="18" charset="0"/>
                                      <a:ea typeface="Times New Roman" panose="02020603050405020304" pitchFamily="18" charset="0"/>
                                    </a:rPr>
                                  </m:ctrlPr>
                                </m:fPr>
                                <m:num>
                                  <m:func>
                                    <m:funcPr>
                                      <m:ctrlPr>
                                        <a:rPr lang="en-US">
                                          <a:latin typeface="Cambria Math" panose="02040503050406030204" pitchFamily="18" charset="0"/>
                                          <a:ea typeface="Times New Roman" panose="02020603050405020304" pitchFamily="18" charset="0"/>
                                        </a:rPr>
                                      </m:ctrlPr>
                                    </m:funcPr>
                                    <m:fName>
                                      <m:r>
                                        <m:rPr>
                                          <m:sty m:val="p"/>
                                        </m:rPr>
                                        <a:rPr lang="en-US">
                                          <a:latin typeface="Cambria Math" panose="02040503050406030204" pitchFamily="18" charset="0"/>
                                          <a:ea typeface="Times New Roman" panose="02020603050405020304" pitchFamily="18" charset="0"/>
                                        </a:rPr>
                                        <m:t>sin</m:t>
                                      </m:r>
                                    </m:fName>
                                    <m:e>
                                      <m:r>
                                        <a:rPr lang="en-US" i="1">
                                          <a:latin typeface="Cambria Math" panose="02040503050406030204" pitchFamily="18" charset="0"/>
                                          <a:ea typeface="Times New Roman" panose="02020603050405020304" pitchFamily="18" charset="0"/>
                                        </a:rPr>
                                        <m:t>𝜃</m:t>
                                      </m:r>
                                    </m:e>
                                  </m:func>
                                  <m:r>
                                    <a:rPr lang="en-US" i="1">
                                      <a:latin typeface="Cambria Math" panose="02040503050406030204" pitchFamily="18" charset="0"/>
                                      <a:ea typeface="Times New Roman" panose="02020603050405020304" pitchFamily="18" charset="0"/>
                                    </a:rPr>
                                    <m:t>+</m:t>
                                  </m:r>
                                  <m:r>
                                    <a:rPr lang="en-US" i="1">
                                      <a:latin typeface="Cambria Math" panose="02040503050406030204" pitchFamily="18" charset="0"/>
                                      <a:ea typeface="Times New Roman" panose="02020603050405020304" pitchFamily="18" charset="0"/>
                                    </a:rPr>
                                    <m:t>𝜇</m:t>
                                  </m:r>
                                  <m:func>
                                    <m:funcPr>
                                      <m:ctrlPr>
                                        <a:rPr lang="en-US">
                                          <a:latin typeface="Cambria Math" panose="02040503050406030204" pitchFamily="18" charset="0"/>
                                          <a:ea typeface="Times New Roman" panose="02020603050405020304" pitchFamily="18" charset="0"/>
                                        </a:rPr>
                                      </m:ctrlPr>
                                    </m:funcPr>
                                    <m:fName>
                                      <m:r>
                                        <m:rPr>
                                          <m:sty m:val="p"/>
                                        </m:rPr>
                                        <a:rPr lang="en-US">
                                          <a:latin typeface="Cambria Math" panose="02040503050406030204" pitchFamily="18" charset="0"/>
                                          <a:ea typeface="Times New Roman" panose="02020603050405020304" pitchFamily="18" charset="0"/>
                                        </a:rPr>
                                        <m:t>cos</m:t>
                                      </m:r>
                                    </m:fName>
                                    <m:e>
                                      <m:r>
                                        <a:rPr lang="en-US" i="1">
                                          <a:latin typeface="Cambria Math" panose="02040503050406030204" pitchFamily="18" charset="0"/>
                                          <a:ea typeface="Times New Roman" panose="02020603050405020304" pitchFamily="18" charset="0"/>
                                        </a:rPr>
                                        <m:t>𝜃</m:t>
                                      </m:r>
                                    </m:e>
                                  </m:func>
                                </m:num>
                                <m:den>
                                  <m:func>
                                    <m:funcPr>
                                      <m:ctrlPr>
                                        <a:rPr lang="en-US">
                                          <a:latin typeface="Cambria Math" panose="02040503050406030204" pitchFamily="18" charset="0"/>
                                          <a:ea typeface="Times New Roman" panose="02020603050405020304" pitchFamily="18" charset="0"/>
                                        </a:rPr>
                                      </m:ctrlPr>
                                    </m:funcPr>
                                    <m:fName>
                                      <m:r>
                                        <m:rPr>
                                          <m:sty m:val="p"/>
                                        </m:rPr>
                                        <a:rPr lang="en-US">
                                          <a:latin typeface="Cambria Math" panose="02040503050406030204" pitchFamily="18" charset="0"/>
                                          <a:ea typeface="Times New Roman" panose="02020603050405020304" pitchFamily="18" charset="0"/>
                                        </a:rPr>
                                        <m:t>cos</m:t>
                                      </m:r>
                                    </m:fName>
                                    <m:e>
                                      <m:r>
                                        <a:rPr lang="en-US" i="1">
                                          <a:latin typeface="Cambria Math" panose="02040503050406030204" pitchFamily="18" charset="0"/>
                                          <a:ea typeface="Times New Roman" panose="02020603050405020304" pitchFamily="18" charset="0"/>
                                        </a:rPr>
                                        <m:t>𝜃</m:t>
                                      </m:r>
                                    </m:e>
                                  </m:func>
                                  <m:r>
                                    <a:rPr lang="en-US" i="1">
                                      <a:latin typeface="Cambria Math" panose="02040503050406030204" pitchFamily="18" charset="0"/>
                                      <a:ea typeface="Times New Roman" panose="02020603050405020304" pitchFamily="18" charset="0"/>
                                    </a:rPr>
                                    <m:t>−</m:t>
                                  </m:r>
                                  <m:r>
                                    <a:rPr lang="en-US" i="1">
                                      <a:latin typeface="Cambria Math" panose="02040503050406030204" pitchFamily="18" charset="0"/>
                                      <a:ea typeface="Times New Roman" panose="02020603050405020304" pitchFamily="18" charset="0"/>
                                    </a:rPr>
                                    <m:t>𝜇</m:t>
                                  </m:r>
                                  <m:func>
                                    <m:funcPr>
                                      <m:ctrlPr>
                                        <a:rPr lang="en-US">
                                          <a:latin typeface="Cambria Math" panose="02040503050406030204" pitchFamily="18" charset="0"/>
                                          <a:ea typeface="Times New Roman" panose="02020603050405020304" pitchFamily="18" charset="0"/>
                                        </a:rPr>
                                      </m:ctrlPr>
                                    </m:funcPr>
                                    <m:fName>
                                      <m:r>
                                        <m:rPr>
                                          <m:sty m:val="p"/>
                                        </m:rPr>
                                        <a:rPr lang="en-US">
                                          <a:latin typeface="Cambria Math" panose="02040503050406030204" pitchFamily="18" charset="0"/>
                                          <a:ea typeface="Times New Roman" panose="02020603050405020304" pitchFamily="18" charset="0"/>
                                        </a:rPr>
                                        <m:t>sin</m:t>
                                      </m:r>
                                    </m:fName>
                                    <m:e>
                                      <m:r>
                                        <a:rPr lang="en-US" i="1">
                                          <a:latin typeface="Cambria Math" panose="02040503050406030204" pitchFamily="18" charset="0"/>
                                          <a:ea typeface="Times New Roman" panose="02020603050405020304" pitchFamily="18" charset="0"/>
                                        </a:rPr>
                                        <m:t>𝜃</m:t>
                                      </m:r>
                                    </m:e>
                                  </m:func>
                                </m:den>
                              </m:f>
                            </m:e>
                          </m:d>
                        </m:e>
                      </m:rad>
                      <m:r>
                        <a:rPr lang="en-US" b="0" i="1" smtClean="0">
                          <a:latin typeface="Cambria Math" panose="02040503050406030204" pitchFamily="18" charset="0"/>
                          <a:ea typeface="Times New Roman" panose="020206030504050203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755</m:t>
                          </m:r>
                          <m:r>
                            <a:rPr lang="en-US" b="0" i="1" smtClean="0">
                              <a:latin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e>
                          </m:box>
                          <m:r>
                            <a:rPr lang="en-US" i="1" smtClean="0">
                              <a:latin typeface="Cambria Math" panose="02040503050406030204" pitchFamily="18" charset="0"/>
                              <a:ea typeface="Cambria Math" panose="02040503050406030204" pitchFamily="18" charset="0"/>
                            </a:rPr>
                            <m:t>∙</m:t>
                          </m:r>
                          <m:d>
                            <m:dPr>
                              <m:ctrlPr>
                                <a:rPr lang="en-US" i="1" smtClean="0">
                                  <a:latin typeface="Cambria Math" panose="02040503050406030204" pitchFamily="18" charset="0"/>
                                  <a:ea typeface="Cambria Math" panose="02040503050406030204" pitchFamily="18" charset="0"/>
                                </a:rPr>
                              </m:ctrlPr>
                            </m:dPr>
                            <m:e>
                              <m:f>
                                <m:fPr>
                                  <m:ctrlPr>
                                    <a:rPr lang="en-US" i="1" smtClean="0">
                                      <a:latin typeface="Cambria Math" panose="02040503050406030204" pitchFamily="18" charset="0"/>
                                      <a:ea typeface="Cambria Math" panose="02040503050406030204" pitchFamily="18" charset="0"/>
                                    </a:rPr>
                                  </m:ctrlPr>
                                </m:fPr>
                                <m:num>
                                  <m:func>
                                    <m:funcPr>
                                      <m:ctrlPr>
                                        <a:rPr lang="en-US" i="0" smtClean="0">
                                          <a:latin typeface="Cambria Math" panose="02040503050406030204" pitchFamily="18" charset="0"/>
                                          <a:ea typeface="Cambria Math" panose="02040503050406030204" pitchFamily="18" charset="0"/>
                                        </a:rPr>
                                      </m:ctrlPr>
                                    </m:funcPr>
                                    <m:fName>
                                      <m:r>
                                        <m:rPr>
                                          <m:sty m:val="p"/>
                                        </m:rPr>
                                        <a:rPr lang="en-US"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31</m:t>
                                      </m:r>
                                    </m:e>
                                  </m:func>
                                  <m:r>
                                    <a:rPr lang="en-US" b="0" i="1" smtClean="0">
                                      <a:latin typeface="Cambria Math" panose="02040503050406030204" pitchFamily="18" charset="0"/>
                                      <a:ea typeface="Cambria Math" panose="02040503050406030204" pitchFamily="18" charset="0"/>
                                    </a:rPr>
                                    <m:t>+0.2</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31</m:t>
                                      </m:r>
                                    </m:e>
                                  </m:func>
                                </m:num>
                                <m:den>
                                  <m:func>
                                    <m:funcPr>
                                      <m:ctrlPr>
                                        <a:rPr lang="en-US" i="0" smtClean="0">
                                          <a:latin typeface="Cambria Math" panose="02040503050406030204" pitchFamily="18" charset="0"/>
                                          <a:ea typeface="Cambria Math" panose="02040503050406030204" pitchFamily="18" charset="0"/>
                                        </a:rPr>
                                      </m:ctrlPr>
                                    </m:funcPr>
                                    <m:fName>
                                      <m:r>
                                        <m:rPr>
                                          <m:sty m:val="p"/>
                                        </m:rPr>
                                        <a:rPr lang="en-US"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31</m:t>
                                      </m:r>
                                    </m:e>
                                  </m:func>
                                  <m:r>
                                    <a:rPr lang="en-US" b="0" i="1" smtClean="0">
                                      <a:latin typeface="Cambria Math" panose="02040503050406030204" pitchFamily="18" charset="0"/>
                                      <a:ea typeface="Cambria Math" panose="02040503050406030204" pitchFamily="18" charset="0"/>
                                    </a:rPr>
                                    <m:t>−0.2</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31</m:t>
                                      </m:r>
                                    </m:e>
                                  </m:func>
                                </m:den>
                              </m:f>
                            </m:e>
                          </m:d>
                        </m:e>
                      </m:rad>
                      <m:r>
                        <a:rPr lang="en-US" b="0" i="1" smtClean="0">
                          <a:latin typeface="Cambria Math" panose="02040503050406030204" pitchFamily="18" charset="0"/>
                        </a:rPr>
                        <m:t>=82.1</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r>
                        <a:rPr lang="en-US" b="0" i="1" smtClean="0">
                          <a:latin typeface="Cambria Math" panose="02040503050406030204" pitchFamily="18" charset="0"/>
                        </a:rPr>
                        <m:t> (~185</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𝑚𝑖</m:t>
                              </m:r>
                            </m:num>
                            <m:den>
                              <m:r>
                                <a:rPr lang="en-US" b="0" i="1" smtClean="0">
                                  <a:latin typeface="Cambria Math" panose="02040503050406030204" pitchFamily="18" charset="0"/>
                                </a:rPr>
                                <m:t>ℎ𝑟</m:t>
                              </m:r>
                            </m:den>
                          </m:f>
                        </m:e>
                      </m:box>
                      <m:r>
                        <a:rPr lang="en-US" b="0" i="1" smtClean="0">
                          <a:latin typeface="Cambria Math" panose="02040503050406030204" pitchFamily="18" charset="0"/>
                        </a:rPr>
                        <m:t>)</m:t>
                      </m:r>
                    </m:oMath>
                  </m:oMathPara>
                </a14:m>
                <a:endParaRPr lang="en-US" dirty="0"/>
              </a:p>
            </p:txBody>
          </p:sp>
        </mc:Choice>
        <mc:Fallback>
          <p:sp>
            <p:nvSpPr>
              <p:cNvPr id="55" name="TextBox 54">
                <a:extLst>
                  <a:ext uri="{FF2B5EF4-FFF2-40B4-BE49-F238E27FC236}">
                    <a16:creationId xmlns:a16="http://schemas.microsoft.com/office/drawing/2014/main" id="{B2193004-3B98-64BB-5B75-B806DE64FCC2}"/>
                  </a:ext>
                </a:extLst>
              </p:cNvPr>
              <p:cNvSpPr txBox="1">
                <a:spLocks noRot="1" noChangeAspect="1" noMove="1" noResize="1" noEditPoints="1" noAdjustHandles="1" noChangeArrowheads="1" noChangeShapeType="1" noTextEdit="1"/>
              </p:cNvSpPr>
              <p:nvPr/>
            </p:nvSpPr>
            <p:spPr>
              <a:xfrm>
                <a:off x="439245" y="5410035"/>
                <a:ext cx="10282836" cy="928267"/>
              </a:xfrm>
              <a:prstGeom prst="rect">
                <a:avLst/>
              </a:prstGeom>
              <a:blipFill>
                <a:blip r:embed="rId6"/>
                <a:stretch>
                  <a:fillRect/>
                </a:stretch>
              </a:blipFill>
            </p:spPr>
            <p:txBody>
              <a:bodyPr/>
              <a:lstStyle/>
              <a:p>
                <a:r>
                  <a:rPr lang="en-US">
                    <a:noFill/>
                  </a:rPr>
                  <a:t> </a:t>
                </a:r>
              </a:p>
            </p:txBody>
          </p:sp>
        </mc:Fallback>
      </mc:AlternateContent>
      <p:grpSp>
        <p:nvGrpSpPr>
          <p:cNvPr id="57" name="Group 56">
            <a:extLst>
              <a:ext uri="{FF2B5EF4-FFF2-40B4-BE49-F238E27FC236}">
                <a16:creationId xmlns:a16="http://schemas.microsoft.com/office/drawing/2014/main" id="{849DE729-D151-01FF-1D97-99F610778BFB}"/>
              </a:ext>
            </a:extLst>
          </p:cNvPr>
          <p:cNvGrpSpPr/>
          <p:nvPr/>
        </p:nvGrpSpPr>
        <p:grpSpPr>
          <a:xfrm>
            <a:off x="6467525" y="1500672"/>
            <a:ext cx="5514483" cy="2970531"/>
            <a:chOff x="6467525" y="1500672"/>
            <a:chExt cx="5514483" cy="2970531"/>
          </a:xfrm>
        </p:grpSpPr>
        <p:grpSp>
          <p:nvGrpSpPr>
            <p:cNvPr id="52" name="Group 51">
              <a:extLst>
                <a:ext uri="{FF2B5EF4-FFF2-40B4-BE49-F238E27FC236}">
                  <a16:creationId xmlns:a16="http://schemas.microsoft.com/office/drawing/2014/main" id="{F61E13AB-4CA5-01B9-D44B-5B44E0956CA8}"/>
                </a:ext>
              </a:extLst>
            </p:cNvPr>
            <p:cNvGrpSpPr/>
            <p:nvPr/>
          </p:nvGrpSpPr>
          <p:grpSpPr>
            <a:xfrm>
              <a:off x="6467525" y="1500672"/>
              <a:ext cx="5514483" cy="2970531"/>
              <a:chOff x="6287656" y="1644391"/>
              <a:chExt cx="5514483" cy="2970531"/>
            </a:xfrm>
          </p:grpSpPr>
          <p:grpSp>
            <p:nvGrpSpPr>
              <p:cNvPr id="14" name="Group 13">
                <a:extLst>
                  <a:ext uri="{FF2B5EF4-FFF2-40B4-BE49-F238E27FC236}">
                    <a16:creationId xmlns:a16="http://schemas.microsoft.com/office/drawing/2014/main" id="{2F72B3AA-5967-3E7B-54C9-7CB65D168C99}"/>
                  </a:ext>
                </a:extLst>
              </p:cNvPr>
              <p:cNvGrpSpPr/>
              <p:nvPr/>
            </p:nvGrpSpPr>
            <p:grpSpPr>
              <a:xfrm>
                <a:off x="6287656" y="1644391"/>
                <a:ext cx="5514483" cy="2970531"/>
                <a:chOff x="5953617" y="1429266"/>
                <a:chExt cx="5514483" cy="2970531"/>
              </a:xfrm>
            </p:grpSpPr>
            <p:grpSp>
              <p:nvGrpSpPr>
                <p:cNvPr id="15" name="Group 14">
                  <a:extLst>
                    <a:ext uri="{FF2B5EF4-FFF2-40B4-BE49-F238E27FC236}">
                      <a16:creationId xmlns:a16="http://schemas.microsoft.com/office/drawing/2014/main" id="{5BA2972D-AE11-E5CC-4020-76F1A62FB0C6}"/>
                    </a:ext>
                  </a:extLst>
                </p:cNvPr>
                <p:cNvGrpSpPr/>
                <p:nvPr/>
              </p:nvGrpSpPr>
              <p:grpSpPr>
                <a:xfrm>
                  <a:off x="5953617" y="1429266"/>
                  <a:ext cx="5514483" cy="2970531"/>
                  <a:chOff x="6677517" y="3810679"/>
                  <a:chExt cx="5514483" cy="2970531"/>
                </a:xfrm>
              </p:grpSpPr>
              <p:grpSp>
                <p:nvGrpSpPr>
                  <p:cNvPr id="17" name="Group 16">
                    <a:extLst>
                      <a:ext uri="{FF2B5EF4-FFF2-40B4-BE49-F238E27FC236}">
                        <a16:creationId xmlns:a16="http://schemas.microsoft.com/office/drawing/2014/main" id="{6D1D0DEB-177E-5810-6019-58B489C07D9A}"/>
                      </a:ext>
                    </a:extLst>
                  </p:cNvPr>
                  <p:cNvGrpSpPr/>
                  <p:nvPr/>
                </p:nvGrpSpPr>
                <p:grpSpPr>
                  <a:xfrm>
                    <a:off x="6677517" y="3810679"/>
                    <a:ext cx="5514483" cy="2970531"/>
                    <a:chOff x="6677517" y="3810679"/>
                    <a:chExt cx="5514483" cy="2970531"/>
                  </a:xfrm>
                </p:grpSpPr>
                <p:cxnSp>
                  <p:nvCxnSpPr>
                    <p:cNvPr id="20" name="Straight Arrow Connector 19">
                      <a:extLst>
                        <a:ext uri="{FF2B5EF4-FFF2-40B4-BE49-F238E27FC236}">
                          <a16:creationId xmlns:a16="http://schemas.microsoft.com/office/drawing/2014/main" id="{8C02E92E-9811-D911-FE05-83DC8D57ABE3}"/>
                        </a:ext>
                      </a:extLst>
                    </p:cNvPr>
                    <p:cNvCxnSpPr>
                      <a:cxnSpLocks/>
                    </p:cNvCxnSpPr>
                    <p:nvPr/>
                  </p:nvCxnSpPr>
                  <p:spPr>
                    <a:xfrm flipV="1">
                      <a:off x="8547015" y="5794154"/>
                      <a:ext cx="0" cy="968824"/>
                    </a:xfrm>
                    <a:prstGeom prst="straightConnector1">
                      <a:avLst/>
                    </a:prstGeom>
                    <a:ln w="25400">
                      <a:solidFill>
                        <a:srgbClr val="00B050"/>
                      </a:solidFill>
                      <a:headEnd type="triangle"/>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3E1B6DB-EF66-42DB-3BAE-65A20A3E40DD}"/>
                            </a:ext>
                          </a:extLst>
                        </p:cNvPr>
                        <p:cNvSpPr txBox="1"/>
                        <p:nvPr/>
                      </p:nvSpPr>
                      <p:spPr>
                        <a:xfrm>
                          <a:off x="9255603" y="4066658"/>
                          <a:ext cx="308802" cy="3105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00B0F0"/>
                                        </a:solidFill>
                                        <a:latin typeface="Cambria Math" panose="02040503050406030204" pitchFamily="18" charset="0"/>
                                      </a:rPr>
                                    </m:ctrlPr>
                                  </m:sSubPr>
                                  <m:e>
                                    <m:acc>
                                      <m:accPr>
                                        <m:chr m:val="⃗"/>
                                        <m:ctrlPr>
                                          <a:rPr lang="en-US" b="0" i="1" smtClean="0">
                                            <a:solidFill>
                                              <a:srgbClr val="00B0F0"/>
                                            </a:solidFill>
                                            <a:latin typeface="Cambria Math" panose="02040503050406030204" pitchFamily="18" charset="0"/>
                                          </a:rPr>
                                        </m:ctrlPr>
                                      </m:accPr>
                                      <m:e>
                                        <m:r>
                                          <a:rPr lang="en-US" b="0" i="1" smtClean="0">
                                            <a:solidFill>
                                              <a:srgbClr val="00B0F0"/>
                                            </a:solidFill>
                                            <a:latin typeface="Cambria Math" panose="02040503050406030204" pitchFamily="18" charset="0"/>
                                          </a:rPr>
                                          <m:t>𝐹</m:t>
                                        </m:r>
                                      </m:e>
                                    </m:acc>
                                  </m:e>
                                  <m:sub>
                                    <m:r>
                                      <a:rPr lang="en-US" b="0" i="1" smtClean="0">
                                        <a:solidFill>
                                          <a:srgbClr val="00B0F0"/>
                                        </a:solidFill>
                                        <a:latin typeface="Cambria Math" panose="02040503050406030204" pitchFamily="18" charset="0"/>
                                      </a:rPr>
                                      <m:t>𝑁</m:t>
                                    </m:r>
                                  </m:sub>
                                </m:sSub>
                              </m:oMath>
                            </m:oMathPara>
                          </a14:m>
                          <a:endParaRPr lang="en-US" dirty="0"/>
                        </a:p>
                      </p:txBody>
                    </p:sp>
                  </mc:Choice>
                  <mc:Fallback xmlns="">
                    <p:sp>
                      <p:nvSpPr>
                        <p:cNvPr id="10" name="TextBox 9">
                          <a:extLst>
                            <a:ext uri="{FF2B5EF4-FFF2-40B4-BE49-F238E27FC236}">
                              <a16:creationId xmlns:a16="http://schemas.microsoft.com/office/drawing/2014/main" id="{42658CA1-B95F-E14A-86F7-2C1947CF7310}"/>
                            </a:ext>
                          </a:extLst>
                        </p:cNvPr>
                        <p:cNvSpPr txBox="1">
                          <a:spLocks noRot="1" noChangeAspect="1" noMove="1" noResize="1" noEditPoints="1" noAdjustHandles="1" noChangeArrowheads="1" noChangeShapeType="1" noTextEdit="1"/>
                        </p:cNvSpPr>
                        <p:nvPr/>
                      </p:nvSpPr>
                      <p:spPr>
                        <a:xfrm>
                          <a:off x="9255603" y="4066658"/>
                          <a:ext cx="308802" cy="310598"/>
                        </a:xfrm>
                        <a:prstGeom prst="rect">
                          <a:avLst/>
                        </a:prstGeom>
                        <a:blipFill>
                          <a:blip r:embed="rId7"/>
                          <a:stretch>
                            <a:fillRect l="-20833" t="-28000" b="-1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FEA676F7-3E1B-49AB-6213-4E6A441239EF}"/>
                            </a:ext>
                          </a:extLst>
                        </p:cNvPr>
                        <p:cNvSpPr txBox="1"/>
                        <p:nvPr/>
                      </p:nvSpPr>
                      <p:spPr>
                        <a:xfrm>
                          <a:off x="8140099" y="6377757"/>
                          <a:ext cx="359009" cy="3105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00B050"/>
                                        </a:solidFill>
                                        <a:latin typeface="Cambria Math" panose="02040503050406030204" pitchFamily="18" charset="0"/>
                                      </a:rPr>
                                    </m:ctrlPr>
                                  </m:sSubPr>
                                  <m:e>
                                    <m:acc>
                                      <m:accPr>
                                        <m:chr m:val="⃗"/>
                                        <m:ctrlPr>
                                          <a:rPr lang="en-US" b="0" i="1" smtClean="0">
                                            <a:solidFill>
                                              <a:srgbClr val="00B050"/>
                                            </a:solidFill>
                                            <a:latin typeface="Cambria Math" panose="02040503050406030204" pitchFamily="18" charset="0"/>
                                          </a:rPr>
                                        </m:ctrlPr>
                                      </m:accPr>
                                      <m:e>
                                        <m:r>
                                          <a:rPr lang="en-US" b="0" i="1" smtClean="0">
                                            <a:solidFill>
                                              <a:srgbClr val="00B050"/>
                                            </a:solidFill>
                                            <a:latin typeface="Cambria Math" panose="02040503050406030204" pitchFamily="18" charset="0"/>
                                          </a:rPr>
                                          <m:t>𝐹</m:t>
                                        </m:r>
                                      </m:e>
                                    </m:acc>
                                  </m:e>
                                  <m:sub>
                                    <m:r>
                                      <a:rPr lang="en-US" b="0" i="1" smtClean="0">
                                        <a:solidFill>
                                          <a:srgbClr val="00B050"/>
                                        </a:solidFill>
                                        <a:latin typeface="Cambria Math" panose="02040503050406030204" pitchFamily="18" charset="0"/>
                                      </a:rPr>
                                      <m:t>𝑊</m:t>
                                    </m:r>
                                  </m:sub>
                                </m:sSub>
                              </m:oMath>
                            </m:oMathPara>
                          </a14:m>
                          <a:endParaRPr lang="en-US" dirty="0"/>
                        </a:p>
                      </p:txBody>
                    </p:sp>
                  </mc:Choice>
                  <mc:Fallback xmlns="">
                    <p:sp>
                      <p:nvSpPr>
                        <p:cNvPr id="11" name="TextBox 10">
                          <a:extLst>
                            <a:ext uri="{FF2B5EF4-FFF2-40B4-BE49-F238E27FC236}">
                              <a16:creationId xmlns:a16="http://schemas.microsoft.com/office/drawing/2014/main" id="{816663DF-1458-6C4F-90A8-FEA0E7428BF5}"/>
                            </a:ext>
                          </a:extLst>
                        </p:cNvPr>
                        <p:cNvSpPr txBox="1">
                          <a:spLocks noRot="1" noChangeAspect="1" noMove="1" noResize="1" noEditPoints="1" noAdjustHandles="1" noChangeArrowheads="1" noChangeShapeType="1" noTextEdit="1"/>
                        </p:cNvSpPr>
                        <p:nvPr/>
                      </p:nvSpPr>
                      <p:spPr>
                        <a:xfrm>
                          <a:off x="8140099" y="6377757"/>
                          <a:ext cx="359009" cy="310598"/>
                        </a:xfrm>
                        <a:prstGeom prst="rect">
                          <a:avLst/>
                        </a:prstGeom>
                        <a:blipFill>
                          <a:blip r:embed="rId8"/>
                          <a:stretch>
                            <a:fillRect l="-10345" t="-28000" b="-12000"/>
                          </a:stretch>
                        </a:blipFill>
                      </p:spPr>
                      <p:txBody>
                        <a:bodyPr/>
                        <a:lstStyle/>
                        <a:p>
                          <a:r>
                            <a:rPr lang="en-US">
                              <a:noFill/>
                            </a:rPr>
                            <a:t> </a:t>
                          </a:r>
                        </a:p>
                      </p:txBody>
                    </p:sp>
                  </mc:Fallback>
                </mc:AlternateContent>
                <p:grpSp>
                  <p:nvGrpSpPr>
                    <p:cNvPr id="23" name="Group 22">
                      <a:extLst>
                        <a:ext uri="{FF2B5EF4-FFF2-40B4-BE49-F238E27FC236}">
                          <a16:creationId xmlns:a16="http://schemas.microsoft.com/office/drawing/2014/main" id="{DBC32E30-0D9F-74ED-C21C-50FFCE688B49}"/>
                        </a:ext>
                      </a:extLst>
                    </p:cNvPr>
                    <p:cNvGrpSpPr/>
                    <p:nvPr/>
                  </p:nvGrpSpPr>
                  <p:grpSpPr>
                    <a:xfrm>
                      <a:off x="6677517" y="4330350"/>
                      <a:ext cx="5514483" cy="2450860"/>
                      <a:chOff x="6677517" y="4330350"/>
                      <a:chExt cx="5514483" cy="2450860"/>
                    </a:xfrm>
                  </p:grpSpPr>
                  <p:grpSp>
                    <p:nvGrpSpPr>
                      <p:cNvPr id="31" name="Group 30">
                        <a:extLst>
                          <a:ext uri="{FF2B5EF4-FFF2-40B4-BE49-F238E27FC236}">
                            <a16:creationId xmlns:a16="http://schemas.microsoft.com/office/drawing/2014/main" id="{DED21FF6-5652-4124-1617-3D12EBB73C53}"/>
                          </a:ext>
                        </a:extLst>
                      </p:cNvPr>
                      <p:cNvGrpSpPr/>
                      <p:nvPr/>
                    </p:nvGrpSpPr>
                    <p:grpSpPr>
                      <a:xfrm>
                        <a:off x="6677517" y="4330350"/>
                        <a:ext cx="4733434" cy="2450860"/>
                        <a:chOff x="681279" y="3721214"/>
                        <a:chExt cx="4733434" cy="2450860"/>
                      </a:xfrm>
                    </p:grpSpPr>
                    <p:cxnSp>
                      <p:nvCxnSpPr>
                        <p:cNvPr id="34" name="Straight Connector 33">
                          <a:extLst>
                            <a:ext uri="{FF2B5EF4-FFF2-40B4-BE49-F238E27FC236}">
                              <a16:creationId xmlns:a16="http://schemas.microsoft.com/office/drawing/2014/main" id="{9E352816-D652-72F9-C489-393EFD34E1E2}"/>
                            </a:ext>
                          </a:extLst>
                        </p:cNvPr>
                        <p:cNvCxnSpPr>
                          <a:cxnSpLocks/>
                        </p:cNvCxnSpPr>
                        <p:nvPr/>
                      </p:nvCxnSpPr>
                      <p:spPr>
                        <a:xfrm flipH="1">
                          <a:off x="681279" y="4588147"/>
                          <a:ext cx="1" cy="158267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D36C8C7-906D-D4E0-FD03-D49F26D0BC26}"/>
                            </a:ext>
                          </a:extLst>
                        </p:cNvPr>
                        <p:cNvCxnSpPr>
                          <a:cxnSpLocks/>
                        </p:cNvCxnSpPr>
                        <p:nvPr/>
                      </p:nvCxnSpPr>
                      <p:spPr>
                        <a:xfrm>
                          <a:off x="681280" y="4576832"/>
                          <a:ext cx="4678121" cy="158266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2E61079B-6A23-7A49-3A40-7CC1FE2F47EB}"/>
                                </a:ext>
                              </a:extLst>
                            </p:cNvPr>
                            <p:cNvSpPr txBox="1"/>
                            <p:nvPr/>
                          </p:nvSpPr>
                          <p:spPr>
                            <a:xfrm>
                              <a:off x="4402725" y="5882500"/>
                              <a:ext cx="189475" cy="276999"/>
                            </a:xfrm>
                            <a:prstGeom prst="rect">
                              <a:avLst/>
                            </a:prstGeom>
                            <a:noFill/>
                          </p:spPr>
                          <p:txBody>
                            <a:bodyPr wrap="none" lIns="0" tIns="0" rIns="0" bIns="0" rtlCol="0">
                              <a:spAutoFit/>
                            </a:bodyPr>
                            <a:lstStyle/>
                            <a:p>
                              <a:pPr/>
                              <a14:m>
                                <m:oMathPara xmlns:m="http://schemas.openxmlformats.org/officeDocument/2006/math">
                                  <m:oMath>
                                    <m:r>
                                      <a:rPr lang="en-US" i="1" smtClean="0">
                                        <a:solidFill>
                                          <a:schemeClr val="tx1"/>
                                        </a:solidFill>
                                        <a:latin typeface="Cambria Math" panose="02040503050406030204" pitchFamily="18" charset="0"/>
                                        <a:ea typeface="Cambria Math" panose="02040503050406030204" pitchFamily="18" charset="0"/>
                                      </a:rPr>
                                      <m:t>𝜃</m:t>
                                    </m:r>
                                  </m:oMath>
                                </m:oMathPara>
                              </a14:m>
                              <a:endParaRPr lang="en-US" dirty="0">
                                <a:solidFill>
                                  <a:schemeClr val="tx1"/>
                                </a:solidFill>
                              </a:endParaRPr>
                            </a:p>
                          </p:txBody>
                        </p:sp>
                      </mc:Choice>
                      <mc:Fallback xmlns="">
                        <p:sp>
                          <p:nvSpPr>
                            <p:cNvPr id="25" name="TextBox 24">
                              <a:extLst>
                                <a:ext uri="{FF2B5EF4-FFF2-40B4-BE49-F238E27FC236}">
                                  <a16:creationId xmlns:a16="http://schemas.microsoft.com/office/drawing/2014/main" id="{87092C06-47AE-6041-9C4F-4184370ABCB2}"/>
                                </a:ext>
                              </a:extLst>
                            </p:cNvPr>
                            <p:cNvSpPr txBox="1">
                              <a:spLocks noRot="1" noChangeAspect="1" noMove="1" noResize="1" noEditPoints="1" noAdjustHandles="1" noChangeArrowheads="1" noChangeShapeType="1" noTextEdit="1"/>
                            </p:cNvSpPr>
                            <p:nvPr/>
                          </p:nvSpPr>
                          <p:spPr>
                            <a:xfrm>
                              <a:off x="4402725" y="5882500"/>
                              <a:ext cx="189475" cy="276999"/>
                            </a:xfrm>
                            <a:prstGeom prst="rect">
                              <a:avLst/>
                            </a:prstGeom>
                            <a:blipFill>
                              <a:blip r:embed="rId9"/>
                              <a:stretch>
                                <a:fillRect l="-25000" r="-18750" b="-9524"/>
                              </a:stretch>
                            </a:blipFill>
                          </p:spPr>
                          <p:txBody>
                            <a:bodyPr/>
                            <a:lstStyle/>
                            <a:p>
                              <a:r>
                                <a:rPr lang="en-US">
                                  <a:noFill/>
                                </a:rPr>
                                <a:t> </a:t>
                              </a:r>
                            </a:p>
                          </p:txBody>
                        </p:sp>
                      </mc:Fallback>
                    </mc:AlternateContent>
                    <p:grpSp>
                      <p:nvGrpSpPr>
                        <p:cNvPr id="37" name="Group 36">
                          <a:extLst>
                            <a:ext uri="{FF2B5EF4-FFF2-40B4-BE49-F238E27FC236}">
                              <a16:creationId xmlns:a16="http://schemas.microsoft.com/office/drawing/2014/main" id="{7E2443DD-AB1E-709D-4E13-F563E41DFE9D}"/>
                            </a:ext>
                          </a:extLst>
                        </p:cNvPr>
                        <p:cNvGrpSpPr/>
                        <p:nvPr/>
                      </p:nvGrpSpPr>
                      <p:grpSpPr>
                        <a:xfrm rot="156305">
                          <a:off x="736591" y="3721214"/>
                          <a:ext cx="4678122" cy="2450860"/>
                          <a:chOff x="719996" y="3784996"/>
                          <a:chExt cx="3207074" cy="1624464"/>
                        </a:xfrm>
                      </p:grpSpPr>
                      <p:cxnSp>
                        <p:nvCxnSpPr>
                          <p:cNvPr id="38" name="Straight Connector 37">
                            <a:extLst>
                              <a:ext uri="{FF2B5EF4-FFF2-40B4-BE49-F238E27FC236}">
                                <a16:creationId xmlns:a16="http://schemas.microsoft.com/office/drawing/2014/main" id="{365F489D-E87A-85D8-9281-704A2725B5A4}"/>
                              </a:ext>
                            </a:extLst>
                          </p:cNvPr>
                          <p:cNvCxnSpPr>
                            <a:cxnSpLocks/>
                          </p:cNvCxnSpPr>
                          <p:nvPr/>
                        </p:nvCxnSpPr>
                        <p:spPr>
                          <a:xfrm rot="21443695">
                            <a:off x="719996" y="5398209"/>
                            <a:ext cx="3207074" cy="11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39" name="Picture 38">
                            <a:extLst>
                              <a:ext uri="{FF2B5EF4-FFF2-40B4-BE49-F238E27FC236}">
                                <a16:creationId xmlns:a16="http://schemas.microsoft.com/office/drawing/2014/main" id="{67BC7E91-E0BD-6F0B-2B9C-3441A2269BF1}"/>
                              </a:ext>
                            </a:extLst>
                          </p:cNvPr>
                          <p:cNvPicPr>
                            <a:picLocks noChangeAspect="1"/>
                          </p:cNvPicPr>
                          <p:nvPr/>
                        </p:nvPicPr>
                        <p:blipFill>
                          <a:blip r:embed="rId10">
                            <a:alphaModFix amt="25000"/>
                          </a:blip>
                          <a:stretch>
                            <a:fillRect/>
                          </a:stretch>
                        </p:blipFill>
                        <p:spPr>
                          <a:xfrm rot="1002536">
                            <a:off x="1488000" y="3784996"/>
                            <a:ext cx="1266504" cy="1007140"/>
                          </a:xfrm>
                          <a:prstGeom prst="rect">
                            <a:avLst/>
                          </a:prstGeom>
                        </p:spPr>
                      </p:pic>
                    </p:grpSp>
                  </p:grpSp>
                  <p:cxnSp>
                    <p:nvCxnSpPr>
                      <p:cNvPr id="32" name="Straight Connector 31">
                        <a:extLst>
                          <a:ext uri="{FF2B5EF4-FFF2-40B4-BE49-F238E27FC236}">
                            <a16:creationId xmlns:a16="http://schemas.microsoft.com/office/drawing/2014/main" id="{D40FF499-D793-C350-627E-66DA31D22AA2}"/>
                          </a:ext>
                        </a:extLst>
                      </p:cNvPr>
                      <p:cNvCxnSpPr>
                        <a:stCxn id="39" idx="2"/>
                      </p:cNvCxnSpPr>
                      <p:nvPr/>
                    </p:nvCxnSpPr>
                    <p:spPr>
                      <a:xfrm>
                        <a:off x="8547015" y="5794153"/>
                        <a:ext cx="3644985"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C6C0CAE1-A909-806B-B8D4-477F73FDA058}"/>
                              </a:ext>
                            </a:extLst>
                          </p:cNvPr>
                          <p:cNvSpPr txBox="1"/>
                          <p:nvPr/>
                        </p:nvSpPr>
                        <p:spPr>
                          <a:xfrm>
                            <a:off x="10484884" y="5816799"/>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solidFill>
                                        <a:srgbClr val="FFC000"/>
                                      </a:solidFill>
                                      <a:latin typeface="Cambria Math" panose="02040503050406030204" pitchFamily="18" charset="0"/>
                                    </a:rPr>
                                    <m:t>𝑅</m:t>
                                  </m:r>
                                </m:oMath>
                              </m:oMathPara>
                            </a14:m>
                            <a:endParaRPr lang="en-US" dirty="0">
                              <a:solidFill>
                                <a:srgbClr val="FFC000"/>
                              </a:solidFill>
                            </a:endParaRPr>
                          </a:p>
                        </p:txBody>
                      </p:sp>
                    </mc:Choice>
                    <mc:Fallback xmlns="">
                      <p:sp>
                        <p:nvSpPr>
                          <p:cNvPr id="22" name="TextBox 21">
                            <a:extLst>
                              <a:ext uri="{FF2B5EF4-FFF2-40B4-BE49-F238E27FC236}">
                                <a16:creationId xmlns:a16="http://schemas.microsoft.com/office/drawing/2014/main" id="{9E1FBC0B-62FF-7443-9296-BEE3A87BDA40}"/>
                              </a:ext>
                            </a:extLst>
                          </p:cNvPr>
                          <p:cNvSpPr txBox="1">
                            <a:spLocks noRot="1" noChangeAspect="1" noMove="1" noResize="1" noEditPoints="1" noAdjustHandles="1" noChangeArrowheads="1" noChangeShapeType="1" noTextEdit="1"/>
                          </p:cNvSpPr>
                          <p:nvPr/>
                        </p:nvSpPr>
                        <p:spPr>
                          <a:xfrm>
                            <a:off x="10484884" y="5816799"/>
                            <a:ext cx="207108" cy="276999"/>
                          </a:xfrm>
                          <a:prstGeom prst="rect">
                            <a:avLst/>
                          </a:prstGeom>
                          <a:blipFill>
                            <a:blip r:embed="rId11"/>
                            <a:stretch>
                              <a:fillRect l="-23529" r="-17647" b="-4545"/>
                            </a:stretch>
                          </a:blipFill>
                        </p:spPr>
                        <p:txBody>
                          <a:bodyPr/>
                          <a:lstStyle/>
                          <a:p>
                            <a:r>
                              <a:rPr lang="en-US">
                                <a:noFill/>
                              </a:rPr>
                              <a:t> </a:t>
                            </a:r>
                          </a:p>
                        </p:txBody>
                      </p:sp>
                    </mc:Fallback>
                  </mc:AlternateContent>
                </p:grpSp>
                <p:cxnSp>
                  <p:nvCxnSpPr>
                    <p:cNvPr id="24" name="Straight Arrow Connector 23">
                      <a:extLst>
                        <a:ext uri="{FF2B5EF4-FFF2-40B4-BE49-F238E27FC236}">
                          <a16:creationId xmlns:a16="http://schemas.microsoft.com/office/drawing/2014/main" id="{0DB9FF4B-49A6-EDFC-5176-9161606E94A4}"/>
                        </a:ext>
                      </a:extLst>
                    </p:cNvPr>
                    <p:cNvCxnSpPr>
                      <a:cxnSpLocks/>
                      <a:endCxn id="21" idx="1"/>
                    </p:cNvCxnSpPr>
                    <p:nvPr/>
                  </p:nvCxnSpPr>
                  <p:spPr>
                    <a:xfrm flipV="1">
                      <a:off x="8547015" y="4221957"/>
                      <a:ext cx="708588" cy="1572198"/>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E4F898CD-5B8F-96B8-D940-2B00F350CFBB}"/>
                        </a:ext>
                      </a:extLst>
                    </p:cNvPr>
                    <p:cNvCxnSpPr>
                      <a:stCxn id="39" idx="2"/>
                    </p:cNvCxnSpPr>
                    <p:nvPr/>
                  </p:nvCxnSpPr>
                  <p:spPr>
                    <a:xfrm flipV="1">
                      <a:off x="8547015" y="3926405"/>
                      <a:ext cx="34010" cy="18677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3AFD3036-0427-E5E4-F9E3-96F58FC0DD6D}"/>
                        </a:ext>
                      </a:extLst>
                    </p:cNvPr>
                    <p:cNvCxnSpPr>
                      <a:cxnSpLocks/>
                    </p:cNvCxnSpPr>
                    <p:nvPr/>
                  </p:nvCxnSpPr>
                  <p:spPr>
                    <a:xfrm>
                      <a:off x="8562535" y="5782835"/>
                      <a:ext cx="2319987" cy="89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ABF84CFD-744A-2E7F-2F17-339FD8E20858}"/>
                            </a:ext>
                          </a:extLst>
                        </p:cNvPr>
                        <p:cNvSpPr txBox="1"/>
                        <p:nvPr/>
                      </p:nvSpPr>
                      <p:spPr>
                        <a:xfrm>
                          <a:off x="10777447" y="5468524"/>
                          <a:ext cx="183319"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𝑥</m:t>
                                </m:r>
                              </m:oMath>
                            </m:oMathPara>
                          </a14:m>
                          <a:endParaRPr lang="en-US" dirty="0"/>
                        </a:p>
                      </p:txBody>
                    </p:sp>
                  </mc:Choice>
                  <mc:Fallback xmlns="">
                    <p:sp>
                      <p:nvSpPr>
                        <p:cNvPr id="16" name="TextBox 15">
                          <a:extLst>
                            <a:ext uri="{FF2B5EF4-FFF2-40B4-BE49-F238E27FC236}">
                              <a16:creationId xmlns:a16="http://schemas.microsoft.com/office/drawing/2014/main" id="{CB526DA5-1B14-2249-8E65-CDAB9F6D1039}"/>
                            </a:ext>
                          </a:extLst>
                        </p:cNvPr>
                        <p:cNvSpPr txBox="1">
                          <a:spLocks noRot="1" noChangeAspect="1" noMove="1" noResize="1" noEditPoints="1" noAdjustHandles="1" noChangeArrowheads="1" noChangeShapeType="1" noTextEdit="1"/>
                        </p:cNvSpPr>
                        <p:nvPr/>
                      </p:nvSpPr>
                      <p:spPr>
                        <a:xfrm>
                          <a:off x="10777447" y="5468524"/>
                          <a:ext cx="183319" cy="276999"/>
                        </a:xfrm>
                        <a:prstGeom prst="rect">
                          <a:avLst/>
                        </a:prstGeom>
                        <a:blipFill>
                          <a:blip r:embed="rId12"/>
                          <a:stretch>
                            <a:fillRect l="-21429" r="-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D6EF07D9-67F1-CF81-46E9-62FD3248860E}"/>
                            </a:ext>
                          </a:extLst>
                        </p:cNvPr>
                        <p:cNvSpPr txBox="1"/>
                        <p:nvPr/>
                      </p:nvSpPr>
                      <p:spPr>
                        <a:xfrm>
                          <a:off x="8629128" y="3810679"/>
                          <a:ext cx="18671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𝑦</m:t>
                                </m:r>
                              </m:oMath>
                            </m:oMathPara>
                          </a14:m>
                          <a:endParaRPr lang="en-US" dirty="0"/>
                        </a:p>
                      </p:txBody>
                    </p:sp>
                  </mc:Choice>
                  <mc:Fallback xmlns="">
                    <p:sp>
                      <p:nvSpPr>
                        <p:cNvPr id="17" name="TextBox 16">
                          <a:extLst>
                            <a:ext uri="{FF2B5EF4-FFF2-40B4-BE49-F238E27FC236}">
                              <a16:creationId xmlns:a16="http://schemas.microsoft.com/office/drawing/2014/main" id="{3B997BBB-DBF5-F943-82AF-1293DE200BA4}"/>
                            </a:ext>
                          </a:extLst>
                        </p:cNvPr>
                        <p:cNvSpPr txBox="1">
                          <a:spLocks noRot="1" noChangeAspect="1" noMove="1" noResize="1" noEditPoints="1" noAdjustHandles="1" noChangeArrowheads="1" noChangeShapeType="1" noTextEdit="1"/>
                        </p:cNvSpPr>
                        <p:nvPr/>
                      </p:nvSpPr>
                      <p:spPr>
                        <a:xfrm>
                          <a:off x="8629128" y="3810679"/>
                          <a:ext cx="186718" cy="276999"/>
                        </a:xfrm>
                        <a:prstGeom prst="rect">
                          <a:avLst/>
                        </a:prstGeom>
                        <a:blipFill>
                          <a:blip r:embed="rId13"/>
                          <a:stretch>
                            <a:fillRect l="-25000" r="-25000" b="-27273"/>
                          </a:stretch>
                        </a:blipFill>
                      </p:spPr>
                      <p:txBody>
                        <a:bodyPr/>
                        <a:lstStyle/>
                        <a:p>
                          <a:r>
                            <a:rPr lang="en-US">
                              <a:noFill/>
                            </a:rPr>
                            <a:t> </a:t>
                          </a:r>
                        </a:p>
                      </p:txBody>
                    </p:sp>
                  </mc:Fallback>
                </mc:AlternateContent>
                <p:cxnSp>
                  <p:nvCxnSpPr>
                    <p:cNvPr id="29" name="Straight Arrow Connector 28">
                      <a:extLst>
                        <a:ext uri="{FF2B5EF4-FFF2-40B4-BE49-F238E27FC236}">
                          <a16:creationId xmlns:a16="http://schemas.microsoft.com/office/drawing/2014/main" id="{85AE3758-4237-53D8-6525-98DC1B789364}"/>
                        </a:ext>
                      </a:extLst>
                    </p:cNvPr>
                    <p:cNvCxnSpPr>
                      <a:cxnSpLocks/>
                    </p:cNvCxnSpPr>
                    <p:nvPr/>
                  </p:nvCxnSpPr>
                  <p:spPr>
                    <a:xfrm flipV="1">
                      <a:off x="8532890" y="4220700"/>
                      <a:ext cx="48135" cy="1572274"/>
                    </a:xfrm>
                    <a:prstGeom prst="straightConnector1">
                      <a:avLst/>
                    </a:prstGeom>
                    <a:ln w="50800">
                      <a:solidFill>
                        <a:srgbClr val="00B0F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264A968E-EECD-D726-5633-96734DA45A02}"/>
                        </a:ext>
                      </a:extLst>
                    </p:cNvPr>
                    <p:cNvCxnSpPr>
                      <a:cxnSpLocks/>
                      <a:endCxn id="21" idx="1"/>
                    </p:cNvCxnSpPr>
                    <p:nvPr/>
                  </p:nvCxnSpPr>
                  <p:spPr>
                    <a:xfrm flipV="1">
                      <a:off x="8571082" y="4221957"/>
                      <a:ext cx="684521" cy="6174"/>
                    </a:xfrm>
                    <a:prstGeom prst="straightConnector1">
                      <a:avLst/>
                    </a:prstGeom>
                    <a:ln w="50800">
                      <a:solidFill>
                        <a:srgbClr val="00B0F0"/>
                      </a:solidFill>
                      <a:prstDash val="dash"/>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BD66E11B-E475-1EE9-6DB5-A7285CAF4087}"/>
                          </a:ext>
                        </a:extLst>
                      </p:cNvPr>
                      <p:cNvSpPr txBox="1"/>
                      <p:nvPr/>
                    </p:nvSpPr>
                    <p:spPr>
                      <a:xfrm>
                        <a:off x="8091200" y="4721779"/>
                        <a:ext cx="416396" cy="29892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00B0F0"/>
                                      </a:solidFill>
                                      <a:latin typeface="Cambria Math" panose="02040503050406030204" pitchFamily="18" charset="0"/>
                                    </a:rPr>
                                  </m:ctrlPr>
                                </m:sSubPr>
                                <m:e>
                                  <m:r>
                                    <a:rPr lang="en-US" b="0" i="1" smtClean="0">
                                      <a:solidFill>
                                        <a:srgbClr val="00B0F0"/>
                                      </a:solidFill>
                                      <a:latin typeface="Cambria Math" panose="02040503050406030204" pitchFamily="18" charset="0"/>
                                    </a:rPr>
                                    <m:t>𝐹</m:t>
                                  </m:r>
                                </m:e>
                                <m:sub>
                                  <m:r>
                                    <a:rPr lang="en-US" b="0" i="1" smtClean="0">
                                      <a:solidFill>
                                        <a:srgbClr val="00B0F0"/>
                                      </a:solidFill>
                                      <a:latin typeface="Cambria Math" panose="02040503050406030204" pitchFamily="18" charset="0"/>
                                    </a:rPr>
                                    <m:t>𝑁𝑦</m:t>
                                  </m:r>
                                </m:sub>
                              </m:sSub>
                            </m:oMath>
                          </m:oMathPara>
                        </a14:m>
                        <a:endParaRPr lang="en-US" dirty="0"/>
                      </a:p>
                    </p:txBody>
                  </p:sp>
                </mc:Choice>
                <mc:Fallback xmlns="">
                  <p:sp>
                    <p:nvSpPr>
                      <p:cNvPr id="7" name="TextBox 6">
                        <a:extLst>
                          <a:ext uri="{FF2B5EF4-FFF2-40B4-BE49-F238E27FC236}">
                            <a16:creationId xmlns:a16="http://schemas.microsoft.com/office/drawing/2014/main" id="{D42BF189-D45E-974B-A9CE-7B383295DD7F}"/>
                          </a:ext>
                        </a:extLst>
                      </p:cNvPr>
                      <p:cNvSpPr txBox="1">
                        <a:spLocks noRot="1" noChangeAspect="1" noMove="1" noResize="1" noEditPoints="1" noAdjustHandles="1" noChangeArrowheads="1" noChangeShapeType="1" noTextEdit="1"/>
                      </p:cNvSpPr>
                      <p:nvPr/>
                    </p:nvSpPr>
                    <p:spPr>
                      <a:xfrm>
                        <a:off x="8091200" y="4721779"/>
                        <a:ext cx="416396" cy="298928"/>
                      </a:xfrm>
                      <a:prstGeom prst="rect">
                        <a:avLst/>
                      </a:prstGeom>
                      <a:blipFill>
                        <a:blip r:embed="rId14"/>
                        <a:stretch>
                          <a:fillRect l="-8824" r="-5882"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F38475CB-CE1C-F18B-AAB3-D0436ACBDE9F}"/>
                          </a:ext>
                        </a:extLst>
                      </p:cNvPr>
                      <p:cNvSpPr txBox="1"/>
                      <p:nvPr/>
                    </p:nvSpPr>
                    <p:spPr>
                      <a:xfrm>
                        <a:off x="8810032" y="3874623"/>
                        <a:ext cx="408766"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00B0F0"/>
                                      </a:solidFill>
                                      <a:latin typeface="Cambria Math" panose="02040503050406030204" pitchFamily="18" charset="0"/>
                                    </a:rPr>
                                  </m:ctrlPr>
                                </m:sSubPr>
                                <m:e>
                                  <m:r>
                                    <a:rPr lang="en-US" b="0" i="1" smtClean="0">
                                      <a:solidFill>
                                        <a:srgbClr val="00B0F0"/>
                                      </a:solidFill>
                                      <a:latin typeface="Cambria Math" panose="02040503050406030204" pitchFamily="18" charset="0"/>
                                    </a:rPr>
                                    <m:t>𝐹</m:t>
                                  </m:r>
                                </m:e>
                                <m:sub>
                                  <m:r>
                                    <a:rPr lang="en-US" b="0" i="1" smtClean="0">
                                      <a:solidFill>
                                        <a:srgbClr val="00B0F0"/>
                                      </a:solidFill>
                                      <a:latin typeface="Cambria Math" panose="02040503050406030204" pitchFamily="18" charset="0"/>
                                    </a:rPr>
                                    <m:t>𝑁𝑥</m:t>
                                  </m:r>
                                </m:sub>
                              </m:sSub>
                            </m:oMath>
                          </m:oMathPara>
                        </a14:m>
                        <a:endParaRPr lang="en-US" dirty="0"/>
                      </a:p>
                    </p:txBody>
                  </p:sp>
                </mc:Choice>
                <mc:Fallback xmlns="">
                  <p:sp>
                    <p:nvSpPr>
                      <p:cNvPr id="8" name="TextBox 7">
                        <a:extLst>
                          <a:ext uri="{FF2B5EF4-FFF2-40B4-BE49-F238E27FC236}">
                            <a16:creationId xmlns:a16="http://schemas.microsoft.com/office/drawing/2014/main" id="{19FDE8B9-0C7A-6E49-9D68-9CD7C7DA4F01}"/>
                          </a:ext>
                        </a:extLst>
                      </p:cNvPr>
                      <p:cNvSpPr txBox="1">
                        <a:spLocks noRot="1" noChangeAspect="1" noMove="1" noResize="1" noEditPoints="1" noAdjustHandles="1" noChangeArrowheads="1" noChangeShapeType="1" noTextEdit="1"/>
                      </p:cNvSpPr>
                      <p:nvPr/>
                    </p:nvSpPr>
                    <p:spPr>
                      <a:xfrm>
                        <a:off x="8810032" y="3874623"/>
                        <a:ext cx="408766" cy="276999"/>
                      </a:xfrm>
                      <a:prstGeom prst="rect">
                        <a:avLst/>
                      </a:prstGeom>
                      <a:blipFill>
                        <a:blip r:embed="rId15"/>
                        <a:stretch>
                          <a:fillRect l="-12121" b="-13636"/>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1492B98-1EBB-A0F6-0E45-D914A63AC199}"/>
                        </a:ext>
                      </a:extLst>
                    </p:cNvPr>
                    <p:cNvSpPr txBox="1"/>
                    <p:nvPr/>
                  </p:nvSpPr>
                  <p:spPr>
                    <a:xfrm>
                      <a:off x="7847182" y="2715258"/>
                      <a:ext cx="189475" cy="276999"/>
                    </a:xfrm>
                    <a:prstGeom prst="rect">
                      <a:avLst/>
                    </a:prstGeom>
                    <a:noFill/>
                  </p:spPr>
                  <p:txBody>
                    <a:bodyPr wrap="none" lIns="0" tIns="0" rIns="0" bIns="0" rtlCol="0">
                      <a:spAutoFit/>
                    </a:bodyPr>
                    <a:lstStyle/>
                    <a:p>
                      <a:pPr/>
                      <a14:m>
                        <m:oMathPara xmlns:m="http://schemas.openxmlformats.org/officeDocument/2006/math">
                          <m:oMath>
                            <m:r>
                              <a:rPr lang="en-US" i="1" smtClean="0">
                                <a:solidFill>
                                  <a:schemeClr val="tx1"/>
                                </a:solidFill>
                                <a:latin typeface="Cambria Math" panose="02040503050406030204" pitchFamily="18" charset="0"/>
                                <a:ea typeface="Cambria Math" panose="02040503050406030204" pitchFamily="18" charset="0"/>
                              </a:rPr>
                              <m:t>𝜃</m:t>
                            </m:r>
                          </m:oMath>
                        </m:oMathPara>
                      </a14:m>
                      <a:endParaRPr lang="en-US" dirty="0">
                        <a:solidFill>
                          <a:schemeClr val="tx1"/>
                        </a:solidFill>
                      </a:endParaRPr>
                    </a:p>
                  </p:txBody>
                </p:sp>
              </mc:Choice>
              <mc:Fallback xmlns="">
                <p:sp>
                  <p:nvSpPr>
                    <p:cNvPr id="29" name="TextBox 28">
                      <a:extLst>
                        <a:ext uri="{FF2B5EF4-FFF2-40B4-BE49-F238E27FC236}">
                          <a16:creationId xmlns:a16="http://schemas.microsoft.com/office/drawing/2014/main" id="{2781C9D2-AD29-FE47-870E-BE0A3D666B23}"/>
                        </a:ext>
                      </a:extLst>
                    </p:cNvPr>
                    <p:cNvSpPr txBox="1">
                      <a:spLocks noRot="1" noChangeAspect="1" noMove="1" noResize="1" noEditPoints="1" noAdjustHandles="1" noChangeArrowheads="1" noChangeShapeType="1" noTextEdit="1"/>
                    </p:cNvSpPr>
                    <p:nvPr/>
                  </p:nvSpPr>
                  <p:spPr>
                    <a:xfrm>
                      <a:off x="7847182" y="2715258"/>
                      <a:ext cx="189475" cy="276999"/>
                    </a:xfrm>
                    <a:prstGeom prst="rect">
                      <a:avLst/>
                    </a:prstGeom>
                    <a:blipFill>
                      <a:blip r:embed="rId16"/>
                      <a:stretch>
                        <a:fillRect l="-25000" r="-18750" b="-4348"/>
                      </a:stretch>
                    </a:blipFill>
                  </p:spPr>
                  <p:txBody>
                    <a:bodyPr/>
                    <a:lstStyle/>
                    <a:p>
                      <a:r>
                        <a:rPr lang="en-US">
                          <a:noFill/>
                        </a:rPr>
                        <a:t> </a:t>
                      </a:r>
                    </a:p>
                  </p:txBody>
                </p:sp>
              </mc:Fallback>
            </mc:AlternateContent>
          </p:grpSp>
          <p:cxnSp>
            <p:nvCxnSpPr>
              <p:cNvPr id="41" name="Straight Arrow Connector 40">
                <a:extLst>
                  <a:ext uri="{FF2B5EF4-FFF2-40B4-BE49-F238E27FC236}">
                    <a16:creationId xmlns:a16="http://schemas.microsoft.com/office/drawing/2014/main" id="{972FCA1D-C331-4E2E-EBBD-C359C994C760}"/>
                  </a:ext>
                </a:extLst>
              </p:cNvPr>
              <p:cNvCxnSpPr>
                <a:stCxn id="39" idx="2"/>
              </p:cNvCxnSpPr>
              <p:nvPr/>
            </p:nvCxnSpPr>
            <p:spPr>
              <a:xfrm>
                <a:off x="8157154" y="3627865"/>
                <a:ext cx="1752390" cy="582628"/>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C43A8BBB-542B-0411-2E0C-252C5B63CEE7}"/>
                  </a:ext>
                </a:extLst>
              </p:cNvPr>
              <p:cNvCxnSpPr>
                <a:cxnSpLocks/>
              </p:cNvCxnSpPr>
              <p:nvPr/>
            </p:nvCxnSpPr>
            <p:spPr>
              <a:xfrm>
                <a:off x="8163343" y="3634921"/>
                <a:ext cx="1746201" cy="15590"/>
              </a:xfrm>
              <a:prstGeom prst="straightConnector1">
                <a:avLst/>
              </a:prstGeom>
              <a:ln w="50800">
                <a:solidFill>
                  <a:srgbClr val="7030A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FEDBD9A-52EE-1682-8449-82D9F520DF93}"/>
                  </a:ext>
                </a:extLst>
              </p:cNvPr>
              <p:cNvCxnSpPr>
                <a:cxnSpLocks/>
              </p:cNvCxnSpPr>
              <p:nvPr/>
            </p:nvCxnSpPr>
            <p:spPr>
              <a:xfrm flipV="1">
                <a:off x="9923669" y="3605220"/>
                <a:ext cx="6926" cy="605273"/>
              </a:xfrm>
              <a:prstGeom prst="straightConnector1">
                <a:avLst/>
              </a:prstGeom>
              <a:ln w="50800">
                <a:solidFill>
                  <a:srgbClr val="7030A0"/>
                </a:solidFill>
                <a:prstDash val="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49" name="TextBox 48">
                    <a:extLst>
                      <a:ext uri="{FF2B5EF4-FFF2-40B4-BE49-F238E27FC236}">
                        <a16:creationId xmlns:a16="http://schemas.microsoft.com/office/drawing/2014/main" id="{5F17FEFC-15A4-C406-F24E-E098BECBBE5C}"/>
                      </a:ext>
                    </a:extLst>
                  </p:cNvPr>
                  <p:cNvSpPr txBox="1"/>
                  <p:nvPr/>
                </p:nvSpPr>
                <p:spPr>
                  <a:xfrm>
                    <a:off x="8942352" y="3279285"/>
                    <a:ext cx="458972" cy="29924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𝐹</m:t>
                              </m:r>
                            </m:e>
                            <m:sub>
                              <m:r>
                                <a:rPr lang="en-US" b="0" i="1" smtClean="0">
                                  <a:solidFill>
                                    <a:srgbClr val="7030A0"/>
                                  </a:solidFill>
                                  <a:latin typeface="Cambria Math" panose="02040503050406030204" pitchFamily="18" charset="0"/>
                                </a:rPr>
                                <m:t>𝑓𝑟</m:t>
                              </m:r>
                              <m:r>
                                <a:rPr lang="en-US" b="0" i="1" smtClean="0">
                                  <a:solidFill>
                                    <a:srgbClr val="7030A0"/>
                                  </a:solidFill>
                                  <a:latin typeface="Cambria Math" panose="02040503050406030204" pitchFamily="18" charset="0"/>
                                </a:rPr>
                                <m:t>𝑥</m:t>
                              </m:r>
                            </m:sub>
                          </m:sSub>
                        </m:oMath>
                      </m:oMathPara>
                    </a14:m>
                    <a:endParaRPr lang="en-US" dirty="0"/>
                  </a:p>
                </p:txBody>
              </p:sp>
            </mc:Choice>
            <mc:Fallback>
              <p:sp>
                <p:nvSpPr>
                  <p:cNvPr id="49" name="TextBox 48">
                    <a:extLst>
                      <a:ext uri="{FF2B5EF4-FFF2-40B4-BE49-F238E27FC236}">
                        <a16:creationId xmlns:a16="http://schemas.microsoft.com/office/drawing/2014/main" id="{5F17FEFC-15A4-C406-F24E-E098BECBBE5C}"/>
                      </a:ext>
                    </a:extLst>
                  </p:cNvPr>
                  <p:cNvSpPr txBox="1">
                    <a:spLocks noRot="1" noChangeAspect="1" noMove="1" noResize="1" noEditPoints="1" noAdjustHandles="1" noChangeArrowheads="1" noChangeShapeType="1" noTextEdit="1"/>
                  </p:cNvSpPr>
                  <p:nvPr/>
                </p:nvSpPr>
                <p:spPr>
                  <a:xfrm>
                    <a:off x="8942352" y="3279285"/>
                    <a:ext cx="458972" cy="299249"/>
                  </a:xfrm>
                  <a:prstGeom prst="rect">
                    <a:avLst/>
                  </a:prstGeom>
                  <a:blipFill>
                    <a:blip r:embed="rId17"/>
                    <a:stretch>
                      <a:fillRect l="-10811" b="-24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0" name="TextBox 49">
                    <a:extLst>
                      <a:ext uri="{FF2B5EF4-FFF2-40B4-BE49-F238E27FC236}">
                        <a16:creationId xmlns:a16="http://schemas.microsoft.com/office/drawing/2014/main" id="{2D26E715-85DD-94A0-8ADB-AC8A91467A48}"/>
                      </a:ext>
                    </a:extLst>
                  </p:cNvPr>
                  <p:cNvSpPr txBox="1"/>
                  <p:nvPr/>
                </p:nvSpPr>
                <p:spPr>
                  <a:xfrm>
                    <a:off x="9989110" y="3876739"/>
                    <a:ext cx="466603" cy="29924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𝐹</m:t>
                              </m:r>
                            </m:e>
                            <m:sub>
                              <m:r>
                                <a:rPr lang="en-US" b="0" i="1" smtClean="0">
                                  <a:solidFill>
                                    <a:srgbClr val="7030A0"/>
                                  </a:solidFill>
                                  <a:latin typeface="Cambria Math" panose="02040503050406030204" pitchFamily="18" charset="0"/>
                                </a:rPr>
                                <m:t>𝑓𝑟𝑦</m:t>
                              </m:r>
                            </m:sub>
                          </m:sSub>
                        </m:oMath>
                      </m:oMathPara>
                    </a14:m>
                    <a:endParaRPr lang="en-US" dirty="0"/>
                  </a:p>
                </p:txBody>
              </p:sp>
            </mc:Choice>
            <mc:Fallback>
              <p:sp>
                <p:nvSpPr>
                  <p:cNvPr id="50" name="TextBox 49">
                    <a:extLst>
                      <a:ext uri="{FF2B5EF4-FFF2-40B4-BE49-F238E27FC236}">
                        <a16:creationId xmlns:a16="http://schemas.microsoft.com/office/drawing/2014/main" id="{2D26E715-85DD-94A0-8ADB-AC8A91467A48}"/>
                      </a:ext>
                    </a:extLst>
                  </p:cNvPr>
                  <p:cNvSpPr txBox="1">
                    <a:spLocks noRot="1" noChangeAspect="1" noMove="1" noResize="1" noEditPoints="1" noAdjustHandles="1" noChangeArrowheads="1" noChangeShapeType="1" noTextEdit="1"/>
                  </p:cNvSpPr>
                  <p:nvPr/>
                </p:nvSpPr>
                <p:spPr>
                  <a:xfrm>
                    <a:off x="9989110" y="3876739"/>
                    <a:ext cx="466603" cy="299249"/>
                  </a:xfrm>
                  <a:prstGeom prst="rect">
                    <a:avLst/>
                  </a:prstGeom>
                  <a:blipFill>
                    <a:blip r:embed="rId18"/>
                    <a:stretch>
                      <a:fillRect l="-10526" r="-7895" b="-24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51" name="TextBox 50">
                    <a:extLst>
                      <a:ext uri="{FF2B5EF4-FFF2-40B4-BE49-F238E27FC236}">
                        <a16:creationId xmlns:a16="http://schemas.microsoft.com/office/drawing/2014/main" id="{0EE1AC7A-817E-00D6-F7BB-72CE08335BA2}"/>
                      </a:ext>
                    </a:extLst>
                  </p:cNvPr>
                  <p:cNvSpPr txBox="1"/>
                  <p:nvPr/>
                </p:nvSpPr>
                <p:spPr>
                  <a:xfrm>
                    <a:off x="9050310" y="4030557"/>
                    <a:ext cx="383182" cy="339195"/>
                  </a:xfrm>
                  <a:prstGeom prst="rect">
                    <a:avLst/>
                  </a:prstGeom>
                  <a:noFill/>
                </p:spPr>
                <p:txBody>
                  <a:bodyPr wrap="square" lIns="0" tIns="0" rIns="0" bIns="0" rtlCol="0">
                    <a:spAutoFit/>
                  </a:bodyPr>
                  <a:lstStyle/>
                  <a:p>
                    <a:pPr/>
                    <a14:m>
                      <m:oMathPara xmlns:m="http://schemas.openxmlformats.org/officeDocument/2006/math">
                        <m:oMath>
                          <m:sSub>
                            <m:sSubPr>
                              <m:ctrlPr>
                                <a:rPr lang="en-US" b="0" i="1" smtClean="0">
                                  <a:solidFill>
                                    <a:srgbClr val="7030A0"/>
                                  </a:solidFill>
                                  <a:latin typeface="Cambria Math" panose="02040503050406030204" pitchFamily="18" charset="0"/>
                                </a:rPr>
                              </m:ctrlPr>
                            </m:sSubPr>
                            <m:e>
                              <m:acc>
                                <m:accPr>
                                  <m:chr m:val="⃗"/>
                                  <m:ctrlPr>
                                    <a:rPr lang="en-US" b="0"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𝐹</m:t>
                                  </m:r>
                                </m:e>
                              </m:acc>
                            </m:e>
                            <m:sub>
                              <m:r>
                                <a:rPr lang="en-US" b="0" i="1" smtClean="0">
                                  <a:solidFill>
                                    <a:srgbClr val="7030A0"/>
                                  </a:solidFill>
                                  <a:latin typeface="Cambria Math" panose="02040503050406030204" pitchFamily="18" charset="0"/>
                                </a:rPr>
                                <m:t>𝑓𝑟</m:t>
                              </m:r>
                            </m:sub>
                          </m:sSub>
                        </m:oMath>
                      </m:oMathPara>
                    </a14:m>
                    <a:endParaRPr lang="en-US" dirty="0">
                      <a:solidFill>
                        <a:srgbClr val="7030A0"/>
                      </a:solidFill>
                    </a:endParaRPr>
                  </a:p>
                </p:txBody>
              </p:sp>
            </mc:Choice>
            <mc:Fallback>
              <p:sp>
                <p:nvSpPr>
                  <p:cNvPr id="51" name="TextBox 50">
                    <a:extLst>
                      <a:ext uri="{FF2B5EF4-FFF2-40B4-BE49-F238E27FC236}">
                        <a16:creationId xmlns:a16="http://schemas.microsoft.com/office/drawing/2014/main" id="{0EE1AC7A-817E-00D6-F7BB-72CE08335BA2}"/>
                      </a:ext>
                    </a:extLst>
                  </p:cNvPr>
                  <p:cNvSpPr txBox="1">
                    <a:spLocks noRot="1" noChangeAspect="1" noMove="1" noResize="1" noEditPoints="1" noAdjustHandles="1" noChangeArrowheads="1" noChangeShapeType="1" noTextEdit="1"/>
                  </p:cNvSpPr>
                  <p:nvPr/>
                </p:nvSpPr>
                <p:spPr>
                  <a:xfrm>
                    <a:off x="9050310" y="4030557"/>
                    <a:ext cx="383182" cy="339195"/>
                  </a:xfrm>
                  <a:prstGeom prst="rect">
                    <a:avLst/>
                  </a:prstGeom>
                  <a:blipFill>
                    <a:blip r:embed="rId19"/>
                    <a:stretch>
                      <a:fillRect l="-9677" t="-29630" r="-6452" b="-22222"/>
                    </a:stretch>
                  </a:blipFill>
                </p:spPr>
                <p:txBody>
                  <a:bodyPr/>
                  <a:lstStyle/>
                  <a:p>
                    <a:r>
                      <a:rPr lang="en-US">
                        <a:noFill/>
                      </a:rPr>
                      <a:t> </a:t>
                    </a:r>
                  </a:p>
                </p:txBody>
              </p:sp>
            </mc:Fallback>
          </mc:AlternateContent>
        </p:grpSp>
        <mc:AlternateContent xmlns:mc="http://schemas.openxmlformats.org/markup-compatibility/2006">
          <mc:Choice xmlns:a14="http://schemas.microsoft.com/office/drawing/2010/main" Requires="a14">
            <p:sp>
              <p:nvSpPr>
                <p:cNvPr id="56" name="TextBox 55">
                  <a:extLst>
                    <a:ext uri="{FF2B5EF4-FFF2-40B4-BE49-F238E27FC236}">
                      <a16:creationId xmlns:a16="http://schemas.microsoft.com/office/drawing/2014/main" id="{6AE4E034-611A-E95C-3001-2397D74FE2E1}"/>
                    </a:ext>
                  </a:extLst>
                </p:cNvPr>
                <p:cNvSpPr txBox="1"/>
                <p:nvPr/>
              </p:nvSpPr>
              <p:spPr>
                <a:xfrm>
                  <a:off x="9075823" y="3493113"/>
                  <a:ext cx="189475" cy="276999"/>
                </a:xfrm>
                <a:prstGeom prst="rect">
                  <a:avLst/>
                </a:prstGeom>
                <a:noFill/>
              </p:spPr>
              <p:txBody>
                <a:bodyPr wrap="none" lIns="0" tIns="0" rIns="0" bIns="0" rtlCol="0">
                  <a:spAutoFit/>
                </a:bodyPr>
                <a:lstStyle/>
                <a:p>
                  <a:pPr/>
                  <a14:m>
                    <m:oMathPara xmlns:m="http://schemas.openxmlformats.org/officeDocument/2006/math">
                      <m:oMath>
                        <m:r>
                          <a:rPr lang="en-US" i="1" smtClean="0">
                            <a:solidFill>
                              <a:schemeClr val="tx1"/>
                            </a:solidFill>
                            <a:latin typeface="Cambria Math" panose="02040503050406030204" pitchFamily="18" charset="0"/>
                            <a:ea typeface="Cambria Math" panose="02040503050406030204" pitchFamily="18" charset="0"/>
                          </a:rPr>
                          <m:t>𝜃</m:t>
                        </m:r>
                      </m:oMath>
                    </m:oMathPara>
                  </a14:m>
                  <a:endParaRPr lang="en-US" dirty="0">
                    <a:solidFill>
                      <a:schemeClr val="tx1"/>
                    </a:solidFill>
                  </a:endParaRPr>
                </a:p>
              </p:txBody>
            </p:sp>
          </mc:Choice>
          <mc:Fallback>
            <p:sp>
              <p:nvSpPr>
                <p:cNvPr id="56" name="TextBox 55">
                  <a:extLst>
                    <a:ext uri="{FF2B5EF4-FFF2-40B4-BE49-F238E27FC236}">
                      <a16:creationId xmlns:a16="http://schemas.microsoft.com/office/drawing/2014/main" id="{6AE4E034-611A-E95C-3001-2397D74FE2E1}"/>
                    </a:ext>
                  </a:extLst>
                </p:cNvPr>
                <p:cNvSpPr txBox="1">
                  <a:spLocks noRot="1" noChangeAspect="1" noMove="1" noResize="1" noEditPoints="1" noAdjustHandles="1" noChangeArrowheads="1" noChangeShapeType="1" noTextEdit="1"/>
                </p:cNvSpPr>
                <p:nvPr/>
              </p:nvSpPr>
              <p:spPr>
                <a:xfrm>
                  <a:off x="9075823" y="3493113"/>
                  <a:ext cx="189475" cy="276999"/>
                </a:xfrm>
                <a:prstGeom prst="rect">
                  <a:avLst/>
                </a:prstGeom>
                <a:blipFill>
                  <a:blip r:embed="rId20"/>
                  <a:stretch>
                    <a:fillRect l="-25000" r="-18750" b="-9091"/>
                  </a:stretch>
                </a:blipFill>
              </p:spPr>
              <p:txBody>
                <a:bodyPr/>
                <a:lstStyle/>
                <a:p>
                  <a:r>
                    <a:rPr lang="en-US">
                      <a:noFill/>
                    </a:rPr>
                    <a:t> </a:t>
                  </a:r>
                </a:p>
              </p:txBody>
            </p:sp>
          </mc:Fallback>
        </mc:AlternateContent>
      </p:grpSp>
    </p:spTree>
    <p:extLst>
      <p:ext uri="{BB962C8B-B14F-4D97-AF65-F5344CB8AC3E}">
        <p14:creationId xmlns:p14="http://schemas.microsoft.com/office/powerpoint/2010/main" val="651184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78DC757-E1AE-620A-7E04-65B4A44F2CC9}"/>
              </a:ext>
            </a:extLst>
          </p:cNvPr>
          <p:cNvSpPr txBox="1"/>
          <p:nvPr/>
        </p:nvSpPr>
        <p:spPr>
          <a:xfrm>
            <a:off x="209992" y="969459"/>
            <a:ext cx="11592147" cy="646331"/>
          </a:xfrm>
          <a:prstGeom prst="rect">
            <a:avLst/>
          </a:prstGeom>
          <a:noFill/>
        </p:spPr>
        <p:txBody>
          <a:bodyPr wrap="square">
            <a:spAutoFit/>
          </a:bodyPr>
          <a:lstStyle/>
          <a:p>
            <a:pPr marL="228600" marR="0" algn="just">
              <a:buNone/>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To take the corner at a low rate of speed, the car would tend to slide down the track to a larger radius.  To keep the radius fixed, we need friction to point up the track to help us take the corner.</a:t>
            </a:r>
          </a:p>
        </p:txBody>
      </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0F350B78-E214-5587-D8B6-601A01393E17}"/>
                  </a:ext>
                </a:extLst>
              </p:cNvPr>
              <p:cNvSpPr txBox="1"/>
              <p:nvPr/>
            </p:nvSpPr>
            <p:spPr>
              <a:xfrm>
                <a:off x="336036" y="2055902"/>
                <a:ext cx="7487980" cy="391261"/>
              </a:xfrm>
              <a:prstGeom prst="rect">
                <a:avLst/>
              </a:prstGeom>
              <a:noFill/>
            </p:spPr>
            <p:txBody>
              <a:bodyPr wrap="square">
                <a:spAutoFit/>
              </a:bodyPr>
              <a:lstStyle/>
              <a:p>
                <a:pPr marL="228600" marR="0" algn="just">
                  <a:buNone/>
                </a:pPr>
                <a14:m>
                  <m:oMathPara xmlns:m="http://schemas.openxmlformats.org/officeDocument/2006/math">
                    <m:o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𝑛𝑒𝑡</m:t>
                          </m:r>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𝑦</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𝑁𝑦</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𝑊</m:t>
                          </m:r>
                        </m:sub>
                      </m:sSub>
                      <m:r>
                        <a:rPr lang="en-US" sz="1800" b="0" i="1" smtClean="0">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𝐹𝑟𝑦</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𝑁</m:t>
                          </m:r>
                        </m:sub>
                      </m:sSub>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cos</m:t>
                          </m:r>
                        </m:fName>
                        <m:e>
                          <m:r>
                            <a:rPr lang="en-US" sz="1800" i="1">
                              <a:effectLst/>
                              <a:latin typeface="Cambria Math" panose="02040503050406030204" pitchFamily="18" charset="0"/>
                              <a:ea typeface="Times New Roman" panose="02020603050405020304" pitchFamily="18" charset="0"/>
                            </a:rPr>
                            <m:t>𝜃</m:t>
                          </m:r>
                        </m:e>
                      </m:func>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𝑚𝑔</m:t>
                      </m:r>
                      <m:r>
                        <a:rPr lang="en-US" sz="1800" b="0" i="1" smtClean="0">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𝜇</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𝑁</m:t>
                          </m:r>
                        </m:sub>
                      </m:sSub>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sin</m:t>
                          </m:r>
                        </m:fName>
                        <m:e>
                          <m:r>
                            <a:rPr lang="en-US" sz="1800" i="1">
                              <a:effectLst/>
                              <a:latin typeface="Cambria Math" panose="02040503050406030204" pitchFamily="18" charset="0"/>
                              <a:ea typeface="Times New Roman" panose="02020603050405020304" pitchFamily="18" charset="0"/>
                            </a:rPr>
                            <m:t>𝜃</m:t>
                          </m:r>
                        </m:e>
                      </m:func>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𝑚</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𝑎</m:t>
                          </m:r>
                        </m:e>
                        <m:sub>
                          <m:r>
                            <a:rPr lang="en-US" sz="1800" i="1">
                              <a:effectLst/>
                              <a:latin typeface="Cambria Math" panose="02040503050406030204" pitchFamily="18" charset="0"/>
                              <a:ea typeface="Times New Roman" panose="02020603050405020304" pitchFamily="18" charset="0"/>
                            </a:rPr>
                            <m:t>𝑦</m:t>
                          </m:r>
                        </m:sub>
                      </m:sSub>
                      <m:r>
                        <a:rPr lang="en-US" sz="1800" i="1">
                          <a:effectLst/>
                          <a:latin typeface="Cambria Math" panose="02040503050406030204" pitchFamily="18" charset="0"/>
                          <a:ea typeface="Times New Roman" panose="02020603050405020304" pitchFamily="18" charset="0"/>
                        </a:rPr>
                        <m:t>=0</m:t>
                      </m:r>
                    </m:oMath>
                  </m:oMathPara>
                </a14:m>
                <a:endParaRPr lang="en-US" sz="1800" dirty="0">
                  <a:effectLst/>
                  <a:latin typeface="+mn-lt"/>
                  <a:ea typeface="Times New Roman" panose="02020603050405020304" pitchFamily="18" charset="0"/>
                </a:endParaRPr>
              </a:p>
            </p:txBody>
          </p:sp>
        </mc:Choice>
        <mc:Fallback>
          <p:sp>
            <p:nvSpPr>
              <p:cNvPr id="5" name="TextBox 4">
                <a:extLst>
                  <a:ext uri="{FF2B5EF4-FFF2-40B4-BE49-F238E27FC236}">
                    <a16:creationId xmlns:a16="http://schemas.microsoft.com/office/drawing/2014/main" id="{0F350B78-E214-5587-D8B6-601A01393E17}"/>
                  </a:ext>
                </a:extLst>
              </p:cNvPr>
              <p:cNvSpPr txBox="1">
                <a:spLocks noRot="1" noChangeAspect="1" noMove="1" noResize="1" noEditPoints="1" noAdjustHandles="1" noChangeArrowheads="1" noChangeShapeType="1" noTextEdit="1"/>
              </p:cNvSpPr>
              <p:nvPr/>
            </p:nvSpPr>
            <p:spPr>
              <a:xfrm>
                <a:off x="336036" y="2055902"/>
                <a:ext cx="7487980" cy="391261"/>
              </a:xfrm>
              <a:prstGeom prst="rect">
                <a:avLst/>
              </a:prstGeom>
              <a:blipFill>
                <a:blip r:embed="rId2"/>
                <a:stretch>
                  <a:fillRect b="-625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21C501F9-1269-DE54-5C4D-9BA54BB41410}"/>
                  </a:ext>
                </a:extLst>
              </p:cNvPr>
              <p:cNvSpPr txBox="1"/>
              <p:nvPr/>
            </p:nvSpPr>
            <p:spPr>
              <a:xfrm>
                <a:off x="833940" y="2696830"/>
                <a:ext cx="2567835" cy="610103"/>
              </a:xfrm>
              <a:prstGeom prst="rect">
                <a:avLst/>
              </a:prstGeom>
              <a:noFill/>
            </p:spPr>
            <p:txBody>
              <a:bodyPr wrap="square">
                <a:spAutoFit/>
              </a:bodyPr>
              <a:lstStyle/>
              <a:p>
                <a:pPr/>
                <a14:m>
                  <m:oMathPara xmlns:m="http://schemas.openxmlformats.org/officeDocument/2006/math">
                    <m:oMath>
                      <m:r>
                        <a:rPr lang="en-US" sz="1800" i="1" smtClean="0">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𝑁</m:t>
                          </m:r>
                        </m:sub>
                      </m:sSub>
                      <m:r>
                        <a:rPr lang="en-US" sz="1800" i="1">
                          <a:effectLst/>
                          <a:latin typeface="Cambria Math" panose="02040503050406030204" pitchFamily="18" charset="0"/>
                          <a:ea typeface="Times New Roman" panose="02020603050405020304" pitchFamily="18" charset="0"/>
                        </a:rPr>
                        <m:t>=</m:t>
                      </m:r>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𝑚𝑔</m:t>
                          </m:r>
                        </m:num>
                        <m:den>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cos</m:t>
                              </m:r>
                            </m:fName>
                            <m:e>
                              <m:r>
                                <a:rPr lang="en-US" sz="1800" i="1">
                                  <a:effectLst/>
                                  <a:latin typeface="Cambria Math" panose="02040503050406030204" pitchFamily="18" charset="0"/>
                                  <a:ea typeface="Times New Roman" panose="02020603050405020304" pitchFamily="18" charset="0"/>
                                </a:rPr>
                                <m:t>𝜃</m:t>
                              </m:r>
                            </m:e>
                          </m:func>
                          <m:r>
                            <a:rPr lang="en-US" sz="1800" b="0" i="1" smtClean="0">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𝜇</m:t>
                          </m:r>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sin</m:t>
                              </m:r>
                            </m:fName>
                            <m:e>
                              <m:r>
                                <a:rPr lang="en-US" sz="1800" i="1">
                                  <a:effectLst/>
                                  <a:latin typeface="Cambria Math" panose="02040503050406030204" pitchFamily="18" charset="0"/>
                                  <a:ea typeface="Times New Roman" panose="02020603050405020304" pitchFamily="18" charset="0"/>
                                </a:rPr>
                                <m:t>𝜃</m:t>
                              </m:r>
                            </m:e>
                          </m:func>
                        </m:den>
                      </m:f>
                    </m:oMath>
                  </m:oMathPara>
                </a14:m>
                <a:endParaRPr lang="en-US" dirty="0"/>
              </a:p>
            </p:txBody>
          </p:sp>
        </mc:Choice>
        <mc:Fallback>
          <p:sp>
            <p:nvSpPr>
              <p:cNvPr id="6" name="TextBox 5">
                <a:extLst>
                  <a:ext uri="{FF2B5EF4-FFF2-40B4-BE49-F238E27FC236}">
                    <a16:creationId xmlns:a16="http://schemas.microsoft.com/office/drawing/2014/main" id="{21C501F9-1269-DE54-5C4D-9BA54BB41410}"/>
                  </a:ext>
                </a:extLst>
              </p:cNvPr>
              <p:cNvSpPr txBox="1">
                <a:spLocks noRot="1" noChangeAspect="1" noMove="1" noResize="1" noEditPoints="1" noAdjustHandles="1" noChangeArrowheads="1" noChangeShapeType="1" noTextEdit="1"/>
              </p:cNvSpPr>
              <p:nvPr/>
            </p:nvSpPr>
            <p:spPr>
              <a:xfrm>
                <a:off x="833940" y="2696830"/>
                <a:ext cx="2567835" cy="610103"/>
              </a:xfrm>
              <a:prstGeom prst="rect">
                <a:avLst/>
              </a:prstGeom>
              <a:blipFill>
                <a:blip r:embed="rId3"/>
                <a:stretch>
                  <a:fillRect b="-204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A714C751-263C-625A-800D-4141676F3BDA}"/>
                  </a:ext>
                </a:extLst>
              </p:cNvPr>
              <p:cNvSpPr txBox="1"/>
              <p:nvPr/>
            </p:nvSpPr>
            <p:spPr>
              <a:xfrm>
                <a:off x="439245" y="3460625"/>
                <a:ext cx="6097772" cy="655564"/>
              </a:xfrm>
              <a:prstGeom prst="rect">
                <a:avLst/>
              </a:prstGeom>
              <a:noFill/>
            </p:spPr>
            <p:txBody>
              <a:bodyPr wrap="square">
                <a:spAutoFit/>
              </a:bodyPr>
              <a:lstStyle/>
              <a:p>
                <a:pPr/>
                <a14:m>
                  <m:oMathPara xmlns:m="http://schemas.openxmlformats.org/officeDocument/2006/math">
                    <m:o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𝑛𝑒𝑡</m:t>
                          </m:r>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𝑥</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𝑁𝑥</m:t>
                          </m:r>
                        </m:sub>
                      </m:sSub>
                      <m:r>
                        <a:rPr lang="en-US" sz="1800" b="0" i="1" smtClean="0">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𝑓𝑟𝑥</m:t>
                          </m:r>
                        </m:sub>
                      </m:sSub>
                      <m:r>
                        <a:rPr lang="en-US" sz="1800" i="1">
                          <a:effectLst/>
                          <a:latin typeface="Cambria Math" panose="02040503050406030204" pitchFamily="18" charset="0"/>
                          <a:ea typeface="Times New Roman" panose="02020603050405020304" pitchFamily="18" charset="0"/>
                        </a:rPr>
                        <m:t>=</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𝑁</m:t>
                          </m:r>
                        </m:sub>
                      </m:sSub>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sin</m:t>
                          </m:r>
                        </m:fName>
                        <m:e>
                          <m:r>
                            <a:rPr lang="en-US" sz="1800" i="1">
                              <a:effectLst/>
                              <a:latin typeface="Cambria Math" panose="02040503050406030204" pitchFamily="18" charset="0"/>
                              <a:ea typeface="Times New Roman" panose="02020603050405020304" pitchFamily="18" charset="0"/>
                            </a:rPr>
                            <m:t>𝜃</m:t>
                          </m:r>
                        </m:e>
                      </m:func>
                      <m:r>
                        <a:rPr lang="en-US" sz="1800" b="0" i="1" smtClean="0">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𝜇</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𝑁</m:t>
                          </m:r>
                        </m:sub>
                      </m:sSub>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cos</m:t>
                          </m:r>
                        </m:fName>
                        <m:e>
                          <m:r>
                            <a:rPr lang="en-US" sz="1800" i="1">
                              <a:effectLst/>
                              <a:latin typeface="Cambria Math" panose="02040503050406030204" pitchFamily="18" charset="0"/>
                              <a:ea typeface="Times New Roman" panose="02020603050405020304" pitchFamily="18" charset="0"/>
                            </a:rPr>
                            <m:t>𝜃</m:t>
                          </m:r>
                        </m:e>
                      </m:func>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𝑚</m:t>
                      </m:r>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𝑎</m:t>
                          </m:r>
                        </m:e>
                        <m:sub>
                          <m:r>
                            <a:rPr lang="en-US" sz="1800" i="1">
                              <a:effectLst/>
                              <a:latin typeface="Cambria Math" panose="02040503050406030204" pitchFamily="18" charset="0"/>
                              <a:ea typeface="Times New Roman" panose="02020603050405020304" pitchFamily="18" charset="0"/>
                            </a:rPr>
                            <m:t>𝑐</m:t>
                          </m:r>
                        </m:sub>
                      </m:sSub>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𝑚</m:t>
                      </m:r>
                      <m:f>
                        <m:fPr>
                          <m:ctrlPr>
                            <a:rPr lang="en-US" sz="1800" i="1" smtClean="0">
                              <a:effectLst/>
                              <a:latin typeface="Cambria Math" panose="02040503050406030204" pitchFamily="18" charset="0"/>
                            </a:rPr>
                          </m:ctrlPr>
                        </m:fPr>
                        <m:num>
                          <m:sSubSup>
                            <m:sSubSupPr>
                              <m:ctrlPr>
                                <a:rPr lang="en-US" sz="1800" b="0" i="1" smtClean="0">
                                  <a:effectLst/>
                                  <a:latin typeface="Cambria Math" panose="02040503050406030204" pitchFamily="18" charset="0"/>
                                </a:rPr>
                              </m:ctrlPr>
                            </m:sSubSupPr>
                            <m:e>
                              <m:r>
                                <a:rPr lang="en-US" sz="1800" b="0" i="1" smtClean="0">
                                  <a:effectLst/>
                                  <a:latin typeface="Cambria Math" panose="02040503050406030204" pitchFamily="18" charset="0"/>
                                </a:rPr>
                                <m:t>𝑣</m:t>
                              </m:r>
                            </m:e>
                            <m:sub>
                              <m:r>
                                <a:rPr lang="en-US" sz="1800" b="0" i="1" smtClean="0">
                                  <a:effectLst/>
                                  <a:latin typeface="Cambria Math" panose="02040503050406030204" pitchFamily="18" charset="0"/>
                                </a:rPr>
                                <m:t>𝑚𝑖𝑛</m:t>
                              </m:r>
                            </m:sub>
                            <m:sup>
                              <m:r>
                                <a:rPr lang="en-US" sz="1800" b="0" i="1" smtClean="0">
                                  <a:effectLst/>
                                  <a:latin typeface="Cambria Math" panose="02040503050406030204" pitchFamily="18" charset="0"/>
                                </a:rPr>
                                <m:t>2</m:t>
                              </m:r>
                            </m:sup>
                          </m:sSubSup>
                        </m:num>
                        <m:den>
                          <m:r>
                            <a:rPr lang="en-US" sz="1800" i="1">
                              <a:effectLst/>
                              <a:latin typeface="Cambria Math" panose="02040503050406030204" pitchFamily="18" charset="0"/>
                              <a:ea typeface="Times New Roman" panose="02020603050405020304" pitchFamily="18" charset="0"/>
                            </a:rPr>
                            <m:t>𝑅</m:t>
                          </m:r>
                        </m:den>
                      </m:f>
                    </m:oMath>
                  </m:oMathPara>
                </a14:m>
                <a:endParaRPr lang="en-US" dirty="0"/>
              </a:p>
            </p:txBody>
          </p:sp>
        </mc:Choice>
        <mc:Fallback>
          <p:sp>
            <p:nvSpPr>
              <p:cNvPr id="7" name="TextBox 6">
                <a:extLst>
                  <a:ext uri="{FF2B5EF4-FFF2-40B4-BE49-F238E27FC236}">
                    <a16:creationId xmlns:a16="http://schemas.microsoft.com/office/drawing/2014/main" id="{A714C751-263C-625A-800D-4141676F3BDA}"/>
                  </a:ext>
                </a:extLst>
              </p:cNvPr>
              <p:cNvSpPr txBox="1">
                <a:spLocks noRot="1" noChangeAspect="1" noMove="1" noResize="1" noEditPoints="1" noAdjustHandles="1" noChangeArrowheads="1" noChangeShapeType="1" noTextEdit="1"/>
              </p:cNvSpPr>
              <p:nvPr/>
            </p:nvSpPr>
            <p:spPr>
              <a:xfrm>
                <a:off x="439245" y="3460625"/>
                <a:ext cx="6097772" cy="655564"/>
              </a:xfrm>
              <a:prstGeom prst="rect">
                <a:avLst/>
              </a:prstGeom>
              <a:blipFill>
                <a:blip r:embed="rId4"/>
                <a:stretch>
                  <a:fillRect b="-576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199115B2-EF47-6FCC-BA0E-AFCFC3D59BE8}"/>
                  </a:ext>
                </a:extLst>
              </p:cNvPr>
              <p:cNvSpPr txBox="1"/>
              <p:nvPr/>
            </p:nvSpPr>
            <p:spPr>
              <a:xfrm>
                <a:off x="528829" y="4331940"/>
                <a:ext cx="5745892" cy="708143"/>
              </a:xfrm>
              <a:prstGeom prst="rect">
                <a:avLst/>
              </a:prstGeom>
              <a:noFill/>
            </p:spPr>
            <p:txBody>
              <a:bodyPr wrap="square">
                <a:spAutoFit/>
              </a:bodyPr>
              <a:lstStyle/>
              <a:p>
                <a:pPr/>
                <a14:m>
                  <m:oMathPara xmlns:m="http://schemas.openxmlformats.org/officeDocument/2006/math">
                    <m:o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𝐹</m:t>
                          </m:r>
                        </m:e>
                        <m:sub>
                          <m:r>
                            <a:rPr lang="en-US" sz="1800" i="1">
                              <a:effectLst/>
                              <a:latin typeface="Cambria Math" panose="02040503050406030204" pitchFamily="18" charset="0"/>
                              <a:ea typeface="Times New Roman" panose="02020603050405020304" pitchFamily="18" charset="0"/>
                            </a:rPr>
                            <m:t>𝑁</m:t>
                          </m:r>
                        </m:sub>
                      </m:sSub>
                      <m:d>
                        <m:dPr>
                          <m:ctrlPr>
                            <a:rPr lang="en-US" sz="1800" i="1">
                              <a:effectLst/>
                              <a:latin typeface="Cambria Math" panose="02040503050406030204" pitchFamily="18" charset="0"/>
                              <a:ea typeface="Times New Roman" panose="02020603050405020304" pitchFamily="18" charset="0"/>
                            </a:rPr>
                          </m:ctrlPr>
                        </m:dPr>
                        <m:e>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sin</m:t>
                              </m:r>
                            </m:fName>
                            <m:e>
                              <m:r>
                                <a:rPr lang="en-US" sz="1800" i="1">
                                  <a:effectLst/>
                                  <a:latin typeface="Cambria Math" panose="02040503050406030204" pitchFamily="18" charset="0"/>
                                  <a:ea typeface="Times New Roman" panose="02020603050405020304" pitchFamily="18" charset="0"/>
                                </a:rPr>
                                <m:t>𝜃</m:t>
                              </m:r>
                            </m:e>
                          </m:func>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𝜇</m:t>
                          </m:r>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cos</m:t>
                              </m:r>
                            </m:fName>
                            <m:e>
                              <m:r>
                                <a:rPr lang="en-US" sz="1800" i="1">
                                  <a:effectLst/>
                                  <a:latin typeface="Cambria Math" panose="02040503050406030204" pitchFamily="18" charset="0"/>
                                  <a:ea typeface="Times New Roman" panose="02020603050405020304" pitchFamily="18" charset="0"/>
                                </a:rPr>
                                <m:t>𝜃</m:t>
                              </m:r>
                            </m:e>
                          </m:func>
                        </m:e>
                      </m:d>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𝑚𝑔</m:t>
                      </m:r>
                      <m:d>
                        <m:dPr>
                          <m:ctrlPr>
                            <a:rPr lang="en-US" sz="1800" i="1">
                              <a:effectLst/>
                              <a:latin typeface="Cambria Math" panose="02040503050406030204" pitchFamily="18" charset="0"/>
                              <a:ea typeface="Times New Roman" panose="02020603050405020304" pitchFamily="18" charset="0"/>
                            </a:rPr>
                          </m:ctrlPr>
                        </m:dPr>
                        <m:e>
                          <m:f>
                            <m:fPr>
                              <m:ctrlPr>
                                <a:rPr lang="en-US" sz="1800" i="1">
                                  <a:effectLst/>
                                  <a:latin typeface="Cambria Math" panose="02040503050406030204" pitchFamily="18" charset="0"/>
                                  <a:ea typeface="Times New Roman" panose="02020603050405020304" pitchFamily="18" charset="0"/>
                                </a:rPr>
                              </m:ctrlPr>
                            </m:fPr>
                            <m:num>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sin</m:t>
                                  </m:r>
                                </m:fName>
                                <m:e>
                                  <m:r>
                                    <a:rPr lang="en-US" sz="1800" i="1">
                                      <a:effectLst/>
                                      <a:latin typeface="Cambria Math" panose="02040503050406030204" pitchFamily="18" charset="0"/>
                                      <a:ea typeface="Times New Roman" panose="02020603050405020304" pitchFamily="18" charset="0"/>
                                    </a:rPr>
                                    <m:t>𝜃</m:t>
                                  </m:r>
                                </m:e>
                              </m:func>
                              <m:r>
                                <a:rPr lang="en-US" sz="1800" b="0" i="1" smtClean="0">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𝜇</m:t>
                              </m:r>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cos</m:t>
                                  </m:r>
                                </m:fName>
                                <m:e>
                                  <m:r>
                                    <a:rPr lang="en-US" sz="1800" i="1">
                                      <a:effectLst/>
                                      <a:latin typeface="Cambria Math" panose="02040503050406030204" pitchFamily="18" charset="0"/>
                                      <a:ea typeface="Times New Roman" panose="02020603050405020304" pitchFamily="18" charset="0"/>
                                    </a:rPr>
                                    <m:t>𝜃</m:t>
                                  </m:r>
                                </m:e>
                              </m:func>
                            </m:num>
                            <m:den>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cos</m:t>
                                  </m:r>
                                </m:fName>
                                <m:e>
                                  <m:r>
                                    <a:rPr lang="en-US" sz="1800" i="1">
                                      <a:effectLst/>
                                      <a:latin typeface="Cambria Math" panose="02040503050406030204" pitchFamily="18" charset="0"/>
                                      <a:ea typeface="Times New Roman" panose="02020603050405020304" pitchFamily="18" charset="0"/>
                                    </a:rPr>
                                    <m:t>𝜃</m:t>
                                  </m:r>
                                </m:e>
                              </m:func>
                              <m:r>
                                <a:rPr lang="en-US" sz="1800" b="0" i="1" smtClean="0">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𝜇</m:t>
                              </m:r>
                              <m:func>
                                <m:funcPr>
                                  <m:ctrlPr>
                                    <a:rPr lang="en-US" sz="1800">
                                      <a:effectLst/>
                                      <a:latin typeface="Cambria Math" panose="02040503050406030204" pitchFamily="18" charset="0"/>
                                      <a:ea typeface="Times New Roman" panose="02020603050405020304" pitchFamily="18" charset="0"/>
                                    </a:rPr>
                                  </m:ctrlPr>
                                </m:funcPr>
                                <m:fName>
                                  <m:r>
                                    <m:rPr>
                                      <m:sty m:val="p"/>
                                    </m:rPr>
                                    <a:rPr lang="en-US" sz="1800">
                                      <a:effectLst/>
                                      <a:latin typeface="Cambria Math" panose="02040503050406030204" pitchFamily="18" charset="0"/>
                                      <a:ea typeface="Times New Roman" panose="02020603050405020304" pitchFamily="18" charset="0"/>
                                    </a:rPr>
                                    <m:t>sin</m:t>
                                  </m:r>
                                </m:fName>
                                <m:e>
                                  <m:r>
                                    <a:rPr lang="en-US" sz="1800" i="1">
                                      <a:effectLst/>
                                      <a:latin typeface="Cambria Math" panose="02040503050406030204" pitchFamily="18" charset="0"/>
                                      <a:ea typeface="Times New Roman" panose="02020603050405020304" pitchFamily="18" charset="0"/>
                                    </a:rPr>
                                    <m:t>𝜃</m:t>
                                  </m:r>
                                </m:e>
                              </m:func>
                            </m:den>
                          </m:f>
                        </m:e>
                      </m:d>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𝑚</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b="0" i="1" smtClean="0">
                                  <a:latin typeface="Cambria Math" panose="02040503050406030204" pitchFamily="18" charset="0"/>
                                </a:rPr>
                                <m:t>𝑚𝑖𝑛</m:t>
                              </m:r>
                            </m:sub>
                            <m:sup>
                              <m:r>
                                <a:rPr lang="en-US" i="1">
                                  <a:latin typeface="Cambria Math" panose="02040503050406030204" pitchFamily="18" charset="0"/>
                                </a:rPr>
                                <m:t>2</m:t>
                              </m:r>
                            </m:sup>
                          </m:sSubSup>
                        </m:num>
                        <m:den>
                          <m:r>
                            <a:rPr lang="en-US" sz="1800" i="1">
                              <a:effectLst/>
                              <a:latin typeface="Cambria Math" panose="02040503050406030204" pitchFamily="18" charset="0"/>
                              <a:ea typeface="Times New Roman" panose="02020603050405020304" pitchFamily="18" charset="0"/>
                            </a:rPr>
                            <m:t>𝑅</m:t>
                          </m:r>
                        </m:den>
                      </m:f>
                    </m:oMath>
                  </m:oMathPara>
                </a14:m>
                <a:endParaRPr lang="en-US" dirty="0"/>
              </a:p>
            </p:txBody>
          </p:sp>
        </mc:Choice>
        <mc:Fallback>
          <p:sp>
            <p:nvSpPr>
              <p:cNvPr id="8" name="TextBox 7">
                <a:extLst>
                  <a:ext uri="{FF2B5EF4-FFF2-40B4-BE49-F238E27FC236}">
                    <a16:creationId xmlns:a16="http://schemas.microsoft.com/office/drawing/2014/main" id="{199115B2-EF47-6FCC-BA0E-AFCFC3D59BE8}"/>
                  </a:ext>
                </a:extLst>
              </p:cNvPr>
              <p:cNvSpPr txBox="1">
                <a:spLocks noRot="1" noChangeAspect="1" noMove="1" noResize="1" noEditPoints="1" noAdjustHandles="1" noChangeArrowheads="1" noChangeShapeType="1" noTextEdit="1"/>
              </p:cNvSpPr>
              <p:nvPr/>
            </p:nvSpPr>
            <p:spPr>
              <a:xfrm>
                <a:off x="528829" y="4331940"/>
                <a:ext cx="5745892" cy="708143"/>
              </a:xfrm>
              <a:prstGeom prst="rect">
                <a:avLst/>
              </a:prstGeom>
              <a:blipFill>
                <a:blip r:embed="rId5"/>
                <a:stretch>
                  <a:fillRect b="-1786"/>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2" name="TextBox 41">
                <a:extLst>
                  <a:ext uri="{FF2B5EF4-FFF2-40B4-BE49-F238E27FC236}">
                    <a16:creationId xmlns:a16="http://schemas.microsoft.com/office/drawing/2014/main" id="{930863E1-93E3-0F37-0E0C-2252353469B4}"/>
                  </a:ext>
                </a:extLst>
              </p:cNvPr>
              <p:cNvSpPr txBox="1"/>
              <p:nvPr/>
            </p:nvSpPr>
            <p:spPr>
              <a:xfrm>
                <a:off x="439245" y="5410035"/>
                <a:ext cx="10282836" cy="928267"/>
              </a:xfrm>
              <a:prstGeom prst="rect">
                <a:avLst/>
              </a:prstGeom>
              <a:noFill/>
            </p:spPr>
            <p:txBody>
              <a:bodyPr wrap="square">
                <a:spAutoFit/>
              </a:bodyPr>
              <a:lstStyle/>
              <a:p>
                <a:pPr/>
                <a14:m>
                  <m:oMathPara xmlns:m="http://schemas.openxmlformats.org/officeDocument/2006/math">
                    <m:oMath>
                      <m:r>
                        <a:rPr lang="en-US" sz="1800" i="1" smtClean="0">
                          <a:effectLst/>
                          <a:latin typeface="Cambria Math" panose="02040503050406030204" pitchFamily="18" charset="0"/>
                          <a:ea typeface="Times New Roman" panose="02020603050405020304" pitchFamily="18" charset="0"/>
                        </a:rPr>
                        <m:t>→</m:t>
                      </m:r>
                      <m:sSub>
                        <m:sSubPr>
                          <m:ctrlPr>
                            <a:rPr lang="en-US" sz="1800" b="0" i="1" smtClean="0">
                              <a:effectLst/>
                              <a:latin typeface="Cambria Math" panose="02040503050406030204" pitchFamily="18" charset="0"/>
                            </a:rPr>
                          </m:ctrlPr>
                        </m:sSubPr>
                        <m:e>
                          <m:r>
                            <a:rPr lang="en-US" sz="1800" b="0" i="1" smtClean="0">
                              <a:effectLst/>
                              <a:latin typeface="Cambria Math" panose="02040503050406030204" pitchFamily="18" charset="0"/>
                            </a:rPr>
                            <m:t>𝑣</m:t>
                          </m:r>
                        </m:e>
                        <m:sub>
                          <m:r>
                            <a:rPr lang="en-US" sz="1800" b="0" i="1" smtClean="0">
                              <a:effectLst/>
                              <a:latin typeface="Cambria Math" panose="02040503050406030204" pitchFamily="18" charset="0"/>
                            </a:rPr>
                            <m:t>𝑚𝑖𝑛</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r>
                            <a:rPr lang="en-US" i="1">
                              <a:latin typeface="Cambria Math" panose="02040503050406030204" pitchFamily="18" charset="0"/>
                            </a:rPr>
                            <m:t>𝑅𝑔</m:t>
                          </m:r>
                          <m:d>
                            <m:dPr>
                              <m:ctrlPr>
                                <a:rPr lang="en-US" i="1">
                                  <a:latin typeface="Cambria Math" panose="02040503050406030204" pitchFamily="18" charset="0"/>
                                  <a:ea typeface="Times New Roman" panose="02020603050405020304" pitchFamily="18" charset="0"/>
                                </a:rPr>
                              </m:ctrlPr>
                            </m:dPr>
                            <m:e>
                              <m:f>
                                <m:fPr>
                                  <m:ctrlPr>
                                    <a:rPr lang="en-US" i="1">
                                      <a:latin typeface="Cambria Math" panose="02040503050406030204" pitchFamily="18" charset="0"/>
                                      <a:ea typeface="Times New Roman" panose="02020603050405020304" pitchFamily="18" charset="0"/>
                                    </a:rPr>
                                  </m:ctrlPr>
                                </m:fPr>
                                <m:num>
                                  <m:func>
                                    <m:funcPr>
                                      <m:ctrlPr>
                                        <a:rPr lang="en-US">
                                          <a:latin typeface="Cambria Math" panose="02040503050406030204" pitchFamily="18" charset="0"/>
                                          <a:ea typeface="Times New Roman" panose="02020603050405020304" pitchFamily="18" charset="0"/>
                                        </a:rPr>
                                      </m:ctrlPr>
                                    </m:funcPr>
                                    <m:fName>
                                      <m:r>
                                        <m:rPr>
                                          <m:sty m:val="p"/>
                                        </m:rPr>
                                        <a:rPr lang="en-US">
                                          <a:latin typeface="Cambria Math" panose="02040503050406030204" pitchFamily="18" charset="0"/>
                                          <a:ea typeface="Times New Roman" panose="02020603050405020304" pitchFamily="18" charset="0"/>
                                        </a:rPr>
                                        <m:t>sin</m:t>
                                      </m:r>
                                    </m:fName>
                                    <m:e>
                                      <m:r>
                                        <a:rPr lang="en-US" i="1">
                                          <a:latin typeface="Cambria Math" panose="02040503050406030204" pitchFamily="18" charset="0"/>
                                          <a:ea typeface="Times New Roman" panose="02020603050405020304" pitchFamily="18" charset="0"/>
                                        </a:rPr>
                                        <m:t>𝜃</m:t>
                                      </m:r>
                                    </m:e>
                                  </m:func>
                                  <m:r>
                                    <a:rPr lang="en-US" b="0" i="1" smtClean="0">
                                      <a:latin typeface="Cambria Math" panose="02040503050406030204" pitchFamily="18" charset="0"/>
                                      <a:ea typeface="Times New Roman" panose="02020603050405020304" pitchFamily="18" charset="0"/>
                                    </a:rPr>
                                    <m:t>−</m:t>
                                  </m:r>
                                  <m:r>
                                    <a:rPr lang="en-US" i="1">
                                      <a:latin typeface="Cambria Math" panose="02040503050406030204" pitchFamily="18" charset="0"/>
                                      <a:ea typeface="Times New Roman" panose="02020603050405020304" pitchFamily="18" charset="0"/>
                                    </a:rPr>
                                    <m:t>𝜇</m:t>
                                  </m:r>
                                  <m:func>
                                    <m:funcPr>
                                      <m:ctrlPr>
                                        <a:rPr lang="en-US">
                                          <a:latin typeface="Cambria Math" panose="02040503050406030204" pitchFamily="18" charset="0"/>
                                          <a:ea typeface="Times New Roman" panose="02020603050405020304" pitchFamily="18" charset="0"/>
                                        </a:rPr>
                                      </m:ctrlPr>
                                    </m:funcPr>
                                    <m:fName>
                                      <m:r>
                                        <m:rPr>
                                          <m:sty m:val="p"/>
                                        </m:rPr>
                                        <a:rPr lang="en-US">
                                          <a:latin typeface="Cambria Math" panose="02040503050406030204" pitchFamily="18" charset="0"/>
                                          <a:ea typeface="Times New Roman" panose="02020603050405020304" pitchFamily="18" charset="0"/>
                                        </a:rPr>
                                        <m:t>cos</m:t>
                                      </m:r>
                                    </m:fName>
                                    <m:e>
                                      <m:r>
                                        <a:rPr lang="en-US" i="1">
                                          <a:latin typeface="Cambria Math" panose="02040503050406030204" pitchFamily="18" charset="0"/>
                                          <a:ea typeface="Times New Roman" panose="02020603050405020304" pitchFamily="18" charset="0"/>
                                        </a:rPr>
                                        <m:t>𝜃</m:t>
                                      </m:r>
                                    </m:e>
                                  </m:func>
                                </m:num>
                                <m:den>
                                  <m:func>
                                    <m:funcPr>
                                      <m:ctrlPr>
                                        <a:rPr lang="en-US">
                                          <a:latin typeface="Cambria Math" panose="02040503050406030204" pitchFamily="18" charset="0"/>
                                          <a:ea typeface="Times New Roman" panose="02020603050405020304" pitchFamily="18" charset="0"/>
                                        </a:rPr>
                                      </m:ctrlPr>
                                    </m:funcPr>
                                    <m:fName>
                                      <m:r>
                                        <m:rPr>
                                          <m:sty m:val="p"/>
                                        </m:rPr>
                                        <a:rPr lang="en-US">
                                          <a:latin typeface="Cambria Math" panose="02040503050406030204" pitchFamily="18" charset="0"/>
                                          <a:ea typeface="Times New Roman" panose="02020603050405020304" pitchFamily="18" charset="0"/>
                                        </a:rPr>
                                        <m:t>cos</m:t>
                                      </m:r>
                                    </m:fName>
                                    <m:e>
                                      <m:r>
                                        <a:rPr lang="en-US" i="1">
                                          <a:latin typeface="Cambria Math" panose="02040503050406030204" pitchFamily="18" charset="0"/>
                                          <a:ea typeface="Times New Roman" panose="02020603050405020304" pitchFamily="18" charset="0"/>
                                        </a:rPr>
                                        <m:t>𝜃</m:t>
                                      </m:r>
                                    </m:e>
                                  </m:func>
                                  <m:r>
                                    <a:rPr lang="en-US" b="0" i="1" smtClean="0">
                                      <a:latin typeface="Cambria Math" panose="02040503050406030204" pitchFamily="18" charset="0"/>
                                      <a:ea typeface="Times New Roman" panose="02020603050405020304" pitchFamily="18" charset="0"/>
                                    </a:rPr>
                                    <m:t>+</m:t>
                                  </m:r>
                                  <m:r>
                                    <a:rPr lang="en-US" i="1">
                                      <a:latin typeface="Cambria Math" panose="02040503050406030204" pitchFamily="18" charset="0"/>
                                      <a:ea typeface="Times New Roman" panose="02020603050405020304" pitchFamily="18" charset="0"/>
                                    </a:rPr>
                                    <m:t>𝜇</m:t>
                                  </m:r>
                                  <m:func>
                                    <m:funcPr>
                                      <m:ctrlPr>
                                        <a:rPr lang="en-US">
                                          <a:latin typeface="Cambria Math" panose="02040503050406030204" pitchFamily="18" charset="0"/>
                                          <a:ea typeface="Times New Roman" panose="02020603050405020304" pitchFamily="18" charset="0"/>
                                        </a:rPr>
                                      </m:ctrlPr>
                                    </m:funcPr>
                                    <m:fName>
                                      <m:r>
                                        <m:rPr>
                                          <m:sty m:val="p"/>
                                        </m:rPr>
                                        <a:rPr lang="en-US">
                                          <a:latin typeface="Cambria Math" panose="02040503050406030204" pitchFamily="18" charset="0"/>
                                          <a:ea typeface="Times New Roman" panose="02020603050405020304" pitchFamily="18" charset="0"/>
                                        </a:rPr>
                                        <m:t>sin</m:t>
                                      </m:r>
                                    </m:fName>
                                    <m:e>
                                      <m:r>
                                        <a:rPr lang="en-US" i="1">
                                          <a:latin typeface="Cambria Math" panose="02040503050406030204" pitchFamily="18" charset="0"/>
                                          <a:ea typeface="Times New Roman" panose="02020603050405020304" pitchFamily="18" charset="0"/>
                                        </a:rPr>
                                        <m:t>𝜃</m:t>
                                      </m:r>
                                    </m:e>
                                  </m:func>
                                </m:den>
                              </m:f>
                            </m:e>
                          </m:d>
                        </m:e>
                      </m:rad>
                      <m:r>
                        <a:rPr lang="en-US" b="0" i="1" smtClean="0">
                          <a:latin typeface="Cambria Math" panose="02040503050406030204" pitchFamily="18" charset="0"/>
                          <a:ea typeface="Times New Roman" panose="02020603050405020304" pitchFamily="18" charset="0"/>
                        </a:rPr>
                        <m:t>=</m:t>
                      </m:r>
                      <m:rad>
                        <m:radPr>
                          <m:degHide m:val="on"/>
                          <m:ctrlPr>
                            <a:rPr lang="en-US" b="0" i="1" smtClean="0">
                              <a:latin typeface="Cambria Math" panose="02040503050406030204" pitchFamily="18" charset="0"/>
                            </a:rPr>
                          </m:ctrlPr>
                        </m:radPr>
                        <m:deg/>
                        <m:e>
                          <m:r>
                            <a:rPr lang="en-US" b="0" i="1" smtClean="0">
                              <a:latin typeface="Cambria Math" panose="02040503050406030204" pitchFamily="18" charset="0"/>
                            </a:rPr>
                            <m:t>755</m:t>
                          </m:r>
                          <m:r>
                            <a:rPr lang="en-US" b="0" i="1" smtClean="0">
                              <a:latin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9.8</m:t>
                          </m:r>
                          <m:box>
                            <m:boxPr>
                              <m:ctrlPr>
                                <a:rPr lang="en-US" i="1">
                                  <a:latin typeface="Cambria Math" panose="02040503050406030204" pitchFamily="18" charset="0"/>
                                  <a:ea typeface="Cambria Math" panose="02040503050406030204" pitchFamily="18" charset="0"/>
                                </a:rPr>
                              </m:ctrlPr>
                            </m:boxPr>
                            <m:e>
                              <m:box>
                                <m:boxPr>
                                  <m:ctrlPr>
                                    <a:rPr lang="en-US" i="1">
                                      <a:latin typeface="Cambria Math" panose="02040503050406030204" pitchFamily="18" charset="0"/>
                                      <a:ea typeface="Cambria Math" panose="02040503050406030204" pitchFamily="18" charset="0"/>
                                    </a:rPr>
                                  </m:ctrlPr>
                                </m:box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𝑚</m:t>
                                      </m:r>
                                    </m:num>
                                    <m:den>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den>
                                  </m:f>
                                </m:e>
                              </m:box>
                            </m:e>
                          </m:box>
                          <m:r>
                            <a:rPr lang="en-US" i="1" smtClean="0">
                              <a:latin typeface="Cambria Math" panose="02040503050406030204" pitchFamily="18" charset="0"/>
                              <a:ea typeface="Cambria Math" panose="02040503050406030204" pitchFamily="18" charset="0"/>
                            </a:rPr>
                            <m:t>∙</m:t>
                          </m:r>
                          <m:d>
                            <m:dPr>
                              <m:ctrlPr>
                                <a:rPr lang="en-US" i="1" smtClean="0">
                                  <a:latin typeface="Cambria Math" panose="02040503050406030204" pitchFamily="18" charset="0"/>
                                  <a:ea typeface="Cambria Math" panose="02040503050406030204" pitchFamily="18" charset="0"/>
                                </a:rPr>
                              </m:ctrlPr>
                            </m:dPr>
                            <m:e>
                              <m:f>
                                <m:fPr>
                                  <m:ctrlPr>
                                    <a:rPr lang="en-US" i="1" smtClean="0">
                                      <a:latin typeface="Cambria Math" panose="02040503050406030204" pitchFamily="18" charset="0"/>
                                      <a:ea typeface="Cambria Math" panose="02040503050406030204" pitchFamily="18" charset="0"/>
                                    </a:rPr>
                                  </m:ctrlPr>
                                </m:fPr>
                                <m:num>
                                  <m:func>
                                    <m:funcPr>
                                      <m:ctrlPr>
                                        <a:rPr lang="en-US" i="0" smtClean="0">
                                          <a:latin typeface="Cambria Math" panose="02040503050406030204" pitchFamily="18" charset="0"/>
                                          <a:ea typeface="Cambria Math" panose="02040503050406030204" pitchFamily="18" charset="0"/>
                                        </a:rPr>
                                      </m:ctrlPr>
                                    </m:funcPr>
                                    <m:fName>
                                      <m:r>
                                        <m:rPr>
                                          <m:sty m:val="p"/>
                                        </m:rPr>
                                        <a:rPr lang="en-US"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31</m:t>
                                      </m:r>
                                    </m:e>
                                  </m:func>
                                  <m:r>
                                    <a:rPr lang="en-US" b="0" i="1" smtClean="0">
                                      <a:latin typeface="Cambria Math" panose="02040503050406030204" pitchFamily="18" charset="0"/>
                                      <a:ea typeface="Cambria Math" panose="02040503050406030204" pitchFamily="18" charset="0"/>
                                    </a:rPr>
                                    <m:t>−0.2</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31</m:t>
                                      </m:r>
                                    </m:e>
                                  </m:func>
                                </m:num>
                                <m:den>
                                  <m:func>
                                    <m:funcPr>
                                      <m:ctrlPr>
                                        <a:rPr lang="en-US" i="0" smtClean="0">
                                          <a:latin typeface="Cambria Math" panose="02040503050406030204" pitchFamily="18" charset="0"/>
                                          <a:ea typeface="Cambria Math" panose="02040503050406030204" pitchFamily="18" charset="0"/>
                                        </a:rPr>
                                      </m:ctrlPr>
                                    </m:funcPr>
                                    <m:fName>
                                      <m:r>
                                        <m:rPr>
                                          <m:sty m:val="p"/>
                                        </m:rPr>
                                        <a:rPr lang="en-US" i="0" smtClean="0">
                                          <a:latin typeface="Cambria Math" panose="02040503050406030204" pitchFamily="18" charset="0"/>
                                          <a:ea typeface="Cambria Math" panose="02040503050406030204" pitchFamily="18" charset="0"/>
                                        </a:rPr>
                                        <m:t>cos</m:t>
                                      </m:r>
                                    </m:fName>
                                    <m:e>
                                      <m:r>
                                        <a:rPr lang="en-US" b="0" i="1" smtClean="0">
                                          <a:latin typeface="Cambria Math" panose="02040503050406030204" pitchFamily="18" charset="0"/>
                                          <a:ea typeface="Cambria Math" panose="02040503050406030204" pitchFamily="18" charset="0"/>
                                        </a:rPr>
                                        <m:t>31</m:t>
                                      </m:r>
                                    </m:e>
                                  </m:func>
                                  <m:r>
                                    <a:rPr lang="en-US" b="0" i="1" smtClean="0">
                                      <a:latin typeface="Cambria Math" panose="02040503050406030204" pitchFamily="18" charset="0"/>
                                      <a:ea typeface="Cambria Math" panose="02040503050406030204" pitchFamily="18" charset="0"/>
                                    </a:rPr>
                                    <m:t>+0.2</m:t>
                                  </m:r>
                                  <m:func>
                                    <m:funcPr>
                                      <m:ctrlPr>
                                        <a:rPr lang="en-US" b="0" i="0" smtClean="0">
                                          <a:latin typeface="Cambria Math" panose="02040503050406030204" pitchFamily="18" charset="0"/>
                                          <a:ea typeface="Cambria Math" panose="02040503050406030204" pitchFamily="18" charset="0"/>
                                        </a:rPr>
                                      </m:ctrlPr>
                                    </m:funcPr>
                                    <m:fName>
                                      <m:r>
                                        <m:rPr>
                                          <m:sty m:val="p"/>
                                        </m:rPr>
                                        <a:rPr lang="en-US" b="0" i="0" smtClean="0">
                                          <a:latin typeface="Cambria Math" panose="02040503050406030204" pitchFamily="18" charset="0"/>
                                          <a:ea typeface="Cambria Math" panose="02040503050406030204" pitchFamily="18" charset="0"/>
                                        </a:rPr>
                                        <m:t>sin</m:t>
                                      </m:r>
                                    </m:fName>
                                    <m:e>
                                      <m:r>
                                        <a:rPr lang="en-US" b="0" i="1" smtClean="0">
                                          <a:latin typeface="Cambria Math" panose="02040503050406030204" pitchFamily="18" charset="0"/>
                                          <a:ea typeface="Cambria Math" panose="02040503050406030204" pitchFamily="18" charset="0"/>
                                        </a:rPr>
                                        <m:t>31</m:t>
                                      </m:r>
                                    </m:e>
                                  </m:func>
                                </m:den>
                              </m:f>
                            </m:e>
                          </m:d>
                        </m:e>
                      </m:rad>
                      <m:r>
                        <a:rPr lang="en-US" b="0" i="1" smtClean="0">
                          <a:latin typeface="Cambria Math" panose="02040503050406030204" pitchFamily="18" charset="0"/>
                        </a:rPr>
                        <m:t>=51.5</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e>
                      </m:box>
                      <m:r>
                        <a:rPr lang="en-US" b="0" i="1" smtClean="0">
                          <a:latin typeface="Cambria Math" panose="02040503050406030204" pitchFamily="18" charset="0"/>
                        </a:rPr>
                        <m:t> (~116</m:t>
                      </m:r>
                      <m:box>
                        <m:boxPr>
                          <m:ctrlPr>
                            <a:rPr lang="en-US" b="0" i="1" smtClean="0">
                              <a:latin typeface="Cambria Math" panose="02040503050406030204" pitchFamily="18" charset="0"/>
                            </a:rPr>
                          </m:ctrlPr>
                        </m:boxPr>
                        <m:e>
                          <m:f>
                            <m:fPr>
                              <m:ctrlPr>
                                <a:rPr lang="en-US" b="0" i="1" smtClean="0">
                                  <a:latin typeface="Cambria Math" panose="02040503050406030204" pitchFamily="18" charset="0"/>
                                </a:rPr>
                              </m:ctrlPr>
                            </m:fPr>
                            <m:num>
                              <m:r>
                                <a:rPr lang="en-US" b="0" i="1" smtClean="0">
                                  <a:latin typeface="Cambria Math" panose="02040503050406030204" pitchFamily="18" charset="0"/>
                                </a:rPr>
                                <m:t>𝑚𝑖</m:t>
                              </m:r>
                            </m:num>
                            <m:den>
                              <m:r>
                                <a:rPr lang="en-US" b="0" i="1" smtClean="0">
                                  <a:latin typeface="Cambria Math" panose="02040503050406030204" pitchFamily="18" charset="0"/>
                                </a:rPr>
                                <m:t>ℎ𝑟</m:t>
                              </m:r>
                            </m:den>
                          </m:f>
                        </m:e>
                      </m:box>
                      <m:r>
                        <a:rPr lang="en-US" b="0" i="1" smtClean="0">
                          <a:latin typeface="Cambria Math" panose="02040503050406030204" pitchFamily="18" charset="0"/>
                        </a:rPr>
                        <m:t>)</m:t>
                      </m:r>
                    </m:oMath>
                  </m:oMathPara>
                </a14:m>
                <a:endParaRPr lang="en-US" dirty="0"/>
              </a:p>
            </p:txBody>
          </p:sp>
        </mc:Choice>
        <mc:Fallback>
          <p:sp>
            <p:nvSpPr>
              <p:cNvPr id="42" name="TextBox 41">
                <a:extLst>
                  <a:ext uri="{FF2B5EF4-FFF2-40B4-BE49-F238E27FC236}">
                    <a16:creationId xmlns:a16="http://schemas.microsoft.com/office/drawing/2014/main" id="{930863E1-93E3-0F37-0E0C-2252353469B4}"/>
                  </a:ext>
                </a:extLst>
              </p:cNvPr>
              <p:cNvSpPr txBox="1">
                <a:spLocks noRot="1" noChangeAspect="1" noMove="1" noResize="1" noEditPoints="1" noAdjustHandles="1" noChangeArrowheads="1" noChangeShapeType="1" noTextEdit="1"/>
              </p:cNvSpPr>
              <p:nvPr/>
            </p:nvSpPr>
            <p:spPr>
              <a:xfrm>
                <a:off x="439245" y="5410035"/>
                <a:ext cx="10282836" cy="928267"/>
              </a:xfrm>
              <a:prstGeom prst="rect">
                <a:avLst/>
              </a:prstGeom>
              <a:blipFill>
                <a:blip r:embed="rId6"/>
                <a:stretch>
                  <a:fillRect/>
                </a:stretch>
              </a:blipFill>
            </p:spPr>
            <p:txBody>
              <a:bodyPr/>
              <a:lstStyle/>
              <a:p>
                <a:r>
                  <a:rPr lang="en-US">
                    <a:noFill/>
                  </a:rPr>
                  <a:t> </a:t>
                </a:r>
              </a:p>
            </p:txBody>
          </p:sp>
        </mc:Fallback>
      </mc:AlternateContent>
      <p:sp>
        <p:nvSpPr>
          <p:cNvPr id="43" name="TextBox 42">
            <a:extLst>
              <a:ext uri="{FF2B5EF4-FFF2-40B4-BE49-F238E27FC236}">
                <a16:creationId xmlns:a16="http://schemas.microsoft.com/office/drawing/2014/main" id="{9FF50606-7258-289D-F7FF-F76292C5F92E}"/>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A Banked Roadway - Solution</a:t>
            </a:r>
          </a:p>
        </p:txBody>
      </p:sp>
      <p:grpSp>
        <p:nvGrpSpPr>
          <p:cNvPr id="48" name="Group 47">
            <a:extLst>
              <a:ext uri="{FF2B5EF4-FFF2-40B4-BE49-F238E27FC236}">
                <a16:creationId xmlns:a16="http://schemas.microsoft.com/office/drawing/2014/main" id="{28C8F6E7-8A94-3DEC-3AAD-84B285A38441}"/>
              </a:ext>
            </a:extLst>
          </p:cNvPr>
          <p:cNvGrpSpPr/>
          <p:nvPr/>
        </p:nvGrpSpPr>
        <p:grpSpPr>
          <a:xfrm>
            <a:off x="6435114" y="1500672"/>
            <a:ext cx="5546894" cy="2970531"/>
            <a:chOff x="6435114" y="1500672"/>
            <a:chExt cx="5546894" cy="2970531"/>
          </a:xfrm>
        </p:grpSpPr>
        <p:grpSp>
          <p:nvGrpSpPr>
            <p:cNvPr id="9" name="Group 8">
              <a:extLst>
                <a:ext uri="{FF2B5EF4-FFF2-40B4-BE49-F238E27FC236}">
                  <a16:creationId xmlns:a16="http://schemas.microsoft.com/office/drawing/2014/main" id="{276F34D4-4461-9187-0E40-BCFAD80BDD4C}"/>
                </a:ext>
              </a:extLst>
            </p:cNvPr>
            <p:cNvGrpSpPr/>
            <p:nvPr/>
          </p:nvGrpSpPr>
          <p:grpSpPr>
            <a:xfrm>
              <a:off x="6435114" y="1500672"/>
              <a:ext cx="5546894" cy="2970531"/>
              <a:chOff x="6255245" y="1644391"/>
              <a:chExt cx="5546894" cy="2970531"/>
            </a:xfrm>
          </p:grpSpPr>
          <p:grpSp>
            <p:nvGrpSpPr>
              <p:cNvPr id="10" name="Group 9">
                <a:extLst>
                  <a:ext uri="{FF2B5EF4-FFF2-40B4-BE49-F238E27FC236}">
                    <a16:creationId xmlns:a16="http://schemas.microsoft.com/office/drawing/2014/main" id="{03E551BC-4646-7C7C-6719-F170540AD5F5}"/>
                  </a:ext>
                </a:extLst>
              </p:cNvPr>
              <p:cNvGrpSpPr/>
              <p:nvPr/>
            </p:nvGrpSpPr>
            <p:grpSpPr>
              <a:xfrm>
                <a:off x="6287656" y="1644391"/>
                <a:ext cx="5514483" cy="2970531"/>
                <a:chOff x="5953617" y="1429266"/>
                <a:chExt cx="5514483" cy="2970531"/>
              </a:xfrm>
            </p:grpSpPr>
            <p:grpSp>
              <p:nvGrpSpPr>
                <p:cNvPr id="17" name="Group 16">
                  <a:extLst>
                    <a:ext uri="{FF2B5EF4-FFF2-40B4-BE49-F238E27FC236}">
                      <a16:creationId xmlns:a16="http://schemas.microsoft.com/office/drawing/2014/main" id="{2B280324-588E-6680-FCB0-EDD8105F966E}"/>
                    </a:ext>
                  </a:extLst>
                </p:cNvPr>
                <p:cNvGrpSpPr/>
                <p:nvPr/>
              </p:nvGrpSpPr>
              <p:grpSpPr>
                <a:xfrm>
                  <a:off x="5953617" y="1429266"/>
                  <a:ext cx="5514483" cy="2970531"/>
                  <a:chOff x="6677517" y="3810679"/>
                  <a:chExt cx="5514483" cy="2970531"/>
                </a:xfrm>
              </p:grpSpPr>
              <p:grpSp>
                <p:nvGrpSpPr>
                  <p:cNvPr id="19" name="Group 18">
                    <a:extLst>
                      <a:ext uri="{FF2B5EF4-FFF2-40B4-BE49-F238E27FC236}">
                        <a16:creationId xmlns:a16="http://schemas.microsoft.com/office/drawing/2014/main" id="{881CCF45-5155-846E-9103-4B09A4AD8AF3}"/>
                      </a:ext>
                    </a:extLst>
                  </p:cNvPr>
                  <p:cNvGrpSpPr/>
                  <p:nvPr/>
                </p:nvGrpSpPr>
                <p:grpSpPr>
                  <a:xfrm>
                    <a:off x="6677517" y="3810679"/>
                    <a:ext cx="5514483" cy="2970531"/>
                    <a:chOff x="6677517" y="3810679"/>
                    <a:chExt cx="5514483" cy="2970531"/>
                  </a:xfrm>
                </p:grpSpPr>
                <p:cxnSp>
                  <p:nvCxnSpPr>
                    <p:cNvPr id="22" name="Straight Arrow Connector 21">
                      <a:extLst>
                        <a:ext uri="{FF2B5EF4-FFF2-40B4-BE49-F238E27FC236}">
                          <a16:creationId xmlns:a16="http://schemas.microsoft.com/office/drawing/2014/main" id="{07B27B43-B338-F83E-1EB4-1ED20286DF0C}"/>
                        </a:ext>
                      </a:extLst>
                    </p:cNvPr>
                    <p:cNvCxnSpPr>
                      <a:cxnSpLocks/>
                    </p:cNvCxnSpPr>
                    <p:nvPr/>
                  </p:nvCxnSpPr>
                  <p:spPr>
                    <a:xfrm flipV="1">
                      <a:off x="8547015" y="5794154"/>
                      <a:ext cx="0" cy="968824"/>
                    </a:xfrm>
                    <a:prstGeom prst="straightConnector1">
                      <a:avLst/>
                    </a:prstGeom>
                    <a:ln w="25400">
                      <a:solidFill>
                        <a:srgbClr val="00B050"/>
                      </a:solidFill>
                      <a:headEnd type="triangle"/>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71FA2571-EC6B-AFD3-7B19-30EEE0EA573A}"/>
                            </a:ext>
                          </a:extLst>
                        </p:cNvPr>
                        <p:cNvSpPr txBox="1"/>
                        <p:nvPr/>
                      </p:nvSpPr>
                      <p:spPr>
                        <a:xfrm>
                          <a:off x="9255603" y="4066658"/>
                          <a:ext cx="308802" cy="3105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00B0F0"/>
                                        </a:solidFill>
                                        <a:latin typeface="Cambria Math" panose="02040503050406030204" pitchFamily="18" charset="0"/>
                                      </a:rPr>
                                    </m:ctrlPr>
                                  </m:sSubPr>
                                  <m:e>
                                    <m:acc>
                                      <m:accPr>
                                        <m:chr m:val="⃗"/>
                                        <m:ctrlPr>
                                          <a:rPr lang="en-US" b="0" i="1" smtClean="0">
                                            <a:solidFill>
                                              <a:srgbClr val="00B0F0"/>
                                            </a:solidFill>
                                            <a:latin typeface="Cambria Math" panose="02040503050406030204" pitchFamily="18" charset="0"/>
                                          </a:rPr>
                                        </m:ctrlPr>
                                      </m:accPr>
                                      <m:e>
                                        <m:r>
                                          <a:rPr lang="en-US" b="0" i="1" smtClean="0">
                                            <a:solidFill>
                                              <a:srgbClr val="00B0F0"/>
                                            </a:solidFill>
                                            <a:latin typeface="Cambria Math" panose="02040503050406030204" pitchFamily="18" charset="0"/>
                                          </a:rPr>
                                          <m:t>𝐹</m:t>
                                        </m:r>
                                      </m:e>
                                    </m:acc>
                                  </m:e>
                                  <m:sub>
                                    <m:r>
                                      <a:rPr lang="en-US" b="0" i="1" smtClean="0">
                                        <a:solidFill>
                                          <a:srgbClr val="00B0F0"/>
                                        </a:solidFill>
                                        <a:latin typeface="Cambria Math" panose="02040503050406030204" pitchFamily="18" charset="0"/>
                                      </a:rPr>
                                      <m:t>𝑁</m:t>
                                    </m:r>
                                  </m:sub>
                                </m:sSub>
                              </m:oMath>
                            </m:oMathPara>
                          </a14:m>
                          <a:endParaRPr lang="en-US" dirty="0"/>
                        </a:p>
                      </p:txBody>
                    </p:sp>
                  </mc:Choice>
                  <mc:Fallback xmlns="">
                    <p:sp>
                      <p:nvSpPr>
                        <p:cNvPr id="10" name="TextBox 9">
                          <a:extLst>
                            <a:ext uri="{FF2B5EF4-FFF2-40B4-BE49-F238E27FC236}">
                              <a16:creationId xmlns:a16="http://schemas.microsoft.com/office/drawing/2014/main" id="{42658CA1-B95F-E14A-86F7-2C1947CF7310}"/>
                            </a:ext>
                          </a:extLst>
                        </p:cNvPr>
                        <p:cNvSpPr txBox="1">
                          <a:spLocks noRot="1" noChangeAspect="1" noMove="1" noResize="1" noEditPoints="1" noAdjustHandles="1" noChangeArrowheads="1" noChangeShapeType="1" noTextEdit="1"/>
                        </p:cNvSpPr>
                        <p:nvPr/>
                      </p:nvSpPr>
                      <p:spPr>
                        <a:xfrm>
                          <a:off x="9255603" y="4066658"/>
                          <a:ext cx="308802" cy="310598"/>
                        </a:xfrm>
                        <a:prstGeom prst="rect">
                          <a:avLst/>
                        </a:prstGeom>
                        <a:blipFill>
                          <a:blip r:embed="rId7"/>
                          <a:stretch>
                            <a:fillRect l="-20833" t="-28000" b="-12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A4EAB019-94A6-9231-6F9D-7B715BE9B559}"/>
                            </a:ext>
                          </a:extLst>
                        </p:cNvPr>
                        <p:cNvSpPr txBox="1"/>
                        <p:nvPr/>
                      </p:nvSpPr>
                      <p:spPr>
                        <a:xfrm>
                          <a:off x="8140099" y="6377757"/>
                          <a:ext cx="359009" cy="31059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00B050"/>
                                        </a:solidFill>
                                        <a:latin typeface="Cambria Math" panose="02040503050406030204" pitchFamily="18" charset="0"/>
                                      </a:rPr>
                                    </m:ctrlPr>
                                  </m:sSubPr>
                                  <m:e>
                                    <m:acc>
                                      <m:accPr>
                                        <m:chr m:val="⃗"/>
                                        <m:ctrlPr>
                                          <a:rPr lang="en-US" b="0" i="1" smtClean="0">
                                            <a:solidFill>
                                              <a:srgbClr val="00B050"/>
                                            </a:solidFill>
                                            <a:latin typeface="Cambria Math" panose="02040503050406030204" pitchFamily="18" charset="0"/>
                                          </a:rPr>
                                        </m:ctrlPr>
                                      </m:accPr>
                                      <m:e>
                                        <m:r>
                                          <a:rPr lang="en-US" b="0" i="1" smtClean="0">
                                            <a:solidFill>
                                              <a:srgbClr val="00B050"/>
                                            </a:solidFill>
                                            <a:latin typeface="Cambria Math" panose="02040503050406030204" pitchFamily="18" charset="0"/>
                                          </a:rPr>
                                          <m:t>𝐹</m:t>
                                        </m:r>
                                      </m:e>
                                    </m:acc>
                                  </m:e>
                                  <m:sub>
                                    <m:r>
                                      <a:rPr lang="en-US" b="0" i="1" smtClean="0">
                                        <a:solidFill>
                                          <a:srgbClr val="00B050"/>
                                        </a:solidFill>
                                        <a:latin typeface="Cambria Math" panose="02040503050406030204" pitchFamily="18" charset="0"/>
                                      </a:rPr>
                                      <m:t>𝑊</m:t>
                                    </m:r>
                                  </m:sub>
                                </m:sSub>
                              </m:oMath>
                            </m:oMathPara>
                          </a14:m>
                          <a:endParaRPr lang="en-US" dirty="0"/>
                        </a:p>
                      </p:txBody>
                    </p:sp>
                  </mc:Choice>
                  <mc:Fallback xmlns="">
                    <p:sp>
                      <p:nvSpPr>
                        <p:cNvPr id="11" name="TextBox 10">
                          <a:extLst>
                            <a:ext uri="{FF2B5EF4-FFF2-40B4-BE49-F238E27FC236}">
                              <a16:creationId xmlns:a16="http://schemas.microsoft.com/office/drawing/2014/main" id="{816663DF-1458-6C4F-90A8-FEA0E7428BF5}"/>
                            </a:ext>
                          </a:extLst>
                        </p:cNvPr>
                        <p:cNvSpPr txBox="1">
                          <a:spLocks noRot="1" noChangeAspect="1" noMove="1" noResize="1" noEditPoints="1" noAdjustHandles="1" noChangeArrowheads="1" noChangeShapeType="1" noTextEdit="1"/>
                        </p:cNvSpPr>
                        <p:nvPr/>
                      </p:nvSpPr>
                      <p:spPr>
                        <a:xfrm>
                          <a:off x="8140099" y="6377757"/>
                          <a:ext cx="359009" cy="310598"/>
                        </a:xfrm>
                        <a:prstGeom prst="rect">
                          <a:avLst/>
                        </a:prstGeom>
                        <a:blipFill>
                          <a:blip r:embed="rId8"/>
                          <a:stretch>
                            <a:fillRect l="-10345" t="-28000" b="-12000"/>
                          </a:stretch>
                        </a:blipFill>
                      </p:spPr>
                      <p:txBody>
                        <a:bodyPr/>
                        <a:lstStyle/>
                        <a:p>
                          <a:r>
                            <a:rPr lang="en-US">
                              <a:noFill/>
                            </a:rPr>
                            <a:t> </a:t>
                          </a:r>
                        </a:p>
                      </p:txBody>
                    </p:sp>
                  </mc:Fallback>
                </mc:AlternateContent>
                <p:grpSp>
                  <p:nvGrpSpPr>
                    <p:cNvPr id="25" name="Group 24">
                      <a:extLst>
                        <a:ext uri="{FF2B5EF4-FFF2-40B4-BE49-F238E27FC236}">
                          <a16:creationId xmlns:a16="http://schemas.microsoft.com/office/drawing/2014/main" id="{314E4557-7665-A100-BD55-0C3D951A6385}"/>
                        </a:ext>
                      </a:extLst>
                    </p:cNvPr>
                    <p:cNvGrpSpPr/>
                    <p:nvPr/>
                  </p:nvGrpSpPr>
                  <p:grpSpPr>
                    <a:xfrm>
                      <a:off x="6677517" y="4330350"/>
                      <a:ext cx="5514483" cy="2450860"/>
                      <a:chOff x="6677517" y="4330350"/>
                      <a:chExt cx="5514483" cy="2450860"/>
                    </a:xfrm>
                  </p:grpSpPr>
                  <p:grpSp>
                    <p:nvGrpSpPr>
                      <p:cNvPr id="33" name="Group 32">
                        <a:extLst>
                          <a:ext uri="{FF2B5EF4-FFF2-40B4-BE49-F238E27FC236}">
                            <a16:creationId xmlns:a16="http://schemas.microsoft.com/office/drawing/2014/main" id="{0B86E2B7-D4C1-9458-D641-0F100F4E9C7D}"/>
                          </a:ext>
                        </a:extLst>
                      </p:cNvPr>
                      <p:cNvGrpSpPr/>
                      <p:nvPr/>
                    </p:nvGrpSpPr>
                    <p:grpSpPr>
                      <a:xfrm>
                        <a:off x="6677517" y="4330350"/>
                        <a:ext cx="4733434" cy="2450860"/>
                        <a:chOff x="681279" y="3721214"/>
                        <a:chExt cx="4733434" cy="2450860"/>
                      </a:xfrm>
                    </p:grpSpPr>
                    <p:cxnSp>
                      <p:nvCxnSpPr>
                        <p:cNvPr id="36" name="Straight Connector 35">
                          <a:extLst>
                            <a:ext uri="{FF2B5EF4-FFF2-40B4-BE49-F238E27FC236}">
                              <a16:creationId xmlns:a16="http://schemas.microsoft.com/office/drawing/2014/main" id="{25234FCD-2024-201B-A0A3-383B29CB3CD8}"/>
                            </a:ext>
                          </a:extLst>
                        </p:cNvPr>
                        <p:cNvCxnSpPr>
                          <a:cxnSpLocks/>
                        </p:cNvCxnSpPr>
                        <p:nvPr/>
                      </p:nvCxnSpPr>
                      <p:spPr>
                        <a:xfrm flipH="1">
                          <a:off x="681279" y="4588147"/>
                          <a:ext cx="1" cy="158267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17A10DB-9071-9E3A-7AD5-B9657150FCD1}"/>
                            </a:ext>
                          </a:extLst>
                        </p:cNvPr>
                        <p:cNvCxnSpPr>
                          <a:cxnSpLocks/>
                        </p:cNvCxnSpPr>
                        <p:nvPr/>
                      </p:nvCxnSpPr>
                      <p:spPr>
                        <a:xfrm>
                          <a:off x="681280" y="4576832"/>
                          <a:ext cx="4678121" cy="158266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D6EA0FDB-CF1F-1799-CB1D-A402148C6253}"/>
                                </a:ext>
                              </a:extLst>
                            </p:cNvPr>
                            <p:cNvSpPr txBox="1"/>
                            <p:nvPr/>
                          </p:nvSpPr>
                          <p:spPr>
                            <a:xfrm>
                              <a:off x="4402725" y="5882500"/>
                              <a:ext cx="189475" cy="276999"/>
                            </a:xfrm>
                            <a:prstGeom prst="rect">
                              <a:avLst/>
                            </a:prstGeom>
                            <a:noFill/>
                          </p:spPr>
                          <p:txBody>
                            <a:bodyPr wrap="none" lIns="0" tIns="0" rIns="0" bIns="0" rtlCol="0">
                              <a:spAutoFit/>
                            </a:bodyPr>
                            <a:lstStyle/>
                            <a:p>
                              <a:pPr/>
                              <a14:m>
                                <m:oMathPara xmlns:m="http://schemas.openxmlformats.org/officeDocument/2006/math">
                                  <m:oMath>
                                    <m:r>
                                      <a:rPr lang="en-US" i="1" smtClean="0">
                                        <a:solidFill>
                                          <a:schemeClr val="tx1"/>
                                        </a:solidFill>
                                        <a:latin typeface="Cambria Math" panose="02040503050406030204" pitchFamily="18" charset="0"/>
                                        <a:ea typeface="Cambria Math" panose="02040503050406030204" pitchFamily="18" charset="0"/>
                                      </a:rPr>
                                      <m:t>𝜃</m:t>
                                    </m:r>
                                  </m:oMath>
                                </m:oMathPara>
                              </a14:m>
                              <a:endParaRPr lang="en-US" dirty="0">
                                <a:solidFill>
                                  <a:schemeClr val="tx1"/>
                                </a:solidFill>
                              </a:endParaRPr>
                            </a:p>
                          </p:txBody>
                        </p:sp>
                      </mc:Choice>
                      <mc:Fallback xmlns="">
                        <p:sp>
                          <p:nvSpPr>
                            <p:cNvPr id="25" name="TextBox 24">
                              <a:extLst>
                                <a:ext uri="{FF2B5EF4-FFF2-40B4-BE49-F238E27FC236}">
                                  <a16:creationId xmlns:a16="http://schemas.microsoft.com/office/drawing/2014/main" id="{87092C06-47AE-6041-9C4F-4184370ABCB2}"/>
                                </a:ext>
                              </a:extLst>
                            </p:cNvPr>
                            <p:cNvSpPr txBox="1">
                              <a:spLocks noRot="1" noChangeAspect="1" noMove="1" noResize="1" noEditPoints="1" noAdjustHandles="1" noChangeArrowheads="1" noChangeShapeType="1" noTextEdit="1"/>
                            </p:cNvSpPr>
                            <p:nvPr/>
                          </p:nvSpPr>
                          <p:spPr>
                            <a:xfrm>
                              <a:off x="4402725" y="5882500"/>
                              <a:ext cx="189475" cy="276999"/>
                            </a:xfrm>
                            <a:prstGeom prst="rect">
                              <a:avLst/>
                            </a:prstGeom>
                            <a:blipFill>
                              <a:blip r:embed="rId9"/>
                              <a:stretch>
                                <a:fillRect l="-25000" r="-18750" b="-9524"/>
                              </a:stretch>
                            </a:blipFill>
                          </p:spPr>
                          <p:txBody>
                            <a:bodyPr/>
                            <a:lstStyle/>
                            <a:p>
                              <a:r>
                                <a:rPr lang="en-US">
                                  <a:noFill/>
                                </a:rPr>
                                <a:t> </a:t>
                              </a:r>
                            </a:p>
                          </p:txBody>
                        </p:sp>
                      </mc:Fallback>
                    </mc:AlternateContent>
                    <p:grpSp>
                      <p:nvGrpSpPr>
                        <p:cNvPr id="39" name="Group 38">
                          <a:extLst>
                            <a:ext uri="{FF2B5EF4-FFF2-40B4-BE49-F238E27FC236}">
                              <a16:creationId xmlns:a16="http://schemas.microsoft.com/office/drawing/2014/main" id="{102D4FC2-6C40-DCC0-C5FC-31BD3E02DBD1}"/>
                            </a:ext>
                          </a:extLst>
                        </p:cNvPr>
                        <p:cNvGrpSpPr/>
                        <p:nvPr/>
                      </p:nvGrpSpPr>
                      <p:grpSpPr>
                        <a:xfrm rot="156305">
                          <a:off x="736591" y="3721214"/>
                          <a:ext cx="4678122" cy="2450860"/>
                          <a:chOff x="719996" y="3784996"/>
                          <a:chExt cx="3207074" cy="1624464"/>
                        </a:xfrm>
                      </p:grpSpPr>
                      <p:cxnSp>
                        <p:nvCxnSpPr>
                          <p:cNvPr id="40" name="Straight Connector 39">
                            <a:extLst>
                              <a:ext uri="{FF2B5EF4-FFF2-40B4-BE49-F238E27FC236}">
                                <a16:creationId xmlns:a16="http://schemas.microsoft.com/office/drawing/2014/main" id="{526FC301-0750-4726-A6DF-84FCA940B363}"/>
                              </a:ext>
                            </a:extLst>
                          </p:cNvPr>
                          <p:cNvCxnSpPr>
                            <a:cxnSpLocks/>
                          </p:cNvCxnSpPr>
                          <p:nvPr/>
                        </p:nvCxnSpPr>
                        <p:spPr>
                          <a:xfrm rot="21443695">
                            <a:off x="719996" y="5398209"/>
                            <a:ext cx="3207074" cy="1125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41" name="Picture 40">
                            <a:extLst>
                              <a:ext uri="{FF2B5EF4-FFF2-40B4-BE49-F238E27FC236}">
                                <a16:creationId xmlns:a16="http://schemas.microsoft.com/office/drawing/2014/main" id="{70002F04-000B-30BC-19EB-4E52B9FD0493}"/>
                              </a:ext>
                            </a:extLst>
                          </p:cNvPr>
                          <p:cNvPicPr>
                            <a:picLocks noChangeAspect="1"/>
                          </p:cNvPicPr>
                          <p:nvPr/>
                        </p:nvPicPr>
                        <p:blipFill>
                          <a:blip r:embed="rId10">
                            <a:alphaModFix amt="25000"/>
                          </a:blip>
                          <a:stretch>
                            <a:fillRect/>
                          </a:stretch>
                        </p:blipFill>
                        <p:spPr>
                          <a:xfrm rot="1002536">
                            <a:off x="1488000" y="3784996"/>
                            <a:ext cx="1266504" cy="1007140"/>
                          </a:xfrm>
                          <a:prstGeom prst="rect">
                            <a:avLst/>
                          </a:prstGeom>
                        </p:spPr>
                      </p:pic>
                    </p:grpSp>
                  </p:grpSp>
                  <p:cxnSp>
                    <p:nvCxnSpPr>
                      <p:cNvPr id="34" name="Straight Connector 33">
                        <a:extLst>
                          <a:ext uri="{FF2B5EF4-FFF2-40B4-BE49-F238E27FC236}">
                            <a16:creationId xmlns:a16="http://schemas.microsoft.com/office/drawing/2014/main" id="{677F795B-5B77-C68B-ACEF-9A6EC73CF9BC}"/>
                          </a:ext>
                        </a:extLst>
                      </p:cNvPr>
                      <p:cNvCxnSpPr>
                        <a:stCxn id="41" idx="2"/>
                      </p:cNvCxnSpPr>
                      <p:nvPr/>
                    </p:nvCxnSpPr>
                    <p:spPr>
                      <a:xfrm>
                        <a:off x="8547015" y="5794153"/>
                        <a:ext cx="3644985" cy="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81891D9F-59C9-2620-35CA-D8543AAA9CCD}"/>
                              </a:ext>
                            </a:extLst>
                          </p:cNvPr>
                          <p:cNvSpPr txBox="1"/>
                          <p:nvPr/>
                        </p:nvSpPr>
                        <p:spPr>
                          <a:xfrm>
                            <a:off x="10484884" y="5816799"/>
                            <a:ext cx="207108" cy="276999"/>
                          </a:xfrm>
                          <a:prstGeom prst="rect">
                            <a:avLst/>
                          </a:prstGeom>
                          <a:noFill/>
                        </p:spPr>
                        <p:txBody>
                          <a:bodyPr wrap="none" lIns="0" tIns="0" rIns="0" bIns="0" rtlCol="0">
                            <a:spAutoFit/>
                          </a:bodyPr>
                          <a:lstStyle/>
                          <a:p>
                            <a:pPr/>
                            <a14:m>
                              <m:oMathPara xmlns:m="http://schemas.openxmlformats.org/officeDocument/2006/math">
                                <m:oMath>
                                  <m:r>
                                    <a:rPr lang="en-US" b="0" i="1" smtClean="0">
                                      <a:solidFill>
                                        <a:srgbClr val="FFC000"/>
                                      </a:solidFill>
                                      <a:latin typeface="Cambria Math" panose="02040503050406030204" pitchFamily="18" charset="0"/>
                                    </a:rPr>
                                    <m:t>𝑅</m:t>
                                  </m:r>
                                </m:oMath>
                              </m:oMathPara>
                            </a14:m>
                            <a:endParaRPr lang="en-US" dirty="0">
                              <a:solidFill>
                                <a:srgbClr val="FFC000"/>
                              </a:solidFill>
                            </a:endParaRPr>
                          </a:p>
                        </p:txBody>
                      </p:sp>
                    </mc:Choice>
                    <mc:Fallback xmlns="">
                      <p:sp>
                        <p:nvSpPr>
                          <p:cNvPr id="22" name="TextBox 21">
                            <a:extLst>
                              <a:ext uri="{FF2B5EF4-FFF2-40B4-BE49-F238E27FC236}">
                                <a16:creationId xmlns:a16="http://schemas.microsoft.com/office/drawing/2014/main" id="{9E1FBC0B-62FF-7443-9296-BEE3A87BDA40}"/>
                              </a:ext>
                            </a:extLst>
                          </p:cNvPr>
                          <p:cNvSpPr txBox="1">
                            <a:spLocks noRot="1" noChangeAspect="1" noMove="1" noResize="1" noEditPoints="1" noAdjustHandles="1" noChangeArrowheads="1" noChangeShapeType="1" noTextEdit="1"/>
                          </p:cNvSpPr>
                          <p:nvPr/>
                        </p:nvSpPr>
                        <p:spPr>
                          <a:xfrm>
                            <a:off x="10484884" y="5816799"/>
                            <a:ext cx="207108" cy="276999"/>
                          </a:xfrm>
                          <a:prstGeom prst="rect">
                            <a:avLst/>
                          </a:prstGeom>
                          <a:blipFill>
                            <a:blip r:embed="rId11"/>
                            <a:stretch>
                              <a:fillRect l="-23529" r="-17647" b="-4545"/>
                            </a:stretch>
                          </a:blipFill>
                        </p:spPr>
                        <p:txBody>
                          <a:bodyPr/>
                          <a:lstStyle/>
                          <a:p>
                            <a:r>
                              <a:rPr lang="en-US">
                                <a:noFill/>
                              </a:rPr>
                              <a:t> </a:t>
                            </a:r>
                          </a:p>
                        </p:txBody>
                      </p:sp>
                    </mc:Fallback>
                  </mc:AlternateContent>
                </p:grpSp>
                <p:cxnSp>
                  <p:nvCxnSpPr>
                    <p:cNvPr id="26" name="Straight Arrow Connector 25">
                      <a:extLst>
                        <a:ext uri="{FF2B5EF4-FFF2-40B4-BE49-F238E27FC236}">
                          <a16:creationId xmlns:a16="http://schemas.microsoft.com/office/drawing/2014/main" id="{FEDCF573-2036-09C8-A9D8-201679FAA24E}"/>
                        </a:ext>
                      </a:extLst>
                    </p:cNvPr>
                    <p:cNvCxnSpPr>
                      <a:cxnSpLocks/>
                      <a:endCxn id="23" idx="1"/>
                    </p:cNvCxnSpPr>
                    <p:nvPr/>
                  </p:nvCxnSpPr>
                  <p:spPr>
                    <a:xfrm flipV="1">
                      <a:off x="8547015" y="4221957"/>
                      <a:ext cx="708588" cy="1572198"/>
                    </a:xfrm>
                    <a:prstGeom prst="straightConnector1">
                      <a:avLst/>
                    </a:prstGeom>
                    <a:ln w="25400">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FDE00EB4-218A-62E8-7C6B-45EAD4A4CABD}"/>
                        </a:ext>
                      </a:extLst>
                    </p:cNvPr>
                    <p:cNvCxnSpPr>
                      <a:stCxn id="41" idx="2"/>
                    </p:cNvCxnSpPr>
                    <p:nvPr/>
                  </p:nvCxnSpPr>
                  <p:spPr>
                    <a:xfrm flipV="1">
                      <a:off x="8547015" y="3926405"/>
                      <a:ext cx="34010" cy="186774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232A03B8-3BDD-6FC4-DB45-25CEC781436F}"/>
                        </a:ext>
                      </a:extLst>
                    </p:cNvPr>
                    <p:cNvCxnSpPr>
                      <a:cxnSpLocks/>
                    </p:cNvCxnSpPr>
                    <p:nvPr/>
                  </p:nvCxnSpPr>
                  <p:spPr>
                    <a:xfrm>
                      <a:off x="8562535" y="5782835"/>
                      <a:ext cx="2319987" cy="89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A44FA8D-A6D7-4F64-05C5-91750DC8A8E3}"/>
                            </a:ext>
                          </a:extLst>
                        </p:cNvPr>
                        <p:cNvSpPr txBox="1"/>
                        <p:nvPr/>
                      </p:nvSpPr>
                      <p:spPr>
                        <a:xfrm>
                          <a:off x="10777447" y="5468524"/>
                          <a:ext cx="183319"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𝑥</m:t>
                                </m:r>
                              </m:oMath>
                            </m:oMathPara>
                          </a14:m>
                          <a:endParaRPr lang="en-US" dirty="0"/>
                        </a:p>
                      </p:txBody>
                    </p:sp>
                  </mc:Choice>
                  <mc:Fallback xmlns="">
                    <p:sp>
                      <p:nvSpPr>
                        <p:cNvPr id="16" name="TextBox 15">
                          <a:extLst>
                            <a:ext uri="{FF2B5EF4-FFF2-40B4-BE49-F238E27FC236}">
                              <a16:creationId xmlns:a16="http://schemas.microsoft.com/office/drawing/2014/main" id="{CB526DA5-1B14-2249-8E65-CDAB9F6D1039}"/>
                            </a:ext>
                          </a:extLst>
                        </p:cNvPr>
                        <p:cNvSpPr txBox="1">
                          <a:spLocks noRot="1" noChangeAspect="1" noMove="1" noResize="1" noEditPoints="1" noAdjustHandles="1" noChangeArrowheads="1" noChangeShapeType="1" noTextEdit="1"/>
                        </p:cNvSpPr>
                        <p:nvPr/>
                      </p:nvSpPr>
                      <p:spPr>
                        <a:xfrm>
                          <a:off x="10777447" y="5468524"/>
                          <a:ext cx="183319" cy="276999"/>
                        </a:xfrm>
                        <a:prstGeom prst="rect">
                          <a:avLst/>
                        </a:prstGeom>
                        <a:blipFill>
                          <a:blip r:embed="rId12"/>
                          <a:stretch>
                            <a:fillRect l="-21429" r="-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3A931AE0-18ED-9582-E4E0-50F55805AF02}"/>
                            </a:ext>
                          </a:extLst>
                        </p:cNvPr>
                        <p:cNvSpPr txBox="1"/>
                        <p:nvPr/>
                      </p:nvSpPr>
                      <p:spPr>
                        <a:xfrm>
                          <a:off x="8629128" y="3810679"/>
                          <a:ext cx="18671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𝑦</m:t>
                                </m:r>
                              </m:oMath>
                            </m:oMathPara>
                          </a14:m>
                          <a:endParaRPr lang="en-US" dirty="0"/>
                        </a:p>
                      </p:txBody>
                    </p:sp>
                  </mc:Choice>
                  <mc:Fallback xmlns="">
                    <p:sp>
                      <p:nvSpPr>
                        <p:cNvPr id="17" name="TextBox 16">
                          <a:extLst>
                            <a:ext uri="{FF2B5EF4-FFF2-40B4-BE49-F238E27FC236}">
                              <a16:creationId xmlns:a16="http://schemas.microsoft.com/office/drawing/2014/main" id="{3B997BBB-DBF5-F943-82AF-1293DE200BA4}"/>
                            </a:ext>
                          </a:extLst>
                        </p:cNvPr>
                        <p:cNvSpPr txBox="1">
                          <a:spLocks noRot="1" noChangeAspect="1" noMove="1" noResize="1" noEditPoints="1" noAdjustHandles="1" noChangeArrowheads="1" noChangeShapeType="1" noTextEdit="1"/>
                        </p:cNvSpPr>
                        <p:nvPr/>
                      </p:nvSpPr>
                      <p:spPr>
                        <a:xfrm>
                          <a:off x="8629128" y="3810679"/>
                          <a:ext cx="186718" cy="276999"/>
                        </a:xfrm>
                        <a:prstGeom prst="rect">
                          <a:avLst/>
                        </a:prstGeom>
                        <a:blipFill>
                          <a:blip r:embed="rId13"/>
                          <a:stretch>
                            <a:fillRect l="-25000" r="-25000" b="-27273"/>
                          </a:stretch>
                        </a:blipFill>
                      </p:spPr>
                      <p:txBody>
                        <a:bodyPr/>
                        <a:lstStyle/>
                        <a:p>
                          <a:r>
                            <a:rPr lang="en-US">
                              <a:noFill/>
                            </a:rPr>
                            <a:t> </a:t>
                          </a:r>
                        </a:p>
                      </p:txBody>
                    </p:sp>
                  </mc:Fallback>
                </mc:AlternateContent>
                <p:cxnSp>
                  <p:nvCxnSpPr>
                    <p:cNvPr id="31" name="Straight Arrow Connector 30">
                      <a:extLst>
                        <a:ext uri="{FF2B5EF4-FFF2-40B4-BE49-F238E27FC236}">
                          <a16:creationId xmlns:a16="http://schemas.microsoft.com/office/drawing/2014/main" id="{BDB1B965-2CED-E140-F60C-66968298ED5D}"/>
                        </a:ext>
                      </a:extLst>
                    </p:cNvPr>
                    <p:cNvCxnSpPr>
                      <a:cxnSpLocks/>
                    </p:cNvCxnSpPr>
                    <p:nvPr/>
                  </p:nvCxnSpPr>
                  <p:spPr>
                    <a:xfrm flipV="1">
                      <a:off x="8532890" y="4220700"/>
                      <a:ext cx="48135" cy="1572274"/>
                    </a:xfrm>
                    <a:prstGeom prst="straightConnector1">
                      <a:avLst/>
                    </a:prstGeom>
                    <a:ln w="50800">
                      <a:solidFill>
                        <a:srgbClr val="00B0F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DA1C73BD-2290-0DFD-6DEB-5E5392D6A822}"/>
                        </a:ext>
                      </a:extLst>
                    </p:cNvPr>
                    <p:cNvCxnSpPr>
                      <a:cxnSpLocks/>
                      <a:endCxn id="23" idx="1"/>
                    </p:cNvCxnSpPr>
                    <p:nvPr/>
                  </p:nvCxnSpPr>
                  <p:spPr>
                    <a:xfrm flipV="1">
                      <a:off x="8571082" y="4221957"/>
                      <a:ext cx="684521" cy="6174"/>
                    </a:xfrm>
                    <a:prstGeom prst="straightConnector1">
                      <a:avLst/>
                    </a:prstGeom>
                    <a:ln w="50800">
                      <a:solidFill>
                        <a:srgbClr val="00B0F0"/>
                      </a:solidFill>
                      <a:prstDash val="dash"/>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A63B8202-E322-6C90-8147-38E113704B91}"/>
                          </a:ext>
                        </a:extLst>
                      </p:cNvPr>
                      <p:cNvSpPr txBox="1"/>
                      <p:nvPr/>
                    </p:nvSpPr>
                    <p:spPr>
                      <a:xfrm>
                        <a:off x="8091200" y="4721779"/>
                        <a:ext cx="416396" cy="298928"/>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00B0F0"/>
                                      </a:solidFill>
                                      <a:latin typeface="Cambria Math" panose="02040503050406030204" pitchFamily="18" charset="0"/>
                                    </a:rPr>
                                  </m:ctrlPr>
                                </m:sSubPr>
                                <m:e>
                                  <m:r>
                                    <a:rPr lang="en-US" b="0" i="1" smtClean="0">
                                      <a:solidFill>
                                        <a:srgbClr val="00B0F0"/>
                                      </a:solidFill>
                                      <a:latin typeface="Cambria Math" panose="02040503050406030204" pitchFamily="18" charset="0"/>
                                    </a:rPr>
                                    <m:t>𝐹</m:t>
                                  </m:r>
                                </m:e>
                                <m:sub>
                                  <m:r>
                                    <a:rPr lang="en-US" b="0" i="1" smtClean="0">
                                      <a:solidFill>
                                        <a:srgbClr val="00B0F0"/>
                                      </a:solidFill>
                                      <a:latin typeface="Cambria Math" panose="02040503050406030204" pitchFamily="18" charset="0"/>
                                    </a:rPr>
                                    <m:t>𝑁𝑦</m:t>
                                  </m:r>
                                </m:sub>
                              </m:sSub>
                            </m:oMath>
                          </m:oMathPara>
                        </a14:m>
                        <a:endParaRPr lang="en-US" dirty="0"/>
                      </a:p>
                    </p:txBody>
                  </p:sp>
                </mc:Choice>
                <mc:Fallback xmlns="">
                  <p:sp>
                    <p:nvSpPr>
                      <p:cNvPr id="7" name="TextBox 6">
                        <a:extLst>
                          <a:ext uri="{FF2B5EF4-FFF2-40B4-BE49-F238E27FC236}">
                            <a16:creationId xmlns:a16="http://schemas.microsoft.com/office/drawing/2014/main" id="{D42BF189-D45E-974B-A9CE-7B383295DD7F}"/>
                          </a:ext>
                        </a:extLst>
                      </p:cNvPr>
                      <p:cNvSpPr txBox="1">
                        <a:spLocks noRot="1" noChangeAspect="1" noMove="1" noResize="1" noEditPoints="1" noAdjustHandles="1" noChangeArrowheads="1" noChangeShapeType="1" noTextEdit="1"/>
                      </p:cNvSpPr>
                      <p:nvPr/>
                    </p:nvSpPr>
                    <p:spPr>
                      <a:xfrm>
                        <a:off x="8091200" y="4721779"/>
                        <a:ext cx="416396" cy="298928"/>
                      </a:xfrm>
                      <a:prstGeom prst="rect">
                        <a:avLst/>
                      </a:prstGeom>
                      <a:blipFill>
                        <a:blip r:embed="rId14"/>
                        <a:stretch>
                          <a:fillRect l="-8824" r="-5882"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0B34665-F02A-89FB-5319-E6C966764AA6}"/>
                          </a:ext>
                        </a:extLst>
                      </p:cNvPr>
                      <p:cNvSpPr txBox="1"/>
                      <p:nvPr/>
                    </p:nvSpPr>
                    <p:spPr>
                      <a:xfrm>
                        <a:off x="8810032" y="3874623"/>
                        <a:ext cx="408766"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00B0F0"/>
                                      </a:solidFill>
                                      <a:latin typeface="Cambria Math" panose="02040503050406030204" pitchFamily="18" charset="0"/>
                                    </a:rPr>
                                  </m:ctrlPr>
                                </m:sSubPr>
                                <m:e>
                                  <m:r>
                                    <a:rPr lang="en-US" b="0" i="1" smtClean="0">
                                      <a:solidFill>
                                        <a:srgbClr val="00B0F0"/>
                                      </a:solidFill>
                                      <a:latin typeface="Cambria Math" panose="02040503050406030204" pitchFamily="18" charset="0"/>
                                    </a:rPr>
                                    <m:t>𝐹</m:t>
                                  </m:r>
                                </m:e>
                                <m:sub>
                                  <m:r>
                                    <a:rPr lang="en-US" b="0" i="1" smtClean="0">
                                      <a:solidFill>
                                        <a:srgbClr val="00B0F0"/>
                                      </a:solidFill>
                                      <a:latin typeface="Cambria Math" panose="02040503050406030204" pitchFamily="18" charset="0"/>
                                    </a:rPr>
                                    <m:t>𝑁𝑥</m:t>
                                  </m:r>
                                </m:sub>
                              </m:sSub>
                            </m:oMath>
                          </m:oMathPara>
                        </a14:m>
                        <a:endParaRPr lang="en-US" dirty="0"/>
                      </a:p>
                    </p:txBody>
                  </p:sp>
                </mc:Choice>
                <mc:Fallback xmlns="">
                  <p:sp>
                    <p:nvSpPr>
                      <p:cNvPr id="8" name="TextBox 7">
                        <a:extLst>
                          <a:ext uri="{FF2B5EF4-FFF2-40B4-BE49-F238E27FC236}">
                            <a16:creationId xmlns:a16="http://schemas.microsoft.com/office/drawing/2014/main" id="{19FDE8B9-0C7A-6E49-9D68-9CD7C7DA4F01}"/>
                          </a:ext>
                        </a:extLst>
                      </p:cNvPr>
                      <p:cNvSpPr txBox="1">
                        <a:spLocks noRot="1" noChangeAspect="1" noMove="1" noResize="1" noEditPoints="1" noAdjustHandles="1" noChangeArrowheads="1" noChangeShapeType="1" noTextEdit="1"/>
                      </p:cNvSpPr>
                      <p:nvPr/>
                    </p:nvSpPr>
                    <p:spPr>
                      <a:xfrm>
                        <a:off x="8810032" y="3874623"/>
                        <a:ext cx="408766" cy="276999"/>
                      </a:xfrm>
                      <a:prstGeom prst="rect">
                        <a:avLst/>
                      </a:prstGeom>
                      <a:blipFill>
                        <a:blip r:embed="rId15"/>
                        <a:stretch>
                          <a:fillRect l="-12121" b="-13636"/>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F4F73E4-42E8-71DC-0405-E6ECF2614E9F}"/>
                        </a:ext>
                      </a:extLst>
                    </p:cNvPr>
                    <p:cNvSpPr txBox="1"/>
                    <p:nvPr/>
                  </p:nvSpPr>
                  <p:spPr>
                    <a:xfrm>
                      <a:off x="7847182" y="2715258"/>
                      <a:ext cx="189475" cy="276999"/>
                    </a:xfrm>
                    <a:prstGeom prst="rect">
                      <a:avLst/>
                    </a:prstGeom>
                    <a:noFill/>
                  </p:spPr>
                  <p:txBody>
                    <a:bodyPr wrap="none" lIns="0" tIns="0" rIns="0" bIns="0" rtlCol="0">
                      <a:spAutoFit/>
                    </a:bodyPr>
                    <a:lstStyle/>
                    <a:p>
                      <a:pPr/>
                      <a14:m>
                        <m:oMathPara xmlns:m="http://schemas.openxmlformats.org/officeDocument/2006/math">
                          <m:oMath>
                            <m:r>
                              <a:rPr lang="en-US" i="1" smtClean="0">
                                <a:solidFill>
                                  <a:schemeClr val="tx1"/>
                                </a:solidFill>
                                <a:latin typeface="Cambria Math" panose="02040503050406030204" pitchFamily="18" charset="0"/>
                                <a:ea typeface="Cambria Math" panose="02040503050406030204" pitchFamily="18" charset="0"/>
                              </a:rPr>
                              <m:t>𝜃</m:t>
                            </m:r>
                          </m:oMath>
                        </m:oMathPara>
                      </a14:m>
                      <a:endParaRPr lang="en-US" dirty="0">
                        <a:solidFill>
                          <a:schemeClr val="tx1"/>
                        </a:solidFill>
                      </a:endParaRPr>
                    </a:p>
                  </p:txBody>
                </p:sp>
              </mc:Choice>
              <mc:Fallback xmlns="">
                <p:sp>
                  <p:nvSpPr>
                    <p:cNvPr id="29" name="TextBox 28">
                      <a:extLst>
                        <a:ext uri="{FF2B5EF4-FFF2-40B4-BE49-F238E27FC236}">
                          <a16:creationId xmlns:a16="http://schemas.microsoft.com/office/drawing/2014/main" id="{2781C9D2-AD29-FE47-870E-BE0A3D666B23}"/>
                        </a:ext>
                      </a:extLst>
                    </p:cNvPr>
                    <p:cNvSpPr txBox="1">
                      <a:spLocks noRot="1" noChangeAspect="1" noMove="1" noResize="1" noEditPoints="1" noAdjustHandles="1" noChangeArrowheads="1" noChangeShapeType="1" noTextEdit="1"/>
                    </p:cNvSpPr>
                    <p:nvPr/>
                  </p:nvSpPr>
                  <p:spPr>
                    <a:xfrm>
                      <a:off x="7847182" y="2715258"/>
                      <a:ext cx="189475" cy="276999"/>
                    </a:xfrm>
                    <a:prstGeom prst="rect">
                      <a:avLst/>
                    </a:prstGeom>
                    <a:blipFill>
                      <a:blip r:embed="rId16"/>
                      <a:stretch>
                        <a:fillRect l="-25000" r="-18750" b="-4348"/>
                      </a:stretch>
                    </a:blipFill>
                  </p:spPr>
                  <p:txBody>
                    <a:bodyPr/>
                    <a:lstStyle/>
                    <a:p>
                      <a:r>
                        <a:rPr lang="en-US">
                          <a:noFill/>
                        </a:rPr>
                        <a:t> </a:t>
                      </a:r>
                    </a:p>
                  </p:txBody>
                </p:sp>
              </mc:Fallback>
            </mc:AlternateContent>
          </p:grpSp>
          <p:cxnSp>
            <p:nvCxnSpPr>
              <p:cNvPr id="11" name="Straight Arrow Connector 10">
                <a:extLst>
                  <a:ext uri="{FF2B5EF4-FFF2-40B4-BE49-F238E27FC236}">
                    <a16:creationId xmlns:a16="http://schemas.microsoft.com/office/drawing/2014/main" id="{C231C180-3CC4-F9DF-1052-EC794ECFDA30}"/>
                  </a:ext>
                </a:extLst>
              </p:cNvPr>
              <p:cNvCxnSpPr>
                <a:cxnSpLocks/>
                <a:stCxn id="41" idx="2"/>
              </p:cNvCxnSpPr>
              <p:nvPr/>
            </p:nvCxnSpPr>
            <p:spPr>
              <a:xfrm flipH="1" flipV="1">
                <a:off x="6641061" y="3084627"/>
                <a:ext cx="1516093" cy="543238"/>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F0ECE50-777E-195E-4F6F-EB3FBCB19ED1}"/>
                  </a:ext>
                </a:extLst>
              </p:cNvPr>
              <p:cNvCxnSpPr>
                <a:cxnSpLocks/>
              </p:cNvCxnSpPr>
              <p:nvPr/>
            </p:nvCxnSpPr>
            <p:spPr>
              <a:xfrm flipH="1">
                <a:off x="6727558" y="3634921"/>
                <a:ext cx="1435785" cy="0"/>
              </a:xfrm>
              <a:prstGeom prst="straightConnector1">
                <a:avLst/>
              </a:prstGeom>
              <a:ln w="50800">
                <a:solidFill>
                  <a:srgbClr val="7030A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729B955-CE07-8B00-D842-A1B9ED009E9B}"/>
                  </a:ext>
                </a:extLst>
              </p:cNvPr>
              <p:cNvCxnSpPr>
                <a:cxnSpLocks/>
              </p:cNvCxnSpPr>
              <p:nvPr/>
            </p:nvCxnSpPr>
            <p:spPr>
              <a:xfrm flipV="1">
                <a:off x="6661419" y="3097215"/>
                <a:ext cx="6926" cy="605273"/>
              </a:xfrm>
              <a:prstGeom prst="straightConnector1">
                <a:avLst/>
              </a:prstGeom>
              <a:ln w="50800">
                <a:solidFill>
                  <a:srgbClr val="7030A0"/>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61C1F6A4-9197-8F40-EA1B-2C34A8901C14}"/>
                      </a:ext>
                    </a:extLst>
                  </p:cNvPr>
                  <p:cNvSpPr txBox="1"/>
                  <p:nvPr/>
                </p:nvSpPr>
                <p:spPr>
                  <a:xfrm>
                    <a:off x="7103459" y="3675994"/>
                    <a:ext cx="458972" cy="29924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𝐹</m:t>
                              </m:r>
                            </m:e>
                            <m:sub>
                              <m:r>
                                <a:rPr lang="en-US" b="0" i="1" smtClean="0">
                                  <a:solidFill>
                                    <a:srgbClr val="7030A0"/>
                                  </a:solidFill>
                                  <a:latin typeface="Cambria Math" panose="02040503050406030204" pitchFamily="18" charset="0"/>
                                </a:rPr>
                                <m:t>𝑓𝑟</m:t>
                              </m:r>
                              <m:r>
                                <a:rPr lang="en-US" b="0" i="1" smtClean="0">
                                  <a:solidFill>
                                    <a:srgbClr val="7030A0"/>
                                  </a:solidFill>
                                  <a:latin typeface="Cambria Math" panose="02040503050406030204" pitchFamily="18" charset="0"/>
                                </a:rPr>
                                <m:t>𝑥</m:t>
                              </m:r>
                            </m:sub>
                          </m:sSub>
                        </m:oMath>
                      </m:oMathPara>
                    </a14:m>
                    <a:endParaRPr lang="en-US" dirty="0"/>
                  </a:p>
                </p:txBody>
              </p:sp>
            </mc:Choice>
            <mc:Fallback>
              <p:sp>
                <p:nvSpPr>
                  <p:cNvPr id="14" name="TextBox 13">
                    <a:extLst>
                      <a:ext uri="{FF2B5EF4-FFF2-40B4-BE49-F238E27FC236}">
                        <a16:creationId xmlns:a16="http://schemas.microsoft.com/office/drawing/2014/main" id="{61C1F6A4-9197-8F40-EA1B-2C34A8901C14}"/>
                      </a:ext>
                    </a:extLst>
                  </p:cNvPr>
                  <p:cNvSpPr txBox="1">
                    <a:spLocks noRot="1" noChangeAspect="1" noMove="1" noResize="1" noEditPoints="1" noAdjustHandles="1" noChangeArrowheads="1" noChangeShapeType="1" noTextEdit="1"/>
                  </p:cNvSpPr>
                  <p:nvPr/>
                </p:nvSpPr>
                <p:spPr>
                  <a:xfrm>
                    <a:off x="7103459" y="3675994"/>
                    <a:ext cx="458972" cy="299249"/>
                  </a:xfrm>
                  <a:prstGeom prst="rect">
                    <a:avLst/>
                  </a:prstGeom>
                  <a:blipFill>
                    <a:blip r:embed="rId17"/>
                    <a:stretch>
                      <a:fillRect l="-10811" b="-28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51E9EEE4-3A5F-E3D2-2BD8-9FBE1FF5A96F}"/>
                      </a:ext>
                    </a:extLst>
                  </p:cNvPr>
                  <p:cNvSpPr txBox="1"/>
                  <p:nvPr/>
                </p:nvSpPr>
                <p:spPr>
                  <a:xfrm>
                    <a:off x="6255245" y="3222464"/>
                    <a:ext cx="466603" cy="29924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𝐹</m:t>
                              </m:r>
                            </m:e>
                            <m:sub>
                              <m:r>
                                <a:rPr lang="en-US" b="0" i="1" smtClean="0">
                                  <a:solidFill>
                                    <a:srgbClr val="7030A0"/>
                                  </a:solidFill>
                                  <a:latin typeface="Cambria Math" panose="02040503050406030204" pitchFamily="18" charset="0"/>
                                </a:rPr>
                                <m:t>𝑓𝑟𝑦</m:t>
                              </m:r>
                            </m:sub>
                          </m:sSub>
                        </m:oMath>
                      </m:oMathPara>
                    </a14:m>
                    <a:endParaRPr lang="en-US" dirty="0"/>
                  </a:p>
                </p:txBody>
              </p:sp>
            </mc:Choice>
            <mc:Fallback>
              <p:sp>
                <p:nvSpPr>
                  <p:cNvPr id="15" name="TextBox 14">
                    <a:extLst>
                      <a:ext uri="{FF2B5EF4-FFF2-40B4-BE49-F238E27FC236}">
                        <a16:creationId xmlns:a16="http://schemas.microsoft.com/office/drawing/2014/main" id="{51E9EEE4-3A5F-E3D2-2BD8-9FBE1FF5A96F}"/>
                      </a:ext>
                    </a:extLst>
                  </p:cNvPr>
                  <p:cNvSpPr txBox="1">
                    <a:spLocks noRot="1" noChangeAspect="1" noMove="1" noResize="1" noEditPoints="1" noAdjustHandles="1" noChangeArrowheads="1" noChangeShapeType="1" noTextEdit="1"/>
                  </p:cNvSpPr>
                  <p:nvPr/>
                </p:nvSpPr>
                <p:spPr>
                  <a:xfrm>
                    <a:off x="6255245" y="3222464"/>
                    <a:ext cx="466603" cy="299249"/>
                  </a:xfrm>
                  <a:prstGeom prst="rect">
                    <a:avLst/>
                  </a:prstGeom>
                  <a:blipFill>
                    <a:blip r:embed="rId18"/>
                    <a:stretch>
                      <a:fillRect l="-10526" r="-7895" b="-29167"/>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EA869D9A-E5BC-D06C-31EC-694E2172272E}"/>
                      </a:ext>
                    </a:extLst>
                  </p:cNvPr>
                  <p:cNvSpPr txBox="1"/>
                  <p:nvPr/>
                </p:nvSpPr>
                <p:spPr>
                  <a:xfrm>
                    <a:off x="6981729" y="2823873"/>
                    <a:ext cx="413348" cy="347075"/>
                  </a:xfrm>
                  <a:prstGeom prst="rect">
                    <a:avLst/>
                  </a:prstGeom>
                  <a:noFill/>
                </p:spPr>
                <p:txBody>
                  <a:bodyPr wrap="square" lIns="0" tIns="0" rIns="0" bIns="0" rtlCol="0">
                    <a:spAutoFit/>
                  </a:bodyPr>
                  <a:lstStyle/>
                  <a:p>
                    <a:pPr/>
                    <a14:m>
                      <m:oMathPara xmlns:m="http://schemas.openxmlformats.org/officeDocument/2006/math">
                        <m:oMath>
                          <m:sSub>
                            <m:sSubPr>
                              <m:ctrlPr>
                                <a:rPr lang="en-US" b="0" i="1" smtClean="0">
                                  <a:solidFill>
                                    <a:srgbClr val="7030A0"/>
                                  </a:solidFill>
                                  <a:latin typeface="Cambria Math" panose="02040503050406030204" pitchFamily="18" charset="0"/>
                                </a:rPr>
                              </m:ctrlPr>
                            </m:sSubPr>
                            <m:e>
                              <m:acc>
                                <m:accPr>
                                  <m:chr m:val="⃗"/>
                                  <m:ctrlPr>
                                    <a:rPr lang="en-US" b="0" i="1" smtClean="0">
                                      <a:solidFill>
                                        <a:srgbClr val="7030A0"/>
                                      </a:solidFill>
                                      <a:latin typeface="Cambria Math" panose="02040503050406030204" pitchFamily="18" charset="0"/>
                                    </a:rPr>
                                  </m:ctrlPr>
                                </m:accPr>
                                <m:e>
                                  <m:r>
                                    <a:rPr lang="en-US" b="0" i="1" smtClean="0">
                                      <a:solidFill>
                                        <a:srgbClr val="7030A0"/>
                                      </a:solidFill>
                                      <a:latin typeface="Cambria Math" panose="02040503050406030204" pitchFamily="18" charset="0"/>
                                    </a:rPr>
                                    <m:t>𝐹</m:t>
                                  </m:r>
                                </m:e>
                              </m:acc>
                            </m:e>
                            <m:sub>
                              <m:r>
                                <a:rPr lang="en-US" b="0" i="1" smtClean="0">
                                  <a:solidFill>
                                    <a:srgbClr val="7030A0"/>
                                  </a:solidFill>
                                  <a:latin typeface="Cambria Math" panose="02040503050406030204" pitchFamily="18" charset="0"/>
                                </a:rPr>
                                <m:t>𝑓𝑟</m:t>
                              </m:r>
                            </m:sub>
                          </m:sSub>
                        </m:oMath>
                      </m:oMathPara>
                    </a14:m>
                    <a:endParaRPr lang="en-US" dirty="0">
                      <a:solidFill>
                        <a:srgbClr val="7030A0"/>
                      </a:solidFill>
                    </a:endParaRPr>
                  </a:p>
                </p:txBody>
              </p:sp>
            </mc:Choice>
            <mc:Fallback>
              <p:sp>
                <p:nvSpPr>
                  <p:cNvPr id="16" name="TextBox 15">
                    <a:extLst>
                      <a:ext uri="{FF2B5EF4-FFF2-40B4-BE49-F238E27FC236}">
                        <a16:creationId xmlns:a16="http://schemas.microsoft.com/office/drawing/2014/main" id="{EA869D9A-E5BC-D06C-31EC-694E2172272E}"/>
                      </a:ext>
                    </a:extLst>
                  </p:cNvPr>
                  <p:cNvSpPr txBox="1">
                    <a:spLocks noRot="1" noChangeAspect="1" noMove="1" noResize="1" noEditPoints="1" noAdjustHandles="1" noChangeArrowheads="1" noChangeShapeType="1" noTextEdit="1"/>
                  </p:cNvSpPr>
                  <p:nvPr/>
                </p:nvSpPr>
                <p:spPr>
                  <a:xfrm>
                    <a:off x="6981729" y="2823873"/>
                    <a:ext cx="413348" cy="347075"/>
                  </a:xfrm>
                  <a:prstGeom prst="rect">
                    <a:avLst/>
                  </a:prstGeom>
                  <a:blipFill>
                    <a:blip r:embed="rId19"/>
                    <a:stretch>
                      <a:fillRect l="-6061" t="-28571" r="-3030" b="-17857"/>
                    </a:stretch>
                  </a:blipFill>
                </p:spPr>
                <p:txBody>
                  <a:bodyPr/>
                  <a:lstStyle/>
                  <a:p>
                    <a:r>
                      <a:rPr lang="en-US">
                        <a:noFill/>
                      </a:rPr>
                      <a:t> </a:t>
                    </a:r>
                  </a:p>
                </p:txBody>
              </p:sp>
            </mc:Fallback>
          </mc:AlternateContent>
        </p:grpSp>
        <mc:AlternateContent xmlns:mc="http://schemas.openxmlformats.org/markup-compatibility/2006">
          <mc:Choice xmlns:a14="http://schemas.microsoft.com/office/drawing/2010/main" Requires="a14">
            <p:sp>
              <p:nvSpPr>
                <p:cNvPr id="47" name="TextBox 46">
                  <a:extLst>
                    <a:ext uri="{FF2B5EF4-FFF2-40B4-BE49-F238E27FC236}">
                      <a16:creationId xmlns:a16="http://schemas.microsoft.com/office/drawing/2014/main" id="{7D79ACD4-92B6-848C-071D-346A7313D25C}"/>
                    </a:ext>
                  </a:extLst>
                </p:cNvPr>
                <p:cNvSpPr txBox="1"/>
                <p:nvPr/>
              </p:nvSpPr>
              <p:spPr>
                <a:xfrm>
                  <a:off x="7364114" y="3220384"/>
                  <a:ext cx="189475" cy="276999"/>
                </a:xfrm>
                <a:prstGeom prst="rect">
                  <a:avLst/>
                </a:prstGeom>
                <a:noFill/>
              </p:spPr>
              <p:txBody>
                <a:bodyPr wrap="none" lIns="0" tIns="0" rIns="0" bIns="0" rtlCol="0">
                  <a:spAutoFit/>
                </a:bodyPr>
                <a:lstStyle/>
                <a:p>
                  <a:pPr/>
                  <a14:m>
                    <m:oMathPara xmlns:m="http://schemas.openxmlformats.org/officeDocument/2006/math">
                      <m:oMath>
                        <m:r>
                          <a:rPr lang="en-US" i="1" smtClean="0">
                            <a:solidFill>
                              <a:schemeClr val="tx1"/>
                            </a:solidFill>
                            <a:latin typeface="Cambria Math" panose="02040503050406030204" pitchFamily="18" charset="0"/>
                            <a:ea typeface="Cambria Math" panose="02040503050406030204" pitchFamily="18" charset="0"/>
                          </a:rPr>
                          <m:t>𝜃</m:t>
                        </m:r>
                      </m:oMath>
                    </m:oMathPara>
                  </a14:m>
                  <a:endParaRPr lang="en-US" dirty="0">
                    <a:solidFill>
                      <a:schemeClr val="tx1"/>
                    </a:solidFill>
                  </a:endParaRPr>
                </a:p>
              </p:txBody>
            </p:sp>
          </mc:Choice>
          <mc:Fallback>
            <p:sp>
              <p:nvSpPr>
                <p:cNvPr id="47" name="TextBox 46">
                  <a:extLst>
                    <a:ext uri="{FF2B5EF4-FFF2-40B4-BE49-F238E27FC236}">
                      <a16:creationId xmlns:a16="http://schemas.microsoft.com/office/drawing/2014/main" id="{7D79ACD4-92B6-848C-071D-346A7313D25C}"/>
                    </a:ext>
                  </a:extLst>
                </p:cNvPr>
                <p:cNvSpPr txBox="1">
                  <a:spLocks noRot="1" noChangeAspect="1" noMove="1" noResize="1" noEditPoints="1" noAdjustHandles="1" noChangeArrowheads="1" noChangeShapeType="1" noTextEdit="1"/>
                </p:cNvSpPr>
                <p:nvPr/>
              </p:nvSpPr>
              <p:spPr>
                <a:xfrm>
                  <a:off x="7364114" y="3220384"/>
                  <a:ext cx="189475" cy="276999"/>
                </a:xfrm>
                <a:prstGeom prst="rect">
                  <a:avLst/>
                </a:prstGeom>
                <a:blipFill>
                  <a:blip r:embed="rId20"/>
                  <a:stretch>
                    <a:fillRect l="-25000" r="-25000" b="-4348"/>
                  </a:stretch>
                </a:blipFill>
              </p:spPr>
              <p:txBody>
                <a:bodyPr/>
                <a:lstStyle/>
                <a:p>
                  <a:r>
                    <a:rPr lang="en-US">
                      <a:noFill/>
                    </a:rPr>
                    <a:t> </a:t>
                  </a:r>
                </a:p>
              </p:txBody>
            </p:sp>
          </mc:Fallback>
        </mc:AlternateContent>
      </p:grpSp>
    </p:spTree>
    <p:extLst>
      <p:ext uri="{BB962C8B-B14F-4D97-AF65-F5344CB8AC3E}">
        <p14:creationId xmlns:p14="http://schemas.microsoft.com/office/powerpoint/2010/main" val="2413738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6BAE36F-6948-B355-C996-2511A260F7E3}"/>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The Earth-Moon System</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E7028F4-23D0-50E7-76E7-5B0B959CF990}"/>
                  </a:ext>
                </a:extLst>
              </p:cNvPr>
              <p:cNvSpPr txBox="1"/>
              <p:nvPr/>
            </p:nvSpPr>
            <p:spPr>
              <a:xfrm>
                <a:off x="222422" y="1154447"/>
                <a:ext cx="11611615" cy="1200329"/>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The moon is in a roughly circular orbit around the earth at a distance of </a:t>
                </a:r>
                <a14:m>
                  <m:oMath xmlns:m="http://schemas.openxmlformats.org/officeDocument/2006/math">
                    <m:sSub>
                      <m:sSubPr>
                        <m:ctrlPr>
                          <a:rPr lang="en-US" sz="2400" b="0" i="1" smtClean="0">
                            <a:latin typeface="Cambria Math" panose="02040503050406030204" pitchFamily="18" charset="0"/>
                            <a:cs typeface="Times New Roman" panose="02020603050405020304" pitchFamily="18" charset="0"/>
                          </a:rPr>
                        </m:ctrlPr>
                      </m:sSubPr>
                      <m:e>
                        <m:r>
                          <a:rPr lang="en-US" sz="2400" b="0" i="1" smtClean="0">
                            <a:latin typeface="Cambria Math" panose="02040503050406030204" pitchFamily="18" charset="0"/>
                            <a:cs typeface="Times New Roman" panose="02020603050405020304" pitchFamily="18" charset="0"/>
                          </a:rPr>
                          <m:t>𝑟</m:t>
                        </m:r>
                      </m:e>
                      <m:sub>
                        <m:r>
                          <a:rPr lang="en-US" sz="2400" b="0" i="1" smtClean="0">
                            <a:latin typeface="Cambria Math" panose="02040503050406030204" pitchFamily="18" charset="0"/>
                            <a:cs typeface="Times New Roman" panose="02020603050405020304" pitchFamily="18" charset="0"/>
                          </a:rPr>
                          <m:t>𝑒𝑚</m:t>
                        </m:r>
                      </m:sub>
                    </m:sSub>
                    <m:r>
                      <a:rPr lang="en-US" sz="2400" b="0" i="1" smtClean="0">
                        <a:latin typeface="Cambria Math" panose="02040503050406030204" pitchFamily="18" charset="0"/>
                        <a:cs typeface="Times New Roman" panose="02020603050405020304" pitchFamily="18" charset="0"/>
                      </a:rPr>
                      <m:t>=3.8</m:t>
                    </m:r>
                    <m:r>
                      <a:rPr lang="en-US" sz="2400" b="0" i="1" smtClean="0">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sz="2400" b="0" i="1" smtClean="0">
                            <a:latin typeface="Cambria Math" panose="02040503050406030204" pitchFamily="18" charset="0"/>
                            <a:ea typeface="Cambria Math" panose="02040503050406030204" pitchFamily="18" charset="0"/>
                            <a:cs typeface="Times New Roman" panose="02020603050405020304" pitchFamily="18" charset="0"/>
                          </a:rPr>
                        </m:ctrlPr>
                      </m:sSupPr>
                      <m:e>
                        <m:r>
                          <a:rPr lang="en-US" sz="2400" b="0" i="1" smtClean="0">
                            <a:latin typeface="Cambria Math" panose="02040503050406030204" pitchFamily="18" charset="0"/>
                            <a:ea typeface="Cambria Math" panose="02040503050406030204" pitchFamily="18" charset="0"/>
                            <a:cs typeface="Times New Roman" panose="02020603050405020304" pitchFamily="18" charset="0"/>
                          </a:rPr>
                          <m:t>10</m:t>
                        </m:r>
                      </m:e>
                      <m:sup>
                        <m:r>
                          <a:rPr lang="en-US" sz="2400" b="0" i="1" smtClean="0">
                            <a:latin typeface="Cambria Math" panose="02040503050406030204" pitchFamily="18" charset="0"/>
                            <a:ea typeface="Cambria Math" panose="02040503050406030204" pitchFamily="18" charset="0"/>
                            <a:cs typeface="Times New Roman" panose="02020603050405020304" pitchFamily="18" charset="0"/>
                          </a:rPr>
                          <m:t>8</m:t>
                        </m:r>
                      </m:sup>
                    </m:sSup>
                    <m:r>
                      <a:rPr lang="en-US" sz="2400" b="0" i="1" smtClean="0">
                        <a:latin typeface="Cambria Math" panose="02040503050406030204" pitchFamily="18" charset="0"/>
                        <a:ea typeface="Cambria Math" panose="02040503050406030204" pitchFamily="18" charset="0"/>
                        <a:cs typeface="Times New Roman" panose="02020603050405020304" pitchFamily="18" charset="0"/>
                      </a:rPr>
                      <m:t>𝑚</m:t>
                    </m:r>
                  </m:oMath>
                </a14:m>
                <a:r>
                  <a:rPr lang="en-US" sz="2400" dirty="0">
                    <a:latin typeface="Times New Roman" panose="02020603050405020304" pitchFamily="18" charset="0"/>
                    <a:cs typeface="Times New Roman" panose="02020603050405020304" pitchFamily="18" charset="0"/>
                  </a:rPr>
                  <a:t>.</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If it takes the moon about </a:t>
                </a:r>
                <a14:m>
                  <m:oMath xmlns:m="http://schemas.openxmlformats.org/officeDocument/2006/math">
                    <m:r>
                      <a:rPr lang="en-US" sz="2400" b="0" i="1" smtClean="0">
                        <a:latin typeface="Cambria Math" panose="02040503050406030204" pitchFamily="18" charset="0"/>
                        <a:cs typeface="Times New Roman" panose="02020603050405020304" pitchFamily="18" charset="0"/>
                      </a:rPr>
                      <m:t>28 </m:t>
                    </m:r>
                    <m:r>
                      <a:rPr lang="en-US" sz="2400" b="0" i="1" smtClean="0">
                        <a:latin typeface="Cambria Math" panose="02040503050406030204" pitchFamily="18" charset="0"/>
                        <a:cs typeface="Times New Roman" panose="02020603050405020304" pitchFamily="18" charset="0"/>
                      </a:rPr>
                      <m:t>𝑑𝑎𝑦𝑠</m:t>
                    </m:r>
                  </m:oMath>
                </a14:m>
                <a:r>
                  <a:rPr lang="en-US" sz="2400" dirty="0">
                    <a:latin typeface="Times New Roman" panose="02020603050405020304" pitchFamily="18" charset="0"/>
                    <a:cs typeface="Times New Roman" panose="02020603050405020304" pitchFamily="18" charset="0"/>
                  </a:rPr>
                  <a:t> to complete one orbit, what is the mass of the earth?</a:t>
                </a:r>
              </a:p>
            </p:txBody>
          </p:sp>
        </mc:Choice>
        <mc:Fallback xmlns="">
          <p:sp>
            <p:nvSpPr>
              <p:cNvPr id="5" name="TextBox 4">
                <a:extLst>
                  <a:ext uri="{FF2B5EF4-FFF2-40B4-BE49-F238E27FC236}">
                    <a16:creationId xmlns:a16="http://schemas.microsoft.com/office/drawing/2014/main" id="{2E7028F4-23D0-50E7-76E7-5B0B959CF990}"/>
                  </a:ext>
                </a:extLst>
              </p:cNvPr>
              <p:cNvSpPr txBox="1">
                <a:spLocks noRot="1" noChangeAspect="1" noMove="1" noResize="1" noEditPoints="1" noAdjustHandles="1" noChangeArrowheads="1" noChangeShapeType="1" noTextEdit="1"/>
              </p:cNvSpPr>
              <p:nvPr/>
            </p:nvSpPr>
            <p:spPr>
              <a:xfrm>
                <a:off x="222422" y="1154447"/>
                <a:ext cx="11611615" cy="1200329"/>
              </a:xfrm>
              <a:prstGeom prst="rect">
                <a:avLst/>
              </a:prstGeom>
              <a:blipFill>
                <a:blip r:embed="rId2"/>
                <a:stretch>
                  <a:fillRect l="-765" t="-4167" b="-11458"/>
                </a:stretch>
              </a:blipFill>
            </p:spPr>
            <p:txBody>
              <a:bodyPr/>
              <a:lstStyle/>
              <a:p>
                <a:r>
                  <a:rPr lang="en-US">
                    <a:noFill/>
                  </a:rPr>
                  <a:t> </a:t>
                </a:r>
              </a:p>
            </p:txBody>
          </p:sp>
        </mc:Fallback>
      </mc:AlternateContent>
    </p:spTree>
    <p:extLst>
      <p:ext uri="{BB962C8B-B14F-4D97-AF65-F5344CB8AC3E}">
        <p14:creationId xmlns:p14="http://schemas.microsoft.com/office/powerpoint/2010/main" val="1931923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4A3BD-627C-B090-9B80-29A43AEA0A1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D19BAA1-2C71-F0A1-168F-DC0D17A1FB12}"/>
              </a:ext>
            </a:extLst>
          </p:cNvPr>
          <p:cNvSpPr txBox="1"/>
          <p:nvPr/>
        </p:nvSpPr>
        <p:spPr>
          <a:xfrm>
            <a:off x="222422" y="247135"/>
            <a:ext cx="10268465" cy="461665"/>
          </a:xfrm>
          <a:prstGeom prst="rect">
            <a:avLst/>
          </a:prstGeom>
          <a:noFill/>
        </p:spPr>
        <p:txBody>
          <a:bodyPr wrap="square" rtlCol="0">
            <a:spAutoFit/>
          </a:bodyPr>
          <a:lstStyle/>
          <a:p>
            <a:r>
              <a:rPr lang="en-US" sz="2400" dirty="0">
                <a:latin typeface="Times New Roman" panose="02020603050405020304" pitchFamily="18" charset="0"/>
                <a:cs typeface="Times New Roman" panose="02020603050405020304" pitchFamily="18" charset="0"/>
              </a:rPr>
              <a:t>Circular Motion – The Earth-Moon System- Solution</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E4C5DB63-13AD-48EC-46BA-C2C07EF97256}"/>
                  </a:ext>
                </a:extLst>
              </p:cNvPr>
              <p:cNvSpPr/>
              <p:nvPr/>
            </p:nvSpPr>
            <p:spPr>
              <a:xfrm>
                <a:off x="1230650" y="4177325"/>
                <a:ext cx="9395072" cy="914033"/>
              </a:xfrm>
              <a:prstGeom prst="rect">
                <a:avLst/>
              </a:prstGeom>
            </p:spPr>
            <p:txBody>
              <a:bodyPr wrap="none">
                <a:spAutoFit/>
              </a:bodyPr>
              <a:lstStyle/>
              <a:p>
                <a:pPr/>
                <a14:m>
                  <m:oMathPara xmlns:m="http://schemas.openxmlformats.org/officeDocument/2006/math">
                    <m:oMath>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𝐹</m:t>
                                  </m:r>
                                </m:e>
                              </m:acc>
                            </m:e>
                            <m:sub>
                              <m:r>
                                <a:rPr lang="en-US" i="1">
                                  <a:latin typeface="Cambria Math" panose="02040503050406030204" pitchFamily="18" charset="0"/>
                                </a:rPr>
                                <m:t>𝐺</m:t>
                              </m:r>
                              <m:r>
                                <a:rPr lang="en-US" b="0" i="1" smtClean="0">
                                  <a:latin typeface="Cambria Math" panose="02040503050406030204" pitchFamily="18" charset="0"/>
                                </a:rPr>
                                <m:t>,</m:t>
                              </m:r>
                              <m:r>
                                <a:rPr lang="en-US" b="0" i="1" smtClean="0">
                                  <a:latin typeface="Cambria Math" panose="02040503050406030204" pitchFamily="18" charset="0"/>
                                </a:rPr>
                                <m:t>𝑀𝐸</m:t>
                              </m:r>
                            </m:sub>
                          </m:sSub>
                        </m:e>
                      </m:d>
                      <m:r>
                        <a:rPr lang="en-US" i="1">
                          <a:latin typeface="Cambria Math" panose="02040503050406030204" pitchFamily="18" charset="0"/>
                        </a:rPr>
                        <m:t>=</m:t>
                      </m:r>
                      <m:r>
                        <a:rPr lang="en-US" i="1">
                          <a:latin typeface="Cambria Math" panose="02040503050406030204" pitchFamily="18" charset="0"/>
                        </a:rPr>
                        <m:t>𝐺</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i="1">
                                  <a:latin typeface="Cambria Math" panose="02040503050406030204" pitchFamily="18" charset="0"/>
                                </a:rPr>
                                <m:t>𝐸</m:t>
                              </m:r>
                            </m:sub>
                          </m:sSub>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b="0" i="1" smtClean="0">
                                  <a:latin typeface="Cambria Math" panose="02040503050406030204" pitchFamily="18" charset="0"/>
                                </a:rPr>
                                <m:t>𝑀</m:t>
                              </m:r>
                            </m:sub>
                          </m:sSub>
                        </m:num>
                        <m:den>
                          <m:sSubSup>
                            <m:sSubSupPr>
                              <m:ctrlPr>
                                <a:rPr lang="en-US" i="1">
                                  <a:latin typeface="Cambria Math" panose="02040503050406030204" pitchFamily="18" charset="0"/>
                                </a:rPr>
                              </m:ctrlPr>
                            </m:sSubSupPr>
                            <m:e>
                              <m:r>
                                <a:rPr lang="en-US" i="1">
                                  <a:latin typeface="Cambria Math" panose="02040503050406030204" pitchFamily="18" charset="0"/>
                                </a:rPr>
                                <m:t>𝑟</m:t>
                              </m:r>
                            </m:e>
                            <m:sub>
                              <m:r>
                                <a:rPr lang="en-US" b="0" i="1" smtClean="0">
                                  <a:latin typeface="Cambria Math" panose="02040503050406030204" pitchFamily="18" charset="0"/>
                                </a:rPr>
                                <m:t>𝑀𝐸</m:t>
                              </m:r>
                            </m:sub>
                            <m:sup>
                              <m:r>
                                <a:rPr lang="en-US" i="1">
                                  <a:latin typeface="Cambria Math" panose="02040503050406030204" pitchFamily="18" charset="0"/>
                                </a:rPr>
                                <m:t>2</m:t>
                              </m:r>
                            </m:sup>
                          </m:sSubSup>
                        </m:den>
                      </m:f>
                      <m:r>
                        <a:rPr lang="en-US" i="1">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𝑀</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𝑎</m:t>
                          </m:r>
                        </m:e>
                        <m:sub>
                          <m:r>
                            <a:rPr lang="en-US" i="1" smtClean="0">
                              <a:latin typeface="Cambria Math" panose="02040503050406030204" pitchFamily="18" charset="0"/>
                              <a:ea typeface="Cambria Math" panose="02040503050406030204" pitchFamily="18" charset="0"/>
                            </a:rPr>
                            <m:t>⊥</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b="0" i="1" smtClean="0">
                              <a:latin typeface="Cambria Math" panose="02040503050406030204" pitchFamily="18" charset="0"/>
                            </a:rPr>
                            <m:t>𝑀</m:t>
                          </m:r>
                        </m:sub>
                      </m:sSub>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𝑣</m:t>
                              </m:r>
                            </m:e>
                            <m:sup>
                              <m:r>
                                <a:rPr lang="en-US" i="1">
                                  <a:latin typeface="Cambria Math" panose="02040503050406030204" pitchFamily="18" charset="0"/>
                                </a:rPr>
                                <m:t>2</m:t>
                              </m:r>
                            </m:sup>
                          </m:sSup>
                        </m:num>
                        <m:den>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b="0" i="1" smtClean="0">
                                  <a:latin typeface="Cambria Math" panose="02040503050406030204" pitchFamily="18" charset="0"/>
                                </a:rPr>
                                <m:t>𝑀𝐸</m:t>
                              </m:r>
                            </m:sub>
                          </m:sSub>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𝑀</m:t>
                          </m:r>
                        </m:e>
                        <m:sub>
                          <m:r>
                            <a:rPr lang="en-US" b="0" i="1" smtClean="0">
                              <a:latin typeface="Cambria Math" panose="02040503050406030204" pitchFamily="18" charset="0"/>
                            </a:rPr>
                            <m:t>𝐸</m:t>
                          </m:r>
                        </m:sub>
                      </m:sSub>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𝑣</m:t>
                              </m:r>
                            </m:e>
                            <m:sup>
                              <m:r>
                                <a:rPr lang="en-US" i="1">
                                  <a:latin typeface="Cambria Math" panose="02040503050406030204" pitchFamily="18" charset="0"/>
                                </a:rPr>
                                <m:t>2</m:t>
                              </m:r>
                            </m:sup>
                          </m:sSup>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b="0" i="1" smtClean="0">
                                  <a:latin typeface="Cambria Math" panose="02040503050406030204" pitchFamily="18" charset="0"/>
                                </a:rPr>
                                <m:t>𝑀𝐸</m:t>
                              </m:r>
                            </m:sub>
                          </m:sSub>
                        </m:num>
                        <m:den>
                          <m:r>
                            <a:rPr lang="en-US" i="1">
                              <a:latin typeface="Cambria Math" panose="02040503050406030204" pitchFamily="18" charset="0"/>
                            </a:rPr>
                            <m:t>𝐺</m:t>
                          </m:r>
                        </m:den>
                      </m:f>
                      <m:r>
                        <a:rPr lang="en-US" i="1">
                          <a:latin typeface="Cambria Math" panose="02040503050406030204" pitchFamily="18" charset="0"/>
                        </a:rPr>
                        <m:t>=</m:t>
                      </m:r>
                      <m:f>
                        <m:fPr>
                          <m:ctrlPr>
                            <a:rPr lang="en-US" i="1">
                              <a:latin typeface="Cambria Math" panose="02040503050406030204" pitchFamily="18" charset="0"/>
                            </a:rPr>
                          </m:ctrlPr>
                        </m:fPr>
                        <m:num>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m:rPr>
                                      <m:brk m:alnAt="63"/>
                                    </m:rPr>
                                    <a:rPr lang="en-US" b="0" i="1" smtClean="0">
                                      <a:latin typeface="Cambria Math" panose="02040503050406030204" pitchFamily="18" charset="0"/>
                                    </a:rPr>
                                    <m:t>9</m:t>
                                  </m:r>
                                  <m:r>
                                    <m:rPr>
                                      <m:brk m:alnAt="63"/>
                                    </m:rPr>
                                    <a:rPr lang="en-US" b="0" i="1" smtClean="0">
                                      <a:latin typeface="Cambria Math" panose="02040503050406030204" pitchFamily="18" charset="0"/>
                                    </a:rPr>
                                    <m:t>9</m:t>
                                  </m:r>
                                  <m:r>
                                    <m:rPr>
                                      <m:brk m:alnAt="63"/>
                                    </m:rPr>
                                    <a:rPr lang="en-US" b="0" i="1" smtClean="0">
                                      <a:latin typeface="Cambria Math" panose="02040503050406030204" pitchFamily="18" charset="0"/>
                                    </a:rPr>
                                    <m:t>7</m:t>
                                  </m:r>
                                  <m:box>
                                    <m:boxPr>
                                      <m:ctrlPr>
                                        <a:rPr lang="en-US" i="1">
                                          <a:latin typeface="Cambria Math" panose="02040503050406030204" pitchFamily="18" charset="0"/>
                                        </a:rPr>
                                      </m:ctrlPr>
                                    </m:boxPr>
                                    <m:e>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e>
                                  </m:box>
                                </m:e>
                              </m:d>
                            </m:e>
                            <m:sup>
                              <m:r>
                                <a:rPr lang="en-US" i="1">
                                  <a:latin typeface="Cambria Math" panose="02040503050406030204" pitchFamily="18" charset="0"/>
                                </a:rPr>
                                <m:t>2</m:t>
                              </m:r>
                            </m:sup>
                          </m:sSup>
                          <m:r>
                            <a:rPr lang="en-US" i="1">
                              <a:latin typeface="Cambria Math" panose="02040503050406030204" pitchFamily="18" charset="0"/>
                            </a:rPr>
                            <m:t>×</m:t>
                          </m:r>
                          <m:r>
                            <a:rPr lang="en-US" b="0" i="1" smtClean="0">
                              <a:latin typeface="Cambria Math" panose="02040503050406030204" pitchFamily="18" charset="0"/>
                            </a:rPr>
                            <m:t>3.84</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10</m:t>
                              </m:r>
                            </m:e>
                            <m:sup>
                              <m:r>
                                <a:rPr lang="en-US" b="0" i="1" smtClean="0">
                                  <a:latin typeface="Cambria Math" panose="02040503050406030204" pitchFamily="18" charset="0"/>
                                </a:rPr>
                                <m:t>8</m:t>
                              </m:r>
                            </m:sup>
                          </m:sSup>
                          <m:r>
                            <a:rPr lang="en-US" i="1">
                              <a:latin typeface="Cambria Math" panose="02040503050406030204" pitchFamily="18" charset="0"/>
                            </a:rPr>
                            <m:t>𝑚</m:t>
                          </m:r>
                        </m:num>
                        <m:den>
                          <m:r>
                            <a:rPr lang="en-US" i="1">
                              <a:latin typeface="Cambria Math" panose="02040503050406030204" pitchFamily="18" charset="0"/>
                            </a:rPr>
                            <m:t>6.67×</m:t>
                          </m:r>
                          <m:sSup>
                            <m:sSupPr>
                              <m:ctrlPr>
                                <a:rPr lang="en-US" i="1">
                                  <a:latin typeface="Cambria Math" panose="02040503050406030204" pitchFamily="18" charset="0"/>
                                </a:rPr>
                              </m:ctrlPr>
                            </m:sSupPr>
                            <m:e>
                              <m:r>
                                <a:rPr lang="en-US" i="1">
                                  <a:latin typeface="Cambria Math" panose="02040503050406030204" pitchFamily="18" charset="0"/>
                                </a:rPr>
                                <m:t>10</m:t>
                              </m:r>
                            </m:e>
                            <m:sup>
                              <m:r>
                                <a:rPr lang="en-US" i="1">
                                  <a:latin typeface="Cambria Math" panose="02040503050406030204" pitchFamily="18" charset="0"/>
                                </a:rPr>
                                <m:t>−11</m:t>
                              </m:r>
                            </m:sup>
                          </m:sSup>
                          <m:box>
                            <m:boxPr>
                              <m:ctrlPr>
                                <a:rPr lang="en-US" i="1">
                                  <a:latin typeface="Cambria Math" panose="02040503050406030204" pitchFamily="18" charset="0"/>
                                </a:rPr>
                              </m:ctrlPr>
                            </m:boxPr>
                            <m:e>
                              <m:f>
                                <m:fPr>
                                  <m:ctrlPr>
                                    <a:rPr lang="en-US" i="1">
                                      <a:latin typeface="Cambria Math" panose="02040503050406030204" pitchFamily="18" charset="0"/>
                                    </a:rPr>
                                  </m:ctrlPr>
                                </m:fPr>
                                <m:num>
                                  <m:r>
                                    <a:rPr lang="en-US" i="1">
                                      <a:latin typeface="Cambria Math" panose="02040503050406030204" pitchFamily="18" charset="0"/>
                                    </a:rPr>
                                    <m:t>𝑁</m:t>
                                  </m:r>
                                  <m:sSup>
                                    <m:sSupPr>
                                      <m:ctrlPr>
                                        <a:rPr lang="en-US" i="1">
                                          <a:latin typeface="Cambria Math" panose="02040503050406030204" pitchFamily="18" charset="0"/>
                                        </a:rPr>
                                      </m:ctrlPr>
                                    </m:sSupPr>
                                    <m:e>
                                      <m:r>
                                        <a:rPr lang="en-US" i="1">
                                          <a:latin typeface="Cambria Math" panose="02040503050406030204" pitchFamily="18" charset="0"/>
                                        </a:rPr>
                                        <m:t>𝑚</m:t>
                                      </m:r>
                                    </m:e>
                                    <m:sup>
                                      <m:r>
                                        <a:rPr lang="en-US" i="1">
                                          <a:latin typeface="Cambria Math" panose="02040503050406030204" pitchFamily="18" charset="0"/>
                                        </a:rPr>
                                        <m:t>2</m:t>
                                      </m:r>
                                    </m:sup>
                                  </m:sSup>
                                </m:num>
                                <m:den>
                                  <m:sSup>
                                    <m:sSupPr>
                                      <m:ctrlPr>
                                        <a:rPr lang="en-US" i="1">
                                          <a:latin typeface="Cambria Math" panose="02040503050406030204" pitchFamily="18" charset="0"/>
                                        </a:rPr>
                                      </m:ctrlPr>
                                    </m:sSupPr>
                                    <m:e>
                                      <m:r>
                                        <a:rPr lang="en-US" i="1">
                                          <a:latin typeface="Cambria Math" panose="02040503050406030204" pitchFamily="18" charset="0"/>
                                        </a:rPr>
                                        <m:t>𝑘𝑔</m:t>
                                      </m:r>
                                    </m:e>
                                    <m:sup>
                                      <m:r>
                                        <a:rPr lang="en-US" i="1">
                                          <a:latin typeface="Cambria Math" panose="02040503050406030204" pitchFamily="18" charset="0"/>
                                        </a:rPr>
                                        <m:t>2</m:t>
                                      </m:r>
                                    </m:sup>
                                  </m:sSup>
                                </m:den>
                              </m:f>
                            </m:e>
                          </m:box>
                        </m:den>
                      </m:f>
                      <m:r>
                        <a:rPr lang="en-US" i="1">
                          <a:latin typeface="Cambria Math" panose="02040503050406030204" pitchFamily="18" charset="0"/>
                        </a:rPr>
                        <m:t>=</m:t>
                      </m:r>
                      <m:r>
                        <a:rPr lang="en-US" b="0" i="1" smtClean="0">
                          <a:latin typeface="Cambria Math" panose="02040503050406030204" pitchFamily="18" charset="0"/>
                        </a:rPr>
                        <m:t>5.7</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10</m:t>
                          </m:r>
                        </m:e>
                        <m:sup>
                          <m:r>
                            <a:rPr lang="en-US" b="0" i="1" smtClean="0">
                              <a:latin typeface="Cambria Math" panose="02040503050406030204" pitchFamily="18" charset="0"/>
                            </a:rPr>
                            <m:t>24</m:t>
                          </m:r>
                        </m:sup>
                      </m:sSup>
                      <m:box>
                        <m:boxPr>
                          <m:ctrlPr>
                            <a:rPr lang="en-US" i="1">
                              <a:latin typeface="Cambria Math" panose="02040503050406030204" pitchFamily="18" charset="0"/>
                            </a:rPr>
                          </m:ctrlPr>
                        </m:boxPr>
                        <m:e>
                          <m:r>
                            <a:rPr lang="en-US" i="1">
                              <a:latin typeface="Cambria Math" panose="02040503050406030204" pitchFamily="18" charset="0"/>
                            </a:rPr>
                            <m:t>𝑘𝑔</m:t>
                          </m:r>
                        </m:e>
                      </m:box>
                    </m:oMath>
                  </m:oMathPara>
                </a14:m>
                <a:endParaRPr lang="en-US" dirty="0"/>
              </a:p>
            </p:txBody>
          </p:sp>
        </mc:Choice>
        <mc:Fallback xmlns="">
          <p:sp>
            <p:nvSpPr>
              <p:cNvPr id="2" name="Rectangle 1">
                <a:extLst>
                  <a:ext uri="{FF2B5EF4-FFF2-40B4-BE49-F238E27FC236}">
                    <a16:creationId xmlns:a16="http://schemas.microsoft.com/office/drawing/2014/main" id="{E4C5DB63-13AD-48EC-46BA-C2C07EF97256}"/>
                  </a:ext>
                </a:extLst>
              </p:cNvPr>
              <p:cNvSpPr>
                <a:spLocks noRot="1" noChangeAspect="1" noMove="1" noResize="1" noEditPoints="1" noAdjustHandles="1" noChangeArrowheads="1" noChangeShapeType="1" noTextEdit="1"/>
              </p:cNvSpPr>
              <p:nvPr/>
            </p:nvSpPr>
            <p:spPr>
              <a:xfrm>
                <a:off x="1230650" y="4177325"/>
                <a:ext cx="9395072" cy="914033"/>
              </a:xfrm>
              <a:prstGeom prst="rect">
                <a:avLst/>
              </a:prstGeom>
              <a:blipFill>
                <a:blip r:embed="rId2"/>
                <a:stretch>
                  <a:fillRect b="-41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6B299D03-53D2-9531-DC4F-CA755D454D2A}"/>
                  </a:ext>
                </a:extLst>
              </p:cNvPr>
              <p:cNvSpPr/>
              <p:nvPr/>
            </p:nvSpPr>
            <p:spPr>
              <a:xfrm>
                <a:off x="1372588" y="1955525"/>
                <a:ext cx="4447628" cy="939681"/>
              </a:xfrm>
              <a:prstGeom prst="rect">
                <a:avLst/>
              </a:prstGeom>
            </p:spPr>
            <p:txBody>
              <a:bodyPr wrap="none">
                <a:spAutoFit/>
              </a:bodyPr>
              <a:lstStyle/>
              <a:p>
                <a:pPr/>
                <a14:m>
                  <m:oMathPara xmlns:m="http://schemas.openxmlformats.org/officeDocument/2006/math">
                    <m:oMath>
                      <m:r>
                        <a:rPr lang="en-US" i="1" smtClean="0">
                          <a:latin typeface="Cambria Math" panose="02040503050406030204" pitchFamily="18" charset="0"/>
                        </a:rPr>
                        <m:t>𝑣</m:t>
                      </m:r>
                      <m:r>
                        <a:rPr lang="en-US" i="0">
                          <a:latin typeface="Cambria Math" panose="02040503050406030204" pitchFamily="18" charset="0"/>
                        </a:rPr>
                        <m:t>=</m:t>
                      </m:r>
                      <m:f>
                        <m:fPr>
                          <m:ctrlPr>
                            <a:rPr lang="en-US" i="0">
                              <a:latin typeface="Cambria Math" panose="02040503050406030204" pitchFamily="18" charset="0"/>
                            </a:rPr>
                          </m:ctrlPr>
                        </m:fPr>
                        <m:num>
                          <m:r>
                            <a:rPr lang="en-US" i="0">
                              <a:latin typeface="Cambria Math" panose="02040503050406030204" pitchFamily="18" charset="0"/>
                            </a:rPr>
                            <m:t>2</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𝑟</m:t>
                              </m:r>
                            </m:e>
                            <m:sub>
                              <m:r>
                                <a:rPr lang="en-US" b="0" i="1" smtClean="0">
                                  <a:latin typeface="Cambria Math" panose="02040503050406030204" pitchFamily="18" charset="0"/>
                                </a:rPr>
                                <m:t>𝑀𝐸</m:t>
                              </m:r>
                            </m:sub>
                          </m:sSub>
                        </m:num>
                        <m:den>
                          <m:r>
                            <a:rPr lang="en-US" i="1">
                              <a:latin typeface="Cambria Math" panose="02040503050406030204" pitchFamily="18" charset="0"/>
                            </a:rPr>
                            <m:t>𝑇</m:t>
                          </m:r>
                        </m:den>
                      </m:f>
                      <m:r>
                        <a:rPr lang="en-US" i="0">
                          <a:latin typeface="Cambria Math" panose="02040503050406030204" pitchFamily="18" charset="0"/>
                        </a:rPr>
                        <m:t>=</m:t>
                      </m:r>
                      <m:f>
                        <m:fPr>
                          <m:ctrlPr>
                            <a:rPr lang="en-US" i="0">
                              <a:latin typeface="Cambria Math" panose="02040503050406030204" pitchFamily="18" charset="0"/>
                            </a:rPr>
                          </m:ctrlPr>
                        </m:fPr>
                        <m:num>
                          <m:r>
                            <a:rPr lang="en-US" i="0">
                              <a:latin typeface="Cambria Math" panose="02040503050406030204" pitchFamily="18" charset="0"/>
                            </a:rPr>
                            <m:t>2</m:t>
                          </m:r>
                          <m:r>
                            <a:rPr lang="en-US" i="1">
                              <a:latin typeface="Cambria Math" panose="02040503050406030204" pitchFamily="18" charset="0"/>
                            </a:rPr>
                            <m:t>𝜋</m:t>
                          </m:r>
                          <m:d>
                            <m:dPr>
                              <m:ctrlPr>
                                <a:rPr lang="en-US" b="0" i="0" smtClean="0">
                                  <a:latin typeface="Cambria Math" panose="02040503050406030204" pitchFamily="18" charset="0"/>
                                </a:rPr>
                              </m:ctrlPr>
                            </m:dPr>
                            <m:e>
                              <m:r>
                                <a:rPr lang="en-US" b="0" i="0" smtClean="0">
                                  <a:latin typeface="Cambria Math" panose="02040503050406030204" pitchFamily="18" charset="0"/>
                                </a:rPr>
                                <m:t>3.84</m:t>
                              </m:r>
                              <m:r>
                                <a:rPr lang="en-US" i="0">
                                  <a:latin typeface="Cambria Math" panose="02040503050406030204" pitchFamily="18" charset="0"/>
                                </a:rPr>
                                <m:t>×</m:t>
                              </m:r>
                              <m:sSup>
                                <m:sSupPr>
                                  <m:ctrlPr>
                                    <a:rPr lang="en-US" i="0">
                                      <a:latin typeface="Cambria Math" panose="02040503050406030204" pitchFamily="18" charset="0"/>
                                    </a:rPr>
                                  </m:ctrlPr>
                                </m:sSupPr>
                                <m:e>
                                  <m:r>
                                    <a:rPr lang="en-US" i="0">
                                      <a:latin typeface="Cambria Math" panose="02040503050406030204" pitchFamily="18" charset="0"/>
                                    </a:rPr>
                                    <m:t>10</m:t>
                                  </m:r>
                                </m:e>
                                <m:sup>
                                  <m:r>
                                    <a:rPr lang="en-US" b="0" i="0" smtClean="0">
                                      <a:latin typeface="Cambria Math" panose="02040503050406030204" pitchFamily="18" charset="0"/>
                                    </a:rPr>
                                    <m:t>8</m:t>
                                  </m:r>
                                </m:sup>
                              </m:sSup>
                              <m:r>
                                <a:rPr lang="en-US" i="1">
                                  <a:latin typeface="Cambria Math" panose="02040503050406030204" pitchFamily="18" charset="0"/>
                                </a:rPr>
                                <m:t>𝑚</m:t>
                              </m:r>
                            </m:e>
                          </m:d>
                        </m:num>
                        <m:den>
                          <m:r>
                            <a:rPr lang="en-US" b="0" i="1" smtClean="0">
                              <a:latin typeface="Cambria Math" panose="02040503050406030204" pitchFamily="18" charset="0"/>
                            </a:rPr>
                            <m:t>28</m:t>
                          </m:r>
                          <m:r>
                            <a:rPr lang="en-US" b="0" i="1" smtClean="0">
                              <a:latin typeface="Cambria Math" panose="02040503050406030204" pitchFamily="18" charset="0"/>
                            </a:rPr>
                            <m:t>𝑑𝑎𝑦</m:t>
                          </m:r>
                          <m:r>
                            <a:rPr lang="en-US" b="0" i="1" smtClean="0">
                              <a:latin typeface="Cambria Math" panose="02040503050406030204" pitchFamily="18" charset="0"/>
                              <a:ea typeface="Cambria Math" panose="02040503050406030204" pitchFamily="18" charset="0"/>
                            </a:rPr>
                            <m:t>×</m:t>
                          </m:r>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8.64×</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ea typeface="Cambria Math" panose="02040503050406030204" pitchFamily="18" charset="0"/>
                                    </a:rPr>
                                    <m:t>4</m:t>
                                  </m:r>
                                </m:sup>
                              </m:sSup>
                              <m:r>
                                <a:rPr lang="en-US" b="0" i="1" smtClean="0">
                                  <a:latin typeface="Cambria Math" panose="02040503050406030204" pitchFamily="18" charset="0"/>
                                  <a:ea typeface="Cambria Math" panose="02040503050406030204" pitchFamily="18" charset="0"/>
                                </a:rPr>
                                <m:t>𝑠</m:t>
                              </m:r>
                            </m:num>
                            <m:den>
                              <m:r>
                                <a:rPr lang="en-US" b="0" i="1" smtClean="0">
                                  <a:latin typeface="Cambria Math" panose="02040503050406030204" pitchFamily="18" charset="0"/>
                                  <a:ea typeface="Cambria Math" panose="02040503050406030204" pitchFamily="18" charset="0"/>
                                </a:rPr>
                                <m:t>1</m:t>
                              </m:r>
                              <m:r>
                                <a:rPr lang="en-US" b="0" i="1" smtClean="0">
                                  <a:latin typeface="Cambria Math" panose="02040503050406030204" pitchFamily="18" charset="0"/>
                                  <a:ea typeface="Cambria Math" panose="02040503050406030204" pitchFamily="18" charset="0"/>
                                </a:rPr>
                                <m:t>𝑑𝑎𝑦</m:t>
                              </m:r>
                            </m:den>
                          </m:f>
                        </m:den>
                      </m:f>
                      <m:r>
                        <a:rPr lang="en-US" i="0">
                          <a:latin typeface="Cambria Math" panose="02040503050406030204" pitchFamily="18" charset="0"/>
                        </a:rPr>
                        <m:t>=</m:t>
                      </m:r>
                      <m:r>
                        <a:rPr lang="en-US" b="0" i="1" smtClean="0">
                          <a:latin typeface="Cambria Math" panose="02040503050406030204" pitchFamily="18" charset="0"/>
                        </a:rPr>
                        <m:t>997</m:t>
                      </m:r>
                      <m:f>
                        <m:fPr>
                          <m:ctrlPr>
                            <a:rPr lang="en-US" i="1">
                              <a:latin typeface="Cambria Math" panose="02040503050406030204" pitchFamily="18" charset="0"/>
                            </a:rPr>
                          </m:ctrlPr>
                        </m:fPr>
                        <m:num>
                          <m:r>
                            <a:rPr lang="en-US" i="1">
                              <a:latin typeface="Cambria Math" panose="02040503050406030204" pitchFamily="18" charset="0"/>
                            </a:rPr>
                            <m:t>𝑚</m:t>
                          </m:r>
                        </m:num>
                        <m:den>
                          <m:r>
                            <a:rPr lang="en-US" i="1">
                              <a:latin typeface="Cambria Math" panose="02040503050406030204" pitchFamily="18" charset="0"/>
                            </a:rPr>
                            <m:t>𝑠</m:t>
                          </m:r>
                        </m:den>
                      </m:f>
                    </m:oMath>
                  </m:oMathPara>
                </a14:m>
                <a:endParaRPr lang="en-US" dirty="0"/>
              </a:p>
            </p:txBody>
          </p:sp>
        </mc:Choice>
        <mc:Fallback xmlns="">
          <p:sp>
            <p:nvSpPr>
              <p:cNvPr id="3" name="Rectangle 2">
                <a:extLst>
                  <a:ext uri="{FF2B5EF4-FFF2-40B4-BE49-F238E27FC236}">
                    <a16:creationId xmlns:a16="http://schemas.microsoft.com/office/drawing/2014/main" id="{6B299D03-53D2-9531-DC4F-CA755D454D2A}"/>
                  </a:ext>
                </a:extLst>
              </p:cNvPr>
              <p:cNvSpPr>
                <a:spLocks noRot="1" noChangeAspect="1" noMove="1" noResize="1" noEditPoints="1" noAdjustHandles="1" noChangeArrowheads="1" noChangeShapeType="1" noTextEdit="1"/>
              </p:cNvSpPr>
              <p:nvPr/>
            </p:nvSpPr>
            <p:spPr>
              <a:xfrm>
                <a:off x="1372588" y="1955525"/>
                <a:ext cx="4447628" cy="939681"/>
              </a:xfrm>
              <a:prstGeom prst="rect">
                <a:avLst/>
              </a:prstGeom>
              <a:blipFill>
                <a:blip r:embed="rId3"/>
                <a:stretch>
                  <a:fillRect b="-5333"/>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F96F1B80-DBDB-631D-0153-A185F74543D4}"/>
              </a:ext>
            </a:extLst>
          </p:cNvPr>
          <p:cNvSpPr/>
          <p:nvPr/>
        </p:nvSpPr>
        <p:spPr>
          <a:xfrm>
            <a:off x="464814" y="1139598"/>
            <a:ext cx="10781184" cy="646331"/>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ea typeface="Times New Roman" panose="02020603050405020304" pitchFamily="18" charset="0"/>
                <a:cs typeface="Times New Roman" panose="02020603050405020304" pitchFamily="18" charset="0"/>
              </a:rPr>
              <a:t>The constant speed of the of the moon in orbit about the earth is given by the distance the moon travels (the circumference of the circle) divided by the time to travel once time around the circle, the period. </a:t>
            </a:r>
            <a:endParaRPr lang="en-US" dirty="0">
              <a:latin typeface="Times New Roman" panose="02020603050405020304" pitchFamily="18" charset="0"/>
              <a:cs typeface="Times New Roman" panose="02020603050405020304" pitchFamily="18" charset="0"/>
            </a:endParaRPr>
          </a:p>
        </p:txBody>
      </p:sp>
      <p:sp>
        <p:nvSpPr>
          <p:cNvPr id="6" name="Rectangle 5">
            <a:extLst>
              <a:ext uri="{FF2B5EF4-FFF2-40B4-BE49-F238E27FC236}">
                <a16:creationId xmlns:a16="http://schemas.microsoft.com/office/drawing/2014/main" id="{AE8BDA38-BF46-5737-6A61-B58472B0BE5A}"/>
              </a:ext>
            </a:extLst>
          </p:cNvPr>
          <p:cNvSpPr/>
          <p:nvPr/>
        </p:nvSpPr>
        <p:spPr>
          <a:xfrm>
            <a:off x="464814" y="2928566"/>
            <a:ext cx="10781184" cy="923330"/>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ea typeface="Times New Roman" panose="02020603050405020304" pitchFamily="18" charset="0"/>
                <a:cs typeface="Times New Roman" panose="02020603050405020304" pitchFamily="18" charset="0"/>
              </a:rPr>
              <a:t>Gravity is what causes the moon to deviate from its straight-line motion and orbit about the sun and thus it’s the centripetal force.  The gravitational force on the moon due to the earth points from the moon to the earth.  Using Newton’s law of gravity, we can determine the mass of the central body, the earth. </a:t>
            </a:r>
            <a:endParaRPr lang="en-US" dirty="0">
              <a:latin typeface="Times New Roman" panose="02020603050405020304" pitchFamily="18" charset="0"/>
              <a:cs typeface="Times New Roman" panose="02020603050405020304" pitchFamily="18" charset="0"/>
            </a:endParaRPr>
          </a:p>
        </p:txBody>
      </p:sp>
      <p:sp>
        <p:nvSpPr>
          <p:cNvPr id="7" name="Rectangle 6">
            <a:extLst>
              <a:ext uri="{FF2B5EF4-FFF2-40B4-BE49-F238E27FC236}">
                <a16:creationId xmlns:a16="http://schemas.microsoft.com/office/drawing/2014/main" id="{84B22DD9-9AFF-3CCD-B9EE-9984B3D36471}"/>
              </a:ext>
            </a:extLst>
          </p:cNvPr>
          <p:cNvSpPr/>
          <p:nvPr/>
        </p:nvSpPr>
        <p:spPr>
          <a:xfrm>
            <a:off x="464814" y="5328697"/>
            <a:ext cx="11270133" cy="646331"/>
          </a:xfrm>
          <a:prstGeom prst="rect">
            <a:avLst/>
          </a:prstGeom>
        </p:spPr>
        <p:txBody>
          <a:bodyPr wrap="square">
            <a:spAutoFit/>
          </a:bodyPr>
          <a:lstStyle/>
          <a:p>
            <a:pPr marL="285750" indent="-285750">
              <a:buFont typeface="Arial" panose="020B0604020202020204" pitchFamily="34" charset="0"/>
              <a:buChar char="•"/>
            </a:pPr>
            <a:r>
              <a:rPr lang="en-US" dirty="0">
                <a:latin typeface="Times New Roman" panose="02020603050405020304" pitchFamily="18" charset="0"/>
                <a:ea typeface="Times New Roman" panose="02020603050405020304" pitchFamily="18" charset="0"/>
                <a:cs typeface="Times New Roman" panose="02020603050405020304" pitchFamily="18" charset="0"/>
              </a:rPr>
              <a:t>This is, by the way, how we determine masses in the universe.  We watch one object orbit about a second object (the central body) and use Newton’s law of gravity to determine the mass of the central body.</a:t>
            </a:r>
            <a:endParaRPr lang="en-US" dirty="0"/>
          </a:p>
        </p:txBody>
      </p:sp>
    </p:spTree>
    <p:extLst>
      <p:ext uri="{BB962C8B-B14F-4D97-AF65-F5344CB8AC3E}">
        <p14:creationId xmlns:p14="http://schemas.microsoft.com/office/powerpoint/2010/main" val="38660155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1594</TotalTime>
  <Words>2048</Words>
  <Application>Microsoft Macintosh PowerPoint</Application>
  <PresentationFormat>Widescreen</PresentationFormat>
  <Paragraphs>235</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Cambria Math</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LaBrake, Scott</dc:creator>
  <cp:lastModifiedBy>LaBrake, Scott M.</cp:lastModifiedBy>
  <cp:revision>28</cp:revision>
  <dcterms:created xsi:type="dcterms:W3CDTF">2021-04-18T12:34:21Z</dcterms:created>
  <dcterms:modified xsi:type="dcterms:W3CDTF">2026-10-05T10:56:24Z</dcterms:modified>
</cp:coreProperties>
</file>