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4B6B-3B5F-1244-AC45-AE8A47B17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81558-4140-0E4E-89DC-3656377E6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7ED4-FDF8-5041-96FB-46E2F4F0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2F55-2E95-8D4B-9789-1591B1A4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B685F-A7A7-3544-9F69-A9108A47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2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5D8F-C763-2847-8B4C-79E8B22E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E2ED2-968F-C345-8A18-C7E505E89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D7C7-6FD9-A94F-9F27-3448FE05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846A5-C8CC-4646-AA91-359C5A48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88122-5520-AA40-ABFB-5D26F487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1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0CAD2-1EBB-EC4D-A995-76A987CE6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893D1-91A6-804A-B03A-853494745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3C389-C537-854A-947C-92BF4142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B937-A3FC-3E41-8D48-46FDD48F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4AD1D-8512-134C-B1D6-95EC0CDD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1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183C4-D4FB-0743-B9D9-286F9A33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B5470-C00D-D34A-9916-2B4478AE5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2DC53-9B74-174F-BA5F-1831C02B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89CDC-4357-F54D-8922-A3F28231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41011-9CB9-9E42-AABD-64B7F0DC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5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D33A-1BA0-C644-A8C0-E43CA610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85E74-5612-0345-81E1-BAB91A8BC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ED5DE-51CA-CC45-AAE8-54BE5B0E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9BB9C-BF35-2B40-9E77-7AE82D0A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DCC87-6DCD-2047-A576-1AFBC809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8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2C14B-A7B2-524B-8169-29A9769B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56F9-0FE9-5748-B79F-8086F3280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39229-DC70-9A4A-9240-788AC9E5E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3E838-FA8F-4942-9382-644D3C70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9D086-3322-4147-99FD-CEA2D3BA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8E473-8F9D-BF4D-B05E-AA280BBB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3B39-D617-F440-8B43-3972B129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CECC9-8205-D248-86CE-55ECE2CD3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ED971-58F2-3D47-BBFF-138CF9FE7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79378-AA88-F14E-AB6B-4FD61B971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9D47B-7C44-8D48-95B2-A8B460438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FC7B2-28ED-1744-922F-64995059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37F1E-96FA-3749-8C0E-4F43EA5C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0701F-96C1-F741-A2E7-1F0C00B7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6E5E-CC96-9F4E-B430-8184A2F7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78C89-8F6C-6B4F-ABF4-090C9AB1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D1868-4331-3F42-8703-1AB460E8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F8CE9-5129-4A4F-BB04-96C31EBA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BEAEA-A0DC-814B-919A-985A51D2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7228E-F22E-BA41-BB83-3609BEEF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3B02E-C582-6A46-B1FC-DE2B377C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7583-3783-394C-A18F-F70D19FC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1B7C1-E746-1E40-AB16-84A5FDDB4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FACAC-1326-8846-9136-B57C580F8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3B901-A5E1-E742-9754-5497D633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046A9-BEFD-E64C-A447-68A19751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9E6B4-8202-794D-8B7E-880D2CBD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3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BD3C-3682-3145-BABF-ACF6EF4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E564E-CE41-384D-8833-7C9AD42E3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DD999-BC7F-714D-B474-B3A949DAB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9FF46-97CB-E54A-A276-400A5D95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BA004-2DD1-734A-88C6-64D07DBB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0A610-0355-1A4A-9878-0E30B933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14897-6F5E-CE48-AE52-936F4B1C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64FE6-99F9-B34D-A31B-8D9DB2BC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0EC78-26EE-9141-9235-EFA847E54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ABD0-EB9F-594A-A63A-895C8104B4C1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96347-3512-1E46-A8ED-2DB9CBB24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C0229-B00A-3647-A5B0-CA68461DC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3BBF-714F-914F-88FA-804445D3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6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14.jpeg"/><Relationship Id="rId1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6.png"/><Relationship Id="rId10" Type="http://schemas.openxmlformats.org/officeDocument/2006/relationships/image" Target="../media/image265.png"/><Relationship Id="rId9" Type="http://schemas.openxmlformats.org/officeDocument/2006/relationships/image" Target="../media/image12.png"/><Relationship Id="rId4" Type="http://schemas.openxmlformats.org/officeDocument/2006/relationships/image" Target="../media/image260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254CE-8E59-8049-97A0-D0427636A19F}"/>
              </a:ext>
            </a:extLst>
          </p:cNvPr>
          <p:cNvSpPr txBox="1"/>
          <p:nvPr/>
        </p:nvSpPr>
        <p:spPr>
          <a:xfrm>
            <a:off x="222422" y="247135"/>
            <a:ext cx="1026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Motion – the conical pendulum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1058EC-111D-9A4B-8ED7-FC08163D76D4}"/>
              </a:ext>
            </a:extLst>
          </p:cNvPr>
          <p:cNvGrpSpPr/>
          <p:nvPr/>
        </p:nvGrpSpPr>
        <p:grpSpPr>
          <a:xfrm>
            <a:off x="1430546" y="1208690"/>
            <a:ext cx="2563385" cy="3997055"/>
            <a:chOff x="1430546" y="1208690"/>
            <a:chExt cx="2563385" cy="399705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D25F1D-2C5D-8649-970B-EEC378F9937A}"/>
                </a:ext>
              </a:extLst>
            </p:cNvPr>
            <p:cNvSpPr/>
            <p:nvPr/>
          </p:nvSpPr>
          <p:spPr>
            <a:xfrm>
              <a:off x="1658504" y="4334594"/>
              <a:ext cx="2233865" cy="871151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1A1EB1-DA0A-B149-92FE-C58D8EEE445D}"/>
                </a:ext>
              </a:extLst>
            </p:cNvPr>
            <p:cNvGrpSpPr/>
            <p:nvPr/>
          </p:nvGrpSpPr>
          <p:grpSpPr>
            <a:xfrm>
              <a:off x="1430546" y="1208690"/>
              <a:ext cx="2563385" cy="3836001"/>
              <a:chOff x="1430546" y="1208690"/>
              <a:chExt cx="2563385" cy="383600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EA9387C-ADDF-3F48-920D-0A1D52F734CB}"/>
                  </a:ext>
                </a:extLst>
              </p:cNvPr>
              <p:cNvCxnSpPr/>
              <p:nvPr/>
            </p:nvCxnSpPr>
            <p:spPr>
              <a:xfrm flipH="1">
                <a:off x="1765738" y="1418897"/>
                <a:ext cx="1166648" cy="2921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B685356-5074-0B41-B5FE-0573430A47CC}"/>
                  </a:ext>
                </a:extLst>
              </p:cNvPr>
              <p:cNvSpPr/>
              <p:nvPr/>
            </p:nvSpPr>
            <p:spPr>
              <a:xfrm>
                <a:off x="1430546" y="4340772"/>
                <a:ext cx="694819" cy="7039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C200CDF-D848-6246-B2A2-DD014B0E4523}"/>
                  </a:ext>
                </a:extLst>
              </p:cNvPr>
              <p:cNvSpPr/>
              <p:nvPr/>
            </p:nvSpPr>
            <p:spPr>
              <a:xfrm>
                <a:off x="1870841" y="1208690"/>
                <a:ext cx="2123090" cy="21020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C164F83-5776-A14F-8C46-736D03D158DE}"/>
                  </a:ext>
                </a:extLst>
              </p:cNvPr>
              <p:cNvCxnSpPr>
                <a:stCxn id="18" idx="2"/>
              </p:cNvCxnSpPr>
              <p:nvPr/>
            </p:nvCxnSpPr>
            <p:spPr>
              <a:xfrm>
                <a:off x="2932386" y="1418897"/>
                <a:ext cx="0" cy="20101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81DF7A-E3BC-6440-AEE3-48D13A3EDC69}"/>
                      </a:ext>
                    </a:extLst>
                  </p:cNvPr>
                  <p:cNvSpPr txBox="1"/>
                  <p:nvPr/>
                </p:nvSpPr>
                <p:spPr>
                  <a:xfrm>
                    <a:off x="1618725" y="4550979"/>
                    <a:ext cx="2508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81DF7A-E3BC-6440-AEE3-48D13A3EDC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8725" y="4550979"/>
                    <a:ext cx="250838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4286" r="-952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3376132B-8D09-0340-BA8A-B0A3C6C2E8BC}"/>
                      </a:ext>
                    </a:extLst>
                  </p:cNvPr>
                  <p:cNvSpPr txBox="1"/>
                  <p:nvPr/>
                </p:nvSpPr>
                <p:spPr>
                  <a:xfrm>
                    <a:off x="2742912" y="1918787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3376132B-8D09-0340-BA8A-B0A3C6C2E8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2912" y="1918787"/>
                    <a:ext cx="189474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3333" r="-26667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BEE84B5-7502-304A-A9C6-38F7E9B7C9AC}"/>
                </a:ext>
              </a:extLst>
            </p:cNvPr>
            <p:cNvCxnSpPr>
              <a:cxnSpLocks/>
              <a:endCxn id="14" idx="6"/>
            </p:cNvCxnSpPr>
            <p:nvPr/>
          </p:nvCxnSpPr>
          <p:spPr>
            <a:xfrm>
              <a:off x="2932386" y="4770170"/>
              <a:ext cx="9599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854FFCD-65E8-B847-A508-22CD1127B426}"/>
                    </a:ext>
                  </a:extLst>
                </p:cNvPr>
                <p:cNvSpPr txBox="1"/>
                <p:nvPr/>
              </p:nvSpPr>
              <p:spPr>
                <a:xfrm>
                  <a:off x="3205269" y="4493170"/>
                  <a:ext cx="2071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854FFCD-65E8-B847-A508-22CD1127B4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269" y="4493170"/>
                  <a:ext cx="20710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3529" r="-23529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632DED-3D1E-A348-8EF0-3A61BB47DCD6}"/>
                  </a:ext>
                </a:extLst>
              </p:cNvPr>
              <p:cNvSpPr txBox="1"/>
              <p:nvPr/>
            </p:nvSpPr>
            <p:spPr>
              <a:xfrm>
                <a:off x="4972273" y="2423948"/>
                <a:ext cx="6369908" cy="254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ball of mass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suspended from a light string of length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 ball is spun in a horizontal circle of radius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 constant speed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speed of the ball and the period of revolution if the string makes an angle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 with respect to the vertical?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632DED-3D1E-A348-8EF0-3A61BB47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273" y="2423948"/>
                <a:ext cx="6369908" cy="2543966"/>
              </a:xfrm>
              <a:prstGeom prst="rect">
                <a:avLst/>
              </a:prstGeom>
              <a:blipFill>
                <a:blip r:embed="rId5"/>
                <a:stretch>
                  <a:fillRect l="-1193" t="-1990" r="-1193" b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78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A68F65-5828-1F46-8CFE-FDF114F9E5FD}"/>
              </a:ext>
            </a:extLst>
          </p:cNvPr>
          <p:cNvSpPr txBox="1"/>
          <p:nvPr/>
        </p:nvSpPr>
        <p:spPr>
          <a:xfrm>
            <a:off x="222422" y="247135"/>
            <a:ext cx="1026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Motion – the rotor; an amusement park thrill ride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291458-269F-7C42-8FB6-AED2E3A79DFA}"/>
              </a:ext>
            </a:extLst>
          </p:cNvPr>
          <p:cNvGrpSpPr/>
          <p:nvPr/>
        </p:nvGrpSpPr>
        <p:grpSpPr>
          <a:xfrm>
            <a:off x="7418704" y="2022215"/>
            <a:ext cx="4191091" cy="3230721"/>
            <a:chOff x="7456804" y="1028700"/>
            <a:chExt cx="4191091" cy="32307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234A34-FC23-2646-881B-15DCBEB0DF22}"/>
                </a:ext>
              </a:extLst>
            </p:cNvPr>
            <p:cNvSpPr/>
            <p:nvPr/>
          </p:nvSpPr>
          <p:spPr>
            <a:xfrm>
              <a:off x="7456804" y="4013200"/>
              <a:ext cx="419109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</a:t>
              </a:r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www.youtube.com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watch?v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=uz_DkRs92pM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8F3017-B8A2-9647-B74A-950E3DF99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6804" y="1028700"/>
              <a:ext cx="4191091" cy="29845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E34565-B26F-A042-9690-5FCD7CD8E9D4}"/>
                  </a:ext>
                </a:extLst>
              </p:cNvPr>
              <p:cNvSpPr/>
              <p:nvPr/>
            </p:nvSpPr>
            <p:spPr>
              <a:xfrm>
                <a:off x="432916" y="1052253"/>
                <a:ext cx="6450484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Rotor is an amusement park thrill ride where one stands against a wall on the inside of a large (R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cylinder.  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ride starts from rest and when the riders reach a particular speed the floor drops out and the riders stay pinned to the wall due to friction.  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coefficient of friction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=0.2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what is the speed of the riders at which they stay pinned to the wall and what is the magnitude of the normal force from the wall on the riders?  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does your result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 on and what does this imply about anyone who wants to ride this ride?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E34565-B26F-A042-9690-5FCD7CD8E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16" y="1052253"/>
                <a:ext cx="6450484" cy="5170646"/>
              </a:xfrm>
              <a:prstGeom prst="rect">
                <a:avLst/>
              </a:prstGeom>
              <a:blipFill>
                <a:blip r:embed="rId3"/>
                <a:stretch>
                  <a:fillRect l="-1378" t="-980" r="-1378" b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20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7">
                <a:extLst>
                  <a:ext uri="{FF2B5EF4-FFF2-40B4-BE49-F238E27FC236}">
                    <a16:creationId xmlns:a16="http://schemas.microsoft.com/office/drawing/2014/main" id="{CFD2B867-C0CE-B24B-AF4E-D541B84DF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422" y="841714"/>
                <a:ext cx="11559543" cy="2476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Fat</a:t>
                </a:r>
                <a:r>
                  <a:rPr kumimoji="0" lang="en-US" altLang="en-US" sz="2200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Albert </a:t>
                </a:r>
                <a:r>
                  <a:rPr kumimoji="0" lang="en-US" altLang="en-US" sz="22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is the transport aircraft for the Blue Angels flight demonstration team.  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Suppose that the pilots of </a:t>
                </a:r>
                <a:r>
                  <a:rPr kumimoji="0" lang="en-US" altLang="en-US" sz="22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Fat Albert </a:t>
                </a:r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perform a maneuver for the airshow attendees where they fly the plane in a horizontal circle of radius </a:t>
                </a:r>
                <a14:m>
                  <m:oMath xmlns:m="http://schemas.openxmlformats.org/officeDocument/2006/math"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=1600</m:t>
                    </m:r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(~1</m:t>
                    </m:r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𝑚𝑖𝑙𝑒</m:t>
                    </m:r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at a constant speed of </a:t>
                </a:r>
                <a14:m>
                  <m:oMath xmlns:m="http://schemas.openxmlformats.org/officeDocument/2006/math"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75</m:t>
                    </m:r>
                    <m:box>
                      <m:box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kumimoji="0" lang="en-US" alt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box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(~165</m:t>
                    </m:r>
                    <m:box>
                      <m:box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0" lang="en-US" alt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𝑚𝑖</m:t>
                            </m:r>
                          </m:num>
                          <m:den>
                            <m:r>
                              <a:rPr kumimoji="0" lang="en-US" altLang="en-US" sz="22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h𝑟</m:t>
                            </m:r>
                          </m:den>
                        </m:f>
                      </m:e>
                    </m:box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by tilting the wings of the airplane by an angle </a:t>
                </a:r>
                <a14:m>
                  <m:oMath xmlns:m="http://schemas.openxmlformats.org/officeDocument/2006/math"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measured with respect to the vertical.  When the plane flies, airflow over the wings of the plane generates a lifting force,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𝑙𝑖𝑓𝑡</m:t>
                        </m:r>
                      </m:sub>
                    </m:sSub>
                  </m:oMath>
                </a14:m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that is always perpendicular to the wings of the plane.  At what angle </a:t>
                </a:r>
                <a14:m>
                  <m:oMath xmlns:m="http://schemas.openxmlformats.org/officeDocument/2006/math"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kumimoji="0" lang="en-US" altLang="en-U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measured with respect to the vertical did the pilots tilt the plane?</a:t>
                </a:r>
                <a:endPara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7">
                <a:extLst>
                  <a:ext uri="{FF2B5EF4-FFF2-40B4-BE49-F238E27FC236}">
                    <a16:creationId xmlns:a16="http://schemas.microsoft.com/office/drawing/2014/main" id="{CFD2B867-C0CE-B24B-AF4E-D541B84DF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422" y="841714"/>
                <a:ext cx="11559543" cy="2476832"/>
              </a:xfrm>
              <a:prstGeom prst="rect">
                <a:avLst/>
              </a:prstGeom>
              <a:blipFill>
                <a:blip r:embed="rId2"/>
                <a:stretch>
                  <a:fillRect l="-659" t="-1020" r="-8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33">
            <a:extLst>
              <a:ext uri="{FF2B5EF4-FFF2-40B4-BE49-F238E27FC236}">
                <a16:creationId xmlns:a16="http://schemas.microsoft.com/office/drawing/2014/main" id="{8A59E36E-5895-9544-A9EB-6861956F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11375" y="11468100"/>
            <a:ext cx="75990450" cy="6105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FLift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F5932CFF-9D87-0445-99DB-3B7A0610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08775" y="47053500"/>
            <a:ext cx="36309300" cy="3770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ϕ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4F259A52-9088-F44E-A540-2283A9BF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63775" y="11620500"/>
            <a:ext cx="75990450" cy="6105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FLift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1D5F3F18-2501-4547-AB7A-B45A5FE0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1175" y="47205900"/>
            <a:ext cx="36309300" cy="3770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ϕ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E84FE6-368F-C844-AD5F-7B52135A8691}"/>
              </a:ext>
            </a:extLst>
          </p:cNvPr>
          <p:cNvGrpSpPr>
            <a:grpSpLocks noChangeAspect="1"/>
          </p:cNvGrpSpPr>
          <p:nvPr/>
        </p:nvGrpSpPr>
        <p:grpSpPr>
          <a:xfrm>
            <a:off x="6383355" y="3815957"/>
            <a:ext cx="4572000" cy="1629509"/>
            <a:chOff x="3454624" y="3113590"/>
            <a:chExt cx="6819900" cy="243068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87D8E26-7789-F547-BB99-B68D9C4F0833}"/>
                </a:ext>
              </a:extLst>
            </p:cNvPr>
            <p:cNvGrpSpPr/>
            <p:nvPr/>
          </p:nvGrpSpPr>
          <p:grpSpPr>
            <a:xfrm rot="20109060">
              <a:off x="3454624" y="3350550"/>
              <a:ext cx="6819900" cy="2193724"/>
              <a:chOff x="2686050" y="2413000"/>
              <a:chExt cx="6819900" cy="219372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B83CC36-A578-C14D-8470-0651B502C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6050" y="2413000"/>
                <a:ext cx="6819900" cy="2032000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DF403A3-2156-DF40-94A3-941DAAF7679A}"/>
                  </a:ext>
                </a:extLst>
              </p:cNvPr>
              <p:cNvSpPr/>
              <p:nvPr/>
            </p:nvSpPr>
            <p:spPr>
              <a:xfrm>
                <a:off x="7940233" y="4027990"/>
                <a:ext cx="671332" cy="5787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65AF329-F8B6-B048-BC8A-3158D66D0D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2456" y="3229337"/>
              <a:ext cx="614989" cy="135423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B808BEF-16EF-0945-9450-0341AD9CFDB4}"/>
                    </a:ext>
                  </a:extLst>
                </p:cNvPr>
                <p:cNvSpPr txBox="1"/>
                <p:nvPr/>
              </p:nvSpPr>
              <p:spPr>
                <a:xfrm>
                  <a:off x="5830377" y="3356658"/>
                  <a:ext cx="508152" cy="3391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𝐿𝑖𝑓𝑡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B115202-F349-3F4A-BA69-230C2DED30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0377" y="3356658"/>
                  <a:ext cx="508152" cy="339195"/>
                </a:xfrm>
                <a:prstGeom prst="rect">
                  <a:avLst/>
                </a:prstGeom>
                <a:blipFill>
                  <a:blip r:embed="rId4"/>
                  <a:stretch>
                    <a:fillRect l="-7317" t="-29630" r="-7317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23775A4-BCA4-FD4B-B524-B24050E38B23}"/>
                </a:ext>
              </a:extLst>
            </p:cNvPr>
            <p:cNvCxnSpPr/>
            <p:nvPr/>
          </p:nvCxnSpPr>
          <p:spPr>
            <a:xfrm>
              <a:off x="6807445" y="3113590"/>
              <a:ext cx="0" cy="14699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91B0B67-0280-AA45-ACA6-DB81A68F267D}"/>
                    </a:ext>
                  </a:extLst>
                </p:cNvPr>
                <p:cNvSpPr txBox="1"/>
                <p:nvPr/>
              </p:nvSpPr>
              <p:spPr>
                <a:xfrm>
                  <a:off x="6591977" y="3710082"/>
                  <a:ext cx="2149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39BA25E-5C96-8D48-B6DA-F83E39F09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977" y="3710082"/>
                  <a:ext cx="21493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7778" r="-27778"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6F86DF-8342-034E-BAA1-6493EE75EF56}"/>
              </a:ext>
            </a:extLst>
          </p:cNvPr>
          <p:cNvSpPr txBox="1"/>
          <p:nvPr/>
        </p:nvSpPr>
        <p:spPr>
          <a:xfrm>
            <a:off x="222422" y="247135"/>
            <a:ext cx="1026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Motion – a banked airplane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32F760B-DD33-1A45-844C-81803AFBFFC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49433" y="3648718"/>
            <a:ext cx="5022202" cy="23054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F4D7D5-1C4E-37EA-8BA2-3295F84E601E}"/>
              </a:ext>
            </a:extLst>
          </p:cNvPr>
          <p:cNvSpPr txBox="1"/>
          <p:nvPr/>
        </p:nvSpPr>
        <p:spPr>
          <a:xfrm>
            <a:off x="921021" y="6016286"/>
            <a:ext cx="52077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Photo:  S. LaBrake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9107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4493DE-E536-FF45-8C3F-95A4ED7DC77F}"/>
              </a:ext>
            </a:extLst>
          </p:cNvPr>
          <p:cNvSpPr/>
          <p:nvPr/>
        </p:nvSpPr>
        <p:spPr>
          <a:xfrm>
            <a:off x="379909" y="1101665"/>
            <a:ext cx="59926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signs that are posted all over America's roadways alerting you to all sorts of things, like speed limits, distances to exits, tourist attractions, and the like.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you are driving down a level road when you see a sign like the one on the right.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department of transportation for your state know what speed limit to post on the sign?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how do you determine the posted speed that you should take the curve at?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D0A4AC-6B57-2C46-8CD7-7E1152F97C2A}"/>
              </a:ext>
            </a:extLst>
          </p:cNvPr>
          <p:cNvGrpSpPr/>
          <p:nvPr/>
        </p:nvGrpSpPr>
        <p:grpSpPr>
          <a:xfrm>
            <a:off x="6691123" y="1101665"/>
            <a:ext cx="5120968" cy="4056221"/>
            <a:chOff x="6461432" y="1181100"/>
            <a:chExt cx="5120968" cy="4056221"/>
          </a:xfrm>
        </p:grpSpPr>
        <p:pic>
          <p:nvPicPr>
            <p:cNvPr id="6" name="Picture 2" descr="Photo. A rural roadway is shown with a horizontal curve warning sign on the shoulder. The sign consists of two separate components; the top is a yellow diamond with a black curve arrow and the second is a smaller square plaque displaying 35 m.p.h.">
              <a:extLst>
                <a:ext uri="{FF2B5EF4-FFF2-40B4-BE49-F238E27FC236}">
                  <a16:creationId xmlns:a16="http://schemas.microsoft.com/office/drawing/2014/main" id="{218E155F-6DF0-534F-915E-B7CD669D8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432" y="1181100"/>
              <a:ext cx="5120968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4DBE32-1671-1042-A735-8A74AFEEEF70}"/>
                </a:ext>
              </a:extLst>
            </p:cNvPr>
            <p:cNvSpPr/>
            <p:nvPr/>
          </p:nvSpPr>
          <p:spPr>
            <a:xfrm>
              <a:off x="6461432" y="4991100"/>
              <a:ext cx="332655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</a:t>
              </a:r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safety.fhwa.dot.gov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speedmgt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ref_mats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/fhwasa10001/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E396536-88A1-6E41-A7CC-7E363BC9BAC2}"/>
              </a:ext>
            </a:extLst>
          </p:cNvPr>
          <p:cNvSpPr txBox="1"/>
          <p:nvPr/>
        </p:nvSpPr>
        <p:spPr>
          <a:xfrm>
            <a:off x="222422" y="247135"/>
            <a:ext cx="1026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Motion – a curve in the road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C8BA8-E885-9983-DA08-1641AAFA6816}"/>
                  </a:ext>
                </a:extLst>
              </p:cNvPr>
              <p:cNvSpPr txBox="1"/>
              <p:nvPr/>
            </p:nvSpPr>
            <p:spPr>
              <a:xfrm>
                <a:off x="6908800" y="5638800"/>
                <a:ext cx="4903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that the radius of curvature of the road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(~75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C8BA8-E885-9983-DA08-1641AAFA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0" y="5638800"/>
                <a:ext cx="4903291" cy="646331"/>
              </a:xfrm>
              <a:prstGeom prst="rect">
                <a:avLst/>
              </a:prstGeom>
              <a:blipFill>
                <a:blip r:embed="rId3"/>
                <a:stretch>
                  <a:fillRect l="-773" t="-3922" r="-1031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53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3718941-F7E5-5944-AD6F-1F33ECDE65DB}"/>
              </a:ext>
            </a:extLst>
          </p:cNvPr>
          <p:cNvGrpSpPr/>
          <p:nvPr/>
        </p:nvGrpSpPr>
        <p:grpSpPr>
          <a:xfrm>
            <a:off x="2370108" y="2048881"/>
            <a:ext cx="4061213" cy="2202646"/>
            <a:chOff x="7861300" y="331351"/>
            <a:chExt cx="4061213" cy="22026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7015DE-38F8-A849-8335-4A742A6B3FDF}"/>
                </a:ext>
              </a:extLst>
            </p:cNvPr>
            <p:cNvSpPr txBox="1"/>
            <p:nvPr/>
          </p:nvSpPr>
          <p:spPr>
            <a:xfrm>
              <a:off x="8130573" y="331351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Face-on view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CC9F6A-F904-A840-829B-02179B14F373}"/>
                </a:ext>
              </a:extLst>
            </p:cNvPr>
            <p:cNvGrpSpPr/>
            <p:nvPr/>
          </p:nvGrpSpPr>
          <p:grpSpPr>
            <a:xfrm>
              <a:off x="7861300" y="1098897"/>
              <a:ext cx="3022600" cy="1435100"/>
              <a:chOff x="7874000" y="1765300"/>
              <a:chExt cx="3022600" cy="14351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E947207-CCC6-C94F-A744-2AC72891F752}"/>
                  </a:ext>
                </a:extLst>
              </p:cNvPr>
              <p:cNvGrpSpPr/>
              <p:nvPr/>
            </p:nvGrpSpPr>
            <p:grpSpPr>
              <a:xfrm>
                <a:off x="7874000" y="1765300"/>
                <a:ext cx="3022600" cy="1435100"/>
                <a:chOff x="7874000" y="1765300"/>
                <a:chExt cx="3022600" cy="14351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47AD9D5-1CFC-1344-98E7-70A80F9EA2DE}"/>
                    </a:ext>
                  </a:extLst>
                </p:cNvPr>
                <p:cNvCxnSpPr/>
                <p:nvPr/>
              </p:nvCxnSpPr>
              <p:spPr>
                <a:xfrm>
                  <a:off x="7874000" y="3200400"/>
                  <a:ext cx="30226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9E424AE-F055-7642-B5F9-C2AE36703488}"/>
                    </a:ext>
                  </a:extLst>
                </p:cNvPr>
                <p:cNvCxnSpPr/>
                <p:nvPr/>
              </p:nvCxnSpPr>
              <p:spPr>
                <a:xfrm flipV="1">
                  <a:off x="10426700" y="2247900"/>
                  <a:ext cx="0" cy="9525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623E16F-59A6-D844-83F6-95859BE9D5BE}"/>
                    </a:ext>
                  </a:extLst>
                </p:cNvPr>
                <p:cNvSpPr/>
                <p:nvPr/>
              </p:nvSpPr>
              <p:spPr>
                <a:xfrm>
                  <a:off x="10160000" y="1765300"/>
                  <a:ext cx="533400" cy="49169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D80754D-7E93-5E4C-9D6E-7BE2EFFF61FC}"/>
                    </a:ext>
                  </a:extLst>
                </p:cNvPr>
                <p:cNvSpPr txBox="1"/>
                <p:nvPr/>
              </p:nvSpPr>
              <p:spPr>
                <a:xfrm>
                  <a:off x="10121900" y="1878399"/>
                  <a:ext cx="609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 mph</a:t>
                  </a: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1B16D81-A92C-1E48-BBD1-DBFA17E9C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012218" y="1866126"/>
                <a:ext cx="1677883" cy="1334274"/>
              </a:xfrm>
              <a:prstGeom prst="rect">
                <a:avLst/>
              </a:prstGeom>
            </p:spPr>
          </p:pic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583AEE-CD28-834B-A9F9-D9C1440C2FB9}"/>
                </a:ext>
              </a:extLst>
            </p:cNvPr>
            <p:cNvCxnSpPr>
              <a:cxnSpLocks/>
            </p:cNvCxnSpPr>
            <p:nvPr/>
          </p:nvCxnSpPr>
          <p:spPr>
            <a:xfrm>
              <a:off x="8881445" y="1679476"/>
              <a:ext cx="3041068" cy="13445"/>
            </a:xfrm>
            <a:prstGeom prst="line">
              <a:avLst/>
            </a:prstGeom>
            <a:ln w="1270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E6E94BD-1702-5C44-A70C-328E4390DE87}"/>
                    </a:ext>
                  </a:extLst>
                </p:cNvPr>
                <p:cNvSpPr/>
                <p:nvPr/>
              </p:nvSpPr>
              <p:spPr>
                <a:xfrm>
                  <a:off x="10688013" y="1692921"/>
                  <a:ext cx="39177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E6E94BD-1702-5C44-A70C-328E4390DE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8013" y="1692921"/>
                  <a:ext cx="39177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C43F27-5644-AE40-85BE-B3AC3E72630A}"/>
              </a:ext>
            </a:extLst>
          </p:cNvPr>
          <p:cNvGrpSpPr/>
          <p:nvPr/>
        </p:nvGrpSpPr>
        <p:grpSpPr>
          <a:xfrm>
            <a:off x="7167920" y="2005304"/>
            <a:ext cx="3695703" cy="3005080"/>
            <a:chOff x="7167920" y="1698225"/>
            <a:chExt cx="3695703" cy="30050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687E29-E240-3247-928D-BFA6ABB63E51}"/>
                </a:ext>
              </a:extLst>
            </p:cNvPr>
            <p:cNvGrpSpPr/>
            <p:nvPr/>
          </p:nvGrpSpPr>
          <p:grpSpPr>
            <a:xfrm>
              <a:off x="7167920" y="2090706"/>
              <a:ext cx="3695703" cy="2612599"/>
              <a:chOff x="8229597" y="3817372"/>
              <a:chExt cx="3695703" cy="261259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95EA09D-BC27-BA42-AE02-F6FD25C3595C}"/>
                  </a:ext>
                </a:extLst>
              </p:cNvPr>
              <p:cNvGrpSpPr/>
              <p:nvPr/>
            </p:nvGrpSpPr>
            <p:grpSpPr>
              <a:xfrm>
                <a:off x="8229597" y="3817372"/>
                <a:ext cx="2654303" cy="2612599"/>
                <a:chOff x="8242297" y="4038938"/>
                <a:chExt cx="2654303" cy="2612599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BE6BC6D-1537-174C-AE03-1B1A30393237}"/>
                    </a:ext>
                  </a:extLst>
                </p:cNvPr>
                <p:cNvGrpSpPr/>
                <p:nvPr/>
              </p:nvGrpSpPr>
              <p:grpSpPr>
                <a:xfrm>
                  <a:off x="8242297" y="4038938"/>
                  <a:ext cx="2654303" cy="2612599"/>
                  <a:chOff x="8159726" y="3854271"/>
                  <a:chExt cx="2654303" cy="2612599"/>
                </a:xfrm>
              </p:grpSpPr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DE9B97E2-519B-0E40-8912-A843FEA920A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159726" y="5283200"/>
                    <a:ext cx="0" cy="106113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A39F99CD-4FD8-4145-AC11-EFDB564C4C2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9683727" y="5283200"/>
                    <a:ext cx="0" cy="1061135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Arc 13">
                    <a:extLst>
                      <a:ext uri="{FF2B5EF4-FFF2-40B4-BE49-F238E27FC236}">
                        <a16:creationId xmlns:a16="http://schemas.microsoft.com/office/drawing/2014/main" id="{23D7D8B4-5FB2-AE48-B072-9BFA3E78129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159726" y="3854271"/>
                    <a:ext cx="1130302" cy="2612598"/>
                  </a:xfrm>
                  <a:prstGeom prst="arc">
                    <a:avLst>
                      <a:gd name="adj1" fmla="val 20723390"/>
                      <a:gd name="adj2" fmla="val 5021572"/>
                    </a:avLst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Arc 14">
                    <a:extLst>
                      <a:ext uri="{FF2B5EF4-FFF2-40B4-BE49-F238E27FC236}">
                        <a16:creationId xmlns:a16="http://schemas.microsoft.com/office/drawing/2014/main" id="{96EC72CE-115B-1143-B9E7-3F1AC1C0F98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683727" y="3854272"/>
                    <a:ext cx="1130302" cy="2612598"/>
                  </a:xfrm>
                  <a:prstGeom prst="arc">
                    <a:avLst>
                      <a:gd name="adj1" fmla="val 20723390"/>
                      <a:gd name="adj2" fmla="val 5021572"/>
                    </a:avLst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FF7B9C4F-0A4A-404F-9212-8218D34C64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5400000">
                  <a:off x="8241463" y="4914287"/>
                  <a:ext cx="1860063" cy="1000034"/>
                </a:xfrm>
                <a:prstGeom prst="rect">
                  <a:avLst/>
                </a:prstGeom>
              </p:spPr>
            </p:pic>
          </p:grp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F7BCA16-4393-E74C-B898-AD17004A4B8B}"/>
                  </a:ext>
                </a:extLst>
              </p:cNvPr>
              <p:cNvCxnSpPr/>
              <p:nvPr/>
            </p:nvCxnSpPr>
            <p:spPr>
              <a:xfrm>
                <a:off x="9546345" y="3817372"/>
                <a:ext cx="2378955" cy="1306299"/>
              </a:xfrm>
              <a:prstGeom prst="line">
                <a:avLst/>
              </a:prstGeom>
              <a:ln w="12700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0819912B-04FA-8A4E-8024-E868570EBB99}"/>
                      </a:ext>
                    </a:extLst>
                  </p:cNvPr>
                  <p:cNvSpPr/>
                  <p:nvPr/>
                </p:nvSpPr>
                <p:spPr>
                  <a:xfrm>
                    <a:off x="10548812" y="4048555"/>
                    <a:ext cx="391774" cy="369332"/>
                  </a:xfrm>
                  <a:prstGeom prst="rect">
                    <a:avLst/>
                  </a:prstGeom>
                  <a:ln w="1270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0819912B-04FA-8A4E-8024-E868570EB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48812" y="4048555"/>
                    <a:ext cx="39177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CA0B0D-DFC1-CD4B-9518-A92A68C35993}"/>
                </a:ext>
              </a:extLst>
            </p:cNvPr>
            <p:cNvSpPr txBox="1"/>
            <p:nvPr/>
          </p:nvSpPr>
          <p:spPr>
            <a:xfrm>
              <a:off x="7467250" y="1698225"/>
              <a:ext cx="1636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Top-down view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F8B8910-A013-6742-A4DD-F5DBA502C57D}"/>
              </a:ext>
            </a:extLst>
          </p:cNvPr>
          <p:cNvSpPr txBox="1"/>
          <p:nvPr/>
        </p:nvSpPr>
        <p:spPr>
          <a:xfrm>
            <a:off x="222422" y="247135"/>
            <a:ext cx="1026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Motion – a curve in the road</a:t>
            </a:r>
          </a:p>
        </p:txBody>
      </p:sp>
    </p:spTree>
    <p:extLst>
      <p:ext uri="{BB962C8B-B14F-4D97-AF65-F5344CB8AC3E}">
        <p14:creationId xmlns:p14="http://schemas.microsoft.com/office/powerpoint/2010/main" val="392792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486187-319C-4244-A34B-9C321221E3F2}"/>
              </a:ext>
            </a:extLst>
          </p:cNvPr>
          <p:cNvSpPr txBox="1"/>
          <p:nvPr/>
        </p:nvSpPr>
        <p:spPr>
          <a:xfrm>
            <a:off x="222422" y="247135"/>
            <a:ext cx="1026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Motion – a banked roadway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932F26-D745-1E4A-BE81-5A8DC812DD00}"/>
                  </a:ext>
                </a:extLst>
              </p:cNvPr>
              <p:cNvSpPr/>
              <p:nvPr/>
            </p:nvSpPr>
            <p:spPr>
              <a:xfrm>
                <a:off x="222422" y="945230"/>
                <a:ext cx="6778879" cy="5817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not have to rely on friction to help you negotiate a curve, racetracks bank the ends of the tracks.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ultimately allows you to go faster around the track.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effect can be seen in the sport of NASCAR in which cars drive at speeds approaching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200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h𝑟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hundreds of miles. 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force(s) is(are) responsible for you taking the turns at a high rate of speed if it is not friction?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your race car takes a turn at a speed of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50</m:t>
                    </m:r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h𝑟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what is the radius of curvature of the track?  Assume the track is banked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corners. (Daytona </a:t>
                </a:r>
                <a:r>
                  <a:rPr lang="en-US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International Speedway)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932F26-D745-1E4A-BE81-5A8DC812D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22" y="945230"/>
                <a:ext cx="6778879" cy="5817234"/>
              </a:xfrm>
              <a:prstGeom prst="rect">
                <a:avLst/>
              </a:prstGeom>
              <a:blipFill>
                <a:blip r:embed="rId2"/>
                <a:stretch>
                  <a:fillRect l="-1121" t="-654" r="-1121" b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F509731-D534-C746-B48F-1FA940D91C70}"/>
              </a:ext>
            </a:extLst>
          </p:cNvPr>
          <p:cNvGrpSpPr/>
          <p:nvPr/>
        </p:nvGrpSpPr>
        <p:grpSpPr>
          <a:xfrm>
            <a:off x="7113932" y="2179154"/>
            <a:ext cx="4635500" cy="3003610"/>
            <a:chOff x="6851650" y="1428750"/>
            <a:chExt cx="4635500" cy="3003610"/>
          </a:xfrm>
        </p:grpSpPr>
        <p:pic>
          <p:nvPicPr>
            <p:cNvPr id="7" name="Picture 2" descr="https://www.ajc.com/rf/image_inline/Pub/p11/AJC/2020/02/16/Images/AP20047785176084.jpg">
              <a:extLst>
                <a:ext uri="{FF2B5EF4-FFF2-40B4-BE49-F238E27FC236}">
                  <a16:creationId xmlns:a16="http://schemas.microsoft.com/office/drawing/2014/main" id="{E7E810C0-0A86-B84D-9B85-E7749854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650" y="1428750"/>
              <a:ext cx="4635500" cy="260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95CEC2-231F-EC47-94F1-2C7B89C8D2CD}"/>
                </a:ext>
              </a:extLst>
            </p:cNvPr>
            <p:cNvSpPr/>
            <p:nvPr/>
          </p:nvSpPr>
          <p:spPr>
            <a:xfrm>
              <a:off x="6851650" y="4032250"/>
              <a:ext cx="4635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</a:t>
              </a:r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www.ajc.com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/sports/racing/rains-delay-end-daytona-500-until-monday/Ctvg7ozshchtRxGVsfjpYK/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30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9EB0A7E-614F-0E4A-8E04-826834D0C98B}"/>
              </a:ext>
            </a:extLst>
          </p:cNvPr>
          <p:cNvGrpSpPr/>
          <p:nvPr/>
        </p:nvGrpSpPr>
        <p:grpSpPr>
          <a:xfrm>
            <a:off x="6346024" y="1329214"/>
            <a:ext cx="5514483" cy="2970531"/>
            <a:chOff x="6677517" y="3810679"/>
            <a:chExt cx="5514483" cy="297053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A78D315-4DD2-6A4A-B6B6-4D8E603469DF}"/>
                </a:ext>
              </a:extLst>
            </p:cNvPr>
            <p:cNvGrpSpPr/>
            <p:nvPr/>
          </p:nvGrpSpPr>
          <p:grpSpPr>
            <a:xfrm>
              <a:off x="6677517" y="4330350"/>
              <a:ext cx="5514483" cy="2450860"/>
              <a:chOff x="6677517" y="4330350"/>
              <a:chExt cx="5514483" cy="245086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01DF181-7468-4F47-94BA-495286BB3DF2}"/>
                  </a:ext>
                </a:extLst>
              </p:cNvPr>
              <p:cNvGrpSpPr/>
              <p:nvPr/>
            </p:nvGrpSpPr>
            <p:grpSpPr>
              <a:xfrm>
                <a:off x="6677517" y="4330350"/>
                <a:ext cx="4733434" cy="2450860"/>
                <a:chOff x="681279" y="3721214"/>
                <a:chExt cx="4733434" cy="245086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C804D4D-5997-904E-9AE0-980B6EBC70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1279" y="4588147"/>
                  <a:ext cx="1" cy="158267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77284D5-B00C-AE4C-B9FC-B4DA51175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1280" y="4576832"/>
                  <a:ext cx="4678121" cy="158266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4EDFDD59-E097-CC4A-8D36-D9B5307AD6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02725" y="5882500"/>
                      <a:ext cx="18947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CA9AAE88-D0A5-4C4F-9820-B31E8349F69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02725" y="5882500"/>
                      <a:ext cx="189475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5000" r="-18750"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52CECDE-EBEB-C64C-81E0-E3E9018A8315}"/>
                    </a:ext>
                  </a:extLst>
                </p:cNvPr>
                <p:cNvGrpSpPr/>
                <p:nvPr/>
              </p:nvGrpSpPr>
              <p:grpSpPr>
                <a:xfrm rot="156305">
                  <a:off x="736591" y="3721214"/>
                  <a:ext cx="4678122" cy="2450860"/>
                  <a:chOff x="719996" y="3784996"/>
                  <a:chExt cx="3207074" cy="1624464"/>
                </a:xfrm>
              </p:grpSpPr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64DECB7F-A4CC-9247-A9B9-A8EA81D0A3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1443695">
                    <a:off x="719996" y="5398209"/>
                    <a:ext cx="3207074" cy="11251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51E7AD88-5A5C-434C-8C3A-B8AD4289EC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alphaModFix amt="25000"/>
                  </a:blip>
                  <a:stretch>
                    <a:fillRect/>
                  </a:stretch>
                </p:blipFill>
                <p:spPr>
                  <a:xfrm rot="1002536">
                    <a:off x="1488000" y="3784996"/>
                    <a:ext cx="1266504" cy="1007140"/>
                  </a:xfrm>
                  <a:prstGeom prst="rect">
                    <a:avLst/>
                  </a:prstGeom>
                </p:spPr>
              </p:pic>
            </p:grp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D9C51D4-A143-BF44-BF12-964A92DF5855}"/>
                  </a:ext>
                </a:extLst>
              </p:cNvPr>
              <p:cNvCxnSpPr>
                <a:stCxn id="37" idx="2"/>
              </p:cNvCxnSpPr>
              <p:nvPr/>
            </p:nvCxnSpPr>
            <p:spPr>
              <a:xfrm>
                <a:off x="8547015" y="5794153"/>
                <a:ext cx="3644985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34B787B-F322-D04D-A2F3-16A34F72CA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484884" y="5816799"/>
                    <a:ext cx="2071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49541110-0880-6D49-9C2C-AF9790E79E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84884" y="5816799"/>
                    <a:ext cx="20710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3529" r="-1764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6C43B7D-2F37-294C-8C86-FA7749A46717}"/>
                </a:ext>
              </a:extLst>
            </p:cNvPr>
            <p:cNvCxnSpPr>
              <a:stCxn id="37" idx="2"/>
            </p:cNvCxnSpPr>
            <p:nvPr/>
          </p:nvCxnSpPr>
          <p:spPr>
            <a:xfrm flipV="1">
              <a:off x="8547015" y="3926405"/>
              <a:ext cx="34010" cy="18677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8CE93E1-173C-9C4A-8983-4F1784192C2E}"/>
                </a:ext>
              </a:extLst>
            </p:cNvPr>
            <p:cNvCxnSpPr>
              <a:cxnSpLocks/>
            </p:cNvCxnSpPr>
            <p:nvPr/>
          </p:nvCxnSpPr>
          <p:spPr>
            <a:xfrm>
              <a:off x="8562535" y="5782835"/>
              <a:ext cx="2319987" cy="8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A2A574-5D7B-B943-825D-7F14D5E96B2D}"/>
                    </a:ext>
                  </a:extLst>
                </p:cNvPr>
                <p:cNvSpPr txBox="1"/>
                <p:nvPr/>
              </p:nvSpPr>
              <p:spPr>
                <a:xfrm>
                  <a:off x="10777447" y="5468524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AED6B1C-6D24-A64E-939A-B0EB72435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7447" y="5468524"/>
                  <a:ext cx="183319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A939EA6-4104-8545-9D6D-607DD453A713}"/>
                    </a:ext>
                  </a:extLst>
                </p:cNvPr>
                <p:cNvSpPr txBox="1"/>
                <p:nvPr/>
              </p:nvSpPr>
              <p:spPr>
                <a:xfrm>
                  <a:off x="8629128" y="3810679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A4514C2-0152-6C43-B12D-3688CB73A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128" y="3810679"/>
                  <a:ext cx="18671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5000" r="-25000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25DB09-1F5B-2D45-8A5F-734A615C583A}"/>
              </a:ext>
            </a:extLst>
          </p:cNvPr>
          <p:cNvGrpSpPr/>
          <p:nvPr/>
        </p:nvGrpSpPr>
        <p:grpSpPr>
          <a:xfrm>
            <a:off x="690072" y="1553585"/>
            <a:ext cx="4857750" cy="3168194"/>
            <a:chOff x="6540500" y="758211"/>
            <a:chExt cx="4857750" cy="31681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53B638-8F03-0D4E-91DD-DA603F4372A8}"/>
                </a:ext>
              </a:extLst>
            </p:cNvPr>
            <p:cNvGrpSpPr/>
            <p:nvPr/>
          </p:nvGrpSpPr>
          <p:grpSpPr>
            <a:xfrm>
              <a:off x="6540500" y="758211"/>
              <a:ext cx="4857750" cy="3168194"/>
              <a:chOff x="5918200" y="1059934"/>
              <a:chExt cx="5619750" cy="355606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8CC37C0-2CE3-6A4E-AB9F-07E281FC567A}"/>
                  </a:ext>
                </a:extLst>
              </p:cNvPr>
              <p:cNvGrpSpPr/>
              <p:nvPr/>
            </p:nvGrpSpPr>
            <p:grpSpPr>
              <a:xfrm>
                <a:off x="5918200" y="1059934"/>
                <a:ext cx="5619750" cy="3556060"/>
                <a:chOff x="6851650" y="1428750"/>
                <a:chExt cx="4635500" cy="3003610"/>
              </a:xfrm>
            </p:grpSpPr>
            <p:pic>
              <p:nvPicPr>
                <p:cNvPr id="12" name="Picture 2" descr="https://www.ajc.com/rf/image_inline/Pub/p11/AJC/2020/02/16/Images/AP20047785176084.jpg">
                  <a:extLst>
                    <a:ext uri="{FF2B5EF4-FFF2-40B4-BE49-F238E27FC236}">
                      <a16:creationId xmlns:a16="http://schemas.microsoft.com/office/drawing/2014/main" id="{7F9A1A8B-0660-544F-960A-5E208604D7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1650" y="1428750"/>
                  <a:ext cx="4635500" cy="2603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031806D-A1F0-4541-9C95-5CA17A9E87DA}"/>
                    </a:ext>
                  </a:extLst>
                </p:cNvPr>
                <p:cNvSpPr/>
                <p:nvPr/>
              </p:nvSpPr>
              <p:spPr>
                <a:xfrm>
                  <a:off x="6851650" y="4032250"/>
                  <a:ext cx="463550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https://</a:t>
                  </a:r>
                  <a:r>
                    <a:rPr lang="en-US" sz="1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www.ajc.com</a:t>
                  </a:r>
                  <a:r>
                    <a: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/sports/racing/rains-delay-end-daytona-500-until-monday/Ctvg7ozshchtRxGVsfjpYK/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85916E7-D764-DE44-B238-E651DD8D64FE}"/>
                  </a:ext>
                </a:extLst>
              </p:cNvPr>
              <p:cNvGrpSpPr/>
              <p:nvPr/>
            </p:nvGrpSpPr>
            <p:grpSpPr>
              <a:xfrm>
                <a:off x="6045200" y="3111500"/>
                <a:ext cx="3327400" cy="927100"/>
                <a:chOff x="6045200" y="5118100"/>
                <a:chExt cx="3327400" cy="92710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F98AA2DB-3B49-7E4C-B5D4-057C2F51780B}"/>
                    </a:ext>
                  </a:extLst>
                </p:cNvPr>
                <p:cNvGrpSpPr/>
                <p:nvPr/>
              </p:nvGrpSpPr>
              <p:grpSpPr>
                <a:xfrm>
                  <a:off x="6045200" y="5118100"/>
                  <a:ext cx="3327400" cy="927100"/>
                  <a:chOff x="6045200" y="5118100"/>
                  <a:chExt cx="3327400" cy="927100"/>
                </a:xfrm>
              </p:grpSpPr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277E5489-EF60-6842-AF88-EF055D8B3D35}"/>
                      </a:ext>
                    </a:extLst>
                  </p:cNvPr>
                  <p:cNvCxnSpPr/>
                  <p:nvPr/>
                </p:nvCxnSpPr>
                <p:spPr>
                  <a:xfrm>
                    <a:off x="6045200" y="5130800"/>
                    <a:ext cx="0" cy="9144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1A8A5DE9-85D3-AD49-A6EA-AB86192229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5200" y="5118100"/>
                    <a:ext cx="3327400" cy="9271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E7EEBF05-9FE0-F441-B11E-EDC22239E7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45200" y="6045200"/>
                    <a:ext cx="3327400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2033CC10-7F2A-B64C-B877-CA13261149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78807" y="5768201"/>
                      <a:ext cx="18947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4ED0451-F9CA-D940-BE84-36D65C424D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78807" y="5768201"/>
                      <a:ext cx="189474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5714" r="-28571" b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F404C72-3C29-5B4B-AF98-D8D77ED2D440}"/>
                </a:ext>
              </a:extLst>
            </p:cNvPr>
            <p:cNvCxnSpPr/>
            <p:nvPr/>
          </p:nvCxnSpPr>
          <p:spPr>
            <a:xfrm>
              <a:off x="7439418" y="2796953"/>
              <a:ext cx="3644985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334FD4B-2944-A44F-B71C-818DB8FFDF47}"/>
                    </a:ext>
                  </a:extLst>
                </p:cNvPr>
                <p:cNvSpPr txBox="1"/>
                <p:nvPr/>
              </p:nvSpPr>
              <p:spPr>
                <a:xfrm>
                  <a:off x="9306450" y="2792640"/>
                  <a:ext cx="2071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334FD4B-2944-A44F-B71C-818DB8FFDF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6450" y="2792640"/>
                  <a:ext cx="20710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9412" r="-17647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58D6028-287A-FA47-856A-F95E302E8482}"/>
              </a:ext>
            </a:extLst>
          </p:cNvPr>
          <p:cNvSpPr txBox="1"/>
          <p:nvPr/>
        </p:nvSpPr>
        <p:spPr>
          <a:xfrm>
            <a:off x="222422" y="247135"/>
            <a:ext cx="1026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Motion – a banked roadway</a:t>
            </a:r>
          </a:p>
        </p:txBody>
      </p:sp>
    </p:spTree>
    <p:extLst>
      <p:ext uri="{BB962C8B-B14F-4D97-AF65-F5344CB8AC3E}">
        <p14:creationId xmlns:p14="http://schemas.microsoft.com/office/powerpoint/2010/main" val="237018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689</Words>
  <Application>Microsoft Macintosh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LaBrake, Scott</dc:creator>
  <cp:lastModifiedBy>LaBrake, Scott</cp:lastModifiedBy>
  <cp:revision>11</cp:revision>
  <dcterms:created xsi:type="dcterms:W3CDTF">2021-04-18T12:34:21Z</dcterms:created>
  <dcterms:modified xsi:type="dcterms:W3CDTF">2025-04-22T11:33:51Z</dcterms:modified>
</cp:coreProperties>
</file>