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2" r:id="rId2"/>
    <p:sldId id="264" r:id="rId3"/>
    <p:sldId id="256" r:id="rId4"/>
    <p:sldId id="258" r:id="rId5"/>
    <p:sldId id="257" r:id="rId6"/>
    <p:sldId id="259" r:id="rId7"/>
    <p:sldId id="260" r:id="rId8"/>
    <p:sldId id="261" r:id="rId9"/>
    <p:sldId id="263"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27"/>
  </p:normalViewPr>
  <p:slideViewPr>
    <p:cSldViewPr snapToGrid="0" snapToObjects="1">
      <p:cViewPr varScale="1">
        <p:scale>
          <a:sx n="126" d="100"/>
          <a:sy n="126" d="100"/>
        </p:scale>
        <p:origin x="584"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E3194-B283-8B4B-82A3-3E4AFD03B60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DFBD88-A366-F542-8F72-E93DB036F43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9103F4-6E7F-244B-BB71-3209FB2765D1}"/>
              </a:ext>
            </a:extLst>
          </p:cNvPr>
          <p:cNvSpPr>
            <a:spLocks noGrp="1"/>
          </p:cNvSpPr>
          <p:nvPr>
            <p:ph type="dt" sz="half" idx="10"/>
          </p:nvPr>
        </p:nvSpPr>
        <p:spPr/>
        <p:txBody>
          <a:bodyPr/>
          <a:lstStyle/>
          <a:p>
            <a:fld id="{71D0D80A-058A-C44E-A3BF-972DB3A2A3B5}" type="datetimeFigureOut">
              <a:rPr lang="en-US" smtClean="0"/>
              <a:t>10/23/26</a:t>
            </a:fld>
            <a:endParaRPr lang="en-US"/>
          </a:p>
        </p:txBody>
      </p:sp>
      <p:sp>
        <p:nvSpPr>
          <p:cNvPr id="5" name="Footer Placeholder 4">
            <a:extLst>
              <a:ext uri="{FF2B5EF4-FFF2-40B4-BE49-F238E27FC236}">
                <a16:creationId xmlns:a16="http://schemas.microsoft.com/office/drawing/2014/main" id="{66506063-C6CC-7340-BA06-5CD556A696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C7EEA6-BADD-624C-A7A0-C5C2B8C913C0}"/>
              </a:ext>
            </a:extLst>
          </p:cNvPr>
          <p:cNvSpPr>
            <a:spLocks noGrp="1"/>
          </p:cNvSpPr>
          <p:nvPr>
            <p:ph type="sldNum" sz="quarter" idx="12"/>
          </p:nvPr>
        </p:nvSpPr>
        <p:spPr/>
        <p:txBody>
          <a:bodyPr/>
          <a:lstStyle/>
          <a:p>
            <a:fld id="{B43B5F1D-3206-F445-84ED-DF7A6CB0C624}" type="slidenum">
              <a:rPr lang="en-US" smtClean="0"/>
              <a:t>‹#›</a:t>
            </a:fld>
            <a:endParaRPr lang="en-US"/>
          </a:p>
        </p:txBody>
      </p:sp>
    </p:spTree>
    <p:extLst>
      <p:ext uri="{BB962C8B-B14F-4D97-AF65-F5344CB8AC3E}">
        <p14:creationId xmlns:p14="http://schemas.microsoft.com/office/powerpoint/2010/main" val="255169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1323D-5418-C641-AA0E-477B7F8194D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53D80D-969A-724A-9FEF-12F465B85A3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DED9C2-127C-F242-8680-DA8180C62D17}"/>
              </a:ext>
            </a:extLst>
          </p:cNvPr>
          <p:cNvSpPr>
            <a:spLocks noGrp="1"/>
          </p:cNvSpPr>
          <p:nvPr>
            <p:ph type="dt" sz="half" idx="10"/>
          </p:nvPr>
        </p:nvSpPr>
        <p:spPr/>
        <p:txBody>
          <a:bodyPr/>
          <a:lstStyle/>
          <a:p>
            <a:fld id="{71D0D80A-058A-C44E-A3BF-972DB3A2A3B5}" type="datetimeFigureOut">
              <a:rPr lang="en-US" smtClean="0"/>
              <a:t>10/23/26</a:t>
            </a:fld>
            <a:endParaRPr lang="en-US"/>
          </a:p>
        </p:txBody>
      </p:sp>
      <p:sp>
        <p:nvSpPr>
          <p:cNvPr id="5" name="Footer Placeholder 4">
            <a:extLst>
              <a:ext uri="{FF2B5EF4-FFF2-40B4-BE49-F238E27FC236}">
                <a16:creationId xmlns:a16="http://schemas.microsoft.com/office/drawing/2014/main" id="{AD5AECB9-40BB-CE4E-88D7-BBBB3386D1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9D3D84-FFF0-744D-827B-8AC1A00B5242}"/>
              </a:ext>
            </a:extLst>
          </p:cNvPr>
          <p:cNvSpPr>
            <a:spLocks noGrp="1"/>
          </p:cNvSpPr>
          <p:nvPr>
            <p:ph type="sldNum" sz="quarter" idx="12"/>
          </p:nvPr>
        </p:nvSpPr>
        <p:spPr/>
        <p:txBody>
          <a:bodyPr/>
          <a:lstStyle/>
          <a:p>
            <a:fld id="{B43B5F1D-3206-F445-84ED-DF7A6CB0C624}" type="slidenum">
              <a:rPr lang="en-US" smtClean="0"/>
              <a:t>‹#›</a:t>
            </a:fld>
            <a:endParaRPr lang="en-US"/>
          </a:p>
        </p:txBody>
      </p:sp>
    </p:spTree>
    <p:extLst>
      <p:ext uri="{BB962C8B-B14F-4D97-AF65-F5344CB8AC3E}">
        <p14:creationId xmlns:p14="http://schemas.microsoft.com/office/powerpoint/2010/main" val="2865186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3CCB3-2EAF-1C40-A165-9BCD6A01C8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445FCE-55EE-7146-8019-94B138C7C1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F7B663-8D31-CF49-83B2-9DD6407CF88B}"/>
              </a:ext>
            </a:extLst>
          </p:cNvPr>
          <p:cNvSpPr>
            <a:spLocks noGrp="1"/>
          </p:cNvSpPr>
          <p:nvPr>
            <p:ph type="dt" sz="half" idx="10"/>
          </p:nvPr>
        </p:nvSpPr>
        <p:spPr/>
        <p:txBody>
          <a:bodyPr/>
          <a:lstStyle/>
          <a:p>
            <a:fld id="{71D0D80A-058A-C44E-A3BF-972DB3A2A3B5}" type="datetimeFigureOut">
              <a:rPr lang="en-US" smtClean="0"/>
              <a:t>10/23/26</a:t>
            </a:fld>
            <a:endParaRPr lang="en-US"/>
          </a:p>
        </p:txBody>
      </p:sp>
      <p:sp>
        <p:nvSpPr>
          <p:cNvPr id="5" name="Footer Placeholder 4">
            <a:extLst>
              <a:ext uri="{FF2B5EF4-FFF2-40B4-BE49-F238E27FC236}">
                <a16:creationId xmlns:a16="http://schemas.microsoft.com/office/drawing/2014/main" id="{39ED626C-9CB0-FB4C-B8A4-F9C6E5A118B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6E0474-BA0A-C347-9639-B16EFBA36BD0}"/>
              </a:ext>
            </a:extLst>
          </p:cNvPr>
          <p:cNvSpPr>
            <a:spLocks noGrp="1"/>
          </p:cNvSpPr>
          <p:nvPr>
            <p:ph type="sldNum" sz="quarter" idx="12"/>
          </p:nvPr>
        </p:nvSpPr>
        <p:spPr/>
        <p:txBody>
          <a:bodyPr/>
          <a:lstStyle/>
          <a:p>
            <a:fld id="{B43B5F1D-3206-F445-84ED-DF7A6CB0C624}" type="slidenum">
              <a:rPr lang="en-US" smtClean="0"/>
              <a:t>‹#›</a:t>
            </a:fld>
            <a:endParaRPr lang="en-US"/>
          </a:p>
        </p:txBody>
      </p:sp>
    </p:spTree>
    <p:extLst>
      <p:ext uri="{BB962C8B-B14F-4D97-AF65-F5344CB8AC3E}">
        <p14:creationId xmlns:p14="http://schemas.microsoft.com/office/powerpoint/2010/main" val="1585671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BE89B-B8B5-384E-8814-10152F977EC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E825089-CFC3-E648-880D-8AAD84F5961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63DD80-3876-9145-BF88-0D42DFF54B1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3D1F3A-C119-4D42-8B9C-20DC0FD5436F}"/>
              </a:ext>
            </a:extLst>
          </p:cNvPr>
          <p:cNvSpPr>
            <a:spLocks noGrp="1"/>
          </p:cNvSpPr>
          <p:nvPr>
            <p:ph type="dt" sz="half" idx="10"/>
          </p:nvPr>
        </p:nvSpPr>
        <p:spPr/>
        <p:txBody>
          <a:bodyPr/>
          <a:lstStyle/>
          <a:p>
            <a:fld id="{71D0D80A-058A-C44E-A3BF-972DB3A2A3B5}" type="datetimeFigureOut">
              <a:rPr lang="en-US" smtClean="0"/>
              <a:t>10/23/26</a:t>
            </a:fld>
            <a:endParaRPr lang="en-US"/>
          </a:p>
        </p:txBody>
      </p:sp>
      <p:sp>
        <p:nvSpPr>
          <p:cNvPr id="6" name="Footer Placeholder 5">
            <a:extLst>
              <a:ext uri="{FF2B5EF4-FFF2-40B4-BE49-F238E27FC236}">
                <a16:creationId xmlns:a16="http://schemas.microsoft.com/office/drawing/2014/main" id="{14D9EDFA-86F6-B645-8211-74000E9F20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2E4EBD8-CA8A-8845-9578-E7D6D86E0BF2}"/>
              </a:ext>
            </a:extLst>
          </p:cNvPr>
          <p:cNvSpPr>
            <a:spLocks noGrp="1"/>
          </p:cNvSpPr>
          <p:nvPr>
            <p:ph type="sldNum" sz="quarter" idx="12"/>
          </p:nvPr>
        </p:nvSpPr>
        <p:spPr/>
        <p:txBody>
          <a:bodyPr/>
          <a:lstStyle/>
          <a:p>
            <a:fld id="{B43B5F1D-3206-F445-84ED-DF7A6CB0C624}" type="slidenum">
              <a:rPr lang="en-US" smtClean="0"/>
              <a:t>‹#›</a:t>
            </a:fld>
            <a:endParaRPr lang="en-US"/>
          </a:p>
        </p:txBody>
      </p:sp>
    </p:spTree>
    <p:extLst>
      <p:ext uri="{BB962C8B-B14F-4D97-AF65-F5344CB8AC3E}">
        <p14:creationId xmlns:p14="http://schemas.microsoft.com/office/powerpoint/2010/main" val="4169444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9E945-4A36-6840-80A8-43BC1F8B614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B1174B6-BE8B-F14C-A27E-560614D014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F4F921-5BCE-0D4F-BC74-5D75A3C072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9B24484-FEAA-4A4C-B659-D2467D45ED3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06D44E-379F-AF4A-89B5-268C8150E2A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EF51147-281D-A441-B76C-89FAC66BC8EB}"/>
              </a:ext>
            </a:extLst>
          </p:cNvPr>
          <p:cNvSpPr>
            <a:spLocks noGrp="1"/>
          </p:cNvSpPr>
          <p:nvPr>
            <p:ph type="dt" sz="half" idx="10"/>
          </p:nvPr>
        </p:nvSpPr>
        <p:spPr/>
        <p:txBody>
          <a:bodyPr/>
          <a:lstStyle/>
          <a:p>
            <a:fld id="{71D0D80A-058A-C44E-A3BF-972DB3A2A3B5}" type="datetimeFigureOut">
              <a:rPr lang="en-US" smtClean="0"/>
              <a:t>10/23/26</a:t>
            </a:fld>
            <a:endParaRPr lang="en-US"/>
          </a:p>
        </p:txBody>
      </p:sp>
      <p:sp>
        <p:nvSpPr>
          <p:cNvPr id="8" name="Footer Placeholder 7">
            <a:extLst>
              <a:ext uri="{FF2B5EF4-FFF2-40B4-BE49-F238E27FC236}">
                <a16:creationId xmlns:a16="http://schemas.microsoft.com/office/drawing/2014/main" id="{41A43C0C-AAC1-3143-AA6E-2AB80D09868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999749-7CB4-A945-90A7-247CA6A36AD7}"/>
              </a:ext>
            </a:extLst>
          </p:cNvPr>
          <p:cNvSpPr>
            <a:spLocks noGrp="1"/>
          </p:cNvSpPr>
          <p:nvPr>
            <p:ph type="sldNum" sz="quarter" idx="12"/>
          </p:nvPr>
        </p:nvSpPr>
        <p:spPr/>
        <p:txBody>
          <a:bodyPr/>
          <a:lstStyle/>
          <a:p>
            <a:fld id="{B43B5F1D-3206-F445-84ED-DF7A6CB0C624}" type="slidenum">
              <a:rPr lang="en-US" smtClean="0"/>
              <a:t>‹#›</a:t>
            </a:fld>
            <a:endParaRPr lang="en-US"/>
          </a:p>
        </p:txBody>
      </p:sp>
    </p:spTree>
    <p:extLst>
      <p:ext uri="{BB962C8B-B14F-4D97-AF65-F5344CB8AC3E}">
        <p14:creationId xmlns:p14="http://schemas.microsoft.com/office/powerpoint/2010/main" val="3856250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0D8FD-3567-1D49-9A83-34031392F0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E4FA0E-BDA2-1D48-A309-BFA499E78804}"/>
              </a:ext>
            </a:extLst>
          </p:cNvPr>
          <p:cNvSpPr>
            <a:spLocks noGrp="1"/>
          </p:cNvSpPr>
          <p:nvPr>
            <p:ph type="dt" sz="half" idx="10"/>
          </p:nvPr>
        </p:nvSpPr>
        <p:spPr/>
        <p:txBody>
          <a:bodyPr/>
          <a:lstStyle/>
          <a:p>
            <a:fld id="{71D0D80A-058A-C44E-A3BF-972DB3A2A3B5}" type="datetimeFigureOut">
              <a:rPr lang="en-US" smtClean="0"/>
              <a:t>10/23/26</a:t>
            </a:fld>
            <a:endParaRPr lang="en-US"/>
          </a:p>
        </p:txBody>
      </p:sp>
      <p:sp>
        <p:nvSpPr>
          <p:cNvPr id="4" name="Footer Placeholder 3">
            <a:extLst>
              <a:ext uri="{FF2B5EF4-FFF2-40B4-BE49-F238E27FC236}">
                <a16:creationId xmlns:a16="http://schemas.microsoft.com/office/drawing/2014/main" id="{35060B2F-D9BA-0340-BBB6-F26B43767E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38F7244-B312-704A-806D-68FEA1D3AD3A}"/>
              </a:ext>
            </a:extLst>
          </p:cNvPr>
          <p:cNvSpPr>
            <a:spLocks noGrp="1"/>
          </p:cNvSpPr>
          <p:nvPr>
            <p:ph type="sldNum" sz="quarter" idx="12"/>
          </p:nvPr>
        </p:nvSpPr>
        <p:spPr/>
        <p:txBody>
          <a:bodyPr/>
          <a:lstStyle/>
          <a:p>
            <a:fld id="{B43B5F1D-3206-F445-84ED-DF7A6CB0C624}" type="slidenum">
              <a:rPr lang="en-US" smtClean="0"/>
              <a:t>‹#›</a:t>
            </a:fld>
            <a:endParaRPr lang="en-US"/>
          </a:p>
        </p:txBody>
      </p:sp>
    </p:spTree>
    <p:extLst>
      <p:ext uri="{BB962C8B-B14F-4D97-AF65-F5344CB8AC3E}">
        <p14:creationId xmlns:p14="http://schemas.microsoft.com/office/powerpoint/2010/main" val="2845495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E9E166-CF52-2A49-8838-18025A7D3FFA}"/>
              </a:ext>
            </a:extLst>
          </p:cNvPr>
          <p:cNvSpPr>
            <a:spLocks noGrp="1"/>
          </p:cNvSpPr>
          <p:nvPr>
            <p:ph type="dt" sz="half" idx="10"/>
          </p:nvPr>
        </p:nvSpPr>
        <p:spPr/>
        <p:txBody>
          <a:bodyPr/>
          <a:lstStyle/>
          <a:p>
            <a:fld id="{71D0D80A-058A-C44E-A3BF-972DB3A2A3B5}" type="datetimeFigureOut">
              <a:rPr lang="en-US" smtClean="0"/>
              <a:t>10/23/26</a:t>
            </a:fld>
            <a:endParaRPr lang="en-US"/>
          </a:p>
        </p:txBody>
      </p:sp>
      <p:sp>
        <p:nvSpPr>
          <p:cNvPr id="3" name="Footer Placeholder 2">
            <a:extLst>
              <a:ext uri="{FF2B5EF4-FFF2-40B4-BE49-F238E27FC236}">
                <a16:creationId xmlns:a16="http://schemas.microsoft.com/office/drawing/2014/main" id="{C1D169B9-6125-EC4E-9797-C570210318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8E8176-BD39-504F-992C-C1950FDFAD37}"/>
              </a:ext>
            </a:extLst>
          </p:cNvPr>
          <p:cNvSpPr>
            <a:spLocks noGrp="1"/>
          </p:cNvSpPr>
          <p:nvPr>
            <p:ph type="sldNum" sz="quarter" idx="12"/>
          </p:nvPr>
        </p:nvSpPr>
        <p:spPr/>
        <p:txBody>
          <a:bodyPr/>
          <a:lstStyle/>
          <a:p>
            <a:fld id="{B43B5F1D-3206-F445-84ED-DF7A6CB0C624}" type="slidenum">
              <a:rPr lang="en-US" smtClean="0"/>
              <a:t>‹#›</a:t>
            </a:fld>
            <a:endParaRPr lang="en-US"/>
          </a:p>
        </p:txBody>
      </p:sp>
    </p:spTree>
    <p:extLst>
      <p:ext uri="{BB962C8B-B14F-4D97-AF65-F5344CB8AC3E}">
        <p14:creationId xmlns:p14="http://schemas.microsoft.com/office/powerpoint/2010/main" val="30544796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1C530-BF53-8843-B919-F48F855FA2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58E5C4-C98E-C241-B66E-70B9B5189E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8AEEE6F-91A6-F147-BA75-304CD2D5C9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258F01-7ADA-B94F-BA67-DA7F79A39931}"/>
              </a:ext>
            </a:extLst>
          </p:cNvPr>
          <p:cNvSpPr>
            <a:spLocks noGrp="1"/>
          </p:cNvSpPr>
          <p:nvPr>
            <p:ph type="dt" sz="half" idx="10"/>
          </p:nvPr>
        </p:nvSpPr>
        <p:spPr/>
        <p:txBody>
          <a:bodyPr/>
          <a:lstStyle/>
          <a:p>
            <a:fld id="{71D0D80A-058A-C44E-A3BF-972DB3A2A3B5}" type="datetimeFigureOut">
              <a:rPr lang="en-US" smtClean="0"/>
              <a:t>10/23/26</a:t>
            </a:fld>
            <a:endParaRPr lang="en-US"/>
          </a:p>
        </p:txBody>
      </p:sp>
      <p:sp>
        <p:nvSpPr>
          <p:cNvPr id="6" name="Footer Placeholder 5">
            <a:extLst>
              <a:ext uri="{FF2B5EF4-FFF2-40B4-BE49-F238E27FC236}">
                <a16:creationId xmlns:a16="http://schemas.microsoft.com/office/drawing/2014/main" id="{B853FA3F-488C-DB4E-869F-0EDA836962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A9CA7D-C111-D248-A0A0-D10D547BF747}"/>
              </a:ext>
            </a:extLst>
          </p:cNvPr>
          <p:cNvSpPr>
            <a:spLocks noGrp="1"/>
          </p:cNvSpPr>
          <p:nvPr>
            <p:ph type="sldNum" sz="quarter" idx="12"/>
          </p:nvPr>
        </p:nvSpPr>
        <p:spPr/>
        <p:txBody>
          <a:bodyPr/>
          <a:lstStyle/>
          <a:p>
            <a:fld id="{B43B5F1D-3206-F445-84ED-DF7A6CB0C624}" type="slidenum">
              <a:rPr lang="en-US" smtClean="0"/>
              <a:t>‹#›</a:t>
            </a:fld>
            <a:endParaRPr lang="en-US"/>
          </a:p>
        </p:txBody>
      </p:sp>
    </p:spTree>
    <p:extLst>
      <p:ext uri="{BB962C8B-B14F-4D97-AF65-F5344CB8AC3E}">
        <p14:creationId xmlns:p14="http://schemas.microsoft.com/office/powerpoint/2010/main" val="2453918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3AB39-99C3-5846-9E51-3EACF983F3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067A29A-4808-A340-A6BE-2E4283FB52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C5CBCC2-D378-5340-AD21-C2957A402D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119E86-83F6-094B-B5A5-CEDA38129ACA}"/>
              </a:ext>
            </a:extLst>
          </p:cNvPr>
          <p:cNvSpPr>
            <a:spLocks noGrp="1"/>
          </p:cNvSpPr>
          <p:nvPr>
            <p:ph type="dt" sz="half" idx="10"/>
          </p:nvPr>
        </p:nvSpPr>
        <p:spPr/>
        <p:txBody>
          <a:bodyPr/>
          <a:lstStyle/>
          <a:p>
            <a:fld id="{71D0D80A-058A-C44E-A3BF-972DB3A2A3B5}" type="datetimeFigureOut">
              <a:rPr lang="en-US" smtClean="0"/>
              <a:t>10/23/26</a:t>
            </a:fld>
            <a:endParaRPr lang="en-US"/>
          </a:p>
        </p:txBody>
      </p:sp>
      <p:sp>
        <p:nvSpPr>
          <p:cNvPr id="6" name="Footer Placeholder 5">
            <a:extLst>
              <a:ext uri="{FF2B5EF4-FFF2-40B4-BE49-F238E27FC236}">
                <a16:creationId xmlns:a16="http://schemas.microsoft.com/office/drawing/2014/main" id="{135B317E-EF44-324E-A4C7-8EEC277AB97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7EECCE-EE59-8044-BAE6-86B1FE352DAB}"/>
              </a:ext>
            </a:extLst>
          </p:cNvPr>
          <p:cNvSpPr>
            <a:spLocks noGrp="1"/>
          </p:cNvSpPr>
          <p:nvPr>
            <p:ph type="sldNum" sz="quarter" idx="12"/>
          </p:nvPr>
        </p:nvSpPr>
        <p:spPr/>
        <p:txBody>
          <a:bodyPr/>
          <a:lstStyle/>
          <a:p>
            <a:fld id="{B43B5F1D-3206-F445-84ED-DF7A6CB0C624}" type="slidenum">
              <a:rPr lang="en-US" smtClean="0"/>
              <a:t>‹#›</a:t>
            </a:fld>
            <a:endParaRPr lang="en-US"/>
          </a:p>
        </p:txBody>
      </p:sp>
    </p:spTree>
    <p:extLst>
      <p:ext uri="{BB962C8B-B14F-4D97-AF65-F5344CB8AC3E}">
        <p14:creationId xmlns:p14="http://schemas.microsoft.com/office/powerpoint/2010/main" val="1633954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21DF9-8C37-CA4E-8BB0-2AC3C7317E4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393F9A3-23BC-3E4F-B7AA-2C612DF9B40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A03DCA-96C2-BA42-94EA-4C8A6D22FC49}"/>
              </a:ext>
            </a:extLst>
          </p:cNvPr>
          <p:cNvSpPr>
            <a:spLocks noGrp="1"/>
          </p:cNvSpPr>
          <p:nvPr>
            <p:ph type="dt" sz="half" idx="10"/>
          </p:nvPr>
        </p:nvSpPr>
        <p:spPr/>
        <p:txBody>
          <a:bodyPr/>
          <a:lstStyle/>
          <a:p>
            <a:fld id="{71D0D80A-058A-C44E-A3BF-972DB3A2A3B5}" type="datetimeFigureOut">
              <a:rPr lang="en-US" smtClean="0"/>
              <a:t>10/23/26</a:t>
            </a:fld>
            <a:endParaRPr lang="en-US"/>
          </a:p>
        </p:txBody>
      </p:sp>
      <p:sp>
        <p:nvSpPr>
          <p:cNvPr id="5" name="Footer Placeholder 4">
            <a:extLst>
              <a:ext uri="{FF2B5EF4-FFF2-40B4-BE49-F238E27FC236}">
                <a16:creationId xmlns:a16="http://schemas.microsoft.com/office/drawing/2014/main" id="{93A67506-B157-3647-A7BB-013722667F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62E4419-D237-6F4D-ABD2-F16856DCC179}"/>
              </a:ext>
            </a:extLst>
          </p:cNvPr>
          <p:cNvSpPr>
            <a:spLocks noGrp="1"/>
          </p:cNvSpPr>
          <p:nvPr>
            <p:ph type="sldNum" sz="quarter" idx="12"/>
          </p:nvPr>
        </p:nvSpPr>
        <p:spPr/>
        <p:txBody>
          <a:bodyPr/>
          <a:lstStyle/>
          <a:p>
            <a:fld id="{B43B5F1D-3206-F445-84ED-DF7A6CB0C624}" type="slidenum">
              <a:rPr lang="en-US" smtClean="0"/>
              <a:t>‹#›</a:t>
            </a:fld>
            <a:endParaRPr lang="en-US"/>
          </a:p>
        </p:txBody>
      </p:sp>
    </p:spTree>
    <p:extLst>
      <p:ext uri="{BB962C8B-B14F-4D97-AF65-F5344CB8AC3E}">
        <p14:creationId xmlns:p14="http://schemas.microsoft.com/office/powerpoint/2010/main" val="1700892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60B783-42B0-3F40-8308-3F9B52607C1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3DFA9E3-5B00-1744-83C0-A45698660E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9C1BB3-A786-704A-8165-A0FF371A823D}"/>
              </a:ext>
            </a:extLst>
          </p:cNvPr>
          <p:cNvSpPr>
            <a:spLocks noGrp="1"/>
          </p:cNvSpPr>
          <p:nvPr>
            <p:ph type="dt" sz="half" idx="10"/>
          </p:nvPr>
        </p:nvSpPr>
        <p:spPr/>
        <p:txBody>
          <a:bodyPr/>
          <a:lstStyle/>
          <a:p>
            <a:fld id="{71D0D80A-058A-C44E-A3BF-972DB3A2A3B5}" type="datetimeFigureOut">
              <a:rPr lang="en-US" smtClean="0"/>
              <a:t>10/23/26</a:t>
            </a:fld>
            <a:endParaRPr lang="en-US"/>
          </a:p>
        </p:txBody>
      </p:sp>
      <p:sp>
        <p:nvSpPr>
          <p:cNvPr id="5" name="Footer Placeholder 4">
            <a:extLst>
              <a:ext uri="{FF2B5EF4-FFF2-40B4-BE49-F238E27FC236}">
                <a16:creationId xmlns:a16="http://schemas.microsoft.com/office/drawing/2014/main" id="{C26B31F7-A45C-6E4D-9DD3-E4CA71DCC0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511F96-A37F-8943-AC13-75DD975347C7}"/>
              </a:ext>
            </a:extLst>
          </p:cNvPr>
          <p:cNvSpPr>
            <a:spLocks noGrp="1"/>
          </p:cNvSpPr>
          <p:nvPr>
            <p:ph type="sldNum" sz="quarter" idx="12"/>
          </p:nvPr>
        </p:nvSpPr>
        <p:spPr/>
        <p:txBody>
          <a:bodyPr/>
          <a:lstStyle/>
          <a:p>
            <a:fld id="{B43B5F1D-3206-F445-84ED-DF7A6CB0C624}" type="slidenum">
              <a:rPr lang="en-US" smtClean="0"/>
              <a:t>‹#›</a:t>
            </a:fld>
            <a:endParaRPr lang="en-US"/>
          </a:p>
        </p:txBody>
      </p:sp>
    </p:spTree>
    <p:extLst>
      <p:ext uri="{BB962C8B-B14F-4D97-AF65-F5344CB8AC3E}">
        <p14:creationId xmlns:p14="http://schemas.microsoft.com/office/powerpoint/2010/main" val="843923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88E268D-7A29-BF44-BADB-8C6C97119D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8D55AD-DD0B-F643-899A-0C4E059DA1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B63842-52ED-9448-BC88-5175D38F84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D0D80A-058A-C44E-A3BF-972DB3A2A3B5}" type="datetimeFigureOut">
              <a:rPr lang="en-US" smtClean="0"/>
              <a:t>10/23/26</a:t>
            </a:fld>
            <a:endParaRPr lang="en-US"/>
          </a:p>
        </p:txBody>
      </p:sp>
      <p:sp>
        <p:nvSpPr>
          <p:cNvPr id="5" name="Footer Placeholder 4">
            <a:extLst>
              <a:ext uri="{FF2B5EF4-FFF2-40B4-BE49-F238E27FC236}">
                <a16:creationId xmlns:a16="http://schemas.microsoft.com/office/drawing/2014/main" id="{AF3B4190-E129-3146-9FE8-E493ABCD50F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C335282-1EA2-3647-9A7F-522789EFB26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43B5F1D-3206-F445-84ED-DF7A6CB0C624}" type="slidenum">
              <a:rPr lang="en-US" smtClean="0"/>
              <a:t>‹#›</a:t>
            </a:fld>
            <a:endParaRPr lang="en-US"/>
          </a:p>
        </p:txBody>
      </p:sp>
    </p:spTree>
    <p:extLst>
      <p:ext uri="{BB962C8B-B14F-4D97-AF65-F5344CB8AC3E}">
        <p14:creationId xmlns:p14="http://schemas.microsoft.com/office/powerpoint/2010/main" val="38019039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61.png"/><Relationship Id="rId3" Type="http://schemas.openxmlformats.org/officeDocument/2006/relationships/image" Target="../media/image320.png"/><Relationship Id="rId7" Type="http://schemas.openxmlformats.org/officeDocument/2006/relationships/image" Target="../media/image1.png"/><Relationship Id="rId12" Type="http://schemas.openxmlformats.org/officeDocument/2006/relationships/image" Target="../media/image60.png"/><Relationship Id="rId2" Type="http://schemas.openxmlformats.org/officeDocument/2006/relationships/image" Target="../media/image312.png"/><Relationship Id="rId1" Type="http://schemas.openxmlformats.org/officeDocument/2006/relationships/slideLayout" Target="../slideLayouts/slideLayout2.xml"/><Relationship Id="rId6" Type="http://schemas.openxmlformats.org/officeDocument/2006/relationships/image" Target="../media/image350.png"/><Relationship Id="rId11" Type="http://schemas.openxmlformats.org/officeDocument/2006/relationships/image" Target="../media/image59.png"/><Relationship Id="rId5" Type="http://schemas.openxmlformats.org/officeDocument/2006/relationships/image" Target="../media/image340.png"/><Relationship Id="rId15" Type="http://schemas.openxmlformats.org/officeDocument/2006/relationships/image" Target="../media/image3.png"/><Relationship Id="rId10" Type="http://schemas.openxmlformats.org/officeDocument/2006/relationships/image" Target="../media/image58.png"/><Relationship Id="rId4" Type="http://schemas.openxmlformats.org/officeDocument/2006/relationships/image" Target="../media/image330.png"/><Relationship Id="rId9" Type="http://schemas.openxmlformats.org/officeDocument/2006/relationships/image" Target="../media/image312.png"/><Relationship Id="rId14" Type="http://schemas.openxmlformats.org/officeDocument/2006/relationships/image" Target="../media/image62.png"/></Relationships>
</file>

<file path=ppt/slides/_rels/slide2.xml.rels><?xml version="1.0" encoding="UTF-8" standalone="yes"?>
<Relationships xmlns="http://schemas.openxmlformats.org/package/2006/relationships"><Relationship Id="rId3" Type="http://schemas.openxmlformats.org/officeDocument/2006/relationships/hyperlink" Target="https://www.youtube.com/watch?v=YhLztPNEcaQ"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7.png"/><Relationship Id="rId1" Type="http://schemas.openxmlformats.org/officeDocument/2006/relationships/slideLayout" Target="../slideLayouts/slideLayout1.xml"/><Relationship Id="rId4" Type="http://schemas.openxmlformats.org/officeDocument/2006/relationships/image" Target="NULL"/></Relationships>
</file>

<file path=ppt/slides/_rels/slide4.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5.jpeg"/><Relationship Id="rId7" Type="http://schemas.openxmlformats.org/officeDocument/2006/relationships/image" Target="NULL"/><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image" Target="../media/image13.png"/><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12.jpeg"/><Relationship Id="rId9" Type="http://schemas.openxmlformats.org/officeDocument/2006/relationships/image" Target="../media/image25.png"/><Relationship Id="rId1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image" Target="../media/image91.png"/><Relationship Id="rId13" Type="http://schemas.openxmlformats.org/officeDocument/2006/relationships/image" Target="../media/image95.png"/><Relationship Id="rId3" Type="http://schemas.openxmlformats.org/officeDocument/2006/relationships/image" Target="../media/image13.jpeg"/><Relationship Id="rId7" Type="http://schemas.openxmlformats.org/officeDocument/2006/relationships/image" Target="../media/image18.png"/><Relationship Id="rId12" Type="http://schemas.openxmlformats.org/officeDocument/2006/relationships/image" Target="../media/image94.png"/><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image" Target="../media/image17.png"/><Relationship Id="rId11" Type="http://schemas.openxmlformats.org/officeDocument/2006/relationships/image" Target="../media/image36.png"/><Relationship Id="rId5" Type="http://schemas.openxmlformats.org/officeDocument/2006/relationships/image" Target="../media/image16.png"/><Relationship Id="rId10" Type="http://schemas.openxmlformats.org/officeDocument/2006/relationships/image" Target="../media/image93.png"/><Relationship Id="rId4" Type="http://schemas.openxmlformats.org/officeDocument/2006/relationships/image" Target="../media/image14.png"/><Relationship Id="rId9" Type="http://schemas.openxmlformats.org/officeDocument/2006/relationships/image" Target="../media/image92.png"/><Relationship Id="rId14" Type="http://schemas.openxmlformats.org/officeDocument/2006/relationships/image" Target="../media/image96.png"/></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8C75C9FD-C8CC-AF11-F6DB-F47571630BB3}"/>
              </a:ext>
            </a:extLst>
          </p:cNvPr>
          <p:cNvGrpSpPr>
            <a:grpSpLocks noChangeAspect="1"/>
          </p:cNvGrpSpPr>
          <p:nvPr/>
        </p:nvGrpSpPr>
        <p:grpSpPr>
          <a:xfrm>
            <a:off x="8869605" y="551906"/>
            <a:ext cx="1987626" cy="3200400"/>
            <a:chOff x="8790092" y="1649705"/>
            <a:chExt cx="2277806" cy="3667636"/>
          </a:xfrm>
        </p:grpSpPr>
        <p:grpSp>
          <p:nvGrpSpPr>
            <p:cNvPr id="5" name="Group 4">
              <a:extLst>
                <a:ext uri="{FF2B5EF4-FFF2-40B4-BE49-F238E27FC236}">
                  <a16:creationId xmlns:a16="http://schemas.microsoft.com/office/drawing/2014/main" id="{3CEDBEED-A53E-2B28-3BF7-5F60D0733F76}"/>
                </a:ext>
              </a:extLst>
            </p:cNvPr>
            <p:cNvGrpSpPr/>
            <p:nvPr/>
          </p:nvGrpSpPr>
          <p:grpSpPr>
            <a:xfrm>
              <a:off x="8790092" y="1649705"/>
              <a:ext cx="2277806" cy="3667636"/>
              <a:chOff x="104246" y="0"/>
              <a:chExt cx="810154" cy="1257300"/>
            </a:xfrm>
          </p:grpSpPr>
          <p:cxnSp>
            <p:nvCxnSpPr>
              <p:cNvPr id="12" name="Straight Connector 11">
                <a:extLst>
                  <a:ext uri="{FF2B5EF4-FFF2-40B4-BE49-F238E27FC236}">
                    <a16:creationId xmlns:a16="http://schemas.microsoft.com/office/drawing/2014/main" id="{21E52586-06FB-1488-768D-1676590A07D4}"/>
                  </a:ext>
                </a:extLst>
              </p:cNvPr>
              <p:cNvCxnSpPr/>
              <p:nvPr/>
            </p:nvCxnSpPr>
            <p:spPr>
              <a:xfrm>
                <a:off x="914400" y="0"/>
                <a:ext cx="0" cy="12573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3" name="Oval 12">
                <a:extLst>
                  <a:ext uri="{FF2B5EF4-FFF2-40B4-BE49-F238E27FC236}">
                    <a16:creationId xmlns:a16="http://schemas.microsoft.com/office/drawing/2014/main" id="{7FA5F8C6-DC87-8DC9-5FFB-AEBAF4759222}"/>
                  </a:ext>
                </a:extLst>
              </p:cNvPr>
              <p:cNvSpPr/>
              <p:nvPr/>
            </p:nvSpPr>
            <p:spPr>
              <a:xfrm>
                <a:off x="104246" y="866921"/>
                <a:ext cx="228600" cy="228600"/>
              </a:xfrm>
              <a:prstGeom prst="ellipse">
                <a:avLst/>
              </a:prstGeom>
              <a:solidFill>
                <a:srgbClr val="3366FF"/>
              </a:solidFill>
              <a:ln>
                <a:solidFill>
                  <a:srgbClr val="3366FF"/>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14" name="Oval 13">
                <a:extLst>
                  <a:ext uri="{FF2B5EF4-FFF2-40B4-BE49-F238E27FC236}">
                    <a16:creationId xmlns:a16="http://schemas.microsoft.com/office/drawing/2014/main" id="{616540F2-E64A-BCAC-519A-79359F216BE9}"/>
                  </a:ext>
                </a:extLst>
              </p:cNvPr>
              <p:cNvSpPr/>
              <p:nvPr/>
            </p:nvSpPr>
            <p:spPr>
              <a:xfrm>
                <a:off x="114300" y="41538"/>
                <a:ext cx="228600" cy="228600"/>
              </a:xfrm>
              <a:prstGeom prst="ellipse">
                <a:avLst/>
              </a:prstGeom>
              <a:solidFill>
                <a:srgbClr val="3366FF"/>
              </a:solidFill>
              <a:ln>
                <a:solidFill>
                  <a:srgbClr val="3366FF"/>
                </a:solid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15" name="Straight Connector 14">
                <a:extLst>
                  <a:ext uri="{FF2B5EF4-FFF2-40B4-BE49-F238E27FC236}">
                    <a16:creationId xmlns:a16="http://schemas.microsoft.com/office/drawing/2014/main" id="{EE3519DA-DA1E-9075-023F-19644202DA84}"/>
                  </a:ext>
                </a:extLst>
              </p:cNvPr>
              <p:cNvCxnSpPr/>
              <p:nvPr/>
            </p:nvCxnSpPr>
            <p:spPr>
              <a:xfrm flipV="1">
                <a:off x="342900" y="565560"/>
                <a:ext cx="571500" cy="342900"/>
              </a:xfrm>
              <a:prstGeom prst="line">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24F09629-4D8D-3813-5C27-E99FFCEDE052}"/>
                  </a:ext>
                </a:extLst>
              </p:cNvPr>
              <p:cNvCxnSpPr/>
              <p:nvPr/>
            </p:nvCxnSpPr>
            <p:spPr>
              <a:xfrm>
                <a:off x="334367" y="222660"/>
                <a:ext cx="571500" cy="342900"/>
              </a:xfrm>
              <a:prstGeom prst="line">
                <a:avLst/>
              </a:prstGeom>
              <a:ln>
                <a:solidFill>
                  <a:schemeClr val="tx1"/>
                </a:solidFill>
                <a:headEnd type="arrow"/>
                <a:tailEnd type="none"/>
              </a:ln>
              <a:effectLst/>
            </p:spPr>
            <p:style>
              <a:lnRef idx="2">
                <a:schemeClr val="accent1"/>
              </a:lnRef>
              <a:fillRef idx="0">
                <a:schemeClr val="accent1"/>
              </a:fillRef>
              <a:effectRef idx="1">
                <a:schemeClr val="accent1"/>
              </a:effectRef>
              <a:fontRef idx="minor">
                <a:schemeClr val="tx1"/>
              </a:fontRef>
            </p:style>
          </p:cxnSp>
        </p:gr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D3A17D0C-CFF0-765B-4387-3C1ECE92F387}"/>
                    </a:ext>
                  </a:extLst>
                </p:cNvPr>
                <p:cNvSpPr txBox="1"/>
                <p:nvPr/>
              </p:nvSpPr>
              <p:spPr>
                <a:xfrm>
                  <a:off x="8986035" y="4373498"/>
                  <a:ext cx="25083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𝑚</m:t>
                        </m:r>
                      </m:oMath>
                    </m:oMathPara>
                  </a14:m>
                  <a:endParaRPr lang="en-US" dirty="0"/>
                </a:p>
              </p:txBody>
            </p:sp>
          </mc:Choice>
          <mc:Fallback xmlns="">
            <p:sp>
              <p:nvSpPr>
                <p:cNvPr id="6" name="TextBox 5">
                  <a:extLst>
                    <a:ext uri="{FF2B5EF4-FFF2-40B4-BE49-F238E27FC236}">
                      <a16:creationId xmlns:a16="http://schemas.microsoft.com/office/drawing/2014/main" id="{0BBB758B-B190-ED4F-B4A4-EE8A0CEAA169}"/>
                    </a:ext>
                  </a:extLst>
                </p:cNvPr>
                <p:cNvSpPr txBox="1">
                  <a:spLocks noRot="1" noChangeAspect="1" noMove="1" noResize="1" noEditPoints="1" noAdjustHandles="1" noChangeArrowheads="1" noChangeShapeType="1" noTextEdit="1"/>
                </p:cNvSpPr>
                <p:nvPr/>
              </p:nvSpPr>
              <p:spPr>
                <a:xfrm>
                  <a:off x="8986035" y="4373498"/>
                  <a:ext cx="250838" cy="276999"/>
                </a:xfrm>
                <a:prstGeom prst="rect">
                  <a:avLst/>
                </a:prstGeom>
                <a:blipFill>
                  <a:blip r:embed="rId2"/>
                  <a:stretch>
                    <a:fillRect l="-15789" r="-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8158AA19-AAE9-9D7D-5B6D-4C19F8F97D28}"/>
                    </a:ext>
                  </a:extLst>
                </p:cNvPr>
                <p:cNvSpPr txBox="1"/>
                <p:nvPr/>
              </p:nvSpPr>
              <p:spPr>
                <a:xfrm>
                  <a:off x="8988387" y="1965795"/>
                  <a:ext cx="25083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𝑚</m:t>
                        </m:r>
                      </m:oMath>
                    </m:oMathPara>
                  </a14:m>
                  <a:endParaRPr lang="en-US" dirty="0"/>
                </a:p>
              </p:txBody>
            </p:sp>
          </mc:Choice>
          <mc:Fallback xmlns="">
            <p:sp>
              <p:nvSpPr>
                <p:cNvPr id="7" name="TextBox 6">
                  <a:extLst>
                    <a:ext uri="{FF2B5EF4-FFF2-40B4-BE49-F238E27FC236}">
                      <a16:creationId xmlns:a16="http://schemas.microsoft.com/office/drawing/2014/main" id="{7550CDF9-2E03-2647-BAF7-D44973A6B3C6}"/>
                    </a:ext>
                  </a:extLst>
                </p:cNvPr>
                <p:cNvSpPr txBox="1">
                  <a:spLocks noRot="1" noChangeAspect="1" noMove="1" noResize="1" noEditPoints="1" noAdjustHandles="1" noChangeArrowheads="1" noChangeShapeType="1" noTextEdit="1"/>
                </p:cNvSpPr>
                <p:nvPr/>
              </p:nvSpPr>
              <p:spPr>
                <a:xfrm>
                  <a:off x="8988387" y="1965795"/>
                  <a:ext cx="250838" cy="276999"/>
                </a:xfrm>
                <a:prstGeom prst="rect">
                  <a:avLst/>
                </a:prstGeom>
                <a:blipFill>
                  <a:blip r:embed="rId3"/>
                  <a:stretch>
                    <a:fillRect l="-15789" r="-105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245DD796-2A63-BD9F-1A93-036452D820F4}"/>
                    </a:ext>
                  </a:extLst>
                </p:cNvPr>
                <p:cNvSpPr txBox="1"/>
                <p:nvPr/>
              </p:nvSpPr>
              <p:spPr>
                <a:xfrm>
                  <a:off x="10240500" y="3805951"/>
                  <a:ext cx="250325"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oMath>
                    </m:oMathPara>
                  </a14:m>
                  <a:endParaRPr lang="en-US" dirty="0"/>
                </a:p>
              </p:txBody>
            </p:sp>
          </mc:Choice>
          <mc:Fallback xmlns="">
            <p:sp>
              <p:nvSpPr>
                <p:cNvPr id="8" name="TextBox 7">
                  <a:extLst>
                    <a:ext uri="{FF2B5EF4-FFF2-40B4-BE49-F238E27FC236}">
                      <a16:creationId xmlns:a16="http://schemas.microsoft.com/office/drawing/2014/main" id="{D1DB81BD-E0DE-9A40-ACF8-CF3F50464DFE}"/>
                    </a:ext>
                  </a:extLst>
                </p:cNvPr>
                <p:cNvSpPr txBox="1">
                  <a:spLocks noRot="1" noChangeAspect="1" noMove="1" noResize="1" noEditPoints="1" noAdjustHandles="1" noChangeArrowheads="1" noChangeShapeType="1" noTextEdit="1"/>
                </p:cNvSpPr>
                <p:nvPr/>
              </p:nvSpPr>
              <p:spPr>
                <a:xfrm>
                  <a:off x="10240500" y="3805951"/>
                  <a:ext cx="250325" cy="276999"/>
                </a:xfrm>
                <a:prstGeom prst="rect">
                  <a:avLst/>
                </a:prstGeom>
                <a:blipFill>
                  <a:blip r:embed="rId4"/>
                  <a:stretch>
                    <a:fillRect l="-9524" r="-4762" b="-1428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79B6B34-CFF5-383C-FC21-19623948B2F6}"/>
                    </a:ext>
                  </a:extLst>
                </p:cNvPr>
                <p:cNvSpPr txBox="1"/>
                <p:nvPr/>
              </p:nvSpPr>
              <p:spPr>
                <a:xfrm>
                  <a:off x="10240499" y="2522353"/>
                  <a:ext cx="250325"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𝑖</m:t>
                            </m:r>
                          </m:sub>
                        </m:sSub>
                      </m:oMath>
                    </m:oMathPara>
                  </a14:m>
                  <a:endParaRPr lang="en-US" dirty="0"/>
                </a:p>
              </p:txBody>
            </p:sp>
          </mc:Choice>
          <mc:Fallback xmlns="">
            <p:sp>
              <p:nvSpPr>
                <p:cNvPr id="9" name="TextBox 8">
                  <a:extLst>
                    <a:ext uri="{FF2B5EF4-FFF2-40B4-BE49-F238E27FC236}">
                      <a16:creationId xmlns:a16="http://schemas.microsoft.com/office/drawing/2014/main" id="{3D5D8E27-BC18-D645-AB1F-58AB273172E3}"/>
                    </a:ext>
                  </a:extLst>
                </p:cNvPr>
                <p:cNvSpPr txBox="1">
                  <a:spLocks noRot="1" noChangeAspect="1" noMove="1" noResize="1" noEditPoints="1" noAdjustHandles="1" noChangeArrowheads="1" noChangeShapeType="1" noTextEdit="1"/>
                </p:cNvSpPr>
                <p:nvPr/>
              </p:nvSpPr>
              <p:spPr>
                <a:xfrm>
                  <a:off x="10240499" y="2522353"/>
                  <a:ext cx="250325" cy="276999"/>
                </a:xfrm>
                <a:prstGeom prst="rect">
                  <a:avLst/>
                </a:prstGeom>
                <a:blipFill>
                  <a:blip r:embed="rId5"/>
                  <a:stretch>
                    <a:fillRect l="-9524" r="-4762" b="-1818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C38EB0C7-B267-A326-7D69-5F9D63465368}"/>
                    </a:ext>
                  </a:extLst>
                </p:cNvPr>
                <p:cNvSpPr txBox="1"/>
                <p:nvPr/>
              </p:nvSpPr>
              <p:spPr>
                <a:xfrm>
                  <a:off x="10854433" y="3432232"/>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10" name="TextBox 9">
                  <a:extLst>
                    <a:ext uri="{FF2B5EF4-FFF2-40B4-BE49-F238E27FC236}">
                      <a16:creationId xmlns:a16="http://schemas.microsoft.com/office/drawing/2014/main" id="{58C73705-D7FC-9D46-B4BC-7267BBF67572}"/>
                    </a:ext>
                  </a:extLst>
                </p:cNvPr>
                <p:cNvSpPr txBox="1">
                  <a:spLocks noRot="1" noChangeAspect="1" noMove="1" noResize="1" noEditPoints="1" noAdjustHandles="1" noChangeArrowheads="1" noChangeShapeType="1" noTextEdit="1"/>
                </p:cNvSpPr>
                <p:nvPr/>
              </p:nvSpPr>
              <p:spPr>
                <a:xfrm>
                  <a:off x="10854433" y="3432232"/>
                  <a:ext cx="189474" cy="276999"/>
                </a:xfrm>
                <a:prstGeom prst="rect">
                  <a:avLst/>
                </a:prstGeom>
                <a:blipFill>
                  <a:blip r:embed="rId6"/>
                  <a:stretch>
                    <a:fillRect l="-25000" r="-18750"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CFE05F3E-6645-7473-9BE6-D1BF64147C3B}"/>
                    </a:ext>
                  </a:extLst>
                </p:cNvPr>
                <p:cNvSpPr txBox="1"/>
                <p:nvPr/>
              </p:nvSpPr>
              <p:spPr>
                <a:xfrm>
                  <a:off x="10855059" y="2921545"/>
                  <a:ext cx="189474" cy="276999"/>
                </a:xfrm>
                <a:prstGeom prst="rect">
                  <a:avLst/>
                </a:prstGeom>
                <a:noFill/>
              </p:spPr>
              <p:txBody>
                <a:bodyPr wrap="none" lIns="0" tIns="0" rIns="0" bIns="0" rtlCol="0">
                  <a:spAutoFit/>
                </a:bodyPr>
                <a:lstStyle/>
                <a:p>
                  <a:pPr/>
                  <a14:m>
                    <m:oMathPara xmlns:m="http://schemas.openxmlformats.org/officeDocument/2006/math">
                      <m:oMath>
                        <m:r>
                          <a:rPr lang="en-US" i="1" smtClean="0">
                            <a:latin typeface="Cambria Math" panose="02040503050406030204" pitchFamily="18" charset="0"/>
                            <a:ea typeface="Cambria Math" panose="02040503050406030204" pitchFamily="18" charset="0"/>
                          </a:rPr>
                          <m:t>𝜃</m:t>
                        </m:r>
                      </m:oMath>
                    </m:oMathPara>
                  </a14:m>
                  <a:endParaRPr lang="en-US" dirty="0"/>
                </a:p>
              </p:txBody>
            </p:sp>
          </mc:Choice>
          <mc:Fallback xmlns="">
            <p:sp>
              <p:nvSpPr>
                <p:cNvPr id="11" name="TextBox 10">
                  <a:extLst>
                    <a:ext uri="{FF2B5EF4-FFF2-40B4-BE49-F238E27FC236}">
                      <a16:creationId xmlns:a16="http://schemas.microsoft.com/office/drawing/2014/main" id="{4C277D0F-ED96-D547-A2CF-A23F924064F2}"/>
                    </a:ext>
                  </a:extLst>
                </p:cNvPr>
                <p:cNvSpPr txBox="1">
                  <a:spLocks noRot="1" noChangeAspect="1" noMove="1" noResize="1" noEditPoints="1" noAdjustHandles="1" noChangeArrowheads="1" noChangeShapeType="1" noTextEdit="1"/>
                </p:cNvSpPr>
                <p:nvPr/>
              </p:nvSpPr>
              <p:spPr>
                <a:xfrm>
                  <a:off x="10855059" y="2921545"/>
                  <a:ext cx="189474" cy="276999"/>
                </a:xfrm>
                <a:prstGeom prst="rect">
                  <a:avLst/>
                </a:prstGeom>
                <a:blipFill>
                  <a:blip r:embed="rId6"/>
                  <a:stretch>
                    <a:fillRect l="-25000" r="-18750" b="-4348"/>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7" name="TextBox 16">
                <a:extLst>
                  <a:ext uri="{FF2B5EF4-FFF2-40B4-BE49-F238E27FC236}">
                    <a16:creationId xmlns:a16="http://schemas.microsoft.com/office/drawing/2014/main" id="{3348D212-1EB6-CA01-BC21-F2C1739416CE}"/>
                  </a:ext>
                </a:extLst>
              </p:cNvPr>
              <p:cNvSpPr txBox="1"/>
              <p:nvPr/>
            </p:nvSpPr>
            <p:spPr>
              <a:xfrm>
                <a:off x="181176" y="680118"/>
                <a:ext cx="7718961" cy="3072188"/>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Example 1:</a:t>
                </a:r>
              </a:p>
              <a:p>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A ball of mass </a:t>
                </a:r>
                <a14:m>
                  <m:oMath xmlns:m="http://schemas.openxmlformats.org/officeDocument/2006/math">
                    <m:r>
                      <a:rPr lang="en-US" sz="1600" b="0" i="1" smtClean="0">
                        <a:latin typeface="Cambria Math" panose="02040503050406030204" pitchFamily="18" charset="0"/>
                      </a:rPr>
                      <m:t>𝑚</m:t>
                    </m:r>
                    <m:r>
                      <a:rPr lang="en-US" sz="1600" b="0" i="1" smtClean="0">
                        <a:latin typeface="Cambria Math" panose="02040503050406030204" pitchFamily="18" charset="0"/>
                      </a:rPr>
                      <m:t>=200</m:t>
                    </m:r>
                    <m:r>
                      <a:rPr lang="en-US" sz="1600" b="0" i="1" smtClean="0">
                        <a:latin typeface="Cambria Math" panose="02040503050406030204" pitchFamily="18" charset="0"/>
                      </a:rPr>
                      <m:t>𝑔</m:t>
                    </m:r>
                  </m:oMath>
                </a14:m>
                <a:r>
                  <a:rPr lang="en-US" sz="1600" dirty="0">
                    <a:latin typeface="Times New Roman" panose="02020603050405020304" pitchFamily="18" charset="0"/>
                    <a:cs typeface="Times New Roman" panose="02020603050405020304" pitchFamily="18" charset="0"/>
                  </a:rPr>
                  <a:t> is thrown at a wall at an angle of </a:t>
                </a:r>
                <a14:m>
                  <m:oMath xmlns:m="http://schemas.openxmlformats.org/officeDocument/2006/math">
                    <m:r>
                      <a:rPr lang="en-US" sz="160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60</m:t>
                        </m:r>
                      </m:e>
                      <m:sup>
                        <m:r>
                          <a:rPr lang="en-US" sz="1600" b="0" i="1" smtClean="0">
                            <a:latin typeface="Cambria Math" panose="02040503050406030204" pitchFamily="18" charset="0"/>
                            <a:ea typeface="Cambria Math" panose="02040503050406030204" pitchFamily="18" charset="0"/>
                          </a:rPr>
                          <m:t>0</m:t>
                        </m:r>
                      </m:sup>
                    </m:sSup>
                  </m:oMath>
                </a14:m>
                <a:r>
                  <a:rPr lang="en-US" sz="1600" dirty="0">
                    <a:latin typeface="Times New Roman" panose="02020603050405020304" pitchFamily="18" charset="0"/>
                    <a:cs typeface="Times New Roman" panose="02020603050405020304" pitchFamily="18" charset="0"/>
                  </a:rPr>
                  <a:t>, measured with respect to the vertical with a speed of </a:t>
                </a:r>
                <a14:m>
                  <m:oMath xmlns:m="http://schemas.openxmlformats.org/officeDocument/2006/math">
                    <m:r>
                      <a:rPr lang="en-US" sz="1600" b="0" i="0" smtClean="0">
                        <a:latin typeface="Cambria Math" panose="02040503050406030204" pitchFamily="18" charset="0"/>
                      </a:rPr>
                      <m:t>5</m:t>
                    </m:r>
                    <m:box>
                      <m:boxPr>
                        <m:ctrlPr>
                          <a:rPr lang="en-US" sz="1600" b="0" i="1" smtClean="0">
                            <a:latin typeface="Cambria Math" panose="02040503050406030204" pitchFamily="18" charset="0"/>
                          </a:rPr>
                        </m:ctrlPr>
                      </m:boxPr>
                      <m:e>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𝑚</m:t>
                            </m:r>
                          </m:num>
                          <m:den>
                            <m:r>
                              <a:rPr lang="en-US" sz="1600" b="0" i="1" smtClean="0">
                                <a:latin typeface="Cambria Math" panose="02040503050406030204" pitchFamily="18" charset="0"/>
                              </a:rPr>
                              <m:t>𝑠</m:t>
                            </m:r>
                          </m:den>
                        </m:f>
                      </m:e>
                    </m:box>
                  </m:oMath>
                </a14:m>
                <a:r>
                  <a:rPr lang="en-US" sz="1600" dirty="0">
                    <a:latin typeface="Times New Roman" panose="02020603050405020304" pitchFamily="18" charset="0"/>
                    <a:cs typeface="Times New Roman" panose="02020603050405020304" pitchFamily="18" charset="0"/>
                  </a:rPr>
                  <a:t>.  The ball bounces off the wall with approximately the same speed as it struck the wall.</a:t>
                </a:r>
              </a:p>
              <a:p>
                <a:pPr algn="just"/>
                <a:endParaRPr lang="en-US"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What are the components of the change in momentum of the ball’s momentum?</a:t>
                </a:r>
              </a:p>
              <a:p>
                <a:pPr marL="285750" indent="-285750" algn="just">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What is the change in momentum of the ball?</a:t>
                </a:r>
              </a:p>
              <a:p>
                <a:pPr marL="285750" indent="-285750" algn="just">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If the ball is in contact with the wall for a time </a:t>
                </a:r>
                <a14:m>
                  <m:oMath xmlns:m="http://schemas.openxmlformats.org/officeDocument/2006/math">
                    <m:r>
                      <a:rPr lang="en-US" sz="160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𝑡</m:t>
                    </m:r>
                    <m:r>
                      <a:rPr lang="en-US" sz="1600" b="0" i="1" smtClean="0">
                        <a:latin typeface="Cambria Math" panose="02040503050406030204" pitchFamily="18" charset="0"/>
                        <a:ea typeface="Cambria Math" panose="02040503050406030204" pitchFamily="18" charset="0"/>
                      </a:rPr>
                      <m:t>=0.2</m:t>
                    </m:r>
                    <m:r>
                      <a:rPr lang="en-US" sz="1600" b="0" i="1" smtClean="0">
                        <a:latin typeface="Cambria Math" panose="02040503050406030204" pitchFamily="18" charset="0"/>
                        <a:ea typeface="Cambria Math" panose="02040503050406030204" pitchFamily="18" charset="0"/>
                      </a:rPr>
                      <m:t>𝑠</m:t>
                    </m:r>
                  </m:oMath>
                </a14:m>
                <a:r>
                  <a:rPr lang="en-US" sz="1600" dirty="0">
                    <a:latin typeface="Times New Roman" panose="02020603050405020304" pitchFamily="18" charset="0"/>
                    <a:cs typeface="Times New Roman" panose="02020603050405020304" pitchFamily="18" charset="0"/>
                  </a:rPr>
                  <a:t>, what force does the wall exert on the ball?</a:t>
                </a:r>
              </a:p>
            </p:txBody>
          </p:sp>
        </mc:Choice>
        <mc:Fallback xmlns="">
          <p:sp>
            <p:nvSpPr>
              <p:cNvPr id="17" name="TextBox 16">
                <a:extLst>
                  <a:ext uri="{FF2B5EF4-FFF2-40B4-BE49-F238E27FC236}">
                    <a16:creationId xmlns:a16="http://schemas.microsoft.com/office/drawing/2014/main" id="{3348D212-1EB6-CA01-BC21-F2C1739416CE}"/>
                  </a:ext>
                </a:extLst>
              </p:cNvPr>
              <p:cNvSpPr txBox="1">
                <a:spLocks noRot="1" noChangeAspect="1" noMove="1" noResize="1" noEditPoints="1" noAdjustHandles="1" noChangeArrowheads="1" noChangeShapeType="1" noTextEdit="1"/>
              </p:cNvSpPr>
              <p:nvPr/>
            </p:nvSpPr>
            <p:spPr>
              <a:xfrm>
                <a:off x="181176" y="680118"/>
                <a:ext cx="7718961" cy="3072188"/>
              </a:xfrm>
              <a:prstGeom prst="rect">
                <a:avLst/>
              </a:prstGeom>
              <a:blipFill>
                <a:blip r:embed="rId7"/>
                <a:stretch>
                  <a:fillRect l="-493" t="-412" r="-328" b="-1646"/>
                </a:stretch>
              </a:blipFill>
            </p:spPr>
            <p:txBody>
              <a:bodyPr/>
              <a:lstStyle/>
              <a:p>
                <a:r>
                  <a:rPr lang="en-US">
                    <a:noFill/>
                  </a:rPr>
                  <a:t> </a:t>
                </a:r>
              </a:p>
            </p:txBody>
          </p:sp>
        </mc:Fallback>
      </mc:AlternateContent>
      <p:sp>
        <p:nvSpPr>
          <p:cNvPr id="18" name="TextBox 17">
            <a:extLst>
              <a:ext uri="{FF2B5EF4-FFF2-40B4-BE49-F238E27FC236}">
                <a16:creationId xmlns:a16="http://schemas.microsoft.com/office/drawing/2014/main" id="{B4CFD7AE-59F4-5C85-0E0E-D9A535516B2D}"/>
              </a:ext>
            </a:extLst>
          </p:cNvPr>
          <p:cNvSpPr txBox="1"/>
          <p:nvPr/>
        </p:nvSpPr>
        <p:spPr>
          <a:xfrm>
            <a:off x="109331" y="126288"/>
            <a:ext cx="539675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Momentum and Collisions</a:t>
            </a:r>
          </a:p>
        </p:txBody>
      </p:sp>
      <p:grpSp>
        <p:nvGrpSpPr>
          <p:cNvPr id="19" name="Group 18">
            <a:extLst>
              <a:ext uri="{FF2B5EF4-FFF2-40B4-BE49-F238E27FC236}">
                <a16:creationId xmlns:a16="http://schemas.microsoft.com/office/drawing/2014/main" id="{0EF23F49-5A1B-EE75-4C41-265939DA8C21}"/>
              </a:ext>
            </a:extLst>
          </p:cNvPr>
          <p:cNvGrpSpPr>
            <a:grpSpLocks noChangeAspect="1"/>
          </p:cNvGrpSpPr>
          <p:nvPr/>
        </p:nvGrpSpPr>
        <p:grpSpPr>
          <a:xfrm>
            <a:off x="2196353" y="5441356"/>
            <a:ext cx="6400800" cy="1033427"/>
            <a:chOff x="1864426" y="4766903"/>
            <a:chExt cx="9021783" cy="1456592"/>
          </a:xfrm>
        </p:grpSpPr>
        <p:grpSp>
          <p:nvGrpSpPr>
            <p:cNvPr id="20" name="Group 19">
              <a:extLst>
                <a:ext uri="{FF2B5EF4-FFF2-40B4-BE49-F238E27FC236}">
                  <a16:creationId xmlns:a16="http://schemas.microsoft.com/office/drawing/2014/main" id="{96A77A5C-28F2-DD68-766E-391990651423}"/>
                </a:ext>
              </a:extLst>
            </p:cNvPr>
            <p:cNvGrpSpPr/>
            <p:nvPr/>
          </p:nvGrpSpPr>
          <p:grpSpPr>
            <a:xfrm>
              <a:off x="1864426" y="4968200"/>
              <a:ext cx="9021783" cy="1255295"/>
              <a:chOff x="0" y="228600"/>
              <a:chExt cx="5257800" cy="584200"/>
            </a:xfrm>
          </p:grpSpPr>
          <p:grpSp>
            <p:nvGrpSpPr>
              <p:cNvPr id="27" name="Group 26">
                <a:extLst>
                  <a:ext uri="{FF2B5EF4-FFF2-40B4-BE49-F238E27FC236}">
                    <a16:creationId xmlns:a16="http://schemas.microsoft.com/office/drawing/2014/main" id="{7DCC21AA-2370-2155-1C79-CB05D88D8ADA}"/>
                  </a:ext>
                </a:extLst>
              </p:cNvPr>
              <p:cNvGrpSpPr/>
              <p:nvPr/>
            </p:nvGrpSpPr>
            <p:grpSpPr>
              <a:xfrm>
                <a:off x="0" y="228600"/>
                <a:ext cx="5257800" cy="584200"/>
                <a:chOff x="0" y="0"/>
                <a:chExt cx="5257800" cy="584200"/>
              </a:xfrm>
            </p:grpSpPr>
            <p:grpSp>
              <p:nvGrpSpPr>
                <p:cNvPr id="30" name="Group 29">
                  <a:extLst>
                    <a:ext uri="{FF2B5EF4-FFF2-40B4-BE49-F238E27FC236}">
                      <a16:creationId xmlns:a16="http://schemas.microsoft.com/office/drawing/2014/main" id="{22A341AD-BEBE-50EB-4548-B6D61444C6B9}"/>
                    </a:ext>
                  </a:extLst>
                </p:cNvPr>
                <p:cNvGrpSpPr/>
                <p:nvPr/>
              </p:nvGrpSpPr>
              <p:grpSpPr>
                <a:xfrm>
                  <a:off x="0" y="112652"/>
                  <a:ext cx="5257800" cy="471548"/>
                  <a:chOff x="0" y="11052"/>
                  <a:chExt cx="5257800" cy="471548"/>
                </a:xfrm>
              </p:grpSpPr>
              <p:grpSp>
                <p:nvGrpSpPr>
                  <p:cNvPr id="33" name="Group 32">
                    <a:extLst>
                      <a:ext uri="{FF2B5EF4-FFF2-40B4-BE49-F238E27FC236}">
                        <a16:creationId xmlns:a16="http://schemas.microsoft.com/office/drawing/2014/main" id="{0552EB9A-1266-88F1-684F-D84B694A80AF}"/>
                      </a:ext>
                    </a:extLst>
                  </p:cNvPr>
                  <p:cNvGrpSpPr/>
                  <p:nvPr/>
                </p:nvGrpSpPr>
                <p:grpSpPr>
                  <a:xfrm>
                    <a:off x="0" y="12700"/>
                    <a:ext cx="3429000" cy="469900"/>
                    <a:chOff x="0" y="0"/>
                    <a:chExt cx="3429000" cy="469900"/>
                  </a:xfrm>
                </p:grpSpPr>
                <p:grpSp>
                  <p:nvGrpSpPr>
                    <p:cNvPr id="39" name="Group 38">
                      <a:extLst>
                        <a:ext uri="{FF2B5EF4-FFF2-40B4-BE49-F238E27FC236}">
                          <a16:creationId xmlns:a16="http://schemas.microsoft.com/office/drawing/2014/main" id="{6B7C84C5-13FD-58C6-462A-356AF479D282}"/>
                        </a:ext>
                      </a:extLst>
                    </p:cNvPr>
                    <p:cNvGrpSpPr/>
                    <p:nvPr/>
                  </p:nvGrpSpPr>
                  <p:grpSpPr>
                    <a:xfrm>
                      <a:off x="0" y="0"/>
                      <a:ext cx="3429000" cy="469900"/>
                      <a:chOff x="0" y="0"/>
                      <a:chExt cx="3429000" cy="469900"/>
                    </a:xfrm>
                  </p:grpSpPr>
                  <p:cxnSp>
                    <p:nvCxnSpPr>
                      <p:cNvPr id="41" name="Straight Connector 40">
                        <a:extLst>
                          <a:ext uri="{FF2B5EF4-FFF2-40B4-BE49-F238E27FC236}">
                            <a16:creationId xmlns:a16="http://schemas.microsoft.com/office/drawing/2014/main" id="{EB76CCB1-214E-FDC7-1222-93A82591CAAD}"/>
                          </a:ext>
                        </a:extLst>
                      </p:cNvPr>
                      <p:cNvCxnSpPr/>
                      <p:nvPr/>
                    </p:nvCxnSpPr>
                    <p:spPr>
                      <a:xfrm flipV="1">
                        <a:off x="0" y="457200"/>
                        <a:ext cx="3429000" cy="12700"/>
                      </a:xfrm>
                      <a:prstGeom prst="line">
                        <a:avLst/>
                      </a:prstGeom>
                      <a:ln w="31750">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42" name="Rectangle 41">
                        <a:extLst>
                          <a:ext uri="{FF2B5EF4-FFF2-40B4-BE49-F238E27FC236}">
                            <a16:creationId xmlns:a16="http://schemas.microsoft.com/office/drawing/2014/main" id="{4BA639C7-D7F8-ABC9-9C06-3A70BED03F78}"/>
                          </a:ext>
                        </a:extLst>
                      </p:cNvPr>
                      <p:cNvSpPr/>
                      <p:nvPr/>
                    </p:nvSpPr>
                    <p:spPr>
                      <a:xfrm>
                        <a:off x="1600200" y="0"/>
                        <a:ext cx="571500" cy="457200"/>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43" name="Rectangle 42">
                        <a:extLst>
                          <a:ext uri="{FF2B5EF4-FFF2-40B4-BE49-F238E27FC236}">
                            <a16:creationId xmlns:a16="http://schemas.microsoft.com/office/drawing/2014/main" id="{86203FAC-422F-6736-1537-A9962FDF7A7E}"/>
                          </a:ext>
                        </a:extLst>
                      </p:cNvPr>
                      <p:cNvSpPr/>
                      <p:nvPr/>
                    </p:nvSpPr>
                    <p:spPr>
                      <a:xfrm>
                        <a:off x="800100" y="5526"/>
                        <a:ext cx="228600" cy="457200"/>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grpSp>
                <p:cxnSp>
                  <p:nvCxnSpPr>
                    <p:cNvPr id="40" name="Straight Connector 39">
                      <a:extLst>
                        <a:ext uri="{FF2B5EF4-FFF2-40B4-BE49-F238E27FC236}">
                          <a16:creationId xmlns:a16="http://schemas.microsoft.com/office/drawing/2014/main" id="{F6D62D87-E85C-9229-42AA-E26BDFC654E4}"/>
                        </a:ext>
                      </a:extLst>
                    </p:cNvPr>
                    <p:cNvCxnSpPr/>
                    <p:nvPr/>
                  </p:nvCxnSpPr>
                  <p:spPr>
                    <a:xfrm>
                      <a:off x="1028700" y="44450"/>
                      <a:ext cx="571500" cy="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sp>
                <p:nvSpPr>
                  <p:cNvPr id="34" name="Rectangle 33">
                    <a:extLst>
                      <a:ext uri="{FF2B5EF4-FFF2-40B4-BE49-F238E27FC236}">
                        <a16:creationId xmlns:a16="http://schemas.microsoft.com/office/drawing/2014/main" id="{3838E7EE-4D56-476C-AE67-515F503ACC3C}"/>
                      </a:ext>
                    </a:extLst>
                  </p:cNvPr>
                  <p:cNvSpPr/>
                  <p:nvPr/>
                </p:nvSpPr>
                <p:spPr>
                  <a:xfrm>
                    <a:off x="4000500" y="12700"/>
                    <a:ext cx="571500" cy="457200"/>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sp>
                <p:nvSpPr>
                  <p:cNvPr id="35" name="Rectangle 34">
                    <a:extLst>
                      <a:ext uri="{FF2B5EF4-FFF2-40B4-BE49-F238E27FC236}">
                        <a16:creationId xmlns:a16="http://schemas.microsoft.com/office/drawing/2014/main" id="{A5B85384-EA33-1A5D-0677-630E3C2DBE0C}"/>
                      </a:ext>
                    </a:extLst>
                  </p:cNvPr>
                  <p:cNvSpPr/>
                  <p:nvPr/>
                </p:nvSpPr>
                <p:spPr>
                  <a:xfrm>
                    <a:off x="3086100" y="11052"/>
                    <a:ext cx="228600" cy="457200"/>
                  </a:xfrm>
                  <a:prstGeom prst="rect">
                    <a:avLst/>
                  </a:prstGeom>
                  <a:solidFill>
                    <a:srgbClr val="3366FF"/>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cxnSp>
                <p:nvCxnSpPr>
                  <p:cNvPr id="36" name="Straight Connector 35">
                    <a:extLst>
                      <a:ext uri="{FF2B5EF4-FFF2-40B4-BE49-F238E27FC236}">
                        <a16:creationId xmlns:a16="http://schemas.microsoft.com/office/drawing/2014/main" id="{DDF8FF4F-2B4C-61FF-534E-E2F235E0A2EC}"/>
                      </a:ext>
                    </a:extLst>
                  </p:cNvPr>
                  <p:cNvCxnSpPr/>
                  <p:nvPr/>
                </p:nvCxnSpPr>
                <p:spPr>
                  <a:xfrm>
                    <a:off x="3314700" y="465285"/>
                    <a:ext cx="1943100" cy="0"/>
                  </a:xfrm>
                  <a:prstGeom prst="line">
                    <a:avLst/>
                  </a:prstGeom>
                  <a:ln w="3175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865F5E79-A4E5-A950-489F-42CEF2A42C0C}"/>
                      </a:ext>
                    </a:extLst>
                  </p:cNvPr>
                  <p:cNvCxnSpPr/>
                  <p:nvPr/>
                </p:nvCxnSpPr>
                <p:spPr>
                  <a:xfrm>
                    <a:off x="3314700" y="95250"/>
                    <a:ext cx="114300" cy="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4B35F85A-0F2C-8907-77E9-4FC7A732ABAA}"/>
                      </a:ext>
                    </a:extLst>
                  </p:cNvPr>
                  <p:cNvCxnSpPr/>
                  <p:nvPr/>
                </p:nvCxnSpPr>
                <p:spPr>
                  <a:xfrm>
                    <a:off x="3886200" y="88900"/>
                    <a:ext cx="114300" cy="0"/>
                  </a:xfrm>
                  <a:prstGeom prst="line">
                    <a:avLst/>
                  </a:prstGeom>
                  <a:ln w="9525" cmpd="sng">
                    <a:solidFill>
                      <a:srgbClr val="FF0000"/>
                    </a:solidFill>
                  </a:ln>
                  <a:effectLst/>
                </p:spPr>
                <p:style>
                  <a:lnRef idx="2">
                    <a:schemeClr val="accent1"/>
                  </a:lnRef>
                  <a:fillRef idx="0">
                    <a:schemeClr val="accent1"/>
                  </a:fillRef>
                  <a:effectRef idx="1">
                    <a:schemeClr val="accent1"/>
                  </a:effectRef>
                  <a:fontRef idx="minor">
                    <a:schemeClr val="tx1"/>
                  </a:fontRef>
                </p:style>
              </p:cxnSp>
            </p:grpSp>
            <p:cxnSp>
              <p:nvCxnSpPr>
                <p:cNvPr id="31" name="Straight Arrow Connector 30">
                  <a:extLst>
                    <a:ext uri="{FF2B5EF4-FFF2-40B4-BE49-F238E27FC236}">
                      <a16:creationId xmlns:a16="http://schemas.microsoft.com/office/drawing/2014/main" id="{00913C0A-4D33-9271-4685-D6797E04E412}"/>
                    </a:ext>
                  </a:extLst>
                </p:cNvPr>
                <p:cNvCxnSpPr/>
                <p:nvPr/>
              </p:nvCxnSpPr>
              <p:spPr>
                <a:xfrm>
                  <a:off x="4277543" y="0"/>
                  <a:ext cx="342900" cy="0"/>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1C7444C7-A167-89D9-5B66-A39581E6103F}"/>
                    </a:ext>
                  </a:extLst>
                </p:cNvPr>
                <p:cNvCxnSpPr/>
                <p:nvPr/>
              </p:nvCxnSpPr>
              <p:spPr>
                <a:xfrm>
                  <a:off x="2857500" y="0"/>
                  <a:ext cx="342900" cy="0"/>
                </a:xfrm>
                <a:prstGeom prst="straightConnector1">
                  <a:avLst/>
                </a:prstGeom>
                <a:ln>
                  <a:solidFill>
                    <a:srgbClr val="000000"/>
                  </a:solidFill>
                  <a:headEnd type="arrow"/>
                  <a:tailEnd type="none"/>
                </a:ln>
                <a:effectLst/>
              </p:spPr>
              <p:style>
                <a:lnRef idx="2">
                  <a:schemeClr val="accent1"/>
                </a:lnRef>
                <a:fillRef idx="0">
                  <a:schemeClr val="accent1"/>
                </a:fillRef>
                <a:effectRef idx="1">
                  <a:schemeClr val="accent1"/>
                </a:effectRef>
                <a:fontRef idx="minor">
                  <a:schemeClr val="tx1"/>
                </a:fontRef>
              </p:style>
            </p:cxnSp>
          </p:grpSp>
          <p:pic>
            <p:nvPicPr>
              <p:cNvPr id="28" name="Picture 27" descr="mage result for horizontal spring">
                <a:extLst>
                  <a:ext uri="{FF2B5EF4-FFF2-40B4-BE49-F238E27FC236}">
                    <a16:creationId xmlns:a16="http://schemas.microsoft.com/office/drawing/2014/main" id="{9E81A2DC-8312-DD79-25C4-EA9719613F4E}"/>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028700" y="571500"/>
                <a:ext cx="571500" cy="155575"/>
              </a:xfrm>
              <a:prstGeom prst="rect">
                <a:avLst/>
              </a:prstGeom>
              <a:noFill/>
              <a:ln>
                <a:noFill/>
              </a:ln>
              <a:extLst>
                <a:ext uri="{FAA26D3D-D897-4be2-8F04-BA451C77F1D7}">
                  <ma14:placeholder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lc="http://schemas.openxmlformats.org/drawingml/2006/lockedCanvas"/>
                </a:ext>
              </a:extLst>
            </p:spPr>
          </p:pic>
          <p:pic>
            <p:nvPicPr>
              <p:cNvPr id="29" name="Picture 28" descr="mage result for horizontal spring">
                <a:extLst>
                  <a:ext uri="{FF2B5EF4-FFF2-40B4-BE49-F238E27FC236}">
                    <a16:creationId xmlns:a16="http://schemas.microsoft.com/office/drawing/2014/main" id="{34F1ADD9-03A5-EB9E-6454-C2619D64D8B0}"/>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429000" y="571500"/>
                <a:ext cx="571500" cy="155575"/>
              </a:xfrm>
              <a:prstGeom prst="rect">
                <a:avLst/>
              </a:prstGeom>
              <a:noFill/>
              <a:ln>
                <a:noFill/>
              </a:ln>
              <a:extLst>
                <a:ext uri="{FAA26D3D-D897-4be2-8F04-BA451C77F1D7}">
                  <ma14:placeholderFlag xmlns="" xmlns:wpc="http://schemas.microsoft.com/office/word/2010/wordprocessingCanvas" xmlns:mo="http://schemas.microsoft.com/office/mac/office/2008/main" xmlns:mc="http://schemas.openxmlformats.org/markup-compatibility/2006" xmlns:mv="urn:schemas-microsoft-com:mac:vml" xmlns:o="urn:schemas-microsoft-com:office:office" xmlns:m="http://schemas.openxmlformats.org/officeDocument/2006/math" xmlns:v="urn:schemas-microsoft-com:vml" xmlns:wp14="http://schemas.microsoft.com/office/word/2010/wordprocessingDrawing" xmlns:wp="http://schemas.openxmlformats.org/drawingml/2006/wordprocessingDrawing" xmlns:w10="urn:schemas-microsoft-com:office:word" xmlns:w="http://schemas.openxmlformats.org/wordprocessingml/2006/main" xmlns:w14="http://schemas.microsoft.com/office/word/2010/wordml"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ma14="http://schemas.microsoft.com/office/mac/drawingml/2011/main" xmlns:lc="http://schemas.openxmlformats.org/drawingml/2006/lockedCanvas"/>
                </a:ext>
              </a:extLst>
            </p:spPr>
          </p:pic>
        </p:grp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58C9CA37-016D-133A-8C4F-F91D56030CA4}"/>
                    </a:ext>
                  </a:extLst>
                </p:cNvPr>
                <p:cNvSpPr txBox="1"/>
                <p:nvPr/>
              </p:nvSpPr>
              <p:spPr>
                <a:xfrm>
                  <a:off x="7219446" y="5412305"/>
                  <a:ext cx="25083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𝑚</m:t>
                        </m:r>
                      </m:oMath>
                    </m:oMathPara>
                  </a14:m>
                  <a:endParaRPr lang="en-US" dirty="0"/>
                </a:p>
              </p:txBody>
            </p:sp>
          </mc:Choice>
          <mc:Fallback xmlns="">
            <p:sp>
              <p:nvSpPr>
                <p:cNvPr id="6" name="TextBox 5">
                  <a:extLst>
                    <a:ext uri="{FF2B5EF4-FFF2-40B4-BE49-F238E27FC236}">
                      <a16:creationId xmlns:a16="http://schemas.microsoft.com/office/drawing/2014/main" id="{D9228B2C-342A-8A4B-859C-7E7620487215}"/>
                    </a:ext>
                  </a:extLst>
                </p:cNvPr>
                <p:cNvSpPr txBox="1">
                  <a:spLocks noRot="1" noChangeAspect="1" noMove="1" noResize="1" noEditPoints="1" noAdjustHandles="1" noChangeArrowheads="1" noChangeShapeType="1" noTextEdit="1"/>
                </p:cNvSpPr>
                <p:nvPr/>
              </p:nvSpPr>
              <p:spPr>
                <a:xfrm>
                  <a:off x="7219446" y="5412305"/>
                  <a:ext cx="250838" cy="276999"/>
                </a:xfrm>
                <a:prstGeom prst="rect">
                  <a:avLst/>
                </a:prstGeom>
                <a:blipFill>
                  <a:blip r:embed="rId9"/>
                  <a:stretch>
                    <a:fillRect l="-4762"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D74ECEA5-A482-63D7-71B5-3AA4E8949A29}"/>
                    </a:ext>
                  </a:extLst>
                </p:cNvPr>
                <p:cNvSpPr txBox="1"/>
                <p:nvPr/>
              </p:nvSpPr>
              <p:spPr>
                <a:xfrm>
                  <a:off x="9023015" y="5412305"/>
                  <a:ext cx="37907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3</m:t>
                        </m:r>
                        <m:r>
                          <a:rPr lang="en-US" b="0" i="1" smtClean="0">
                            <a:latin typeface="Cambria Math" panose="02040503050406030204" pitchFamily="18" charset="0"/>
                          </a:rPr>
                          <m:t>𝑚</m:t>
                        </m:r>
                      </m:oMath>
                    </m:oMathPara>
                  </a14:m>
                  <a:endParaRPr lang="en-US" dirty="0"/>
                </a:p>
              </p:txBody>
            </p:sp>
          </mc:Choice>
          <mc:Fallback xmlns="">
            <p:sp>
              <p:nvSpPr>
                <p:cNvPr id="7" name="TextBox 6">
                  <a:extLst>
                    <a:ext uri="{FF2B5EF4-FFF2-40B4-BE49-F238E27FC236}">
                      <a16:creationId xmlns:a16="http://schemas.microsoft.com/office/drawing/2014/main" id="{B29615A9-3F4A-F74C-A92E-6506D155D615}"/>
                    </a:ext>
                  </a:extLst>
                </p:cNvPr>
                <p:cNvSpPr txBox="1">
                  <a:spLocks noRot="1" noChangeAspect="1" noMove="1" noResize="1" noEditPoints="1" noAdjustHandles="1" noChangeArrowheads="1" noChangeShapeType="1" noTextEdit="1"/>
                </p:cNvSpPr>
                <p:nvPr/>
              </p:nvSpPr>
              <p:spPr>
                <a:xfrm>
                  <a:off x="9023015" y="5412305"/>
                  <a:ext cx="379078" cy="276999"/>
                </a:xfrm>
                <a:prstGeom prst="rect">
                  <a:avLst/>
                </a:prstGeom>
                <a:blipFill>
                  <a:blip r:embed="rId10"/>
                  <a:stretch>
                    <a:fillRect l="-13333" r="-13333"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586CABC7-A602-4B0E-66E9-C1A9B69D5063}"/>
                    </a:ext>
                  </a:extLst>
                </p:cNvPr>
                <p:cNvSpPr txBox="1"/>
                <p:nvPr/>
              </p:nvSpPr>
              <p:spPr>
                <a:xfrm>
                  <a:off x="3308012" y="5391180"/>
                  <a:ext cx="25083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𝑚</m:t>
                        </m:r>
                      </m:oMath>
                    </m:oMathPara>
                  </a14:m>
                  <a:endParaRPr lang="en-US" dirty="0"/>
                </a:p>
              </p:txBody>
            </p:sp>
          </mc:Choice>
          <mc:Fallback xmlns="">
            <p:sp>
              <p:nvSpPr>
                <p:cNvPr id="8" name="TextBox 7">
                  <a:extLst>
                    <a:ext uri="{FF2B5EF4-FFF2-40B4-BE49-F238E27FC236}">
                      <a16:creationId xmlns:a16="http://schemas.microsoft.com/office/drawing/2014/main" id="{1E763CA8-6058-8640-8AFE-CB931AF5B8D9}"/>
                    </a:ext>
                  </a:extLst>
                </p:cNvPr>
                <p:cNvSpPr txBox="1">
                  <a:spLocks noRot="1" noChangeAspect="1" noMove="1" noResize="1" noEditPoints="1" noAdjustHandles="1" noChangeArrowheads="1" noChangeShapeType="1" noTextEdit="1"/>
                </p:cNvSpPr>
                <p:nvPr/>
              </p:nvSpPr>
              <p:spPr>
                <a:xfrm>
                  <a:off x="3308012" y="5391180"/>
                  <a:ext cx="250838" cy="276999"/>
                </a:xfrm>
                <a:prstGeom prst="rect">
                  <a:avLst/>
                </a:prstGeom>
                <a:blipFill>
                  <a:blip r:embed="rId11"/>
                  <a:stretch>
                    <a:fillRect l="-9524" r="-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9887FF0C-E347-BB0E-5C4A-04BA610F5FAA}"/>
                    </a:ext>
                  </a:extLst>
                </p:cNvPr>
                <p:cNvSpPr txBox="1"/>
                <p:nvPr/>
              </p:nvSpPr>
              <p:spPr>
                <a:xfrm>
                  <a:off x="4938316" y="5386954"/>
                  <a:ext cx="379078" cy="276999"/>
                </a:xfrm>
                <a:prstGeom prst="rect">
                  <a:avLst/>
                </a:prstGeom>
                <a:noFill/>
              </p:spPr>
              <p:txBody>
                <a:bodyPr wrap="none" lIns="0" tIns="0" rIns="0" bIns="0" rtlCol="0">
                  <a:spAutoFit/>
                </a:bodyPr>
                <a:lstStyle/>
                <a:p>
                  <a:pPr/>
                  <a14:m>
                    <m:oMathPara xmlns:m="http://schemas.openxmlformats.org/officeDocument/2006/math">
                      <m:oMath>
                        <m:r>
                          <a:rPr lang="en-US" b="0" i="1" smtClean="0">
                            <a:latin typeface="Cambria Math" panose="02040503050406030204" pitchFamily="18" charset="0"/>
                          </a:rPr>
                          <m:t>3</m:t>
                        </m:r>
                        <m:r>
                          <a:rPr lang="en-US" b="0" i="1" smtClean="0">
                            <a:latin typeface="Cambria Math" panose="02040503050406030204" pitchFamily="18" charset="0"/>
                          </a:rPr>
                          <m:t>𝑚</m:t>
                        </m:r>
                      </m:oMath>
                    </m:oMathPara>
                  </a14:m>
                  <a:endParaRPr lang="en-US" dirty="0"/>
                </a:p>
              </p:txBody>
            </p:sp>
          </mc:Choice>
          <mc:Fallback xmlns="">
            <p:sp>
              <p:nvSpPr>
                <p:cNvPr id="9" name="TextBox 8">
                  <a:extLst>
                    <a:ext uri="{FF2B5EF4-FFF2-40B4-BE49-F238E27FC236}">
                      <a16:creationId xmlns:a16="http://schemas.microsoft.com/office/drawing/2014/main" id="{808CFF5C-5E93-F042-B787-CFBE1B9A0BC1}"/>
                    </a:ext>
                  </a:extLst>
                </p:cNvPr>
                <p:cNvSpPr txBox="1">
                  <a:spLocks noRot="1" noChangeAspect="1" noMove="1" noResize="1" noEditPoints="1" noAdjustHandles="1" noChangeArrowheads="1" noChangeShapeType="1" noTextEdit="1"/>
                </p:cNvSpPr>
                <p:nvPr/>
              </p:nvSpPr>
              <p:spPr>
                <a:xfrm>
                  <a:off x="4938316" y="5386954"/>
                  <a:ext cx="379078" cy="276999"/>
                </a:xfrm>
                <a:prstGeom prst="rect">
                  <a:avLst/>
                </a:prstGeom>
                <a:blipFill>
                  <a:blip r:embed="rId12"/>
                  <a:stretch>
                    <a:fillRect l="-12903" r="-9677" b="-434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0E278CC3-B175-F0C2-726F-D559D032F3BE}"/>
                    </a:ext>
                  </a:extLst>
                </p:cNvPr>
                <p:cNvSpPr txBox="1"/>
                <p:nvPr/>
              </p:nvSpPr>
              <p:spPr>
                <a:xfrm>
                  <a:off x="7355945" y="4766903"/>
                  <a:ext cx="342978"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𝑚</m:t>
                            </m:r>
                          </m:sub>
                        </m:sSub>
                      </m:oMath>
                    </m:oMathPara>
                  </a14:m>
                  <a:endParaRPr lang="en-US" dirty="0"/>
                </a:p>
              </p:txBody>
            </p:sp>
          </mc:Choice>
          <mc:Fallback xmlns="">
            <p:sp>
              <p:nvSpPr>
                <p:cNvPr id="10" name="TextBox 9">
                  <a:extLst>
                    <a:ext uri="{FF2B5EF4-FFF2-40B4-BE49-F238E27FC236}">
                      <a16:creationId xmlns:a16="http://schemas.microsoft.com/office/drawing/2014/main" id="{0657BBB5-E638-2F40-BF83-74ACD27D48E4}"/>
                    </a:ext>
                  </a:extLst>
                </p:cNvPr>
                <p:cNvSpPr txBox="1">
                  <a:spLocks noRot="1" noChangeAspect="1" noMove="1" noResize="1" noEditPoints="1" noAdjustHandles="1" noChangeArrowheads="1" noChangeShapeType="1" noTextEdit="1"/>
                </p:cNvSpPr>
                <p:nvPr/>
              </p:nvSpPr>
              <p:spPr>
                <a:xfrm>
                  <a:off x="7355945" y="4766903"/>
                  <a:ext cx="342978" cy="276999"/>
                </a:xfrm>
                <a:prstGeom prst="rect">
                  <a:avLst/>
                </a:prstGeom>
                <a:blipFill>
                  <a:blip r:embed="rId13"/>
                  <a:stretch>
                    <a:fillRect l="-3571" b="-90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C3C17AD4-809D-9FDE-F94C-2BCDCF438071}"/>
                    </a:ext>
                  </a:extLst>
                </p:cNvPr>
                <p:cNvSpPr txBox="1"/>
                <p:nvPr/>
              </p:nvSpPr>
              <p:spPr>
                <a:xfrm>
                  <a:off x="8728826" y="4766903"/>
                  <a:ext cx="443006"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3</m:t>
                            </m:r>
                            <m:r>
                              <a:rPr lang="en-US" b="0" i="1" smtClean="0">
                                <a:latin typeface="Cambria Math" panose="02040503050406030204" pitchFamily="18" charset="0"/>
                              </a:rPr>
                              <m:t>𝑚</m:t>
                            </m:r>
                          </m:sub>
                        </m:sSub>
                      </m:oMath>
                    </m:oMathPara>
                  </a14:m>
                  <a:endParaRPr lang="en-US" dirty="0"/>
                </a:p>
              </p:txBody>
            </p:sp>
          </mc:Choice>
          <mc:Fallback xmlns="">
            <p:sp>
              <p:nvSpPr>
                <p:cNvPr id="11" name="TextBox 10">
                  <a:extLst>
                    <a:ext uri="{FF2B5EF4-FFF2-40B4-BE49-F238E27FC236}">
                      <a16:creationId xmlns:a16="http://schemas.microsoft.com/office/drawing/2014/main" id="{447045E1-CD67-5040-853D-8A90D17E16F7}"/>
                    </a:ext>
                  </a:extLst>
                </p:cNvPr>
                <p:cNvSpPr txBox="1">
                  <a:spLocks noRot="1" noChangeAspect="1" noMove="1" noResize="1" noEditPoints="1" noAdjustHandles="1" noChangeArrowheads="1" noChangeShapeType="1" noTextEdit="1"/>
                </p:cNvSpPr>
                <p:nvPr/>
              </p:nvSpPr>
              <p:spPr>
                <a:xfrm>
                  <a:off x="8728826" y="4766903"/>
                  <a:ext cx="443006" cy="276999"/>
                </a:xfrm>
                <a:prstGeom prst="rect">
                  <a:avLst/>
                </a:prstGeom>
                <a:blipFill>
                  <a:blip r:embed="rId14"/>
                  <a:stretch>
                    <a:fillRect l="-5556" b="-9091"/>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9FB7420B-EABD-FADB-DF1F-D97ED1DE066D}"/>
                  </a:ext>
                </a:extLst>
              </p:cNvPr>
              <p:cNvSpPr txBox="1"/>
              <p:nvPr/>
            </p:nvSpPr>
            <p:spPr>
              <a:xfrm>
                <a:off x="181176" y="3833867"/>
                <a:ext cx="11127179" cy="1594860"/>
              </a:xfrm>
              <a:prstGeom prst="rect">
                <a:avLst/>
              </a:prstGeom>
              <a:noFill/>
            </p:spPr>
            <p:txBody>
              <a:bodyPr wrap="square" rtlCol="0">
                <a:spAutoFit/>
              </a:bodyPr>
              <a:lstStyle/>
              <a:p>
                <a:r>
                  <a:rPr lang="en-US" sz="1600" dirty="0">
                    <a:latin typeface="Times New Roman" panose="02020603050405020304" pitchFamily="18" charset="0"/>
                    <a:cs typeface="Times New Roman" panose="02020603050405020304" pitchFamily="18" charset="0"/>
                  </a:rPr>
                  <a:t>Example 2:</a:t>
                </a:r>
              </a:p>
              <a:p>
                <a:endParaRPr lang="en-US" sz="1600" dirty="0">
                  <a:latin typeface="Times New Roman" panose="02020603050405020304" pitchFamily="18" charset="0"/>
                  <a:cs typeface="Times New Roman" panose="02020603050405020304" pitchFamily="18" charset="0"/>
                </a:endParaRPr>
              </a:p>
              <a:p>
                <a:r>
                  <a:rPr lang="en-US" sz="1600" dirty="0">
                    <a:latin typeface="Times New Roman" panose="02020603050405020304" pitchFamily="18" charset="0"/>
                    <a:cs typeface="Times New Roman" panose="02020603050405020304" pitchFamily="18" charset="0"/>
                  </a:rPr>
                  <a:t>Consider the following system that has two blocks of masses </a:t>
                </a:r>
                <a14:m>
                  <m:oMath xmlns:m="http://schemas.openxmlformats.org/officeDocument/2006/math">
                    <m:r>
                      <a:rPr lang="en-US" sz="1600" b="0" i="1" smtClean="0">
                        <a:latin typeface="Cambria Math" panose="02040503050406030204" pitchFamily="18" charset="0"/>
                      </a:rPr>
                      <m:t>𝑚</m:t>
                    </m:r>
                  </m:oMath>
                </a14:m>
                <a:r>
                  <a:rPr lang="en-US" sz="1600" dirty="0">
                    <a:latin typeface="Times New Roman" panose="02020603050405020304" pitchFamily="18" charset="0"/>
                    <a:cs typeface="Times New Roman" panose="02020603050405020304" pitchFamily="18" charset="0"/>
                  </a:rPr>
                  <a:t> and </a:t>
                </a:r>
                <a14:m>
                  <m:oMath xmlns:m="http://schemas.openxmlformats.org/officeDocument/2006/math">
                    <m:r>
                      <a:rPr lang="en-US" sz="1600" b="0" i="1" dirty="0" smtClean="0">
                        <a:latin typeface="Cambria Math" panose="02040503050406030204" pitchFamily="18" charset="0"/>
                      </a:rPr>
                      <m:t>3</m:t>
                    </m:r>
                    <m:r>
                      <a:rPr lang="en-US" sz="1600" b="0" i="1" dirty="0" smtClean="0">
                        <a:latin typeface="Cambria Math" panose="02040503050406030204" pitchFamily="18" charset="0"/>
                      </a:rPr>
                      <m:t>𝑚</m:t>
                    </m:r>
                  </m:oMath>
                </a14:m>
                <a:r>
                  <a:rPr lang="en-US" sz="1600" dirty="0">
                    <a:latin typeface="Times New Roman" panose="02020603050405020304" pitchFamily="18" charset="0"/>
                    <a:cs typeface="Times New Roman" panose="02020603050405020304" pitchFamily="18" charset="0"/>
                  </a:rPr>
                  <a:t> connected by a very light string.  The masses </a:t>
                </a:r>
                <a14:m>
                  <m:oMath xmlns:m="http://schemas.openxmlformats.org/officeDocument/2006/math">
                    <m:r>
                      <a:rPr lang="en-US" sz="1600" b="0" i="1" smtClean="0">
                        <a:latin typeface="Cambria Math" panose="02040503050406030204" pitchFamily="18" charset="0"/>
                      </a:rPr>
                      <m:t>𝑚</m:t>
                    </m:r>
                  </m:oMath>
                </a14:m>
                <a:r>
                  <a:rPr lang="en-US" sz="1600" dirty="0">
                    <a:latin typeface="Times New Roman" panose="02020603050405020304" pitchFamily="18" charset="0"/>
                    <a:cs typeface="Times New Roman" panose="02020603050405020304" pitchFamily="18" charset="0"/>
                  </a:rPr>
                  <a:t> and </a:t>
                </a:r>
                <a14:m>
                  <m:oMath xmlns:m="http://schemas.openxmlformats.org/officeDocument/2006/math">
                    <m:r>
                      <a:rPr lang="en-US" sz="1600" b="0" i="1" dirty="0" smtClean="0">
                        <a:latin typeface="Cambria Math" panose="02040503050406030204" pitchFamily="18" charset="0"/>
                      </a:rPr>
                      <m:t>3</m:t>
                    </m:r>
                    <m:r>
                      <a:rPr lang="en-US" sz="1600" b="0" i="1" dirty="0" smtClean="0">
                        <a:latin typeface="Cambria Math" panose="02040503050406030204" pitchFamily="18" charset="0"/>
                      </a:rPr>
                      <m:t>𝑚</m:t>
                    </m:r>
                  </m:oMath>
                </a14:m>
                <a:r>
                  <a:rPr lang="en-US" sz="1600" dirty="0">
                    <a:latin typeface="Times New Roman" panose="02020603050405020304" pitchFamily="18" charset="0"/>
                    <a:cs typeface="Times New Roman" panose="02020603050405020304" pitchFamily="18" charset="0"/>
                  </a:rPr>
                  <a:t> are sitting on a horizontal frictionless surface and a light (i.e., massless) spring is attached to one of the blocks and the blocks are squeezed together and tied by a light cord.  If the cord is cut and the block of mass </a:t>
                </a:r>
                <a14:m>
                  <m:oMath xmlns:m="http://schemas.openxmlformats.org/officeDocument/2006/math">
                    <m:r>
                      <a:rPr lang="en-US" sz="1600" b="0" i="1" smtClean="0">
                        <a:latin typeface="Cambria Math" panose="02040503050406030204" pitchFamily="18" charset="0"/>
                        <a:cs typeface="Times New Roman" panose="02020603050405020304" pitchFamily="18" charset="0"/>
                      </a:rPr>
                      <m:t>3</m:t>
                    </m:r>
                    <m:r>
                      <a:rPr lang="en-US" sz="1600" b="0" i="1" smtClean="0">
                        <a:latin typeface="Cambria Math" panose="02040503050406030204" pitchFamily="18" charset="0"/>
                        <a:cs typeface="Times New Roman" panose="02020603050405020304" pitchFamily="18" charset="0"/>
                      </a:rPr>
                      <m:t>𝑚</m:t>
                    </m:r>
                  </m:oMath>
                </a14:m>
                <a:r>
                  <a:rPr lang="en-US" sz="1600" dirty="0">
                    <a:latin typeface="Times New Roman" panose="02020603050405020304" pitchFamily="18" charset="0"/>
                    <a:cs typeface="Times New Roman" panose="02020603050405020304" pitchFamily="18" charset="0"/>
                  </a:rPr>
                  <a:t> moves to the right at a speed of </a:t>
                </a:r>
                <a14:m>
                  <m:oMath xmlns:m="http://schemas.openxmlformats.org/officeDocument/2006/math">
                    <m:sSub>
                      <m:sSubPr>
                        <m:ctrlPr>
                          <a:rPr lang="en-US" sz="1600" b="0" i="1" smtClean="0">
                            <a:latin typeface="Cambria Math" panose="02040503050406030204" pitchFamily="18" charset="0"/>
                            <a:cs typeface="Times New Roman" panose="02020603050405020304" pitchFamily="18" charset="0"/>
                          </a:rPr>
                        </m:ctrlPr>
                      </m:sSubPr>
                      <m:e>
                        <m:r>
                          <a:rPr lang="en-US" sz="1600" b="0" i="1" smtClean="0">
                            <a:latin typeface="Cambria Math" panose="02040503050406030204" pitchFamily="18" charset="0"/>
                            <a:cs typeface="Times New Roman" panose="02020603050405020304" pitchFamily="18" charset="0"/>
                          </a:rPr>
                          <m:t>𝑣</m:t>
                        </m:r>
                      </m:e>
                      <m:sub>
                        <m:r>
                          <a:rPr lang="en-US" sz="1600" b="0" i="1" smtClean="0">
                            <a:latin typeface="Cambria Math" panose="02040503050406030204" pitchFamily="18" charset="0"/>
                            <a:cs typeface="Times New Roman" panose="02020603050405020304" pitchFamily="18" charset="0"/>
                          </a:rPr>
                          <m:t>3</m:t>
                        </m:r>
                        <m:r>
                          <a:rPr lang="en-US" sz="1600" b="0" i="1" smtClean="0">
                            <a:latin typeface="Cambria Math" panose="02040503050406030204" pitchFamily="18" charset="0"/>
                            <a:cs typeface="Times New Roman" panose="02020603050405020304" pitchFamily="18" charset="0"/>
                          </a:rPr>
                          <m:t>𝑚</m:t>
                        </m:r>
                      </m:sub>
                    </m:sSub>
                    <m:r>
                      <a:rPr lang="en-US" sz="1600" b="0" i="1" smtClean="0">
                        <a:latin typeface="Cambria Math" panose="02040503050406030204" pitchFamily="18" charset="0"/>
                        <a:cs typeface="Times New Roman" panose="02020603050405020304" pitchFamily="18" charset="0"/>
                      </a:rPr>
                      <m:t>=2</m:t>
                    </m:r>
                    <m:box>
                      <m:boxPr>
                        <m:ctrlPr>
                          <a:rPr lang="en-US" sz="1600" b="0" i="1" smtClean="0">
                            <a:latin typeface="Cambria Math" panose="02040503050406030204" pitchFamily="18" charset="0"/>
                            <a:cs typeface="Times New Roman" panose="02020603050405020304" pitchFamily="18" charset="0"/>
                          </a:rPr>
                        </m:ctrlPr>
                      </m:boxPr>
                      <m:e>
                        <m:f>
                          <m:fPr>
                            <m:ctrlPr>
                              <a:rPr lang="en-US" sz="1600" b="0" i="1" smtClean="0">
                                <a:latin typeface="Cambria Math" panose="02040503050406030204" pitchFamily="18" charset="0"/>
                                <a:cs typeface="Times New Roman" panose="02020603050405020304" pitchFamily="18" charset="0"/>
                              </a:rPr>
                            </m:ctrlPr>
                          </m:fPr>
                          <m:num>
                            <m:r>
                              <a:rPr lang="en-US" sz="1600" b="0" i="1" smtClean="0">
                                <a:latin typeface="Cambria Math" panose="02040503050406030204" pitchFamily="18" charset="0"/>
                                <a:cs typeface="Times New Roman" panose="02020603050405020304" pitchFamily="18" charset="0"/>
                              </a:rPr>
                              <m:t>𝑚</m:t>
                            </m:r>
                          </m:num>
                          <m:den>
                            <m:r>
                              <a:rPr lang="en-US" sz="1600" b="0" i="1" smtClean="0">
                                <a:latin typeface="Cambria Math" panose="02040503050406030204" pitchFamily="18" charset="0"/>
                                <a:cs typeface="Times New Roman" panose="02020603050405020304" pitchFamily="18" charset="0"/>
                              </a:rPr>
                              <m:t>𝑠</m:t>
                            </m:r>
                          </m:den>
                        </m:f>
                      </m:e>
                    </m:box>
                  </m:oMath>
                </a14:m>
                <a:r>
                  <a:rPr lang="en-US" sz="1600" dirty="0">
                    <a:latin typeface="Times New Roman" panose="02020603050405020304" pitchFamily="18" charset="0"/>
                    <a:cs typeface="Times New Roman" panose="02020603050405020304" pitchFamily="18" charset="0"/>
                  </a:rPr>
                  <a:t>, what is the speed of the block of mass </a:t>
                </a:r>
                <a14:m>
                  <m:oMath xmlns:m="http://schemas.openxmlformats.org/officeDocument/2006/math">
                    <m:r>
                      <a:rPr lang="en-US" sz="1600" b="0" i="1" smtClean="0">
                        <a:latin typeface="Cambria Math" panose="02040503050406030204" pitchFamily="18" charset="0"/>
                        <a:cs typeface="Times New Roman" panose="02020603050405020304" pitchFamily="18" charset="0"/>
                      </a:rPr>
                      <m:t>𝑚</m:t>
                    </m:r>
                  </m:oMath>
                </a14:m>
                <a:r>
                  <a:rPr lang="en-US" sz="1600" dirty="0">
                    <a:latin typeface="Times New Roman" panose="02020603050405020304" pitchFamily="18" charset="0"/>
                    <a:cs typeface="Times New Roman" panose="02020603050405020304" pitchFamily="18" charset="0"/>
                  </a:rPr>
                  <a:t>?</a:t>
                </a:r>
                <a:r>
                  <a:rPr lang="en-US" sz="1600" dirty="0">
                    <a:effectLst/>
                    <a:latin typeface="Times New Roman" panose="02020603050405020304" pitchFamily="18" charset="0"/>
                    <a:cs typeface="Times New Roman" panose="02020603050405020304" pitchFamily="18" charset="0"/>
                  </a:rPr>
                  <a:t> </a:t>
                </a:r>
                <a:endParaRPr lang="en-US" sz="1600" dirty="0">
                  <a:latin typeface="Times New Roman" panose="02020603050405020304" pitchFamily="18" charset="0"/>
                  <a:cs typeface="Times New Roman" panose="02020603050405020304" pitchFamily="18" charset="0"/>
                </a:endParaRPr>
              </a:p>
            </p:txBody>
          </p:sp>
        </mc:Choice>
        <mc:Fallback xmlns="">
          <p:sp>
            <p:nvSpPr>
              <p:cNvPr id="44" name="TextBox 43">
                <a:extLst>
                  <a:ext uri="{FF2B5EF4-FFF2-40B4-BE49-F238E27FC236}">
                    <a16:creationId xmlns:a16="http://schemas.microsoft.com/office/drawing/2014/main" id="{9FB7420B-EABD-FADB-DF1F-D97ED1DE066D}"/>
                  </a:ext>
                </a:extLst>
              </p:cNvPr>
              <p:cNvSpPr txBox="1">
                <a:spLocks noRot="1" noChangeAspect="1" noMove="1" noResize="1" noEditPoints="1" noAdjustHandles="1" noChangeArrowheads="1" noChangeShapeType="1" noTextEdit="1"/>
              </p:cNvSpPr>
              <p:nvPr/>
            </p:nvSpPr>
            <p:spPr>
              <a:xfrm>
                <a:off x="181176" y="3833867"/>
                <a:ext cx="11127179" cy="1594860"/>
              </a:xfrm>
              <a:prstGeom prst="rect">
                <a:avLst/>
              </a:prstGeom>
              <a:blipFill>
                <a:blip r:embed="rId15"/>
                <a:stretch>
                  <a:fillRect l="-342" t="-787" b="-3937"/>
                </a:stretch>
              </a:blipFill>
            </p:spPr>
            <p:txBody>
              <a:bodyPr/>
              <a:lstStyle/>
              <a:p>
                <a:r>
                  <a:rPr lang="en-US">
                    <a:noFill/>
                  </a:rPr>
                  <a:t> </a:t>
                </a:r>
              </a:p>
            </p:txBody>
          </p:sp>
        </mc:Fallback>
      </mc:AlternateContent>
    </p:spTree>
    <p:extLst>
      <p:ext uri="{BB962C8B-B14F-4D97-AF65-F5344CB8AC3E}">
        <p14:creationId xmlns:p14="http://schemas.microsoft.com/office/powerpoint/2010/main" val="2278076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EB2D8151-E9EA-C52F-1CA4-D312243A5A66}"/>
                  </a:ext>
                </a:extLst>
              </p:cNvPr>
              <p:cNvSpPr txBox="1"/>
              <p:nvPr/>
            </p:nvSpPr>
            <p:spPr>
              <a:xfrm>
                <a:off x="191115" y="868882"/>
                <a:ext cx="11606633" cy="3372205"/>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Example 3:</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A cart of mass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𝑚</m:t>
                        </m:r>
                      </m:e>
                      <m:sub>
                        <m:r>
                          <a:rPr lang="en-US" sz="1600" b="0" i="1" smtClean="0">
                            <a:latin typeface="Cambria Math" panose="02040503050406030204" pitchFamily="18" charset="0"/>
                          </a:rPr>
                          <m:t>1</m:t>
                        </m:r>
                      </m:sub>
                    </m:sSub>
                  </m:oMath>
                </a14:m>
                <a:r>
                  <a:rPr lang="en-US" sz="1600" dirty="0">
                    <a:latin typeface="Times New Roman" panose="02020603050405020304" pitchFamily="18" charset="0"/>
                    <a:cs typeface="Times New Roman" panose="02020603050405020304" pitchFamily="18" charset="0"/>
                  </a:rPr>
                  <a:t> moving with an initial velocity </a:t>
                </a:r>
                <a14:m>
                  <m:oMath xmlns:m="http://schemas.openxmlformats.org/officeDocument/2006/math">
                    <m:sSub>
                      <m:sSubPr>
                        <m:ctrlPr>
                          <a:rPr lang="en-US" sz="1600" b="0" i="1" smtClean="0">
                            <a:latin typeface="Cambria Math" panose="02040503050406030204" pitchFamily="18" charset="0"/>
                            <a:cs typeface="Times New Roman" panose="02020603050405020304" pitchFamily="18" charset="0"/>
                          </a:rPr>
                        </m:ctrlPr>
                      </m:sSubPr>
                      <m:e>
                        <m:r>
                          <a:rPr lang="en-US" sz="1600" b="0" i="1" smtClean="0">
                            <a:latin typeface="Cambria Math" panose="02040503050406030204" pitchFamily="18" charset="0"/>
                            <a:cs typeface="Times New Roman" panose="02020603050405020304" pitchFamily="18" charset="0"/>
                          </a:rPr>
                          <m:t>𝑣</m:t>
                        </m:r>
                      </m:e>
                      <m:sub>
                        <m:r>
                          <a:rPr lang="en-US" sz="1600" b="0" i="1" smtClean="0">
                            <a:latin typeface="Cambria Math" panose="02040503050406030204" pitchFamily="18" charset="0"/>
                            <a:cs typeface="Times New Roman" panose="02020603050405020304" pitchFamily="18" charset="0"/>
                          </a:rPr>
                          <m:t>1</m:t>
                        </m:r>
                        <m:r>
                          <a:rPr lang="en-US" sz="1600" b="0" i="1" smtClean="0">
                            <a:latin typeface="Cambria Math" panose="02040503050406030204" pitchFamily="18" charset="0"/>
                            <a:cs typeface="Times New Roman" panose="02020603050405020304" pitchFamily="18" charset="0"/>
                          </a:rPr>
                          <m:t>𝑖</m:t>
                        </m:r>
                      </m:sub>
                    </m:sSub>
                    <m:r>
                      <a:rPr lang="en-US" sz="1600" b="0" i="1" smtClean="0">
                        <a:latin typeface="Cambria Math" panose="02040503050406030204" pitchFamily="18" charset="0"/>
                        <a:cs typeface="Times New Roman" panose="02020603050405020304" pitchFamily="18" charset="0"/>
                      </a:rPr>
                      <m:t>=</m:t>
                    </m:r>
                    <m:r>
                      <a:rPr lang="en-US" sz="1600" b="0" i="1" smtClean="0">
                        <a:latin typeface="Cambria Math" panose="02040503050406030204" pitchFamily="18" charset="0"/>
                        <a:cs typeface="Times New Roman" panose="02020603050405020304" pitchFamily="18" charset="0"/>
                      </a:rPr>
                      <m:t>𝑣</m:t>
                    </m:r>
                  </m:oMath>
                </a14:m>
                <a:r>
                  <a:rPr lang="en-US" sz="1600" dirty="0">
                    <a:latin typeface="Times New Roman" panose="02020603050405020304" pitchFamily="18" charset="0"/>
                    <a:cs typeface="Times New Roman" panose="02020603050405020304" pitchFamily="18" charset="0"/>
                  </a:rPr>
                  <a:t> undergoes a nearly elastic collision in 1D with a second cart of mass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𝑚</m:t>
                        </m:r>
                      </m:e>
                      <m:sub>
                        <m:r>
                          <a:rPr lang="en-US" sz="1600" b="0" i="1" smtClean="0">
                            <a:latin typeface="Cambria Math" panose="02040503050406030204" pitchFamily="18" charset="0"/>
                          </a:rPr>
                          <m:t>2</m:t>
                        </m:r>
                      </m:sub>
                    </m:sSub>
                    <m:r>
                      <a:rPr lang="en-US" sz="1600" i="1">
                        <a:latin typeface="Cambria Math" panose="02040503050406030204" pitchFamily="18" charset="0"/>
                      </a:rPr>
                      <m:t> </m:t>
                    </m:r>
                  </m:oMath>
                </a14:m>
                <a:r>
                  <a:rPr lang="en-US" sz="1600" dirty="0">
                    <a:latin typeface="Times New Roman" panose="02020603050405020304" pitchFamily="18" charset="0"/>
                    <a:cs typeface="Times New Roman" panose="02020603050405020304" pitchFamily="18" charset="0"/>
                  </a:rPr>
                  <a:t>at rest (</a:t>
                </a:r>
                <a14:m>
                  <m:oMath xmlns:m="http://schemas.openxmlformats.org/officeDocument/2006/math">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𝑣</m:t>
                        </m:r>
                      </m:e>
                      <m:sub>
                        <m:r>
                          <a:rPr lang="en-US" sz="1600" b="0" i="1" smtClean="0">
                            <a:latin typeface="Cambria Math" panose="02040503050406030204" pitchFamily="18" charset="0"/>
                            <a:cs typeface="Times New Roman" panose="02020603050405020304" pitchFamily="18" charset="0"/>
                          </a:rPr>
                          <m:t>2</m:t>
                        </m:r>
                        <m:r>
                          <a:rPr lang="en-US" sz="1600" i="1">
                            <a:latin typeface="Cambria Math" panose="02040503050406030204" pitchFamily="18" charset="0"/>
                            <a:cs typeface="Times New Roman" panose="02020603050405020304" pitchFamily="18" charset="0"/>
                          </a:rPr>
                          <m:t>𝑖</m:t>
                        </m:r>
                      </m:sub>
                    </m:sSub>
                    <m:r>
                      <a:rPr lang="en-US" sz="1600" i="1">
                        <a:latin typeface="Cambria Math" panose="02040503050406030204" pitchFamily="18" charset="0"/>
                        <a:cs typeface="Times New Roman" panose="02020603050405020304" pitchFamily="18" charset="0"/>
                      </a:rPr>
                      <m:t>=</m:t>
                    </m:r>
                    <m:r>
                      <a:rPr lang="en-US" sz="1600" b="0" i="1" smtClean="0">
                        <a:latin typeface="Cambria Math" panose="02040503050406030204" pitchFamily="18" charset="0"/>
                        <a:cs typeface="Times New Roman" panose="02020603050405020304" pitchFamily="18" charset="0"/>
                      </a:rPr>
                      <m:t>0</m:t>
                    </m:r>
                  </m:oMath>
                </a14:m>
                <a:r>
                  <a:rPr lang="en-US" sz="1600" dirty="0">
                    <a:latin typeface="Times New Roman" panose="02020603050405020304" pitchFamily="18" charset="0"/>
                    <a:cs typeface="Times New Roman" panose="02020603050405020304" pitchFamily="18" charset="0"/>
                  </a:rPr>
                  <a:t>).  </a:t>
                </a:r>
              </a:p>
              <a:p>
                <a:pPr algn="just"/>
                <a:endParaRPr lang="en-US"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What are the velocities </a:t>
                </a:r>
                <a14:m>
                  <m:oMath xmlns:m="http://schemas.openxmlformats.org/officeDocument/2006/math">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𝑣</m:t>
                        </m:r>
                      </m:e>
                      <m:sub>
                        <m:r>
                          <a:rPr lang="en-US" sz="1600" b="0" i="1" smtClean="0">
                            <a:latin typeface="Cambria Math" panose="02040503050406030204" pitchFamily="18" charset="0"/>
                            <a:cs typeface="Times New Roman" panose="02020603050405020304" pitchFamily="18" charset="0"/>
                          </a:rPr>
                          <m:t>1</m:t>
                        </m:r>
                        <m:r>
                          <a:rPr lang="en-US" sz="1600" b="0" i="1" smtClean="0">
                            <a:latin typeface="Cambria Math" panose="02040503050406030204" pitchFamily="18" charset="0"/>
                            <a:cs typeface="Times New Roman" panose="02020603050405020304" pitchFamily="18" charset="0"/>
                          </a:rPr>
                          <m:t>𝑓</m:t>
                        </m:r>
                      </m:sub>
                    </m:sSub>
                    <m:r>
                      <a:rPr lang="en-US" sz="1600" i="1">
                        <a:latin typeface="Cambria Math" panose="02040503050406030204" pitchFamily="18" charset="0"/>
                        <a:cs typeface="Times New Roman" panose="02020603050405020304" pitchFamily="18" charset="0"/>
                      </a:rPr>
                      <m:t> </m:t>
                    </m:r>
                  </m:oMath>
                </a14:m>
                <a:r>
                  <a:rPr lang="en-US" sz="1600"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𝑣</m:t>
                        </m:r>
                      </m:e>
                      <m:sub>
                        <m:r>
                          <a:rPr lang="en-US" sz="1600" i="1">
                            <a:latin typeface="Cambria Math" panose="02040503050406030204" pitchFamily="18" charset="0"/>
                            <a:cs typeface="Times New Roman" panose="02020603050405020304" pitchFamily="18" charset="0"/>
                          </a:rPr>
                          <m:t>2</m:t>
                        </m:r>
                        <m:r>
                          <a:rPr lang="en-US" sz="1600" b="0" i="1" smtClean="0">
                            <a:latin typeface="Cambria Math" panose="02040503050406030204" pitchFamily="18" charset="0"/>
                            <a:cs typeface="Times New Roman" panose="02020603050405020304" pitchFamily="18" charset="0"/>
                          </a:rPr>
                          <m:t>𝑓</m:t>
                        </m:r>
                      </m:sub>
                    </m:sSub>
                    <m:r>
                      <a:rPr lang="en-US" sz="1600" i="1">
                        <a:latin typeface="Cambria Math" panose="02040503050406030204" pitchFamily="18" charset="0"/>
                        <a:cs typeface="Times New Roman" panose="02020603050405020304" pitchFamily="18" charset="0"/>
                      </a:rPr>
                      <m:t> </m:t>
                    </m:r>
                  </m:oMath>
                </a14:m>
                <a:r>
                  <a:rPr lang="en-US" sz="1600" dirty="0">
                    <a:latin typeface="Times New Roman" panose="02020603050405020304" pitchFamily="18" charset="0"/>
                    <a:cs typeface="Times New Roman" panose="02020603050405020304" pitchFamily="18" charset="0"/>
                  </a:rPr>
                  <a:t> of  the two carts after the collision?</a:t>
                </a:r>
              </a:p>
              <a:p>
                <a:pPr marL="285750" indent="-285750" algn="just">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What are the velocities </a:t>
                </a:r>
                <a14:m>
                  <m:oMath xmlns:m="http://schemas.openxmlformats.org/officeDocument/2006/math">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𝑣</m:t>
                        </m:r>
                      </m:e>
                      <m:sub>
                        <m:r>
                          <a:rPr lang="en-US" sz="1600" i="1">
                            <a:latin typeface="Cambria Math" panose="02040503050406030204" pitchFamily="18" charset="0"/>
                            <a:cs typeface="Times New Roman" panose="02020603050405020304" pitchFamily="18" charset="0"/>
                          </a:rPr>
                          <m:t>1</m:t>
                        </m:r>
                        <m:r>
                          <a:rPr lang="en-US" sz="1600" i="1">
                            <a:latin typeface="Cambria Math" panose="02040503050406030204" pitchFamily="18" charset="0"/>
                            <a:cs typeface="Times New Roman" panose="02020603050405020304" pitchFamily="18" charset="0"/>
                          </a:rPr>
                          <m:t>𝑓</m:t>
                        </m:r>
                      </m:sub>
                    </m:sSub>
                    <m:r>
                      <a:rPr lang="en-US" sz="1600" i="1">
                        <a:latin typeface="Cambria Math" panose="02040503050406030204" pitchFamily="18" charset="0"/>
                        <a:cs typeface="Times New Roman" panose="02020603050405020304" pitchFamily="18" charset="0"/>
                      </a:rPr>
                      <m:t> </m:t>
                    </m:r>
                  </m:oMath>
                </a14:m>
                <a:r>
                  <a:rPr lang="en-US" sz="1600"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𝑣</m:t>
                        </m:r>
                      </m:e>
                      <m:sub>
                        <m:r>
                          <a:rPr lang="en-US" sz="1600" i="1">
                            <a:latin typeface="Cambria Math" panose="02040503050406030204" pitchFamily="18" charset="0"/>
                            <a:cs typeface="Times New Roman" panose="02020603050405020304" pitchFamily="18" charset="0"/>
                          </a:rPr>
                          <m:t>2</m:t>
                        </m:r>
                        <m:r>
                          <a:rPr lang="en-US" sz="1600" i="1">
                            <a:latin typeface="Cambria Math" panose="02040503050406030204" pitchFamily="18" charset="0"/>
                            <a:cs typeface="Times New Roman" panose="02020603050405020304" pitchFamily="18" charset="0"/>
                          </a:rPr>
                          <m:t>𝑓</m:t>
                        </m:r>
                      </m:sub>
                    </m:sSub>
                    <m:r>
                      <a:rPr lang="en-US" sz="1600" i="1">
                        <a:latin typeface="Cambria Math" panose="02040503050406030204" pitchFamily="18" charset="0"/>
                        <a:cs typeface="Times New Roman" panose="02020603050405020304" pitchFamily="18" charset="0"/>
                      </a:rPr>
                      <m:t> </m:t>
                    </m:r>
                  </m:oMath>
                </a14:m>
                <a:r>
                  <a:rPr lang="en-US" sz="1600" dirty="0">
                    <a:latin typeface="Times New Roman" panose="02020603050405020304" pitchFamily="18" charset="0"/>
                    <a:cs typeface="Times New Roman" panose="02020603050405020304" pitchFamily="18" charset="0"/>
                  </a:rPr>
                  <a:t> of  the two carts after the collision if </a:t>
                </a:r>
                <a14:m>
                  <m:oMath xmlns:m="http://schemas.openxmlformats.org/officeDocument/2006/math">
                    <m:sSub>
                      <m:sSubPr>
                        <m:ctrlPr>
                          <a:rPr lang="en-US" sz="1600" b="0" i="1" smtClean="0">
                            <a:latin typeface="Cambria Math" panose="02040503050406030204" pitchFamily="18" charset="0"/>
                            <a:cs typeface="Times New Roman" panose="02020603050405020304" pitchFamily="18" charset="0"/>
                          </a:rPr>
                        </m:ctrlPr>
                      </m:sSubPr>
                      <m:e>
                        <m:r>
                          <a:rPr lang="en-US" sz="1600" b="0" i="1" smtClean="0">
                            <a:latin typeface="Cambria Math" panose="02040503050406030204" pitchFamily="18" charset="0"/>
                            <a:cs typeface="Times New Roman" panose="02020603050405020304" pitchFamily="18" charset="0"/>
                          </a:rPr>
                          <m:t>𝑚</m:t>
                        </m:r>
                      </m:e>
                      <m:sub>
                        <m:r>
                          <a:rPr lang="en-US" sz="1600" b="0" i="1" smtClean="0">
                            <a:latin typeface="Cambria Math" panose="02040503050406030204" pitchFamily="18" charset="0"/>
                            <a:cs typeface="Times New Roman" panose="02020603050405020304" pitchFamily="18" charset="0"/>
                          </a:rPr>
                          <m:t>1</m:t>
                        </m:r>
                      </m:sub>
                    </m:sSub>
                    <m:r>
                      <a:rPr lang="en-US" sz="1600" b="0" i="1" smtClean="0">
                        <a:latin typeface="Cambria Math" panose="02040503050406030204" pitchFamily="18" charset="0"/>
                        <a:cs typeface="Times New Roman" panose="02020603050405020304" pitchFamily="18" charset="0"/>
                      </a:rPr>
                      <m:t>=</m:t>
                    </m:r>
                    <m:sSub>
                      <m:sSubPr>
                        <m:ctrlPr>
                          <a:rPr lang="en-US" sz="1600" b="0" i="1" smtClean="0">
                            <a:latin typeface="Cambria Math" panose="02040503050406030204" pitchFamily="18" charset="0"/>
                            <a:cs typeface="Times New Roman" panose="02020603050405020304" pitchFamily="18" charset="0"/>
                          </a:rPr>
                        </m:ctrlPr>
                      </m:sSubPr>
                      <m:e>
                        <m:r>
                          <a:rPr lang="en-US" sz="1600" b="0" i="1" smtClean="0">
                            <a:latin typeface="Cambria Math" panose="02040503050406030204" pitchFamily="18" charset="0"/>
                            <a:cs typeface="Times New Roman" panose="02020603050405020304" pitchFamily="18" charset="0"/>
                          </a:rPr>
                          <m:t>𝑚</m:t>
                        </m:r>
                      </m:e>
                      <m:sub>
                        <m:r>
                          <a:rPr lang="en-US" sz="1600" b="0" i="1" smtClean="0">
                            <a:latin typeface="Cambria Math" panose="02040503050406030204" pitchFamily="18" charset="0"/>
                            <a:cs typeface="Times New Roman" panose="02020603050405020304" pitchFamily="18" charset="0"/>
                          </a:rPr>
                          <m:t>2</m:t>
                        </m:r>
                      </m:sub>
                    </m:sSub>
                  </m:oMath>
                </a14:m>
                <a:r>
                  <a:rPr lang="en-US" sz="1600" dirty="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What are the velocities </a:t>
                </a:r>
                <a14:m>
                  <m:oMath xmlns:m="http://schemas.openxmlformats.org/officeDocument/2006/math">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𝑣</m:t>
                        </m:r>
                      </m:e>
                      <m:sub>
                        <m:r>
                          <a:rPr lang="en-US" sz="1600" i="1">
                            <a:latin typeface="Cambria Math" panose="02040503050406030204" pitchFamily="18" charset="0"/>
                            <a:cs typeface="Times New Roman" panose="02020603050405020304" pitchFamily="18" charset="0"/>
                          </a:rPr>
                          <m:t>1</m:t>
                        </m:r>
                        <m:r>
                          <a:rPr lang="en-US" sz="1600" i="1">
                            <a:latin typeface="Cambria Math" panose="02040503050406030204" pitchFamily="18" charset="0"/>
                            <a:cs typeface="Times New Roman" panose="02020603050405020304" pitchFamily="18" charset="0"/>
                          </a:rPr>
                          <m:t>𝑓</m:t>
                        </m:r>
                      </m:sub>
                    </m:sSub>
                    <m:r>
                      <a:rPr lang="en-US" sz="1600" i="1">
                        <a:latin typeface="Cambria Math" panose="02040503050406030204" pitchFamily="18" charset="0"/>
                        <a:cs typeface="Times New Roman" panose="02020603050405020304" pitchFamily="18" charset="0"/>
                      </a:rPr>
                      <m:t> </m:t>
                    </m:r>
                  </m:oMath>
                </a14:m>
                <a:r>
                  <a:rPr lang="en-US" sz="1600"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𝑣</m:t>
                        </m:r>
                      </m:e>
                      <m:sub>
                        <m:r>
                          <a:rPr lang="en-US" sz="1600" i="1">
                            <a:latin typeface="Cambria Math" panose="02040503050406030204" pitchFamily="18" charset="0"/>
                            <a:cs typeface="Times New Roman" panose="02020603050405020304" pitchFamily="18" charset="0"/>
                          </a:rPr>
                          <m:t>2</m:t>
                        </m:r>
                        <m:r>
                          <a:rPr lang="en-US" sz="1600" i="1">
                            <a:latin typeface="Cambria Math" panose="02040503050406030204" pitchFamily="18" charset="0"/>
                            <a:cs typeface="Times New Roman" panose="02020603050405020304" pitchFamily="18" charset="0"/>
                          </a:rPr>
                          <m:t>𝑓</m:t>
                        </m:r>
                      </m:sub>
                    </m:sSub>
                    <m:r>
                      <a:rPr lang="en-US" sz="1600" i="1">
                        <a:latin typeface="Cambria Math" panose="02040503050406030204" pitchFamily="18" charset="0"/>
                        <a:cs typeface="Times New Roman" panose="02020603050405020304" pitchFamily="18" charset="0"/>
                      </a:rPr>
                      <m:t> </m:t>
                    </m:r>
                  </m:oMath>
                </a14:m>
                <a:r>
                  <a:rPr lang="en-US" sz="1600" dirty="0">
                    <a:latin typeface="Times New Roman" panose="02020603050405020304" pitchFamily="18" charset="0"/>
                    <a:cs typeface="Times New Roman" panose="02020603050405020304" pitchFamily="18" charset="0"/>
                  </a:rPr>
                  <a:t> of  the two carts after the collision if </a:t>
                </a:r>
                <a14:m>
                  <m:oMath xmlns:m="http://schemas.openxmlformats.org/officeDocument/2006/math">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𝑚</m:t>
                        </m:r>
                      </m:e>
                      <m:sub>
                        <m:r>
                          <a:rPr lang="en-US" sz="1600" i="1">
                            <a:latin typeface="Cambria Math" panose="02040503050406030204" pitchFamily="18" charset="0"/>
                            <a:cs typeface="Times New Roman" panose="02020603050405020304" pitchFamily="18" charset="0"/>
                          </a:rPr>
                          <m:t>1</m:t>
                        </m:r>
                      </m:sub>
                    </m:sSub>
                    <m:r>
                      <a:rPr lang="en-US" sz="1600" b="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𝑚</m:t>
                        </m:r>
                      </m:e>
                      <m:sub>
                        <m:r>
                          <a:rPr lang="en-US" sz="1600" i="1">
                            <a:latin typeface="Cambria Math" panose="02040503050406030204" pitchFamily="18" charset="0"/>
                            <a:cs typeface="Times New Roman" panose="02020603050405020304" pitchFamily="18" charset="0"/>
                          </a:rPr>
                          <m:t>2</m:t>
                        </m:r>
                      </m:sub>
                    </m:sSub>
                  </m:oMath>
                </a14:m>
                <a:r>
                  <a:rPr lang="en-US" sz="1600" dirty="0">
                    <a:latin typeface="Times New Roman" panose="02020603050405020304" pitchFamily="18" charset="0"/>
                    <a:cs typeface="Times New Roman" panose="02020603050405020304" pitchFamily="18" charset="0"/>
                  </a:rPr>
                  <a:t>?</a:t>
                </a:r>
              </a:p>
              <a:p>
                <a:pPr marL="285750" indent="-285750" algn="just">
                  <a:buFont typeface="Arial" panose="020B0604020202020204" pitchFamily="34" charset="0"/>
                  <a:buChar char="•"/>
                </a:pPr>
                <a:endParaRPr lang="en-US" sz="1600" dirty="0">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600" dirty="0">
                    <a:latin typeface="Times New Roman" panose="02020603050405020304" pitchFamily="18" charset="0"/>
                    <a:cs typeface="Times New Roman" panose="02020603050405020304" pitchFamily="18" charset="0"/>
                  </a:rPr>
                  <a:t>What are the velocities </a:t>
                </a:r>
                <a14:m>
                  <m:oMath xmlns:m="http://schemas.openxmlformats.org/officeDocument/2006/math">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𝑣</m:t>
                        </m:r>
                      </m:e>
                      <m:sub>
                        <m:r>
                          <a:rPr lang="en-US" sz="1600" i="1">
                            <a:latin typeface="Cambria Math" panose="02040503050406030204" pitchFamily="18" charset="0"/>
                            <a:cs typeface="Times New Roman" panose="02020603050405020304" pitchFamily="18" charset="0"/>
                          </a:rPr>
                          <m:t>1</m:t>
                        </m:r>
                        <m:r>
                          <a:rPr lang="en-US" sz="1600" i="1">
                            <a:latin typeface="Cambria Math" panose="02040503050406030204" pitchFamily="18" charset="0"/>
                            <a:cs typeface="Times New Roman" panose="02020603050405020304" pitchFamily="18" charset="0"/>
                          </a:rPr>
                          <m:t>𝑓</m:t>
                        </m:r>
                      </m:sub>
                    </m:sSub>
                    <m:r>
                      <a:rPr lang="en-US" sz="1600" i="1">
                        <a:latin typeface="Cambria Math" panose="02040503050406030204" pitchFamily="18" charset="0"/>
                        <a:cs typeface="Times New Roman" panose="02020603050405020304" pitchFamily="18" charset="0"/>
                      </a:rPr>
                      <m:t> </m:t>
                    </m:r>
                  </m:oMath>
                </a14:m>
                <a:r>
                  <a:rPr lang="en-US" sz="1600"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𝑣</m:t>
                        </m:r>
                      </m:e>
                      <m:sub>
                        <m:r>
                          <a:rPr lang="en-US" sz="1600" i="1">
                            <a:latin typeface="Cambria Math" panose="02040503050406030204" pitchFamily="18" charset="0"/>
                            <a:cs typeface="Times New Roman" panose="02020603050405020304" pitchFamily="18" charset="0"/>
                          </a:rPr>
                          <m:t>2</m:t>
                        </m:r>
                        <m:r>
                          <a:rPr lang="en-US" sz="1600" i="1">
                            <a:latin typeface="Cambria Math" panose="02040503050406030204" pitchFamily="18" charset="0"/>
                            <a:cs typeface="Times New Roman" panose="02020603050405020304" pitchFamily="18" charset="0"/>
                          </a:rPr>
                          <m:t>𝑓</m:t>
                        </m:r>
                      </m:sub>
                    </m:sSub>
                    <m:r>
                      <a:rPr lang="en-US" sz="1600" i="1">
                        <a:latin typeface="Cambria Math" panose="02040503050406030204" pitchFamily="18" charset="0"/>
                        <a:cs typeface="Times New Roman" panose="02020603050405020304" pitchFamily="18" charset="0"/>
                      </a:rPr>
                      <m:t> </m:t>
                    </m:r>
                  </m:oMath>
                </a14:m>
                <a:r>
                  <a:rPr lang="en-US" sz="1600" dirty="0">
                    <a:latin typeface="Times New Roman" panose="02020603050405020304" pitchFamily="18" charset="0"/>
                    <a:cs typeface="Times New Roman" panose="02020603050405020304" pitchFamily="18" charset="0"/>
                  </a:rPr>
                  <a:t> of  the two carts after the collision if </a:t>
                </a:r>
                <a14:m>
                  <m:oMath xmlns:m="http://schemas.openxmlformats.org/officeDocument/2006/math">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𝑚</m:t>
                        </m:r>
                      </m:e>
                      <m:sub>
                        <m:r>
                          <a:rPr lang="en-US" sz="1600" i="1">
                            <a:latin typeface="Cambria Math" panose="02040503050406030204" pitchFamily="18" charset="0"/>
                            <a:cs typeface="Times New Roman" panose="02020603050405020304" pitchFamily="18" charset="0"/>
                          </a:rPr>
                          <m:t>1</m:t>
                        </m:r>
                      </m:sub>
                    </m:sSub>
                    <m:r>
                      <a:rPr lang="en-US" sz="1600" i="1" smtClean="0">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sz="1600" i="1">
                            <a:latin typeface="Cambria Math" panose="02040503050406030204" pitchFamily="18" charset="0"/>
                            <a:cs typeface="Times New Roman" panose="02020603050405020304" pitchFamily="18" charset="0"/>
                          </a:rPr>
                        </m:ctrlPr>
                      </m:sSubPr>
                      <m:e>
                        <m:r>
                          <a:rPr lang="en-US" sz="1600" i="1">
                            <a:latin typeface="Cambria Math" panose="02040503050406030204" pitchFamily="18" charset="0"/>
                            <a:cs typeface="Times New Roman" panose="02020603050405020304" pitchFamily="18" charset="0"/>
                          </a:rPr>
                          <m:t>𝑚</m:t>
                        </m:r>
                      </m:e>
                      <m:sub>
                        <m:r>
                          <a:rPr lang="en-US" sz="1600" i="1">
                            <a:latin typeface="Cambria Math" panose="02040503050406030204" pitchFamily="18" charset="0"/>
                            <a:cs typeface="Times New Roman" panose="02020603050405020304" pitchFamily="18" charset="0"/>
                          </a:rPr>
                          <m:t>2</m:t>
                        </m:r>
                      </m:sub>
                    </m:sSub>
                  </m:oMath>
                </a14:m>
                <a:r>
                  <a:rPr lang="en-US" sz="1600" dirty="0">
                    <a:latin typeface="Times New Roman" panose="02020603050405020304" pitchFamily="18" charset="0"/>
                    <a:cs typeface="Times New Roman" panose="02020603050405020304" pitchFamily="18" charset="0"/>
                  </a:rPr>
                  <a:t>?</a:t>
                </a:r>
              </a:p>
              <a:p>
                <a:pPr algn="just"/>
                <a:endParaRPr lang="en-US" sz="1600" dirty="0">
                  <a:latin typeface="Times New Roman" panose="02020603050405020304" pitchFamily="18"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EB2D8151-E9EA-C52F-1CA4-D312243A5A66}"/>
                  </a:ext>
                </a:extLst>
              </p:cNvPr>
              <p:cNvSpPr txBox="1">
                <a:spLocks noRot="1" noChangeAspect="1" noMove="1" noResize="1" noEditPoints="1" noAdjustHandles="1" noChangeArrowheads="1" noChangeShapeType="1" noTextEdit="1"/>
              </p:cNvSpPr>
              <p:nvPr/>
            </p:nvSpPr>
            <p:spPr>
              <a:xfrm>
                <a:off x="191115" y="868882"/>
                <a:ext cx="11606633" cy="3372205"/>
              </a:xfrm>
              <a:prstGeom prst="rect">
                <a:avLst/>
              </a:prstGeom>
              <a:blipFill>
                <a:blip r:embed="rId2"/>
                <a:stretch>
                  <a:fillRect l="-219" t="-375" r="-328"/>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6320877B-361D-263B-04D8-F5A83F5D6E21}"/>
              </a:ext>
            </a:extLst>
          </p:cNvPr>
          <p:cNvSpPr txBox="1"/>
          <p:nvPr/>
        </p:nvSpPr>
        <p:spPr>
          <a:xfrm>
            <a:off x="109331" y="126288"/>
            <a:ext cx="539675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Momentum and Collisions</a:t>
            </a:r>
          </a:p>
        </p:txBody>
      </p:sp>
      <p:grpSp>
        <p:nvGrpSpPr>
          <p:cNvPr id="10" name="Group 9">
            <a:extLst>
              <a:ext uri="{FF2B5EF4-FFF2-40B4-BE49-F238E27FC236}">
                <a16:creationId xmlns:a16="http://schemas.microsoft.com/office/drawing/2014/main" id="{0083D3E4-C4FA-4A6F-9331-3E209357BA20}"/>
              </a:ext>
            </a:extLst>
          </p:cNvPr>
          <p:cNvGrpSpPr/>
          <p:nvPr/>
        </p:nvGrpSpPr>
        <p:grpSpPr>
          <a:xfrm>
            <a:off x="3698195" y="4043164"/>
            <a:ext cx="4511005" cy="2722168"/>
            <a:chOff x="3698195" y="4043164"/>
            <a:chExt cx="4511005" cy="2722168"/>
          </a:xfrm>
        </p:grpSpPr>
        <p:sp>
          <p:nvSpPr>
            <p:cNvPr id="5" name="TextBox 4">
              <a:extLst>
                <a:ext uri="{FF2B5EF4-FFF2-40B4-BE49-F238E27FC236}">
                  <a16:creationId xmlns:a16="http://schemas.microsoft.com/office/drawing/2014/main" id="{863ED927-229F-70A0-729C-F537F3B0B305}"/>
                </a:ext>
              </a:extLst>
            </p:cNvPr>
            <p:cNvSpPr txBox="1"/>
            <p:nvPr/>
          </p:nvSpPr>
          <p:spPr>
            <a:xfrm>
              <a:off x="3698195" y="6549888"/>
              <a:ext cx="2296235" cy="215444"/>
            </a:xfrm>
            <a:prstGeom prst="rect">
              <a:avLst/>
            </a:prstGeom>
            <a:noFill/>
          </p:spPr>
          <p:txBody>
            <a:bodyPr wrap="square">
              <a:spAutoFit/>
            </a:bodyPr>
            <a:lstStyle/>
            <a:p>
              <a:r>
                <a:rPr lang="en-US" sz="800" dirty="0">
                  <a:latin typeface="Times New Roman" panose="02020603050405020304" pitchFamily="18" charset="0"/>
                  <a:cs typeface="Times New Roman" panose="02020603050405020304" pitchFamily="18" charset="0"/>
                  <a:hlinkClick r:id="rId3"/>
                </a:rPr>
                <a:t>https://</a:t>
              </a:r>
              <a:r>
                <a:rPr lang="en-US" sz="800" dirty="0" err="1">
                  <a:latin typeface="Times New Roman" panose="02020603050405020304" pitchFamily="18" charset="0"/>
                  <a:cs typeface="Times New Roman" panose="02020603050405020304" pitchFamily="18" charset="0"/>
                  <a:hlinkClick r:id="rId3"/>
                </a:rPr>
                <a:t>www.youtube.com</a:t>
              </a:r>
              <a:r>
                <a:rPr lang="en-US" sz="800" dirty="0">
                  <a:latin typeface="Times New Roman" panose="02020603050405020304" pitchFamily="18" charset="0"/>
                  <a:cs typeface="Times New Roman" panose="02020603050405020304" pitchFamily="18" charset="0"/>
                  <a:hlinkClick r:id="rId3"/>
                </a:rPr>
                <a:t>/</a:t>
              </a:r>
              <a:r>
                <a:rPr lang="en-US" sz="800" dirty="0" err="1">
                  <a:latin typeface="Times New Roman" panose="02020603050405020304" pitchFamily="18" charset="0"/>
                  <a:cs typeface="Times New Roman" panose="02020603050405020304" pitchFamily="18" charset="0"/>
                  <a:hlinkClick r:id="rId3"/>
                </a:rPr>
                <a:t>watch?v</a:t>
              </a:r>
              <a:r>
                <a:rPr lang="en-US" sz="800" dirty="0">
                  <a:latin typeface="Times New Roman" panose="02020603050405020304" pitchFamily="18" charset="0"/>
                  <a:cs typeface="Times New Roman" panose="02020603050405020304" pitchFamily="18" charset="0"/>
                  <a:hlinkClick r:id="rId3"/>
                </a:rPr>
                <a:t>=</a:t>
              </a:r>
              <a:r>
                <a:rPr lang="en-US" sz="800" dirty="0" err="1">
                  <a:latin typeface="Times New Roman" panose="02020603050405020304" pitchFamily="18" charset="0"/>
                  <a:cs typeface="Times New Roman" panose="02020603050405020304" pitchFamily="18" charset="0"/>
                  <a:hlinkClick r:id="rId3"/>
                </a:rPr>
                <a:t>YhLztPNEcaQ</a:t>
              </a:r>
              <a:endParaRPr lang="en-US" sz="800" dirty="0">
                <a:latin typeface="Times New Roman" panose="02020603050405020304" pitchFamily="18" charset="0"/>
                <a:cs typeface="Times New Roman" panose="02020603050405020304" pitchFamily="18" charset="0"/>
              </a:endParaRPr>
            </a:p>
          </p:txBody>
        </p:sp>
        <p:pic>
          <p:nvPicPr>
            <p:cNvPr id="9" name="Picture 8">
              <a:hlinkClick r:id="rId3"/>
              <a:extLst>
                <a:ext uri="{FF2B5EF4-FFF2-40B4-BE49-F238E27FC236}">
                  <a16:creationId xmlns:a16="http://schemas.microsoft.com/office/drawing/2014/main" id="{E47A1E35-D43A-87B5-1913-7B8D44179405}"/>
                </a:ext>
              </a:extLst>
            </p:cNvPr>
            <p:cNvPicPr>
              <a:picLocks noChangeAspect="1"/>
            </p:cNvPicPr>
            <p:nvPr/>
          </p:nvPicPr>
          <p:blipFill>
            <a:blip r:embed="rId4"/>
            <a:stretch>
              <a:fillRect/>
            </a:stretch>
          </p:blipFill>
          <p:spPr>
            <a:xfrm>
              <a:off x="3779661" y="4043164"/>
              <a:ext cx="4429539" cy="2506724"/>
            </a:xfrm>
            <a:prstGeom prst="rect">
              <a:avLst/>
            </a:prstGeom>
          </p:spPr>
        </p:pic>
      </p:grpSp>
    </p:spTree>
    <p:extLst>
      <p:ext uri="{BB962C8B-B14F-4D97-AF65-F5344CB8AC3E}">
        <p14:creationId xmlns:p14="http://schemas.microsoft.com/office/powerpoint/2010/main" val="42164272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A377ABC-30FE-9043-8CB0-88DE3D9E81B0}"/>
              </a:ext>
            </a:extLst>
          </p:cNvPr>
          <p:cNvSpPr txBox="1"/>
          <p:nvPr/>
        </p:nvSpPr>
        <p:spPr>
          <a:xfrm>
            <a:off x="313765" y="313764"/>
            <a:ext cx="539675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Momentum and Collisions</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A5FAB07D-C6BD-9643-978F-D8B502ADDEBA}"/>
                  </a:ext>
                </a:extLst>
              </p:cNvPr>
              <p:cNvSpPr/>
              <p:nvPr/>
            </p:nvSpPr>
            <p:spPr>
              <a:xfrm>
                <a:off x="251362" y="1149957"/>
                <a:ext cx="5779125" cy="3970318"/>
              </a:xfrm>
              <a:prstGeom prst="rect">
                <a:avLst/>
              </a:prstGeom>
            </p:spPr>
            <p:txBody>
              <a:bodyPr wrap="square">
                <a:spAutoFit/>
              </a:bodyPr>
              <a:lstStyle/>
              <a:p>
                <a:r>
                  <a:rPr lang="en-US" dirty="0">
                    <a:latin typeface="Times New Roman" panose="02020603050405020304" pitchFamily="18" charset="0"/>
                    <a:ea typeface="MS Mincho" panose="02020609040205080304" pitchFamily="49" charset="-128"/>
                    <a:cs typeface="Times New Roman" panose="02020603050405020304" pitchFamily="18" charset="0"/>
                  </a:rPr>
                  <a:t>Example 4:</a:t>
                </a:r>
              </a:p>
              <a:p>
                <a:endParaRPr lang="en-US" dirty="0">
                  <a:latin typeface="Times New Roman" panose="02020603050405020304" pitchFamily="18" charset="0"/>
                  <a:ea typeface="MS Mincho" panose="02020609040205080304" pitchFamily="49" charset="-128"/>
                  <a:cs typeface="Times New Roman" panose="02020603050405020304" pitchFamily="18" charset="0"/>
                </a:endParaRPr>
              </a:p>
              <a:p>
                <a:pPr algn="just"/>
                <a:r>
                  <a:rPr lang="en-US" dirty="0">
                    <a:latin typeface="Times New Roman" panose="02020603050405020304" pitchFamily="18" charset="0"/>
                    <a:ea typeface="MS Mincho" panose="02020609040205080304" pitchFamily="49" charset="-128"/>
                    <a:cs typeface="Times New Roman" panose="02020603050405020304" pitchFamily="18" charset="0"/>
                  </a:rPr>
                  <a:t>Consider the frictionless track on the right where a mass </a:t>
                </a:r>
                <a14:m>
                  <m:oMath xmlns:m="http://schemas.openxmlformats.org/officeDocument/2006/math">
                    <m:sSub>
                      <m:sSubPr>
                        <m:ctrlPr>
                          <a:rPr lang="en-US" b="0" i="1" smtClean="0">
                            <a:latin typeface="Cambria Math" panose="02040503050406030204" pitchFamily="18" charset="0"/>
                            <a:ea typeface="MS Mincho" panose="02020609040205080304" pitchFamily="49" charset="-128"/>
                            <a:cs typeface="Times New Roman" panose="02020603050405020304" pitchFamily="18" charset="0"/>
                          </a:rPr>
                        </m:ctrlPr>
                      </m:sSubPr>
                      <m:e>
                        <m:r>
                          <a:rPr lang="en-US" b="0" i="1" smtClean="0">
                            <a:latin typeface="Cambria Math" panose="02040503050406030204" pitchFamily="18" charset="0"/>
                            <a:ea typeface="MS Mincho" panose="02020609040205080304" pitchFamily="49" charset="-128"/>
                            <a:cs typeface="Times New Roman" panose="02020603050405020304" pitchFamily="18" charset="0"/>
                          </a:rPr>
                          <m:t>𝑚</m:t>
                        </m:r>
                      </m:e>
                      <m:sub>
                        <m:r>
                          <a:rPr lang="en-US" b="0" i="1" smtClean="0">
                            <a:latin typeface="Cambria Math" panose="02040503050406030204" pitchFamily="18" charset="0"/>
                            <a:ea typeface="MS Mincho" panose="02020609040205080304" pitchFamily="49" charset="-128"/>
                            <a:cs typeface="Times New Roman" panose="02020603050405020304" pitchFamily="18" charset="0"/>
                          </a:rPr>
                          <m:t>1</m:t>
                        </m:r>
                      </m:sub>
                    </m:sSub>
                    <m:r>
                      <a:rPr lang="en-US" b="0" i="1" smtClean="0">
                        <a:latin typeface="Cambria Math" panose="02040503050406030204" pitchFamily="18" charset="0"/>
                        <a:ea typeface="MS Mincho" panose="02020609040205080304" pitchFamily="49" charset="-128"/>
                        <a:cs typeface="Times New Roman" panose="02020603050405020304" pitchFamily="18" charset="0"/>
                      </a:rPr>
                      <m:t>=5</m:t>
                    </m:r>
                    <m:r>
                      <a:rPr lang="en-US" b="0" i="1" smtClean="0">
                        <a:latin typeface="Cambria Math" panose="02040503050406030204" pitchFamily="18" charset="0"/>
                        <a:ea typeface="MS Mincho" panose="02020609040205080304" pitchFamily="49" charset="-128"/>
                        <a:cs typeface="Times New Roman" panose="02020603050405020304" pitchFamily="18" charset="0"/>
                      </a:rPr>
                      <m:t>𝑘𝑔</m:t>
                    </m:r>
                  </m:oMath>
                </a14:m>
                <a:r>
                  <a:rPr lang="en-US" dirty="0">
                    <a:latin typeface="Times New Roman" panose="02020603050405020304" pitchFamily="18" charset="0"/>
                    <a:ea typeface="MS Mincho" panose="02020609040205080304" pitchFamily="49" charset="-128"/>
                    <a:cs typeface="Times New Roman" panose="02020603050405020304" pitchFamily="18" charset="0"/>
                  </a:rPr>
                  <a:t> is released from rest at point A.  Mass </a:t>
                </a:r>
                <a14:m>
                  <m:oMath xmlns:m="http://schemas.openxmlformats.org/officeDocument/2006/math">
                    <m:sSub>
                      <m:sSubPr>
                        <m:ctrlPr>
                          <a:rPr lang="en-US" i="1">
                            <a:latin typeface="Cambria Math" panose="02040503050406030204" pitchFamily="18" charset="0"/>
                            <a:ea typeface="MS Mincho" panose="02020609040205080304" pitchFamily="49" charset="-128"/>
                            <a:cs typeface="Times New Roman" panose="02020603050405020304" pitchFamily="18" charset="0"/>
                          </a:rPr>
                        </m:ctrlPr>
                      </m:sSubPr>
                      <m:e>
                        <m:r>
                          <a:rPr lang="en-US" i="1">
                            <a:latin typeface="Cambria Math" panose="02040503050406030204" pitchFamily="18" charset="0"/>
                            <a:ea typeface="MS Mincho" panose="02020609040205080304" pitchFamily="49" charset="-128"/>
                            <a:cs typeface="Times New Roman" panose="02020603050405020304" pitchFamily="18" charset="0"/>
                          </a:rPr>
                          <m:t>𝑚</m:t>
                        </m:r>
                      </m:e>
                      <m:sub>
                        <m:r>
                          <a:rPr lang="en-US" i="1">
                            <a:latin typeface="Cambria Math" panose="02040503050406030204" pitchFamily="18" charset="0"/>
                            <a:ea typeface="MS Mincho" panose="02020609040205080304" pitchFamily="49" charset="-128"/>
                            <a:cs typeface="Times New Roman" panose="02020603050405020304" pitchFamily="18" charset="0"/>
                          </a:rPr>
                          <m:t>1</m:t>
                        </m:r>
                      </m:sub>
                    </m:sSub>
                  </m:oMath>
                </a14:m>
                <a:r>
                  <a:rPr lang="en-US" dirty="0">
                    <a:latin typeface="Times New Roman" panose="02020603050405020304" pitchFamily="18" charset="0"/>
                    <a:ea typeface="MS Mincho" panose="02020609040205080304" pitchFamily="49" charset="-128"/>
                    <a:cs typeface="Times New Roman" panose="02020603050405020304" pitchFamily="18" charset="0"/>
                  </a:rPr>
                  <a:t> makes an elastic head-on collision with a mass </a:t>
                </a:r>
                <a14:m>
                  <m:oMath xmlns:m="http://schemas.openxmlformats.org/officeDocument/2006/math">
                    <m:sSub>
                      <m:sSubPr>
                        <m:ctrlPr>
                          <a:rPr lang="en-US" i="1">
                            <a:latin typeface="Cambria Math" panose="02040503050406030204" pitchFamily="18" charset="0"/>
                            <a:ea typeface="MS Mincho" panose="02020609040205080304" pitchFamily="49" charset="-128"/>
                            <a:cs typeface="Times New Roman" panose="02020603050405020304" pitchFamily="18" charset="0"/>
                          </a:rPr>
                        </m:ctrlPr>
                      </m:sSubPr>
                      <m:e>
                        <m:r>
                          <a:rPr lang="en-US" i="1">
                            <a:latin typeface="Cambria Math" panose="02040503050406030204" pitchFamily="18" charset="0"/>
                            <a:ea typeface="MS Mincho" panose="02020609040205080304" pitchFamily="49" charset="-128"/>
                            <a:cs typeface="Times New Roman" panose="02020603050405020304" pitchFamily="18" charset="0"/>
                          </a:rPr>
                          <m:t>𝑚</m:t>
                        </m:r>
                      </m:e>
                      <m:sub>
                        <m:r>
                          <a:rPr lang="en-US" b="0" i="1" smtClean="0">
                            <a:latin typeface="Cambria Math" panose="02040503050406030204" pitchFamily="18" charset="0"/>
                            <a:ea typeface="MS Mincho" panose="02020609040205080304" pitchFamily="49" charset="-128"/>
                            <a:cs typeface="Times New Roman" panose="02020603050405020304" pitchFamily="18" charset="0"/>
                          </a:rPr>
                          <m:t>2</m:t>
                        </m:r>
                      </m:sub>
                    </m:sSub>
                    <m:r>
                      <a:rPr lang="en-US" b="0" i="1" smtClean="0">
                        <a:latin typeface="Cambria Math" panose="02040503050406030204" pitchFamily="18" charset="0"/>
                        <a:ea typeface="MS Mincho" panose="02020609040205080304" pitchFamily="49" charset="-128"/>
                        <a:cs typeface="Times New Roman" panose="02020603050405020304" pitchFamily="18" charset="0"/>
                      </a:rPr>
                      <m:t>=10</m:t>
                    </m:r>
                    <m:r>
                      <a:rPr lang="en-US" b="0" i="1" smtClean="0">
                        <a:latin typeface="Cambria Math" panose="02040503050406030204" pitchFamily="18" charset="0"/>
                        <a:ea typeface="MS Mincho" panose="02020609040205080304" pitchFamily="49" charset="-128"/>
                        <a:cs typeface="Times New Roman" panose="02020603050405020304" pitchFamily="18" charset="0"/>
                      </a:rPr>
                      <m:t>𝑘𝑔</m:t>
                    </m:r>
                  </m:oMath>
                </a14:m>
                <a:r>
                  <a:rPr lang="en-US" dirty="0">
                    <a:latin typeface="Times New Roman" panose="02020603050405020304" pitchFamily="18" charset="0"/>
                    <a:ea typeface="MS Mincho" panose="02020609040205080304" pitchFamily="49" charset="-128"/>
                    <a:cs typeface="Times New Roman" panose="02020603050405020304" pitchFamily="18" charset="0"/>
                  </a:rPr>
                  <a:t> initially at rest on the horizontal surface.</a:t>
                </a:r>
              </a:p>
              <a:p>
                <a:pPr algn="just"/>
                <a:endParaRPr lang="en-US" dirty="0">
                  <a:latin typeface="Times New Roman" panose="02020603050405020304" pitchFamily="18" charset="0"/>
                  <a:ea typeface="MS Mincho" panose="02020609040205080304" pitchFamily="49" charset="-128"/>
                  <a:cs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ea typeface="MS Mincho" panose="02020609040205080304" pitchFamily="49" charset="-128"/>
                    <a:cs typeface="Times New Roman" panose="02020603050405020304" pitchFamily="18" charset="0"/>
                  </a:rPr>
                  <a:t>What is the maximum height to which mass </a:t>
                </a:r>
                <a14:m>
                  <m:oMath xmlns:m="http://schemas.openxmlformats.org/officeDocument/2006/math">
                    <m:sSub>
                      <m:sSubPr>
                        <m:ctrlPr>
                          <a:rPr lang="en-US" i="1">
                            <a:latin typeface="Cambria Math" panose="02040503050406030204" pitchFamily="18" charset="0"/>
                            <a:ea typeface="MS Mincho" panose="02020609040205080304" pitchFamily="49" charset="-128"/>
                            <a:cs typeface="Times New Roman" panose="02020603050405020304" pitchFamily="18" charset="0"/>
                          </a:rPr>
                        </m:ctrlPr>
                      </m:sSubPr>
                      <m:e>
                        <m:r>
                          <a:rPr lang="en-US" i="1">
                            <a:latin typeface="Cambria Math" panose="02040503050406030204" pitchFamily="18" charset="0"/>
                            <a:ea typeface="MS Mincho" panose="02020609040205080304" pitchFamily="49" charset="-128"/>
                            <a:cs typeface="Times New Roman" panose="02020603050405020304" pitchFamily="18" charset="0"/>
                          </a:rPr>
                          <m:t>𝑚</m:t>
                        </m:r>
                      </m:e>
                      <m:sub>
                        <m:r>
                          <a:rPr lang="en-US" b="0" i="1" smtClean="0">
                            <a:latin typeface="Cambria Math" panose="02040503050406030204" pitchFamily="18" charset="0"/>
                            <a:ea typeface="MS Mincho" panose="02020609040205080304" pitchFamily="49" charset="-128"/>
                            <a:cs typeface="Times New Roman" panose="02020603050405020304" pitchFamily="18" charset="0"/>
                          </a:rPr>
                          <m:t>1</m:t>
                        </m:r>
                      </m:sub>
                    </m:sSub>
                    <m:r>
                      <a:rPr lang="en-US" i="1">
                        <a:latin typeface="Cambria Math" panose="02040503050406030204" pitchFamily="18" charset="0"/>
                        <a:ea typeface="MS Mincho" panose="02020609040205080304" pitchFamily="49" charset="-128"/>
                        <a:cs typeface="Times New Roman" panose="02020603050405020304" pitchFamily="18" charset="0"/>
                      </a:rPr>
                      <m:t> </m:t>
                    </m:r>
                  </m:oMath>
                </a14:m>
                <a:r>
                  <a:rPr lang="en-US" dirty="0">
                    <a:latin typeface="Times New Roman" panose="02020603050405020304" pitchFamily="18" charset="0"/>
                    <a:ea typeface="MS Mincho" panose="02020609040205080304" pitchFamily="49" charset="-128"/>
                    <a:cs typeface="Times New Roman" panose="02020603050405020304" pitchFamily="18" charset="0"/>
                  </a:rPr>
                  <a:t>rises back up the track after the collision if mass </a:t>
                </a:r>
                <a14:m>
                  <m:oMath xmlns:m="http://schemas.openxmlformats.org/officeDocument/2006/math">
                    <m:sSub>
                      <m:sSubPr>
                        <m:ctrlPr>
                          <a:rPr lang="en-US" i="1">
                            <a:latin typeface="Cambria Math" panose="02040503050406030204" pitchFamily="18" charset="0"/>
                            <a:ea typeface="MS Mincho" panose="02020609040205080304" pitchFamily="49" charset="-128"/>
                            <a:cs typeface="Times New Roman" panose="02020603050405020304" pitchFamily="18" charset="0"/>
                          </a:rPr>
                        </m:ctrlPr>
                      </m:sSubPr>
                      <m:e>
                        <m:r>
                          <a:rPr lang="en-US" i="1">
                            <a:latin typeface="Cambria Math" panose="02040503050406030204" pitchFamily="18" charset="0"/>
                            <a:ea typeface="MS Mincho" panose="02020609040205080304" pitchFamily="49" charset="-128"/>
                            <a:cs typeface="Times New Roman" panose="02020603050405020304" pitchFamily="18" charset="0"/>
                          </a:rPr>
                          <m:t>𝑚</m:t>
                        </m:r>
                      </m:e>
                      <m:sub>
                        <m:r>
                          <a:rPr lang="en-US" i="1">
                            <a:latin typeface="Cambria Math" panose="02040503050406030204" pitchFamily="18" charset="0"/>
                            <a:ea typeface="MS Mincho" panose="02020609040205080304" pitchFamily="49" charset="-128"/>
                            <a:cs typeface="Times New Roman" panose="02020603050405020304" pitchFamily="18" charset="0"/>
                          </a:rPr>
                          <m:t>1</m:t>
                        </m:r>
                      </m:sub>
                    </m:sSub>
                    <m:r>
                      <a:rPr lang="en-US" i="1">
                        <a:latin typeface="Cambria Math" panose="02040503050406030204" pitchFamily="18" charset="0"/>
                        <a:ea typeface="MS Mincho" panose="02020609040205080304" pitchFamily="49" charset="-128"/>
                        <a:cs typeface="Times New Roman" panose="02020603050405020304" pitchFamily="18" charset="0"/>
                      </a:rPr>
                      <m:t> </m:t>
                    </m:r>
                  </m:oMath>
                </a14:m>
                <a:r>
                  <a:rPr lang="en-US" dirty="0">
                    <a:latin typeface="Times New Roman" panose="02020603050405020304" pitchFamily="18" charset="0"/>
                    <a:ea typeface="MS Mincho" panose="02020609040205080304" pitchFamily="49" charset="-128"/>
                    <a:cs typeface="Times New Roman" panose="02020603050405020304" pitchFamily="18" charset="0"/>
                  </a:rPr>
                  <a:t>falls initially through a height of </a:t>
                </a:r>
                <a14:m>
                  <m:oMath xmlns:m="http://schemas.openxmlformats.org/officeDocument/2006/math">
                    <m:r>
                      <a:rPr lang="en-US" b="0" i="1" smtClean="0">
                        <a:latin typeface="Cambria Math" panose="02040503050406030204" pitchFamily="18" charset="0"/>
                        <a:ea typeface="MS Mincho" panose="02020609040205080304" pitchFamily="49" charset="-128"/>
                        <a:cs typeface="Times New Roman" panose="02020603050405020304" pitchFamily="18" charset="0"/>
                      </a:rPr>
                      <m:t>ℎ</m:t>
                    </m:r>
                    <m:r>
                      <a:rPr lang="en-US" b="0" i="1" smtClean="0">
                        <a:latin typeface="Cambria Math" panose="02040503050406030204" pitchFamily="18" charset="0"/>
                        <a:ea typeface="MS Mincho" panose="02020609040205080304" pitchFamily="49" charset="-128"/>
                        <a:cs typeface="Times New Roman" panose="02020603050405020304" pitchFamily="18" charset="0"/>
                      </a:rPr>
                      <m:t>=5</m:t>
                    </m:r>
                    <m:r>
                      <a:rPr lang="en-US" b="0" i="1" smtClean="0">
                        <a:latin typeface="Cambria Math" panose="02040503050406030204" pitchFamily="18" charset="0"/>
                        <a:ea typeface="MS Mincho" panose="02020609040205080304" pitchFamily="49" charset="-128"/>
                        <a:cs typeface="Times New Roman" panose="02020603050405020304" pitchFamily="18" charset="0"/>
                      </a:rPr>
                      <m:t>𝑚</m:t>
                    </m:r>
                  </m:oMath>
                </a14:m>
                <a:r>
                  <a:rPr lang="en-US" dirty="0">
                    <a:latin typeface="Times New Roman" panose="02020603050405020304" pitchFamily="18" charset="0"/>
                    <a:ea typeface="MS Mincho" panose="02020609040205080304" pitchFamily="49" charset="-128"/>
                    <a:cs typeface="Times New Roman" panose="02020603050405020304" pitchFamily="18" charset="0"/>
                  </a:rPr>
                  <a:t>?</a:t>
                </a:r>
              </a:p>
              <a:p>
                <a:pPr marL="285750" indent="-285750" algn="just">
                  <a:buFont typeface="Arial" panose="020B0604020202020204" pitchFamily="34" charset="0"/>
                  <a:buChar char="•"/>
                </a:pPr>
                <a:endParaRPr lang="en-US" dirty="0">
                  <a:latin typeface="Times New Roman" panose="02020603050405020304" pitchFamily="18" charset="0"/>
                  <a:ea typeface="MS Mincho" panose="02020609040205080304" pitchFamily="49" charset="-128"/>
                  <a:cs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ea typeface="MS Mincho" panose="02020609040205080304" pitchFamily="49" charset="-128"/>
                    <a:cs typeface="Times New Roman" panose="02020603050405020304" pitchFamily="18" charset="0"/>
                  </a:rPr>
                  <a:t>Suppose that the region past point C, there is friction with coefficient </a:t>
                </a:r>
                <a14:m>
                  <m:oMath xmlns:m="http://schemas.openxmlformats.org/officeDocument/2006/math">
                    <m:r>
                      <a:rPr lang="en-US" i="1" smtClean="0">
                        <a:latin typeface="Cambria Math" panose="02040503050406030204" pitchFamily="18" charset="0"/>
                        <a:ea typeface="Cambria Math" panose="02040503050406030204" pitchFamily="18" charset="0"/>
                        <a:cs typeface="Times New Roman" panose="02020603050405020304" pitchFamily="18" charset="0"/>
                      </a:rPr>
                      <m:t>𝜇</m:t>
                    </m:r>
                    <m:r>
                      <a:rPr lang="en-US" b="0" i="1" smtClean="0">
                        <a:latin typeface="Cambria Math" panose="02040503050406030204" pitchFamily="18" charset="0"/>
                        <a:ea typeface="Cambria Math" panose="02040503050406030204" pitchFamily="18" charset="0"/>
                        <a:cs typeface="Times New Roman" panose="02020603050405020304" pitchFamily="18" charset="0"/>
                      </a:rPr>
                      <m:t>=0.9</m:t>
                    </m:r>
                  </m:oMath>
                </a14:m>
                <a:r>
                  <a:rPr lang="en-US" dirty="0">
                    <a:latin typeface="Times New Roman" panose="02020603050405020304" pitchFamily="18" charset="0"/>
                    <a:ea typeface="MS Mincho" panose="02020609040205080304" pitchFamily="49" charset="-128"/>
                    <a:cs typeface="Times New Roman" panose="02020603050405020304" pitchFamily="18" charset="0"/>
                  </a:rPr>
                  <a:t>.  After how much distance would it take for mass </a:t>
                </a:r>
                <a14:m>
                  <m:oMath xmlns:m="http://schemas.openxmlformats.org/officeDocument/2006/math">
                    <m:sSub>
                      <m:sSubPr>
                        <m:ctrlPr>
                          <a:rPr lang="en-US" i="1">
                            <a:latin typeface="Cambria Math" panose="02040503050406030204" pitchFamily="18" charset="0"/>
                            <a:ea typeface="MS Mincho" panose="02020609040205080304" pitchFamily="49" charset="-128"/>
                            <a:cs typeface="Times New Roman" panose="02020603050405020304" pitchFamily="18" charset="0"/>
                          </a:rPr>
                        </m:ctrlPr>
                      </m:sSubPr>
                      <m:e>
                        <m:r>
                          <a:rPr lang="en-US" i="1">
                            <a:latin typeface="Cambria Math" panose="02040503050406030204" pitchFamily="18" charset="0"/>
                            <a:ea typeface="MS Mincho" panose="02020609040205080304" pitchFamily="49" charset="-128"/>
                            <a:cs typeface="Times New Roman" panose="02020603050405020304" pitchFamily="18" charset="0"/>
                          </a:rPr>
                          <m:t>𝑚</m:t>
                        </m:r>
                      </m:e>
                      <m:sub>
                        <m:r>
                          <a:rPr lang="en-US" i="1">
                            <a:latin typeface="Cambria Math" panose="02040503050406030204" pitchFamily="18" charset="0"/>
                            <a:ea typeface="MS Mincho" panose="02020609040205080304" pitchFamily="49" charset="-128"/>
                            <a:cs typeface="Times New Roman" panose="02020603050405020304" pitchFamily="18" charset="0"/>
                          </a:rPr>
                          <m:t>2</m:t>
                        </m:r>
                      </m:sub>
                    </m:sSub>
                    <m:r>
                      <a:rPr lang="en-US" i="1">
                        <a:latin typeface="Cambria Math" panose="02040503050406030204" pitchFamily="18" charset="0"/>
                        <a:ea typeface="MS Mincho" panose="02020609040205080304" pitchFamily="49" charset="-128"/>
                        <a:cs typeface="Times New Roman" panose="02020603050405020304" pitchFamily="18" charset="0"/>
                      </a:rPr>
                      <m:t> </m:t>
                    </m:r>
                  </m:oMath>
                </a14:m>
                <a:r>
                  <a:rPr lang="en-US" dirty="0">
                    <a:latin typeface="Times New Roman" panose="02020603050405020304" pitchFamily="18" charset="0"/>
                    <a:ea typeface="MS Mincho" panose="02020609040205080304" pitchFamily="49" charset="-128"/>
                    <a:cs typeface="Times New Roman" panose="02020603050405020304" pitchFamily="18" charset="0"/>
                  </a:rPr>
                  <a:t>to come to rest?</a:t>
                </a:r>
                <a:endParaRPr lang="en-US" dirty="0"/>
              </a:p>
            </p:txBody>
          </p:sp>
        </mc:Choice>
        <mc:Fallback xmlns="">
          <p:sp>
            <p:nvSpPr>
              <p:cNvPr id="5" name="Rectangle 4">
                <a:extLst>
                  <a:ext uri="{FF2B5EF4-FFF2-40B4-BE49-F238E27FC236}">
                    <a16:creationId xmlns:a16="http://schemas.microsoft.com/office/drawing/2014/main" id="{A5FAB07D-C6BD-9643-978F-D8B502ADDEBA}"/>
                  </a:ext>
                </a:extLst>
              </p:cNvPr>
              <p:cNvSpPr>
                <a:spLocks noRot="1" noChangeAspect="1" noMove="1" noResize="1" noEditPoints="1" noAdjustHandles="1" noChangeArrowheads="1" noChangeShapeType="1" noTextEdit="1"/>
              </p:cNvSpPr>
              <p:nvPr/>
            </p:nvSpPr>
            <p:spPr>
              <a:xfrm>
                <a:off x="251362" y="1149957"/>
                <a:ext cx="5779125" cy="3970318"/>
              </a:xfrm>
              <a:prstGeom prst="rect">
                <a:avLst/>
              </a:prstGeom>
              <a:blipFill>
                <a:blip r:embed="rId2"/>
                <a:stretch>
                  <a:fillRect l="-877" t="-637" r="-1096" b="-1274"/>
                </a:stretch>
              </a:blipFill>
            </p:spPr>
            <p:txBody>
              <a:bodyPr/>
              <a:lstStyle/>
              <a:p>
                <a:r>
                  <a:rPr lang="en-US">
                    <a:noFill/>
                  </a:rPr>
                  <a:t> </a:t>
                </a:r>
              </a:p>
            </p:txBody>
          </p:sp>
        </mc:Fallback>
      </mc:AlternateContent>
      <p:grpSp>
        <p:nvGrpSpPr>
          <p:cNvPr id="6" name="Group 5">
            <a:extLst>
              <a:ext uri="{FF2B5EF4-FFF2-40B4-BE49-F238E27FC236}">
                <a16:creationId xmlns:a16="http://schemas.microsoft.com/office/drawing/2014/main" id="{9BA89A17-2E5C-EC44-A467-96CF4FD0932F}"/>
              </a:ext>
            </a:extLst>
          </p:cNvPr>
          <p:cNvGrpSpPr/>
          <p:nvPr/>
        </p:nvGrpSpPr>
        <p:grpSpPr>
          <a:xfrm>
            <a:off x="6825176" y="1414025"/>
            <a:ext cx="4152019" cy="3442183"/>
            <a:chOff x="3643437" y="2733869"/>
            <a:chExt cx="4152019" cy="3442183"/>
          </a:xfrm>
        </p:grpSpPr>
        <p:grpSp>
          <p:nvGrpSpPr>
            <p:cNvPr id="7" name="Group 6">
              <a:extLst>
                <a:ext uri="{FF2B5EF4-FFF2-40B4-BE49-F238E27FC236}">
                  <a16:creationId xmlns:a16="http://schemas.microsoft.com/office/drawing/2014/main" id="{CE5A4F7A-1A7B-AC45-99DE-6845E8635FDF}"/>
                </a:ext>
              </a:extLst>
            </p:cNvPr>
            <p:cNvGrpSpPr/>
            <p:nvPr/>
          </p:nvGrpSpPr>
          <p:grpSpPr>
            <a:xfrm>
              <a:off x="3643437" y="2733869"/>
              <a:ext cx="4152019" cy="3442183"/>
              <a:chOff x="12700" y="0"/>
              <a:chExt cx="2952750" cy="1949450"/>
            </a:xfrm>
          </p:grpSpPr>
          <p:grpSp>
            <p:nvGrpSpPr>
              <p:cNvPr id="12" name="Group 11">
                <a:extLst>
                  <a:ext uri="{FF2B5EF4-FFF2-40B4-BE49-F238E27FC236}">
                    <a16:creationId xmlns:a16="http://schemas.microsoft.com/office/drawing/2014/main" id="{3C8ABBB8-A8E1-8D40-AE2F-857E2316D3D7}"/>
                  </a:ext>
                </a:extLst>
              </p:cNvPr>
              <p:cNvGrpSpPr/>
              <p:nvPr/>
            </p:nvGrpSpPr>
            <p:grpSpPr>
              <a:xfrm>
                <a:off x="222250" y="0"/>
                <a:ext cx="2743200" cy="1600200"/>
                <a:chOff x="0" y="0"/>
                <a:chExt cx="2743200" cy="1600200"/>
              </a:xfrm>
            </p:grpSpPr>
            <p:sp>
              <p:nvSpPr>
                <p:cNvPr id="16" name="Rectangle 15">
                  <a:extLst>
                    <a:ext uri="{FF2B5EF4-FFF2-40B4-BE49-F238E27FC236}">
                      <a16:creationId xmlns:a16="http://schemas.microsoft.com/office/drawing/2014/main" id="{ADC23314-8CC4-484F-95FC-8683D185937A}"/>
                    </a:ext>
                  </a:extLst>
                </p:cNvPr>
                <p:cNvSpPr/>
                <p:nvPr/>
              </p:nvSpPr>
              <p:spPr>
                <a:xfrm rot="5400000">
                  <a:off x="6350" y="571500"/>
                  <a:ext cx="228600" cy="228600"/>
                </a:xfrm>
                <a:prstGeom prst="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grpSp>
              <p:nvGrpSpPr>
                <p:cNvPr id="17" name="Group 16">
                  <a:extLst>
                    <a:ext uri="{FF2B5EF4-FFF2-40B4-BE49-F238E27FC236}">
                      <a16:creationId xmlns:a16="http://schemas.microsoft.com/office/drawing/2014/main" id="{607301EC-6228-824E-8E88-079C16698A5D}"/>
                    </a:ext>
                  </a:extLst>
                </p:cNvPr>
                <p:cNvGrpSpPr/>
                <p:nvPr/>
              </p:nvGrpSpPr>
              <p:grpSpPr>
                <a:xfrm>
                  <a:off x="0" y="0"/>
                  <a:ext cx="2743200" cy="1600200"/>
                  <a:chOff x="0" y="0"/>
                  <a:chExt cx="2743200" cy="1600200"/>
                </a:xfrm>
              </p:grpSpPr>
              <p:grpSp>
                <p:nvGrpSpPr>
                  <p:cNvPr id="18" name="Group 17">
                    <a:extLst>
                      <a:ext uri="{FF2B5EF4-FFF2-40B4-BE49-F238E27FC236}">
                        <a16:creationId xmlns:a16="http://schemas.microsoft.com/office/drawing/2014/main" id="{94B42FCF-F30A-B742-A419-76A463F65C69}"/>
                      </a:ext>
                    </a:extLst>
                  </p:cNvPr>
                  <p:cNvGrpSpPr/>
                  <p:nvPr/>
                </p:nvGrpSpPr>
                <p:grpSpPr>
                  <a:xfrm>
                    <a:off x="0" y="0"/>
                    <a:ext cx="2743200" cy="1600200"/>
                    <a:chOff x="0" y="0"/>
                    <a:chExt cx="2743200" cy="1600200"/>
                  </a:xfrm>
                </p:grpSpPr>
                <p:sp>
                  <p:nvSpPr>
                    <p:cNvPr id="21" name="Arc 20">
                      <a:extLst>
                        <a:ext uri="{FF2B5EF4-FFF2-40B4-BE49-F238E27FC236}">
                          <a16:creationId xmlns:a16="http://schemas.microsoft.com/office/drawing/2014/main" id="{83A479E1-596F-904E-9C10-232C21AECD43}"/>
                        </a:ext>
                      </a:extLst>
                    </p:cNvPr>
                    <p:cNvSpPr/>
                    <p:nvPr/>
                  </p:nvSpPr>
                  <p:spPr>
                    <a:xfrm rot="10800000">
                      <a:off x="0" y="0"/>
                      <a:ext cx="1714500" cy="1600200"/>
                    </a:xfrm>
                    <a:prstGeom prst="arc">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22" name="Straight Connector 21">
                      <a:extLst>
                        <a:ext uri="{FF2B5EF4-FFF2-40B4-BE49-F238E27FC236}">
                          <a16:creationId xmlns:a16="http://schemas.microsoft.com/office/drawing/2014/main" id="{F3E1565C-83B4-E145-AA05-BA0B5D991EAC}"/>
                        </a:ext>
                      </a:extLst>
                    </p:cNvPr>
                    <p:cNvCxnSpPr/>
                    <p:nvPr/>
                  </p:nvCxnSpPr>
                  <p:spPr>
                    <a:xfrm>
                      <a:off x="800100" y="1600200"/>
                      <a:ext cx="1943100" cy="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19" name="Rectangle 18">
                    <a:extLst>
                      <a:ext uri="{FF2B5EF4-FFF2-40B4-BE49-F238E27FC236}">
                        <a16:creationId xmlns:a16="http://schemas.microsoft.com/office/drawing/2014/main" id="{AD229D8F-ADEE-4240-90B3-79E4CA88C2FB}"/>
                      </a:ext>
                    </a:extLst>
                  </p:cNvPr>
                  <p:cNvSpPr/>
                  <p:nvPr/>
                </p:nvSpPr>
                <p:spPr>
                  <a:xfrm>
                    <a:off x="1485900" y="1365250"/>
                    <a:ext cx="228600" cy="228600"/>
                  </a:xfrm>
                  <a:prstGeom prst="rect">
                    <a:avLst/>
                  </a:prstGeom>
                  <a:solidFill>
                    <a:srgbClr val="00B050"/>
                  </a:solidFill>
                  <a:ln>
                    <a:noFill/>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cxnSp>
                <p:nvCxnSpPr>
                  <p:cNvPr id="20" name="Straight Connector 19">
                    <a:extLst>
                      <a:ext uri="{FF2B5EF4-FFF2-40B4-BE49-F238E27FC236}">
                        <a16:creationId xmlns:a16="http://schemas.microsoft.com/office/drawing/2014/main" id="{7EDB0085-1A1B-3844-816C-2F8B4639A51F}"/>
                      </a:ext>
                    </a:extLst>
                  </p:cNvPr>
                  <p:cNvCxnSpPr/>
                  <p:nvPr/>
                </p:nvCxnSpPr>
                <p:spPr>
                  <a:xfrm flipV="1">
                    <a:off x="0" y="342900"/>
                    <a:ext cx="0" cy="457200"/>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sp>
            <p:nvSpPr>
              <p:cNvPr id="13" name="Text Box 522">
                <a:extLst>
                  <a:ext uri="{FF2B5EF4-FFF2-40B4-BE49-F238E27FC236}">
                    <a16:creationId xmlns:a16="http://schemas.microsoft.com/office/drawing/2014/main" id="{B0197FB2-0101-3543-AA10-A5597585A24D}"/>
                  </a:ext>
                </a:extLst>
              </p:cNvPr>
              <p:cNvSpPr txBox="1"/>
              <p:nvPr/>
            </p:nvSpPr>
            <p:spPr>
              <a:xfrm>
                <a:off x="12700" y="631825"/>
                <a:ext cx="457200" cy="342900"/>
              </a:xfrm>
              <a:prstGeom prst="rect">
                <a:avLst/>
              </a:prstGeom>
              <a:noFill/>
              <a:ln>
                <a:noFill/>
              </a:ln>
              <a:effectLst/>
              <a:extLst>
                <a:ext uri="{C572A759-6A51-4108-AA02-DFA0A04FC94B}">
                  <ma14:wrappingTextBoxFlag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400" i="1" dirty="0">
                    <a:effectLst/>
                    <a:latin typeface="Times New Roman" panose="02020603050405020304" pitchFamily="18" charset="0"/>
                    <a:ea typeface="MS Mincho" panose="02020609040205080304" pitchFamily="49" charset="-128"/>
                    <a:cs typeface="Times New Roman" panose="02020603050405020304" pitchFamily="18" charset="0"/>
                  </a:rPr>
                  <a:t>A</a:t>
                </a:r>
                <a:endParaRPr lang="en-US" sz="1400" dirty="0">
                  <a:effectLst/>
                  <a:ea typeface="MS Mincho" panose="02020609040205080304" pitchFamily="49" charset="-128"/>
                  <a:cs typeface="Times New Roman" panose="02020603050405020304" pitchFamily="18" charset="0"/>
                </a:endParaRPr>
              </a:p>
            </p:txBody>
          </p:sp>
          <p:sp>
            <p:nvSpPr>
              <p:cNvPr id="14" name="Text Box 523">
                <a:extLst>
                  <a:ext uri="{FF2B5EF4-FFF2-40B4-BE49-F238E27FC236}">
                    <a16:creationId xmlns:a16="http://schemas.microsoft.com/office/drawing/2014/main" id="{71395166-43A7-144C-81BB-662774753B59}"/>
                  </a:ext>
                </a:extLst>
              </p:cNvPr>
              <p:cNvSpPr txBox="1"/>
              <p:nvPr/>
            </p:nvSpPr>
            <p:spPr>
              <a:xfrm>
                <a:off x="1708150" y="1606550"/>
                <a:ext cx="457200" cy="342900"/>
              </a:xfrm>
              <a:prstGeom prst="rect">
                <a:avLst/>
              </a:prstGeom>
              <a:noFill/>
              <a:ln>
                <a:noFill/>
              </a:ln>
              <a:effectLst/>
              <a:extLst>
                <a:ext uri="{C572A759-6A51-4108-AA02-DFA0A04FC94B}">
                  <ma14:wrappingTextBoxFlag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400" i="1" dirty="0">
                    <a:effectLst/>
                    <a:latin typeface="Times New Roman" panose="02020603050405020304" pitchFamily="18" charset="0"/>
                    <a:ea typeface="MS Mincho" panose="02020609040205080304" pitchFamily="49" charset="-128"/>
                    <a:cs typeface="Times New Roman" panose="02020603050405020304" pitchFamily="18" charset="0"/>
                  </a:rPr>
                  <a:t>B</a:t>
                </a:r>
                <a:endParaRPr lang="en-US" sz="1400" dirty="0">
                  <a:effectLst/>
                  <a:ea typeface="MS Mincho" panose="02020609040205080304" pitchFamily="49" charset="-128"/>
                  <a:cs typeface="Times New Roman" panose="02020603050405020304" pitchFamily="18" charset="0"/>
                </a:endParaRPr>
              </a:p>
            </p:txBody>
          </p:sp>
          <p:sp>
            <p:nvSpPr>
              <p:cNvPr id="15" name="Text Box 524">
                <a:extLst>
                  <a:ext uri="{FF2B5EF4-FFF2-40B4-BE49-F238E27FC236}">
                    <a16:creationId xmlns:a16="http://schemas.microsoft.com/office/drawing/2014/main" id="{47651A96-9553-AF4D-AB51-ADF7D931558E}"/>
                  </a:ext>
                </a:extLst>
              </p:cNvPr>
              <p:cNvSpPr txBox="1"/>
              <p:nvPr/>
            </p:nvSpPr>
            <p:spPr>
              <a:xfrm>
                <a:off x="2457451" y="1593850"/>
                <a:ext cx="457200" cy="342900"/>
              </a:xfrm>
              <a:prstGeom prst="rect">
                <a:avLst/>
              </a:prstGeom>
              <a:noFill/>
              <a:ln>
                <a:noFill/>
              </a:ln>
              <a:effectLst/>
              <a:extLst>
                <a:ext uri="{C572A759-6A51-4108-AA02-DFA0A04FC94B}">
                  <ma14:wrappingTextBoxFlag xmlns:lc="http://schemas.openxmlformats.org/drawingml/2006/lockedCanvas" xmlns="" xmlns:mo="http://schemas.microsoft.com/office/mac/office/2008/main" xmlns:mv="urn:schemas-microsoft-com:mac:vml" xmlns:o="urn:schemas-microsoft-com:office:office" xmlns:v="urn:schemas-microsoft-com:vml" xmlns:w10="urn:schemas-microsoft-com:office:word" xmlns:w="http://schemas.openxmlformats.org/wordprocessingml/2006/main" xmlns:ma14="http://schemas.microsoft.com/office/mac/drawingml/2011/main" xmlns:wps="http://schemas.microsoft.com/office/word/2010/wordprocessingShape" xmlns:wne="http://schemas.microsoft.com/office/word/2006/wordml" xmlns:wpi="http://schemas.microsoft.com/office/word/2010/wordprocessingInk" xmlns:wpg="http://schemas.microsoft.com/office/word/2010/wordprocessingGroup" xmlns:w16se="http://schemas.microsoft.com/office/word/2015/wordml/symex" xmlns:w16cid="http://schemas.microsoft.com/office/word/2016/wordml/cid" xmlns:w15="http://schemas.microsoft.com/office/word/2012/wordml" xmlns:w14="http://schemas.microsoft.com/office/word/2010/wordml" xmlns:wp="http://schemas.openxmlformats.org/drawingml/2006/wordprocessingDrawing" xmlns:wp14="http://schemas.microsoft.com/office/word/2010/wordprocessingDrawing" xmlns:m="http://schemas.openxmlformats.org/officeDocument/2006/math" xmlns:am3d="http://schemas.microsoft.com/office/drawing/2017/model3d" xmlns:aink="http://schemas.microsoft.com/office/drawing/2016/ink" xmlns:mc="http://schemas.openxmlformats.org/markup-compatibility/2006" xmlns:cx8="http://schemas.microsoft.com/office/drawing/2016/5/14/chartex" xmlns:cx7="http://schemas.microsoft.com/office/drawing/2016/5/13/chartex" xmlns:cx6="http://schemas.microsoft.com/office/drawing/2016/5/12/chartex" xmlns:cx5="http://schemas.microsoft.com/office/drawing/2016/5/11/chartex" xmlns:cx4="http://schemas.microsoft.com/office/drawing/2016/5/10/chartex" xmlns:cx3="http://schemas.microsoft.com/office/drawing/2016/5/9/chartex" xmlns:cx2="http://schemas.microsoft.com/office/drawing/2015/10/21/chartex" xmlns:cx1="http://schemas.microsoft.com/office/drawing/2015/9/8/chartex" xmlns:cx="http://schemas.microsoft.com/office/drawing/2014/chartex" xmlns:wpc="http://schemas.microsoft.com/office/word/2010/wordprocessingCanva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marL="0" marR="0">
                  <a:spcBef>
                    <a:spcPts val="0"/>
                  </a:spcBef>
                  <a:spcAft>
                    <a:spcPts val="0"/>
                  </a:spcAft>
                </a:pPr>
                <a:r>
                  <a:rPr lang="en-US" sz="1400" i="1" dirty="0">
                    <a:effectLst/>
                    <a:latin typeface="Times New Roman" panose="02020603050405020304" pitchFamily="18" charset="0"/>
                    <a:ea typeface="MS Mincho" panose="02020609040205080304" pitchFamily="49" charset="-128"/>
                    <a:cs typeface="Times New Roman" panose="02020603050405020304" pitchFamily="18" charset="0"/>
                  </a:rPr>
                  <a:t>C</a:t>
                </a:r>
                <a:endParaRPr lang="en-US" sz="1400" dirty="0">
                  <a:effectLst/>
                  <a:ea typeface="MS Mincho" panose="02020609040205080304" pitchFamily="49" charset="-128"/>
                  <a:cs typeface="Times New Roman" panose="02020603050405020304" pitchFamily="18" charset="0"/>
                </a:endParaRPr>
              </a:p>
            </p:txBody>
          </p:sp>
        </p:grpSp>
        <p:cxnSp>
          <p:nvCxnSpPr>
            <p:cNvPr id="8" name="Straight Connector 7">
              <a:extLst>
                <a:ext uri="{FF2B5EF4-FFF2-40B4-BE49-F238E27FC236}">
                  <a16:creationId xmlns:a16="http://schemas.microsoft.com/office/drawing/2014/main" id="{DF2E8605-DEF1-7E42-835D-BCA0EFC148B0}"/>
                </a:ext>
              </a:extLst>
            </p:cNvPr>
            <p:cNvCxnSpPr>
              <a:stCxn id="21" idx="0"/>
            </p:cNvCxnSpPr>
            <p:nvPr/>
          </p:nvCxnSpPr>
          <p:spPr>
            <a:xfrm flipH="1" flipV="1">
              <a:off x="3893450" y="5548162"/>
              <a:ext cx="1250071" cy="11212"/>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3EC7EDB-3F22-1D44-8C8E-A29DAA4F4E32}"/>
                </a:ext>
              </a:extLst>
            </p:cNvPr>
            <p:cNvCxnSpPr/>
            <p:nvPr/>
          </p:nvCxnSpPr>
          <p:spPr>
            <a:xfrm>
              <a:off x="7212563" y="5557493"/>
              <a:ext cx="582893"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0B9004C6-1A22-8041-BAC1-C04216B5140D}"/>
                    </a:ext>
                  </a:extLst>
                </p:cNvPr>
                <p:cNvSpPr txBox="1"/>
                <p:nvPr/>
              </p:nvSpPr>
              <p:spPr>
                <a:xfrm>
                  <a:off x="3960303" y="3821688"/>
                  <a:ext cx="308353" cy="246221"/>
                </a:xfrm>
                <a:prstGeom prst="rect">
                  <a:avLst/>
                </a:prstGeom>
                <a:noFill/>
              </p:spPr>
              <p:txBody>
                <a:bodyPr wrap="none" lIns="0" tIns="0" rIns="0" bIns="0" rtlCol="0">
                  <a:spAutoFit/>
                </a:bodyPr>
                <a:lstStyle/>
                <a:p>
                  <a:pPr/>
                  <a14:m>
                    <m:oMathPara xmlns:m="http://schemas.openxmlformats.org/officeDocument/2006/math">
                      <m:o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𝑚</m:t>
                            </m:r>
                          </m:e>
                          <m:sub>
                            <m:r>
                              <a:rPr lang="en-US" sz="1600" b="0" i="1" smtClean="0">
                                <a:latin typeface="Cambria Math" panose="02040503050406030204" pitchFamily="18" charset="0"/>
                              </a:rPr>
                              <m:t>1</m:t>
                            </m:r>
                          </m:sub>
                        </m:sSub>
                      </m:oMath>
                    </m:oMathPara>
                  </a14:m>
                  <a:endParaRPr lang="en-US" sz="1600" dirty="0"/>
                </a:p>
              </p:txBody>
            </p:sp>
          </mc:Choice>
          <mc:Fallback xmlns="">
            <p:sp>
              <p:nvSpPr>
                <p:cNvPr id="25" name="TextBox 24">
                  <a:extLst>
                    <a:ext uri="{FF2B5EF4-FFF2-40B4-BE49-F238E27FC236}">
                      <a16:creationId xmlns:a16="http://schemas.microsoft.com/office/drawing/2014/main" id="{9E16150A-9B15-6E42-B096-C5DC660BA012}"/>
                    </a:ext>
                  </a:extLst>
                </p:cNvPr>
                <p:cNvSpPr txBox="1">
                  <a:spLocks noRot="1" noChangeAspect="1" noMove="1" noResize="1" noEditPoints="1" noAdjustHandles="1" noChangeArrowheads="1" noChangeShapeType="1" noTextEdit="1"/>
                </p:cNvSpPr>
                <p:nvPr/>
              </p:nvSpPr>
              <p:spPr>
                <a:xfrm>
                  <a:off x="3960303" y="3821688"/>
                  <a:ext cx="308353" cy="246221"/>
                </a:xfrm>
                <a:prstGeom prst="rect">
                  <a:avLst/>
                </a:prstGeom>
                <a:blipFill>
                  <a:blip r:embed="rId3"/>
                  <a:stretch>
                    <a:fillRect l="-3846" r="-3846" b="-952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15924700-3ED6-7F4A-9959-AE1DBA589B96}"/>
                    </a:ext>
                  </a:extLst>
                </p:cNvPr>
                <p:cNvSpPr/>
                <p:nvPr/>
              </p:nvSpPr>
              <p:spPr>
                <a:xfrm>
                  <a:off x="5968393" y="5133306"/>
                  <a:ext cx="497764" cy="338554"/>
                </a:xfrm>
                <a:prstGeom prst="rect">
                  <a:avLst/>
                </a:prstGeom>
              </p:spPr>
              <p:txBody>
                <a:bodyPr wrap="none">
                  <a:spAutoFit/>
                </a:bodyPr>
                <a:lstStyle/>
                <a:p>
                  <a:pPr/>
                  <a14:m>
                    <m:oMathPara xmlns:m="http://schemas.openxmlformats.org/officeDocument/2006/math">
                      <m:oMath>
                        <m:sSub>
                          <m:sSubPr>
                            <m:ctrlPr>
                              <a:rPr lang="en-US" sz="1600" i="1">
                                <a:latin typeface="Cambria Math" panose="02040503050406030204" pitchFamily="18" charset="0"/>
                              </a:rPr>
                            </m:ctrlPr>
                          </m:sSubPr>
                          <m:e>
                            <m:r>
                              <a:rPr lang="en-US" sz="1600" i="1">
                                <a:latin typeface="Cambria Math" panose="02040503050406030204" pitchFamily="18" charset="0"/>
                              </a:rPr>
                              <m:t>𝑚</m:t>
                            </m:r>
                          </m:e>
                          <m:sub>
                            <m:r>
                              <a:rPr lang="en-US" sz="1600" b="0" i="1" smtClean="0">
                                <a:latin typeface="Cambria Math" panose="02040503050406030204" pitchFamily="18" charset="0"/>
                              </a:rPr>
                              <m:t>2</m:t>
                            </m:r>
                          </m:sub>
                        </m:sSub>
                      </m:oMath>
                    </m:oMathPara>
                  </a14:m>
                  <a:endParaRPr lang="en-US" sz="1600" dirty="0"/>
                </a:p>
              </p:txBody>
            </p:sp>
          </mc:Choice>
          <mc:Fallback xmlns="">
            <p:sp>
              <p:nvSpPr>
                <p:cNvPr id="26" name="Rectangle 25">
                  <a:extLst>
                    <a:ext uri="{FF2B5EF4-FFF2-40B4-BE49-F238E27FC236}">
                      <a16:creationId xmlns:a16="http://schemas.microsoft.com/office/drawing/2014/main" id="{2DEF4F96-F0F5-6343-9963-1A904636419A}"/>
                    </a:ext>
                  </a:extLst>
                </p:cNvPr>
                <p:cNvSpPr>
                  <a:spLocks noRot="1" noChangeAspect="1" noMove="1" noResize="1" noEditPoints="1" noAdjustHandles="1" noChangeArrowheads="1" noChangeShapeType="1" noTextEdit="1"/>
                </p:cNvSpPr>
                <p:nvPr/>
              </p:nvSpPr>
              <p:spPr>
                <a:xfrm>
                  <a:off x="5968393" y="5133306"/>
                  <a:ext cx="497764" cy="338554"/>
                </a:xfrm>
                <a:prstGeom prst="rect">
                  <a:avLst/>
                </a:prstGeom>
                <a:blipFill>
                  <a:blip r:embed="rId4"/>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857710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E760B58-5152-2840-B23C-1B4468E7089C}"/>
              </a:ext>
            </a:extLst>
          </p:cNvPr>
          <p:cNvSpPr txBox="1"/>
          <p:nvPr/>
        </p:nvSpPr>
        <p:spPr>
          <a:xfrm>
            <a:off x="313765" y="313764"/>
            <a:ext cx="539675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Momentum and Collisions</a:t>
            </a:r>
          </a:p>
        </p:txBody>
      </p:sp>
      <p:sp>
        <p:nvSpPr>
          <p:cNvPr id="5" name="TextBox 4">
            <a:extLst>
              <a:ext uri="{FF2B5EF4-FFF2-40B4-BE49-F238E27FC236}">
                <a16:creationId xmlns:a16="http://schemas.microsoft.com/office/drawing/2014/main" id="{DFA7F4D4-9A3C-AA48-B8F8-3CEAD4EAA7C6}"/>
              </a:ext>
            </a:extLst>
          </p:cNvPr>
          <p:cNvSpPr txBox="1"/>
          <p:nvPr/>
        </p:nvSpPr>
        <p:spPr>
          <a:xfrm>
            <a:off x="313765" y="1017037"/>
            <a:ext cx="3129231"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5:</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F1526746-31DB-024A-AC9B-C295D71B1A76}"/>
                  </a:ext>
                </a:extLst>
              </p:cNvPr>
              <p:cNvSpPr/>
              <p:nvPr/>
            </p:nvSpPr>
            <p:spPr>
              <a:xfrm>
                <a:off x="313766" y="1597199"/>
                <a:ext cx="7537462" cy="5078313"/>
              </a:xfrm>
              <a:prstGeom prst="rect">
                <a:avLst/>
              </a:prstGeom>
            </p:spPr>
            <p:txBody>
              <a:bodyPr wrap="square">
                <a:spAutoFit/>
              </a:bodyPr>
              <a:lstStyle/>
              <a:p>
                <a:pPr algn="just"/>
                <a:r>
                  <a:rPr lang="en-US" dirty="0">
                    <a:solidFill>
                      <a:srgbClr val="131313"/>
                    </a:solidFill>
                    <a:latin typeface="Times New Roman" panose="02020603050405020304" pitchFamily="18" charset="0"/>
                    <a:cs typeface="Times New Roman" panose="02020603050405020304" pitchFamily="18" charset="0"/>
                  </a:rPr>
                  <a:t>A ballistic pendulum apparatus is used to study the principles of momentum and energy and to determine the initial velocity of projectiles fired from a launcher. Suppose that a steel ball of mass </a:t>
                </a:r>
                <a14:m>
                  <m:oMath xmlns:m="http://schemas.openxmlformats.org/officeDocument/2006/math">
                    <m:sSub>
                      <m:sSubPr>
                        <m:ctrlPr>
                          <a:rPr lang="en-US" b="0" i="1" dirty="0" smtClean="0">
                            <a:solidFill>
                              <a:srgbClr val="131313"/>
                            </a:solidFill>
                            <a:latin typeface="Cambria Math" panose="02040503050406030204" pitchFamily="18" charset="0"/>
                            <a:cs typeface="Times New Roman" panose="02020603050405020304" pitchFamily="18" charset="0"/>
                          </a:rPr>
                        </m:ctrlPr>
                      </m:sSubPr>
                      <m:e>
                        <m:r>
                          <a:rPr lang="en-US" b="0" i="1" dirty="0" smtClean="0">
                            <a:solidFill>
                              <a:srgbClr val="131313"/>
                            </a:solidFill>
                            <a:latin typeface="Cambria Math" panose="02040503050406030204" pitchFamily="18" charset="0"/>
                            <a:cs typeface="Times New Roman" panose="02020603050405020304" pitchFamily="18" charset="0"/>
                          </a:rPr>
                          <m:t>𝑚</m:t>
                        </m:r>
                      </m:e>
                      <m:sub>
                        <m:r>
                          <a:rPr lang="en-US" b="0" i="1" dirty="0" smtClean="0">
                            <a:solidFill>
                              <a:srgbClr val="131313"/>
                            </a:solidFill>
                            <a:latin typeface="Cambria Math" panose="02040503050406030204" pitchFamily="18" charset="0"/>
                            <a:cs typeface="Times New Roman" panose="02020603050405020304" pitchFamily="18" charset="0"/>
                          </a:rPr>
                          <m:t>𝑏</m:t>
                        </m:r>
                      </m:sub>
                    </m:sSub>
                    <m:r>
                      <a:rPr lang="en-US" b="0" i="1" dirty="0" smtClean="0">
                        <a:solidFill>
                          <a:srgbClr val="131313"/>
                        </a:solidFill>
                        <a:latin typeface="Cambria Math" panose="02040503050406030204" pitchFamily="18" charset="0"/>
                        <a:cs typeface="Times New Roman" panose="02020603050405020304" pitchFamily="18" charset="0"/>
                      </a:rPr>
                      <m:t>=50</m:t>
                    </m:r>
                    <m:r>
                      <a:rPr lang="en-US" b="0" i="1" dirty="0" smtClean="0">
                        <a:solidFill>
                          <a:srgbClr val="131313"/>
                        </a:solidFill>
                        <a:latin typeface="Cambria Math" panose="02040503050406030204" pitchFamily="18" charset="0"/>
                        <a:cs typeface="Times New Roman" panose="02020603050405020304" pitchFamily="18" charset="0"/>
                      </a:rPr>
                      <m:t>𝑔</m:t>
                    </m:r>
                  </m:oMath>
                </a14:m>
                <a:r>
                  <a:rPr lang="en-US" dirty="0">
                    <a:solidFill>
                      <a:srgbClr val="131313"/>
                    </a:solidFill>
                    <a:latin typeface="Times New Roman" panose="02020603050405020304" pitchFamily="18" charset="0"/>
                    <a:cs typeface="Times New Roman" panose="02020603050405020304" pitchFamily="18" charset="0"/>
                  </a:rPr>
                  <a:t> launched with an initial velocity </a:t>
                </a:r>
                <a14:m>
                  <m:oMath xmlns:m="http://schemas.openxmlformats.org/officeDocument/2006/math">
                    <m:sSub>
                      <m:sSubPr>
                        <m:ctrlPr>
                          <a:rPr lang="en-US" b="0" i="1" smtClean="0">
                            <a:solidFill>
                              <a:srgbClr val="131313"/>
                            </a:solidFill>
                            <a:latin typeface="Cambria Math" panose="02040503050406030204" pitchFamily="18" charset="0"/>
                            <a:cs typeface="Times New Roman" panose="02020603050405020304" pitchFamily="18" charset="0"/>
                          </a:rPr>
                        </m:ctrlPr>
                      </m:sSubPr>
                      <m:e>
                        <m:r>
                          <a:rPr lang="en-US" b="0" i="1" smtClean="0">
                            <a:solidFill>
                              <a:srgbClr val="131313"/>
                            </a:solidFill>
                            <a:latin typeface="Cambria Math" panose="02040503050406030204" pitchFamily="18" charset="0"/>
                            <a:cs typeface="Times New Roman" panose="02020603050405020304" pitchFamily="18" charset="0"/>
                          </a:rPr>
                          <m:t>𝑣</m:t>
                        </m:r>
                      </m:e>
                      <m:sub>
                        <m:r>
                          <a:rPr lang="en-US" b="0" i="1" smtClean="0">
                            <a:solidFill>
                              <a:srgbClr val="131313"/>
                            </a:solidFill>
                            <a:latin typeface="Cambria Math" panose="02040503050406030204" pitchFamily="18" charset="0"/>
                            <a:cs typeface="Times New Roman" panose="02020603050405020304" pitchFamily="18" charset="0"/>
                          </a:rPr>
                          <m:t>𝑖𝑏</m:t>
                        </m:r>
                      </m:sub>
                    </m:sSub>
                  </m:oMath>
                </a14:m>
                <a:r>
                  <a:rPr lang="en-US" dirty="0">
                    <a:solidFill>
                      <a:srgbClr val="131313"/>
                    </a:solidFill>
                    <a:latin typeface="Times New Roman" panose="02020603050405020304" pitchFamily="18" charset="0"/>
                    <a:cs typeface="Times New Roman" panose="02020603050405020304" pitchFamily="18" charset="0"/>
                  </a:rPr>
                  <a:t>.  The steel ball undergoes an inelastic collision with a stationary pendulum arm of length </a:t>
                </a:r>
                <a14:m>
                  <m:oMath xmlns:m="http://schemas.openxmlformats.org/officeDocument/2006/math">
                    <m:sSub>
                      <m:sSubPr>
                        <m:ctrlPr>
                          <a:rPr lang="en-US" b="0" i="1" smtClean="0">
                            <a:solidFill>
                              <a:srgbClr val="131313"/>
                            </a:solidFill>
                            <a:latin typeface="Cambria Math" panose="02040503050406030204" pitchFamily="18" charset="0"/>
                            <a:cs typeface="Times New Roman" panose="02020603050405020304" pitchFamily="18" charset="0"/>
                          </a:rPr>
                        </m:ctrlPr>
                      </m:sSubPr>
                      <m:e>
                        <m:r>
                          <a:rPr lang="en-US" b="0" i="1" smtClean="0">
                            <a:solidFill>
                              <a:srgbClr val="131313"/>
                            </a:solidFill>
                            <a:latin typeface="Cambria Math" panose="02040503050406030204" pitchFamily="18" charset="0"/>
                            <a:cs typeface="Times New Roman" panose="02020603050405020304" pitchFamily="18" charset="0"/>
                          </a:rPr>
                          <m:t>𝑅</m:t>
                        </m:r>
                      </m:e>
                      <m:sub>
                        <m:r>
                          <a:rPr lang="en-US" b="0" i="1" smtClean="0">
                            <a:solidFill>
                              <a:srgbClr val="131313"/>
                            </a:solidFill>
                            <a:latin typeface="Cambria Math" panose="02040503050406030204" pitchFamily="18" charset="0"/>
                            <a:cs typeface="Times New Roman" panose="02020603050405020304" pitchFamily="18" charset="0"/>
                          </a:rPr>
                          <m:t>𝑐𝑚</m:t>
                        </m:r>
                      </m:sub>
                    </m:sSub>
                    <m:r>
                      <a:rPr lang="en-US" b="0" i="1" smtClean="0">
                        <a:solidFill>
                          <a:srgbClr val="131313"/>
                        </a:solidFill>
                        <a:latin typeface="Cambria Math" panose="02040503050406030204" pitchFamily="18" charset="0"/>
                        <a:cs typeface="Times New Roman" panose="02020603050405020304" pitchFamily="18" charset="0"/>
                      </a:rPr>
                      <m:t>=30.5</m:t>
                    </m:r>
                    <m:r>
                      <a:rPr lang="en-US" b="0" i="1" smtClean="0">
                        <a:solidFill>
                          <a:srgbClr val="131313"/>
                        </a:solidFill>
                        <a:latin typeface="Cambria Math" panose="02040503050406030204" pitchFamily="18" charset="0"/>
                        <a:cs typeface="Times New Roman" panose="02020603050405020304" pitchFamily="18" charset="0"/>
                      </a:rPr>
                      <m:t>𝑐𝑚</m:t>
                    </m:r>
                  </m:oMath>
                </a14:m>
                <a:r>
                  <a:rPr lang="en-US" dirty="0">
                    <a:solidFill>
                      <a:srgbClr val="131313"/>
                    </a:solidFill>
                    <a:latin typeface="Times New Roman" panose="02020603050405020304" pitchFamily="18" charset="0"/>
                    <a:cs typeface="Times New Roman" panose="02020603050405020304" pitchFamily="18" charset="0"/>
                  </a:rPr>
                  <a:t> and mass </a:t>
                </a:r>
                <a14:m>
                  <m:oMath xmlns:m="http://schemas.openxmlformats.org/officeDocument/2006/math">
                    <m:r>
                      <a:rPr lang="en-US" b="0" i="1" smtClean="0">
                        <a:solidFill>
                          <a:srgbClr val="131313"/>
                        </a:solidFill>
                        <a:latin typeface="Cambria Math" panose="02040503050406030204" pitchFamily="18" charset="0"/>
                        <a:cs typeface="Times New Roman" panose="02020603050405020304" pitchFamily="18" charset="0"/>
                      </a:rPr>
                      <m:t>𝑀</m:t>
                    </m:r>
                    <m:r>
                      <a:rPr lang="en-US" b="0" i="1" smtClean="0">
                        <a:solidFill>
                          <a:srgbClr val="131313"/>
                        </a:solidFill>
                        <a:latin typeface="Cambria Math" panose="02040503050406030204" pitchFamily="18" charset="0"/>
                        <a:cs typeface="Times New Roman" panose="02020603050405020304" pitchFamily="18" charset="0"/>
                      </a:rPr>
                      <m:t>=250</m:t>
                    </m:r>
                    <m:r>
                      <a:rPr lang="en-US" b="0" i="1" smtClean="0">
                        <a:solidFill>
                          <a:srgbClr val="131313"/>
                        </a:solidFill>
                        <a:latin typeface="Cambria Math" panose="02040503050406030204" pitchFamily="18" charset="0"/>
                        <a:cs typeface="Times New Roman" panose="02020603050405020304" pitchFamily="18" charset="0"/>
                      </a:rPr>
                      <m:t>𝑔</m:t>
                    </m:r>
                    <m:r>
                      <a:rPr lang="en-US" b="0" i="0" smtClean="0">
                        <a:solidFill>
                          <a:srgbClr val="131313"/>
                        </a:solidFill>
                        <a:latin typeface="Cambria Math" panose="02040503050406030204" pitchFamily="18" charset="0"/>
                        <a:cs typeface="Times New Roman" panose="02020603050405020304" pitchFamily="18" charset="0"/>
                      </a:rPr>
                      <m:t>.</m:t>
                    </m:r>
                  </m:oMath>
                </a14:m>
                <a:r>
                  <a:rPr lang="en-US" dirty="0">
                    <a:solidFill>
                      <a:srgbClr val="131313"/>
                    </a:solidFill>
                    <a:latin typeface="Times New Roman" panose="02020603050405020304" pitchFamily="18" charset="0"/>
                    <a:cs typeface="Times New Roman" panose="02020603050405020304" pitchFamily="18" charset="0"/>
                  </a:rPr>
                  <a:t> After the collision, the center of mass of the ball and pendulum arm rises from its lowest point thought a height </a:t>
                </a:r>
                <a14:m>
                  <m:oMath xmlns:m="http://schemas.openxmlformats.org/officeDocument/2006/math">
                    <m:r>
                      <a:rPr lang="en-US" i="1" smtClean="0">
                        <a:solidFill>
                          <a:srgbClr val="131313"/>
                        </a:solidFill>
                        <a:latin typeface="Cambria Math" panose="02040503050406030204" pitchFamily="18" charset="0"/>
                        <a:ea typeface="Cambria Math" panose="02040503050406030204" pitchFamily="18" charset="0"/>
                        <a:cs typeface="Times New Roman" panose="02020603050405020304" pitchFamily="18" charset="0"/>
                      </a:rPr>
                      <m:t>∆</m:t>
                    </m:r>
                    <m:sSub>
                      <m:sSubPr>
                        <m:ctrlPr>
                          <a:rPr lang="en-US" b="0" i="1" smtClean="0">
                            <a:solidFill>
                              <a:srgbClr val="131313"/>
                            </a:solidFill>
                            <a:latin typeface="Cambria Math" panose="02040503050406030204" pitchFamily="18" charset="0"/>
                            <a:ea typeface="Cambria Math" panose="02040503050406030204" pitchFamily="18" charset="0"/>
                            <a:cs typeface="Times New Roman" panose="02020603050405020304" pitchFamily="18" charset="0"/>
                          </a:rPr>
                        </m:ctrlPr>
                      </m:sSubPr>
                      <m:e>
                        <m:r>
                          <a:rPr lang="en-US" b="0" i="1" smtClean="0">
                            <a:solidFill>
                              <a:srgbClr val="131313"/>
                            </a:solidFill>
                            <a:latin typeface="Cambria Math" panose="02040503050406030204" pitchFamily="18" charset="0"/>
                            <a:ea typeface="Cambria Math" panose="02040503050406030204" pitchFamily="18" charset="0"/>
                            <a:cs typeface="Times New Roman" panose="02020603050405020304" pitchFamily="18" charset="0"/>
                          </a:rPr>
                          <m:t>𝑦</m:t>
                        </m:r>
                      </m:e>
                      <m:sub>
                        <m:r>
                          <a:rPr lang="en-US" b="0" i="1" smtClean="0">
                            <a:solidFill>
                              <a:srgbClr val="131313"/>
                            </a:solidFill>
                            <a:latin typeface="Cambria Math" panose="02040503050406030204" pitchFamily="18" charset="0"/>
                            <a:ea typeface="Cambria Math" panose="02040503050406030204" pitchFamily="18" charset="0"/>
                            <a:cs typeface="Times New Roman" panose="02020603050405020304" pitchFamily="18" charset="0"/>
                          </a:rPr>
                          <m:t>𝑐𝑚</m:t>
                        </m:r>
                      </m:sub>
                    </m:sSub>
                  </m:oMath>
                </a14:m>
                <a:r>
                  <a:rPr lang="en-US" dirty="0">
                    <a:solidFill>
                      <a:srgbClr val="131313"/>
                    </a:solidFill>
                    <a:latin typeface="Times New Roman" panose="02020603050405020304" pitchFamily="18" charset="0"/>
                    <a:cs typeface="Times New Roman" panose="02020603050405020304" pitchFamily="18" charset="0"/>
                  </a:rPr>
                  <a:t>, where it momentarily comes to rest at an angle </a:t>
                </a:r>
                <a14:m>
                  <m:oMath xmlns:m="http://schemas.openxmlformats.org/officeDocument/2006/math">
                    <m:r>
                      <a:rPr lang="en-US" i="1" smtClean="0">
                        <a:solidFill>
                          <a:srgbClr val="131313"/>
                        </a:solidFill>
                        <a:latin typeface="Cambria Math" panose="02040503050406030204" pitchFamily="18" charset="0"/>
                        <a:ea typeface="Cambria Math" panose="02040503050406030204" pitchFamily="18" charset="0"/>
                        <a:cs typeface="Times New Roman" panose="02020603050405020304" pitchFamily="18" charset="0"/>
                      </a:rPr>
                      <m:t>𝜃</m:t>
                    </m:r>
                    <m:r>
                      <a:rPr lang="en-US" b="0" i="1" smtClean="0">
                        <a:solidFill>
                          <a:srgbClr val="131313"/>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b="0" i="1" smtClean="0">
                            <a:solidFill>
                              <a:srgbClr val="131313"/>
                            </a:solidFill>
                            <a:latin typeface="Cambria Math" panose="02040503050406030204" pitchFamily="18" charset="0"/>
                            <a:ea typeface="Cambria Math" panose="02040503050406030204" pitchFamily="18" charset="0"/>
                            <a:cs typeface="Times New Roman" panose="02020603050405020304" pitchFamily="18" charset="0"/>
                          </a:rPr>
                        </m:ctrlPr>
                      </m:sSupPr>
                      <m:e>
                        <m:r>
                          <a:rPr lang="en-US" b="0" i="1" smtClean="0">
                            <a:solidFill>
                              <a:srgbClr val="131313"/>
                            </a:solidFill>
                            <a:latin typeface="Cambria Math" panose="02040503050406030204" pitchFamily="18" charset="0"/>
                            <a:ea typeface="Cambria Math" panose="02040503050406030204" pitchFamily="18" charset="0"/>
                            <a:cs typeface="Times New Roman" panose="02020603050405020304" pitchFamily="18" charset="0"/>
                          </a:rPr>
                          <m:t>27</m:t>
                        </m:r>
                      </m:e>
                      <m:sup>
                        <m:r>
                          <a:rPr lang="en-US" b="0" i="1" smtClean="0">
                            <a:solidFill>
                              <a:srgbClr val="131313"/>
                            </a:solidFill>
                            <a:latin typeface="Cambria Math" panose="02040503050406030204" pitchFamily="18" charset="0"/>
                            <a:ea typeface="Cambria Math" panose="02040503050406030204" pitchFamily="18" charset="0"/>
                            <a:cs typeface="Times New Roman" panose="02020603050405020304" pitchFamily="18" charset="0"/>
                          </a:rPr>
                          <m:t>0</m:t>
                        </m:r>
                      </m:sup>
                    </m:sSup>
                  </m:oMath>
                </a14:m>
                <a:r>
                  <a:rPr lang="en-US" dirty="0">
                    <a:solidFill>
                      <a:srgbClr val="131313"/>
                    </a:solidFill>
                    <a:latin typeface="Times New Roman" panose="02020603050405020304" pitchFamily="18" charset="0"/>
                    <a:cs typeface="Times New Roman" panose="02020603050405020304" pitchFamily="18" charset="0"/>
                  </a:rPr>
                  <a:t>measured with respect to the vertical.</a:t>
                </a:r>
              </a:p>
              <a:p>
                <a:pPr algn="just"/>
                <a:endParaRPr lang="en-US" dirty="0">
                  <a:solidFill>
                    <a:srgbClr val="131313"/>
                  </a:solidFill>
                  <a:effectLst/>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solidFill>
                      <a:srgbClr val="131313"/>
                    </a:solidFill>
                    <a:latin typeface="Times New Roman" panose="02020603050405020304" pitchFamily="18" charset="0"/>
                    <a:cs typeface="Times New Roman" panose="02020603050405020304" pitchFamily="18" charset="0"/>
                  </a:rPr>
                  <a:t>What is the speed of the ball and pendulum immediately after the collision?</a:t>
                </a:r>
              </a:p>
              <a:p>
                <a:pPr marL="285750" indent="-285750" algn="just">
                  <a:buFont typeface="Arial" panose="020B0604020202020204" pitchFamily="34" charset="0"/>
                  <a:buChar char="•"/>
                </a:pPr>
                <a:endParaRPr lang="en-US" dirty="0">
                  <a:solidFill>
                    <a:srgbClr val="131313"/>
                  </a:solidFill>
                  <a:effectLst/>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solidFill>
                      <a:srgbClr val="131313"/>
                    </a:solidFill>
                    <a:latin typeface="Times New Roman" panose="02020603050405020304" pitchFamily="18" charset="0"/>
                    <a:cs typeface="Times New Roman" panose="02020603050405020304" pitchFamily="18" charset="0"/>
                  </a:rPr>
                  <a:t>With what speed, </a:t>
                </a:r>
                <a14:m>
                  <m:oMath xmlns:m="http://schemas.openxmlformats.org/officeDocument/2006/math">
                    <m:sSub>
                      <m:sSubPr>
                        <m:ctrlPr>
                          <a:rPr lang="en-US" i="1">
                            <a:solidFill>
                              <a:srgbClr val="131313"/>
                            </a:solidFill>
                            <a:latin typeface="Cambria Math" panose="02040503050406030204" pitchFamily="18" charset="0"/>
                            <a:cs typeface="Times New Roman" panose="02020603050405020304" pitchFamily="18" charset="0"/>
                          </a:rPr>
                        </m:ctrlPr>
                      </m:sSubPr>
                      <m:e>
                        <m:r>
                          <a:rPr lang="en-US" i="1">
                            <a:solidFill>
                              <a:srgbClr val="131313"/>
                            </a:solidFill>
                            <a:latin typeface="Cambria Math" panose="02040503050406030204" pitchFamily="18" charset="0"/>
                            <a:cs typeface="Times New Roman" panose="02020603050405020304" pitchFamily="18" charset="0"/>
                          </a:rPr>
                          <m:t>𝑣</m:t>
                        </m:r>
                      </m:e>
                      <m:sub>
                        <m:r>
                          <a:rPr lang="en-US" i="1">
                            <a:solidFill>
                              <a:srgbClr val="131313"/>
                            </a:solidFill>
                            <a:latin typeface="Cambria Math" panose="02040503050406030204" pitchFamily="18" charset="0"/>
                            <a:cs typeface="Times New Roman" panose="02020603050405020304" pitchFamily="18" charset="0"/>
                          </a:rPr>
                          <m:t>𝑖𝑏</m:t>
                        </m:r>
                      </m:sub>
                    </m:sSub>
                    <m:r>
                      <a:rPr lang="en-US" i="1">
                        <a:solidFill>
                          <a:srgbClr val="131313"/>
                        </a:solidFill>
                        <a:latin typeface="Cambria Math" panose="02040503050406030204" pitchFamily="18" charset="0"/>
                        <a:cs typeface="Times New Roman" panose="02020603050405020304" pitchFamily="18" charset="0"/>
                      </a:rPr>
                      <m:t> </m:t>
                    </m:r>
                  </m:oMath>
                </a14:m>
                <a:r>
                  <a:rPr lang="en-US" dirty="0">
                    <a:solidFill>
                      <a:srgbClr val="131313"/>
                    </a:solidFill>
                    <a:latin typeface="Times New Roman" panose="02020603050405020304" pitchFamily="18" charset="0"/>
                    <a:cs typeface="Times New Roman" panose="02020603050405020304" pitchFamily="18" charset="0"/>
                  </a:rPr>
                  <a:t>, was the ball launched into the pendulum arm?</a:t>
                </a:r>
              </a:p>
              <a:p>
                <a:pPr marL="285750" indent="-285750" algn="just">
                  <a:buFont typeface="Arial" panose="020B0604020202020204" pitchFamily="34" charset="0"/>
                  <a:buChar char="•"/>
                </a:pPr>
                <a:endParaRPr lang="en-US" dirty="0">
                  <a:solidFill>
                    <a:srgbClr val="131313"/>
                  </a:solidFill>
                  <a:effectLst/>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solidFill>
                      <a:srgbClr val="131313"/>
                    </a:solidFill>
                    <a:latin typeface="Times New Roman" panose="02020603050405020304" pitchFamily="18" charset="0"/>
                    <a:cs typeface="Times New Roman" panose="02020603050405020304" pitchFamily="18" charset="0"/>
                  </a:rPr>
                  <a:t>What fraction of the ball’s initial kinetic energy was lost in the collision?</a:t>
                </a:r>
              </a:p>
              <a:p>
                <a:pPr marL="285750" indent="-285750" algn="just">
                  <a:buFont typeface="Arial" panose="020B0604020202020204" pitchFamily="34" charset="0"/>
                  <a:buChar char="•"/>
                </a:pPr>
                <a:endParaRPr lang="en-US" dirty="0">
                  <a:solidFill>
                    <a:srgbClr val="131313"/>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dirty="0">
                    <a:solidFill>
                      <a:srgbClr val="131313"/>
                    </a:solidFill>
                    <a:latin typeface="Times New Roman" panose="02020603050405020304" pitchFamily="18" charset="0"/>
                    <a:cs typeface="Times New Roman" panose="02020603050405020304" pitchFamily="18" charset="0"/>
                  </a:rPr>
                  <a:t>If the spring in the launcher were initially compressed by </a:t>
                </a:r>
                <a14:m>
                  <m:oMath xmlns:m="http://schemas.openxmlformats.org/officeDocument/2006/math">
                    <m:r>
                      <a:rPr lang="en-US" b="0" i="1" smtClean="0">
                        <a:solidFill>
                          <a:srgbClr val="131313"/>
                        </a:solidFill>
                        <a:latin typeface="Cambria Math" panose="02040503050406030204" pitchFamily="18" charset="0"/>
                        <a:cs typeface="Times New Roman" panose="02020603050405020304" pitchFamily="18" charset="0"/>
                      </a:rPr>
                      <m:t>9</m:t>
                    </m:r>
                    <m:r>
                      <a:rPr lang="en-US" b="0" i="1" smtClean="0">
                        <a:solidFill>
                          <a:srgbClr val="131313"/>
                        </a:solidFill>
                        <a:latin typeface="Cambria Math" panose="02040503050406030204" pitchFamily="18" charset="0"/>
                        <a:cs typeface="Times New Roman" panose="02020603050405020304" pitchFamily="18" charset="0"/>
                      </a:rPr>
                      <m:t>𝑐𝑚</m:t>
                    </m:r>
                  </m:oMath>
                </a14:m>
                <a:r>
                  <a:rPr lang="en-US" dirty="0">
                    <a:solidFill>
                      <a:srgbClr val="131313"/>
                    </a:solidFill>
                    <a:latin typeface="Times New Roman" panose="02020603050405020304" pitchFamily="18" charset="0"/>
                    <a:cs typeface="Times New Roman" panose="02020603050405020304" pitchFamily="18" charset="0"/>
                  </a:rPr>
                  <a:t>, what what is the stiffness of the spring? </a:t>
                </a:r>
                <a:endParaRPr lang="en-US" dirty="0">
                  <a:solidFill>
                    <a:srgbClr val="131313"/>
                  </a:solidFill>
                  <a:effectLst/>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en-US" dirty="0">
                  <a:solidFill>
                    <a:srgbClr val="131313"/>
                  </a:solidFill>
                  <a:effectLst/>
                  <a:latin typeface="Times New Roman" panose="02020603050405020304" pitchFamily="18" charset="0"/>
                  <a:cs typeface="Times New Roman" panose="02020603050405020304" pitchFamily="18" charset="0"/>
                </a:endParaRPr>
              </a:p>
            </p:txBody>
          </p:sp>
        </mc:Choice>
        <mc:Fallback xmlns="">
          <p:sp>
            <p:nvSpPr>
              <p:cNvPr id="6" name="Rectangle 5">
                <a:extLst>
                  <a:ext uri="{FF2B5EF4-FFF2-40B4-BE49-F238E27FC236}">
                    <a16:creationId xmlns:a16="http://schemas.microsoft.com/office/drawing/2014/main" id="{F1526746-31DB-024A-AC9B-C295D71B1A76}"/>
                  </a:ext>
                </a:extLst>
              </p:cNvPr>
              <p:cNvSpPr>
                <a:spLocks noRot="1" noChangeAspect="1" noMove="1" noResize="1" noEditPoints="1" noAdjustHandles="1" noChangeArrowheads="1" noChangeShapeType="1" noTextEdit="1"/>
              </p:cNvSpPr>
              <p:nvPr/>
            </p:nvSpPr>
            <p:spPr>
              <a:xfrm>
                <a:off x="313766" y="1597199"/>
                <a:ext cx="7537462" cy="5078313"/>
              </a:xfrm>
              <a:prstGeom prst="rect">
                <a:avLst/>
              </a:prstGeom>
              <a:blipFill>
                <a:blip r:embed="rId2"/>
                <a:stretch>
                  <a:fillRect l="-672" t="-499" r="-672"/>
                </a:stretch>
              </a:blipFill>
            </p:spPr>
            <p:txBody>
              <a:bodyPr/>
              <a:lstStyle/>
              <a:p>
                <a:r>
                  <a:rPr lang="en-US">
                    <a:noFill/>
                  </a:rPr>
                  <a:t> </a:t>
                </a:r>
              </a:p>
            </p:txBody>
          </p:sp>
        </mc:Fallback>
      </mc:AlternateContent>
      <p:pic>
        <p:nvPicPr>
          <p:cNvPr id="7" name="Picture 6">
            <a:extLst>
              <a:ext uri="{FF2B5EF4-FFF2-40B4-BE49-F238E27FC236}">
                <a16:creationId xmlns:a16="http://schemas.microsoft.com/office/drawing/2014/main" id="{E5F9219A-7553-8742-976E-27524FDD112E}"/>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607972" y="1017037"/>
            <a:ext cx="3080408" cy="3157497"/>
          </a:xfrm>
          <a:prstGeom prst="rect">
            <a:avLst/>
          </a:prstGeom>
          <a:noFill/>
          <a:ln w="9525">
            <a:noFill/>
            <a:miter lim="800000"/>
            <a:headEnd/>
            <a:tailEnd/>
          </a:ln>
        </p:spPr>
      </p:pic>
      <p:grpSp>
        <p:nvGrpSpPr>
          <p:cNvPr id="8" name="Group 7">
            <a:extLst>
              <a:ext uri="{FF2B5EF4-FFF2-40B4-BE49-F238E27FC236}">
                <a16:creationId xmlns:a16="http://schemas.microsoft.com/office/drawing/2014/main" id="{A9CFBCE0-B8A8-B54A-B8B0-D3F2F254C96C}"/>
              </a:ext>
            </a:extLst>
          </p:cNvPr>
          <p:cNvGrpSpPr/>
          <p:nvPr/>
        </p:nvGrpSpPr>
        <p:grpSpPr>
          <a:xfrm>
            <a:off x="8772211" y="4049486"/>
            <a:ext cx="2554428" cy="2493842"/>
            <a:chOff x="7747279" y="1386372"/>
            <a:chExt cx="3910956" cy="3308059"/>
          </a:xfrm>
        </p:grpSpPr>
        <p:grpSp>
          <p:nvGrpSpPr>
            <p:cNvPr id="9" name="Group 8">
              <a:extLst>
                <a:ext uri="{FF2B5EF4-FFF2-40B4-BE49-F238E27FC236}">
                  <a16:creationId xmlns:a16="http://schemas.microsoft.com/office/drawing/2014/main" id="{144409CB-36E5-CC44-89B8-20A4DB50C29A}"/>
                </a:ext>
              </a:extLst>
            </p:cNvPr>
            <p:cNvGrpSpPr/>
            <p:nvPr/>
          </p:nvGrpSpPr>
          <p:grpSpPr>
            <a:xfrm>
              <a:off x="7747279" y="1386372"/>
              <a:ext cx="3910956" cy="3308059"/>
              <a:chOff x="7747279" y="1386372"/>
              <a:chExt cx="3910956" cy="3308059"/>
            </a:xfrm>
          </p:grpSpPr>
          <p:grpSp>
            <p:nvGrpSpPr>
              <p:cNvPr id="12" name="Group 11">
                <a:extLst>
                  <a:ext uri="{FF2B5EF4-FFF2-40B4-BE49-F238E27FC236}">
                    <a16:creationId xmlns:a16="http://schemas.microsoft.com/office/drawing/2014/main" id="{A72E8548-0B1D-C440-A019-6E001F5BBDC2}"/>
                  </a:ext>
                </a:extLst>
              </p:cNvPr>
              <p:cNvGrpSpPr/>
              <p:nvPr/>
            </p:nvGrpSpPr>
            <p:grpSpPr>
              <a:xfrm>
                <a:off x="7747279" y="1386372"/>
                <a:ext cx="3910956" cy="3308059"/>
                <a:chOff x="7747279" y="1386372"/>
                <a:chExt cx="3910956" cy="3308059"/>
              </a:xfrm>
            </p:grpSpPr>
            <p:grpSp>
              <p:nvGrpSpPr>
                <p:cNvPr id="16" name="Group 15">
                  <a:extLst>
                    <a:ext uri="{FF2B5EF4-FFF2-40B4-BE49-F238E27FC236}">
                      <a16:creationId xmlns:a16="http://schemas.microsoft.com/office/drawing/2014/main" id="{1D6383E2-7CC8-5745-A896-A328DAE8898C}"/>
                    </a:ext>
                  </a:extLst>
                </p:cNvPr>
                <p:cNvGrpSpPr/>
                <p:nvPr/>
              </p:nvGrpSpPr>
              <p:grpSpPr>
                <a:xfrm>
                  <a:off x="7747279" y="1386372"/>
                  <a:ext cx="3910956" cy="3308059"/>
                  <a:chOff x="5793222" y="4022915"/>
                  <a:chExt cx="3222296" cy="2687989"/>
                </a:xfrm>
              </p:grpSpPr>
              <p:grpSp>
                <p:nvGrpSpPr>
                  <p:cNvPr id="19" name="Group 18">
                    <a:extLst>
                      <a:ext uri="{FF2B5EF4-FFF2-40B4-BE49-F238E27FC236}">
                        <a16:creationId xmlns:a16="http://schemas.microsoft.com/office/drawing/2014/main" id="{DAE46D9F-151F-164E-B06D-3D69747F1F11}"/>
                      </a:ext>
                    </a:extLst>
                  </p:cNvPr>
                  <p:cNvGrpSpPr/>
                  <p:nvPr/>
                </p:nvGrpSpPr>
                <p:grpSpPr>
                  <a:xfrm>
                    <a:off x="5793222" y="4022915"/>
                    <a:ext cx="3222296" cy="2634813"/>
                    <a:chOff x="8466084" y="4048410"/>
                    <a:chExt cx="3222296" cy="2634813"/>
                  </a:xfrm>
                </p:grpSpPr>
                <p:grpSp>
                  <p:nvGrpSpPr>
                    <p:cNvPr id="22" name="Group 21">
                      <a:extLst>
                        <a:ext uri="{FF2B5EF4-FFF2-40B4-BE49-F238E27FC236}">
                          <a16:creationId xmlns:a16="http://schemas.microsoft.com/office/drawing/2014/main" id="{1A922700-1829-5C4D-9C0F-23C1068E682D}"/>
                        </a:ext>
                      </a:extLst>
                    </p:cNvPr>
                    <p:cNvGrpSpPr/>
                    <p:nvPr/>
                  </p:nvGrpSpPr>
                  <p:grpSpPr>
                    <a:xfrm>
                      <a:off x="8466084" y="4048410"/>
                      <a:ext cx="3222296" cy="2634813"/>
                      <a:chOff x="8466084" y="4048410"/>
                      <a:chExt cx="3222296" cy="2634813"/>
                    </a:xfrm>
                  </p:grpSpPr>
                  <p:pic>
                    <p:nvPicPr>
                      <p:cNvPr id="24" name="Picture 23">
                        <a:extLst>
                          <a:ext uri="{FF2B5EF4-FFF2-40B4-BE49-F238E27FC236}">
                            <a16:creationId xmlns:a16="http://schemas.microsoft.com/office/drawing/2014/main" id="{30631969-8A47-FF46-A890-1D623358220E}"/>
                          </a:ext>
                        </a:extLst>
                      </p:cNvPr>
                      <p:cNvPicPr/>
                      <p:nvPr/>
                    </p:nvPicPr>
                    <p:blipFill>
                      <a:blip r:embed="rId4"/>
                      <a:srcRect/>
                      <a:stretch>
                        <a:fillRect/>
                      </a:stretch>
                    </p:blipFill>
                    <p:spPr bwMode="auto">
                      <a:xfrm>
                        <a:off x="8466084" y="4048410"/>
                        <a:ext cx="3222296" cy="2634813"/>
                      </a:xfrm>
                      <a:prstGeom prst="rect">
                        <a:avLst/>
                      </a:prstGeom>
                      <a:noFill/>
                      <a:ln w="9525">
                        <a:noFill/>
                        <a:miter lim="800000"/>
                        <a:headEnd/>
                        <a:tailEnd/>
                      </a:ln>
                    </p:spPr>
                  </p:pic>
                  <p:sp>
                    <p:nvSpPr>
                      <p:cNvPr id="25" name="Rectangle 24">
                        <a:extLst>
                          <a:ext uri="{FF2B5EF4-FFF2-40B4-BE49-F238E27FC236}">
                            <a16:creationId xmlns:a16="http://schemas.microsoft.com/office/drawing/2014/main" id="{DD5563E5-53F8-2D4C-BB28-0D72AF194EA1}"/>
                          </a:ext>
                        </a:extLst>
                      </p:cNvPr>
                      <p:cNvSpPr/>
                      <p:nvPr/>
                    </p:nvSpPr>
                    <p:spPr>
                      <a:xfrm>
                        <a:off x="8562617" y="4144813"/>
                        <a:ext cx="3029230" cy="2442006"/>
                      </a:xfrm>
                      <a:prstGeom prst="rec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Rectangle 22">
                      <a:extLst>
                        <a:ext uri="{FF2B5EF4-FFF2-40B4-BE49-F238E27FC236}">
                          <a16:creationId xmlns:a16="http://schemas.microsoft.com/office/drawing/2014/main" id="{D2E6DD6E-D983-DE45-A087-057E1F109703}"/>
                        </a:ext>
                      </a:extLst>
                    </p:cNvPr>
                    <p:cNvSpPr/>
                    <p:nvPr/>
                  </p:nvSpPr>
                  <p:spPr>
                    <a:xfrm>
                      <a:off x="8772211" y="6366245"/>
                      <a:ext cx="422031" cy="17918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20" name="Straight Arrow Connector 19">
                    <a:extLst>
                      <a:ext uri="{FF2B5EF4-FFF2-40B4-BE49-F238E27FC236}">
                        <a16:creationId xmlns:a16="http://schemas.microsoft.com/office/drawing/2014/main" id="{6935A136-EE35-7D48-A5E4-C39EC649F24E}"/>
                      </a:ext>
                    </a:extLst>
                  </p:cNvPr>
                  <p:cNvCxnSpPr/>
                  <p:nvPr/>
                </p:nvCxnSpPr>
                <p:spPr>
                  <a:xfrm>
                    <a:off x="6029011" y="6455692"/>
                    <a:ext cx="5024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1DF0B9CD-D16B-E248-8638-D27D013223F6}"/>
                          </a:ext>
                        </a:extLst>
                      </p:cNvPr>
                      <p:cNvSpPr/>
                      <p:nvPr/>
                    </p:nvSpPr>
                    <p:spPr>
                      <a:xfrm>
                        <a:off x="6093264" y="6403127"/>
                        <a:ext cx="456792" cy="307777"/>
                      </a:xfrm>
                      <a:prstGeom prst="rect">
                        <a:avLst/>
                      </a:prstGeom>
                    </p:spPr>
                    <p:txBody>
                      <a:bodyPr wrap="none">
                        <a:spAutoFit/>
                      </a:bodyPr>
                      <a:lstStyle/>
                      <a:p>
                        <a:pPr/>
                        <a14:m>
                          <m:oMathPara xmlns:m="http://schemas.openxmlformats.org/officeDocument/2006/math">
                            <m:oMath>
                              <m:sSub>
                                <m:sSubPr>
                                  <m:ctrlPr>
                                    <a:rPr lang="en-US" sz="1400" i="1">
                                      <a:solidFill>
                                        <a:srgbClr val="131313"/>
                                      </a:solidFill>
                                      <a:latin typeface="Cambria Math" panose="02040503050406030204" pitchFamily="18" charset="0"/>
                                      <a:cs typeface="Times New Roman" panose="02020603050405020304" pitchFamily="18" charset="0"/>
                                    </a:rPr>
                                  </m:ctrlPr>
                                </m:sSubPr>
                                <m:e>
                                  <m:r>
                                    <a:rPr lang="en-US" sz="1400" i="1">
                                      <a:solidFill>
                                        <a:srgbClr val="131313"/>
                                      </a:solidFill>
                                      <a:latin typeface="Cambria Math" panose="02040503050406030204" pitchFamily="18" charset="0"/>
                                      <a:cs typeface="Times New Roman" panose="02020603050405020304" pitchFamily="18" charset="0"/>
                                    </a:rPr>
                                    <m:t>𝑣</m:t>
                                  </m:r>
                                </m:e>
                                <m:sub>
                                  <m:r>
                                    <a:rPr lang="en-US" sz="1400" i="1">
                                      <a:solidFill>
                                        <a:srgbClr val="131313"/>
                                      </a:solidFill>
                                      <a:latin typeface="Cambria Math" panose="02040503050406030204" pitchFamily="18" charset="0"/>
                                      <a:cs typeface="Times New Roman" panose="02020603050405020304" pitchFamily="18" charset="0"/>
                                    </a:rPr>
                                    <m:t>𝑖𝑏</m:t>
                                  </m:r>
                                </m:sub>
                              </m:sSub>
                            </m:oMath>
                          </m:oMathPara>
                        </a14:m>
                        <a:endParaRPr lang="en-US" sz="1400" dirty="0"/>
                      </a:p>
                    </p:txBody>
                  </p:sp>
                </mc:Choice>
                <mc:Fallback xmlns="">
                  <p:sp>
                    <p:nvSpPr>
                      <p:cNvPr id="31" name="Rectangle 30">
                        <a:extLst>
                          <a:ext uri="{FF2B5EF4-FFF2-40B4-BE49-F238E27FC236}">
                            <a16:creationId xmlns:a16="http://schemas.microsoft.com/office/drawing/2014/main" id="{4020F026-4AD0-FC46-8C53-73F038BF1D0E}"/>
                          </a:ext>
                        </a:extLst>
                      </p:cNvPr>
                      <p:cNvSpPr>
                        <a:spLocks noRot="1" noChangeAspect="1" noMove="1" noResize="1" noEditPoints="1" noAdjustHandles="1" noChangeArrowheads="1" noChangeShapeType="1" noTextEdit="1"/>
                      </p:cNvSpPr>
                      <p:nvPr/>
                    </p:nvSpPr>
                    <p:spPr>
                      <a:xfrm>
                        <a:off x="6093264" y="6403127"/>
                        <a:ext cx="456792" cy="307777"/>
                      </a:xfrm>
                      <a:prstGeom prst="rect">
                        <a:avLst/>
                      </a:prstGeom>
                      <a:blipFill>
                        <a:blip r:embed="rId5"/>
                        <a:stretch>
                          <a:fillRect b="-4348"/>
                        </a:stretch>
                      </a:blipFill>
                    </p:spPr>
                    <p:txBody>
                      <a:bodyPr/>
                      <a:lstStyle/>
                      <a:p>
                        <a:r>
                          <a:rPr lang="en-US">
                            <a:noFill/>
                          </a:rPr>
                          <a:t> </a:t>
                        </a:r>
                      </a:p>
                    </p:txBody>
                  </p:sp>
                </mc:Fallback>
              </mc:AlternateContent>
            </p:grpSp>
            <p:sp>
              <p:nvSpPr>
                <p:cNvPr id="17" name="Oval 16">
                  <a:extLst>
                    <a:ext uri="{FF2B5EF4-FFF2-40B4-BE49-F238E27FC236}">
                      <a16:creationId xmlns:a16="http://schemas.microsoft.com/office/drawing/2014/main" id="{BE36635E-15C9-1841-AB58-C69BD1CDBFAA}"/>
                    </a:ext>
                  </a:extLst>
                </p:cNvPr>
                <p:cNvSpPr/>
                <p:nvPr/>
              </p:nvSpPr>
              <p:spPr>
                <a:xfrm>
                  <a:off x="9947868" y="2291024"/>
                  <a:ext cx="241161" cy="25120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8" name="Rectangle 17">
                      <a:extLst>
                        <a:ext uri="{FF2B5EF4-FFF2-40B4-BE49-F238E27FC236}">
                          <a16:creationId xmlns:a16="http://schemas.microsoft.com/office/drawing/2014/main" id="{F0A05C12-0AC2-1A4A-918F-F6D301579F92}"/>
                        </a:ext>
                      </a:extLst>
                    </p:cNvPr>
                    <p:cNvSpPr/>
                    <p:nvPr/>
                  </p:nvSpPr>
                  <p:spPr>
                    <a:xfrm>
                      <a:off x="9750668" y="2231962"/>
                      <a:ext cx="743058" cy="367437"/>
                    </a:xfrm>
                    <a:prstGeom prst="rect">
                      <a:avLst/>
                    </a:prstGeom>
                  </p:spPr>
                  <p:txBody>
                    <a:bodyPr wrap="none">
                      <a:spAutoFit/>
                    </a:bodyPr>
                    <a:lstStyle/>
                    <a:p>
                      <a:pPr/>
                      <a14:m>
                        <m:oMathPara xmlns:m="http://schemas.openxmlformats.org/officeDocument/2006/math">
                          <m:oMath>
                            <m:sSub>
                              <m:sSubPr>
                                <m:ctrlPr>
                                  <a:rPr lang="en-US" sz="1200" i="1">
                                    <a:solidFill>
                                      <a:srgbClr val="131313"/>
                                    </a:solidFill>
                                    <a:latin typeface="Cambria Math" panose="02040503050406030204" pitchFamily="18" charset="0"/>
                                    <a:cs typeface="Times New Roman" panose="02020603050405020304" pitchFamily="18" charset="0"/>
                                  </a:rPr>
                                </m:ctrlPr>
                              </m:sSubPr>
                              <m:e>
                                <m:r>
                                  <a:rPr lang="en-US" sz="1200" i="1">
                                    <a:solidFill>
                                      <a:srgbClr val="131313"/>
                                    </a:solidFill>
                                    <a:latin typeface="Cambria Math" panose="02040503050406030204" pitchFamily="18" charset="0"/>
                                    <a:cs typeface="Times New Roman" panose="02020603050405020304" pitchFamily="18" charset="0"/>
                                  </a:rPr>
                                  <m:t>𝑅</m:t>
                                </m:r>
                              </m:e>
                              <m:sub>
                                <m:r>
                                  <a:rPr lang="en-US" sz="1200" i="1">
                                    <a:solidFill>
                                      <a:srgbClr val="131313"/>
                                    </a:solidFill>
                                    <a:latin typeface="Cambria Math" panose="02040503050406030204" pitchFamily="18" charset="0"/>
                                    <a:cs typeface="Times New Roman" panose="02020603050405020304" pitchFamily="18" charset="0"/>
                                  </a:rPr>
                                  <m:t>𝑐𝑚</m:t>
                                </m:r>
                              </m:sub>
                            </m:sSub>
                          </m:oMath>
                        </m:oMathPara>
                      </a14:m>
                      <a:endParaRPr lang="en-US" sz="1200" dirty="0"/>
                    </a:p>
                  </p:txBody>
                </p:sp>
              </mc:Choice>
              <mc:Fallback xmlns="">
                <p:sp>
                  <p:nvSpPr>
                    <p:cNvPr id="28" name="Rectangle 27">
                      <a:extLst>
                        <a:ext uri="{FF2B5EF4-FFF2-40B4-BE49-F238E27FC236}">
                          <a16:creationId xmlns:a16="http://schemas.microsoft.com/office/drawing/2014/main" id="{4C194644-EA7D-1741-95AC-FB036821E8B1}"/>
                        </a:ext>
                      </a:extLst>
                    </p:cNvPr>
                    <p:cNvSpPr>
                      <a:spLocks noRot="1" noChangeAspect="1" noMove="1" noResize="1" noEditPoints="1" noAdjustHandles="1" noChangeArrowheads="1" noChangeShapeType="1" noTextEdit="1"/>
                    </p:cNvSpPr>
                    <p:nvPr/>
                  </p:nvSpPr>
                  <p:spPr>
                    <a:xfrm>
                      <a:off x="9750668" y="2231962"/>
                      <a:ext cx="743058" cy="367437"/>
                    </a:xfrm>
                    <a:prstGeom prst="rect">
                      <a:avLst/>
                    </a:prstGeom>
                    <a:blipFill>
                      <a:blip r:embed="rId6"/>
                      <a:stretch>
                        <a:fillRect/>
                      </a:stretch>
                    </a:blipFill>
                  </p:spPr>
                  <p:txBody>
                    <a:bodyPr/>
                    <a:lstStyle/>
                    <a:p>
                      <a:r>
                        <a:rPr lang="en-US">
                          <a:noFill/>
                        </a:rPr>
                        <a:t> </a:t>
                      </a:r>
                    </a:p>
                  </p:txBody>
                </p:sp>
              </mc:Fallback>
            </mc:AlternateContent>
          </p:grpSp>
          <p:sp>
            <p:nvSpPr>
              <p:cNvPr id="13" name="Rectangle 12">
                <a:extLst>
                  <a:ext uri="{FF2B5EF4-FFF2-40B4-BE49-F238E27FC236}">
                    <a16:creationId xmlns:a16="http://schemas.microsoft.com/office/drawing/2014/main" id="{583613FF-F805-3D4D-A546-2253C210AD1D}"/>
                  </a:ext>
                </a:extLst>
              </p:cNvPr>
              <p:cNvSpPr/>
              <p:nvPr/>
            </p:nvSpPr>
            <p:spPr>
              <a:xfrm>
                <a:off x="10822075" y="3577214"/>
                <a:ext cx="542611" cy="3416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F203A972-52F6-F744-AC84-7AE483057519}"/>
                      </a:ext>
                    </a:extLst>
                  </p:cNvPr>
                  <p:cNvSpPr txBox="1"/>
                  <p:nvPr/>
                </p:nvSpPr>
                <p:spPr>
                  <a:xfrm>
                    <a:off x="11004737" y="3640314"/>
                    <a:ext cx="566349" cy="244958"/>
                  </a:xfrm>
                  <a:prstGeom prst="rect">
                    <a:avLst/>
                  </a:prstGeom>
                  <a:noFill/>
                </p:spPr>
                <p:txBody>
                  <a:bodyPr wrap="none" lIns="0" tIns="0" rIns="0" bIns="0" rtlCol="0">
                    <a:spAutoFit/>
                  </a:bodyPr>
                  <a:lstStyle/>
                  <a:p>
                    <a:pPr/>
                    <a14:m>
                      <m:oMathPara xmlns:m="http://schemas.openxmlformats.org/officeDocument/2006/math">
                        <m:oMath>
                          <m:r>
                            <a:rPr lang="en-US" sz="1200" i="1" smtClean="0">
                              <a:latin typeface="Cambria Math" panose="02040503050406030204" pitchFamily="18" charset="0"/>
                              <a:ea typeface="Cambria Math" panose="02040503050406030204" pitchFamily="18" charset="0"/>
                            </a:rPr>
                            <m:t>∆</m:t>
                          </m:r>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𝑦</m:t>
                              </m:r>
                            </m:e>
                            <m:sub>
                              <m:r>
                                <a:rPr lang="en-US" sz="1200" b="0" i="1" smtClean="0">
                                  <a:latin typeface="Cambria Math" panose="02040503050406030204" pitchFamily="18" charset="0"/>
                                  <a:ea typeface="Cambria Math" panose="02040503050406030204" pitchFamily="18" charset="0"/>
                                </a:rPr>
                                <m:t>𝑐𝑚</m:t>
                              </m:r>
                            </m:sub>
                          </m:sSub>
                        </m:oMath>
                      </m:oMathPara>
                    </a14:m>
                    <a:endParaRPr lang="en-US" sz="1200" dirty="0"/>
                  </a:p>
                </p:txBody>
              </p:sp>
            </mc:Choice>
            <mc:Fallback xmlns="">
              <p:sp>
                <p:nvSpPr>
                  <p:cNvPr id="24" name="TextBox 23">
                    <a:extLst>
                      <a:ext uri="{FF2B5EF4-FFF2-40B4-BE49-F238E27FC236}">
                        <a16:creationId xmlns:a16="http://schemas.microsoft.com/office/drawing/2014/main" id="{69DFD5F9-90DC-354F-BFDF-A39E149E177D}"/>
                      </a:ext>
                    </a:extLst>
                  </p:cNvPr>
                  <p:cNvSpPr txBox="1">
                    <a:spLocks noRot="1" noChangeAspect="1" noMove="1" noResize="1" noEditPoints="1" noAdjustHandles="1" noChangeArrowheads="1" noChangeShapeType="1" noTextEdit="1"/>
                  </p:cNvSpPr>
                  <p:nvPr/>
                </p:nvSpPr>
                <p:spPr>
                  <a:xfrm>
                    <a:off x="11004737" y="3640314"/>
                    <a:ext cx="566349" cy="244958"/>
                  </a:xfrm>
                  <a:prstGeom prst="rect">
                    <a:avLst/>
                  </a:prstGeom>
                  <a:blipFill>
                    <a:blip r:embed="rId7"/>
                    <a:stretch>
                      <a:fillRect l="-6667" r="-3333" b="-26667"/>
                    </a:stretch>
                  </a:blipFill>
                </p:spPr>
                <p:txBody>
                  <a:bodyPr/>
                  <a:lstStyle/>
                  <a:p>
                    <a:r>
                      <a:rPr lang="en-US">
                        <a:noFill/>
                      </a:rPr>
                      <a:t> </a:t>
                    </a:r>
                  </a:p>
                </p:txBody>
              </p:sp>
            </mc:Fallback>
          </mc:AlternateContent>
          <p:cxnSp>
            <p:nvCxnSpPr>
              <p:cNvPr id="15" name="Straight Arrow Connector 14">
                <a:extLst>
                  <a:ext uri="{FF2B5EF4-FFF2-40B4-BE49-F238E27FC236}">
                    <a16:creationId xmlns:a16="http://schemas.microsoft.com/office/drawing/2014/main" id="{009EBEBF-BC34-D548-BF17-1813A147BED6}"/>
                  </a:ext>
                </a:extLst>
              </p:cNvPr>
              <p:cNvCxnSpPr/>
              <p:nvPr/>
            </p:nvCxnSpPr>
            <p:spPr>
              <a:xfrm>
                <a:off x="10942651" y="3577214"/>
                <a:ext cx="0" cy="341644"/>
              </a:xfrm>
              <a:prstGeom prst="straightConnector1">
                <a:avLst/>
              </a:prstGeom>
              <a:ln>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0" name="Rectangle 9">
              <a:extLst>
                <a:ext uri="{FF2B5EF4-FFF2-40B4-BE49-F238E27FC236}">
                  <a16:creationId xmlns:a16="http://schemas.microsoft.com/office/drawing/2014/main" id="{B92C4E05-71A5-EB43-96E1-C56373171EB0}"/>
                </a:ext>
              </a:extLst>
            </p:cNvPr>
            <p:cNvSpPr/>
            <p:nvPr/>
          </p:nvSpPr>
          <p:spPr>
            <a:xfrm>
              <a:off x="8374944" y="3640314"/>
              <a:ext cx="290917" cy="3689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BCE2CDFF-270A-4546-87F4-353641D4CB42}"/>
                    </a:ext>
                  </a:extLst>
                </p:cNvPr>
                <p:cNvSpPr/>
                <p:nvPr/>
              </p:nvSpPr>
              <p:spPr>
                <a:xfrm>
                  <a:off x="8287935" y="3709094"/>
                  <a:ext cx="650581" cy="367437"/>
                </a:xfrm>
                <a:prstGeom prst="rect">
                  <a:avLst/>
                </a:prstGeom>
              </p:spPr>
              <p:txBody>
                <a:bodyPr wrap="none">
                  <a:spAutoFit/>
                </a:bodyPr>
                <a:lstStyle/>
                <a:p>
                  <a:pPr/>
                  <a14:m>
                    <m:oMathPara xmlns:m="http://schemas.openxmlformats.org/officeDocument/2006/math">
                      <m:oMath>
                        <m:sSub>
                          <m:sSubPr>
                            <m:ctrlPr>
                              <a:rPr lang="en-US" sz="1200" i="1">
                                <a:latin typeface="Cambria Math" panose="02040503050406030204" pitchFamily="18" charset="0"/>
                                <a:ea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𝑚</m:t>
                            </m:r>
                          </m:e>
                          <m:sub>
                            <m:r>
                              <a:rPr lang="en-US" sz="1200" i="1">
                                <a:latin typeface="Cambria Math" panose="02040503050406030204" pitchFamily="18" charset="0"/>
                                <a:ea typeface="Cambria Math" panose="02040503050406030204" pitchFamily="18" charset="0"/>
                              </a:rPr>
                              <m:t>𝑏</m:t>
                            </m:r>
                          </m:sub>
                        </m:sSub>
                      </m:oMath>
                    </m:oMathPara>
                  </a14:m>
                  <a:endParaRPr lang="en-US" sz="1200" dirty="0"/>
                </a:p>
              </p:txBody>
            </p:sp>
          </mc:Choice>
          <mc:Fallback xmlns="">
            <p:sp>
              <p:nvSpPr>
                <p:cNvPr id="21" name="Rectangle 20">
                  <a:extLst>
                    <a:ext uri="{FF2B5EF4-FFF2-40B4-BE49-F238E27FC236}">
                      <a16:creationId xmlns:a16="http://schemas.microsoft.com/office/drawing/2014/main" id="{097962D7-E138-5C4E-B7C7-23DF559BE952}"/>
                    </a:ext>
                  </a:extLst>
                </p:cNvPr>
                <p:cNvSpPr>
                  <a:spLocks noRot="1" noChangeAspect="1" noMove="1" noResize="1" noEditPoints="1" noAdjustHandles="1" noChangeArrowheads="1" noChangeShapeType="1" noTextEdit="1"/>
                </p:cNvSpPr>
                <p:nvPr/>
              </p:nvSpPr>
              <p:spPr>
                <a:xfrm>
                  <a:off x="8287935" y="3709094"/>
                  <a:ext cx="650581" cy="367437"/>
                </a:xfrm>
                <a:prstGeom prst="rect">
                  <a:avLst/>
                </a:prstGeom>
                <a:blipFill>
                  <a:blip r:embed="rId8"/>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1554678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9A59457-BA9C-8541-B0F9-12F13ABA1FCA}"/>
              </a:ext>
            </a:extLst>
          </p:cNvPr>
          <p:cNvSpPr txBox="1"/>
          <p:nvPr/>
        </p:nvSpPr>
        <p:spPr>
          <a:xfrm>
            <a:off x="313765" y="313764"/>
            <a:ext cx="539675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Momentum and Collisions</a:t>
            </a:r>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64728244-6DC7-684E-82FB-E6514C8DC590}"/>
                  </a:ext>
                </a:extLst>
              </p:cNvPr>
              <p:cNvSpPr/>
              <p:nvPr/>
            </p:nvSpPr>
            <p:spPr>
              <a:xfrm>
                <a:off x="313765" y="1592243"/>
                <a:ext cx="11228202" cy="3970318"/>
              </a:xfrm>
              <a:prstGeom prst="rect">
                <a:avLst/>
              </a:prstGeom>
            </p:spPr>
            <p:txBody>
              <a:bodyPr wrap="square">
                <a:spAutoFit/>
              </a:bodyPr>
              <a:lstStyle/>
              <a:p>
                <a:pPr algn="just"/>
                <a:r>
                  <a:rPr lang="en-US" dirty="0">
                    <a:latin typeface="Times New Roman" panose="02020603050405020304" pitchFamily="18" charset="0"/>
                  </a:rPr>
                  <a:t>In the basement of the Integrated Science and Engineering Complex (ISEC) the department of physics &amp; astronomy has a small particle accelerator.  We use this accelerator to routinely accelerate alpha particles into targets of composed of various elements in order to determine the elemental makeup of the target.  In a famous experiment called Rutherford’s experiment, we fire alpha particles at a target composed of gold atoms. An alpha particle (a helium nucleus) is accelerated to a certain speed and most of the time, the alpha particles pass right through the gold foil target never having interacted with anything. A small fraction of the time though, some alpha particles makes an elastic head-on collision with a stationary gold nucleus in the target. </a:t>
                </a:r>
              </a:p>
              <a:p>
                <a:pPr algn="just"/>
                <a:endParaRPr lang="en-US" dirty="0">
                  <a:latin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rPr>
                  <a:t>Suppose that an alpha particle starts from rest and experiences a constant force of </a:t>
                </a:r>
                <a14:m>
                  <m:oMath xmlns:m="http://schemas.openxmlformats.org/officeDocument/2006/math">
                    <m:r>
                      <a:rPr lang="en-US" b="0" i="1" smtClean="0">
                        <a:latin typeface="Cambria Math" panose="02040503050406030204" pitchFamily="18" charset="0"/>
                      </a:rPr>
                      <m:t>𝐹</m:t>
                    </m:r>
                    <m:r>
                      <a:rPr lang="en-US" b="0" i="1" smtClean="0">
                        <a:latin typeface="Cambria Math" panose="02040503050406030204" pitchFamily="18" charset="0"/>
                      </a:rPr>
                      <m:t>=1.6×</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10</m:t>
                        </m:r>
                      </m:e>
                      <m:sup>
                        <m:r>
                          <a:rPr lang="en-US" b="0" i="1" smtClean="0">
                            <a:latin typeface="Cambria Math" panose="02040503050406030204" pitchFamily="18" charset="0"/>
                            <a:ea typeface="Cambria Math" panose="02040503050406030204" pitchFamily="18" charset="0"/>
                          </a:rPr>
                          <m:t>−13</m:t>
                        </m:r>
                      </m:sup>
                    </m:sSup>
                    <m:r>
                      <a:rPr lang="en-US" b="0" i="1" smtClean="0">
                        <a:latin typeface="Cambria Math" panose="02040503050406030204" pitchFamily="18" charset="0"/>
                        <a:ea typeface="Cambria Math" panose="02040503050406030204" pitchFamily="18" charset="0"/>
                      </a:rPr>
                      <m:t>𝑁</m:t>
                    </m:r>
                  </m:oMath>
                </a14:m>
                <a:r>
                  <a:rPr lang="en-US" dirty="0">
                    <a:latin typeface="Times New Roman" panose="02020603050405020304" pitchFamily="18" charset="0"/>
                  </a:rPr>
                  <a:t> over </a:t>
                </a:r>
                <a14:m>
                  <m:oMath xmlns:m="http://schemas.openxmlformats.org/officeDocument/2006/math">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𝑥</m:t>
                    </m:r>
                    <m:r>
                      <a:rPr lang="en-US" b="0" i="1" smtClean="0">
                        <a:latin typeface="Cambria Math" panose="02040503050406030204" pitchFamily="18" charset="0"/>
                        <a:ea typeface="Cambria Math" panose="02040503050406030204" pitchFamily="18" charset="0"/>
                      </a:rPr>
                      <m:t>=3.3</m:t>
                    </m:r>
                    <m:r>
                      <a:rPr lang="en-US" b="0" i="1" smtClean="0">
                        <a:latin typeface="Cambria Math" panose="02040503050406030204" pitchFamily="18" charset="0"/>
                        <a:ea typeface="Cambria Math" panose="02040503050406030204" pitchFamily="18" charset="0"/>
                      </a:rPr>
                      <m:t>𝑚</m:t>
                    </m:r>
                  </m:oMath>
                </a14:m>
                <a:r>
                  <a:rPr lang="en-US" dirty="0">
                    <a:latin typeface="Times New Roman" panose="02020603050405020304" pitchFamily="18" charset="0"/>
                  </a:rPr>
                  <a:t>, what is the speed of the alpha particle?  </a:t>
                </a:r>
              </a:p>
              <a:p>
                <a:pPr marL="285750" indent="-285750" algn="just">
                  <a:buFont typeface="Arial" panose="020B0604020202020204" pitchFamily="34" charset="0"/>
                  <a:buChar char="•"/>
                </a:pPr>
                <a:endParaRPr lang="en-US" dirty="0">
                  <a:latin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rPr>
                  <a:t>What are the speeds of the alpha particle and the gold nucleus after they collide?  </a:t>
                </a:r>
              </a:p>
              <a:p>
                <a:pPr marL="285750" indent="-285750" algn="just">
                  <a:buFont typeface="Arial" panose="020B0604020202020204" pitchFamily="34" charset="0"/>
                  <a:buChar char="•"/>
                </a:pPr>
                <a:endParaRPr lang="en-US" dirty="0">
                  <a:latin typeface="Times New Roman" panose="02020603050405020304" pitchFamily="18" charset="0"/>
                </a:endParaRPr>
              </a:p>
              <a:p>
                <a:pPr marL="285750" indent="-285750" algn="just">
                  <a:buFont typeface="Arial" panose="020B0604020202020204" pitchFamily="34" charset="0"/>
                  <a:buChar char="•"/>
                </a:pPr>
                <a:r>
                  <a:rPr lang="en-US" dirty="0">
                    <a:latin typeface="Times New Roman" panose="02020603050405020304" pitchFamily="18" charset="0"/>
                  </a:rPr>
                  <a:t>What percentage of the original kinetic energy of the alpha particle is transferred to the gold nucleus?</a:t>
                </a:r>
                <a:endParaRPr lang="en-US" dirty="0"/>
              </a:p>
            </p:txBody>
          </p:sp>
        </mc:Choice>
        <mc:Fallback xmlns="">
          <p:sp>
            <p:nvSpPr>
              <p:cNvPr id="5" name="Rectangle 4">
                <a:extLst>
                  <a:ext uri="{FF2B5EF4-FFF2-40B4-BE49-F238E27FC236}">
                    <a16:creationId xmlns:a16="http://schemas.microsoft.com/office/drawing/2014/main" id="{64728244-6DC7-684E-82FB-E6514C8DC590}"/>
                  </a:ext>
                </a:extLst>
              </p:cNvPr>
              <p:cNvSpPr>
                <a:spLocks noRot="1" noChangeAspect="1" noMove="1" noResize="1" noEditPoints="1" noAdjustHandles="1" noChangeArrowheads="1" noChangeShapeType="1" noTextEdit="1"/>
              </p:cNvSpPr>
              <p:nvPr/>
            </p:nvSpPr>
            <p:spPr>
              <a:xfrm>
                <a:off x="313765" y="1592243"/>
                <a:ext cx="11228202" cy="3970318"/>
              </a:xfrm>
              <a:prstGeom prst="rect">
                <a:avLst/>
              </a:prstGeom>
              <a:blipFill>
                <a:blip r:embed="rId2"/>
                <a:stretch>
                  <a:fillRect l="-452" t="-639" r="-452" b="-1597"/>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2B50A469-8733-E14A-B829-FCDDAA69E495}"/>
              </a:ext>
            </a:extLst>
          </p:cNvPr>
          <p:cNvSpPr txBox="1"/>
          <p:nvPr/>
        </p:nvSpPr>
        <p:spPr>
          <a:xfrm>
            <a:off x="313765" y="1017037"/>
            <a:ext cx="3129231"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6:</a:t>
            </a:r>
          </a:p>
        </p:txBody>
      </p:sp>
    </p:spTree>
    <p:extLst>
      <p:ext uri="{BB962C8B-B14F-4D97-AF65-F5344CB8AC3E}">
        <p14:creationId xmlns:p14="http://schemas.microsoft.com/office/powerpoint/2010/main" val="2364658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24544F6-A75C-CB4F-8A2A-AB112C73F97A}"/>
              </a:ext>
            </a:extLst>
          </p:cNvPr>
          <p:cNvSpPr txBox="1"/>
          <p:nvPr/>
        </p:nvSpPr>
        <p:spPr>
          <a:xfrm>
            <a:off x="232552" y="53768"/>
            <a:ext cx="5396753"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Momentum and Collisions</a:t>
            </a:r>
          </a:p>
          <a:p>
            <a:r>
              <a:rPr lang="en-US" sz="260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 Inelastic Collisions in 2D</a:t>
            </a:r>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06435578-A0E3-F941-BFBE-0F3F3CBC4386}"/>
                  </a:ext>
                </a:extLst>
              </p:cNvPr>
              <p:cNvSpPr txBox="1"/>
              <p:nvPr/>
            </p:nvSpPr>
            <p:spPr>
              <a:xfrm>
                <a:off x="250941" y="1776845"/>
                <a:ext cx="6725227" cy="4093044"/>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Consider two cars approaching an intersection from two different directions.</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Let the car A be traveling from the west towards the east when it approaches a 4-way intersection while car B is traveling from the south towards the north when it approaches the same 4-way intersection.</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For some reason, neither car stops at the intersection and the two cars crash and move off together with a common final speed </a:t>
                </a:r>
                <a14:m>
                  <m:oMath xmlns:m="http://schemas.openxmlformats.org/officeDocument/2006/math">
                    <m:r>
                      <a:rPr lang="en-US" sz="1600" b="0" i="1" smtClean="0">
                        <a:latin typeface="Cambria Math" panose="02040503050406030204" pitchFamily="18" charset="0"/>
                      </a:rPr>
                      <m:t>𝑉</m:t>
                    </m:r>
                  </m:oMath>
                </a14:m>
                <a:r>
                  <a:rPr lang="en-US" sz="1600" dirty="0">
                    <a:latin typeface="Times New Roman" panose="02020603050405020304" pitchFamily="18" charset="0"/>
                    <a:cs typeface="Times New Roman" panose="02020603050405020304" pitchFamily="18" charset="0"/>
                  </a:rPr>
                  <a:t> at an angle </a:t>
                </a:r>
                <a14:m>
                  <m:oMath xmlns:m="http://schemas.openxmlformats.org/officeDocument/2006/math">
                    <m:r>
                      <a:rPr lang="en-US" sz="1600" i="1" smtClean="0">
                        <a:latin typeface="Cambria Math" panose="02040503050406030204" pitchFamily="18" charset="0"/>
                        <a:ea typeface="Cambria Math" panose="02040503050406030204" pitchFamily="18" charset="0"/>
                      </a:rPr>
                      <m:t>𝜃</m:t>
                    </m:r>
                  </m:oMath>
                </a14:m>
                <a:r>
                  <a:rPr lang="en-US" sz="1600" dirty="0">
                    <a:latin typeface="Times New Roman" panose="02020603050405020304" pitchFamily="18" charset="0"/>
                    <a:cs typeface="Times New Roman" panose="02020603050405020304" pitchFamily="18" charset="0"/>
                  </a:rPr>
                  <a:t> measured counterclockwise with respect to east.</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Let the mass of the car A and and car B be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𝑚</m:t>
                        </m:r>
                      </m:e>
                      <m:sub>
                        <m:r>
                          <a:rPr lang="en-US" sz="1600" b="0" i="1" smtClean="0">
                            <a:latin typeface="Cambria Math" panose="02040503050406030204" pitchFamily="18" charset="0"/>
                          </a:rPr>
                          <m:t>𝑐𝑎𝑟</m:t>
                        </m:r>
                        <m:r>
                          <a:rPr lang="en-US" sz="1600" b="0" i="1" smtClean="0">
                            <a:latin typeface="Cambria Math" panose="02040503050406030204" pitchFamily="18" charset="0"/>
                          </a:rPr>
                          <m:t>,</m:t>
                        </m:r>
                        <m:r>
                          <a:rPr lang="en-US" sz="1600" b="0" i="1" smtClean="0">
                            <a:latin typeface="Cambria Math" panose="02040503050406030204" pitchFamily="18" charset="0"/>
                          </a:rPr>
                          <m:t>𝐴</m:t>
                        </m:r>
                      </m:sub>
                    </m:sSub>
                    <m:r>
                      <a:rPr lang="en-US" sz="1600" b="0" i="1" smtClean="0">
                        <a:latin typeface="Cambria Math" panose="02040503050406030204" pitchFamily="18" charset="0"/>
                      </a:rPr>
                      <m:t>=1500</m:t>
                    </m:r>
                    <m:r>
                      <a:rPr lang="en-US" sz="1600" b="0" i="1" smtClean="0">
                        <a:latin typeface="Cambria Math" panose="02040503050406030204" pitchFamily="18" charset="0"/>
                      </a:rPr>
                      <m:t>𝑘𝑔</m:t>
                    </m:r>
                  </m:oMath>
                </a14:m>
                <a:r>
                  <a:rPr lang="en-US" sz="1600" dirty="0">
                    <a:latin typeface="Times New Roman" panose="02020603050405020304" pitchFamily="18" charset="0"/>
                    <a:cs typeface="Times New Roman" panose="02020603050405020304" pitchFamily="18" charset="0"/>
                  </a:rPr>
                  <a:t> and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𝑚</m:t>
                        </m:r>
                      </m:e>
                      <m:sub>
                        <m:r>
                          <a:rPr lang="en-US" sz="1600" b="0" i="1" smtClean="0">
                            <a:latin typeface="Cambria Math" panose="02040503050406030204" pitchFamily="18" charset="0"/>
                          </a:rPr>
                          <m:t>𝑐𝑎𝑟</m:t>
                        </m:r>
                        <m:r>
                          <a:rPr lang="en-US" sz="1600" b="0" i="1" smtClean="0">
                            <a:latin typeface="Cambria Math" panose="02040503050406030204" pitchFamily="18" charset="0"/>
                          </a:rPr>
                          <m:t>,</m:t>
                        </m:r>
                        <m:r>
                          <a:rPr lang="en-US" sz="1600" b="0" i="1" smtClean="0">
                            <a:latin typeface="Cambria Math" panose="02040503050406030204" pitchFamily="18" charset="0"/>
                          </a:rPr>
                          <m:t>𝐵</m:t>
                        </m:r>
                      </m:sub>
                    </m:sSub>
                    <m:r>
                      <a:rPr lang="en-US" sz="1600" b="0" i="1" smtClean="0">
                        <a:latin typeface="Cambria Math" panose="02040503050406030204" pitchFamily="18" charset="0"/>
                      </a:rPr>
                      <m:t>=2500</m:t>
                    </m:r>
                    <m:r>
                      <a:rPr lang="en-US" sz="1600" b="0" i="1" smtClean="0">
                        <a:latin typeface="Cambria Math" panose="02040503050406030204" pitchFamily="18" charset="0"/>
                      </a:rPr>
                      <m:t>𝑘𝑔</m:t>
                    </m:r>
                    <m:r>
                      <a:rPr lang="en-US" sz="1600" b="0" i="1" smtClean="0">
                        <a:latin typeface="Cambria Math" panose="02040503050406030204" pitchFamily="18" charset="0"/>
                      </a:rPr>
                      <m:t>,</m:t>
                    </m:r>
                  </m:oMath>
                </a14:m>
                <a:r>
                  <a:rPr lang="en-US" sz="1600" dirty="0">
                    <a:latin typeface="Times New Roman" panose="02020603050405020304" pitchFamily="18" charset="0"/>
                    <a:cs typeface="Times New Roman" panose="02020603050405020304" pitchFamily="18" charset="0"/>
                  </a:rPr>
                  <a:t> respectively.</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If car A’s velocity is </a:t>
                </a:r>
                <a14:m>
                  <m:oMath xmlns:m="http://schemas.openxmlformats.org/officeDocument/2006/math">
                    <m:sSub>
                      <m:sSubPr>
                        <m:ctrlPr>
                          <a:rPr lang="en-US" sz="1600" b="0" i="1" smtClean="0">
                            <a:latin typeface="Cambria Math" panose="02040503050406030204" pitchFamily="18" charset="0"/>
                            <a:cs typeface="Times New Roman" panose="02020603050405020304" pitchFamily="18" charset="0"/>
                          </a:rPr>
                        </m:ctrlPr>
                      </m:sSubPr>
                      <m:e>
                        <m:r>
                          <a:rPr lang="en-US" sz="1600" b="0" i="1" smtClean="0">
                            <a:latin typeface="Cambria Math" panose="02040503050406030204" pitchFamily="18" charset="0"/>
                            <a:cs typeface="Times New Roman" panose="02020603050405020304" pitchFamily="18" charset="0"/>
                          </a:rPr>
                          <m:t>𝑣</m:t>
                        </m:r>
                      </m:e>
                      <m:sub>
                        <m:r>
                          <a:rPr lang="en-US" sz="1600" b="0" i="1" smtClean="0">
                            <a:latin typeface="Cambria Math" panose="02040503050406030204" pitchFamily="18" charset="0"/>
                            <a:cs typeface="Times New Roman" panose="02020603050405020304" pitchFamily="18" charset="0"/>
                          </a:rPr>
                          <m:t>𝑖𝑥</m:t>
                        </m:r>
                        <m:r>
                          <a:rPr lang="en-US" sz="1600" b="0" i="1" smtClean="0">
                            <a:latin typeface="Cambria Math" panose="02040503050406030204" pitchFamily="18" charset="0"/>
                            <a:cs typeface="Times New Roman" panose="02020603050405020304" pitchFamily="18" charset="0"/>
                          </a:rPr>
                          <m:t>,</m:t>
                        </m:r>
                        <m:r>
                          <a:rPr lang="en-US" sz="1600" b="0" i="1" smtClean="0">
                            <a:latin typeface="Cambria Math" panose="02040503050406030204" pitchFamily="18" charset="0"/>
                            <a:cs typeface="Times New Roman" panose="02020603050405020304" pitchFamily="18" charset="0"/>
                          </a:rPr>
                          <m:t>𝐴</m:t>
                        </m:r>
                      </m:sub>
                    </m:sSub>
                    <m:r>
                      <a:rPr lang="en-US" sz="1600" b="0" i="1" smtClean="0">
                        <a:latin typeface="Cambria Math" panose="02040503050406030204" pitchFamily="18" charset="0"/>
                        <a:cs typeface="Times New Roman" panose="02020603050405020304" pitchFamily="18" charset="0"/>
                      </a:rPr>
                      <m:t>=25</m:t>
                    </m:r>
                    <m:box>
                      <m:boxPr>
                        <m:ctrlPr>
                          <a:rPr lang="en-US" sz="1600" b="0" i="1" smtClean="0">
                            <a:latin typeface="Cambria Math" panose="02040503050406030204" pitchFamily="18" charset="0"/>
                            <a:cs typeface="Times New Roman" panose="02020603050405020304" pitchFamily="18" charset="0"/>
                          </a:rPr>
                        </m:ctrlPr>
                      </m:boxPr>
                      <m:e>
                        <m:f>
                          <m:fPr>
                            <m:ctrlPr>
                              <a:rPr lang="en-US" sz="1600" b="0" i="1" smtClean="0">
                                <a:latin typeface="Cambria Math" panose="02040503050406030204" pitchFamily="18" charset="0"/>
                                <a:cs typeface="Times New Roman" panose="02020603050405020304" pitchFamily="18" charset="0"/>
                              </a:rPr>
                            </m:ctrlPr>
                          </m:fPr>
                          <m:num>
                            <m:r>
                              <a:rPr lang="en-US" sz="1600" b="0" i="1" smtClean="0">
                                <a:latin typeface="Cambria Math" panose="02040503050406030204" pitchFamily="18" charset="0"/>
                                <a:cs typeface="Times New Roman" panose="02020603050405020304" pitchFamily="18" charset="0"/>
                              </a:rPr>
                              <m:t>𝑚</m:t>
                            </m:r>
                          </m:num>
                          <m:den>
                            <m:r>
                              <a:rPr lang="en-US" sz="1600" b="0" i="1" smtClean="0">
                                <a:latin typeface="Cambria Math" panose="02040503050406030204" pitchFamily="18" charset="0"/>
                                <a:cs typeface="Times New Roman" panose="02020603050405020304" pitchFamily="18" charset="0"/>
                              </a:rPr>
                              <m:t>𝑠</m:t>
                            </m:r>
                          </m:den>
                        </m:f>
                      </m:e>
                    </m:box>
                  </m:oMath>
                </a14:m>
                <a:r>
                  <a:rPr lang="en-US" sz="1600" dirty="0">
                    <a:latin typeface="Times New Roman" panose="02020603050405020304" pitchFamily="18" charset="0"/>
                    <a:cs typeface="Times New Roman" panose="02020603050405020304" pitchFamily="18" charset="0"/>
                  </a:rPr>
                  <a:t> before the collision and the velocity of car B is </a:t>
                </a:r>
                <a14:m>
                  <m:oMath xmlns:m="http://schemas.openxmlformats.org/officeDocument/2006/math">
                    <m:sSub>
                      <m:sSubPr>
                        <m:ctrlPr>
                          <a:rPr lang="en-US" sz="1600" b="0" i="1" smtClean="0">
                            <a:latin typeface="Cambria Math" panose="02040503050406030204" pitchFamily="18" charset="0"/>
                            <a:cs typeface="Times New Roman" panose="02020603050405020304" pitchFamily="18" charset="0"/>
                          </a:rPr>
                        </m:ctrlPr>
                      </m:sSubPr>
                      <m:e>
                        <m:r>
                          <a:rPr lang="en-US" sz="1600" b="0" i="1" smtClean="0">
                            <a:latin typeface="Cambria Math" panose="02040503050406030204" pitchFamily="18" charset="0"/>
                            <a:cs typeface="Times New Roman" panose="02020603050405020304" pitchFamily="18" charset="0"/>
                          </a:rPr>
                          <m:t>𝑣</m:t>
                        </m:r>
                      </m:e>
                      <m:sub>
                        <m:r>
                          <a:rPr lang="en-US" sz="1600" b="0" i="1" smtClean="0">
                            <a:latin typeface="Cambria Math" panose="02040503050406030204" pitchFamily="18" charset="0"/>
                            <a:cs typeface="Times New Roman" panose="02020603050405020304" pitchFamily="18" charset="0"/>
                          </a:rPr>
                          <m:t>𝑖𝑥</m:t>
                        </m:r>
                        <m:r>
                          <a:rPr lang="en-US" sz="1600" b="0" i="1" smtClean="0">
                            <a:latin typeface="Cambria Math" panose="02040503050406030204" pitchFamily="18" charset="0"/>
                            <a:cs typeface="Times New Roman" panose="02020603050405020304" pitchFamily="18" charset="0"/>
                          </a:rPr>
                          <m:t>,</m:t>
                        </m:r>
                        <m:r>
                          <a:rPr lang="en-US" sz="1600" b="0" i="1" smtClean="0">
                            <a:latin typeface="Cambria Math" panose="02040503050406030204" pitchFamily="18" charset="0"/>
                            <a:cs typeface="Times New Roman" panose="02020603050405020304" pitchFamily="18" charset="0"/>
                          </a:rPr>
                          <m:t>𝐵</m:t>
                        </m:r>
                      </m:sub>
                    </m:sSub>
                    <m:r>
                      <a:rPr lang="en-US" sz="1600" b="0" i="1" smtClean="0">
                        <a:latin typeface="Cambria Math" panose="02040503050406030204" pitchFamily="18" charset="0"/>
                        <a:cs typeface="Times New Roman" panose="02020603050405020304" pitchFamily="18" charset="0"/>
                      </a:rPr>
                      <m:t>=20</m:t>
                    </m:r>
                    <m:box>
                      <m:boxPr>
                        <m:ctrlPr>
                          <a:rPr lang="en-US" sz="1600" b="0" i="1" smtClean="0">
                            <a:latin typeface="Cambria Math" panose="02040503050406030204" pitchFamily="18" charset="0"/>
                            <a:cs typeface="Times New Roman" panose="02020603050405020304" pitchFamily="18" charset="0"/>
                          </a:rPr>
                        </m:ctrlPr>
                      </m:boxPr>
                      <m:e>
                        <m:f>
                          <m:fPr>
                            <m:ctrlPr>
                              <a:rPr lang="en-US" sz="1600" b="0" i="1" smtClean="0">
                                <a:latin typeface="Cambria Math" panose="02040503050406030204" pitchFamily="18" charset="0"/>
                                <a:cs typeface="Times New Roman" panose="02020603050405020304" pitchFamily="18" charset="0"/>
                              </a:rPr>
                            </m:ctrlPr>
                          </m:fPr>
                          <m:num>
                            <m:r>
                              <a:rPr lang="en-US" sz="1600" b="0" i="1" smtClean="0">
                                <a:latin typeface="Cambria Math" panose="02040503050406030204" pitchFamily="18" charset="0"/>
                                <a:cs typeface="Times New Roman" panose="02020603050405020304" pitchFamily="18" charset="0"/>
                              </a:rPr>
                              <m:t>𝑚</m:t>
                            </m:r>
                          </m:num>
                          <m:den>
                            <m:r>
                              <a:rPr lang="en-US" sz="1600" b="0" i="1" smtClean="0">
                                <a:latin typeface="Cambria Math" panose="02040503050406030204" pitchFamily="18" charset="0"/>
                                <a:cs typeface="Times New Roman" panose="02020603050405020304" pitchFamily="18" charset="0"/>
                              </a:rPr>
                              <m:t>𝑠</m:t>
                            </m:r>
                          </m:den>
                        </m:f>
                      </m:e>
                    </m:box>
                  </m:oMath>
                </a14:m>
                <a:r>
                  <a:rPr lang="en-US" sz="1600" dirty="0">
                    <a:latin typeface="Times New Roman" panose="02020603050405020304" pitchFamily="18" charset="0"/>
                    <a:cs typeface="Times New Roman" panose="02020603050405020304" pitchFamily="18" charset="0"/>
                  </a:rPr>
                  <a:t>  before the collision, what is the magnitude of their velocity after impact, </a:t>
                </a:r>
                <a14:m>
                  <m:oMath xmlns:m="http://schemas.openxmlformats.org/officeDocument/2006/math">
                    <m:r>
                      <a:rPr lang="en-US" sz="1600" b="0" i="1" smtClean="0">
                        <a:latin typeface="Cambria Math" panose="02040503050406030204" pitchFamily="18" charset="0"/>
                      </a:rPr>
                      <m:t>𝑉</m:t>
                    </m:r>
                  </m:oMath>
                </a14:m>
                <a:r>
                  <a:rPr lang="en-US" sz="1600" dirty="0">
                    <a:latin typeface="Times New Roman" panose="02020603050405020304" pitchFamily="18" charset="0"/>
                    <a:cs typeface="Times New Roman" panose="02020603050405020304" pitchFamily="18" charset="0"/>
                  </a:rPr>
                  <a:t>, and at what angle </a:t>
                </a:r>
                <a14:m>
                  <m:oMath xmlns:m="http://schemas.openxmlformats.org/officeDocument/2006/math">
                    <m:r>
                      <a:rPr lang="en-US" sz="1600" i="1" smtClean="0">
                        <a:latin typeface="Cambria Math" panose="02040503050406030204" pitchFamily="18" charset="0"/>
                        <a:ea typeface="Cambria Math" panose="02040503050406030204" pitchFamily="18" charset="0"/>
                      </a:rPr>
                      <m:t>𝜃</m:t>
                    </m:r>
                    <m:r>
                      <a:rPr lang="en-US" sz="1600" i="1" smtClean="0">
                        <a:latin typeface="Cambria Math" panose="02040503050406030204" pitchFamily="18" charset="0"/>
                        <a:ea typeface="Cambria Math" panose="02040503050406030204" pitchFamily="18" charset="0"/>
                      </a:rPr>
                      <m:t> </m:t>
                    </m:r>
                  </m:oMath>
                </a14:m>
                <a:r>
                  <a:rPr lang="en-US" sz="1600" dirty="0">
                    <a:latin typeface="Times New Roman" panose="02020603050405020304" pitchFamily="18" charset="0"/>
                    <a:cs typeface="Times New Roman" panose="02020603050405020304" pitchFamily="18" charset="0"/>
                  </a:rPr>
                  <a:t>does the crash make with respect to east?</a:t>
                </a:r>
              </a:p>
            </p:txBody>
          </p:sp>
        </mc:Choice>
        <mc:Fallback xmlns="">
          <p:sp>
            <p:nvSpPr>
              <p:cNvPr id="5" name="TextBox 4">
                <a:extLst>
                  <a:ext uri="{FF2B5EF4-FFF2-40B4-BE49-F238E27FC236}">
                    <a16:creationId xmlns:a16="http://schemas.microsoft.com/office/drawing/2014/main" id="{06435578-A0E3-F941-BFBE-0F3F3CBC4386}"/>
                  </a:ext>
                </a:extLst>
              </p:cNvPr>
              <p:cNvSpPr txBox="1">
                <a:spLocks noRot="1" noChangeAspect="1" noMove="1" noResize="1" noEditPoints="1" noAdjustHandles="1" noChangeArrowheads="1" noChangeShapeType="1" noTextEdit="1"/>
              </p:cNvSpPr>
              <p:nvPr/>
            </p:nvSpPr>
            <p:spPr>
              <a:xfrm>
                <a:off x="250941" y="1776845"/>
                <a:ext cx="6725227" cy="4093044"/>
              </a:xfrm>
              <a:prstGeom prst="rect">
                <a:avLst/>
              </a:prstGeom>
              <a:blipFill>
                <a:blip r:embed="rId2"/>
                <a:stretch>
                  <a:fillRect l="-377" t="-309" r="-377" b="-926"/>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F622B772-4254-7148-ADCC-F5C453BD7B41}"/>
              </a:ext>
            </a:extLst>
          </p:cNvPr>
          <p:cNvSpPr txBox="1"/>
          <p:nvPr/>
        </p:nvSpPr>
        <p:spPr>
          <a:xfrm>
            <a:off x="211352" y="1274311"/>
            <a:ext cx="3573329"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7:</a:t>
            </a:r>
          </a:p>
        </p:txBody>
      </p:sp>
      <p:grpSp>
        <p:nvGrpSpPr>
          <p:cNvPr id="7" name="Group 6">
            <a:extLst>
              <a:ext uri="{FF2B5EF4-FFF2-40B4-BE49-F238E27FC236}">
                <a16:creationId xmlns:a16="http://schemas.microsoft.com/office/drawing/2014/main" id="{48A29A54-0008-C24A-A54C-128368733412}"/>
              </a:ext>
            </a:extLst>
          </p:cNvPr>
          <p:cNvGrpSpPr/>
          <p:nvPr/>
        </p:nvGrpSpPr>
        <p:grpSpPr>
          <a:xfrm>
            <a:off x="7219950" y="1376686"/>
            <a:ext cx="4760698" cy="4893362"/>
            <a:chOff x="6513297" y="1130986"/>
            <a:chExt cx="5448301" cy="5410201"/>
          </a:xfrm>
        </p:grpSpPr>
        <p:grpSp>
          <p:nvGrpSpPr>
            <p:cNvPr id="8" name="Group 7">
              <a:extLst>
                <a:ext uri="{FF2B5EF4-FFF2-40B4-BE49-F238E27FC236}">
                  <a16:creationId xmlns:a16="http://schemas.microsoft.com/office/drawing/2014/main" id="{32DD8B8A-AA48-8549-9BE2-82BE2970C9AB}"/>
                </a:ext>
              </a:extLst>
            </p:cNvPr>
            <p:cNvGrpSpPr/>
            <p:nvPr/>
          </p:nvGrpSpPr>
          <p:grpSpPr>
            <a:xfrm>
              <a:off x="6513297" y="1130986"/>
              <a:ext cx="5448301" cy="5410201"/>
              <a:chOff x="6040909" y="1045174"/>
              <a:chExt cx="5448301" cy="5410201"/>
            </a:xfrm>
          </p:grpSpPr>
          <p:pic>
            <p:nvPicPr>
              <p:cNvPr id="11" name="Picture 10">
                <a:extLst>
                  <a:ext uri="{FF2B5EF4-FFF2-40B4-BE49-F238E27FC236}">
                    <a16:creationId xmlns:a16="http://schemas.microsoft.com/office/drawing/2014/main" id="{5A3CDD8B-753A-FF49-9359-F9A6D08DF9B3}"/>
                  </a:ext>
                </a:extLst>
              </p:cNvPr>
              <p:cNvPicPr>
                <a:picLocks noChangeAspect="1"/>
              </p:cNvPicPr>
              <p:nvPr/>
            </p:nvPicPr>
            <p:blipFill>
              <a:blip r:embed="rId3"/>
              <a:stretch>
                <a:fillRect/>
              </a:stretch>
            </p:blipFill>
            <p:spPr>
              <a:xfrm>
                <a:off x="6040910" y="1045175"/>
                <a:ext cx="5448300" cy="5410200"/>
              </a:xfrm>
              <a:prstGeom prst="rect">
                <a:avLst/>
              </a:prstGeom>
            </p:spPr>
          </p:pic>
          <p:pic>
            <p:nvPicPr>
              <p:cNvPr id="12" name="Picture 11">
                <a:extLst>
                  <a:ext uri="{FF2B5EF4-FFF2-40B4-BE49-F238E27FC236}">
                    <a16:creationId xmlns:a16="http://schemas.microsoft.com/office/drawing/2014/main" id="{CE47BB6A-1427-CD4A-B9BF-01EC31AA8319}"/>
                  </a:ext>
                </a:extLst>
              </p:cNvPr>
              <p:cNvPicPr>
                <a:picLocks noChangeAspect="1"/>
              </p:cNvPicPr>
              <p:nvPr/>
            </p:nvPicPr>
            <p:blipFill>
              <a:blip r:embed="rId4"/>
              <a:stretch>
                <a:fillRect/>
              </a:stretch>
            </p:blipFill>
            <p:spPr>
              <a:xfrm>
                <a:off x="6040910" y="1045175"/>
                <a:ext cx="2151619" cy="1277895"/>
              </a:xfrm>
              <a:prstGeom prst="rect">
                <a:avLst/>
              </a:prstGeom>
            </p:spPr>
          </p:pic>
          <p:pic>
            <p:nvPicPr>
              <p:cNvPr id="13" name="Picture 12">
                <a:extLst>
                  <a:ext uri="{FF2B5EF4-FFF2-40B4-BE49-F238E27FC236}">
                    <a16:creationId xmlns:a16="http://schemas.microsoft.com/office/drawing/2014/main" id="{913F473B-ACB1-7F4F-A821-D9DE3E4C5B5D}"/>
                  </a:ext>
                </a:extLst>
              </p:cNvPr>
              <p:cNvPicPr>
                <a:picLocks noChangeAspect="1"/>
              </p:cNvPicPr>
              <p:nvPr/>
            </p:nvPicPr>
            <p:blipFill>
              <a:blip r:embed="rId4"/>
              <a:stretch>
                <a:fillRect/>
              </a:stretch>
            </p:blipFill>
            <p:spPr>
              <a:xfrm>
                <a:off x="9650627" y="1045174"/>
                <a:ext cx="1838583" cy="1277895"/>
              </a:xfrm>
              <a:prstGeom prst="rect">
                <a:avLst/>
              </a:prstGeom>
            </p:spPr>
          </p:pic>
          <p:pic>
            <p:nvPicPr>
              <p:cNvPr id="14" name="Picture 13">
                <a:extLst>
                  <a:ext uri="{FF2B5EF4-FFF2-40B4-BE49-F238E27FC236}">
                    <a16:creationId xmlns:a16="http://schemas.microsoft.com/office/drawing/2014/main" id="{603894A8-55FD-A348-8660-FDE86EA28BE0}"/>
                  </a:ext>
                </a:extLst>
              </p:cNvPr>
              <p:cNvPicPr>
                <a:picLocks noChangeAspect="1"/>
              </p:cNvPicPr>
              <p:nvPr/>
            </p:nvPicPr>
            <p:blipFill>
              <a:blip r:embed="rId4"/>
              <a:stretch>
                <a:fillRect/>
              </a:stretch>
            </p:blipFill>
            <p:spPr>
              <a:xfrm>
                <a:off x="9650627" y="3781169"/>
                <a:ext cx="1838582" cy="2643314"/>
              </a:xfrm>
              <a:prstGeom prst="rect">
                <a:avLst/>
              </a:prstGeom>
            </p:spPr>
          </p:pic>
          <p:pic>
            <p:nvPicPr>
              <p:cNvPr id="15" name="Picture 14">
                <a:extLst>
                  <a:ext uri="{FF2B5EF4-FFF2-40B4-BE49-F238E27FC236}">
                    <a16:creationId xmlns:a16="http://schemas.microsoft.com/office/drawing/2014/main" id="{BDF83565-C388-1A46-BC0B-CF9ADC30C587}"/>
                  </a:ext>
                </a:extLst>
              </p:cNvPr>
              <p:cNvPicPr>
                <a:picLocks noChangeAspect="1"/>
              </p:cNvPicPr>
              <p:nvPr/>
            </p:nvPicPr>
            <p:blipFill>
              <a:blip r:embed="rId4"/>
              <a:stretch>
                <a:fillRect/>
              </a:stretch>
            </p:blipFill>
            <p:spPr>
              <a:xfrm>
                <a:off x="6040909" y="3781168"/>
                <a:ext cx="2151620" cy="2643314"/>
              </a:xfrm>
              <a:prstGeom prst="rect">
                <a:avLst/>
              </a:prstGeom>
            </p:spPr>
          </p:pic>
        </p:grpSp>
        <p:sp>
          <p:nvSpPr>
            <p:cNvPr id="9" name="TextBox 8">
              <a:extLst>
                <a:ext uri="{FF2B5EF4-FFF2-40B4-BE49-F238E27FC236}">
                  <a16:creationId xmlns:a16="http://schemas.microsoft.com/office/drawing/2014/main" id="{4809255E-34AE-D944-9315-C930874E2AAC}"/>
                </a:ext>
              </a:extLst>
            </p:cNvPr>
            <p:cNvSpPr txBox="1"/>
            <p:nvPr/>
          </p:nvSpPr>
          <p:spPr>
            <a:xfrm>
              <a:off x="9222902" y="5362575"/>
              <a:ext cx="600075" cy="369332"/>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B</a:t>
              </a:r>
            </a:p>
          </p:txBody>
        </p:sp>
        <p:sp>
          <p:nvSpPr>
            <p:cNvPr id="10" name="TextBox 9">
              <a:extLst>
                <a:ext uri="{FF2B5EF4-FFF2-40B4-BE49-F238E27FC236}">
                  <a16:creationId xmlns:a16="http://schemas.microsoft.com/office/drawing/2014/main" id="{3907E11E-B350-B645-97CA-1BA737C6D638}"/>
                </a:ext>
              </a:extLst>
            </p:cNvPr>
            <p:cNvSpPr txBox="1"/>
            <p:nvPr/>
          </p:nvSpPr>
          <p:spPr>
            <a:xfrm>
              <a:off x="7289069" y="2953265"/>
              <a:ext cx="600075" cy="369332"/>
            </a:xfrm>
            <a:prstGeom prst="rect">
              <a:avLst/>
            </a:prstGeom>
            <a:noFill/>
          </p:spPr>
          <p:txBody>
            <a:bodyPr wrap="square" rtlCol="0">
              <a:spAutoFit/>
            </a:bodyPr>
            <a:lstStyle/>
            <a:p>
              <a:r>
                <a:rPr lang="en-US" i="1" dirty="0">
                  <a:latin typeface="Times New Roman" panose="02020603050405020304" pitchFamily="18" charset="0"/>
                  <a:cs typeface="Times New Roman" panose="02020603050405020304" pitchFamily="18" charset="0"/>
                </a:rPr>
                <a:t>A</a:t>
              </a:r>
            </a:p>
          </p:txBody>
        </p:sp>
      </p:grpSp>
    </p:spTree>
    <p:extLst>
      <p:ext uri="{BB962C8B-B14F-4D97-AF65-F5344CB8AC3E}">
        <p14:creationId xmlns:p14="http://schemas.microsoft.com/office/powerpoint/2010/main" val="573911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5D3E21F-6096-7140-ABF7-B7296AC1C341}"/>
                  </a:ext>
                </a:extLst>
              </p:cNvPr>
              <p:cNvSpPr txBox="1"/>
              <p:nvPr/>
            </p:nvSpPr>
            <p:spPr>
              <a:xfrm>
                <a:off x="309800" y="1671243"/>
                <a:ext cx="6650212" cy="3620607"/>
              </a:xfrm>
              <a:prstGeom prst="rect">
                <a:avLst/>
              </a:prstGeom>
              <a:noFill/>
            </p:spPr>
            <p:txBody>
              <a:bodyPr wrap="square" rtlCol="0">
                <a:spAutoFit/>
              </a:bodyPr>
              <a:lstStyle/>
              <a:p>
                <a:pPr algn="just"/>
                <a:r>
                  <a:rPr lang="en-US" sz="1600" dirty="0">
                    <a:latin typeface="Times New Roman" panose="02020603050405020304" pitchFamily="18" charset="0"/>
                    <a:cs typeface="Times New Roman" panose="02020603050405020304" pitchFamily="18" charset="0"/>
                  </a:rPr>
                  <a:t>In the game of pool, 15 balls are used along with one cue ball.  The cue ball is used to hit the other 15 balls into one of  the pockets. On average, the balls are 2.25 inches in diameter and all balls weigh </a:t>
                </a:r>
                <a14:m>
                  <m:oMath xmlns:m="http://schemas.openxmlformats.org/officeDocument/2006/math">
                    <m:r>
                      <a:rPr lang="en-US" sz="1600" b="0" i="1" dirty="0" smtClean="0">
                        <a:latin typeface="Cambria Math" panose="02040503050406030204" pitchFamily="18" charset="0"/>
                      </a:rPr>
                      <m:t>5.5</m:t>
                    </m:r>
                  </m:oMath>
                </a14:m>
                <a:r>
                  <a:rPr lang="en-US" sz="1600" dirty="0">
                    <a:latin typeface="Times New Roman" panose="02020603050405020304" pitchFamily="18" charset="0"/>
                    <a:cs typeface="Times New Roman" panose="02020603050405020304" pitchFamily="18" charset="0"/>
                  </a:rPr>
                  <a:t> ounces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𝑚</m:t>
                        </m:r>
                      </m:e>
                      <m:sub>
                        <m:r>
                          <a:rPr lang="en-US" sz="1600" b="0" i="1" smtClean="0">
                            <a:latin typeface="Cambria Math" panose="02040503050406030204" pitchFamily="18" charset="0"/>
                          </a:rPr>
                          <m:t>𝑏𝑎𝑙𝑙</m:t>
                        </m:r>
                      </m:sub>
                    </m:sSub>
                    <m:r>
                      <a:rPr lang="en-US" sz="1600" b="0" i="1" smtClean="0">
                        <a:latin typeface="Cambria Math" panose="02040503050406030204" pitchFamily="18" charset="0"/>
                      </a:rPr>
                      <m:t>=0.15</m:t>
                    </m:r>
                    <m:r>
                      <a:rPr lang="en-US" sz="1600" b="0" i="1" smtClean="0">
                        <a:latin typeface="Cambria Math" panose="02040503050406030204" pitchFamily="18" charset="0"/>
                      </a:rPr>
                      <m:t>𝑘𝑔</m:t>
                    </m:r>
                  </m:oMath>
                </a14:m>
                <a:r>
                  <a:rPr lang="en-US" sz="1600" dirty="0">
                    <a:latin typeface="Times New Roman" panose="02020603050405020304" pitchFamily="18" charset="0"/>
                    <a:cs typeface="Times New Roman" panose="02020603050405020304" pitchFamily="18" charset="0"/>
                  </a:rPr>
                  <a:t>) except or the cue, which weighs slightly at 6 ounces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𝑚</m:t>
                        </m:r>
                      </m:e>
                      <m:sub>
                        <m:r>
                          <a:rPr lang="en-US" sz="1600" b="0" i="1" smtClean="0">
                            <a:latin typeface="Cambria Math" panose="02040503050406030204" pitchFamily="18" charset="0"/>
                          </a:rPr>
                          <m:t>𝑐𝑢𝑒</m:t>
                        </m:r>
                      </m:sub>
                    </m:sSub>
                    <m:r>
                      <a:rPr lang="en-US" sz="1600" b="0" i="1" smtClean="0">
                        <a:latin typeface="Cambria Math" panose="02040503050406030204" pitchFamily="18" charset="0"/>
                      </a:rPr>
                      <m:t>=0.26</m:t>
                    </m:r>
                    <m:r>
                      <a:rPr lang="en-US" sz="1600" b="0" i="1" smtClean="0">
                        <a:latin typeface="Cambria Math" panose="02040503050406030204" pitchFamily="18" charset="0"/>
                      </a:rPr>
                      <m:t>𝑘𝑔</m:t>
                    </m:r>
                  </m:oMath>
                </a14:m>
                <a:r>
                  <a:rPr lang="en-US" sz="1600" dirty="0">
                    <a:latin typeface="Times New Roman" panose="02020603050405020304" pitchFamily="18" charset="0"/>
                    <a:cs typeface="Times New Roman" panose="02020603050405020304" pitchFamily="18" charset="0"/>
                  </a:rPr>
                  <a:t>).  The cue ball weighs slightly more so we can separate it from the other balls when they enter a pocket.</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Consider two balls (the cue ball and the 8-ball) each having the same mass </a:t>
                </a:r>
                <a14:m>
                  <m:oMath xmlns:m="http://schemas.openxmlformats.org/officeDocument/2006/math">
                    <m:r>
                      <a:rPr lang="en-US" sz="1600" b="0" i="1" smtClean="0">
                        <a:latin typeface="Cambria Math" panose="02040503050406030204" pitchFamily="18" charset="0"/>
                      </a:rPr>
                      <m:t>𝑚</m:t>
                    </m:r>
                    <m:r>
                      <a:rPr lang="en-US" sz="1600" b="0" i="1" smtClean="0">
                        <a:latin typeface="Cambria Math" panose="02040503050406030204" pitchFamily="18" charset="0"/>
                      </a:rPr>
                      <m:t>=0.15</m:t>
                    </m:r>
                    <m:r>
                      <a:rPr lang="en-US" sz="1600" b="0" i="1" smtClean="0">
                        <a:latin typeface="Cambria Math" panose="02040503050406030204" pitchFamily="18" charset="0"/>
                      </a:rPr>
                      <m:t>𝑘𝑔</m:t>
                    </m:r>
                  </m:oMath>
                </a14:m>
                <a:r>
                  <a:rPr lang="en-US" sz="1600" dirty="0">
                    <a:latin typeface="Times New Roman" panose="02020603050405020304" pitchFamily="18" charset="0"/>
                    <a:cs typeface="Times New Roman" panose="02020603050405020304" pitchFamily="18" charset="0"/>
                  </a:rPr>
                  <a:t>.  </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Assume that the cue ball is initially traveling with an initial speed of </a:t>
                </a:r>
                <a14:m>
                  <m:oMath xmlns:m="http://schemas.openxmlformats.org/officeDocument/2006/math">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rPr>
                          <m:t>𝑣</m:t>
                        </m:r>
                      </m:e>
                      <m:sub>
                        <m:r>
                          <a:rPr lang="en-US" sz="1600" b="0" i="1" smtClean="0">
                            <a:latin typeface="Cambria Math" panose="02040503050406030204" pitchFamily="18" charset="0"/>
                          </a:rPr>
                          <m:t>𝑖</m:t>
                        </m:r>
                        <m:r>
                          <a:rPr lang="en-US" sz="1600" b="0" i="1" smtClean="0">
                            <a:latin typeface="Cambria Math" panose="02040503050406030204" pitchFamily="18" charset="0"/>
                          </a:rPr>
                          <m:t>,</m:t>
                        </m:r>
                        <m:r>
                          <a:rPr lang="en-US" sz="1600" b="0" i="1" smtClean="0">
                            <a:latin typeface="Cambria Math" panose="02040503050406030204" pitchFamily="18" charset="0"/>
                          </a:rPr>
                          <m:t>𝑐</m:t>
                        </m:r>
                      </m:sub>
                    </m:sSub>
                    <m:r>
                      <a:rPr lang="en-US" sz="1600" b="0" i="1" smtClean="0">
                        <a:latin typeface="Cambria Math" panose="02040503050406030204" pitchFamily="18" charset="0"/>
                      </a:rPr>
                      <m:t>=3</m:t>
                    </m:r>
                    <m:box>
                      <m:boxPr>
                        <m:ctrlPr>
                          <a:rPr lang="en-US" sz="1600" b="0" i="1" smtClean="0">
                            <a:latin typeface="Cambria Math" panose="02040503050406030204" pitchFamily="18" charset="0"/>
                          </a:rPr>
                        </m:ctrlPr>
                      </m:boxPr>
                      <m:e>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𝑚</m:t>
                            </m:r>
                          </m:num>
                          <m:den>
                            <m:r>
                              <a:rPr lang="en-US" sz="1600" b="0" i="1" smtClean="0">
                                <a:latin typeface="Cambria Math" panose="02040503050406030204" pitchFamily="18" charset="0"/>
                              </a:rPr>
                              <m:t>𝑠</m:t>
                            </m:r>
                          </m:den>
                        </m:f>
                      </m:e>
                    </m:box>
                  </m:oMath>
                </a14:m>
                <a:r>
                  <a:rPr lang="en-US" sz="1600" dirty="0">
                    <a:latin typeface="Times New Roman" panose="02020603050405020304" pitchFamily="18" charset="0"/>
                    <a:cs typeface="Times New Roman" panose="02020603050405020304" pitchFamily="18" charset="0"/>
                  </a:rPr>
                  <a:t> horizontally across the table when it makes a glancing collision with the 8-ball, initially at rest </a:t>
                </a:r>
                <a14:m>
                  <m:oMath xmlns:m="http://schemas.openxmlformats.org/officeDocument/2006/math">
                    <m:sSub>
                      <m:sSubPr>
                        <m:ctrlPr>
                          <a:rPr lang="en-US" sz="1600" b="0" i="1" smtClean="0">
                            <a:latin typeface="Cambria Math" panose="02040503050406030204" pitchFamily="18" charset="0"/>
                            <a:cs typeface="Times New Roman" panose="02020603050405020304" pitchFamily="18" charset="0"/>
                          </a:rPr>
                        </m:ctrlPr>
                      </m:sSubPr>
                      <m:e>
                        <m:r>
                          <a:rPr lang="en-US" sz="1600" b="0" i="1" smtClean="0">
                            <a:latin typeface="Cambria Math" panose="02040503050406030204" pitchFamily="18" charset="0"/>
                            <a:cs typeface="Times New Roman" panose="02020603050405020304" pitchFamily="18" charset="0"/>
                          </a:rPr>
                          <m:t>𝑣</m:t>
                        </m:r>
                      </m:e>
                      <m:sub>
                        <m:r>
                          <a:rPr lang="en-US" sz="1600" b="0" i="1" smtClean="0">
                            <a:latin typeface="Cambria Math" panose="02040503050406030204" pitchFamily="18" charset="0"/>
                            <a:cs typeface="Times New Roman" panose="02020603050405020304" pitchFamily="18" charset="0"/>
                          </a:rPr>
                          <m:t>𝑖</m:t>
                        </m:r>
                        <m:r>
                          <a:rPr lang="en-US" sz="1600" b="0" i="1" smtClean="0">
                            <a:latin typeface="Cambria Math" panose="02040503050406030204" pitchFamily="18" charset="0"/>
                            <a:cs typeface="Times New Roman" panose="02020603050405020304" pitchFamily="18" charset="0"/>
                          </a:rPr>
                          <m:t>,8</m:t>
                        </m:r>
                      </m:sub>
                    </m:sSub>
                    <m:r>
                      <a:rPr lang="en-US" sz="1600" b="0" i="1" smtClean="0">
                        <a:latin typeface="Cambria Math" panose="02040503050406030204" pitchFamily="18" charset="0"/>
                        <a:cs typeface="Times New Roman" panose="02020603050405020304" pitchFamily="18" charset="0"/>
                      </a:rPr>
                      <m:t>=0</m:t>
                    </m:r>
                    <m:box>
                      <m:boxPr>
                        <m:ctrlPr>
                          <a:rPr lang="en-US" sz="1600" b="0" i="1" smtClean="0">
                            <a:latin typeface="Cambria Math" panose="02040503050406030204" pitchFamily="18" charset="0"/>
                            <a:cs typeface="Times New Roman" panose="02020603050405020304" pitchFamily="18" charset="0"/>
                          </a:rPr>
                        </m:ctrlPr>
                      </m:boxPr>
                      <m:e>
                        <m:f>
                          <m:fPr>
                            <m:ctrlPr>
                              <a:rPr lang="en-US" sz="1600" b="0" i="1" smtClean="0">
                                <a:latin typeface="Cambria Math" panose="02040503050406030204" pitchFamily="18" charset="0"/>
                                <a:cs typeface="Times New Roman" panose="02020603050405020304" pitchFamily="18" charset="0"/>
                              </a:rPr>
                            </m:ctrlPr>
                          </m:fPr>
                          <m:num>
                            <m:r>
                              <a:rPr lang="en-US" sz="1600" b="0" i="1" smtClean="0">
                                <a:latin typeface="Cambria Math" panose="02040503050406030204" pitchFamily="18" charset="0"/>
                                <a:cs typeface="Times New Roman" panose="02020603050405020304" pitchFamily="18" charset="0"/>
                              </a:rPr>
                              <m:t>𝑚</m:t>
                            </m:r>
                          </m:num>
                          <m:den>
                            <m:r>
                              <a:rPr lang="en-US" sz="1600" b="0" i="1" smtClean="0">
                                <a:latin typeface="Cambria Math" panose="02040503050406030204" pitchFamily="18" charset="0"/>
                                <a:cs typeface="Times New Roman" panose="02020603050405020304" pitchFamily="18" charset="0"/>
                              </a:rPr>
                              <m:t>𝑠</m:t>
                            </m:r>
                          </m:den>
                        </m:f>
                      </m:e>
                    </m:box>
                  </m:oMath>
                </a14:m>
                <a:r>
                  <a:rPr lang="en-US" sz="1600" dirty="0">
                    <a:latin typeface="Times New Roman" panose="02020603050405020304" pitchFamily="18" charset="0"/>
                    <a:cs typeface="Times New Roman" panose="02020603050405020304" pitchFamily="18" charset="0"/>
                  </a:rPr>
                  <a:t>.</a:t>
                </a:r>
              </a:p>
              <a:p>
                <a:endParaRPr lang="en-US" dirty="0">
                  <a:latin typeface="Times New Roman" panose="02020603050405020304" pitchFamily="18" charset="0"/>
                  <a:cs typeface="Times New Roman" panose="02020603050405020304" pitchFamily="18" charset="0"/>
                </a:endParaRPr>
              </a:p>
            </p:txBody>
          </p:sp>
        </mc:Choice>
        <mc:Fallback xmlns="">
          <p:sp>
            <p:nvSpPr>
              <p:cNvPr id="5" name="TextBox 4">
                <a:extLst>
                  <a:ext uri="{FF2B5EF4-FFF2-40B4-BE49-F238E27FC236}">
                    <a16:creationId xmlns:a16="http://schemas.microsoft.com/office/drawing/2014/main" id="{45D3E21F-6096-7140-ABF7-B7296AC1C341}"/>
                  </a:ext>
                </a:extLst>
              </p:cNvPr>
              <p:cNvSpPr txBox="1">
                <a:spLocks noRot="1" noChangeAspect="1" noMove="1" noResize="1" noEditPoints="1" noAdjustHandles="1" noChangeArrowheads="1" noChangeShapeType="1" noTextEdit="1"/>
              </p:cNvSpPr>
              <p:nvPr/>
            </p:nvSpPr>
            <p:spPr>
              <a:xfrm>
                <a:off x="309800" y="1671243"/>
                <a:ext cx="6650212" cy="3620607"/>
              </a:xfrm>
              <a:prstGeom prst="rect">
                <a:avLst/>
              </a:prstGeom>
              <a:blipFill>
                <a:blip r:embed="rId2"/>
                <a:stretch>
                  <a:fillRect l="-381" t="-350" r="-381"/>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8613DDC5-DB42-4240-8903-3CBA9958C398}"/>
              </a:ext>
            </a:extLst>
          </p:cNvPr>
          <p:cNvSpPr txBox="1"/>
          <p:nvPr/>
        </p:nvSpPr>
        <p:spPr>
          <a:xfrm>
            <a:off x="309800" y="1211951"/>
            <a:ext cx="3573329"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7:</a:t>
            </a:r>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615ED0D2-6CC2-B845-B027-C1EABE14294F}"/>
                  </a:ext>
                </a:extLst>
              </p:cNvPr>
              <p:cNvSpPr/>
              <p:nvPr/>
            </p:nvSpPr>
            <p:spPr>
              <a:xfrm>
                <a:off x="313762" y="5411382"/>
                <a:ext cx="11620802" cy="1096967"/>
              </a:xfrm>
              <a:prstGeom prst="rect">
                <a:avLst/>
              </a:prstGeom>
            </p:spPr>
            <p:txBody>
              <a:bodyPr wrap="square">
                <a:spAutoFit/>
              </a:bodyPr>
              <a:lstStyle/>
              <a:p>
                <a:pPr algn="just"/>
                <a:r>
                  <a:rPr lang="en-US" sz="1600" dirty="0">
                    <a:latin typeface="Times New Roman" panose="02020603050405020304" pitchFamily="18" charset="0"/>
                    <a:cs typeface="Times New Roman" panose="02020603050405020304" pitchFamily="18" charset="0"/>
                  </a:rPr>
                  <a:t>Let the cue ball scatter (be deflected from the horizontal) by an angle of </a:t>
                </a:r>
                <a14:m>
                  <m:oMath xmlns:m="http://schemas.openxmlformats.org/officeDocument/2006/math">
                    <m:r>
                      <a:rPr lang="en-US" sz="1600" i="1">
                        <a:latin typeface="Cambria Math" panose="02040503050406030204" pitchFamily="18" charset="0"/>
                        <a:ea typeface="Cambria Math" panose="02040503050406030204" pitchFamily="18" charset="0"/>
                      </a:rPr>
                      <m:t>𝜃</m:t>
                    </m:r>
                  </m:oMath>
                </a14:m>
                <a:r>
                  <a:rPr lang="en-US" sz="1600" dirty="0">
                    <a:latin typeface="Times New Roman" panose="02020603050405020304" pitchFamily="18" charset="0"/>
                    <a:cs typeface="Times New Roman" panose="02020603050405020304" pitchFamily="18" charset="0"/>
                  </a:rPr>
                  <a:t>, while the 8-ball scatters (is deflected from the horizontal) by and angle </a:t>
                </a:r>
                <a14:m>
                  <m:oMath xmlns:m="http://schemas.openxmlformats.org/officeDocument/2006/math">
                    <m:r>
                      <a:rPr lang="en-US" sz="1600" i="1">
                        <a:latin typeface="Cambria Math" panose="02040503050406030204" pitchFamily="18" charset="0"/>
                        <a:ea typeface="Cambria Math" panose="02040503050406030204" pitchFamily="18" charset="0"/>
                      </a:rPr>
                      <m:t>𝜙</m:t>
                    </m:r>
                  </m:oMath>
                </a14:m>
                <a:r>
                  <a:rPr lang="en-US" sz="1600" dirty="0">
                    <a:latin typeface="Times New Roman" panose="02020603050405020304" pitchFamily="18" charset="0"/>
                    <a:cs typeface="Times New Roman" panose="02020603050405020304" pitchFamily="18" charset="0"/>
                  </a:rPr>
                  <a:t>.</a:t>
                </a:r>
              </a:p>
              <a:p>
                <a:pPr algn="just"/>
                <a:endParaRPr lang="en-US" sz="1600" dirty="0">
                  <a:latin typeface="Times New Roman" panose="02020603050405020304" pitchFamily="18" charset="0"/>
                  <a:cs typeface="Times New Roman" panose="02020603050405020304" pitchFamily="18" charset="0"/>
                </a:endParaRPr>
              </a:p>
              <a:p>
                <a:pPr algn="just"/>
                <a:r>
                  <a:rPr lang="en-US" sz="1600" dirty="0">
                    <a:latin typeface="Times New Roman" panose="02020603050405020304" pitchFamily="18" charset="0"/>
                    <a:cs typeface="Times New Roman" panose="02020603050405020304" pitchFamily="18" charset="0"/>
                  </a:rPr>
                  <a:t>What are the speeds of the cue ball (</a:t>
                </a:r>
                <a14:m>
                  <m:oMath xmlns:m="http://schemas.openxmlformats.org/officeDocument/2006/math">
                    <m:sSub>
                      <m:sSubPr>
                        <m:ctrlPr>
                          <a:rPr lang="en-US" sz="1600" b="0" i="1" smtClean="0">
                            <a:latin typeface="Cambria Math" panose="02040503050406030204" pitchFamily="18" charset="0"/>
                            <a:cs typeface="Times New Roman" panose="02020603050405020304" pitchFamily="18" charset="0"/>
                          </a:rPr>
                        </m:ctrlPr>
                      </m:sSubPr>
                      <m:e>
                        <m:r>
                          <a:rPr lang="en-US" sz="1600" b="0" i="1" smtClean="0">
                            <a:latin typeface="Cambria Math" panose="02040503050406030204" pitchFamily="18" charset="0"/>
                            <a:cs typeface="Times New Roman" panose="02020603050405020304" pitchFamily="18" charset="0"/>
                          </a:rPr>
                          <m:t>𝑣</m:t>
                        </m:r>
                      </m:e>
                      <m:sub>
                        <m:r>
                          <a:rPr lang="en-US" sz="1600" b="0" i="1" smtClean="0">
                            <a:latin typeface="Cambria Math" panose="02040503050406030204" pitchFamily="18" charset="0"/>
                            <a:cs typeface="Times New Roman" panose="02020603050405020304" pitchFamily="18" charset="0"/>
                          </a:rPr>
                          <m:t>𝑓𝑐</m:t>
                        </m:r>
                      </m:sub>
                    </m:sSub>
                  </m:oMath>
                </a14:m>
                <a:r>
                  <a:rPr lang="en-US" sz="1600" dirty="0">
                    <a:latin typeface="Times New Roman" panose="02020603050405020304" pitchFamily="18" charset="0"/>
                    <a:cs typeface="Times New Roman" panose="02020603050405020304" pitchFamily="18" charset="0"/>
                  </a:rPr>
                  <a:t>) and the 8-ball (</a:t>
                </a:r>
                <a14:m>
                  <m:oMath xmlns:m="http://schemas.openxmlformats.org/officeDocument/2006/math">
                    <m:sSub>
                      <m:sSubPr>
                        <m:ctrlPr>
                          <a:rPr lang="en-US" sz="1600" b="0" i="1" smtClean="0">
                            <a:latin typeface="Cambria Math" panose="02040503050406030204" pitchFamily="18" charset="0"/>
                            <a:cs typeface="Times New Roman" panose="02020603050405020304" pitchFamily="18" charset="0"/>
                          </a:rPr>
                        </m:ctrlPr>
                      </m:sSubPr>
                      <m:e>
                        <m:r>
                          <a:rPr lang="en-US" sz="1600" b="0" i="1" smtClean="0">
                            <a:latin typeface="Cambria Math" panose="02040503050406030204" pitchFamily="18" charset="0"/>
                            <a:cs typeface="Times New Roman" panose="02020603050405020304" pitchFamily="18" charset="0"/>
                          </a:rPr>
                          <m:t>𝑣</m:t>
                        </m:r>
                      </m:e>
                      <m:sub>
                        <m:r>
                          <a:rPr lang="en-US" sz="1600" b="0" i="1" smtClean="0">
                            <a:latin typeface="Cambria Math" panose="02040503050406030204" pitchFamily="18" charset="0"/>
                            <a:cs typeface="Times New Roman" panose="02020603050405020304" pitchFamily="18" charset="0"/>
                          </a:rPr>
                          <m:t>𝑓</m:t>
                        </m:r>
                        <m:r>
                          <a:rPr lang="en-US" sz="1600" b="0" i="1" smtClean="0">
                            <a:latin typeface="Cambria Math" panose="02040503050406030204" pitchFamily="18" charset="0"/>
                            <a:cs typeface="Times New Roman" panose="02020603050405020304" pitchFamily="18" charset="0"/>
                          </a:rPr>
                          <m:t>8</m:t>
                        </m:r>
                      </m:sub>
                    </m:sSub>
                  </m:oMath>
                </a14:m>
                <a:r>
                  <a:rPr lang="en-US" sz="1600" dirty="0">
                    <a:latin typeface="Times New Roman" panose="02020603050405020304" pitchFamily="18" charset="0"/>
                    <a:cs typeface="Times New Roman" panose="02020603050405020304" pitchFamily="18" charset="0"/>
                  </a:rPr>
                  <a:t>) after the collision?</a:t>
                </a:r>
              </a:p>
            </p:txBody>
          </p:sp>
        </mc:Choice>
        <mc:Fallback xmlns="">
          <p:sp>
            <p:nvSpPr>
              <p:cNvPr id="7" name="Rectangle 6">
                <a:extLst>
                  <a:ext uri="{FF2B5EF4-FFF2-40B4-BE49-F238E27FC236}">
                    <a16:creationId xmlns:a16="http://schemas.microsoft.com/office/drawing/2014/main" id="{615ED0D2-6CC2-B845-B027-C1EABE14294F}"/>
                  </a:ext>
                </a:extLst>
              </p:cNvPr>
              <p:cNvSpPr>
                <a:spLocks noRot="1" noChangeAspect="1" noMove="1" noResize="1" noEditPoints="1" noAdjustHandles="1" noChangeArrowheads="1" noChangeShapeType="1" noTextEdit="1"/>
              </p:cNvSpPr>
              <p:nvPr/>
            </p:nvSpPr>
            <p:spPr>
              <a:xfrm>
                <a:off x="313762" y="5411382"/>
                <a:ext cx="11620802" cy="1096967"/>
              </a:xfrm>
              <a:prstGeom prst="rect">
                <a:avLst/>
              </a:prstGeom>
              <a:blipFill>
                <a:blip r:embed="rId3"/>
                <a:stretch>
                  <a:fillRect l="-218" t="-2299" r="-328" b="-4598"/>
                </a:stretch>
              </a:blipFill>
            </p:spPr>
            <p:txBody>
              <a:bodyPr/>
              <a:lstStyle/>
              <a:p>
                <a:r>
                  <a:rPr lang="en-US">
                    <a:noFill/>
                  </a:rPr>
                  <a:t> </a:t>
                </a:r>
              </a:p>
            </p:txBody>
          </p:sp>
        </mc:Fallback>
      </mc:AlternateContent>
      <p:grpSp>
        <p:nvGrpSpPr>
          <p:cNvPr id="8" name="Group 7">
            <a:extLst>
              <a:ext uri="{FF2B5EF4-FFF2-40B4-BE49-F238E27FC236}">
                <a16:creationId xmlns:a16="http://schemas.microsoft.com/office/drawing/2014/main" id="{EF5B5FF9-11F0-BF44-9611-CBA487BFAA0A}"/>
              </a:ext>
            </a:extLst>
          </p:cNvPr>
          <p:cNvGrpSpPr/>
          <p:nvPr/>
        </p:nvGrpSpPr>
        <p:grpSpPr>
          <a:xfrm>
            <a:off x="7867648" y="258419"/>
            <a:ext cx="4066917" cy="2559857"/>
            <a:chOff x="7867648" y="258419"/>
            <a:chExt cx="4066917" cy="2559857"/>
          </a:xfrm>
        </p:grpSpPr>
        <p:grpSp>
          <p:nvGrpSpPr>
            <p:cNvPr id="9" name="Group 8">
              <a:extLst>
                <a:ext uri="{FF2B5EF4-FFF2-40B4-BE49-F238E27FC236}">
                  <a16:creationId xmlns:a16="http://schemas.microsoft.com/office/drawing/2014/main" id="{4AC3C59E-07EE-7B4A-BCDA-9F36024BC81C}"/>
                </a:ext>
              </a:extLst>
            </p:cNvPr>
            <p:cNvGrpSpPr/>
            <p:nvPr/>
          </p:nvGrpSpPr>
          <p:grpSpPr>
            <a:xfrm>
              <a:off x="7867648" y="258419"/>
              <a:ext cx="4066917" cy="2293466"/>
              <a:chOff x="6781800" y="1962149"/>
              <a:chExt cx="5152767" cy="3169767"/>
            </a:xfrm>
          </p:grpSpPr>
          <p:grpSp>
            <p:nvGrpSpPr>
              <p:cNvPr id="13" name="Group 12">
                <a:extLst>
                  <a:ext uri="{FF2B5EF4-FFF2-40B4-BE49-F238E27FC236}">
                    <a16:creationId xmlns:a16="http://schemas.microsoft.com/office/drawing/2014/main" id="{5FECEDA2-805A-9947-9BE4-B153206A447C}"/>
                  </a:ext>
                </a:extLst>
              </p:cNvPr>
              <p:cNvGrpSpPr/>
              <p:nvPr/>
            </p:nvGrpSpPr>
            <p:grpSpPr>
              <a:xfrm>
                <a:off x="6781800" y="1962149"/>
                <a:ext cx="5152767" cy="3169767"/>
                <a:chOff x="6877050" y="1914524"/>
                <a:chExt cx="5152767" cy="3169767"/>
              </a:xfrm>
            </p:grpSpPr>
            <p:grpSp>
              <p:nvGrpSpPr>
                <p:cNvPr id="16" name="Group 15">
                  <a:extLst>
                    <a:ext uri="{FF2B5EF4-FFF2-40B4-BE49-F238E27FC236}">
                      <a16:creationId xmlns:a16="http://schemas.microsoft.com/office/drawing/2014/main" id="{B039B0B0-218F-1F47-AC12-C34E735DC5DC}"/>
                    </a:ext>
                  </a:extLst>
                </p:cNvPr>
                <p:cNvGrpSpPr/>
                <p:nvPr/>
              </p:nvGrpSpPr>
              <p:grpSpPr>
                <a:xfrm>
                  <a:off x="6877050" y="1914524"/>
                  <a:ext cx="5152767" cy="3169767"/>
                  <a:chOff x="5941540" y="2879126"/>
                  <a:chExt cx="5993027" cy="3595816"/>
                </a:xfrm>
              </p:grpSpPr>
              <p:pic>
                <p:nvPicPr>
                  <p:cNvPr id="18" name="Picture 17">
                    <a:extLst>
                      <a:ext uri="{FF2B5EF4-FFF2-40B4-BE49-F238E27FC236}">
                        <a16:creationId xmlns:a16="http://schemas.microsoft.com/office/drawing/2014/main" id="{E69C2596-6CD7-7040-AF52-F7F44EE1886A}"/>
                      </a:ext>
                    </a:extLst>
                  </p:cNvPr>
                  <p:cNvPicPr>
                    <a:picLocks noChangeAspect="1"/>
                  </p:cNvPicPr>
                  <p:nvPr/>
                </p:nvPicPr>
                <p:blipFill>
                  <a:blip r:embed="rId4"/>
                  <a:stretch>
                    <a:fillRect/>
                  </a:stretch>
                </p:blipFill>
                <p:spPr>
                  <a:xfrm>
                    <a:off x="5941540" y="2879126"/>
                    <a:ext cx="5993027" cy="3595816"/>
                  </a:xfrm>
                  <a:prstGeom prst="rect">
                    <a:avLst/>
                  </a:prstGeom>
                </p:spPr>
              </p:pic>
              <p:cxnSp>
                <p:nvCxnSpPr>
                  <p:cNvPr id="19" name="Straight Connector 18">
                    <a:extLst>
                      <a:ext uri="{FF2B5EF4-FFF2-40B4-BE49-F238E27FC236}">
                        <a16:creationId xmlns:a16="http://schemas.microsoft.com/office/drawing/2014/main" id="{804B50C1-1D6B-C742-BB1A-764E224B756E}"/>
                      </a:ext>
                    </a:extLst>
                  </p:cNvPr>
                  <p:cNvCxnSpPr>
                    <a:cxnSpLocks/>
                  </p:cNvCxnSpPr>
                  <p:nvPr/>
                </p:nvCxnSpPr>
                <p:spPr>
                  <a:xfrm flipH="1">
                    <a:off x="7404845" y="4488486"/>
                    <a:ext cx="1495171" cy="0"/>
                  </a:xfrm>
                  <a:prstGeom prst="line">
                    <a:avLst/>
                  </a:prstGeom>
                  <a:ln>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5B97789-F9B9-C847-9145-10715902E15E}"/>
                      </a:ext>
                    </a:extLst>
                  </p:cNvPr>
                  <p:cNvCxnSpPr>
                    <a:cxnSpLocks/>
                  </p:cNvCxnSpPr>
                  <p:nvPr/>
                </p:nvCxnSpPr>
                <p:spPr>
                  <a:xfrm>
                    <a:off x="7404848" y="3413444"/>
                    <a:ext cx="0" cy="1075042"/>
                  </a:xfrm>
                  <a:prstGeom prst="line">
                    <a:avLst/>
                  </a:prstGeom>
                  <a:ln>
                    <a:solidFill>
                      <a:schemeClr val="tx1"/>
                    </a:solidFill>
                    <a:headEnd type="triangle"/>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A62BEC45-0578-AA40-B122-C24A713B4D60}"/>
                      </a:ext>
                    </a:extLst>
                  </p:cNvPr>
                  <p:cNvSpPr/>
                  <p:nvPr/>
                </p:nvSpPr>
                <p:spPr>
                  <a:xfrm rot="5400000">
                    <a:off x="9788610" y="4172470"/>
                    <a:ext cx="333632" cy="34598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E7B1278F-D4F2-A149-B876-F7A6AE815B11}"/>
                      </a:ext>
                    </a:extLst>
                  </p:cNvPr>
                  <p:cNvCxnSpPr>
                    <a:cxnSpLocks/>
                  </p:cNvCxnSpPr>
                  <p:nvPr/>
                </p:nvCxnSpPr>
                <p:spPr>
                  <a:xfrm flipH="1">
                    <a:off x="7406170" y="4451884"/>
                    <a:ext cx="913619" cy="2"/>
                  </a:xfrm>
                  <a:prstGeom prst="line">
                    <a:avLst/>
                  </a:prstGeom>
                  <a:ln>
                    <a:solidFill>
                      <a:srgbClr val="FF0000"/>
                    </a:solidFill>
                    <a:headEnd type="triangle"/>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2D9FF881-526E-2B47-BA5E-3FF2B7B24286}"/>
                      </a:ext>
                    </a:extLst>
                  </p:cNvPr>
                  <p:cNvSpPr/>
                  <p:nvPr/>
                </p:nvSpPr>
                <p:spPr>
                  <a:xfrm rot="5400000">
                    <a:off x="7236057" y="4323841"/>
                    <a:ext cx="333633" cy="3459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id="{43557A2A-38FC-EA42-8467-5DE1AA91F7F7}"/>
                        </a:ext>
                      </a:extLst>
                    </p:cNvPr>
                    <p:cNvSpPr/>
                    <p:nvPr/>
                  </p:nvSpPr>
                  <p:spPr>
                    <a:xfrm>
                      <a:off x="11250566" y="4111844"/>
                      <a:ext cx="590208" cy="449212"/>
                    </a:xfrm>
                    <a:prstGeom prst="rect">
                      <a:avLst/>
                    </a:prstGeom>
                  </p:spPr>
                  <p:txBody>
                    <a:bodyPr wrap="none">
                      <a:spAutoFit/>
                    </a:bodyPr>
                    <a:lstStyle/>
                    <a:p>
                      <a:pPr/>
                      <a14:m>
                        <m:oMathPara xmlns:m="http://schemas.openxmlformats.org/officeDocument/2006/math">
                          <m:oMath>
                            <m:sSub>
                              <m:sSubPr>
                                <m:ctrlPr>
                                  <a:rPr lang="en-US" sz="1400" i="1">
                                    <a:latin typeface="Cambria Math" panose="02040503050406030204" pitchFamily="18" charset="0"/>
                                  </a:rPr>
                                </m:ctrlPr>
                              </m:sSubPr>
                              <m:e>
                                <m:r>
                                  <a:rPr lang="en-US" sz="1400" i="1">
                                    <a:latin typeface="Cambria Math" panose="02040503050406030204" pitchFamily="18" charset="0"/>
                                  </a:rPr>
                                  <m:t>𝑣</m:t>
                                </m:r>
                              </m:e>
                              <m:sub>
                                <m:r>
                                  <a:rPr lang="en-US" sz="1400" b="0" i="1" smtClean="0">
                                    <a:latin typeface="Cambria Math" panose="02040503050406030204" pitchFamily="18" charset="0"/>
                                  </a:rPr>
                                  <m:t>𝑓𝑐</m:t>
                                </m:r>
                              </m:sub>
                            </m:sSub>
                          </m:oMath>
                        </m:oMathPara>
                      </a14:m>
                      <a:endParaRPr lang="en-US" sz="1400" dirty="0"/>
                    </a:p>
                  </p:txBody>
                </p:sp>
              </mc:Choice>
              <mc:Fallback xmlns="">
                <p:sp>
                  <p:nvSpPr>
                    <p:cNvPr id="38" name="Rectangle 37">
                      <a:extLst>
                        <a:ext uri="{FF2B5EF4-FFF2-40B4-BE49-F238E27FC236}">
                          <a16:creationId xmlns:a16="http://schemas.microsoft.com/office/drawing/2014/main" id="{B69676D1-D96B-6A4D-A4F3-42E3A80A1ABC}"/>
                        </a:ext>
                      </a:extLst>
                    </p:cNvPr>
                    <p:cNvSpPr>
                      <a:spLocks noRot="1" noChangeAspect="1" noMove="1" noResize="1" noEditPoints="1" noAdjustHandles="1" noChangeArrowheads="1" noChangeShapeType="1" noTextEdit="1"/>
                    </p:cNvSpPr>
                    <p:nvPr/>
                  </p:nvSpPr>
                  <p:spPr>
                    <a:xfrm>
                      <a:off x="11250566" y="4111844"/>
                      <a:ext cx="590208" cy="449212"/>
                    </a:xfrm>
                    <a:prstGeom prst="rect">
                      <a:avLst/>
                    </a:prstGeom>
                    <a:blipFill>
                      <a:blip r:embed="rId5"/>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0511BA59-84E1-9B41-A9E6-DE51772FEA12}"/>
                      </a:ext>
                    </a:extLst>
                  </p:cNvPr>
                  <p:cNvSpPr txBox="1"/>
                  <p:nvPr/>
                </p:nvSpPr>
                <p:spPr>
                  <a:xfrm>
                    <a:off x="9326988" y="3241133"/>
                    <a:ext cx="141705"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𝑥</m:t>
                          </m:r>
                        </m:oMath>
                      </m:oMathPara>
                    </a14:m>
                    <a:endParaRPr lang="en-US" sz="1400" dirty="0"/>
                  </a:p>
                </p:txBody>
              </p:sp>
            </mc:Choice>
            <mc:Fallback xmlns="">
              <p:sp>
                <p:nvSpPr>
                  <p:cNvPr id="32" name="TextBox 31">
                    <a:extLst>
                      <a:ext uri="{FF2B5EF4-FFF2-40B4-BE49-F238E27FC236}">
                        <a16:creationId xmlns:a16="http://schemas.microsoft.com/office/drawing/2014/main" id="{598CC5F0-0955-6E4F-8562-1BDECA20C85F}"/>
                      </a:ext>
                    </a:extLst>
                  </p:cNvPr>
                  <p:cNvSpPr txBox="1">
                    <a:spLocks noRot="1" noChangeAspect="1" noMove="1" noResize="1" noEditPoints="1" noAdjustHandles="1" noChangeArrowheads="1" noChangeShapeType="1" noTextEdit="1"/>
                  </p:cNvSpPr>
                  <p:nvPr/>
                </p:nvSpPr>
                <p:spPr>
                  <a:xfrm>
                    <a:off x="9326988" y="3241133"/>
                    <a:ext cx="141705" cy="215444"/>
                  </a:xfrm>
                  <a:prstGeom prst="rect">
                    <a:avLst/>
                  </a:prstGeom>
                  <a:blipFill>
                    <a:blip r:embed="rId6"/>
                    <a:stretch>
                      <a:fillRect l="-33333" r="-33333" b="-307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id="{A005F4B5-3901-5E4B-97D5-CFDD5D84F162}"/>
                      </a:ext>
                    </a:extLst>
                  </p:cNvPr>
                  <p:cNvSpPr txBox="1"/>
                  <p:nvPr/>
                </p:nvSpPr>
                <p:spPr>
                  <a:xfrm>
                    <a:off x="8089165" y="2340921"/>
                    <a:ext cx="144142"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𝑦</m:t>
                          </m:r>
                        </m:oMath>
                      </m:oMathPara>
                    </a14:m>
                    <a:endParaRPr lang="en-US" sz="1400" dirty="0"/>
                  </a:p>
                </p:txBody>
              </p:sp>
            </mc:Choice>
            <mc:Fallback xmlns="">
              <p:sp>
                <p:nvSpPr>
                  <p:cNvPr id="33" name="TextBox 32">
                    <a:extLst>
                      <a:ext uri="{FF2B5EF4-FFF2-40B4-BE49-F238E27FC236}">
                        <a16:creationId xmlns:a16="http://schemas.microsoft.com/office/drawing/2014/main" id="{260A94F8-01D5-F445-87C8-F4D7829501C9}"/>
                      </a:ext>
                    </a:extLst>
                  </p:cNvPr>
                  <p:cNvSpPr txBox="1">
                    <a:spLocks noRot="1" noChangeAspect="1" noMove="1" noResize="1" noEditPoints="1" noAdjustHandles="1" noChangeArrowheads="1" noChangeShapeType="1" noTextEdit="1"/>
                  </p:cNvSpPr>
                  <p:nvPr/>
                </p:nvSpPr>
                <p:spPr>
                  <a:xfrm>
                    <a:off x="8089165" y="2340921"/>
                    <a:ext cx="144142" cy="215444"/>
                  </a:xfrm>
                  <a:prstGeom prst="rect">
                    <a:avLst/>
                  </a:prstGeom>
                  <a:blipFill>
                    <a:blip r:embed="rId7"/>
                    <a:stretch>
                      <a:fillRect l="-40000" r="-40000" b="-69231"/>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8D6FDF0D-05FE-A64B-AC0A-A40EAE9E942F}"/>
                    </a:ext>
                  </a:extLst>
                </p:cNvPr>
                <p:cNvSpPr/>
                <p:nvPr/>
              </p:nvSpPr>
              <p:spPr>
                <a:xfrm>
                  <a:off x="9155672" y="977116"/>
                  <a:ext cx="444609" cy="307777"/>
                </a:xfrm>
                <a:prstGeom prst="rect">
                  <a:avLst/>
                </a:prstGeom>
              </p:spPr>
              <p:txBody>
                <a:bodyPr wrap="none">
                  <a:spAutoFit/>
                </a:bodyPr>
                <a:lstStyle/>
                <a:p>
                  <a:pPr/>
                  <a14:m>
                    <m:oMathPara xmlns:m="http://schemas.openxmlformats.org/officeDocument/2006/math">
                      <m:oMath>
                        <m:sSub>
                          <m:sSubPr>
                            <m:ctrlPr>
                              <a:rPr lang="en-US" sz="1400" i="1">
                                <a:latin typeface="Cambria Math" panose="02040503050406030204" pitchFamily="18" charset="0"/>
                              </a:rPr>
                            </m:ctrlPr>
                          </m:sSubPr>
                          <m:e>
                            <m:r>
                              <a:rPr lang="en-US" sz="1400" i="1">
                                <a:latin typeface="Cambria Math" panose="02040503050406030204" pitchFamily="18" charset="0"/>
                              </a:rPr>
                              <m:t>𝑣</m:t>
                            </m:r>
                          </m:e>
                          <m:sub>
                            <m:r>
                              <a:rPr lang="en-US" sz="1400" b="0" i="1" smtClean="0">
                                <a:latin typeface="Cambria Math" panose="02040503050406030204" pitchFamily="18" charset="0"/>
                              </a:rPr>
                              <m:t>𝑖𝑐</m:t>
                            </m:r>
                          </m:sub>
                        </m:sSub>
                      </m:oMath>
                    </m:oMathPara>
                  </a14:m>
                  <a:endParaRPr lang="en-US" sz="1400" dirty="0"/>
                </a:p>
              </p:txBody>
            </p:sp>
          </mc:Choice>
          <mc:Fallback xmlns="">
            <p:sp>
              <p:nvSpPr>
                <p:cNvPr id="48" name="Rectangle 47">
                  <a:extLst>
                    <a:ext uri="{FF2B5EF4-FFF2-40B4-BE49-F238E27FC236}">
                      <a16:creationId xmlns:a16="http://schemas.microsoft.com/office/drawing/2014/main" id="{51757D1B-D59A-7547-9B00-D940245FEA40}"/>
                    </a:ext>
                  </a:extLst>
                </p:cNvPr>
                <p:cNvSpPr>
                  <a:spLocks noRot="1" noChangeAspect="1" noMove="1" noResize="1" noEditPoints="1" noAdjustHandles="1" noChangeArrowheads="1" noChangeShapeType="1" noTextEdit="1"/>
                </p:cNvSpPr>
                <p:nvPr/>
              </p:nvSpPr>
              <p:spPr>
                <a:xfrm>
                  <a:off x="9155672" y="977116"/>
                  <a:ext cx="444609" cy="307777"/>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11E7EB59-AA7F-F14D-B113-BE57E23AFAF0}"/>
                    </a:ext>
                  </a:extLst>
                </p:cNvPr>
                <p:cNvSpPr/>
                <p:nvPr/>
              </p:nvSpPr>
              <p:spPr>
                <a:xfrm>
                  <a:off x="10301912" y="1184608"/>
                  <a:ext cx="783869" cy="307777"/>
                </a:xfrm>
                <a:prstGeom prst="rect">
                  <a:avLst/>
                </a:prstGeom>
              </p:spPr>
              <p:txBody>
                <a:bodyPr wrap="none">
                  <a:spAutoFit/>
                </a:bodyPr>
                <a:lstStyle/>
                <a:p>
                  <a:pPr/>
                  <a14:m>
                    <m:oMathPara xmlns:m="http://schemas.openxmlformats.org/officeDocument/2006/math">
                      <m:oMath>
                        <m:sSub>
                          <m:sSubPr>
                            <m:ctrlPr>
                              <a:rPr lang="en-US" sz="1400" i="1">
                                <a:latin typeface="Cambria Math" panose="02040503050406030204" pitchFamily="18" charset="0"/>
                              </a:rPr>
                            </m:ctrlPr>
                          </m:sSubPr>
                          <m:e>
                            <m:r>
                              <a:rPr lang="en-US" sz="1400" i="1">
                                <a:latin typeface="Cambria Math" panose="02040503050406030204" pitchFamily="18" charset="0"/>
                              </a:rPr>
                              <m:t>𝑣</m:t>
                            </m:r>
                          </m:e>
                          <m:sub>
                            <m:r>
                              <a:rPr lang="en-US" sz="1400" b="0" i="1" smtClean="0">
                                <a:latin typeface="Cambria Math" panose="02040503050406030204" pitchFamily="18" charset="0"/>
                              </a:rPr>
                              <m:t>𝑖</m:t>
                            </m:r>
                            <m:r>
                              <a:rPr lang="en-US" sz="1400" b="0" i="1" smtClean="0">
                                <a:latin typeface="Cambria Math" panose="02040503050406030204" pitchFamily="18" charset="0"/>
                              </a:rPr>
                              <m:t>8</m:t>
                            </m:r>
                          </m:sub>
                        </m:sSub>
                        <m:r>
                          <a:rPr lang="en-US" sz="1400" b="0" i="1" smtClean="0">
                            <a:latin typeface="Cambria Math" panose="02040503050406030204" pitchFamily="18" charset="0"/>
                          </a:rPr>
                          <m:t>=0</m:t>
                        </m:r>
                      </m:oMath>
                    </m:oMathPara>
                  </a14:m>
                  <a:endParaRPr lang="en-US" sz="1400" dirty="0"/>
                </a:p>
              </p:txBody>
            </p:sp>
          </mc:Choice>
          <mc:Fallback xmlns="">
            <p:sp>
              <p:nvSpPr>
                <p:cNvPr id="49" name="Rectangle 48">
                  <a:extLst>
                    <a:ext uri="{FF2B5EF4-FFF2-40B4-BE49-F238E27FC236}">
                      <a16:creationId xmlns:a16="http://schemas.microsoft.com/office/drawing/2014/main" id="{D7D63860-0380-A047-B035-5F82BFA3C176}"/>
                    </a:ext>
                  </a:extLst>
                </p:cNvPr>
                <p:cNvSpPr>
                  <a:spLocks noRot="1" noChangeAspect="1" noMove="1" noResize="1" noEditPoints="1" noAdjustHandles="1" noChangeArrowheads="1" noChangeShapeType="1" noTextEdit="1"/>
                </p:cNvSpPr>
                <p:nvPr/>
              </p:nvSpPr>
              <p:spPr>
                <a:xfrm>
                  <a:off x="10301912" y="1184608"/>
                  <a:ext cx="783869" cy="307777"/>
                </a:xfrm>
                <a:prstGeom prst="rect">
                  <a:avLst/>
                </a:prstGeom>
                <a:blipFill>
                  <a:blip r:embed="rId9"/>
                  <a:stretch>
                    <a:fillRect/>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1D712ACA-AE68-FA40-BE88-8597A3DB871A}"/>
                </a:ext>
              </a:extLst>
            </p:cNvPr>
            <p:cNvSpPr txBox="1"/>
            <p:nvPr/>
          </p:nvSpPr>
          <p:spPr>
            <a:xfrm>
              <a:off x="9108898" y="2479722"/>
              <a:ext cx="1976883" cy="338554"/>
            </a:xfrm>
            <a:prstGeom prst="rect">
              <a:avLst/>
            </a:prstGeom>
            <a:noFill/>
          </p:spPr>
          <p:txBody>
            <a:bodyPr wrap="square" rtlCol="0">
              <a:spAutoFit/>
            </a:bodyPr>
            <a:lstStyle/>
            <a:p>
              <a:r>
                <a:rPr lang="en-US" sz="1600" dirty="0">
                  <a:solidFill>
                    <a:srgbClr val="00B0F0"/>
                  </a:solidFill>
                  <a:latin typeface="Times New Roman" panose="02020603050405020304" pitchFamily="18" charset="0"/>
                  <a:cs typeface="Times New Roman" panose="02020603050405020304" pitchFamily="18" charset="0"/>
                </a:rPr>
                <a:t>Before the collision.</a:t>
              </a:r>
            </a:p>
          </p:txBody>
        </p:sp>
      </p:grpSp>
      <p:grpSp>
        <p:nvGrpSpPr>
          <p:cNvPr id="24" name="Group 23">
            <a:extLst>
              <a:ext uri="{FF2B5EF4-FFF2-40B4-BE49-F238E27FC236}">
                <a16:creationId xmlns:a16="http://schemas.microsoft.com/office/drawing/2014/main" id="{6F2B903D-F423-5044-A038-466C2C24BFBD}"/>
              </a:ext>
            </a:extLst>
          </p:cNvPr>
          <p:cNvGrpSpPr/>
          <p:nvPr/>
        </p:nvGrpSpPr>
        <p:grpSpPr>
          <a:xfrm>
            <a:off x="7867647" y="2874751"/>
            <a:ext cx="4066917" cy="2594876"/>
            <a:chOff x="7867647" y="2874751"/>
            <a:chExt cx="4066917" cy="2594876"/>
          </a:xfrm>
        </p:grpSpPr>
        <p:grpSp>
          <p:nvGrpSpPr>
            <p:cNvPr id="25" name="Group 24">
              <a:extLst>
                <a:ext uri="{FF2B5EF4-FFF2-40B4-BE49-F238E27FC236}">
                  <a16:creationId xmlns:a16="http://schemas.microsoft.com/office/drawing/2014/main" id="{10E50B80-353D-9B4C-B68F-5FF8A9224DC4}"/>
                </a:ext>
              </a:extLst>
            </p:cNvPr>
            <p:cNvGrpSpPr/>
            <p:nvPr/>
          </p:nvGrpSpPr>
          <p:grpSpPr>
            <a:xfrm>
              <a:off x="7867647" y="2874751"/>
              <a:ext cx="4066917" cy="2293466"/>
              <a:chOff x="6781800" y="1962149"/>
              <a:chExt cx="5152767" cy="3169767"/>
            </a:xfrm>
          </p:grpSpPr>
          <p:grpSp>
            <p:nvGrpSpPr>
              <p:cNvPr id="27" name="Group 26">
                <a:extLst>
                  <a:ext uri="{FF2B5EF4-FFF2-40B4-BE49-F238E27FC236}">
                    <a16:creationId xmlns:a16="http://schemas.microsoft.com/office/drawing/2014/main" id="{ADD39846-C28C-9242-9B7E-A766EBB913EE}"/>
                  </a:ext>
                </a:extLst>
              </p:cNvPr>
              <p:cNvGrpSpPr/>
              <p:nvPr/>
            </p:nvGrpSpPr>
            <p:grpSpPr>
              <a:xfrm>
                <a:off x="6781800" y="1962149"/>
                <a:ext cx="5152767" cy="3169767"/>
                <a:chOff x="6877050" y="1914524"/>
                <a:chExt cx="5152767" cy="3169767"/>
              </a:xfrm>
            </p:grpSpPr>
            <p:grpSp>
              <p:nvGrpSpPr>
                <p:cNvPr id="30" name="Group 29">
                  <a:extLst>
                    <a:ext uri="{FF2B5EF4-FFF2-40B4-BE49-F238E27FC236}">
                      <a16:creationId xmlns:a16="http://schemas.microsoft.com/office/drawing/2014/main" id="{7E5B6DF8-7229-2241-876F-AB3E622E0299}"/>
                    </a:ext>
                  </a:extLst>
                </p:cNvPr>
                <p:cNvGrpSpPr/>
                <p:nvPr/>
              </p:nvGrpSpPr>
              <p:grpSpPr>
                <a:xfrm>
                  <a:off x="6877050" y="1914524"/>
                  <a:ext cx="5152767" cy="3169767"/>
                  <a:chOff x="5941540" y="2879126"/>
                  <a:chExt cx="5993027" cy="3595816"/>
                </a:xfrm>
              </p:grpSpPr>
              <p:pic>
                <p:nvPicPr>
                  <p:cNvPr id="35" name="Picture 34">
                    <a:extLst>
                      <a:ext uri="{FF2B5EF4-FFF2-40B4-BE49-F238E27FC236}">
                        <a16:creationId xmlns:a16="http://schemas.microsoft.com/office/drawing/2014/main" id="{F230156F-CC59-6642-84B6-8561FF1798FC}"/>
                      </a:ext>
                    </a:extLst>
                  </p:cNvPr>
                  <p:cNvPicPr>
                    <a:picLocks noChangeAspect="1"/>
                  </p:cNvPicPr>
                  <p:nvPr/>
                </p:nvPicPr>
                <p:blipFill>
                  <a:blip r:embed="rId4"/>
                  <a:stretch>
                    <a:fillRect/>
                  </a:stretch>
                </p:blipFill>
                <p:spPr>
                  <a:xfrm>
                    <a:off x="5941540" y="2879126"/>
                    <a:ext cx="5993027" cy="3595816"/>
                  </a:xfrm>
                  <a:prstGeom prst="rect">
                    <a:avLst/>
                  </a:prstGeom>
                </p:spPr>
              </p:pic>
              <p:cxnSp>
                <p:nvCxnSpPr>
                  <p:cNvPr id="36" name="Straight Connector 35">
                    <a:extLst>
                      <a:ext uri="{FF2B5EF4-FFF2-40B4-BE49-F238E27FC236}">
                        <a16:creationId xmlns:a16="http://schemas.microsoft.com/office/drawing/2014/main" id="{77320DA3-64BA-2241-BE25-2AF8C93F8AB8}"/>
                      </a:ext>
                    </a:extLst>
                  </p:cNvPr>
                  <p:cNvCxnSpPr>
                    <a:cxnSpLocks/>
                  </p:cNvCxnSpPr>
                  <p:nvPr/>
                </p:nvCxnSpPr>
                <p:spPr>
                  <a:xfrm flipH="1">
                    <a:off x="9662981" y="4520521"/>
                    <a:ext cx="1495170" cy="0"/>
                  </a:xfrm>
                  <a:prstGeom prst="line">
                    <a:avLst/>
                  </a:prstGeom>
                  <a:ln>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09033AE5-80DF-EA46-982A-9A1C0E522CAD}"/>
                      </a:ext>
                    </a:extLst>
                  </p:cNvPr>
                  <p:cNvCxnSpPr>
                    <a:cxnSpLocks/>
                  </p:cNvCxnSpPr>
                  <p:nvPr/>
                </p:nvCxnSpPr>
                <p:spPr>
                  <a:xfrm>
                    <a:off x="9662983" y="3445479"/>
                    <a:ext cx="0" cy="1075042"/>
                  </a:xfrm>
                  <a:prstGeom prst="line">
                    <a:avLst/>
                  </a:prstGeom>
                  <a:ln>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BEABCE17-7B87-4C47-A551-2FC77D1E5D07}"/>
                      </a:ext>
                    </a:extLst>
                  </p:cNvPr>
                  <p:cNvCxnSpPr>
                    <a:cxnSpLocks/>
                  </p:cNvCxnSpPr>
                  <p:nvPr/>
                </p:nvCxnSpPr>
                <p:spPr>
                  <a:xfrm flipH="1">
                    <a:off x="9972930" y="3445479"/>
                    <a:ext cx="1395286" cy="899985"/>
                  </a:xfrm>
                  <a:prstGeom prst="line">
                    <a:avLst/>
                  </a:prstGeom>
                  <a:ln>
                    <a:solidFill>
                      <a:srgbClr val="FF0000"/>
                    </a:solidFill>
                    <a:headEnd type="triangle"/>
                  </a:ln>
                </p:spPr>
                <p:style>
                  <a:lnRef idx="1">
                    <a:schemeClr val="accent1"/>
                  </a:lnRef>
                  <a:fillRef idx="0">
                    <a:schemeClr val="accent1"/>
                  </a:fillRef>
                  <a:effectRef idx="0">
                    <a:schemeClr val="accent1"/>
                  </a:effectRef>
                  <a:fontRef idx="minor">
                    <a:schemeClr val="tx1"/>
                  </a:fontRef>
                </p:style>
              </p:cxnSp>
              <p:sp>
                <p:nvSpPr>
                  <p:cNvPr id="39" name="Oval 38">
                    <a:extLst>
                      <a:ext uri="{FF2B5EF4-FFF2-40B4-BE49-F238E27FC236}">
                        <a16:creationId xmlns:a16="http://schemas.microsoft.com/office/drawing/2014/main" id="{198BE43F-6CB8-114D-BA02-39F1D3DCCC5C}"/>
                      </a:ext>
                    </a:extLst>
                  </p:cNvPr>
                  <p:cNvSpPr/>
                  <p:nvPr/>
                </p:nvSpPr>
                <p:spPr>
                  <a:xfrm rot="5400000">
                    <a:off x="10818340" y="3524778"/>
                    <a:ext cx="333632" cy="34598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B0CB50A9-AE91-5047-845B-671F52A9EEF6}"/>
                      </a:ext>
                    </a:extLst>
                  </p:cNvPr>
                  <p:cNvSpPr/>
                  <p:nvPr/>
                </p:nvSpPr>
                <p:spPr>
                  <a:xfrm rot="5400000">
                    <a:off x="9788610" y="4172470"/>
                    <a:ext cx="333632" cy="34598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0C6AF92E-5DDB-6845-890E-D5F75B9581A6}"/>
                      </a:ext>
                    </a:extLst>
                  </p:cNvPr>
                  <p:cNvCxnSpPr>
                    <a:cxnSpLocks/>
                  </p:cNvCxnSpPr>
                  <p:nvPr/>
                </p:nvCxnSpPr>
                <p:spPr>
                  <a:xfrm flipH="1" flipV="1">
                    <a:off x="9662980" y="4520521"/>
                    <a:ext cx="1633668" cy="1299522"/>
                  </a:xfrm>
                  <a:prstGeom prst="line">
                    <a:avLst/>
                  </a:prstGeom>
                  <a:ln>
                    <a:solidFill>
                      <a:srgbClr val="FF0000"/>
                    </a:solidFill>
                    <a:headEnd type="triangle"/>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1CE73BB0-A113-504A-A5DF-0B6B299406E7}"/>
                      </a:ext>
                    </a:extLst>
                  </p:cNvPr>
                  <p:cNvSpPr/>
                  <p:nvPr/>
                </p:nvSpPr>
                <p:spPr>
                  <a:xfrm rot="5400000">
                    <a:off x="10741108" y="5332990"/>
                    <a:ext cx="333632" cy="3459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id="{F2A63515-ACFC-704F-A026-E9C5354F1348}"/>
                      </a:ext>
                    </a:extLst>
                  </p:cNvPr>
                  <p:cNvSpPr/>
                  <p:nvPr/>
                </p:nvSpPr>
                <p:spPr>
                  <a:xfrm rot="5400000">
                    <a:off x="9492047" y="4326935"/>
                    <a:ext cx="333632" cy="34598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1C87C244-9C84-8F45-B05E-02307E128DD2}"/>
                        </a:ext>
                      </a:extLst>
                    </p:cNvPr>
                    <p:cNvSpPr/>
                    <p:nvPr/>
                  </p:nvSpPr>
                  <p:spPr>
                    <a:xfrm>
                      <a:off x="10374201" y="3361438"/>
                      <a:ext cx="419360" cy="425374"/>
                    </a:xfrm>
                    <a:prstGeom prst="rect">
                      <a:avLst/>
                    </a:prstGeom>
                  </p:spPr>
                  <p:txBody>
                    <a:bodyPr wrap="none">
                      <a:spAutoFit/>
                    </a:bodyPr>
                    <a:lstStyle/>
                    <a:p>
                      <a:pPr/>
                      <a14:m>
                        <m:oMathPara xmlns:m="http://schemas.openxmlformats.org/officeDocument/2006/math">
                          <m:oMath>
                            <m:r>
                              <a:rPr lang="en-US" sz="1400" i="1">
                                <a:latin typeface="Cambria Math" panose="02040503050406030204" pitchFamily="18" charset="0"/>
                                <a:ea typeface="Cambria Math" panose="02040503050406030204" pitchFamily="18" charset="0"/>
                              </a:rPr>
                              <m:t>𝜃</m:t>
                            </m:r>
                          </m:oMath>
                        </m:oMathPara>
                      </a14:m>
                      <a:endParaRPr lang="en-US" sz="1400" dirty="0"/>
                    </a:p>
                  </p:txBody>
                </p:sp>
              </mc:Choice>
              <mc:Fallback xmlns="">
                <p:sp>
                  <p:nvSpPr>
                    <p:cNvPr id="3" name="Rectangle 2">
                      <a:extLst>
                        <a:ext uri="{FF2B5EF4-FFF2-40B4-BE49-F238E27FC236}">
                          <a16:creationId xmlns:a16="http://schemas.microsoft.com/office/drawing/2014/main" id="{7652F916-42F2-7B47-9529-B33CF9581DC8}"/>
                        </a:ext>
                      </a:extLst>
                    </p:cNvPr>
                    <p:cNvSpPr>
                      <a:spLocks noRot="1" noChangeAspect="1" noMove="1" noResize="1" noEditPoints="1" noAdjustHandles="1" noChangeArrowheads="1" noChangeShapeType="1" noTextEdit="1"/>
                    </p:cNvSpPr>
                    <p:nvPr/>
                  </p:nvSpPr>
                  <p:spPr>
                    <a:xfrm>
                      <a:off x="10374201" y="3361438"/>
                      <a:ext cx="419360" cy="425374"/>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B5B12A23-D5DC-A44D-A9C8-8DDE0C26BFCA}"/>
                        </a:ext>
                      </a:extLst>
                    </p:cNvPr>
                    <p:cNvSpPr/>
                    <p:nvPr/>
                  </p:nvSpPr>
                  <p:spPr>
                    <a:xfrm>
                      <a:off x="10440895" y="2996201"/>
                      <a:ext cx="443976" cy="425374"/>
                    </a:xfrm>
                    <a:prstGeom prst="rect">
                      <a:avLst/>
                    </a:prstGeom>
                  </p:spPr>
                  <p:txBody>
                    <a:bodyPr wrap="none">
                      <a:spAutoFit/>
                    </a:bodyPr>
                    <a:lstStyle/>
                    <a:p>
                      <a:pPr/>
                      <a14:m>
                        <m:oMathPara xmlns:m="http://schemas.openxmlformats.org/officeDocument/2006/math">
                          <m:oMath>
                            <m:r>
                              <a:rPr lang="en-US" sz="1400" i="1">
                                <a:latin typeface="Cambria Math" panose="02040503050406030204" pitchFamily="18" charset="0"/>
                                <a:ea typeface="Cambria Math" panose="02040503050406030204" pitchFamily="18" charset="0"/>
                              </a:rPr>
                              <m:t>𝜙</m:t>
                            </m:r>
                          </m:oMath>
                        </m:oMathPara>
                      </a14:m>
                      <a:endParaRPr lang="en-US" sz="1400" dirty="0"/>
                    </a:p>
                  </p:txBody>
                </p:sp>
              </mc:Choice>
              <mc:Fallback xmlns="">
                <p:sp>
                  <p:nvSpPr>
                    <p:cNvPr id="6" name="Rectangle 5">
                      <a:extLst>
                        <a:ext uri="{FF2B5EF4-FFF2-40B4-BE49-F238E27FC236}">
                          <a16:creationId xmlns:a16="http://schemas.microsoft.com/office/drawing/2014/main" id="{97C5F1DA-CEEB-2E43-BC75-546C3BD903BB}"/>
                        </a:ext>
                      </a:extLst>
                    </p:cNvPr>
                    <p:cNvSpPr>
                      <a:spLocks noRot="1" noChangeAspect="1" noMove="1" noResize="1" noEditPoints="1" noAdjustHandles="1" noChangeArrowheads="1" noChangeShapeType="1" noTextEdit="1"/>
                    </p:cNvSpPr>
                    <p:nvPr/>
                  </p:nvSpPr>
                  <p:spPr>
                    <a:xfrm>
                      <a:off x="10440895" y="2996201"/>
                      <a:ext cx="443976" cy="425374"/>
                    </a:xfrm>
                    <a:prstGeom prst="rect">
                      <a:avLst/>
                    </a:prstGeom>
                    <a:blipFill>
                      <a:blip r:embed="rId11"/>
                      <a:stretch>
                        <a:fillRect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D4D7B9B5-ECD3-9248-9979-B05FB5371FF2}"/>
                        </a:ext>
                      </a:extLst>
                    </p:cNvPr>
                    <p:cNvSpPr/>
                    <p:nvPr/>
                  </p:nvSpPr>
                  <p:spPr>
                    <a:xfrm>
                      <a:off x="11265488" y="2442191"/>
                      <a:ext cx="597114" cy="449212"/>
                    </a:xfrm>
                    <a:prstGeom prst="rect">
                      <a:avLst/>
                    </a:prstGeom>
                  </p:spPr>
                  <p:txBody>
                    <a:bodyPr wrap="none">
                      <a:spAutoFit/>
                    </a:bodyPr>
                    <a:lstStyle/>
                    <a:p>
                      <a:pPr/>
                      <a14:m>
                        <m:oMathPara xmlns:m="http://schemas.openxmlformats.org/officeDocument/2006/math">
                          <m:oMath>
                            <m:sSub>
                              <m:sSubPr>
                                <m:ctrlPr>
                                  <a:rPr lang="en-US" sz="1400" i="1">
                                    <a:latin typeface="Cambria Math" panose="02040503050406030204" pitchFamily="18" charset="0"/>
                                  </a:rPr>
                                </m:ctrlPr>
                              </m:sSubPr>
                              <m:e>
                                <m:r>
                                  <a:rPr lang="en-US" sz="1400" i="1">
                                    <a:latin typeface="Cambria Math" panose="02040503050406030204" pitchFamily="18" charset="0"/>
                                  </a:rPr>
                                  <m:t>𝑣</m:t>
                                </m:r>
                              </m:e>
                              <m:sub>
                                <m:r>
                                  <a:rPr lang="en-US" sz="1400" b="0" i="1" smtClean="0">
                                    <a:latin typeface="Cambria Math" panose="02040503050406030204" pitchFamily="18" charset="0"/>
                                  </a:rPr>
                                  <m:t>𝑓</m:t>
                                </m:r>
                                <m:r>
                                  <a:rPr lang="en-US" sz="1400" b="0" i="1" smtClean="0">
                                    <a:latin typeface="Cambria Math" panose="02040503050406030204" pitchFamily="18" charset="0"/>
                                  </a:rPr>
                                  <m:t>8</m:t>
                                </m:r>
                              </m:sub>
                            </m:sSub>
                          </m:oMath>
                        </m:oMathPara>
                      </a14:m>
                      <a:endParaRPr lang="en-US" sz="1400" dirty="0"/>
                    </a:p>
                  </p:txBody>
                </p:sp>
              </mc:Choice>
              <mc:Fallback xmlns="">
                <p:sp>
                  <p:nvSpPr>
                    <p:cNvPr id="7" name="Rectangle 6">
                      <a:extLst>
                        <a:ext uri="{FF2B5EF4-FFF2-40B4-BE49-F238E27FC236}">
                          <a16:creationId xmlns:a16="http://schemas.microsoft.com/office/drawing/2014/main" id="{BBEAE0C5-DB02-144C-A518-F015BE448CDB}"/>
                        </a:ext>
                      </a:extLst>
                    </p:cNvPr>
                    <p:cNvSpPr>
                      <a:spLocks noRot="1" noChangeAspect="1" noMove="1" noResize="1" noEditPoints="1" noAdjustHandles="1" noChangeArrowheads="1" noChangeShapeType="1" noTextEdit="1"/>
                    </p:cNvSpPr>
                    <p:nvPr/>
                  </p:nvSpPr>
                  <p:spPr>
                    <a:xfrm>
                      <a:off x="11265488" y="2442191"/>
                      <a:ext cx="597114" cy="449212"/>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Rectangle 33">
                      <a:extLst>
                        <a:ext uri="{FF2B5EF4-FFF2-40B4-BE49-F238E27FC236}">
                          <a16:creationId xmlns:a16="http://schemas.microsoft.com/office/drawing/2014/main" id="{3F76E48E-BC07-BF46-8FF1-A9D0C01BF608}"/>
                        </a:ext>
                      </a:extLst>
                    </p:cNvPr>
                    <p:cNvSpPr/>
                    <p:nvPr/>
                  </p:nvSpPr>
                  <p:spPr>
                    <a:xfrm>
                      <a:off x="11250566" y="4111844"/>
                      <a:ext cx="590208" cy="449212"/>
                    </a:xfrm>
                    <a:prstGeom prst="rect">
                      <a:avLst/>
                    </a:prstGeom>
                  </p:spPr>
                  <p:txBody>
                    <a:bodyPr wrap="none">
                      <a:spAutoFit/>
                    </a:bodyPr>
                    <a:lstStyle/>
                    <a:p>
                      <a:pPr/>
                      <a14:m>
                        <m:oMathPara xmlns:m="http://schemas.openxmlformats.org/officeDocument/2006/math">
                          <m:oMath>
                            <m:sSub>
                              <m:sSubPr>
                                <m:ctrlPr>
                                  <a:rPr lang="en-US" sz="1400" i="1">
                                    <a:latin typeface="Cambria Math" panose="02040503050406030204" pitchFamily="18" charset="0"/>
                                  </a:rPr>
                                </m:ctrlPr>
                              </m:sSubPr>
                              <m:e>
                                <m:r>
                                  <a:rPr lang="en-US" sz="1400" i="1">
                                    <a:latin typeface="Cambria Math" panose="02040503050406030204" pitchFamily="18" charset="0"/>
                                  </a:rPr>
                                  <m:t>𝑣</m:t>
                                </m:r>
                              </m:e>
                              <m:sub>
                                <m:r>
                                  <a:rPr lang="en-US" sz="1400" b="0" i="1" smtClean="0">
                                    <a:latin typeface="Cambria Math" panose="02040503050406030204" pitchFamily="18" charset="0"/>
                                  </a:rPr>
                                  <m:t>𝑓𝑐</m:t>
                                </m:r>
                              </m:sub>
                            </m:sSub>
                          </m:oMath>
                        </m:oMathPara>
                      </a14:m>
                      <a:endParaRPr lang="en-US" sz="1400" dirty="0"/>
                    </a:p>
                  </p:txBody>
                </p:sp>
              </mc:Choice>
              <mc:Fallback xmlns="">
                <p:sp>
                  <p:nvSpPr>
                    <p:cNvPr id="18" name="Rectangle 17">
                      <a:extLst>
                        <a:ext uri="{FF2B5EF4-FFF2-40B4-BE49-F238E27FC236}">
                          <a16:creationId xmlns:a16="http://schemas.microsoft.com/office/drawing/2014/main" id="{CB777D22-BDED-4B42-8A8E-DAEF65A00FC3}"/>
                        </a:ext>
                      </a:extLst>
                    </p:cNvPr>
                    <p:cNvSpPr>
                      <a:spLocks noRot="1" noChangeAspect="1" noMove="1" noResize="1" noEditPoints="1" noAdjustHandles="1" noChangeArrowheads="1" noChangeShapeType="1" noTextEdit="1"/>
                    </p:cNvSpPr>
                    <p:nvPr/>
                  </p:nvSpPr>
                  <p:spPr>
                    <a:xfrm>
                      <a:off x="11250566" y="4111844"/>
                      <a:ext cx="590208" cy="449212"/>
                    </a:xfrm>
                    <a:prstGeom prst="rect">
                      <a:avLst/>
                    </a:prstGeom>
                    <a:blipFill>
                      <a:blip r:embed="rId5"/>
                      <a:stretch>
                        <a:fillRect/>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B542788-7B5B-0C4B-93F0-73F138750275}"/>
                      </a:ext>
                    </a:extLst>
                  </p:cNvPr>
                  <p:cNvSpPr txBox="1"/>
                  <p:nvPr/>
                </p:nvSpPr>
                <p:spPr>
                  <a:xfrm>
                    <a:off x="11268519" y="3269373"/>
                    <a:ext cx="141705"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𝑥</m:t>
                          </m:r>
                        </m:oMath>
                      </m:oMathPara>
                    </a14:m>
                    <a:endParaRPr lang="en-US" sz="1400" dirty="0"/>
                  </a:p>
                </p:txBody>
              </p:sp>
            </mc:Choice>
            <mc:Fallback xmlns="">
              <p:sp>
                <p:nvSpPr>
                  <p:cNvPr id="12" name="TextBox 11">
                    <a:extLst>
                      <a:ext uri="{FF2B5EF4-FFF2-40B4-BE49-F238E27FC236}">
                        <a16:creationId xmlns:a16="http://schemas.microsoft.com/office/drawing/2014/main" id="{1B5287B0-1999-D943-9BDE-AE513041637B}"/>
                      </a:ext>
                    </a:extLst>
                  </p:cNvPr>
                  <p:cNvSpPr txBox="1">
                    <a:spLocks noRot="1" noChangeAspect="1" noMove="1" noResize="1" noEditPoints="1" noAdjustHandles="1" noChangeArrowheads="1" noChangeShapeType="1" noTextEdit="1"/>
                  </p:cNvSpPr>
                  <p:nvPr/>
                </p:nvSpPr>
                <p:spPr>
                  <a:xfrm>
                    <a:off x="11268519" y="3269373"/>
                    <a:ext cx="141705" cy="215444"/>
                  </a:xfrm>
                  <a:prstGeom prst="rect">
                    <a:avLst/>
                  </a:prstGeom>
                  <a:blipFill>
                    <a:blip r:embed="rId13"/>
                    <a:stretch>
                      <a:fillRect l="-20000" r="-30000" b="-307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FC4AD71C-030B-7642-8C10-940DF1D50E9A}"/>
                      </a:ext>
                    </a:extLst>
                  </p:cNvPr>
                  <p:cNvSpPr txBox="1"/>
                  <p:nvPr/>
                </p:nvSpPr>
                <p:spPr>
                  <a:xfrm>
                    <a:off x="10030696" y="2369161"/>
                    <a:ext cx="144142"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𝑦</m:t>
                          </m:r>
                        </m:oMath>
                      </m:oMathPara>
                    </a14:m>
                    <a:endParaRPr lang="en-US" sz="1400" dirty="0"/>
                  </a:p>
                </p:txBody>
              </p:sp>
            </mc:Choice>
            <mc:Fallback xmlns="">
              <p:sp>
                <p:nvSpPr>
                  <p:cNvPr id="23" name="TextBox 22">
                    <a:extLst>
                      <a:ext uri="{FF2B5EF4-FFF2-40B4-BE49-F238E27FC236}">
                        <a16:creationId xmlns:a16="http://schemas.microsoft.com/office/drawing/2014/main" id="{BBE32071-1597-6848-862F-47648B9BFDA0}"/>
                      </a:ext>
                    </a:extLst>
                  </p:cNvPr>
                  <p:cNvSpPr txBox="1">
                    <a:spLocks noRot="1" noChangeAspect="1" noMove="1" noResize="1" noEditPoints="1" noAdjustHandles="1" noChangeArrowheads="1" noChangeShapeType="1" noTextEdit="1"/>
                  </p:cNvSpPr>
                  <p:nvPr/>
                </p:nvSpPr>
                <p:spPr>
                  <a:xfrm>
                    <a:off x="10030696" y="2369161"/>
                    <a:ext cx="144142" cy="215444"/>
                  </a:xfrm>
                  <a:prstGeom prst="rect">
                    <a:avLst/>
                  </a:prstGeom>
                  <a:blipFill>
                    <a:blip r:embed="rId14"/>
                    <a:stretch>
                      <a:fillRect l="-40000" r="-40000" b="-61538"/>
                    </a:stretch>
                  </a:blipFill>
                </p:spPr>
                <p:txBody>
                  <a:bodyPr/>
                  <a:lstStyle/>
                  <a:p>
                    <a:r>
                      <a:rPr lang="en-US">
                        <a:noFill/>
                      </a:rPr>
                      <a:t> </a:t>
                    </a:r>
                  </a:p>
                </p:txBody>
              </p:sp>
            </mc:Fallback>
          </mc:AlternateContent>
        </p:grpSp>
        <p:sp>
          <p:nvSpPr>
            <p:cNvPr id="26" name="TextBox 25">
              <a:extLst>
                <a:ext uri="{FF2B5EF4-FFF2-40B4-BE49-F238E27FC236}">
                  <a16:creationId xmlns:a16="http://schemas.microsoft.com/office/drawing/2014/main" id="{42AC248A-A090-7D4F-95D2-6724C5909B32}"/>
                </a:ext>
              </a:extLst>
            </p:cNvPr>
            <p:cNvSpPr txBox="1"/>
            <p:nvPr/>
          </p:nvSpPr>
          <p:spPr>
            <a:xfrm>
              <a:off x="9232221" y="5131073"/>
              <a:ext cx="1976883" cy="338554"/>
            </a:xfrm>
            <a:prstGeom prst="rect">
              <a:avLst/>
            </a:prstGeom>
            <a:noFill/>
          </p:spPr>
          <p:txBody>
            <a:bodyPr wrap="square" rtlCol="0">
              <a:spAutoFit/>
            </a:bodyPr>
            <a:lstStyle/>
            <a:p>
              <a:r>
                <a:rPr lang="en-US" sz="1600" dirty="0">
                  <a:solidFill>
                    <a:srgbClr val="00B0F0"/>
                  </a:solidFill>
                  <a:latin typeface="Times New Roman" panose="02020603050405020304" pitchFamily="18" charset="0"/>
                  <a:cs typeface="Times New Roman" panose="02020603050405020304" pitchFamily="18" charset="0"/>
                </a:rPr>
                <a:t>After the collision.</a:t>
              </a:r>
            </a:p>
          </p:txBody>
        </p:sp>
      </p:grpSp>
      <p:sp>
        <p:nvSpPr>
          <p:cNvPr id="2" name="TextBox 1">
            <a:extLst>
              <a:ext uri="{FF2B5EF4-FFF2-40B4-BE49-F238E27FC236}">
                <a16:creationId xmlns:a16="http://schemas.microsoft.com/office/drawing/2014/main" id="{FCA85426-E171-2141-9E22-E6299E28691C}"/>
              </a:ext>
            </a:extLst>
          </p:cNvPr>
          <p:cNvSpPr txBox="1"/>
          <p:nvPr/>
        </p:nvSpPr>
        <p:spPr>
          <a:xfrm>
            <a:off x="232552" y="53768"/>
            <a:ext cx="5396753" cy="892552"/>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Momentum and Collisions</a:t>
            </a:r>
          </a:p>
          <a:p>
            <a:r>
              <a:rPr lang="en-US" sz="2600"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 Elastic Collisions in 2D</a:t>
            </a:r>
          </a:p>
        </p:txBody>
      </p:sp>
    </p:spTree>
    <p:extLst>
      <p:ext uri="{BB962C8B-B14F-4D97-AF65-F5344CB8AC3E}">
        <p14:creationId xmlns:p14="http://schemas.microsoft.com/office/powerpoint/2010/main" val="1599441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3C01A6E-2479-B841-83F1-442179434B5F}"/>
              </a:ext>
            </a:extLst>
          </p:cNvPr>
          <p:cNvSpPr txBox="1"/>
          <p:nvPr/>
        </p:nvSpPr>
        <p:spPr>
          <a:xfrm>
            <a:off x="313765" y="313764"/>
            <a:ext cx="539675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Momentum and Collisions</a:t>
            </a:r>
          </a:p>
        </p:txBody>
      </p:sp>
      <p:sp>
        <p:nvSpPr>
          <p:cNvPr id="5" name="TextBox 4">
            <a:extLst>
              <a:ext uri="{FF2B5EF4-FFF2-40B4-BE49-F238E27FC236}">
                <a16:creationId xmlns:a16="http://schemas.microsoft.com/office/drawing/2014/main" id="{9E9474D5-F5F9-604A-97EC-122EB09A5E04}"/>
              </a:ext>
            </a:extLst>
          </p:cNvPr>
          <p:cNvSpPr txBox="1"/>
          <p:nvPr/>
        </p:nvSpPr>
        <p:spPr>
          <a:xfrm>
            <a:off x="313765" y="1083104"/>
            <a:ext cx="734992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9:</a:t>
            </a:r>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86815C8F-9D37-B341-B2DB-8E405D9ECA1D}"/>
                  </a:ext>
                </a:extLst>
              </p:cNvPr>
              <p:cNvSpPr/>
              <p:nvPr/>
            </p:nvSpPr>
            <p:spPr>
              <a:xfrm>
                <a:off x="276923" y="1851336"/>
                <a:ext cx="6096000" cy="2641877"/>
              </a:xfrm>
              <a:prstGeom prst="rect">
                <a:avLst/>
              </a:prstGeom>
            </p:spPr>
            <p:txBody>
              <a:bodyPr>
                <a:spAutoFit/>
              </a:bodyPr>
              <a:lstStyle/>
              <a:p>
                <a:pPr algn="just"/>
                <a:r>
                  <a:rPr lang="en-US" dirty="0">
                    <a:solidFill>
                      <a:srgbClr val="131313"/>
                    </a:solidFill>
                    <a:latin typeface="Times New Roman" panose="02020603050405020304" pitchFamily="18" charset="0"/>
                    <a:ea typeface="MS Mincho" panose="02020609040205080304" pitchFamily="49" charset="-128"/>
                    <a:cs typeface="Times New Roman" panose="02020603050405020304" pitchFamily="18" charset="0"/>
                  </a:rPr>
                  <a:t>A model rocket used for fireworks explodes just when it reaches its highest point in a vertical trajectory. It initially bursts into three fragments with masses of </a:t>
                </a:r>
                <a14:m>
                  <m:oMath xmlns:m="http://schemas.openxmlformats.org/officeDocument/2006/math">
                    <m:r>
                      <a:rPr lang="en-US" b="0" i="1" smtClean="0">
                        <a:solidFill>
                          <a:srgbClr val="131313"/>
                        </a:solidFill>
                        <a:latin typeface="Cambria Math" panose="02040503050406030204" pitchFamily="18" charset="0"/>
                        <a:ea typeface="MS Mincho" panose="02020609040205080304" pitchFamily="49" charset="-128"/>
                      </a:rPr>
                      <m:t>𝑚</m:t>
                    </m:r>
                  </m:oMath>
                </a14:m>
                <a:r>
                  <a:rPr lang="en-US" dirty="0">
                    <a:solidFill>
                      <a:srgbClr val="131313"/>
                    </a:solidFill>
                    <a:latin typeface="Times New Roman" panose="02020603050405020304" pitchFamily="18" charset="0"/>
                    <a:ea typeface="MS Mincho" panose="02020609040205080304" pitchFamily="49" charset="-128"/>
                    <a:cs typeface="Times New Roman" panose="02020603050405020304" pitchFamily="18" charset="0"/>
                  </a:rPr>
                  <a:t>, </a:t>
                </a:r>
                <a14:m>
                  <m:oMath xmlns:m="http://schemas.openxmlformats.org/officeDocument/2006/math">
                    <m:r>
                      <a:rPr lang="en-US" b="0" i="1" smtClean="0">
                        <a:solidFill>
                          <a:srgbClr val="131313"/>
                        </a:solidFill>
                        <a:latin typeface="Cambria Math" panose="02040503050406030204" pitchFamily="18" charset="0"/>
                        <a:ea typeface="MS Mincho" panose="02020609040205080304" pitchFamily="49" charset="-128"/>
                      </a:rPr>
                      <m:t>3</m:t>
                    </m:r>
                    <m:r>
                      <a:rPr lang="en-US" b="0" i="1" smtClean="0">
                        <a:solidFill>
                          <a:srgbClr val="131313"/>
                        </a:solidFill>
                        <a:latin typeface="Cambria Math" panose="02040503050406030204" pitchFamily="18" charset="0"/>
                        <a:ea typeface="MS Mincho" panose="02020609040205080304" pitchFamily="49" charset="-128"/>
                      </a:rPr>
                      <m:t>𝑚</m:t>
                    </m:r>
                  </m:oMath>
                </a14:m>
                <a:r>
                  <a:rPr lang="en-US" dirty="0">
                    <a:solidFill>
                      <a:srgbClr val="131313"/>
                    </a:solidFill>
                    <a:latin typeface="Times New Roman" panose="02020603050405020304" pitchFamily="18" charset="0"/>
                    <a:ea typeface="MS Mincho" panose="02020609040205080304" pitchFamily="49" charset="-128"/>
                    <a:cs typeface="Times New Roman" panose="02020603050405020304" pitchFamily="18" charset="0"/>
                  </a:rPr>
                  <a:t>, and </a:t>
                </a:r>
                <a14:m>
                  <m:oMath xmlns:m="http://schemas.openxmlformats.org/officeDocument/2006/math">
                    <m:r>
                      <a:rPr lang="en-US" b="0" i="1" smtClean="0">
                        <a:solidFill>
                          <a:srgbClr val="131313"/>
                        </a:solidFill>
                        <a:latin typeface="Cambria Math" panose="02040503050406030204" pitchFamily="18" charset="0"/>
                        <a:ea typeface="MS Mincho" panose="02020609040205080304" pitchFamily="49" charset="-128"/>
                      </a:rPr>
                      <m:t>4</m:t>
                    </m:r>
                    <m:r>
                      <a:rPr lang="en-US" b="0" i="1" smtClean="0">
                        <a:solidFill>
                          <a:srgbClr val="131313"/>
                        </a:solidFill>
                        <a:latin typeface="Cambria Math" panose="02040503050406030204" pitchFamily="18" charset="0"/>
                        <a:ea typeface="MS Mincho" panose="02020609040205080304" pitchFamily="49" charset="-128"/>
                      </a:rPr>
                      <m:t>𝑚</m:t>
                    </m:r>
                  </m:oMath>
                </a14:m>
                <a:r>
                  <a:rPr lang="en-US" dirty="0">
                    <a:solidFill>
                      <a:srgbClr val="131313"/>
                    </a:solidFill>
                    <a:latin typeface="Times New Roman" panose="02020603050405020304" pitchFamily="18" charset="0"/>
                    <a:ea typeface="MS Mincho" panose="02020609040205080304" pitchFamily="49" charset="-128"/>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each of these to explode slightly later.  </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If the </a:t>
                </a:r>
                <a14:m>
                  <m:oMath xmlns:m="http://schemas.openxmlformats.org/officeDocument/2006/math">
                    <m:r>
                      <a:rPr lang="en-US" i="1">
                        <a:solidFill>
                          <a:srgbClr val="131313"/>
                        </a:solidFill>
                        <a:latin typeface="Cambria Math" panose="02040503050406030204" pitchFamily="18" charset="0"/>
                        <a:ea typeface="MS Mincho" panose="02020609040205080304" pitchFamily="49" charset="-128"/>
                      </a:rPr>
                      <m:t>4</m:t>
                    </m:r>
                    <m:r>
                      <a:rPr lang="en-US" i="1">
                        <a:solidFill>
                          <a:srgbClr val="131313"/>
                        </a:solidFill>
                        <a:latin typeface="Cambria Math" panose="02040503050406030204" pitchFamily="18" charset="0"/>
                        <a:ea typeface="MS Mincho" panose="02020609040205080304" pitchFamily="49" charset="-128"/>
                      </a:rPr>
                      <m:t>𝑚</m:t>
                    </m:r>
                  </m:oMath>
                </a14:m>
                <a:r>
                  <a:rPr lang="en-US" dirty="0">
                    <a:latin typeface="Times New Roman" panose="02020603050405020304" pitchFamily="18" charset="0"/>
                    <a:cs typeface="Times New Roman" panose="02020603050405020304" pitchFamily="18" charset="0"/>
                  </a:rPr>
                  <a:t> fragment falls vertically downward with an initial velocity of </a:t>
                </a:r>
                <a14:m>
                  <m:oMath xmlns:m="http://schemas.openxmlformats.org/officeDocument/2006/math">
                    <m:r>
                      <a:rPr lang="en-US" b="0" i="1" smtClean="0">
                        <a:latin typeface="Cambria Math" panose="02040503050406030204" pitchFamily="18" charset="0"/>
                        <a:cs typeface="Times New Roman" panose="02020603050405020304" pitchFamily="18" charset="0"/>
                      </a:rPr>
                      <m:t>8</m:t>
                    </m:r>
                    <m:box>
                      <m:boxPr>
                        <m:ctrlPr>
                          <a:rPr lang="en-US" b="0" i="1" smtClean="0">
                            <a:latin typeface="Cambria Math" panose="02040503050406030204" pitchFamily="18" charset="0"/>
                            <a:cs typeface="Times New Roman" panose="02020603050405020304" pitchFamily="18" charset="0"/>
                          </a:rPr>
                        </m:ctrlPr>
                      </m:boxPr>
                      <m:e>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𝑚</m:t>
                            </m:r>
                          </m:num>
                          <m:den>
                            <m:r>
                              <a:rPr lang="en-US" b="0" i="1" smtClean="0">
                                <a:latin typeface="Cambria Math" panose="02040503050406030204" pitchFamily="18" charset="0"/>
                                <a:cs typeface="Times New Roman" panose="02020603050405020304" pitchFamily="18" charset="0"/>
                              </a:rPr>
                              <m:t>𝑠</m:t>
                            </m:r>
                          </m:den>
                        </m:f>
                      </m:e>
                    </m:box>
                  </m:oMath>
                </a14:m>
                <a:r>
                  <a:rPr lang="en-US" dirty="0">
                    <a:latin typeface="Times New Roman" panose="02020603050405020304" pitchFamily="18" charset="0"/>
                    <a:cs typeface="Times New Roman" panose="02020603050405020304" pitchFamily="18" charset="0"/>
                  </a:rPr>
                  <a:t>, and the </a:t>
                </a:r>
                <a14:m>
                  <m:oMath xmlns:m="http://schemas.openxmlformats.org/officeDocument/2006/math">
                    <m:r>
                      <a:rPr lang="en-US" b="0" i="1" smtClean="0">
                        <a:latin typeface="Cambria Math" panose="02040503050406030204" pitchFamily="18" charset="0"/>
                        <a:cs typeface="Times New Roman" panose="02020603050405020304" pitchFamily="18" charset="0"/>
                      </a:rPr>
                      <m:t>3</m:t>
                    </m:r>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fragment is ejected with a velocity of </a:t>
                </a:r>
                <a14:m>
                  <m:oMath xmlns:m="http://schemas.openxmlformats.org/officeDocument/2006/math">
                    <m:r>
                      <a:rPr lang="en-US" b="0" i="1" smtClean="0">
                        <a:latin typeface="Cambria Math" panose="02040503050406030204" pitchFamily="18" charset="0"/>
                        <a:cs typeface="Times New Roman" panose="02020603050405020304" pitchFamily="18" charset="0"/>
                      </a:rPr>
                      <m:t>10</m:t>
                    </m:r>
                    <m:box>
                      <m:boxPr>
                        <m:ctrlPr>
                          <a:rPr lang="en-US" b="0" i="1" smtClean="0">
                            <a:latin typeface="Cambria Math" panose="02040503050406030204" pitchFamily="18" charset="0"/>
                            <a:cs typeface="Times New Roman" panose="02020603050405020304" pitchFamily="18" charset="0"/>
                          </a:rPr>
                        </m:ctrlPr>
                      </m:boxPr>
                      <m:e>
                        <m:f>
                          <m:fPr>
                            <m:ctrlPr>
                              <a:rPr lang="en-US" b="0" i="1" smtClean="0">
                                <a:latin typeface="Cambria Math" panose="02040503050406030204" pitchFamily="18" charset="0"/>
                                <a:cs typeface="Times New Roman" panose="02020603050405020304" pitchFamily="18" charset="0"/>
                              </a:rPr>
                            </m:ctrlPr>
                          </m:fPr>
                          <m:num>
                            <m:r>
                              <a:rPr lang="en-US" b="0" i="1" smtClean="0">
                                <a:latin typeface="Cambria Math" panose="02040503050406030204" pitchFamily="18" charset="0"/>
                                <a:cs typeface="Times New Roman" panose="02020603050405020304" pitchFamily="18" charset="0"/>
                              </a:rPr>
                              <m:t>𝑚</m:t>
                            </m:r>
                          </m:num>
                          <m:den>
                            <m:r>
                              <a:rPr lang="en-US" b="0" i="1" smtClean="0">
                                <a:latin typeface="Cambria Math" panose="02040503050406030204" pitchFamily="18" charset="0"/>
                                <a:cs typeface="Times New Roman" panose="02020603050405020304" pitchFamily="18" charset="0"/>
                              </a:rPr>
                              <m:t>𝑠</m:t>
                            </m:r>
                          </m:den>
                        </m:f>
                      </m:e>
                    </m:box>
                    <m:r>
                      <a:rPr lang="en-US" b="0" i="1" smtClean="0">
                        <a:latin typeface="Cambria Math" panose="02040503050406030204" pitchFamily="18" charset="0"/>
                        <a:cs typeface="Times New Roman" panose="02020603050405020304" pitchFamily="18" charset="0"/>
                      </a:rPr>
                      <m:t> </m:t>
                    </m:r>
                  </m:oMath>
                </a14:m>
                <a:r>
                  <a:rPr lang="en-US" dirty="0">
                    <a:latin typeface="Times New Roman" panose="02020603050405020304" pitchFamily="18" charset="0"/>
                    <a:cs typeface="Times New Roman" panose="02020603050405020304" pitchFamily="18" charset="0"/>
                  </a:rPr>
                  <a:t> at an angle of </a:t>
                </a:r>
                <a14:m>
                  <m:oMath xmlns:m="http://schemas.openxmlformats.org/officeDocument/2006/math">
                    <m:sSup>
                      <m:sSupPr>
                        <m:ctrlPr>
                          <a:rPr lang="en-US" b="0" i="1" smtClean="0">
                            <a:latin typeface="Cambria Math" panose="02040503050406030204" pitchFamily="18" charset="0"/>
                            <a:cs typeface="Times New Roman" panose="02020603050405020304" pitchFamily="18" charset="0"/>
                          </a:rPr>
                        </m:ctrlPr>
                      </m:sSupPr>
                      <m:e>
                        <m:r>
                          <a:rPr lang="en-US" b="0" i="1" smtClean="0">
                            <a:latin typeface="Cambria Math" panose="02040503050406030204" pitchFamily="18" charset="0"/>
                            <a:cs typeface="Times New Roman" panose="02020603050405020304" pitchFamily="18" charset="0"/>
                          </a:rPr>
                          <m:t>30</m:t>
                        </m:r>
                      </m:e>
                      <m:sup>
                        <m:r>
                          <a:rPr lang="en-US" b="0" i="1" smtClean="0">
                            <a:latin typeface="Cambria Math" panose="02040503050406030204" pitchFamily="18" charset="0"/>
                            <a:cs typeface="Times New Roman" panose="02020603050405020304" pitchFamily="18" charset="0"/>
                          </a:rPr>
                          <m:t>0</m:t>
                        </m:r>
                      </m:sup>
                    </m:sSup>
                  </m:oMath>
                </a14:m>
                <a:r>
                  <a:rPr lang="en-US" dirty="0">
                    <a:latin typeface="Times New Roman" panose="02020603050405020304" pitchFamily="18" charset="0"/>
                    <a:cs typeface="Times New Roman" panose="02020603050405020304" pitchFamily="18" charset="0"/>
                  </a:rPr>
                  <a:t> above the horizontal, what is the velocity of the third fragment of mass </a:t>
                </a:r>
                <a14:m>
                  <m:oMath xmlns:m="http://schemas.openxmlformats.org/officeDocument/2006/math">
                    <m:r>
                      <a:rPr lang="en-US" b="0" i="1" smtClean="0">
                        <a:latin typeface="Cambria Math" panose="02040503050406030204" pitchFamily="18" charset="0"/>
                        <a:cs typeface="Times New Roman" panose="02020603050405020304" pitchFamily="18" charset="0"/>
                      </a:rPr>
                      <m:t>𝑚</m:t>
                    </m:r>
                  </m:oMath>
                </a14:m>
                <a:r>
                  <a:rPr lang="en-US" dirty="0">
                    <a:latin typeface="Times New Roman" panose="02020603050405020304" pitchFamily="18" charset="0"/>
                    <a:cs typeface="Times New Roman" panose="02020603050405020304" pitchFamily="18" charset="0"/>
                  </a:rPr>
                  <a:t>? </a:t>
                </a:r>
              </a:p>
            </p:txBody>
          </p:sp>
        </mc:Choice>
        <mc:Fallback xmlns="">
          <p:sp>
            <p:nvSpPr>
              <p:cNvPr id="6" name="Rectangle 5">
                <a:extLst>
                  <a:ext uri="{FF2B5EF4-FFF2-40B4-BE49-F238E27FC236}">
                    <a16:creationId xmlns:a16="http://schemas.microsoft.com/office/drawing/2014/main" id="{86815C8F-9D37-B341-B2DB-8E405D9ECA1D}"/>
                  </a:ext>
                </a:extLst>
              </p:cNvPr>
              <p:cNvSpPr>
                <a:spLocks noRot="1" noChangeAspect="1" noMove="1" noResize="1" noEditPoints="1" noAdjustHandles="1" noChangeArrowheads="1" noChangeShapeType="1" noTextEdit="1"/>
              </p:cNvSpPr>
              <p:nvPr/>
            </p:nvSpPr>
            <p:spPr>
              <a:xfrm>
                <a:off x="276923" y="1851336"/>
                <a:ext cx="6096000" cy="2641877"/>
              </a:xfrm>
              <a:prstGeom prst="rect">
                <a:avLst/>
              </a:prstGeom>
              <a:blipFill>
                <a:blip r:embed="rId2"/>
                <a:stretch>
                  <a:fillRect l="-832" t="-957" r="-832" b="-2871"/>
                </a:stretch>
              </a:blipFill>
            </p:spPr>
            <p:txBody>
              <a:bodyPr/>
              <a:lstStyle/>
              <a:p>
                <a:r>
                  <a:rPr lang="en-US">
                    <a:noFill/>
                  </a:rPr>
                  <a:t> </a:t>
                </a:r>
              </a:p>
            </p:txBody>
          </p:sp>
        </mc:Fallback>
      </mc:AlternateContent>
      <p:grpSp>
        <p:nvGrpSpPr>
          <p:cNvPr id="7" name="Group 6">
            <a:extLst>
              <a:ext uri="{FF2B5EF4-FFF2-40B4-BE49-F238E27FC236}">
                <a16:creationId xmlns:a16="http://schemas.microsoft.com/office/drawing/2014/main" id="{3FE23359-0EC1-7749-A11E-D1DADD3C7D7E}"/>
              </a:ext>
            </a:extLst>
          </p:cNvPr>
          <p:cNvGrpSpPr/>
          <p:nvPr/>
        </p:nvGrpSpPr>
        <p:grpSpPr>
          <a:xfrm>
            <a:off x="6985197" y="3164797"/>
            <a:ext cx="2234207" cy="3544871"/>
            <a:chOff x="6707382" y="3576578"/>
            <a:chExt cx="2234207" cy="3544871"/>
          </a:xfrm>
        </p:grpSpPr>
        <p:pic>
          <p:nvPicPr>
            <p:cNvPr id="8" name="Picture 19" descr="model rocket launch">
              <a:extLst>
                <a:ext uri="{FF2B5EF4-FFF2-40B4-BE49-F238E27FC236}">
                  <a16:creationId xmlns:a16="http://schemas.microsoft.com/office/drawing/2014/main" id="{91245A62-D897-3543-9FE1-33B738BADA7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7382" y="3576578"/>
              <a:ext cx="2234207" cy="3083206"/>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B5127436-5B32-BB4C-AF71-38AAEEDED0B5}"/>
                </a:ext>
              </a:extLst>
            </p:cNvPr>
            <p:cNvSpPr/>
            <p:nvPr/>
          </p:nvSpPr>
          <p:spPr>
            <a:xfrm>
              <a:off x="6707382" y="6659784"/>
              <a:ext cx="2234207" cy="461665"/>
            </a:xfrm>
            <a:prstGeom prst="rect">
              <a:avLst/>
            </a:prstGeom>
          </p:spPr>
          <p:txBody>
            <a:bodyPr wrap="square">
              <a:spAutoFit/>
            </a:bodyPr>
            <a:lstStyle/>
            <a:p>
              <a:r>
                <a:rPr lang="en-US" sz="800" dirty="0">
                  <a:latin typeface="Times New Roman" panose="02020603050405020304" pitchFamily="18" charset="0"/>
                  <a:cs typeface="Times New Roman" panose="02020603050405020304" pitchFamily="18" charset="0"/>
                </a:rPr>
                <a:t>https://</a:t>
              </a:r>
              <a:r>
                <a:rPr lang="en-US" sz="800" dirty="0" err="1">
                  <a:latin typeface="Times New Roman" panose="02020603050405020304" pitchFamily="18" charset="0"/>
                  <a:cs typeface="Times New Roman" panose="02020603050405020304" pitchFamily="18" charset="0"/>
                </a:rPr>
                <a:t>www.toysperiod.com</a:t>
              </a:r>
              <a:r>
                <a:rPr lang="en-US" sz="800" dirty="0">
                  <a:latin typeface="Times New Roman" panose="02020603050405020304" pitchFamily="18" charset="0"/>
                  <a:cs typeface="Times New Roman" panose="02020603050405020304" pitchFamily="18" charset="0"/>
                </a:rPr>
                <a:t>/blog/scale-models/model-rockets-from-history-of-rocketry-to-building-your-own/</a:t>
              </a:r>
            </a:p>
          </p:txBody>
        </p:sp>
      </p:grpSp>
      <p:pic>
        <p:nvPicPr>
          <p:cNvPr id="10" name="Picture 9">
            <a:extLst>
              <a:ext uri="{FF2B5EF4-FFF2-40B4-BE49-F238E27FC236}">
                <a16:creationId xmlns:a16="http://schemas.microsoft.com/office/drawing/2014/main" id="{50D156C6-FBEB-7E45-AB59-59707FCB3528}"/>
              </a:ext>
            </a:extLst>
          </p:cNvPr>
          <p:cNvPicPr>
            <a:picLocks noChangeAspect="1"/>
          </p:cNvPicPr>
          <p:nvPr/>
        </p:nvPicPr>
        <p:blipFill>
          <a:blip r:embed="rId4"/>
          <a:stretch>
            <a:fillRect/>
          </a:stretch>
        </p:blipFill>
        <p:spPr>
          <a:xfrm>
            <a:off x="7356498" y="495899"/>
            <a:ext cx="1491603" cy="1247078"/>
          </a:xfrm>
          <a:prstGeom prst="rect">
            <a:avLst/>
          </a:prstGeom>
        </p:spPr>
      </p:pic>
      <p:cxnSp>
        <p:nvCxnSpPr>
          <p:cNvPr id="11" name="Straight Arrow Connector 10">
            <a:extLst>
              <a:ext uri="{FF2B5EF4-FFF2-40B4-BE49-F238E27FC236}">
                <a16:creationId xmlns:a16="http://schemas.microsoft.com/office/drawing/2014/main" id="{38410145-760A-6A43-8B77-C33575FA2F3E}"/>
              </a:ext>
            </a:extLst>
          </p:cNvPr>
          <p:cNvCxnSpPr/>
          <p:nvPr/>
        </p:nvCxnSpPr>
        <p:spPr>
          <a:xfrm flipV="1">
            <a:off x="8102299" y="1912753"/>
            <a:ext cx="0" cy="10880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911A7660-B3B3-4444-A92F-C165D01401D5}"/>
              </a:ext>
            </a:extLst>
          </p:cNvPr>
          <p:cNvGrpSpPr/>
          <p:nvPr/>
        </p:nvGrpSpPr>
        <p:grpSpPr>
          <a:xfrm>
            <a:off x="9924179" y="461575"/>
            <a:ext cx="1868829" cy="2644827"/>
            <a:chOff x="10067482" y="160634"/>
            <a:chExt cx="1868829" cy="2644827"/>
          </a:xfrm>
        </p:grpSpPr>
        <p:pic>
          <p:nvPicPr>
            <p:cNvPr id="13" name="Picture 12">
              <a:extLst>
                <a:ext uri="{FF2B5EF4-FFF2-40B4-BE49-F238E27FC236}">
                  <a16:creationId xmlns:a16="http://schemas.microsoft.com/office/drawing/2014/main" id="{4D1E8249-1A57-5F4B-8230-55935C635513}"/>
                </a:ext>
              </a:extLst>
            </p:cNvPr>
            <p:cNvPicPr>
              <a:picLocks noChangeAspect="1"/>
            </p:cNvPicPr>
            <p:nvPr/>
          </p:nvPicPr>
          <p:blipFill>
            <a:blip r:embed="rId5"/>
            <a:stretch>
              <a:fillRect/>
            </a:stretch>
          </p:blipFill>
          <p:spPr>
            <a:xfrm>
              <a:off x="10804566" y="548465"/>
              <a:ext cx="444500" cy="596900"/>
            </a:xfrm>
            <a:prstGeom prst="rect">
              <a:avLst/>
            </a:prstGeom>
          </p:spPr>
        </p:pic>
        <p:pic>
          <p:nvPicPr>
            <p:cNvPr id="14" name="Picture 13">
              <a:extLst>
                <a:ext uri="{FF2B5EF4-FFF2-40B4-BE49-F238E27FC236}">
                  <a16:creationId xmlns:a16="http://schemas.microsoft.com/office/drawing/2014/main" id="{F16B19AA-3C4B-B540-AE1A-C1A892CB5CB0}"/>
                </a:ext>
              </a:extLst>
            </p:cNvPr>
            <p:cNvPicPr>
              <a:picLocks noChangeAspect="1"/>
            </p:cNvPicPr>
            <p:nvPr/>
          </p:nvPicPr>
          <p:blipFill>
            <a:blip r:embed="rId6"/>
            <a:stretch>
              <a:fillRect/>
            </a:stretch>
          </p:blipFill>
          <p:spPr>
            <a:xfrm>
              <a:off x="10842666" y="1211638"/>
              <a:ext cx="368300" cy="685800"/>
            </a:xfrm>
            <a:prstGeom prst="rect">
              <a:avLst/>
            </a:prstGeom>
          </p:spPr>
        </p:pic>
        <p:pic>
          <p:nvPicPr>
            <p:cNvPr id="15" name="Picture 14">
              <a:extLst>
                <a:ext uri="{FF2B5EF4-FFF2-40B4-BE49-F238E27FC236}">
                  <a16:creationId xmlns:a16="http://schemas.microsoft.com/office/drawing/2014/main" id="{3D4E471D-EBF1-7040-A620-635413DD4983}"/>
                </a:ext>
              </a:extLst>
            </p:cNvPr>
            <p:cNvPicPr>
              <a:picLocks noChangeAspect="1"/>
            </p:cNvPicPr>
            <p:nvPr/>
          </p:nvPicPr>
          <p:blipFill>
            <a:blip r:embed="rId7"/>
            <a:stretch>
              <a:fillRect/>
            </a:stretch>
          </p:blipFill>
          <p:spPr>
            <a:xfrm>
              <a:off x="10067482" y="1891309"/>
              <a:ext cx="622300" cy="304800"/>
            </a:xfrm>
            <a:prstGeom prst="rect">
              <a:avLst/>
            </a:prstGeom>
          </p:spPr>
        </p:pic>
        <p:cxnSp>
          <p:nvCxnSpPr>
            <p:cNvPr id="16" name="Straight Arrow Connector 15">
              <a:extLst>
                <a:ext uri="{FF2B5EF4-FFF2-40B4-BE49-F238E27FC236}">
                  <a16:creationId xmlns:a16="http://schemas.microsoft.com/office/drawing/2014/main" id="{48C179CF-0096-924E-8B61-25AC32605A69}"/>
                </a:ext>
              </a:extLst>
            </p:cNvPr>
            <p:cNvCxnSpPr/>
            <p:nvPr/>
          </p:nvCxnSpPr>
          <p:spPr>
            <a:xfrm flipV="1">
              <a:off x="10378632" y="313764"/>
              <a:ext cx="0" cy="149188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C52465A-2ED6-7343-8CB6-9A3AF8F7E810}"/>
                </a:ext>
              </a:extLst>
            </p:cNvPr>
            <p:cNvCxnSpPr>
              <a:cxnSpLocks/>
            </p:cNvCxnSpPr>
            <p:nvPr/>
          </p:nvCxnSpPr>
          <p:spPr>
            <a:xfrm flipV="1">
              <a:off x="10378632" y="1805650"/>
              <a:ext cx="1427545" cy="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F65C559F-0DDB-C84F-B05D-C5BF390BFAD8}"/>
                </a:ext>
              </a:extLst>
            </p:cNvPr>
            <p:cNvCxnSpPr>
              <a:stCxn id="15" idx="2"/>
            </p:cNvCxnSpPr>
            <p:nvPr/>
          </p:nvCxnSpPr>
          <p:spPr>
            <a:xfrm>
              <a:off x="10378632" y="2196109"/>
              <a:ext cx="0" cy="609352"/>
            </a:xfrm>
            <a:prstGeom prst="straightConnector1">
              <a:avLst/>
            </a:prstGeom>
            <a:ln w="28575">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A39450B-FC54-294F-87BA-078F03394FE0}"/>
                </a:ext>
              </a:extLst>
            </p:cNvPr>
            <p:cNvCxnSpPr>
              <a:cxnSpLocks/>
            </p:cNvCxnSpPr>
            <p:nvPr/>
          </p:nvCxnSpPr>
          <p:spPr>
            <a:xfrm flipV="1">
              <a:off x="10378632" y="864082"/>
              <a:ext cx="648184" cy="932826"/>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089E50C2-64CE-CF4C-9C62-231E523764DD}"/>
                </a:ext>
              </a:extLst>
            </p:cNvPr>
            <p:cNvCxnSpPr>
              <a:cxnSpLocks/>
            </p:cNvCxnSpPr>
            <p:nvPr/>
          </p:nvCxnSpPr>
          <p:spPr>
            <a:xfrm flipV="1">
              <a:off x="10378632" y="1450165"/>
              <a:ext cx="713772" cy="346279"/>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1" name="TextBox 20">
                  <a:extLst>
                    <a:ext uri="{FF2B5EF4-FFF2-40B4-BE49-F238E27FC236}">
                      <a16:creationId xmlns:a16="http://schemas.microsoft.com/office/drawing/2014/main" id="{D2109F60-08B6-9648-8512-3BD705CD5681}"/>
                    </a:ext>
                  </a:extLst>
                </p:cNvPr>
                <p:cNvSpPr txBox="1"/>
                <p:nvPr/>
              </p:nvSpPr>
              <p:spPr>
                <a:xfrm>
                  <a:off x="11189830" y="1303537"/>
                  <a:ext cx="342978"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𝑚</m:t>
                            </m:r>
                          </m:sub>
                        </m:sSub>
                      </m:oMath>
                    </m:oMathPara>
                  </a14:m>
                  <a:endParaRPr lang="en-US" dirty="0"/>
                </a:p>
              </p:txBody>
            </p:sp>
          </mc:Choice>
          <mc:Fallback xmlns="">
            <p:sp>
              <p:nvSpPr>
                <p:cNvPr id="53" name="TextBox 52">
                  <a:extLst>
                    <a:ext uri="{FF2B5EF4-FFF2-40B4-BE49-F238E27FC236}">
                      <a16:creationId xmlns:a16="http://schemas.microsoft.com/office/drawing/2014/main" id="{DD136486-EF31-6741-BE47-3D7BF0299309}"/>
                    </a:ext>
                  </a:extLst>
                </p:cNvPr>
                <p:cNvSpPr txBox="1">
                  <a:spLocks noRot="1" noChangeAspect="1" noMove="1" noResize="1" noEditPoints="1" noAdjustHandles="1" noChangeArrowheads="1" noChangeShapeType="1" noTextEdit="1"/>
                </p:cNvSpPr>
                <p:nvPr/>
              </p:nvSpPr>
              <p:spPr>
                <a:xfrm>
                  <a:off x="11189830" y="1303537"/>
                  <a:ext cx="342978" cy="276999"/>
                </a:xfrm>
                <a:prstGeom prst="rect">
                  <a:avLst/>
                </a:prstGeom>
                <a:blipFill>
                  <a:blip r:embed="rId8"/>
                  <a:stretch>
                    <a:fillRect l="-7143" b="-869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723AD4EA-9BAD-4C44-8D14-7504D95A5FE1}"/>
                    </a:ext>
                  </a:extLst>
                </p:cNvPr>
                <p:cNvSpPr txBox="1"/>
                <p:nvPr/>
              </p:nvSpPr>
              <p:spPr>
                <a:xfrm>
                  <a:off x="11210966" y="667707"/>
                  <a:ext cx="443006"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3</m:t>
                            </m:r>
                            <m:r>
                              <a:rPr lang="en-US" b="0" i="1" smtClean="0">
                                <a:latin typeface="Cambria Math" panose="02040503050406030204" pitchFamily="18" charset="0"/>
                              </a:rPr>
                              <m:t>𝑚</m:t>
                            </m:r>
                          </m:sub>
                        </m:sSub>
                      </m:oMath>
                    </m:oMathPara>
                  </a14:m>
                  <a:endParaRPr lang="en-US" dirty="0"/>
                </a:p>
              </p:txBody>
            </p:sp>
          </mc:Choice>
          <mc:Fallback xmlns="">
            <p:sp>
              <p:nvSpPr>
                <p:cNvPr id="55" name="TextBox 54">
                  <a:extLst>
                    <a:ext uri="{FF2B5EF4-FFF2-40B4-BE49-F238E27FC236}">
                      <a16:creationId xmlns:a16="http://schemas.microsoft.com/office/drawing/2014/main" id="{97897391-8319-CD47-BE5B-198652874096}"/>
                    </a:ext>
                  </a:extLst>
                </p:cNvPr>
                <p:cNvSpPr txBox="1">
                  <a:spLocks noRot="1" noChangeAspect="1" noMove="1" noResize="1" noEditPoints="1" noAdjustHandles="1" noChangeArrowheads="1" noChangeShapeType="1" noTextEdit="1"/>
                </p:cNvSpPr>
                <p:nvPr/>
              </p:nvSpPr>
              <p:spPr>
                <a:xfrm>
                  <a:off x="11210966" y="667707"/>
                  <a:ext cx="443006" cy="276999"/>
                </a:xfrm>
                <a:prstGeom prst="rect">
                  <a:avLst/>
                </a:prstGeom>
                <a:blipFill>
                  <a:blip r:embed="rId9"/>
                  <a:stretch>
                    <a:fillRect l="-5556" r="-2778"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E4A52AB6-82D0-F94E-A09D-A33915FF67C7}"/>
                    </a:ext>
                  </a:extLst>
                </p:cNvPr>
                <p:cNvSpPr txBox="1"/>
                <p:nvPr/>
              </p:nvSpPr>
              <p:spPr>
                <a:xfrm>
                  <a:off x="10394641" y="2408327"/>
                  <a:ext cx="433132" cy="276999"/>
                </a:xfrm>
                <a:prstGeom prst="rect">
                  <a:avLst/>
                </a:prstGeom>
                <a:noFill/>
              </p:spPr>
              <p:txBody>
                <a:bodyPr wrap="none" lIns="0" tIns="0" rIns="0" bIns="0" rtlCol="0">
                  <a:spAutoFit/>
                </a:bodyPr>
                <a:lstStyle/>
                <a:p>
                  <a:pPr/>
                  <a14:m>
                    <m:oMathPara xmlns:m="http://schemas.openxmlformats.org/officeDocument/2006/math">
                      <m:o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𝑣</m:t>
                            </m:r>
                          </m:e>
                          <m:sub>
                            <m:r>
                              <a:rPr lang="en-US" b="0" i="1" smtClean="0">
                                <a:latin typeface="Cambria Math" panose="02040503050406030204" pitchFamily="18" charset="0"/>
                              </a:rPr>
                              <m:t>4</m:t>
                            </m:r>
                            <m:r>
                              <a:rPr lang="en-US" b="0" i="1" smtClean="0">
                                <a:latin typeface="Cambria Math" panose="02040503050406030204" pitchFamily="18" charset="0"/>
                              </a:rPr>
                              <m:t>𝑚</m:t>
                            </m:r>
                          </m:sub>
                        </m:sSub>
                      </m:oMath>
                    </m:oMathPara>
                  </a14:m>
                  <a:endParaRPr lang="en-US" dirty="0"/>
                </a:p>
              </p:txBody>
            </p:sp>
          </mc:Choice>
          <mc:Fallback xmlns="">
            <p:sp>
              <p:nvSpPr>
                <p:cNvPr id="56" name="TextBox 55">
                  <a:extLst>
                    <a:ext uri="{FF2B5EF4-FFF2-40B4-BE49-F238E27FC236}">
                      <a16:creationId xmlns:a16="http://schemas.microsoft.com/office/drawing/2014/main" id="{F4CDDBC4-16C7-5F44-BF1E-DBBF3962BD52}"/>
                    </a:ext>
                  </a:extLst>
                </p:cNvPr>
                <p:cNvSpPr txBox="1">
                  <a:spLocks noRot="1" noChangeAspect="1" noMove="1" noResize="1" noEditPoints="1" noAdjustHandles="1" noChangeArrowheads="1" noChangeShapeType="1" noTextEdit="1"/>
                </p:cNvSpPr>
                <p:nvPr/>
              </p:nvSpPr>
              <p:spPr>
                <a:xfrm>
                  <a:off x="10394641" y="2408327"/>
                  <a:ext cx="433132" cy="276999"/>
                </a:xfrm>
                <a:prstGeom prst="rect">
                  <a:avLst/>
                </a:prstGeom>
                <a:blipFill>
                  <a:blip r:embed="rId10"/>
                  <a:stretch>
                    <a:fillRect l="-5714" r="-2857" b="-1304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50F84186-C2BF-2444-B016-BB8A303D668B}"/>
                    </a:ext>
                  </a:extLst>
                </p:cNvPr>
                <p:cNvSpPr txBox="1"/>
                <p:nvPr/>
              </p:nvSpPr>
              <p:spPr>
                <a:xfrm>
                  <a:off x="11794606" y="1783587"/>
                  <a:ext cx="141705" cy="215444"/>
                </a:xfrm>
                <a:prstGeom prst="rect">
                  <a:avLst/>
                </a:prstGeom>
                <a:noFill/>
              </p:spPr>
              <p:txBody>
                <a:bodyPr wrap="none" lIns="0" tIns="0" rIns="0" bIns="0" rtlCol="0">
                  <a:spAutoFit/>
                </a:bodyPr>
                <a:lstStyle/>
                <a:p>
                  <a:pPr/>
                  <a14:m>
                    <m:oMathPara xmlns:m="http://schemas.openxmlformats.org/officeDocument/2006/math">
                      <m:oMath>
                        <m:r>
                          <a:rPr lang="en-US" sz="1400" b="0" i="1" smtClean="0">
                            <a:latin typeface="Cambria Math" panose="02040503050406030204" pitchFamily="18" charset="0"/>
                          </a:rPr>
                          <m:t>𝑥</m:t>
                        </m:r>
                      </m:oMath>
                    </m:oMathPara>
                  </a14:m>
                  <a:endParaRPr lang="en-US" sz="1400" dirty="0"/>
                </a:p>
              </p:txBody>
            </p:sp>
          </mc:Choice>
          <mc:Fallback xmlns="">
            <p:sp>
              <p:nvSpPr>
                <p:cNvPr id="54" name="TextBox 53">
                  <a:extLst>
                    <a:ext uri="{FF2B5EF4-FFF2-40B4-BE49-F238E27FC236}">
                      <a16:creationId xmlns:a16="http://schemas.microsoft.com/office/drawing/2014/main" id="{65FBDE36-6C61-3340-9F52-C55413F3060E}"/>
                    </a:ext>
                  </a:extLst>
                </p:cNvPr>
                <p:cNvSpPr txBox="1">
                  <a:spLocks noRot="1" noChangeAspect="1" noMove="1" noResize="1" noEditPoints="1" noAdjustHandles="1" noChangeArrowheads="1" noChangeShapeType="1" noTextEdit="1"/>
                </p:cNvSpPr>
                <p:nvPr/>
              </p:nvSpPr>
              <p:spPr>
                <a:xfrm>
                  <a:off x="11794606" y="1783587"/>
                  <a:ext cx="141705" cy="215444"/>
                </a:xfrm>
                <a:prstGeom prst="rect">
                  <a:avLst/>
                </a:prstGeom>
                <a:blipFill>
                  <a:blip r:embed="rId11"/>
                  <a:stretch>
                    <a:fillRect l="-7692" r="-769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A19A0CAA-F080-A046-A466-39AE85066815}"/>
                    </a:ext>
                  </a:extLst>
                </p:cNvPr>
                <p:cNvSpPr/>
                <p:nvPr/>
              </p:nvSpPr>
              <p:spPr>
                <a:xfrm>
                  <a:off x="10067482" y="160634"/>
                  <a:ext cx="328808" cy="307777"/>
                </a:xfrm>
                <a:prstGeom prst="rect">
                  <a:avLst/>
                </a:prstGeom>
              </p:spPr>
              <p:txBody>
                <a:bodyPr wrap="none">
                  <a:spAutoFit/>
                </a:bodyPr>
                <a:lstStyle/>
                <a:p>
                  <a:pPr/>
                  <a14:m>
                    <m:oMathPara xmlns:m="http://schemas.openxmlformats.org/officeDocument/2006/math">
                      <m:oMath>
                        <m:r>
                          <a:rPr lang="en-US" sz="1400" b="0" i="1" smtClean="0">
                            <a:latin typeface="Cambria Math" panose="02040503050406030204" pitchFamily="18" charset="0"/>
                          </a:rPr>
                          <m:t>𝑦</m:t>
                        </m:r>
                      </m:oMath>
                    </m:oMathPara>
                  </a14:m>
                  <a:endParaRPr lang="en-US" sz="1400" dirty="0"/>
                </a:p>
              </p:txBody>
            </p:sp>
          </mc:Choice>
          <mc:Fallback xmlns="">
            <p:sp>
              <p:nvSpPr>
                <p:cNvPr id="57" name="Rectangle 56">
                  <a:extLst>
                    <a:ext uri="{FF2B5EF4-FFF2-40B4-BE49-F238E27FC236}">
                      <a16:creationId xmlns:a16="http://schemas.microsoft.com/office/drawing/2014/main" id="{E2B8BC67-8071-5F47-BBD5-7F698B10B0D8}"/>
                    </a:ext>
                  </a:extLst>
                </p:cNvPr>
                <p:cNvSpPr>
                  <a:spLocks noRot="1" noChangeAspect="1" noMove="1" noResize="1" noEditPoints="1" noAdjustHandles="1" noChangeArrowheads="1" noChangeShapeType="1" noTextEdit="1"/>
                </p:cNvSpPr>
                <p:nvPr/>
              </p:nvSpPr>
              <p:spPr>
                <a:xfrm>
                  <a:off x="10067482" y="160634"/>
                  <a:ext cx="328808" cy="307777"/>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9B2CF55C-EF8E-AE4B-A920-29C9F4829CFC}"/>
                    </a:ext>
                  </a:extLst>
                </p:cNvPr>
                <p:cNvSpPr/>
                <p:nvPr/>
              </p:nvSpPr>
              <p:spPr>
                <a:xfrm>
                  <a:off x="10496785" y="1406086"/>
                  <a:ext cx="330988" cy="307777"/>
                </a:xfrm>
                <a:prstGeom prst="rect">
                  <a:avLst/>
                </a:prstGeom>
              </p:spPr>
              <p:txBody>
                <a:bodyPr wrap="none">
                  <a:spAutoFit/>
                </a:bodyPr>
                <a:lstStyle/>
                <a:p>
                  <a:pPr/>
                  <a14:m>
                    <m:oMathPara xmlns:m="http://schemas.openxmlformats.org/officeDocument/2006/math">
                      <m:oMath>
                        <m:r>
                          <a:rPr lang="en-US" sz="1400" i="1" smtClean="0">
                            <a:solidFill>
                              <a:srgbClr val="FF0000"/>
                            </a:solidFill>
                            <a:latin typeface="Cambria Math" panose="02040503050406030204" pitchFamily="18" charset="0"/>
                            <a:ea typeface="Cambria Math" panose="02040503050406030204" pitchFamily="18" charset="0"/>
                          </a:rPr>
                          <m:t>𝜃</m:t>
                        </m:r>
                      </m:oMath>
                    </m:oMathPara>
                  </a14:m>
                  <a:endParaRPr lang="en-US" sz="1400" dirty="0">
                    <a:solidFill>
                      <a:srgbClr val="FF0000"/>
                    </a:solidFill>
                  </a:endParaRPr>
                </a:p>
              </p:txBody>
            </p:sp>
          </mc:Choice>
          <mc:Fallback xmlns="">
            <p:sp>
              <p:nvSpPr>
                <p:cNvPr id="58" name="Rectangle 57">
                  <a:extLst>
                    <a:ext uri="{FF2B5EF4-FFF2-40B4-BE49-F238E27FC236}">
                      <a16:creationId xmlns:a16="http://schemas.microsoft.com/office/drawing/2014/main" id="{A0D4313B-46F2-8143-BD0E-321BE3E460D3}"/>
                    </a:ext>
                  </a:extLst>
                </p:cNvPr>
                <p:cNvSpPr>
                  <a:spLocks noRot="1" noChangeAspect="1" noMove="1" noResize="1" noEditPoints="1" noAdjustHandles="1" noChangeArrowheads="1" noChangeShapeType="1" noTextEdit="1"/>
                </p:cNvSpPr>
                <p:nvPr/>
              </p:nvSpPr>
              <p:spPr>
                <a:xfrm>
                  <a:off x="10496785" y="1406086"/>
                  <a:ext cx="330988" cy="307777"/>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B3CB669F-4DD4-FA40-94DF-087DABF3FF2C}"/>
                    </a:ext>
                  </a:extLst>
                </p:cNvPr>
                <p:cNvSpPr/>
                <p:nvPr/>
              </p:nvSpPr>
              <p:spPr>
                <a:xfrm>
                  <a:off x="10621255" y="1550395"/>
                  <a:ext cx="350417" cy="307777"/>
                </a:xfrm>
                <a:prstGeom prst="rect">
                  <a:avLst/>
                </a:prstGeom>
              </p:spPr>
              <p:txBody>
                <a:bodyPr wrap="none">
                  <a:spAutoFit/>
                </a:bodyPr>
                <a:lstStyle/>
                <a:p>
                  <a:pPr/>
                  <a14:m>
                    <m:oMathPara xmlns:m="http://schemas.openxmlformats.org/officeDocument/2006/math">
                      <m:oMath>
                        <m:r>
                          <a:rPr lang="en-US" sz="1400" i="1" smtClean="0">
                            <a:solidFill>
                              <a:srgbClr val="00B050"/>
                            </a:solidFill>
                            <a:latin typeface="Cambria Math" panose="02040503050406030204" pitchFamily="18" charset="0"/>
                            <a:ea typeface="Cambria Math" panose="02040503050406030204" pitchFamily="18" charset="0"/>
                          </a:rPr>
                          <m:t>𝜙</m:t>
                        </m:r>
                      </m:oMath>
                    </m:oMathPara>
                  </a14:m>
                  <a:endParaRPr lang="en-US" sz="1400" dirty="0">
                    <a:solidFill>
                      <a:srgbClr val="00B050"/>
                    </a:solidFill>
                  </a:endParaRPr>
                </a:p>
              </p:txBody>
            </p:sp>
          </mc:Choice>
          <mc:Fallback xmlns="">
            <p:sp>
              <p:nvSpPr>
                <p:cNvPr id="59" name="Rectangle 58">
                  <a:extLst>
                    <a:ext uri="{FF2B5EF4-FFF2-40B4-BE49-F238E27FC236}">
                      <a16:creationId xmlns:a16="http://schemas.microsoft.com/office/drawing/2014/main" id="{2154ACED-5BBF-D044-8698-BDCBEFE73C2C}"/>
                    </a:ext>
                  </a:extLst>
                </p:cNvPr>
                <p:cNvSpPr>
                  <a:spLocks noRot="1" noChangeAspect="1" noMove="1" noResize="1" noEditPoints="1" noAdjustHandles="1" noChangeArrowheads="1" noChangeShapeType="1" noTextEdit="1"/>
                </p:cNvSpPr>
                <p:nvPr/>
              </p:nvSpPr>
              <p:spPr>
                <a:xfrm>
                  <a:off x="10621255" y="1550395"/>
                  <a:ext cx="350417" cy="307777"/>
                </a:xfrm>
                <a:prstGeom prst="rect">
                  <a:avLst/>
                </a:prstGeom>
                <a:blipFill>
                  <a:blip r:embed="rId14"/>
                  <a:stretch>
                    <a:fillRect b="-8000"/>
                  </a:stretch>
                </a:blipFill>
              </p:spPr>
              <p:txBody>
                <a:bodyPr/>
                <a:lstStyle/>
                <a:p>
                  <a:r>
                    <a:rPr lang="en-US">
                      <a:noFill/>
                    </a:rPr>
                    <a:t> </a:t>
                  </a:r>
                </a:p>
              </p:txBody>
            </p:sp>
          </mc:Fallback>
        </mc:AlternateContent>
      </p:grpSp>
    </p:spTree>
    <p:extLst>
      <p:ext uri="{BB962C8B-B14F-4D97-AF65-F5344CB8AC3E}">
        <p14:creationId xmlns:p14="http://schemas.microsoft.com/office/powerpoint/2010/main" val="1473598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5" name="TextBox 4">
                <a:extLst>
                  <a:ext uri="{FF2B5EF4-FFF2-40B4-BE49-F238E27FC236}">
                    <a16:creationId xmlns:a16="http://schemas.microsoft.com/office/drawing/2014/main" id="{10356258-86CB-20EB-5D2D-831A1F6CDF6D}"/>
                  </a:ext>
                </a:extLst>
              </p:cNvPr>
              <p:cNvSpPr txBox="1"/>
              <p:nvPr/>
            </p:nvSpPr>
            <p:spPr>
              <a:xfrm>
                <a:off x="190913" y="1426424"/>
                <a:ext cx="11531875" cy="3876382"/>
              </a:xfrm>
              <a:prstGeom prst="rect">
                <a:avLst/>
              </a:prstGeom>
              <a:noFill/>
            </p:spPr>
            <p:txBody>
              <a:bodyPr wrap="square">
                <a:spAutoFit/>
              </a:bodyPr>
              <a:lstStyle/>
              <a:p>
                <a:pPr marL="285750" marR="0" indent="-285750" algn="just">
                  <a:spcBef>
                    <a:spcPts val="0"/>
                  </a:spcBef>
                  <a:spcAft>
                    <a:spcPts val="0"/>
                  </a:spcAft>
                  <a:buFont typeface="Arial" panose="020B0604020202020204" pitchFamily="34" charset="0"/>
                  <a:buChar char="•"/>
                </a:pPr>
                <a:r>
                  <a:rPr lang="en-US" sz="1800" dirty="0">
                    <a:effectLst/>
                    <a:latin typeface="Times New Roman" panose="02020603050405020304" pitchFamily="18" charset="0"/>
                    <a:ea typeface="Times New Roman" panose="02020603050405020304" pitchFamily="18" charset="0"/>
                  </a:rPr>
                  <a:t>A karate expert strikes downward with her fist of mass </a:t>
                </a:r>
                <a14:m>
                  <m:oMath xmlns:m="http://schemas.openxmlformats.org/officeDocument/2006/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𝑚</m:t>
                        </m:r>
                      </m:e>
                      <m:sub>
                        <m:r>
                          <a:rPr lang="en-US" sz="1800" i="1">
                            <a:effectLst/>
                            <a:latin typeface="Cambria Math" panose="02040503050406030204" pitchFamily="18" charset="0"/>
                            <a:ea typeface="Times New Roman" panose="02020603050405020304" pitchFamily="18" charset="0"/>
                          </a:rPr>
                          <m:t>𝑓𝑖𝑠𝑡</m:t>
                        </m:r>
                      </m:sub>
                    </m:sSub>
                    <m:r>
                      <a:rPr lang="en-US" sz="1800" i="1">
                        <a:effectLst/>
                        <a:latin typeface="Cambria Math" panose="02040503050406030204" pitchFamily="18" charset="0"/>
                        <a:ea typeface="Times New Roman" panose="02020603050405020304" pitchFamily="18" charset="0"/>
                      </a:rPr>
                      <m:t>=0.7</m:t>
                    </m:r>
                    <m:r>
                      <a:rPr lang="en-US" sz="1800" i="1">
                        <a:effectLst/>
                        <a:latin typeface="Cambria Math" panose="02040503050406030204" pitchFamily="18" charset="0"/>
                        <a:ea typeface="Times New Roman" panose="02020603050405020304" pitchFamily="18" charset="0"/>
                      </a:rPr>
                      <m:t>𝑘𝑔</m:t>
                    </m:r>
                  </m:oMath>
                </a14:m>
                <a:r>
                  <a:rPr lang="en-US" sz="1800" dirty="0">
                    <a:effectLst/>
                    <a:latin typeface="Times New Roman" panose="02020603050405020304" pitchFamily="18" charset="0"/>
                    <a:ea typeface="Times New Roman" panose="02020603050405020304" pitchFamily="18" charset="0"/>
                  </a:rPr>
                  <a:t> breaking a stationary brick with </a:t>
                </a:r>
                <a14:m>
                  <m:oMath xmlns:m="http://schemas.openxmlformats.org/officeDocument/2006/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𝑚</m:t>
                        </m:r>
                      </m:e>
                      <m:sub>
                        <m:r>
                          <a:rPr lang="en-US" sz="1800" i="1">
                            <a:effectLst/>
                            <a:latin typeface="Cambria Math" panose="02040503050406030204" pitchFamily="18" charset="0"/>
                            <a:ea typeface="Times New Roman" panose="02020603050405020304" pitchFamily="18" charset="0"/>
                          </a:rPr>
                          <m:t>𝑏𝑟𝑖𝑐𝑘</m:t>
                        </m:r>
                      </m:sub>
                    </m:sSub>
                    <m:r>
                      <a:rPr lang="en-US" sz="1800" i="1">
                        <a:effectLst/>
                        <a:latin typeface="Cambria Math" panose="02040503050406030204" pitchFamily="18" charset="0"/>
                        <a:ea typeface="Times New Roman" panose="02020603050405020304" pitchFamily="18" charset="0"/>
                      </a:rPr>
                      <m:t>=3.2</m:t>
                    </m:r>
                    <m:r>
                      <a:rPr lang="en-US" sz="1800" i="1">
                        <a:effectLst/>
                        <a:latin typeface="Cambria Math" panose="02040503050406030204" pitchFamily="18" charset="0"/>
                        <a:ea typeface="Times New Roman" panose="02020603050405020304" pitchFamily="18" charset="0"/>
                      </a:rPr>
                      <m:t>𝑘𝑔</m:t>
                    </m:r>
                  </m:oMath>
                </a14:m>
                <a:r>
                  <a:rPr lang="en-US" sz="1800" dirty="0">
                    <a:effectLst/>
                    <a:latin typeface="Times New Roman" panose="02020603050405020304" pitchFamily="18" charset="0"/>
                    <a:ea typeface="Times New Roman" panose="02020603050405020304" pitchFamily="18" charset="0"/>
                  </a:rPr>
                  <a:t>. The stiffness constant for the brick is </a:t>
                </a:r>
                <a14:m>
                  <m:oMath xmlns:m="http://schemas.openxmlformats.org/officeDocument/2006/math">
                    <m:r>
                      <a:rPr lang="en-US" sz="1800" i="1">
                        <a:effectLst/>
                        <a:latin typeface="Cambria Math" panose="02040503050406030204" pitchFamily="18" charset="0"/>
                        <a:ea typeface="Times New Roman" panose="02020603050405020304" pitchFamily="18" charset="0"/>
                      </a:rPr>
                      <m:t>𝑘</m:t>
                    </m:r>
                    <m:r>
                      <a:rPr lang="en-US" sz="1800" i="1">
                        <a:effectLst/>
                        <a:latin typeface="Cambria Math" panose="02040503050406030204" pitchFamily="18" charset="0"/>
                        <a:ea typeface="Times New Roman" panose="02020603050405020304" pitchFamily="18" charset="0"/>
                      </a:rPr>
                      <m:t>=2.6×</m:t>
                    </m:r>
                    <m:sSup>
                      <m:sSupPr>
                        <m:ctrlPr>
                          <a:rPr lang="en-US" sz="1800" i="1">
                            <a:effectLst/>
                            <a:latin typeface="Cambria Math" panose="02040503050406030204" pitchFamily="18" charset="0"/>
                            <a:ea typeface="Times New Roman" panose="02020603050405020304" pitchFamily="18" charset="0"/>
                          </a:rPr>
                        </m:ctrlPr>
                      </m:sSupPr>
                      <m:e>
                        <m:r>
                          <a:rPr lang="en-US" sz="1800" i="1">
                            <a:effectLst/>
                            <a:latin typeface="Cambria Math" panose="02040503050406030204" pitchFamily="18" charset="0"/>
                            <a:ea typeface="Times New Roman" panose="02020603050405020304" pitchFamily="18" charset="0"/>
                          </a:rPr>
                          <m:t>10</m:t>
                        </m:r>
                      </m:e>
                      <m:sup>
                        <m:r>
                          <a:rPr lang="en-US" sz="1800" i="1">
                            <a:effectLst/>
                            <a:latin typeface="Cambria Math" panose="02040503050406030204" pitchFamily="18" charset="0"/>
                            <a:ea typeface="Times New Roman" panose="02020603050405020304" pitchFamily="18" charset="0"/>
                          </a:rPr>
                          <m:t>6</m:t>
                        </m:r>
                      </m:sup>
                    </m:sSup>
                    <m:box>
                      <m:boxPr>
                        <m:ctrlPr>
                          <a:rPr lang="en-US" sz="1800" i="1">
                            <a:effectLst/>
                            <a:latin typeface="Cambria Math" panose="02040503050406030204" pitchFamily="18" charset="0"/>
                            <a:ea typeface="Times New Roman" panose="02020603050405020304" pitchFamily="18" charset="0"/>
                          </a:rPr>
                        </m:ctrlPr>
                      </m:boxPr>
                      <m:e>
                        <m:f>
                          <m:fPr>
                            <m:ctrlPr>
                              <a:rPr lang="en-US" sz="1800" i="1">
                                <a:effectLst/>
                                <a:latin typeface="Cambria Math" panose="02040503050406030204" pitchFamily="18" charset="0"/>
                                <a:ea typeface="Times New Roman" panose="02020603050405020304" pitchFamily="18" charset="0"/>
                              </a:rPr>
                            </m:ctrlPr>
                          </m:fPr>
                          <m:num>
                            <m:r>
                              <a:rPr lang="en-US" sz="1800" i="1">
                                <a:effectLst/>
                                <a:latin typeface="Cambria Math" panose="02040503050406030204" pitchFamily="18" charset="0"/>
                                <a:ea typeface="Times New Roman" panose="02020603050405020304" pitchFamily="18" charset="0"/>
                              </a:rPr>
                              <m:t>𝑁</m:t>
                            </m:r>
                          </m:num>
                          <m:den>
                            <m:r>
                              <a:rPr lang="en-US" sz="1800" i="1">
                                <a:effectLst/>
                                <a:latin typeface="Cambria Math" panose="02040503050406030204" pitchFamily="18" charset="0"/>
                                <a:ea typeface="Times New Roman" panose="02020603050405020304" pitchFamily="18" charset="0"/>
                              </a:rPr>
                              <m:t>𝑚</m:t>
                            </m:r>
                          </m:den>
                        </m:f>
                      </m:e>
                    </m:box>
                  </m:oMath>
                </a14:m>
                <a:r>
                  <a:rPr lang="en-US" sz="1800" dirty="0">
                    <a:effectLst/>
                    <a:latin typeface="Times New Roman" panose="02020603050405020304" pitchFamily="18" charset="0"/>
                    <a:ea typeface="Times New Roman" panose="02020603050405020304" pitchFamily="18" charset="0"/>
                  </a:rPr>
                  <a:t>and the brick breaks at a deflection </a:t>
                </a:r>
                <a14:m>
                  <m:oMath xmlns:m="http://schemas.openxmlformats.org/officeDocument/2006/math">
                    <m:r>
                      <a:rPr lang="en-US" sz="1800" i="1">
                        <a:effectLst/>
                        <a:latin typeface="Cambria Math" panose="02040503050406030204" pitchFamily="18" charset="0"/>
                        <a:ea typeface="Times New Roman" panose="02020603050405020304" pitchFamily="18" charset="0"/>
                      </a:rPr>
                      <m:t>𝑑</m:t>
                    </m:r>
                    <m:r>
                      <a:rPr lang="en-US" sz="1800" i="1">
                        <a:effectLst/>
                        <a:latin typeface="Cambria Math" panose="02040503050406030204" pitchFamily="18" charset="0"/>
                        <a:ea typeface="Times New Roman" panose="02020603050405020304" pitchFamily="18" charset="0"/>
                      </a:rPr>
                      <m:t>=1.5</m:t>
                    </m:r>
                    <m:r>
                      <a:rPr lang="en-US" sz="1800" i="1">
                        <a:effectLst/>
                        <a:latin typeface="Cambria Math" panose="02040503050406030204" pitchFamily="18" charset="0"/>
                        <a:ea typeface="Times New Roman" panose="02020603050405020304" pitchFamily="18" charset="0"/>
                      </a:rPr>
                      <m:t>𝑚𝑚</m:t>
                    </m:r>
                  </m:oMath>
                </a14:m>
                <a:r>
                  <a:rPr lang="en-US" sz="1800" dirty="0">
                    <a:effectLst/>
                    <a:latin typeface="Times New Roman" panose="02020603050405020304" pitchFamily="18" charset="0"/>
                    <a:ea typeface="Times New Roman" panose="02020603050405020304" pitchFamily="18" charset="0"/>
                  </a:rPr>
                  <a:t>. </a:t>
                </a:r>
              </a:p>
              <a:p>
                <a:pPr marL="0" marR="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457200" marR="0" indent="-22860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a. How much work did the brick do in bringing your hand to rest, just as the brick breaks?</a:t>
                </a:r>
              </a:p>
              <a:p>
                <a:pPr marL="228600" marR="0" indent="-22860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228600" marR="0" indent="-22860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457200" marR="0" indent="-22860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b.	How fast are </a:t>
                </a:r>
                <a:r>
                  <a:rPr lang="en-US" sz="1800" i="1" dirty="0">
                    <a:effectLst/>
                    <a:latin typeface="Times New Roman" panose="02020603050405020304" pitchFamily="18" charset="0"/>
                    <a:ea typeface="Times New Roman" panose="02020603050405020304" pitchFamily="18" charset="0"/>
                  </a:rPr>
                  <a:t>the brick and your fist</a:t>
                </a:r>
                <a:r>
                  <a:rPr lang="en-US" sz="1800" dirty="0">
                    <a:effectLst/>
                    <a:latin typeface="Times New Roman" panose="02020603050405020304" pitchFamily="18" charset="0"/>
                    <a:ea typeface="Times New Roman" panose="02020603050405020304" pitchFamily="18" charset="0"/>
                  </a:rPr>
                  <a:t> (</a:t>
                </a:r>
                <a14:m>
                  <m:oMath xmlns:m="http://schemas.openxmlformats.org/officeDocument/2006/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𝑣</m:t>
                        </m:r>
                      </m:e>
                      <m:sub>
                        <m:r>
                          <a:rPr lang="en-US" sz="1800" i="1">
                            <a:effectLst/>
                            <a:latin typeface="Cambria Math" panose="02040503050406030204" pitchFamily="18" charset="0"/>
                            <a:ea typeface="Times New Roman" panose="02020603050405020304" pitchFamily="18" charset="0"/>
                          </a:rPr>
                          <m:t>𝑓𝑖𝑠𝑡</m:t>
                        </m:r>
                        <m:r>
                          <a:rPr lang="en-US" sz="1800" i="1">
                            <a:effectLst/>
                            <a:latin typeface="Cambria Math" panose="02040503050406030204" pitchFamily="18" charset="0"/>
                            <a:ea typeface="Times New Roman" panose="02020603050405020304" pitchFamily="18" charset="0"/>
                          </a:rPr>
                          <m:t>+</m:t>
                        </m:r>
                        <m:r>
                          <a:rPr lang="en-US" sz="1800" i="1">
                            <a:effectLst/>
                            <a:latin typeface="Cambria Math" panose="02040503050406030204" pitchFamily="18" charset="0"/>
                            <a:ea typeface="Times New Roman" panose="02020603050405020304" pitchFamily="18" charset="0"/>
                          </a:rPr>
                          <m:t>𝑏𝑟𝑖𝑐𝑘</m:t>
                        </m:r>
                      </m:sub>
                    </m:sSub>
                  </m:oMath>
                </a14:m>
                <a:r>
                  <a:rPr lang="en-US" sz="1800" dirty="0">
                    <a:effectLst/>
                    <a:latin typeface="Times New Roman" panose="02020603050405020304" pitchFamily="18" charset="0"/>
                    <a:ea typeface="Times New Roman" panose="02020603050405020304" pitchFamily="18" charset="0"/>
                  </a:rPr>
                  <a:t>) moving just after you strike the brick.</a:t>
                </a:r>
              </a:p>
              <a:p>
                <a:pPr marL="228600" marR="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228600" marR="0" indent="-22860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  </a:t>
                </a:r>
              </a:p>
              <a:p>
                <a:pPr marL="457200" marR="0" indent="-228600" algn="just">
                  <a:spcBef>
                    <a:spcPts val="0"/>
                  </a:spcBef>
                  <a:spcAft>
                    <a:spcPts val="0"/>
                  </a:spcAft>
                </a:pPr>
                <a:r>
                  <a:rPr lang="en-US" sz="1800" dirty="0">
                    <a:effectLst/>
                    <a:latin typeface="Times New Roman" panose="02020603050405020304" pitchFamily="18" charset="0"/>
                    <a:ea typeface="Times New Roman" panose="02020603050405020304" pitchFamily="18" charset="0"/>
                  </a:rPr>
                  <a:t>c.	With what minimum speed would the karate expert’s hand be moving (</a:t>
                </a:r>
                <a14:m>
                  <m:oMath xmlns:m="http://schemas.openxmlformats.org/officeDocument/2006/math">
                    <m:sSub>
                      <m:sSubPr>
                        <m:ctrlPr>
                          <a:rPr lang="en-US" sz="1800" i="1">
                            <a:effectLst/>
                            <a:latin typeface="Cambria Math" panose="02040503050406030204" pitchFamily="18" charset="0"/>
                            <a:ea typeface="Times New Roman" panose="02020603050405020304" pitchFamily="18" charset="0"/>
                          </a:rPr>
                        </m:ctrlPr>
                      </m:sSubPr>
                      <m:e>
                        <m:r>
                          <a:rPr lang="en-US" sz="1800" i="1">
                            <a:effectLst/>
                            <a:latin typeface="Cambria Math" panose="02040503050406030204" pitchFamily="18" charset="0"/>
                            <a:ea typeface="Times New Roman" panose="02020603050405020304" pitchFamily="18" charset="0"/>
                          </a:rPr>
                          <m:t>𝑣</m:t>
                        </m:r>
                      </m:e>
                      <m:sub>
                        <m:r>
                          <a:rPr lang="en-US" sz="1800" i="1">
                            <a:effectLst/>
                            <a:latin typeface="Cambria Math" panose="02040503050406030204" pitchFamily="18" charset="0"/>
                            <a:ea typeface="Times New Roman" panose="02020603050405020304" pitchFamily="18" charset="0"/>
                          </a:rPr>
                          <m:t>𝑓𝑖𝑠𝑡</m:t>
                        </m:r>
                      </m:sub>
                    </m:sSub>
                  </m:oMath>
                </a14:m>
                <a:r>
                  <a:rPr lang="en-US" sz="1800" dirty="0">
                    <a:effectLst/>
                    <a:latin typeface="Times New Roman" panose="02020603050405020304" pitchFamily="18" charset="0"/>
                    <a:ea typeface="Times New Roman" panose="02020603050405020304" pitchFamily="18" charset="0"/>
                  </a:rPr>
                  <a:t>) before it collides with the brick so that she can break this karate brick?  (Hint:  just after your strike the brick, your hand and brick are moving at the same speed.)</a:t>
                </a:r>
              </a:p>
              <a:p>
                <a:pPr marL="457200" marR="0" indent="-228600" algn="just">
                  <a:spcBef>
                    <a:spcPts val="0"/>
                  </a:spcBef>
                  <a:spcAft>
                    <a:spcPts val="0"/>
                  </a:spcAft>
                </a:pPr>
                <a:endParaRPr lang="en-US" sz="1800" dirty="0">
                  <a:effectLst/>
                  <a:latin typeface="Times New Roman" panose="02020603050405020304" pitchFamily="18" charset="0"/>
                  <a:ea typeface="Times New Roman" panose="02020603050405020304" pitchFamily="18" charset="0"/>
                </a:endParaRPr>
              </a:p>
            </p:txBody>
          </p:sp>
        </mc:Choice>
        <mc:Fallback>
          <p:sp>
            <p:nvSpPr>
              <p:cNvPr id="5" name="TextBox 4">
                <a:extLst>
                  <a:ext uri="{FF2B5EF4-FFF2-40B4-BE49-F238E27FC236}">
                    <a16:creationId xmlns:a16="http://schemas.microsoft.com/office/drawing/2014/main" id="{10356258-86CB-20EB-5D2D-831A1F6CDF6D}"/>
                  </a:ext>
                </a:extLst>
              </p:cNvPr>
              <p:cNvSpPr txBox="1">
                <a:spLocks noRot="1" noChangeAspect="1" noMove="1" noResize="1" noEditPoints="1" noAdjustHandles="1" noChangeArrowheads="1" noChangeShapeType="1" noTextEdit="1"/>
              </p:cNvSpPr>
              <p:nvPr/>
            </p:nvSpPr>
            <p:spPr>
              <a:xfrm>
                <a:off x="190913" y="1426424"/>
                <a:ext cx="11531875" cy="3876382"/>
              </a:xfrm>
              <a:prstGeom prst="rect">
                <a:avLst/>
              </a:prstGeom>
              <a:blipFill>
                <a:blip r:embed="rId2"/>
                <a:stretch>
                  <a:fillRect l="-220" t="-654" r="-330"/>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3D72F3A8-A0B1-B8E3-5DE3-7D589E18541D}"/>
              </a:ext>
            </a:extLst>
          </p:cNvPr>
          <p:cNvSpPr txBox="1"/>
          <p:nvPr/>
        </p:nvSpPr>
        <p:spPr>
          <a:xfrm>
            <a:off x="190913" y="283499"/>
            <a:ext cx="5396753" cy="492443"/>
          </a:xfrm>
          <a:prstGeom prst="rect">
            <a:avLst/>
          </a:prstGeom>
          <a:noFill/>
        </p:spPr>
        <p:txBody>
          <a:bodyPr wrap="square" rtlCol="0">
            <a:spAutoFit/>
          </a:bodyPr>
          <a:lstStyle/>
          <a:p>
            <a:r>
              <a:rPr lang="en-US" sz="2600" dirty="0">
                <a:latin typeface="Times New Roman" panose="02020603050405020304" pitchFamily="18" charset="0"/>
                <a:cs typeface="Times New Roman" panose="02020603050405020304" pitchFamily="18" charset="0"/>
              </a:rPr>
              <a:t>Momentum and Collisions</a:t>
            </a:r>
          </a:p>
        </p:txBody>
      </p:sp>
      <p:sp>
        <p:nvSpPr>
          <p:cNvPr id="7" name="TextBox 6">
            <a:extLst>
              <a:ext uri="{FF2B5EF4-FFF2-40B4-BE49-F238E27FC236}">
                <a16:creationId xmlns:a16="http://schemas.microsoft.com/office/drawing/2014/main" id="{03589B9C-F1C8-CA92-2AEC-D68848A19E8E}"/>
              </a:ext>
            </a:extLst>
          </p:cNvPr>
          <p:cNvSpPr txBox="1"/>
          <p:nvPr/>
        </p:nvSpPr>
        <p:spPr>
          <a:xfrm>
            <a:off x="190913" y="931649"/>
            <a:ext cx="7349924" cy="36933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Example 10:</a:t>
            </a:r>
          </a:p>
        </p:txBody>
      </p:sp>
    </p:spTree>
    <p:extLst>
      <p:ext uri="{BB962C8B-B14F-4D97-AF65-F5344CB8AC3E}">
        <p14:creationId xmlns:p14="http://schemas.microsoft.com/office/powerpoint/2010/main" val="3805552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TotalTime>
  <Words>1566</Words>
  <Application>Microsoft Macintosh PowerPoint</Application>
  <PresentationFormat>Widescreen</PresentationFormat>
  <Paragraphs>137</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MS Mincho</vt:lpstr>
      <vt:lpstr>Arial</vt:lpstr>
      <vt:lpstr>Calibri</vt:lpstr>
      <vt:lpstr>Calibri Light</vt:lpstr>
      <vt:lpstr>Cambria Math</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LaBrake, Scott</dc:creator>
  <cp:lastModifiedBy>LaBrake, Scott M.</cp:lastModifiedBy>
  <cp:revision>8</cp:revision>
  <dcterms:created xsi:type="dcterms:W3CDTF">2022-05-08T18:54:37Z</dcterms:created>
  <dcterms:modified xsi:type="dcterms:W3CDTF">2026-10-23T11:22:58Z</dcterms:modified>
</cp:coreProperties>
</file>