
<file path=[Content_Types].xml><?xml version="1.0" encoding="utf-8"?>
<Types xmlns="http://schemas.openxmlformats.org/package/2006/content-types">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6" r:id="rId3"/>
    <p:sldId id="267" r:id="rId4"/>
    <p:sldId id="268" r:id="rId5"/>
    <p:sldId id="269" r:id="rId6"/>
    <p:sldId id="258" r:id="rId7"/>
    <p:sldId id="270" r:id="rId8"/>
    <p:sldId id="271" r:id="rId9"/>
    <p:sldId id="285" r:id="rId10"/>
    <p:sldId id="262" r:id="rId11"/>
    <p:sldId id="295" r:id="rId12"/>
    <p:sldId id="296" r:id="rId13"/>
    <p:sldId id="297" r:id="rId14"/>
    <p:sldId id="302" r:id="rId15"/>
    <p:sldId id="303" r:id="rId16"/>
    <p:sldId id="264" r:id="rId17"/>
    <p:sldId id="310" r:id="rId18"/>
    <p:sldId id="265" r:id="rId19"/>
    <p:sldId id="256" r:id="rId20"/>
    <p:sldId id="307" r:id="rId21"/>
    <p:sldId id="308" r:id="rId22"/>
    <p:sldId id="261" r:id="rId23"/>
    <p:sldId id="304" r:id="rId24"/>
    <p:sldId id="305" r:id="rId25"/>
    <p:sldId id="309" r:id="rId26"/>
    <p:sldId id="306" r:id="rId27"/>
    <p:sldId id="263" r:id="rId28"/>
    <p:sldId id="313" r:id="rId29"/>
    <p:sldId id="311" r:id="rId30"/>
    <p:sldId id="312" r:id="rId31"/>
    <p:sldId id="259" r:id="rId32"/>
    <p:sldId id="286" r:id="rId33"/>
    <p:sldId id="287" r:id="rId34"/>
    <p:sldId id="260" r:id="rId35"/>
    <p:sldId id="273" r:id="rId36"/>
    <p:sldId id="274" r:id="rId37"/>
    <p:sldId id="275" r:id="rId38"/>
    <p:sldId id="300" r:id="rId39"/>
    <p:sldId id="30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3"/>
  </p:normalViewPr>
  <p:slideViewPr>
    <p:cSldViewPr snapToGrid="0" snapToObjects="1">
      <p:cViewPr varScale="1">
        <p:scale>
          <a:sx n="120" d="100"/>
          <a:sy n="120"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5815-57CF-1546-B0DE-C9E8CA96C0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676AA3-411E-4D45-A3BA-5128798AB6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4AC690-5226-FC45-8AD0-FEA35E9E994E}"/>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94B2F5F6-C600-434E-896A-FC23AB3F0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12CBC-B613-1A41-A30D-F234D529ACD5}"/>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2875996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BDDE-FBA4-5840-9140-EC0A66DE5E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E0C71B-B0A5-BB4B-9E6F-5929ACB9C4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542C7-AD25-0B49-B4C3-04358BE059FF}"/>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C7BBCCC4-4AD9-5B41-9A70-0C37065822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4489A-EE4D-AD42-8C73-6164BF1805B6}"/>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2869504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3991-7130-C54E-B1F6-7C1052ADDA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23E6D7-5510-2D49-84DD-18D4C6098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0CEBC1-642A-064A-9CDA-F4BE831A2248}"/>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19DB152C-5F6F-6B44-AB00-60207304F7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CB1D78-C0BE-614E-8F63-496C8F57C154}"/>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3381576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B52C3-A385-F44C-8F7F-D7C1F7538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51196D-F729-9849-ABDE-E0137D35F9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513D4A-47A9-3B48-AE99-0242FFCA1E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F5384B-54FB-F440-9B4B-F1086B6D82E0}"/>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6" name="Footer Placeholder 5">
            <a:extLst>
              <a:ext uri="{FF2B5EF4-FFF2-40B4-BE49-F238E27FC236}">
                <a16:creationId xmlns:a16="http://schemas.microsoft.com/office/drawing/2014/main" id="{66868949-D6A1-5542-BE24-C3B6A5268D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66BB52-61C0-5E45-90A2-E64983536B37}"/>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143478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6ED2-D21B-B543-9773-B77F735356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57DFAF-0EB2-214D-85DD-EA9FA67832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7667F7-B271-A54F-84D1-D0D9F8B17A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5436DB-DC3C-FF4B-9449-5F99443093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A09852-3808-844F-8FE1-6074B596D2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54F83D-3604-9149-9D6A-C0B536216702}"/>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8" name="Footer Placeholder 7">
            <a:extLst>
              <a:ext uri="{FF2B5EF4-FFF2-40B4-BE49-F238E27FC236}">
                <a16:creationId xmlns:a16="http://schemas.microsoft.com/office/drawing/2014/main" id="{02EE7F6F-2C82-E448-A7C1-C1D7CB6F1F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A04D93-8176-AF45-BEE1-439E569A7A32}"/>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3814474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296CA-BAFD-4B44-B086-8CBEA9617E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9066BE-4F6A-9A45-B601-48C04F3196AB}"/>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4" name="Footer Placeholder 3">
            <a:extLst>
              <a:ext uri="{FF2B5EF4-FFF2-40B4-BE49-F238E27FC236}">
                <a16:creationId xmlns:a16="http://schemas.microsoft.com/office/drawing/2014/main" id="{6F905DC9-F0E4-FE43-9DEB-B401B897EB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0BDEEC-E203-974D-91AF-B7B48728DF13}"/>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4175155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8A1C3E-50A1-C54D-ACA5-90025E59FBA3}"/>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3" name="Footer Placeholder 2">
            <a:extLst>
              <a:ext uri="{FF2B5EF4-FFF2-40B4-BE49-F238E27FC236}">
                <a16:creationId xmlns:a16="http://schemas.microsoft.com/office/drawing/2014/main" id="{BABDAA6D-183A-3246-B08B-44F536C1BF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ABA77B-A6F0-F04F-82FA-841BC2B1E230}"/>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3347497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DC5B2-5C89-DB4E-9A27-12AA617E1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616E88-A93C-674E-99AA-24D02D8086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0B3787-C909-774C-948B-43E55C6D1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EADAF-FA0B-C44A-8BAD-A04D9B7C68DF}"/>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6" name="Footer Placeholder 5">
            <a:extLst>
              <a:ext uri="{FF2B5EF4-FFF2-40B4-BE49-F238E27FC236}">
                <a16:creationId xmlns:a16="http://schemas.microsoft.com/office/drawing/2014/main" id="{F61F0175-2D4A-CE4E-BBF9-411E9536E7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08FFEE-F8A3-0743-BD8F-2C05378F9C87}"/>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360921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2721-F7D3-7A40-966D-8E74BF9EE4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5F0177-3B77-2E48-95B5-E89867D9E0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76D1DC-E601-AE4B-BEF3-633C41BCF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66BC22-3F74-8F43-91E1-F9CE0BF0E0EF}"/>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6" name="Footer Placeholder 5">
            <a:extLst>
              <a:ext uri="{FF2B5EF4-FFF2-40B4-BE49-F238E27FC236}">
                <a16:creationId xmlns:a16="http://schemas.microsoft.com/office/drawing/2014/main" id="{A357DEF1-C114-0148-999D-D86FD4423F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9F0DAD-9A73-8E4C-9D49-15183816FC79}"/>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2398132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60FE0-5F9F-DB4E-8470-3567D6A4E8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EFBA52-1099-E44C-A643-0D6105CEC5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38C1D-F6E0-2F43-868F-7DC970AB776A}"/>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87F26808-1BA9-B64C-BA49-35003AA157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1F5B5-A0BB-4F4B-80EA-6A18EF59549E}"/>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51004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41AF11-3186-6942-B553-18DB8DA858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790F9D-B433-BB4D-BF97-C0A6BD4F88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9F707-5C4B-234B-A2F1-86758C862F5A}"/>
              </a:ext>
            </a:extLst>
          </p:cNvPr>
          <p:cNvSpPr>
            <a:spLocks noGrp="1"/>
          </p:cNvSpPr>
          <p:nvPr>
            <p:ph type="dt" sz="half" idx="10"/>
          </p:nvPr>
        </p:nvSpPr>
        <p:spPr/>
        <p:txBody>
          <a:body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B3485CB4-D4D4-5949-93DB-50A9DAC95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763BF-5943-B543-8E58-B060D2C6B3BC}"/>
              </a:ext>
            </a:extLst>
          </p:cNvPr>
          <p:cNvSpPr>
            <a:spLocks noGrp="1"/>
          </p:cNvSpPr>
          <p:nvPr>
            <p:ph type="sldNum" sz="quarter" idx="12"/>
          </p:nvPr>
        </p:nvSpPr>
        <p:spPr/>
        <p:txBody>
          <a:bodyPr/>
          <a:lstStyle/>
          <a:p>
            <a:fld id="{85E4E2FC-DBA1-714D-AB27-8F854122ACE5}" type="slidenum">
              <a:rPr lang="en-US" smtClean="0"/>
              <a:t>‹#›</a:t>
            </a:fld>
            <a:endParaRPr lang="en-US"/>
          </a:p>
        </p:txBody>
      </p:sp>
    </p:spTree>
    <p:extLst>
      <p:ext uri="{BB962C8B-B14F-4D97-AF65-F5344CB8AC3E}">
        <p14:creationId xmlns:p14="http://schemas.microsoft.com/office/powerpoint/2010/main" val="80121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5228D6-A73C-5B4B-983B-2AF1F30E41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E92E60-913A-DE44-A879-3D2186A51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5D2E6B-63C3-FF4E-A2B0-6F8D145D35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67780F-1EE9-0441-8C0C-3E977BB45D43}" type="datetimeFigureOut">
              <a:rPr lang="en-US" smtClean="0"/>
              <a:t>10/16/26</a:t>
            </a:fld>
            <a:endParaRPr lang="en-US"/>
          </a:p>
        </p:txBody>
      </p:sp>
      <p:sp>
        <p:nvSpPr>
          <p:cNvPr id="5" name="Footer Placeholder 4">
            <a:extLst>
              <a:ext uri="{FF2B5EF4-FFF2-40B4-BE49-F238E27FC236}">
                <a16:creationId xmlns:a16="http://schemas.microsoft.com/office/drawing/2014/main" id="{B05D9FCF-66A1-274C-899D-2556949E70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5C35DA-A6E9-524D-9DD0-29E1365F24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E4E2FC-DBA1-714D-AB27-8F854122ACE5}" type="slidenum">
              <a:rPr lang="en-US" smtClean="0"/>
              <a:t>‹#›</a:t>
            </a:fld>
            <a:endParaRPr lang="en-US"/>
          </a:p>
        </p:txBody>
      </p:sp>
    </p:spTree>
    <p:extLst>
      <p:ext uri="{BB962C8B-B14F-4D97-AF65-F5344CB8AC3E}">
        <p14:creationId xmlns:p14="http://schemas.microsoft.com/office/powerpoint/2010/main" val="1337590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11.png"/><Relationship Id="rId4" Type="http://schemas.openxmlformats.org/officeDocument/2006/relationships/image" Target="../media/image273.png"/></Relationships>
</file>

<file path=ppt/slides/_rels/slide2.xml.rels><?xml version="1.0" encoding="UTF-8" standalone="yes"?>
<Relationships xmlns="http://schemas.openxmlformats.org/package/2006/relationships"><Relationship Id="rId8" Type="http://schemas.openxmlformats.org/officeDocument/2006/relationships/image" Target="../media/image2730.png"/><Relationship Id="rId13" Type="http://schemas.openxmlformats.org/officeDocument/2006/relationships/image" Target="../media/image89.png"/><Relationship Id="rId3" Type="http://schemas.openxmlformats.org/officeDocument/2006/relationships/image" Target="../media/image82.png"/><Relationship Id="rId7" Type="http://schemas.openxmlformats.org/officeDocument/2006/relationships/image" Target="../media/image1690.png"/><Relationship Id="rId12" Type="http://schemas.openxmlformats.org/officeDocument/2006/relationships/image" Target="../media/image88.png"/><Relationship Id="rId2" Type="http://schemas.openxmlformats.org/officeDocument/2006/relationships/image" Target="../media/image81.png"/><Relationship Id="rId16"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85.png"/><Relationship Id="rId11" Type="http://schemas.openxmlformats.org/officeDocument/2006/relationships/image" Target="../media/image87.png"/><Relationship Id="rId5" Type="http://schemas.openxmlformats.org/officeDocument/2006/relationships/image" Target="../media/image84.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3.png"/><Relationship Id="rId9" Type="http://schemas.openxmlformats.org/officeDocument/2006/relationships/image" Target="../media/image3110.png"/><Relationship Id="rId14" Type="http://schemas.openxmlformats.org/officeDocument/2006/relationships/image" Target="../media/image90.png"/></Relationships>
</file>

<file path=ppt/slides/_rels/slide3.xml.rels><?xml version="1.0" encoding="UTF-8" standalone="yes"?>
<Relationships xmlns="http://schemas.openxmlformats.org/package/2006/relationships"><Relationship Id="rId8" Type="http://schemas.openxmlformats.org/officeDocument/2006/relationships/image" Target="../media/image2730.png"/><Relationship Id="rId13" Type="http://schemas.openxmlformats.org/officeDocument/2006/relationships/image" Target="../media/image101.png"/><Relationship Id="rId3" Type="http://schemas.openxmlformats.org/officeDocument/2006/relationships/image" Target="../media/image94.png"/><Relationship Id="rId7" Type="http://schemas.openxmlformats.org/officeDocument/2006/relationships/image" Target="../media/image1690.png"/><Relationship Id="rId12" Type="http://schemas.openxmlformats.org/officeDocument/2006/relationships/image" Target="../media/image100.png"/><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97.png"/><Relationship Id="rId11" Type="http://schemas.openxmlformats.org/officeDocument/2006/relationships/image" Target="../media/image99.png"/><Relationship Id="rId5" Type="http://schemas.openxmlformats.org/officeDocument/2006/relationships/image" Target="../media/image96.png"/><Relationship Id="rId10" Type="http://schemas.openxmlformats.org/officeDocument/2006/relationships/image" Target="../media/image98.png"/><Relationship Id="rId4" Type="http://schemas.openxmlformats.org/officeDocument/2006/relationships/image" Target="../media/image95.png"/><Relationship Id="rId9" Type="http://schemas.openxmlformats.org/officeDocument/2006/relationships/image" Target="../media/image3110.png"/><Relationship Id="rId14" Type="http://schemas.openxmlformats.org/officeDocument/2006/relationships/image" Target="../media/image102.png"/></Relationships>
</file>

<file path=ppt/slides/_rels/slide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107.png"/><Relationship Id="rId1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5.png"/><Relationship Id="rId12" Type="http://schemas.openxmlformats.org/officeDocument/2006/relationships/image" Target="../media/image106.png"/><Relationship Id="rId17" Type="http://schemas.openxmlformats.org/officeDocument/2006/relationships/image" Target="../media/image3110.png"/><Relationship Id="rId2" Type="http://schemas.openxmlformats.org/officeDocument/2006/relationships/image" Target="../media/image103.png"/><Relationship Id="rId16" Type="http://schemas.openxmlformats.org/officeDocument/2006/relationships/image" Target="../media/image2730.png"/><Relationship Id="rId1" Type="http://schemas.openxmlformats.org/officeDocument/2006/relationships/slideLayout" Target="../slideLayouts/slideLayout1.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1690.png"/><Relationship Id="rId10" Type="http://schemas.openxmlformats.org/officeDocument/2006/relationships/image" Target="../media/image89.png"/><Relationship Id="rId19" Type="http://schemas.openxmlformats.org/officeDocument/2006/relationships/image" Target="../media/image110.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108.png"/></Relationships>
</file>

<file path=ppt/slides/_rels/slide5.xml.rels><?xml version="1.0" encoding="UTF-8" standalone="yes"?>
<Relationships xmlns="http://schemas.openxmlformats.org/package/2006/relationships"><Relationship Id="rId8" Type="http://schemas.openxmlformats.org/officeDocument/2006/relationships/image" Target="../media/image3110.png"/><Relationship Id="rId13" Type="http://schemas.openxmlformats.org/officeDocument/2006/relationships/image" Target="../media/image118.png"/><Relationship Id="rId3" Type="http://schemas.openxmlformats.org/officeDocument/2006/relationships/image" Target="../media/image111.png"/><Relationship Id="rId7" Type="http://schemas.openxmlformats.org/officeDocument/2006/relationships/image" Target="../media/image2730.png"/><Relationship Id="rId12" Type="http://schemas.openxmlformats.org/officeDocument/2006/relationships/image" Target="../media/image117.png"/><Relationship Id="rId2"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1690.png"/><Relationship Id="rId11" Type="http://schemas.openxmlformats.org/officeDocument/2006/relationships/image" Target="../media/image116.png"/><Relationship Id="rId5" Type="http://schemas.openxmlformats.org/officeDocument/2006/relationships/image" Target="../media/image113.png"/><Relationship Id="rId10" Type="http://schemas.openxmlformats.org/officeDocument/2006/relationships/image" Target="../media/image115.png"/><Relationship Id="rId4" Type="http://schemas.openxmlformats.org/officeDocument/2006/relationships/image" Target="../media/image112.png"/><Relationship Id="rId9" Type="http://schemas.openxmlformats.org/officeDocument/2006/relationships/image" Target="../media/image11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xml"/><Relationship Id="rId6" Type="http://schemas.openxmlformats.org/officeDocument/2006/relationships/image" Target="../media/image125.png"/><Relationship Id="rId5" Type="http://schemas.openxmlformats.org/officeDocument/2006/relationships/image" Target="../media/image1240.png"/><Relationship Id="rId4" Type="http://schemas.openxmlformats.org/officeDocument/2006/relationships/image" Target="../media/image124.png"/></Relationships>
</file>

<file path=ppt/slides/_rels/slide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1.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9.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6.png"/><Relationship Id="rId10" Type="http://schemas.openxmlformats.org/officeDocument/2006/relationships/image" Target="../media/image139.png"/><Relationship Id="rId9" Type="http://schemas.openxmlformats.org/officeDocument/2006/relationships/image" Target="../media/image138.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7" Type="http://schemas.openxmlformats.org/officeDocument/2006/relationships/image" Target="NULL"/><Relationship Id="rId12"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NULL"/><Relationship Id="rId14" Type="http://schemas.openxmlformats.org/officeDocument/2006/relationships/image" Target="NULL"/><Relationship Id="rId9" Type="http://schemas.openxmlformats.org/officeDocument/2006/relationships/image" Target="NULL"/></Relationships>
</file>

<file path=ppt/slides/_rels/slide12.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1.xml"/><Relationship Id="rId11"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13.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4.xml.rels><?xml version="1.0" encoding="UTF-8" standalone="yes"?>
<Relationships xmlns="http://schemas.openxmlformats.org/package/2006/relationships"><Relationship Id="rId13" Type="http://schemas.openxmlformats.org/officeDocument/2006/relationships/image" Target="NULL"/><Relationship Id="rId8" Type="http://schemas.openxmlformats.org/officeDocument/2006/relationships/image" Target="NULL"/><Relationship Id="rId3" Type="http://schemas.openxmlformats.org/officeDocument/2006/relationships/image" Target="NULL"/><Relationship Id="rId12" Type="http://schemas.openxmlformats.org/officeDocument/2006/relationships/image" Target="NULL"/><Relationship Id="rId7" Type="http://schemas.openxmlformats.org/officeDocument/2006/relationships/image" Target="NULL"/><Relationship Id="rId17" Type="http://schemas.openxmlformats.org/officeDocument/2006/relationships/image" Target="NULL"/><Relationship Id="rId2" Type="http://schemas.openxmlformats.org/officeDocument/2006/relationships/image" Target="../media/image5.png"/><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5"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14"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5.xml.rels><?xml version="1.0" encoding="UTF-8" standalone="yes"?>
<Relationships xmlns="http://schemas.openxmlformats.org/package/2006/relationships"><Relationship Id="rId13" Type="http://schemas.openxmlformats.org/officeDocument/2006/relationships/image" Target="NULL"/><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15"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14"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11.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17.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42.png"/><Relationship Id="rId2" Type="http://schemas.openxmlformats.org/officeDocument/2006/relationships/image" Target="../media/image119.png"/><Relationship Id="rId1" Type="http://schemas.openxmlformats.org/officeDocument/2006/relationships/slideLayout" Target="../slideLayouts/slideLayout2.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s>
</file>

<file path=ppt/slides/_rels/slide23.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41.png"/><Relationship Id="rId3" Type="http://schemas.openxmlformats.org/officeDocument/2006/relationships/image" Target="../media/image35.png"/><Relationship Id="rId7" Type="http://schemas.openxmlformats.org/officeDocument/2006/relationships/image" Target="../media/image239.png"/><Relationship Id="rId12"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18.jpg"/><Relationship Id="rId11"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42.png"/><Relationship Id="rId4" Type="http://schemas.openxmlformats.org/officeDocument/2006/relationships/image" Target="../media/image36.png"/><Relationship Id="rId9" Type="http://schemas.openxmlformats.org/officeDocument/2006/relationships/image" Target="../media/image2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microsoft.com/office/2017/06/relationships/model3d" Target="../media/model3d1.glb"/><Relationship Id="rId7" Type="http://schemas.openxmlformats.org/officeDocument/2006/relationships/image" Target="../media/image18.png"/><Relationship Id="rId2"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20.jpe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00.png"/><Relationship Id="rId2" Type="http://schemas.openxmlformats.org/officeDocument/2006/relationships/image" Target="../media/image165.png"/><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0.png"/></Relationships>
</file>

<file path=ppt/slides/_rels/slide32.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7.png"/><Relationship Id="rId12" Type="http://schemas.openxmlformats.org/officeDocument/2006/relationships/image" Target="../media/image1430.png"/><Relationship Id="rId2" Type="http://schemas.openxmlformats.org/officeDocument/2006/relationships/image" Target="../media/image144.png"/><Relationship Id="rId1" Type="http://schemas.openxmlformats.org/officeDocument/2006/relationships/slideLayout" Target="../slideLayouts/slideLayout1.xml"/><Relationship Id="rId6" Type="http://schemas.openxmlformats.org/officeDocument/2006/relationships/image" Target="../media/image75.png"/><Relationship Id="rId11" Type="http://schemas.openxmlformats.org/officeDocument/2006/relationships/image" Target="../media/image1420.png"/><Relationship Id="rId5" Type="http://schemas.openxmlformats.org/officeDocument/2006/relationships/image" Target="../media/image146.png"/><Relationship Id="rId10" Type="http://schemas.openxmlformats.org/officeDocument/2006/relationships/image" Target="../media/image14100.png"/><Relationship Id="rId4" Type="http://schemas.openxmlformats.org/officeDocument/2006/relationships/image" Target="../media/image270.png"/><Relationship Id="rId9" Type="http://schemas.openxmlformats.org/officeDocument/2006/relationships/image" Target="../media/image149.png"/><Relationship Id="rId14" Type="http://schemas.openxmlformats.org/officeDocument/2006/relationships/image" Target="../media/image151.png"/></Relationships>
</file>

<file path=ppt/slides/_rels/slide33.xml.rels><?xml version="1.0" encoding="UTF-8" standalone="yes"?>
<Relationships xmlns="http://schemas.openxmlformats.org/package/2006/relationships"><Relationship Id="rId13" Type="http://schemas.openxmlformats.org/officeDocument/2006/relationships/image" Target="../media/image291.png"/><Relationship Id="rId18" Type="http://schemas.openxmlformats.org/officeDocument/2006/relationships/image" Target="../media/image1550.png"/><Relationship Id="rId3" Type="http://schemas.openxmlformats.org/officeDocument/2006/relationships/image" Target="../media/image1560.png"/><Relationship Id="rId12" Type="http://schemas.openxmlformats.org/officeDocument/2006/relationships/image" Target="../media/image164.png"/><Relationship Id="rId17" Type="http://schemas.openxmlformats.org/officeDocument/2006/relationships/image" Target="../media/image1561.png"/><Relationship Id="rId7" Type="http://schemas.openxmlformats.org/officeDocument/2006/relationships/image" Target="../media/image160.png"/><Relationship Id="rId2" Type="http://schemas.openxmlformats.org/officeDocument/2006/relationships/image" Target="../media/image155.png"/><Relationship Id="rId16" Type="http://schemas.openxmlformats.org/officeDocument/2006/relationships/image" Target="../media/image166.png"/><Relationship Id="rId1" Type="http://schemas.openxmlformats.org/officeDocument/2006/relationships/slideLayout" Target="../slideLayouts/slideLayout1.xml"/><Relationship Id="rId11" Type="http://schemas.openxmlformats.org/officeDocument/2006/relationships/image" Target="../media/image90.png"/><Relationship Id="rId6" Type="http://schemas.openxmlformats.org/officeDocument/2006/relationships/image" Target="../media/image159.png"/><Relationship Id="rId15" Type="http://schemas.openxmlformats.org/officeDocument/2006/relationships/image" Target="../media/image156.png"/><Relationship Id="rId5" Type="http://schemas.openxmlformats.org/officeDocument/2006/relationships/image" Target="../media/image158.png"/><Relationship Id="rId10" Type="http://schemas.openxmlformats.org/officeDocument/2006/relationships/image" Target="../media/image163.png"/><Relationship Id="rId19" Type="http://schemas.openxmlformats.org/officeDocument/2006/relationships/image" Target="../media/image161.png"/><Relationship Id="rId9" Type="http://schemas.openxmlformats.org/officeDocument/2006/relationships/image" Target="../media/image162.png"/><Relationship Id="rId14" Type="http://schemas.openxmlformats.org/officeDocument/2006/relationships/image" Target="../media/image641.png"/><Relationship Id="rId4" Type="http://schemas.openxmlformats.org/officeDocument/2006/relationships/image" Target="../media/image157.png"/></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8.png"/><Relationship Id="rId1" Type="http://schemas.openxmlformats.org/officeDocument/2006/relationships/slideLayout" Target="../slideLayouts/slideLayout1.xml"/><Relationship Id="rId5" Type="http://schemas.openxmlformats.org/officeDocument/2006/relationships/image" Target="../media/image171.png"/><Relationship Id="rId4" Type="http://schemas.openxmlformats.org/officeDocument/2006/relationships/image" Target="../media/image170.png"/></Relationships>
</file>

<file path=ppt/slides/_rels/slide35.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image" Target="../media/image1720.png"/><Relationship Id="rId1" Type="http://schemas.openxmlformats.org/officeDocument/2006/relationships/slideLayout" Target="../slideLayouts/slideLayout1.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36.xml.rels><?xml version="1.0" encoding="UTF-8" standalone="yes"?>
<Relationships xmlns="http://schemas.openxmlformats.org/package/2006/relationships"><Relationship Id="rId8" Type="http://schemas.openxmlformats.org/officeDocument/2006/relationships/image" Target="../media/image1710.png"/><Relationship Id="rId3" Type="http://schemas.openxmlformats.org/officeDocument/2006/relationships/image" Target="../media/image180.png"/><Relationship Id="rId7" Type="http://schemas.openxmlformats.org/officeDocument/2006/relationships/image" Target="../media/image182.png"/><Relationship Id="rId2" Type="http://schemas.openxmlformats.org/officeDocument/2006/relationships/image" Target="../media/image179.png"/><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900.png"/><Relationship Id="rId4" Type="http://schemas.openxmlformats.org/officeDocument/2006/relationships/image" Target="../media/image181.png"/><Relationship Id="rId9" Type="http://schemas.openxmlformats.org/officeDocument/2006/relationships/image" Target="../media/image183.png"/></Relationships>
</file>

<file path=ppt/slides/_rels/slide37.xml.rels><?xml version="1.0" encoding="UTF-8" standalone="yes"?>
<Relationships xmlns="http://schemas.openxmlformats.org/package/2006/relationships"><Relationship Id="rId8" Type="http://schemas.openxmlformats.org/officeDocument/2006/relationships/image" Target="../media/image188.png"/><Relationship Id="rId13" Type="http://schemas.openxmlformats.org/officeDocument/2006/relationships/image" Target="../media/image192.png"/><Relationship Id="rId3" Type="http://schemas.openxmlformats.org/officeDocument/2006/relationships/image" Target="../media/image185.png"/><Relationship Id="rId7" Type="http://schemas.openxmlformats.org/officeDocument/2006/relationships/image" Target="../media/image18.jpg"/><Relationship Id="rId12" Type="http://schemas.openxmlformats.org/officeDocument/2006/relationships/image" Target="../media/image191.png"/><Relationship Id="rId2" Type="http://schemas.openxmlformats.org/officeDocument/2006/relationships/image" Target="../media/image184.png"/><Relationship Id="rId1" Type="http://schemas.openxmlformats.org/officeDocument/2006/relationships/slideLayout" Target="../slideLayouts/slideLayout1.xml"/><Relationship Id="rId6" Type="http://schemas.openxmlformats.org/officeDocument/2006/relationships/image" Target="../media/image510.png"/><Relationship Id="rId11" Type="http://schemas.openxmlformats.org/officeDocument/2006/relationships/image" Target="../media/image190.png"/><Relationship Id="rId5" Type="http://schemas.openxmlformats.org/officeDocument/2006/relationships/image" Target="../media/image410.png"/><Relationship Id="rId10" Type="http://schemas.openxmlformats.org/officeDocument/2006/relationships/image" Target="../media/image189.png"/><Relationship Id="rId4" Type="http://schemas.openxmlformats.org/officeDocument/2006/relationships/image" Target="../media/image290.png"/><Relationship Id="rId9" Type="http://schemas.openxmlformats.org/officeDocument/2006/relationships/image" Target="../media/image1710.png"/><Relationship Id="rId14" Type="http://schemas.openxmlformats.org/officeDocument/2006/relationships/image" Target="../media/image280.png"/></Relationships>
</file>

<file path=ppt/slides/_rels/slide38.xml.rels><?xml version="1.0" encoding="UTF-8" standalone="yes"?>
<Relationships xmlns="http://schemas.openxmlformats.org/package/2006/relationships"><Relationship Id="rId8" Type="http://schemas.openxmlformats.org/officeDocument/2006/relationships/image" Target="../media/image198.png"/><Relationship Id="rId13" Type="http://schemas.openxmlformats.org/officeDocument/2006/relationships/image" Target="../media/image72.png"/><Relationship Id="rId3" Type="http://schemas.openxmlformats.org/officeDocument/2006/relationships/image" Target="../media/image193.png"/><Relationship Id="rId7" Type="http://schemas.openxmlformats.org/officeDocument/2006/relationships/image" Target="../media/image197.png"/><Relationship Id="rId12" Type="http://schemas.openxmlformats.org/officeDocument/2006/relationships/image" Target="../media/image600.png"/><Relationship Id="rId2" Type="http://schemas.openxmlformats.org/officeDocument/2006/relationships/image" Target="../media/image18.jpg"/><Relationship Id="rId1" Type="http://schemas.openxmlformats.org/officeDocument/2006/relationships/slideLayout" Target="../slideLayouts/slideLayout1.xml"/><Relationship Id="rId6" Type="http://schemas.openxmlformats.org/officeDocument/2006/relationships/image" Target="../media/image196.png"/><Relationship Id="rId11" Type="http://schemas.openxmlformats.org/officeDocument/2006/relationships/image" Target="../media/image199.png"/><Relationship Id="rId5" Type="http://schemas.openxmlformats.org/officeDocument/2006/relationships/image" Target="../media/image195.png"/><Relationship Id="rId10" Type="http://schemas.openxmlformats.org/officeDocument/2006/relationships/image" Target="../media/image900.png"/><Relationship Id="rId4" Type="http://schemas.openxmlformats.org/officeDocument/2006/relationships/image" Target="../media/image194.png"/><Relationship Id="rId9" Type="http://schemas.openxmlformats.org/officeDocument/2006/relationships/image" Target="../media/image640.png"/><Relationship Id="rId14" Type="http://schemas.openxmlformats.org/officeDocument/2006/relationships/image" Target="../media/image80.png"/></Relationships>
</file>

<file path=ppt/slides/_rels/slide39.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18.jpg"/><Relationship Id="rId7" Type="http://schemas.openxmlformats.org/officeDocument/2006/relationships/image" Target="../media/image205.png"/><Relationship Id="rId2" Type="http://schemas.openxmlformats.org/officeDocument/2006/relationships/image" Target="../media/image350.png"/><Relationship Id="rId1" Type="http://schemas.openxmlformats.org/officeDocument/2006/relationships/slideLayout" Target="../slideLayouts/slideLayout1.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image" Target="../media/image193.png"/><Relationship Id="rId9" Type="http://schemas.openxmlformats.org/officeDocument/2006/relationships/image" Target="../media/image9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FD6E8-8089-C547-A802-35A37C7B0A62}"/>
              </a:ext>
            </a:extLst>
          </p:cNvPr>
          <p:cNvSpPr txBox="1"/>
          <p:nvPr/>
        </p:nvSpPr>
        <p:spPr>
          <a:xfrm>
            <a:off x="1369540" y="345989"/>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C9104D1-17C0-AE40-AD1E-4A8DAF05B3B3}"/>
                  </a:ext>
                </a:extLst>
              </p:cNvPr>
              <p:cNvSpPr txBox="1"/>
              <p:nvPr/>
            </p:nvSpPr>
            <p:spPr>
              <a:xfrm>
                <a:off x="358588" y="972902"/>
                <a:ext cx="11377006" cy="175432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1:</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Suppose a box of mass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𝑘𝑔</m:t>
                    </m:r>
                  </m:oMath>
                </a14:m>
                <a:r>
                  <a:rPr lang="en-US" dirty="0">
                    <a:latin typeface="Times New Roman" panose="02020603050405020304" pitchFamily="18" charset="0"/>
                    <a:cs typeface="Times New Roman" panose="02020603050405020304" pitchFamily="18" charset="0"/>
                  </a:rPr>
                  <a:t> is released from rest and allowed to slide down the ramp (inclined at an angle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ea typeface="Cambria Math" panose="02040503050406030204" pitchFamily="18" charset="0"/>
                            <a:cs typeface="Times New Roman" panose="02020603050405020304" pitchFamily="18" charset="0"/>
                          </a:rPr>
                          <m:t>42</m:t>
                        </m:r>
                      </m:e>
                      <m:sup>
                        <m:r>
                          <a:rPr lang="en-US" b="0" i="1" smtClean="0">
                            <a:latin typeface="Cambria Math" panose="02040503050406030204" pitchFamily="18" charset="0"/>
                            <a:ea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a distance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Using energy methods, what is the speed of mass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𝑘𝑔</m:t>
                    </m:r>
                  </m:oMath>
                </a14:m>
                <a:r>
                  <a:rPr lang="en-US" dirty="0">
                    <a:latin typeface="Times New Roman" panose="02020603050405020304" pitchFamily="18" charset="0"/>
                    <a:cs typeface="Times New Roman" panose="02020603050405020304" pitchFamily="18" charset="0"/>
                  </a:rPr>
                  <a:t> if it is connected to a mass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1</m:t>
                        </m:r>
                      </m:sub>
                    </m:sSub>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𝑘𝑔</m:t>
                    </m:r>
                  </m:oMath>
                </a14:m>
                <a:r>
                  <a:rPr lang="en-US" dirty="0">
                    <a:latin typeface="Times New Roman" panose="02020603050405020304" pitchFamily="18" charset="0"/>
                    <a:cs typeface="Times New Roman" panose="02020603050405020304" pitchFamily="18" charset="0"/>
                  </a:rPr>
                  <a:t> by a massless rope that passes over a massless pulley.  Determine the speed of the masses in two ways, one consider the surfaces to be frictionless and two, let there be friction on all surfaces with coefficient of friction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0" smtClean="0">
                        <a:latin typeface="Cambria Math" panose="02040503050406030204" pitchFamily="18" charset="0"/>
                        <a:ea typeface="Cambria Math" panose="02040503050406030204" pitchFamily="18" charset="0"/>
                        <a:cs typeface="Times New Roman" panose="02020603050405020304" pitchFamily="18" charset="0"/>
                      </a:rPr>
                      <m:t>=0.3</m:t>
                    </m:r>
                  </m:oMath>
                </a14:m>
                <a:r>
                  <a:rPr lang="en-US" dirty="0">
                    <a:latin typeface="Times New Roman" panose="02020603050405020304" pitchFamily="18" charset="0"/>
                    <a:cs typeface="Times New Roman" panose="02020603050405020304" pitchFamily="18" charset="0"/>
                  </a:rPr>
                  <a:t>.</a:t>
                </a:r>
              </a:p>
            </p:txBody>
          </p:sp>
        </mc:Choice>
        <mc:Fallback xmlns="">
          <p:sp>
            <p:nvSpPr>
              <p:cNvPr id="3" name="TextBox 2">
                <a:extLst>
                  <a:ext uri="{FF2B5EF4-FFF2-40B4-BE49-F238E27FC236}">
                    <a16:creationId xmlns:a16="http://schemas.microsoft.com/office/drawing/2014/main" id="{5C9104D1-17C0-AE40-AD1E-4A8DAF05B3B3}"/>
                  </a:ext>
                </a:extLst>
              </p:cNvPr>
              <p:cNvSpPr txBox="1">
                <a:spLocks noRot="1" noChangeAspect="1" noMove="1" noResize="1" noEditPoints="1" noAdjustHandles="1" noChangeArrowheads="1" noChangeShapeType="1" noTextEdit="1"/>
              </p:cNvSpPr>
              <p:nvPr/>
            </p:nvSpPr>
            <p:spPr>
              <a:xfrm>
                <a:off x="358588" y="972902"/>
                <a:ext cx="11377006" cy="1754326"/>
              </a:xfrm>
              <a:prstGeom prst="rect">
                <a:avLst/>
              </a:prstGeom>
              <a:blipFill>
                <a:blip r:embed="rId2"/>
                <a:stretch>
                  <a:fillRect l="-446" t="-1439" b="-4317"/>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D9A7C960-A1BB-1749-9661-D696F545FEF7}"/>
              </a:ext>
            </a:extLst>
          </p:cNvPr>
          <p:cNvGrpSpPr/>
          <p:nvPr/>
        </p:nvGrpSpPr>
        <p:grpSpPr>
          <a:xfrm>
            <a:off x="2470514" y="3247681"/>
            <a:ext cx="7153154" cy="2980981"/>
            <a:chOff x="1608881" y="2713763"/>
            <a:chExt cx="7153154" cy="2980981"/>
          </a:xfrm>
        </p:grpSpPr>
        <p:grpSp>
          <p:nvGrpSpPr>
            <p:cNvPr id="6" name="Group 5">
              <a:extLst>
                <a:ext uri="{FF2B5EF4-FFF2-40B4-BE49-F238E27FC236}">
                  <a16:creationId xmlns:a16="http://schemas.microsoft.com/office/drawing/2014/main" id="{9F20CE70-E65A-EE46-8AE2-46BA3C8729B8}"/>
                </a:ext>
              </a:extLst>
            </p:cNvPr>
            <p:cNvGrpSpPr/>
            <p:nvPr/>
          </p:nvGrpSpPr>
          <p:grpSpPr>
            <a:xfrm>
              <a:off x="1608881" y="2713763"/>
              <a:ext cx="7153154" cy="2980981"/>
              <a:chOff x="1608881" y="2713763"/>
              <a:chExt cx="7153154" cy="2980981"/>
            </a:xfrm>
          </p:grpSpPr>
          <p:grpSp>
            <p:nvGrpSpPr>
              <p:cNvPr id="8" name="Group 7">
                <a:extLst>
                  <a:ext uri="{FF2B5EF4-FFF2-40B4-BE49-F238E27FC236}">
                    <a16:creationId xmlns:a16="http://schemas.microsoft.com/office/drawing/2014/main" id="{0CAAA907-93CC-304C-9F5C-5DBE8ECEDC20}"/>
                  </a:ext>
                </a:extLst>
              </p:cNvPr>
              <p:cNvGrpSpPr/>
              <p:nvPr/>
            </p:nvGrpSpPr>
            <p:grpSpPr>
              <a:xfrm>
                <a:off x="1608881" y="2713763"/>
                <a:ext cx="7153154" cy="2980981"/>
                <a:chOff x="2854975" y="4255692"/>
                <a:chExt cx="7153154" cy="2980981"/>
              </a:xfrm>
            </p:grpSpPr>
            <p:grpSp>
              <p:nvGrpSpPr>
                <p:cNvPr id="10" name="Group 9">
                  <a:extLst>
                    <a:ext uri="{FF2B5EF4-FFF2-40B4-BE49-F238E27FC236}">
                      <a16:creationId xmlns:a16="http://schemas.microsoft.com/office/drawing/2014/main" id="{4830D2EA-FEE1-6949-A7F0-497F9FDA85E4}"/>
                    </a:ext>
                  </a:extLst>
                </p:cNvPr>
                <p:cNvGrpSpPr/>
                <p:nvPr/>
              </p:nvGrpSpPr>
              <p:grpSpPr>
                <a:xfrm>
                  <a:off x="2854975" y="4255692"/>
                  <a:ext cx="7153154" cy="2980981"/>
                  <a:chOff x="1860188" y="4346127"/>
                  <a:chExt cx="7153154" cy="2980981"/>
                </a:xfrm>
              </p:grpSpPr>
              <p:grpSp>
                <p:nvGrpSpPr>
                  <p:cNvPr id="12" name="Group 11">
                    <a:extLst>
                      <a:ext uri="{FF2B5EF4-FFF2-40B4-BE49-F238E27FC236}">
                        <a16:creationId xmlns:a16="http://schemas.microsoft.com/office/drawing/2014/main" id="{48EE7C7E-0276-1540-86FC-B624B9A16E66}"/>
                      </a:ext>
                    </a:extLst>
                  </p:cNvPr>
                  <p:cNvGrpSpPr/>
                  <p:nvPr/>
                </p:nvGrpSpPr>
                <p:grpSpPr>
                  <a:xfrm>
                    <a:off x="1860188" y="4346127"/>
                    <a:ext cx="4998798" cy="1068770"/>
                    <a:chOff x="3347343" y="4946547"/>
                    <a:chExt cx="4998798" cy="1068770"/>
                  </a:xfrm>
                </p:grpSpPr>
                <p:grpSp>
                  <p:nvGrpSpPr>
                    <p:cNvPr id="19" name="Group 18">
                      <a:extLst>
                        <a:ext uri="{FF2B5EF4-FFF2-40B4-BE49-F238E27FC236}">
                          <a16:creationId xmlns:a16="http://schemas.microsoft.com/office/drawing/2014/main" id="{00A88C5F-4255-644A-90B8-66685F3FACF3}"/>
                        </a:ext>
                      </a:extLst>
                    </p:cNvPr>
                    <p:cNvGrpSpPr/>
                    <p:nvPr/>
                  </p:nvGrpSpPr>
                  <p:grpSpPr>
                    <a:xfrm>
                      <a:off x="3347343" y="4975410"/>
                      <a:ext cx="4998798" cy="1039907"/>
                      <a:chOff x="3347343" y="4984375"/>
                      <a:chExt cx="4998798" cy="1039907"/>
                    </a:xfrm>
                  </p:grpSpPr>
                  <p:cxnSp>
                    <p:nvCxnSpPr>
                      <p:cNvPr id="21" name="Straight Connector 20">
                        <a:extLst>
                          <a:ext uri="{FF2B5EF4-FFF2-40B4-BE49-F238E27FC236}">
                            <a16:creationId xmlns:a16="http://schemas.microsoft.com/office/drawing/2014/main" id="{AD2C04A3-4BD1-044F-9E06-BD91A12EF2A3}"/>
                          </a:ext>
                        </a:extLst>
                      </p:cNvPr>
                      <p:cNvCxnSpPr>
                        <a:cxnSpLocks/>
                      </p:cNvCxnSpPr>
                      <p:nvPr/>
                    </p:nvCxnSpPr>
                    <p:spPr>
                      <a:xfrm>
                        <a:off x="3347343" y="6024282"/>
                        <a:ext cx="49987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EC8AC650-6D10-2E41-841C-4D431361C6F0}"/>
                          </a:ext>
                        </a:extLst>
                      </p:cNvPr>
                      <p:cNvSpPr/>
                      <p:nvPr/>
                    </p:nvSpPr>
                    <p:spPr>
                      <a:xfrm>
                        <a:off x="4437529" y="4984375"/>
                        <a:ext cx="1308847" cy="10040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5650EF45-CE44-E64B-89F2-1D64AFE30908}"/>
                            </a:ext>
                          </a:extLst>
                        </p:cNvPr>
                        <p:cNvSpPr/>
                        <p:nvPr/>
                      </p:nvSpPr>
                      <p:spPr>
                        <a:xfrm>
                          <a:off x="4399067" y="4946547"/>
                          <a:ext cx="533543"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19" name="Rectangle 18">
                          <a:extLst>
                            <a:ext uri="{FF2B5EF4-FFF2-40B4-BE49-F238E27FC236}">
                              <a16:creationId xmlns:a16="http://schemas.microsoft.com/office/drawing/2014/main" id="{B07D481F-4F94-D64E-A9B9-3B56884B2CEA}"/>
                            </a:ext>
                          </a:extLst>
                        </p:cNvPr>
                        <p:cNvSpPr>
                          <a:spLocks noRot="1" noChangeAspect="1" noMove="1" noResize="1" noEditPoints="1" noAdjustHandles="1" noChangeArrowheads="1" noChangeShapeType="1" noTextEdit="1"/>
                        </p:cNvSpPr>
                        <p:nvPr/>
                      </p:nvSpPr>
                      <p:spPr>
                        <a:xfrm>
                          <a:off x="4399067" y="4946547"/>
                          <a:ext cx="533543" cy="369332"/>
                        </a:xfrm>
                        <a:prstGeom prst="rect">
                          <a:avLst/>
                        </a:prstGeom>
                        <a:blipFill>
                          <a:blip r:embed="rId3"/>
                          <a:stretch>
                            <a:fillRect/>
                          </a:stretch>
                        </a:blipFill>
                      </p:spPr>
                      <p:txBody>
                        <a:bodyPr/>
                        <a:lstStyle/>
                        <a:p>
                          <a:r>
                            <a:rPr lang="en-US">
                              <a:noFill/>
                            </a:rPr>
                            <a:t> </a:t>
                          </a:r>
                        </a:p>
                      </p:txBody>
                    </p:sp>
                  </mc:Fallback>
                </mc:AlternateContent>
              </p:grpSp>
              <p:cxnSp>
                <p:nvCxnSpPr>
                  <p:cNvPr id="13" name="Straight Connector 12">
                    <a:extLst>
                      <a:ext uri="{FF2B5EF4-FFF2-40B4-BE49-F238E27FC236}">
                        <a16:creationId xmlns:a16="http://schemas.microsoft.com/office/drawing/2014/main" id="{180C5682-A554-A146-9ABF-2224FD1F28AE}"/>
                      </a:ext>
                    </a:extLst>
                  </p:cNvPr>
                  <p:cNvCxnSpPr>
                    <a:cxnSpLocks/>
                  </p:cNvCxnSpPr>
                  <p:nvPr/>
                </p:nvCxnSpPr>
                <p:spPr>
                  <a:xfrm>
                    <a:off x="6848938" y="5404849"/>
                    <a:ext cx="2164404" cy="1922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04C9DA7-66E9-E242-95D0-0F6C7D5C8602}"/>
                      </a:ext>
                    </a:extLst>
                  </p:cNvPr>
                  <p:cNvCxnSpPr/>
                  <p:nvPr/>
                </p:nvCxnSpPr>
                <p:spPr>
                  <a:xfrm flipV="1">
                    <a:off x="6848938" y="5114611"/>
                    <a:ext cx="225102" cy="290238"/>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9E1C88FE-6165-CC40-8273-997D87D4A3F8}"/>
                      </a:ext>
                    </a:extLst>
                  </p:cNvPr>
                  <p:cNvSpPr/>
                  <p:nvPr/>
                </p:nvSpPr>
                <p:spPr>
                  <a:xfrm>
                    <a:off x="6991633" y="4955604"/>
                    <a:ext cx="271305" cy="27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FB627909-5F52-4943-A3D2-28DFA48F14EC}"/>
                      </a:ext>
                    </a:extLst>
                  </p:cNvPr>
                  <p:cNvCxnSpPr/>
                  <p:nvPr/>
                </p:nvCxnSpPr>
                <p:spPr>
                  <a:xfrm flipH="1">
                    <a:off x="4259221" y="4955604"/>
                    <a:ext cx="2868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2F99525-822D-1B41-9606-AF6DC70E9127}"/>
                      </a:ext>
                    </a:extLst>
                  </p:cNvPr>
                  <p:cNvCxnSpPr>
                    <a:cxnSpLocks/>
                  </p:cNvCxnSpPr>
                  <p:nvPr/>
                </p:nvCxnSpPr>
                <p:spPr>
                  <a:xfrm>
                    <a:off x="7192418" y="4963881"/>
                    <a:ext cx="871800" cy="800645"/>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D501E6B-C5A4-F240-8F97-8F254B0C6743}"/>
                      </a:ext>
                    </a:extLst>
                  </p:cNvPr>
                  <p:cNvSpPr/>
                  <p:nvPr/>
                </p:nvSpPr>
                <p:spPr>
                  <a:xfrm rot="2548955" flipV="1">
                    <a:off x="7922959" y="5712090"/>
                    <a:ext cx="599315" cy="73946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8C06EAF7-0335-A94C-A987-3E0D5502FE19}"/>
                        </a:ext>
                      </a:extLst>
                    </p:cNvPr>
                    <p:cNvSpPr/>
                    <p:nvPr/>
                  </p:nvSpPr>
                  <p:spPr>
                    <a:xfrm>
                      <a:off x="8949586" y="5594997"/>
                      <a:ext cx="538865"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5DEDDFE2-BAAC-0D4D-9B4D-3FB29103550F}"/>
                        </a:ext>
                      </a:extLst>
                    </p:cNvPr>
                    <p:cNvSpPr>
                      <a:spLocks noRot="1" noChangeAspect="1" noMove="1" noResize="1" noEditPoints="1" noAdjustHandles="1" noChangeArrowheads="1" noChangeShapeType="1" noTextEdit="1"/>
                    </p:cNvSpPr>
                    <p:nvPr/>
                  </p:nvSpPr>
                  <p:spPr>
                    <a:xfrm>
                      <a:off x="8949586" y="5594997"/>
                      <a:ext cx="538865" cy="369332"/>
                    </a:xfrm>
                    <a:prstGeom prst="rect">
                      <a:avLst/>
                    </a:prstGeom>
                    <a:blipFill>
                      <a:blip r:embed="rId4"/>
                      <a:stretch>
                        <a:fillRect/>
                      </a:stretch>
                    </a:blipFill>
                  </p:spPr>
                  <p:txBody>
                    <a:bodyPr/>
                    <a:lstStyle/>
                    <a:p>
                      <a:r>
                        <a:rPr lang="en-US">
                          <a:noFill/>
                        </a:rPr>
                        <a:t> </a:t>
                      </a:r>
                    </a:p>
                  </p:txBody>
                </p:sp>
              </mc:Fallback>
            </mc:AlternateContent>
          </p:grpSp>
          <p:cxnSp>
            <p:nvCxnSpPr>
              <p:cNvPr id="9" name="Straight Connector 8">
                <a:extLst>
                  <a:ext uri="{FF2B5EF4-FFF2-40B4-BE49-F238E27FC236}">
                    <a16:creationId xmlns:a16="http://schemas.microsoft.com/office/drawing/2014/main" id="{9F417B14-B1B4-6E42-B62B-C89C62B37C92}"/>
                  </a:ext>
                </a:extLst>
              </p:cNvPr>
              <p:cNvCxnSpPr>
                <a:cxnSpLocks/>
              </p:cNvCxnSpPr>
              <p:nvPr/>
            </p:nvCxnSpPr>
            <p:spPr>
              <a:xfrm>
                <a:off x="4038457" y="5683169"/>
                <a:ext cx="4723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EFB4448-F737-324B-A58B-896C326EA3A3}"/>
                    </a:ext>
                  </a:extLst>
                </p:cNvPr>
                <p:cNvSpPr txBox="1"/>
                <p:nvPr/>
              </p:nvSpPr>
              <p:spPr>
                <a:xfrm>
                  <a:off x="8147620" y="536325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9" name="TextBox 28">
                  <a:extLst>
                    <a:ext uri="{FF2B5EF4-FFF2-40B4-BE49-F238E27FC236}">
                      <a16:creationId xmlns:a16="http://schemas.microsoft.com/office/drawing/2014/main" id="{05079BB8-F49B-D543-A16A-2479A2904FD8}"/>
                    </a:ext>
                  </a:extLst>
                </p:cNvPr>
                <p:cNvSpPr txBox="1">
                  <a:spLocks noRot="1" noChangeAspect="1" noMove="1" noResize="1" noEditPoints="1" noAdjustHandles="1" noChangeArrowheads="1" noChangeShapeType="1" noTextEdit="1"/>
                </p:cNvSpPr>
                <p:nvPr/>
              </p:nvSpPr>
              <p:spPr>
                <a:xfrm>
                  <a:off x="8147620" y="5363255"/>
                  <a:ext cx="189474" cy="276999"/>
                </a:xfrm>
                <a:prstGeom prst="rect">
                  <a:avLst/>
                </a:prstGeom>
                <a:blipFill>
                  <a:blip r:embed="rId5"/>
                  <a:stretch>
                    <a:fillRect l="-25000" r="-18750" b="-4348"/>
                  </a:stretch>
                </a:blipFill>
              </p:spPr>
              <p:txBody>
                <a:bodyPr/>
                <a:lstStyle/>
                <a:p>
                  <a:r>
                    <a:rPr lang="en-US">
                      <a:noFill/>
                    </a:rPr>
                    <a:t> </a:t>
                  </a:r>
                </a:p>
              </p:txBody>
            </p:sp>
          </mc:Fallback>
        </mc:AlternateContent>
      </p:grpSp>
    </p:spTree>
    <p:extLst>
      <p:ext uri="{BB962C8B-B14F-4D97-AF65-F5344CB8AC3E}">
        <p14:creationId xmlns:p14="http://schemas.microsoft.com/office/powerpoint/2010/main" val="207277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2" name="Rectangle 1">
            <a:extLst>
              <a:ext uri="{FF2B5EF4-FFF2-40B4-BE49-F238E27FC236}">
                <a16:creationId xmlns:a16="http://schemas.microsoft.com/office/drawing/2014/main" id="{D3A2978D-1085-7E4F-8877-CA6F9251C2C6}"/>
              </a:ext>
            </a:extLst>
          </p:cNvPr>
          <p:cNvSpPr/>
          <p:nvPr/>
        </p:nvSpPr>
        <p:spPr>
          <a:xfrm>
            <a:off x="358588" y="1012122"/>
            <a:ext cx="208262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1 Solution:</a:t>
            </a:r>
          </a:p>
        </p:txBody>
      </p:sp>
      <p:sp>
        <p:nvSpPr>
          <p:cNvPr id="3" name="TextBox 2">
            <a:extLst>
              <a:ext uri="{FF2B5EF4-FFF2-40B4-BE49-F238E27FC236}">
                <a16:creationId xmlns:a16="http://schemas.microsoft.com/office/drawing/2014/main" id="{9C705B81-4D92-6047-AD39-205BFE4A8A7C}"/>
              </a:ext>
            </a:extLst>
          </p:cNvPr>
          <p:cNvSpPr txBox="1"/>
          <p:nvPr/>
        </p:nvSpPr>
        <p:spPr>
          <a:xfrm>
            <a:off x="358588" y="1600436"/>
            <a:ext cx="6527800"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Assuming that that there is no friction on any of the surfaces, we’ll apply conservation of energy.</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FBAE489-7EA7-4D4C-B8DB-6653BA3884AD}"/>
                  </a:ext>
                </a:extLst>
              </p:cNvPr>
              <p:cNvSpPr txBox="1"/>
              <p:nvPr/>
            </p:nvSpPr>
            <p:spPr>
              <a:xfrm>
                <a:off x="1503726" y="2574450"/>
                <a:ext cx="2706062" cy="29956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5" name="TextBox 4">
                <a:extLst>
                  <a:ext uri="{FF2B5EF4-FFF2-40B4-BE49-F238E27FC236}">
                    <a16:creationId xmlns:a16="http://schemas.microsoft.com/office/drawing/2014/main" id="{6FBAE489-7EA7-4D4C-B8DB-6653BA3884AD}"/>
                  </a:ext>
                </a:extLst>
              </p:cNvPr>
              <p:cNvSpPr txBox="1">
                <a:spLocks noRot="1" noChangeAspect="1" noMove="1" noResize="1" noEditPoints="1" noAdjustHandles="1" noChangeArrowheads="1" noChangeShapeType="1" noTextEdit="1"/>
              </p:cNvSpPr>
              <p:nvPr/>
            </p:nvSpPr>
            <p:spPr>
              <a:xfrm>
                <a:off x="1503726" y="2574450"/>
                <a:ext cx="2706062" cy="299569"/>
              </a:xfrm>
              <a:prstGeom prst="rect">
                <a:avLst/>
              </a:prstGeom>
              <a:blipFill>
                <a:blip r:embed="rId2"/>
                <a:stretch>
                  <a:fillRect l="-935" r="-1402" b="-20833"/>
                </a:stretch>
              </a:blipFill>
            </p:spPr>
            <p:txBody>
              <a:bodyPr/>
              <a:lstStyle/>
              <a:p>
                <a:r>
                  <a:rPr lang="en-US">
                    <a:noFill/>
                  </a:rPr>
                  <a:t> </a:t>
                </a:r>
              </a:p>
            </p:txBody>
          </p:sp>
        </mc:Fallback>
      </mc:AlternateContent>
      <p:grpSp>
        <p:nvGrpSpPr>
          <p:cNvPr id="14" name="Group 13">
            <a:extLst>
              <a:ext uri="{FF2B5EF4-FFF2-40B4-BE49-F238E27FC236}">
                <a16:creationId xmlns:a16="http://schemas.microsoft.com/office/drawing/2014/main" id="{E7276745-25F7-814D-97E9-421DBBBF5826}"/>
              </a:ext>
            </a:extLst>
          </p:cNvPr>
          <p:cNvGrpSpPr/>
          <p:nvPr/>
        </p:nvGrpSpPr>
        <p:grpSpPr>
          <a:xfrm>
            <a:off x="714295" y="3181061"/>
            <a:ext cx="4384278" cy="1137465"/>
            <a:chOff x="734569" y="2844959"/>
            <a:chExt cx="4384278" cy="1137465"/>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E5DE08B-DF40-3244-89B5-EFA3A7097509}"/>
                    </a:ext>
                  </a:extLst>
                </p:cNvPr>
                <p:cNvSpPr txBox="1"/>
                <p:nvPr/>
              </p:nvSpPr>
              <p:spPr>
                <a:xfrm>
                  <a:off x="734570" y="3041737"/>
                  <a:ext cx="4384277" cy="29956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6" name="TextBox 5">
                  <a:extLst>
                    <a:ext uri="{FF2B5EF4-FFF2-40B4-BE49-F238E27FC236}">
                      <a16:creationId xmlns:a16="http://schemas.microsoft.com/office/drawing/2014/main" id="{7E5DE08B-DF40-3244-89B5-EFA3A7097509}"/>
                    </a:ext>
                  </a:extLst>
                </p:cNvPr>
                <p:cNvSpPr txBox="1">
                  <a:spLocks noRot="1" noChangeAspect="1" noMove="1" noResize="1" noEditPoints="1" noAdjustHandles="1" noChangeArrowheads="1" noChangeShapeType="1" noTextEdit="1"/>
                </p:cNvSpPr>
                <p:nvPr/>
              </p:nvSpPr>
              <p:spPr>
                <a:xfrm>
                  <a:off x="734570" y="3041737"/>
                  <a:ext cx="4384277" cy="299569"/>
                </a:xfrm>
                <a:prstGeom prst="rect">
                  <a:avLst/>
                </a:prstGeom>
                <a:blipFill>
                  <a:blip r:embed="rId3"/>
                  <a:stretch>
                    <a:fillRect b="-20000"/>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F45EEF87-2E75-3647-AE67-DBD48461B278}"/>
                </a:ext>
              </a:extLst>
            </p:cNvPr>
            <p:cNvCxnSpPr>
              <a:cxnSpLocks/>
            </p:cNvCxnSpPr>
            <p:nvPr/>
          </p:nvCxnSpPr>
          <p:spPr>
            <a:xfrm flipV="1">
              <a:off x="2066757" y="2991540"/>
              <a:ext cx="282209" cy="39996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421EA3A-F708-3243-A4D4-267790718F53}"/>
                </a:ext>
              </a:extLst>
            </p:cNvPr>
            <p:cNvCxnSpPr>
              <a:cxnSpLocks/>
            </p:cNvCxnSpPr>
            <p:nvPr/>
          </p:nvCxnSpPr>
          <p:spPr>
            <a:xfrm flipV="1">
              <a:off x="4245571" y="2991540"/>
              <a:ext cx="282209" cy="39996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672D580-0E51-F443-9901-0037258086CD}"/>
                    </a:ext>
                  </a:extLst>
                </p:cNvPr>
                <p:cNvSpPr txBox="1"/>
                <p:nvPr/>
              </p:nvSpPr>
              <p:spPr>
                <a:xfrm>
                  <a:off x="734569" y="3441699"/>
                  <a:ext cx="4384277" cy="540725"/>
                </a:xfrm>
                <a:prstGeom prst="rect">
                  <a:avLst/>
                </a:prstGeom>
                <a:noFill/>
              </p:spPr>
              <p:txBody>
                <a:bodyPr wrap="square" rtlCol="0">
                  <a:spAutoFit/>
                </a:bodyPr>
                <a:lstStyle/>
                <a:p>
                  <a:r>
                    <a:rPr lang="en-US" sz="1400" dirty="0">
                      <a:solidFill>
                        <a:srgbClr val="00B050"/>
                      </a:solidFill>
                      <a:latin typeface="Times New Roman" panose="02020603050405020304" pitchFamily="18" charset="0"/>
                      <a:cs typeface="Times New Roman" panose="02020603050405020304" pitchFamily="18" charset="0"/>
                    </a:rPr>
                    <a:t>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1</m:t>
                          </m:r>
                        </m:sub>
                      </m:sSub>
                    </m:oMath>
                  </a14:m>
                  <a:r>
                    <a:rPr lang="en-US" sz="1400" dirty="0">
                      <a:solidFill>
                        <a:srgbClr val="00B050"/>
                      </a:solidFill>
                      <a:latin typeface="Times New Roman" panose="02020603050405020304" pitchFamily="18" charset="0"/>
                      <a:cs typeface="Times New Roman" panose="02020603050405020304" pitchFamily="18" charset="0"/>
                    </a:rPr>
                    <a:t> does not change height and there are no springs in the problem so let </a:t>
                  </a:r>
                  <a14:m>
                    <m:oMath xmlns:m="http://schemas.openxmlformats.org/officeDocument/2006/math">
                      <m:r>
                        <a:rPr lang="en-US" sz="1400" i="1">
                          <a:solidFill>
                            <a:srgbClr val="00B050"/>
                          </a:solidFill>
                          <a:latin typeface="Cambria Math" panose="02040503050406030204" pitchFamily="18" charset="0"/>
                          <a:ea typeface="Cambria Math" panose="02040503050406030204" pitchFamily="18" charset="0"/>
                        </a:rPr>
                        <m:t>∆</m:t>
                      </m:r>
                      <m:sSub>
                        <m:sSubPr>
                          <m:ctrlPr>
                            <a:rPr lang="en-US" sz="1400" i="1">
                              <a:solidFill>
                                <a:srgbClr val="00B050"/>
                              </a:solidFill>
                              <a:latin typeface="Cambria Math" panose="02040503050406030204" pitchFamily="18" charset="0"/>
                              <a:ea typeface="Cambria Math" panose="02040503050406030204" pitchFamily="18" charset="0"/>
                            </a:rPr>
                          </m:ctrlPr>
                        </m:sSubPr>
                        <m:e>
                          <m:r>
                            <a:rPr lang="en-US" sz="1400" i="1">
                              <a:solidFill>
                                <a:srgbClr val="00B050"/>
                              </a:solidFill>
                              <a:latin typeface="Cambria Math" panose="02040503050406030204" pitchFamily="18" charset="0"/>
                              <a:ea typeface="Cambria Math" panose="02040503050406030204" pitchFamily="18" charset="0"/>
                            </a:rPr>
                            <m:t>𝑈</m:t>
                          </m:r>
                        </m:e>
                        <m:sub>
                          <m:r>
                            <a:rPr lang="en-US" sz="1400" b="0" i="1" smtClean="0">
                              <a:solidFill>
                                <a:srgbClr val="00B050"/>
                              </a:solidFill>
                              <a:latin typeface="Cambria Math" panose="02040503050406030204" pitchFamily="18" charset="0"/>
                              <a:ea typeface="Cambria Math" panose="02040503050406030204" pitchFamily="18" charset="0"/>
                            </a:rPr>
                            <m:t>𝑔</m:t>
                          </m:r>
                          <m:r>
                            <a:rPr lang="en-US" sz="1400" b="0" i="1" smtClean="0">
                              <a:solidFill>
                                <a:srgbClr val="00B050"/>
                              </a:solidFill>
                              <a:latin typeface="Cambria Math" panose="02040503050406030204" pitchFamily="18" charset="0"/>
                              <a:ea typeface="Cambria Math" panose="02040503050406030204" pitchFamily="18" charset="0"/>
                            </a:rPr>
                            <m:t>1</m:t>
                          </m:r>
                        </m:sub>
                      </m:sSub>
                      <m:r>
                        <a:rPr lang="en-US" sz="1400" i="1">
                          <a:solidFill>
                            <a:srgbClr val="00B050"/>
                          </a:solidFill>
                          <a:latin typeface="Cambria Math" panose="02040503050406030204" pitchFamily="18" charset="0"/>
                          <a:ea typeface="Cambria Math" panose="02040503050406030204" pitchFamily="18" charset="0"/>
                        </a:rPr>
                        <m:t>=0</m:t>
                      </m:r>
                    </m:oMath>
                  </a14:m>
                  <a:r>
                    <a:rPr lang="en-US" sz="1400" dirty="0">
                      <a:solidFill>
                        <a:srgbClr val="00B050"/>
                      </a:solidFill>
                      <a:latin typeface="Times New Roman" panose="02020603050405020304" pitchFamily="18" charset="0"/>
                      <a:cs typeface="Times New Roman" panose="02020603050405020304" pitchFamily="18" charset="0"/>
                    </a:rPr>
                    <a:t> and </a:t>
                  </a:r>
                  <a14:m>
                    <m:oMath xmlns:m="http://schemas.openxmlformats.org/officeDocument/2006/math">
                      <m:r>
                        <a:rPr lang="en-US" sz="1400" i="1" smtClean="0">
                          <a:solidFill>
                            <a:srgbClr val="00B050"/>
                          </a:solidFill>
                          <a:latin typeface="Cambria Math" panose="02040503050406030204" pitchFamily="18" charset="0"/>
                          <a:ea typeface="Cambria Math" panose="02040503050406030204" pitchFamily="18" charset="0"/>
                        </a:rPr>
                        <m:t>∆</m:t>
                      </m:r>
                      <m:sSub>
                        <m:sSubPr>
                          <m:ctrlPr>
                            <a:rPr lang="en-US" sz="1400" b="0" i="1" smtClean="0">
                              <a:solidFill>
                                <a:srgbClr val="00B050"/>
                              </a:solidFill>
                              <a:latin typeface="Cambria Math" panose="02040503050406030204" pitchFamily="18" charset="0"/>
                              <a:ea typeface="Cambria Math" panose="02040503050406030204" pitchFamily="18" charset="0"/>
                            </a:rPr>
                          </m:ctrlPr>
                        </m:sSubPr>
                        <m:e>
                          <m:r>
                            <a:rPr lang="en-US" sz="1400" b="0" i="1" smtClean="0">
                              <a:solidFill>
                                <a:srgbClr val="00B050"/>
                              </a:solidFill>
                              <a:latin typeface="Cambria Math" panose="02040503050406030204" pitchFamily="18" charset="0"/>
                              <a:ea typeface="Cambria Math" panose="02040503050406030204" pitchFamily="18" charset="0"/>
                            </a:rPr>
                            <m:t>𝑈</m:t>
                          </m:r>
                        </m:e>
                        <m:sub>
                          <m:r>
                            <a:rPr lang="en-US" sz="1400" b="0" i="1" smtClean="0">
                              <a:solidFill>
                                <a:srgbClr val="00B050"/>
                              </a:solidFill>
                              <a:latin typeface="Cambria Math" panose="02040503050406030204" pitchFamily="18" charset="0"/>
                              <a:ea typeface="Cambria Math" panose="02040503050406030204" pitchFamily="18" charset="0"/>
                            </a:rPr>
                            <m:t>𝑠</m:t>
                          </m:r>
                        </m:sub>
                      </m:sSub>
                      <m:r>
                        <a:rPr lang="en-US" sz="1400" b="0" i="1" smtClean="0">
                          <a:solidFill>
                            <a:srgbClr val="00B050"/>
                          </a:solidFill>
                          <a:latin typeface="Cambria Math" panose="02040503050406030204" pitchFamily="18" charset="0"/>
                          <a:ea typeface="Cambria Math" panose="02040503050406030204" pitchFamily="18" charset="0"/>
                        </a:rPr>
                        <m:t>=0</m:t>
                      </m:r>
                    </m:oMath>
                  </a14:m>
                  <a:r>
                    <a:rPr lang="en-US" sz="1400" dirty="0">
                      <a:solidFill>
                        <a:srgbClr val="00B050"/>
                      </a:solidFill>
                      <a:latin typeface="Times New Roman" panose="02020603050405020304" pitchFamily="18" charset="0"/>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id="{5672D580-0E51-F443-9901-0037258086CD}"/>
                    </a:ext>
                  </a:extLst>
                </p:cNvPr>
                <p:cNvSpPr txBox="1">
                  <a:spLocks noRot="1" noChangeAspect="1" noMove="1" noResize="1" noEditPoints="1" noAdjustHandles="1" noChangeArrowheads="1" noChangeShapeType="1" noTextEdit="1"/>
                </p:cNvSpPr>
                <p:nvPr/>
              </p:nvSpPr>
              <p:spPr>
                <a:xfrm>
                  <a:off x="734569" y="3441699"/>
                  <a:ext cx="4384277" cy="540725"/>
                </a:xfrm>
                <a:prstGeom prst="rect">
                  <a:avLst/>
                </a:prstGeom>
                <a:blipFill>
                  <a:blip r:embed="rId4"/>
                  <a:stretch>
                    <a:fillRect l="-289"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EE6FF7C-BC16-4146-AE8B-FE2E390AC02F}"/>
                    </a:ext>
                  </a:extLst>
                </p:cNvPr>
                <p:cNvSpPr/>
                <p:nvPr/>
              </p:nvSpPr>
              <p:spPr>
                <a:xfrm>
                  <a:off x="2320371" y="2862750"/>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2" name="Rectangle 11">
                  <a:extLst>
                    <a:ext uri="{FF2B5EF4-FFF2-40B4-BE49-F238E27FC236}">
                      <a16:creationId xmlns:a16="http://schemas.microsoft.com/office/drawing/2014/main" id="{CEE6FF7C-BC16-4146-AE8B-FE2E390AC02F}"/>
                    </a:ext>
                  </a:extLst>
                </p:cNvPr>
                <p:cNvSpPr>
                  <a:spLocks noRot="1" noChangeAspect="1" noMove="1" noResize="1" noEditPoints="1" noAdjustHandles="1" noChangeArrowheads="1" noChangeShapeType="1" noTextEdit="1"/>
                </p:cNvSpPr>
                <p:nvPr/>
              </p:nvSpPr>
              <p:spPr>
                <a:xfrm>
                  <a:off x="2320371" y="2862750"/>
                  <a:ext cx="324128"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0E1F2A9E-CEFC-874E-99B2-E3DF5DB12503}"/>
                    </a:ext>
                  </a:extLst>
                </p:cNvPr>
                <p:cNvSpPr/>
                <p:nvPr/>
              </p:nvSpPr>
              <p:spPr>
                <a:xfrm>
                  <a:off x="4438713" y="2844959"/>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3" name="Rectangle 12">
                  <a:extLst>
                    <a:ext uri="{FF2B5EF4-FFF2-40B4-BE49-F238E27FC236}">
                      <a16:creationId xmlns:a16="http://schemas.microsoft.com/office/drawing/2014/main" id="{0E1F2A9E-CEFC-874E-99B2-E3DF5DB12503}"/>
                    </a:ext>
                  </a:extLst>
                </p:cNvPr>
                <p:cNvSpPr>
                  <a:spLocks noRot="1" noChangeAspect="1" noMove="1" noResize="1" noEditPoints="1" noAdjustHandles="1" noChangeArrowheads="1" noChangeShapeType="1" noTextEdit="1"/>
                </p:cNvSpPr>
                <p:nvPr/>
              </p:nvSpPr>
              <p:spPr>
                <a:xfrm>
                  <a:off x="4438713" y="2844959"/>
                  <a:ext cx="324128" cy="307777"/>
                </a:xfrm>
                <a:prstGeom prst="rect">
                  <a:avLst/>
                </a:prstGeom>
                <a:blipFill>
                  <a:blip r:embed="rId6"/>
                  <a:stretch>
                    <a:fillRect/>
                  </a:stretch>
                </a:blipFill>
              </p:spPr>
              <p:txBody>
                <a:bodyPr/>
                <a:lstStyle/>
                <a:p>
                  <a:r>
                    <a:rPr lang="en-US">
                      <a:noFill/>
                    </a:rPr>
                    <a:t> </a:t>
                  </a:r>
                </a:p>
              </p:txBody>
            </p:sp>
          </mc:Fallback>
        </mc:AlternateContent>
      </p:grpSp>
      <p:grpSp>
        <p:nvGrpSpPr>
          <p:cNvPr id="15" name="Group 14">
            <a:extLst>
              <a:ext uri="{FF2B5EF4-FFF2-40B4-BE49-F238E27FC236}">
                <a16:creationId xmlns:a16="http://schemas.microsoft.com/office/drawing/2014/main" id="{5106A968-76BB-1E44-AA82-CD9E7FF0679F}"/>
              </a:ext>
            </a:extLst>
          </p:cNvPr>
          <p:cNvGrpSpPr/>
          <p:nvPr/>
        </p:nvGrpSpPr>
        <p:grpSpPr>
          <a:xfrm>
            <a:off x="6699644" y="1761408"/>
            <a:ext cx="5111820" cy="2225221"/>
            <a:chOff x="1608881" y="2713763"/>
            <a:chExt cx="7153154" cy="2980981"/>
          </a:xfrm>
        </p:grpSpPr>
        <p:grpSp>
          <p:nvGrpSpPr>
            <p:cNvPr id="16" name="Group 15">
              <a:extLst>
                <a:ext uri="{FF2B5EF4-FFF2-40B4-BE49-F238E27FC236}">
                  <a16:creationId xmlns:a16="http://schemas.microsoft.com/office/drawing/2014/main" id="{B17E5466-BB40-4A4F-951E-F8C7F3DB6980}"/>
                </a:ext>
              </a:extLst>
            </p:cNvPr>
            <p:cNvGrpSpPr/>
            <p:nvPr/>
          </p:nvGrpSpPr>
          <p:grpSpPr>
            <a:xfrm>
              <a:off x="1608881" y="2713763"/>
              <a:ext cx="7153154" cy="2980981"/>
              <a:chOff x="1608881" y="2713763"/>
              <a:chExt cx="7153154" cy="2980981"/>
            </a:xfrm>
          </p:grpSpPr>
          <p:grpSp>
            <p:nvGrpSpPr>
              <p:cNvPr id="18" name="Group 17">
                <a:extLst>
                  <a:ext uri="{FF2B5EF4-FFF2-40B4-BE49-F238E27FC236}">
                    <a16:creationId xmlns:a16="http://schemas.microsoft.com/office/drawing/2014/main" id="{8FCFDA2D-ADCF-4043-A3AE-59FA2AAD7F75}"/>
                  </a:ext>
                </a:extLst>
              </p:cNvPr>
              <p:cNvGrpSpPr/>
              <p:nvPr/>
            </p:nvGrpSpPr>
            <p:grpSpPr>
              <a:xfrm>
                <a:off x="1608881" y="2713763"/>
                <a:ext cx="7153154" cy="2980981"/>
                <a:chOff x="2854975" y="4255692"/>
                <a:chExt cx="7153154" cy="2980981"/>
              </a:xfrm>
            </p:grpSpPr>
            <p:grpSp>
              <p:nvGrpSpPr>
                <p:cNvPr id="20" name="Group 19">
                  <a:extLst>
                    <a:ext uri="{FF2B5EF4-FFF2-40B4-BE49-F238E27FC236}">
                      <a16:creationId xmlns:a16="http://schemas.microsoft.com/office/drawing/2014/main" id="{4858A8D9-8143-D647-BCD1-CFC9A54449FA}"/>
                    </a:ext>
                  </a:extLst>
                </p:cNvPr>
                <p:cNvGrpSpPr/>
                <p:nvPr/>
              </p:nvGrpSpPr>
              <p:grpSpPr>
                <a:xfrm>
                  <a:off x="2854975" y="4255692"/>
                  <a:ext cx="7153154" cy="2980981"/>
                  <a:chOff x="1860188" y="4346127"/>
                  <a:chExt cx="7153154" cy="2980981"/>
                </a:xfrm>
              </p:grpSpPr>
              <p:grpSp>
                <p:nvGrpSpPr>
                  <p:cNvPr id="22" name="Group 21">
                    <a:extLst>
                      <a:ext uri="{FF2B5EF4-FFF2-40B4-BE49-F238E27FC236}">
                        <a16:creationId xmlns:a16="http://schemas.microsoft.com/office/drawing/2014/main" id="{D8ACE7B2-C73B-8646-A219-6FA0EBA32C26}"/>
                      </a:ext>
                    </a:extLst>
                  </p:cNvPr>
                  <p:cNvGrpSpPr/>
                  <p:nvPr/>
                </p:nvGrpSpPr>
                <p:grpSpPr>
                  <a:xfrm>
                    <a:off x="1860188" y="4346127"/>
                    <a:ext cx="4998798" cy="1068770"/>
                    <a:chOff x="3347343" y="4946547"/>
                    <a:chExt cx="4998798" cy="1068770"/>
                  </a:xfrm>
                </p:grpSpPr>
                <p:grpSp>
                  <p:nvGrpSpPr>
                    <p:cNvPr id="29" name="Group 28">
                      <a:extLst>
                        <a:ext uri="{FF2B5EF4-FFF2-40B4-BE49-F238E27FC236}">
                          <a16:creationId xmlns:a16="http://schemas.microsoft.com/office/drawing/2014/main" id="{29D236BF-CC8B-B543-B0CF-7635E35C7827}"/>
                        </a:ext>
                      </a:extLst>
                    </p:cNvPr>
                    <p:cNvGrpSpPr/>
                    <p:nvPr/>
                  </p:nvGrpSpPr>
                  <p:grpSpPr>
                    <a:xfrm>
                      <a:off x="3347343" y="4975410"/>
                      <a:ext cx="4998798" cy="1039907"/>
                      <a:chOff x="3347343" y="4984375"/>
                      <a:chExt cx="4998798" cy="1039907"/>
                    </a:xfrm>
                  </p:grpSpPr>
                  <p:cxnSp>
                    <p:nvCxnSpPr>
                      <p:cNvPr id="31" name="Straight Connector 30">
                        <a:extLst>
                          <a:ext uri="{FF2B5EF4-FFF2-40B4-BE49-F238E27FC236}">
                            <a16:creationId xmlns:a16="http://schemas.microsoft.com/office/drawing/2014/main" id="{455EB233-2D34-2946-93DE-E30ED54DE537}"/>
                          </a:ext>
                        </a:extLst>
                      </p:cNvPr>
                      <p:cNvCxnSpPr>
                        <a:cxnSpLocks/>
                      </p:cNvCxnSpPr>
                      <p:nvPr/>
                    </p:nvCxnSpPr>
                    <p:spPr>
                      <a:xfrm>
                        <a:off x="3347343" y="6024282"/>
                        <a:ext cx="49987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68DF1CC-6E60-414C-B379-B5C5F8A9BBA8}"/>
                          </a:ext>
                        </a:extLst>
                      </p:cNvPr>
                      <p:cNvSpPr/>
                      <p:nvPr/>
                    </p:nvSpPr>
                    <p:spPr>
                      <a:xfrm>
                        <a:off x="4437529" y="4984375"/>
                        <a:ext cx="1308847" cy="10040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4267B313-9D17-BB46-98B5-8DE130A986E1}"/>
                            </a:ext>
                          </a:extLst>
                        </p:cNvPr>
                        <p:cNvSpPr/>
                        <p:nvPr/>
                      </p:nvSpPr>
                      <p:spPr>
                        <a:xfrm>
                          <a:off x="4399067" y="4946547"/>
                          <a:ext cx="533543"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19" name="Rectangle 18">
                          <a:extLst>
                            <a:ext uri="{FF2B5EF4-FFF2-40B4-BE49-F238E27FC236}">
                              <a16:creationId xmlns:a16="http://schemas.microsoft.com/office/drawing/2014/main" id="{B07D481F-4F94-D64E-A9B9-3B56884B2CEA}"/>
                            </a:ext>
                          </a:extLst>
                        </p:cNvPr>
                        <p:cNvSpPr>
                          <a:spLocks noRot="1" noChangeAspect="1" noMove="1" noResize="1" noEditPoints="1" noAdjustHandles="1" noChangeArrowheads="1" noChangeShapeType="1" noTextEdit="1"/>
                        </p:cNvSpPr>
                        <p:nvPr/>
                      </p:nvSpPr>
                      <p:spPr>
                        <a:xfrm>
                          <a:off x="4399067" y="4946547"/>
                          <a:ext cx="533543" cy="369332"/>
                        </a:xfrm>
                        <a:prstGeom prst="rect">
                          <a:avLst/>
                        </a:prstGeom>
                        <a:blipFill>
                          <a:blip r:embed="rId7"/>
                          <a:stretch>
                            <a:fillRect/>
                          </a:stretch>
                        </a:blipFill>
                      </p:spPr>
                      <p:txBody>
                        <a:bodyPr/>
                        <a:lstStyle/>
                        <a:p>
                          <a:r>
                            <a:rPr lang="en-US">
                              <a:noFill/>
                            </a:rPr>
                            <a:t> </a:t>
                          </a:r>
                        </a:p>
                      </p:txBody>
                    </p:sp>
                  </mc:Fallback>
                </mc:AlternateContent>
              </p:grpSp>
              <p:cxnSp>
                <p:nvCxnSpPr>
                  <p:cNvPr id="23" name="Straight Connector 22">
                    <a:extLst>
                      <a:ext uri="{FF2B5EF4-FFF2-40B4-BE49-F238E27FC236}">
                        <a16:creationId xmlns:a16="http://schemas.microsoft.com/office/drawing/2014/main" id="{4918CF07-46DB-6C4E-A58B-0E5F0547FBB0}"/>
                      </a:ext>
                    </a:extLst>
                  </p:cNvPr>
                  <p:cNvCxnSpPr>
                    <a:cxnSpLocks/>
                  </p:cNvCxnSpPr>
                  <p:nvPr/>
                </p:nvCxnSpPr>
                <p:spPr>
                  <a:xfrm>
                    <a:off x="6848938" y="5404849"/>
                    <a:ext cx="2164404" cy="1922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36E4646-4F09-794C-B884-01C5B15F3B37}"/>
                      </a:ext>
                    </a:extLst>
                  </p:cNvPr>
                  <p:cNvCxnSpPr/>
                  <p:nvPr/>
                </p:nvCxnSpPr>
                <p:spPr>
                  <a:xfrm flipV="1">
                    <a:off x="6848938" y="5114611"/>
                    <a:ext cx="225102" cy="290238"/>
                  </a:xfrm>
                  <a:prstGeom prst="line">
                    <a:avLst/>
                  </a:prstGeom>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3D54568-56F0-0A45-8BCA-51FE175C29E2}"/>
                      </a:ext>
                    </a:extLst>
                  </p:cNvPr>
                  <p:cNvSpPr/>
                  <p:nvPr/>
                </p:nvSpPr>
                <p:spPr>
                  <a:xfrm>
                    <a:off x="6991633" y="4955604"/>
                    <a:ext cx="271305" cy="27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FBA3E3E5-C944-B044-A661-431415AD58BE}"/>
                      </a:ext>
                    </a:extLst>
                  </p:cNvPr>
                  <p:cNvCxnSpPr/>
                  <p:nvPr/>
                </p:nvCxnSpPr>
                <p:spPr>
                  <a:xfrm flipH="1">
                    <a:off x="4259221" y="4955604"/>
                    <a:ext cx="2868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295E384-6527-E142-8EE4-39D6784CA644}"/>
                      </a:ext>
                    </a:extLst>
                  </p:cNvPr>
                  <p:cNvCxnSpPr>
                    <a:cxnSpLocks/>
                  </p:cNvCxnSpPr>
                  <p:nvPr/>
                </p:nvCxnSpPr>
                <p:spPr>
                  <a:xfrm>
                    <a:off x="7192418" y="4963881"/>
                    <a:ext cx="871800" cy="800645"/>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EA82C1-347C-374D-9AD3-589F8782CF46}"/>
                      </a:ext>
                    </a:extLst>
                  </p:cNvPr>
                  <p:cNvSpPr/>
                  <p:nvPr/>
                </p:nvSpPr>
                <p:spPr>
                  <a:xfrm rot="2548955" flipV="1">
                    <a:off x="7922959" y="5712090"/>
                    <a:ext cx="599315" cy="73946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82AD60C6-0633-524B-98E6-B23547D4EC2C}"/>
                        </a:ext>
                      </a:extLst>
                    </p:cNvPr>
                    <p:cNvSpPr/>
                    <p:nvPr/>
                  </p:nvSpPr>
                  <p:spPr>
                    <a:xfrm>
                      <a:off x="8949586" y="5594997"/>
                      <a:ext cx="538865"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5DEDDFE2-BAAC-0D4D-9B4D-3FB29103550F}"/>
                        </a:ext>
                      </a:extLst>
                    </p:cNvPr>
                    <p:cNvSpPr>
                      <a:spLocks noRot="1" noChangeAspect="1" noMove="1" noResize="1" noEditPoints="1" noAdjustHandles="1" noChangeArrowheads="1" noChangeShapeType="1" noTextEdit="1"/>
                    </p:cNvSpPr>
                    <p:nvPr/>
                  </p:nvSpPr>
                  <p:spPr>
                    <a:xfrm>
                      <a:off x="8949586" y="5594997"/>
                      <a:ext cx="538865" cy="369332"/>
                    </a:xfrm>
                    <a:prstGeom prst="rect">
                      <a:avLst/>
                    </a:prstGeom>
                    <a:blipFill>
                      <a:blip r:embed="rId8"/>
                      <a:stretch>
                        <a:fillRect/>
                      </a:stretch>
                    </a:blipFill>
                  </p:spPr>
                  <p:txBody>
                    <a:bodyPr/>
                    <a:lstStyle/>
                    <a:p>
                      <a:r>
                        <a:rPr lang="en-US">
                          <a:noFill/>
                        </a:rPr>
                        <a:t> </a:t>
                      </a:r>
                    </a:p>
                  </p:txBody>
                </p:sp>
              </mc:Fallback>
            </mc:AlternateContent>
          </p:grpSp>
          <p:cxnSp>
            <p:nvCxnSpPr>
              <p:cNvPr id="19" name="Straight Connector 18">
                <a:extLst>
                  <a:ext uri="{FF2B5EF4-FFF2-40B4-BE49-F238E27FC236}">
                    <a16:creationId xmlns:a16="http://schemas.microsoft.com/office/drawing/2014/main" id="{C5511457-181C-1743-889A-B26D13CBCC71}"/>
                  </a:ext>
                </a:extLst>
              </p:cNvPr>
              <p:cNvCxnSpPr>
                <a:cxnSpLocks/>
              </p:cNvCxnSpPr>
              <p:nvPr/>
            </p:nvCxnSpPr>
            <p:spPr>
              <a:xfrm>
                <a:off x="4038457" y="5683169"/>
                <a:ext cx="4723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F28D2B1-C6BD-EB44-9E11-974757A53935}"/>
                    </a:ext>
                  </a:extLst>
                </p:cNvPr>
                <p:cNvSpPr txBox="1"/>
                <p:nvPr/>
              </p:nvSpPr>
              <p:spPr>
                <a:xfrm>
                  <a:off x="8147620" y="536325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9" name="TextBox 28">
                  <a:extLst>
                    <a:ext uri="{FF2B5EF4-FFF2-40B4-BE49-F238E27FC236}">
                      <a16:creationId xmlns:a16="http://schemas.microsoft.com/office/drawing/2014/main" id="{05079BB8-F49B-D543-A16A-2479A2904FD8}"/>
                    </a:ext>
                  </a:extLst>
                </p:cNvPr>
                <p:cNvSpPr txBox="1">
                  <a:spLocks noRot="1" noChangeAspect="1" noMove="1" noResize="1" noEditPoints="1" noAdjustHandles="1" noChangeArrowheads="1" noChangeShapeType="1" noTextEdit="1"/>
                </p:cNvSpPr>
                <p:nvPr/>
              </p:nvSpPr>
              <p:spPr>
                <a:xfrm>
                  <a:off x="8147620" y="5363255"/>
                  <a:ext cx="189474" cy="276999"/>
                </a:xfrm>
                <a:prstGeom prst="rect">
                  <a:avLst/>
                </a:prstGeom>
                <a:blipFill>
                  <a:blip r:embed="rId9"/>
                  <a:stretch>
                    <a:fillRect l="-25000" r="-18750" b="-4348"/>
                  </a:stretch>
                </a:blipFill>
              </p:spPr>
              <p:txBody>
                <a:bodyPr/>
                <a:lstStyle/>
                <a:p>
                  <a:r>
                    <a:rPr lang="en-US">
                      <a:noFill/>
                    </a:rPr>
                    <a:t> </a:t>
                  </a:r>
                </a:p>
              </p:txBody>
            </p:sp>
          </mc:Fallback>
        </mc:AlternateContent>
      </p:grpSp>
      <p:grpSp>
        <p:nvGrpSpPr>
          <p:cNvPr id="45" name="Group 44">
            <a:extLst>
              <a:ext uri="{FF2B5EF4-FFF2-40B4-BE49-F238E27FC236}">
                <a16:creationId xmlns:a16="http://schemas.microsoft.com/office/drawing/2014/main" id="{0645452F-C74B-584F-9F6C-F12166229D58}"/>
              </a:ext>
            </a:extLst>
          </p:cNvPr>
          <p:cNvGrpSpPr/>
          <p:nvPr/>
        </p:nvGrpSpPr>
        <p:grpSpPr>
          <a:xfrm>
            <a:off x="697773" y="4300124"/>
            <a:ext cx="7441332" cy="1266752"/>
            <a:chOff x="697773" y="4300124"/>
            <a:chExt cx="7441332" cy="1266752"/>
          </a:xfrm>
        </p:grpSpPr>
        <p:grpSp>
          <p:nvGrpSpPr>
            <p:cNvPr id="38" name="Group 37">
              <a:extLst>
                <a:ext uri="{FF2B5EF4-FFF2-40B4-BE49-F238E27FC236}">
                  <a16:creationId xmlns:a16="http://schemas.microsoft.com/office/drawing/2014/main" id="{9D3B7202-34A4-304B-9728-1044E0C2250D}"/>
                </a:ext>
              </a:extLst>
            </p:cNvPr>
            <p:cNvGrpSpPr/>
            <p:nvPr/>
          </p:nvGrpSpPr>
          <p:grpSpPr>
            <a:xfrm>
              <a:off x="697773" y="4472867"/>
              <a:ext cx="7441332" cy="1094009"/>
              <a:chOff x="704493" y="4599992"/>
              <a:chExt cx="7441332" cy="1094009"/>
            </a:xfrm>
          </p:grpSpPr>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7402A53-5942-C143-B041-610C120CD26A}"/>
                      </a:ext>
                    </a:extLst>
                  </p:cNvPr>
                  <p:cNvSpPr txBox="1"/>
                  <p:nvPr/>
                </p:nvSpPr>
                <p:spPr>
                  <a:xfrm>
                    <a:off x="704493" y="4599992"/>
                    <a:ext cx="7441332" cy="327590"/>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33" name="TextBox 32">
                    <a:extLst>
                      <a:ext uri="{FF2B5EF4-FFF2-40B4-BE49-F238E27FC236}">
                        <a16:creationId xmlns:a16="http://schemas.microsoft.com/office/drawing/2014/main" id="{D7402A53-5942-C143-B041-610C120CD26A}"/>
                      </a:ext>
                    </a:extLst>
                  </p:cNvPr>
                  <p:cNvSpPr txBox="1">
                    <a:spLocks noRot="1" noChangeAspect="1" noMove="1" noResize="1" noEditPoints="1" noAdjustHandles="1" noChangeArrowheads="1" noChangeShapeType="1" noTextEdit="1"/>
                  </p:cNvSpPr>
                  <p:nvPr/>
                </p:nvSpPr>
                <p:spPr>
                  <a:xfrm>
                    <a:off x="704493" y="4599992"/>
                    <a:ext cx="7441332" cy="327590"/>
                  </a:xfrm>
                  <a:prstGeom prst="rect">
                    <a:avLst/>
                  </a:prstGeom>
                  <a:blipFill>
                    <a:blip r:embed="rId10"/>
                    <a:stretch>
                      <a:fillRect l="-170" b="-22222"/>
                    </a:stretch>
                  </a:blipFill>
                </p:spPr>
                <p:txBody>
                  <a:bodyPr/>
                  <a:lstStyle/>
                  <a:p>
                    <a:r>
                      <a:rPr lang="en-US">
                        <a:noFill/>
                      </a:rPr>
                      <a:t> </a:t>
                    </a:r>
                  </a:p>
                </p:txBody>
              </p:sp>
            </mc:Fallback>
          </mc:AlternateContent>
          <p:sp>
            <p:nvSpPr>
              <p:cNvPr id="34" name="Left Brace 33">
                <a:extLst>
                  <a:ext uri="{FF2B5EF4-FFF2-40B4-BE49-F238E27FC236}">
                    <a16:creationId xmlns:a16="http://schemas.microsoft.com/office/drawing/2014/main" id="{6D47E587-34C3-7348-9D05-C678E8B1FB4B}"/>
                  </a:ext>
                </a:extLst>
              </p:cNvPr>
              <p:cNvSpPr/>
              <p:nvPr/>
            </p:nvSpPr>
            <p:spPr>
              <a:xfrm rot="16200000">
                <a:off x="2173174" y="4180613"/>
                <a:ext cx="220975" cy="1935075"/>
              </a:xfrm>
              <a:prstGeom prst="leftBrace">
                <a:avLst/>
              </a:prstGeom>
              <a:ln>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Left Brace 34">
                <a:extLst>
                  <a:ext uri="{FF2B5EF4-FFF2-40B4-BE49-F238E27FC236}">
                    <a16:creationId xmlns:a16="http://schemas.microsoft.com/office/drawing/2014/main" id="{DC8A4D53-6049-9B4B-9773-5B28F388F906}"/>
                  </a:ext>
                </a:extLst>
              </p:cNvPr>
              <p:cNvSpPr/>
              <p:nvPr/>
            </p:nvSpPr>
            <p:spPr>
              <a:xfrm rot="16200000">
                <a:off x="5501246" y="3076384"/>
                <a:ext cx="220975" cy="414353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CFDA52F-D87D-D043-9BA4-3CC0D5E652B6}"/>
                      </a:ext>
                    </a:extLst>
                  </p:cNvPr>
                  <p:cNvSpPr txBox="1"/>
                  <p:nvPr/>
                </p:nvSpPr>
                <p:spPr>
                  <a:xfrm>
                    <a:off x="1575251" y="5368719"/>
                    <a:ext cx="1790700" cy="325282"/>
                  </a:xfrm>
                  <a:prstGeom prst="rect">
                    <a:avLst/>
                  </a:prstGeom>
                  <a:noFill/>
                </p:spPr>
                <p:txBody>
                  <a:bodyPr wrap="square" rtlCol="0">
                    <a:spAutoFit/>
                  </a:bodyPr>
                  <a:lstStyle/>
                  <a:p>
                    <a14:m>
                      <m:oMath xmlns:m="http://schemas.openxmlformats.org/officeDocument/2006/math">
                        <m:r>
                          <a:rPr lang="en-US" sz="1400" b="0" i="1" smtClean="0">
                            <a:solidFill>
                              <a:srgbClr val="00B0F0"/>
                            </a:solidFill>
                            <a:latin typeface="Cambria Math" panose="02040503050406030204" pitchFamily="18" charset="0"/>
                          </a:rPr>
                          <m:t>𝐾</m:t>
                        </m:r>
                      </m:oMath>
                    </a14:m>
                    <a:r>
                      <a:rPr lang="en-US" sz="1400" dirty="0">
                        <a:solidFill>
                          <a:srgbClr val="00B0F0"/>
                        </a:solidFill>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b="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𝑈</m:t>
                            </m:r>
                          </m:e>
                          <m:sub>
                            <m:r>
                              <a:rPr lang="en-US" sz="1400" b="0" i="1" smtClean="0">
                                <a:solidFill>
                                  <a:srgbClr val="00B0F0"/>
                                </a:solidFill>
                                <a:latin typeface="Cambria Math" panose="02040503050406030204" pitchFamily="18" charset="0"/>
                              </a:rPr>
                              <m:t>𝑔</m:t>
                            </m:r>
                          </m:sub>
                        </m:sSub>
                      </m:oMath>
                    </a14:m>
                    <a:r>
                      <a:rPr lang="en-US" sz="1400" dirty="0">
                        <a:solidFill>
                          <a:srgbClr val="00B0F0"/>
                        </a:solidFill>
                        <a:latin typeface="Times New Roman" panose="02020603050405020304" pitchFamily="18" charset="0"/>
                        <a:cs typeface="Times New Roman" panose="02020603050405020304" pitchFamily="18" charset="0"/>
                      </a:rPr>
                      <a:t> for </a:t>
                    </a:r>
                    <a14:m>
                      <m:oMath xmlns:m="http://schemas.openxmlformats.org/officeDocument/2006/math">
                        <m:sSub>
                          <m:sSubPr>
                            <m:ctrlPr>
                              <a:rPr lang="en-US" sz="1400" b="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𝑚</m:t>
                            </m:r>
                          </m:e>
                          <m:sub>
                            <m:r>
                              <a:rPr lang="en-US" sz="1400" b="0" i="1" smtClean="0">
                                <a:solidFill>
                                  <a:srgbClr val="00B0F0"/>
                                </a:solidFill>
                                <a:latin typeface="Cambria Math" panose="02040503050406030204" pitchFamily="18" charset="0"/>
                              </a:rPr>
                              <m:t>1</m:t>
                            </m:r>
                          </m:sub>
                        </m:sSub>
                      </m:oMath>
                    </a14:m>
                    <a:r>
                      <a:rPr lang="en-US" sz="1400" dirty="0">
                        <a:solidFill>
                          <a:srgbClr val="00B0F0"/>
                        </a:solidFill>
                        <a:latin typeface="Times New Roman" panose="02020603050405020304" pitchFamily="18" charset="0"/>
                        <a:cs typeface="Times New Roman" panose="02020603050405020304" pitchFamily="18" charset="0"/>
                      </a:rPr>
                      <a:t> </a:t>
                    </a:r>
                  </a:p>
                </p:txBody>
              </p:sp>
            </mc:Choice>
            <mc:Fallback xmlns="">
              <p:sp>
                <p:nvSpPr>
                  <p:cNvPr id="36" name="TextBox 35">
                    <a:extLst>
                      <a:ext uri="{FF2B5EF4-FFF2-40B4-BE49-F238E27FC236}">
                        <a16:creationId xmlns:a16="http://schemas.microsoft.com/office/drawing/2014/main" id="{ACFDA52F-D87D-D043-9BA4-3CC0D5E652B6}"/>
                      </a:ext>
                    </a:extLst>
                  </p:cNvPr>
                  <p:cNvSpPr txBox="1">
                    <a:spLocks noRot="1" noChangeAspect="1" noMove="1" noResize="1" noEditPoints="1" noAdjustHandles="1" noChangeArrowheads="1" noChangeShapeType="1" noTextEdit="1"/>
                  </p:cNvSpPr>
                  <p:nvPr/>
                </p:nvSpPr>
                <p:spPr>
                  <a:xfrm>
                    <a:off x="1575251" y="5368719"/>
                    <a:ext cx="1790700" cy="325282"/>
                  </a:xfrm>
                  <a:prstGeom prst="rect">
                    <a:avLst/>
                  </a:prstGeom>
                  <a:blipFill>
                    <a:blip r:embed="rId11"/>
                    <a:stretch>
                      <a:fillRect t="-7692"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C3ABBECA-CE91-2243-A9C1-79FFBD1A0F40}"/>
                      </a:ext>
                    </a:extLst>
                  </p:cNvPr>
                  <p:cNvSpPr txBox="1"/>
                  <p:nvPr/>
                </p:nvSpPr>
                <p:spPr>
                  <a:xfrm>
                    <a:off x="5095688" y="5368719"/>
                    <a:ext cx="1790700" cy="325282"/>
                  </a:xfrm>
                  <a:prstGeom prst="rect">
                    <a:avLst/>
                  </a:prstGeom>
                  <a:noFill/>
                </p:spPr>
                <p:txBody>
                  <a:bodyPr wrap="square" rtlCol="0">
                    <a:spAutoFit/>
                  </a:bodyPr>
                  <a:lstStyle/>
                  <a:p>
                    <a14:m>
                      <m:oMath xmlns:m="http://schemas.openxmlformats.org/officeDocument/2006/math">
                        <m:r>
                          <a:rPr lang="en-US" sz="1400" b="0" i="1" smtClean="0">
                            <a:solidFill>
                              <a:srgbClr val="FF0000"/>
                            </a:solidFill>
                            <a:latin typeface="Cambria Math" panose="02040503050406030204" pitchFamily="18" charset="0"/>
                          </a:rPr>
                          <m:t>𝐾</m:t>
                        </m:r>
                      </m:oMath>
                    </a14:m>
                    <a:r>
                      <a:rPr lang="en-US" sz="1400" dirty="0">
                        <a:solidFill>
                          <a:srgbClr val="FF0000"/>
                        </a:solidFill>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b="0" i="1" smtClean="0">
                                <a:solidFill>
                                  <a:srgbClr val="FF0000"/>
                                </a:solidFill>
                                <a:latin typeface="Cambria Math" panose="02040503050406030204" pitchFamily="18" charset="0"/>
                              </a:rPr>
                            </m:ctrlPr>
                          </m:sSubPr>
                          <m:e>
                            <m:r>
                              <a:rPr lang="en-US" sz="1400" b="0" i="1" smtClean="0">
                                <a:solidFill>
                                  <a:srgbClr val="FF0000"/>
                                </a:solidFill>
                                <a:latin typeface="Cambria Math" panose="02040503050406030204" pitchFamily="18" charset="0"/>
                              </a:rPr>
                              <m:t>𝑈</m:t>
                            </m:r>
                          </m:e>
                          <m:sub>
                            <m:r>
                              <a:rPr lang="en-US" sz="1400" b="0" i="1" smtClean="0">
                                <a:solidFill>
                                  <a:srgbClr val="FF0000"/>
                                </a:solidFill>
                                <a:latin typeface="Cambria Math" panose="02040503050406030204" pitchFamily="18" charset="0"/>
                              </a:rPr>
                              <m:t>𝑔</m:t>
                            </m:r>
                          </m:sub>
                        </m:sSub>
                      </m:oMath>
                    </a14:m>
                    <a:r>
                      <a:rPr lang="en-US" sz="1400" dirty="0">
                        <a:solidFill>
                          <a:srgbClr val="FF0000"/>
                        </a:solidFill>
                        <a:latin typeface="Times New Roman" panose="02020603050405020304" pitchFamily="18" charset="0"/>
                        <a:cs typeface="Times New Roman" panose="02020603050405020304" pitchFamily="18" charset="0"/>
                      </a:rPr>
                      <a:t> for </a:t>
                    </a:r>
                    <a14:m>
                      <m:oMath xmlns:m="http://schemas.openxmlformats.org/officeDocument/2006/math">
                        <m:sSub>
                          <m:sSubPr>
                            <m:ctrlPr>
                              <a:rPr lang="en-US" sz="1400" b="0" i="1" smtClean="0">
                                <a:solidFill>
                                  <a:srgbClr val="FF0000"/>
                                </a:solidFill>
                                <a:latin typeface="Cambria Math" panose="02040503050406030204" pitchFamily="18" charset="0"/>
                              </a:rPr>
                            </m:ctrlPr>
                          </m:sSubPr>
                          <m:e>
                            <m:r>
                              <a:rPr lang="en-US" sz="1400" b="0" i="1" smtClean="0">
                                <a:solidFill>
                                  <a:srgbClr val="FF0000"/>
                                </a:solidFill>
                                <a:latin typeface="Cambria Math" panose="02040503050406030204" pitchFamily="18" charset="0"/>
                              </a:rPr>
                              <m:t>𝑚</m:t>
                            </m:r>
                          </m:e>
                          <m:sub>
                            <m:r>
                              <a:rPr lang="en-US" sz="1400" b="0" i="1" smtClean="0">
                                <a:solidFill>
                                  <a:srgbClr val="FF0000"/>
                                </a:solidFill>
                                <a:latin typeface="Cambria Math" panose="02040503050406030204" pitchFamily="18" charset="0"/>
                              </a:rPr>
                              <m:t>2</m:t>
                            </m:r>
                          </m:sub>
                        </m:sSub>
                      </m:oMath>
                    </a14:m>
                    <a:r>
                      <a:rPr lang="en-US" sz="14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37" name="TextBox 36">
                    <a:extLst>
                      <a:ext uri="{FF2B5EF4-FFF2-40B4-BE49-F238E27FC236}">
                        <a16:creationId xmlns:a16="http://schemas.microsoft.com/office/drawing/2014/main" id="{C3ABBECA-CE91-2243-A9C1-79FFBD1A0F40}"/>
                      </a:ext>
                    </a:extLst>
                  </p:cNvPr>
                  <p:cNvSpPr txBox="1">
                    <a:spLocks noRot="1" noChangeAspect="1" noMove="1" noResize="1" noEditPoints="1" noAdjustHandles="1" noChangeArrowheads="1" noChangeShapeType="1" noTextEdit="1"/>
                  </p:cNvSpPr>
                  <p:nvPr/>
                </p:nvSpPr>
                <p:spPr>
                  <a:xfrm>
                    <a:off x="5095688" y="5368719"/>
                    <a:ext cx="1790700" cy="325282"/>
                  </a:xfrm>
                  <a:prstGeom prst="rect">
                    <a:avLst/>
                  </a:prstGeom>
                  <a:blipFill>
                    <a:blip r:embed="rId12"/>
                    <a:stretch>
                      <a:fillRect t="-7692" b="-11538"/>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E8E0B98E-9268-E440-B383-A265D0A597F3}"/>
                </a:ext>
              </a:extLst>
            </p:cNvPr>
            <p:cNvCxnSpPr>
              <a:cxnSpLocks/>
            </p:cNvCxnSpPr>
            <p:nvPr/>
          </p:nvCxnSpPr>
          <p:spPr>
            <a:xfrm flipV="1">
              <a:off x="4977742" y="4472867"/>
              <a:ext cx="282209" cy="3999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5F4960E-8764-9145-983B-F7522434C16E}"/>
                </a:ext>
              </a:extLst>
            </p:cNvPr>
            <p:cNvCxnSpPr>
              <a:cxnSpLocks/>
            </p:cNvCxnSpPr>
            <p:nvPr/>
          </p:nvCxnSpPr>
          <p:spPr>
            <a:xfrm flipV="1">
              <a:off x="6158842" y="4472867"/>
              <a:ext cx="282209" cy="3999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944ED15-4EA9-384C-AF6B-BA229586E68E}"/>
                </a:ext>
              </a:extLst>
            </p:cNvPr>
            <p:cNvCxnSpPr>
              <a:cxnSpLocks/>
            </p:cNvCxnSpPr>
            <p:nvPr/>
          </p:nvCxnSpPr>
          <p:spPr>
            <a:xfrm flipV="1">
              <a:off x="2820808" y="4472867"/>
              <a:ext cx="282209" cy="39996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4C9385B3-69F1-854B-9F18-E3EE31AF54DA}"/>
                    </a:ext>
                  </a:extLst>
                </p:cNvPr>
                <p:cNvSpPr/>
                <p:nvPr/>
              </p:nvSpPr>
              <p:spPr>
                <a:xfrm>
                  <a:off x="6375516" y="4326305"/>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2" name="Rectangle 41">
                  <a:extLst>
                    <a:ext uri="{FF2B5EF4-FFF2-40B4-BE49-F238E27FC236}">
                      <a16:creationId xmlns:a16="http://schemas.microsoft.com/office/drawing/2014/main" id="{4C9385B3-69F1-854B-9F18-E3EE31AF54DA}"/>
                    </a:ext>
                  </a:extLst>
                </p:cNvPr>
                <p:cNvSpPr>
                  <a:spLocks noRot="1" noChangeAspect="1" noMove="1" noResize="1" noEditPoints="1" noAdjustHandles="1" noChangeArrowheads="1" noChangeShapeType="1" noTextEdit="1"/>
                </p:cNvSpPr>
                <p:nvPr/>
              </p:nvSpPr>
              <p:spPr>
                <a:xfrm>
                  <a:off x="6375516" y="4326305"/>
                  <a:ext cx="324128" cy="30777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F887D48D-E38A-E743-9558-2D66C7F776B0}"/>
                    </a:ext>
                  </a:extLst>
                </p:cNvPr>
                <p:cNvSpPr/>
                <p:nvPr/>
              </p:nvSpPr>
              <p:spPr>
                <a:xfrm>
                  <a:off x="5192457" y="4300125"/>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3" name="Rectangle 42">
                  <a:extLst>
                    <a:ext uri="{FF2B5EF4-FFF2-40B4-BE49-F238E27FC236}">
                      <a16:creationId xmlns:a16="http://schemas.microsoft.com/office/drawing/2014/main" id="{F887D48D-E38A-E743-9558-2D66C7F776B0}"/>
                    </a:ext>
                  </a:extLst>
                </p:cNvPr>
                <p:cNvSpPr>
                  <a:spLocks noRot="1" noChangeAspect="1" noMove="1" noResize="1" noEditPoints="1" noAdjustHandles="1" noChangeArrowheads="1" noChangeShapeType="1" noTextEdit="1"/>
                </p:cNvSpPr>
                <p:nvPr/>
              </p:nvSpPr>
              <p:spPr>
                <a:xfrm>
                  <a:off x="5192457" y="4300125"/>
                  <a:ext cx="324128" cy="307777"/>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87C7BFED-4B95-0145-9754-AFBF94D72832}"/>
                    </a:ext>
                  </a:extLst>
                </p:cNvPr>
                <p:cNvSpPr/>
                <p:nvPr/>
              </p:nvSpPr>
              <p:spPr>
                <a:xfrm>
                  <a:off x="3034838" y="4300124"/>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4" name="Rectangle 43">
                  <a:extLst>
                    <a:ext uri="{FF2B5EF4-FFF2-40B4-BE49-F238E27FC236}">
                      <a16:creationId xmlns:a16="http://schemas.microsoft.com/office/drawing/2014/main" id="{87C7BFED-4B95-0145-9754-AFBF94D72832}"/>
                    </a:ext>
                  </a:extLst>
                </p:cNvPr>
                <p:cNvSpPr>
                  <a:spLocks noRot="1" noChangeAspect="1" noMove="1" noResize="1" noEditPoints="1" noAdjustHandles="1" noChangeArrowheads="1" noChangeShapeType="1" noTextEdit="1"/>
                </p:cNvSpPr>
                <p:nvPr/>
              </p:nvSpPr>
              <p:spPr>
                <a:xfrm>
                  <a:off x="3034838" y="4300124"/>
                  <a:ext cx="324128" cy="307777"/>
                </a:xfrm>
                <a:prstGeom prst="rect">
                  <a:avLst/>
                </a:prstGeom>
                <a:blipFill>
                  <a:blip r:embed="rId1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FBE1B4CF-51FA-AD4E-B5B8-6F0B6E337034}"/>
                  </a:ext>
                </a:extLst>
              </p:cNvPr>
              <p:cNvSpPr/>
              <p:nvPr/>
            </p:nvSpPr>
            <p:spPr>
              <a:xfrm>
                <a:off x="2046483" y="5832055"/>
                <a:ext cx="3904659" cy="414281"/>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=0</m:t>
                    </m:r>
                  </m:oMath>
                </a14:m>
                <a:endParaRPr lang="en-US" dirty="0"/>
              </a:p>
            </p:txBody>
          </p:sp>
        </mc:Choice>
        <mc:Fallback xmlns="">
          <p:sp>
            <p:nvSpPr>
              <p:cNvPr id="46" name="Rectangle 45">
                <a:extLst>
                  <a:ext uri="{FF2B5EF4-FFF2-40B4-BE49-F238E27FC236}">
                    <a16:creationId xmlns:a16="http://schemas.microsoft.com/office/drawing/2014/main" id="{FBE1B4CF-51FA-AD4E-B5B8-6F0B6E337034}"/>
                  </a:ext>
                </a:extLst>
              </p:cNvPr>
              <p:cNvSpPr>
                <a:spLocks noRot="1" noChangeAspect="1" noMove="1" noResize="1" noEditPoints="1" noAdjustHandles="1" noChangeArrowheads="1" noChangeShapeType="1" noTextEdit="1"/>
              </p:cNvSpPr>
              <p:nvPr/>
            </p:nvSpPr>
            <p:spPr>
              <a:xfrm>
                <a:off x="2046483" y="5832055"/>
                <a:ext cx="3904659" cy="414281"/>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A89FE30-2266-C44C-8224-185175A1FFD9}"/>
                  </a:ext>
                </a:extLst>
              </p:cNvPr>
              <p:cNvSpPr txBox="1"/>
              <p:nvPr/>
            </p:nvSpPr>
            <p:spPr>
              <a:xfrm>
                <a:off x="1230943" y="6246336"/>
                <a:ext cx="5957690" cy="523220"/>
              </a:xfrm>
              <a:prstGeom prst="rect">
                <a:avLst/>
              </a:prstGeom>
              <a:noFill/>
            </p:spPr>
            <p:txBody>
              <a:bodyPr wrap="square" rtlCol="0">
                <a:spAutoFit/>
              </a:bodyPr>
              <a:lstStyle/>
              <a:p>
                <a:r>
                  <a:rPr lang="en-US" sz="1400" dirty="0">
                    <a:solidFill>
                      <a:srgbClr val="00B050"/>
                    </a:solidFill>
                    <a:latin typeface="Times New Roman" panose="02020603050405020304" pitchFamily="18" charset="0"/>
                    <a:cs typeface="Times New Roman" panose="02020603050405020304" pitchFamily="18" charset="0"/>
                  </a:rPr>
                  <a:t>The gravitational potential energy of 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decreases (it falls) and the kinetic energies of masses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1</m:t>
                        </m:r>
                      </m:sub>
                    </m:sSub>
                  </m:oMath>
                </a14:m>
                <a:r>
                  <a:rPr lang="en-US" sz="1400" dirty="0">
                    <a:solidFill>
                      <a:srgbClr val="00B050"/>
                    </a:solidFill>
                    <a:latin typeface="Times New Roman" panose="02020603050405020304" pitchFamily="18" charset="0"/>
                    <a:cs typeface="Times New Roman" panose="02020603050405020304" pitchFamily="18" charset="0"/>
                  </a:rPr>
                  <a:t> and</a:t>
                </a:r>
                <a:r>
                  <a:rPr lang="en-US" sz="1400" dirty="0">
                    <a:solidFill>
                      <a:srgbClr val="00B050"/>
                    </a:solidFill>
                  </a:rPr>
                  <a:t>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both increase as a result of 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falling. </a:t>
                </a:r>
              </a:p>
            </p:txBody>
          </p:sp>
        </mc:Choice>
        <mc:Fallback xmlns="">
          <p:sp>
            <p:nvSpPr>
              <p:cNvPr id="47" name="TextBox 46">
                <a:extLst>
                  <a:ext uri="{FF2B5EF4-FFF2-40B4-BE49-F238E27FC236}">
                    <a16:creationId xmlns:a16="http://schemas.microsoft.com/office/drawing/2014/main" id="{CA89FE30-2266-C44C-8224-185175A1FFD9}"/>
                  </a:ext>
                </a:extLst>
              </p:cNvPr>
              <p:cNvSpPr txBox="1">
                <a:spLocks noRot="1" noChangeAspect="1" noMove="1" noResize="1" noEditPoints="1" noAdjustHandles="1" noChangeArrowheads="1" noChangeShapeType="1" noTextEdit="1"/>
              </p:cNvSpPr>
              <p:nvPr/>
            </p:nvSpPr>
            <p:spPr>
              <a:xfrm>
                <a:off x="1230943" y="6246336"/>
                <a:ext cx="5957690" cy="523220"/>
              </a:xfrm>
              <a:prstGeom prst="rect">
                <a:avLst/>
              </a:prstGeom>
              <a:blipFill>
                <a:blip r:embed="rId16"/>
                <a:stretch>
                  <a:fillRect l="-213" t="-2439" b="-9756"/>
                </a:stretch>
              </a:blipFill>
            </p:spPr>
            <p:txBody>
              <a:bodyPr/>
              <a:lstStyle/>
              <a:p>
                <a:r>
                  <a:rPr lang="en-US">
                    <a:noFill/>
                  </a:rPr>
                  <a:t> </a:t>
                </a:r>
              </a:p>
            </p:txBody>
          </p:sp>
        </mc:Fallback>
      </mc:AlternateContent>
    </p:spTree>
    <p:extLst>
      <p:ext uri="{BB962C8B-B14F-4D97-AF65-F5344CB8AC3E}">
        <p14:creationId xmlns:p14="http://schemas.microsoft.com/office/powerpoint/2010/main" val="335348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74521DBC-ED57-0148-A471-0DA863E15984}"/>
              </a:ext>
            </a:extLst>
          </p:cNvPr>
          <p:cNvSpPr/>
          <p:nvPr/>
        </p:nvSpPr>
        <p:spPr>
          <a:xfrm>
            <a:off x="358588" y="1012122"/>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1 Solution continued: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CD6297C-1350-E343-90A2-D2BC61741B61}"/>
                  </a:ext>
                </a:extLst>
              </p:cNvPr>
              <p:cNvSpPr txBox="1"/>
              <p:nvPr/>
            </p:nvSpPr>
            <p:spPr>
              <a:xfrm>
                <a:off x="358588" y="1600436"/>
                <a:ext cx="6527800" cy="94558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Both masses are moving at the same final speed since they are connected by the rope.  Thus,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𝑓</m:t>
                        </m:r>
                      </m:sub>
                    </m:sSub>
                  </m:oMath>
                </a14:m>
                <a:r>
                  <a:rPr lang="en-US" dirty="0">
                    <a:latin typeface="Times New Roman" panose="02020603050405020304" pitchFamily="18" charset="0"/>
                    <a:cs typeface="Times New Roman" panose="02020603050405020304" pitchFamily="18" charset="0"/>
                  </a:rPr>
                  <a:t> and we can solve for the final speed.</a:t>
                </a:r>
              </a:p>
            </p:txBody>
          </p:sp>
        </mc:Choice>
        <mc:Fallback xmlns="">
          <p:sp>
            <p:nvSpPr>
              <p:cNvPr id="23" name="TextBox 22">
                <a:extLst>
                  <a:ext uri="{FF2B5EF4-FFF2-40B4-BE49-F238E27FC236}">
                    <a16:creationId xmlns:a16="http://schemas.microsoft.com/office/drawing/2014/main" id="{DCD6297C-1350-E343-90A2-D2BC61741B61}"/>
                  </a:ext>
                </a:extLst>
              </p:cNvPr>
              <p:cNvSpPr txBox="1">
                <a:spLocks noRot="1" noChangeAspect="1" noMove="1" noResize="1" noEditPoints="1" noAdjustHandles="1" noChangeArrowheads="1" noChangeShapeType="1" noTextEdit="1"/>
              </p:cNvSpPr>
              <p:nvPr/>
            </p:nvSpPr>
            <p:spPr>
              <a:xfrm>
                <a:off x="358588" y="1600436"/>
                <a:ext cx="6527800" cy="945580"/>
              </a:xfrm>
              <a:prstGeom prst="rect">
                <a:avLst/>
              </a:prstGeom>
              <a:blipFill>
                <a:blip r:embed="rId2"/>
                <a:stretch>
                  <a:fillRect l="-777" t="-4000"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B5FD2CF6-44F9-C140-8D01-E88115E4B100}"/>
                  </a:ext>
                </a:extLst>
              </p:cNvPr>
              <p:cNvSpPr/>
              <p:nvPr/>
            </p:nvSpPr>
            <p:spPr>
              <a:xfrm>
                <a:off x="773955" y="2560906"/>
                <a:ext cx="3967689" cy="414281"/>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=0</m:t>
                    </m:r>
                  </m:oMath>
                </a14:m>
                <a:endParaRPr lang="en-US" dirty="0"/>
              </a:p>
            </p:txBody>
          </p:sp>
        </mc:Choice>
        <mc:Fallback xmlns="">
          <p:sp>
            <p:nvSpPr>
              <p:cNvPr id="24" name="Rectangle 23">
                <a:extLst>
                  <a:ext uri="{FF2B5EF4-FFF2-40B4-BE49-F238E27FC236}">
                    <a16:creationId xmlns:a16="http://schemas.microsoft.com/office/drawing/2014/main" id="{B5FD2CF6-44F9-C140-8D01-E88115E4B100}"/>
                  </a:ext>
                </a:extLst>
              </p:cNvPr>
              <p:cNvSpPr>
                <a:spLocks noRot="1" noChangeAspect="1" noMove="1" noResize="1" noEditPoints="1" noAdjustHandles="1" noChangeArrowheads="1" noChangeShapeType="1" noTextEdit="1"/>
              </p:cNvSpPr>
              <p:nvPr/>
            </p:nvSpPr>
            <p:spPr>
              <a:xfrm>
                <a:off x="773955" y="2560906"/>
                <a:ext cx="3967689" cy="414281"/>
              </a:xfrm>
              <a:prstGeom prst="rect">
                <a:avLst/>
              </a:prstGeom>
              <a:blipFill>
                <a:blip r:embed="rId3"/>
                <a:stretch>
                  <a:fillRect b="-30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62B9C75A-13C3-D643-B824-37600E90E0DC}"/>
                  </a:ext>
                </a:extLst>
              </p:cNvPr>
              <p:cNvSpPr/>
              <p:nvPr/>
            </p:nvSpPr>
            <p:spPr>
              <a:xfrm>
                <a:off x="1215717" y="3158489"/>
                <a:ext cx="2688749" cy="419025"/>
              </a:xfrm>
              <a:prstGeom prst="rect">
                <a:avLst/>
              </a:prstGeom>
            </p:spPr>
            <p:txBody>
              <a:bodyPr wrap="none">
                <a:spAutoFit/>
              </a:bodyPr>
              <a:lstStyle/>
              <a:p>
                <a:pPr/>
                <a14:m>
                  <m:oMathPara xmlns:m="http://schemas.openxmlformats.org/officeDocument/2006/math">
                    <m:o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e>
                      </m:d>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oMath>
                  </m:oMathPara>
                </a14:m>
                <a:endParaRPr lang="en-US" dirty="0"/>
              </a:p>
            </p:txBody>
          </p:sp>
        </mc:Choice>
        <mc:Fallback xmlns="">
          <p:sp>
            <p:nvSpPr>
              <p:cNvPr id="25" name="Rectangle 24">
                <a:extLst>
                  <a:ext uri="{FF2B5EF4-FFF2-40B4-BE49-F238E27FC236}">
                    <a16:creationId xmlns:a16="http://schemas.microsoft.com/office/drawing/2014/main" id="{62B9C75A-13C3-D643-B824-37600E90E0DC}"/>
                  </a:ext>
                </a:extLst>
              </p:cNvPr>
              <p:cNvSpPr>
                <a:spLocks noRot="1" noChangeAspect="1" noMove="1" noResize="1" noEditPoints="1" noAdjustHandles="1" noChangeArrowheads="1" noChangeShapeType="1" noTextEdit="1"/>
              </p:cNvSpPr>
              <p:nvPr/>
            </p:nvSpPr>
            <p:spPr>
              <a:xfrm>
                <a:off x="1215717" y="3158489"/>
                <a:ext cx="2688749" cy="419025"/>
              </a:xfrm>
              <a:prstGeom prst="rect">
                <a:avLst/>
              </a:prstGeom>
              <a:blipFill>
                <a:blip r:embed="rId4"/>
                <a:stretch>
                  <a:fillRect b="-29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F8FD79-D5D5-9E47-9659-D4632892DA56}"/>
                  </a:ext>
                </a:extLst>
              </p:cNvPr>
              <p:cNvSpPr txBox="1"/>
              <p:nvPr/>
            </p:nvSpPr>
            <p:spPr>
              <a:xfrm>
                <a:off x="1309428" y="3680848"/>
                <a:ext cx="2501326" cy="81836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e>
                          </m:d>
                          <m:r>
                            <a:rPr lang="en-US" b="0" i="1" smtClean="0">
                              <a:latin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e>
                      </m:rad>
                    </m:oMath>
                  </m:oMathPara>
                </a14:m>
                <a:endParaRPr lang="en-US" dirty="0"/>
              </a:p>
            </p:txBody>
          </p:sp>
        </mc:Choice>
        <mc:Fallback xmlns="">
          <p:sp>
            <p:nvSpPr>
              <p:cNvPr id="2" name="TextBox 1">
                <a:extLst>
                  <a:ext uri="{FF2B5EF4-FFF2-40B4-BE49-F238E27FC236}">
                    <a16:creationId xmlns:a16="http://schemas.microsoft.com/office/drawing/2014/main" id="{6DF8FD79-D5D5-9E47-9659-D4632892DA56}"/>
                  </a:ext>
                </a:extLst>
              </p:cNvPr>
              <p:cNvSpPr txBox="1">
                <a:spLocks noRot="1" noChangeAspect="1" noMove="1" noResize="1" noEditPoints="1" noAdjustHandles="1" noChangeArrowheads="1" noChangeShapeType="1" noTextEdit="1"/>
              </p:cNvSpPr>
              <p:nvPr/>
            </p:nvSpPr>
            <p:spPr>
              <a:xfrm>
                <a:off x="1309428" y="3680848"/>
                <a:ext cx="2501326" cy="818366"/>
              </a:xfrm>
              <a:prstGeom prst="rect">
                <a:avLst/>
              </a:prstGeom>
              <a:blipFill>
                <a:blip r:embed="rId5"/>
                <a:stretch>
                  <a:fillRect l="-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8EBFC0F-09EA-DF42-8683-32EC187C261C}"/>
                  </a:ext>
                </a:extLst>
              </p:cNvPr>
              <p:cNvSpPr txBox="1"/>
              <p:nvPr/>
            </p:nvSpPr>
            <p:spPr>
              <a:xfrm>
                <a:off x="358588" y="4540509"/>
                <a:ext cx="6527800"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last thing we need is the height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that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fell through.  We do this by using the geometry in the problem.  </a:t>
                </a:r>
              </a:p>
            </p:txBody>
          </p:sp>
        </mc:Choice>
        <mc:Fallback xmlns="">
          <p:sp>
            <p:nvSpPr>
              <p:cNvPr id="26" name="TextBox 25">
                <a:extLst>
                  <a:ext uri="{FF2B5EF4-FFF2-40B4-BE49-F238E27FC236}">
                    <a16:creationId xmlns:a16="http://schemas.microsoft.com/office/drawing/2014/main" id="{D8EBFC0F-09EA-DF42-8683-32EC187C261C}"/>
                  </a:ext>
                </a:extLst>
              </p:cNvPr>
              <p:cNvSpPr txBox="1">
                <a:spLocks noRot="1" noChangeAspect="1" noMove="1" noResize="1" noEditPoints="1" noAdjustHandles="1" noChangeArrowheads="1" noChangeShapeType="1" noTextEdit="1"/>
              </p:cNvSpPr>
              <p:nvPr/>
            </p:nvSpPr>
            <p:spPr>
              <a:xfrm>
                <a:off x="358588" y="4540509"/>
                <a:ext cx="6527800" cy="646331"/>
              </a:xfrm>
              <a:prstGeom prst="rect">
                <a:avLst/>
              </a:prstGeom>
              <a:blipFill>
                <a:blip r:embed="rId6"/>
                <a:stretch>
                  <a:fillRect l="-583" t="-3922" b="-13725"/>
                </a:stretch>
              </a:blipFill>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FAC3EE72-7441-AF46-8CEF-19AC9854AA9F}"/>
              </a:ext>
            </a:extLst>
          </p:cNvPr>
          <p:cNvGrpSpPr/>
          <p:nvPr/>
        </p:nvGrpSpPr>
        <p:grpSpPr>
          <a:xfrm>
            <a:off x="6090044" y="1745298"/>
            <a:ext cx="5758969" cy="2225221"/>
            <a:chOff x="5569344" y="2470305"/>
            <a:chExt cx="5758969" cy="2225221"/>
          </a:xfrm>
        </p:grpSpPr>
        <p:grpSp>
          <p:nvGrpSpPr>
            <p:cNvPr id="30" name="Group 29">
              <a:extLst>
                <a:ext uri="{FF2B5EF4-FFF2-40B4-BE49-F238E27FC236}">
                  <a16:creationId xmlns:a16="http://schemas.microsoft.com/office/drawing/2014/main" id="{67D39674-5FD7-384C-A858-4A348C9A08EE}"/>
                </a:ext>
              </a:extLst>
            </p:cNvPr>
            <p:cNvGrpSpPr/>
            <p:nvPr/>
          </p:nvGrpSpPr>
          <p:grpSpPr>
            <a:xfrm>
              <a:off x="5569344" y="2470305"/>
              <a:ext cx="5111820" cy="2225221"/>
              <a:chOff x="6699644" y="1761408"/>
              <a:chExt cx="5111820" cy="2225221"/>
            </a:xfrm>
          </p:grpSpPr>
          <p:grpSp>
            <p:nvGrpSpPr>
              <p:cNvPr id="5" name="Group 4">
                <a:extLst>
                  <a:ext uri="{FF2B5EF4-FFF2-40B4-BE49-F238E27FC236}">
                    <a16:creationId xmlns:a16="http://schemas.microsoft.com/office/drawing/2014/main" id="{9EFBB025-D7AD-724F-9014-A02B4AF4B412}"/>
                  </a:ext>
                </a:extLst>
              </p:cNvPr>
              <p:cNvGrpSpPr/>
              <p:nvPr/>
            </p:nvGrpSpPr>
            <p:grpSpPr>
              <a:xfrm>
                <a:off x="6699644" y="1761408"/>
                <a:ext cx="5111820" cy="2225221"/>
                <a:chOff x="1608881" y="2713763"/>
                <a:chExt cx="7153154" cy="2980981"/>
              </a:xfrm>
            </p:grpSpPr>
            <p:grpSp>
              <p:nvGrpSpPr>
                <p:cNvPr id="6" name="Group 5">
                  <a:extLst>
                    <a:ext uri="{FF2B5EF4-FFF2-40B4-BE49-F238E27FC236}">
                      <a16:creationId xmlns:a16="http://schemas.microsoft.com/office/drawing/2014/main" id="{09F1B0FD-0F16-CE4B-8F0D-FECA7510F5D3}"/>
                    </a:ext>
                  </a:extLst>
                </p:cNvPr>
                <p:cNvGrpSpPr/>
                <p:nvPr/>
              </p:nvGrpSpPr>
              <p:grpSpPr>
                <a:xfrm>
                  <a:off x="1608881" y="2713763"/>
                  <a:ext cx="7153154" cy="2980981"/>
                  <a:chOff x="1608881" y="2713763"/>
                  <a:chExt cx="7153154" cy="2980981"/>
                </a:xfrm>
              </p:grpSpPr>
              <p:grpSp>
                <p:nvGrpSpPr>
                  <p:cNvPr id="8" name="Group 7">
                    <a:extLst>
                      <a:ext uri="{FF2B5EF4-FFF2-40B4-BE49-F238E27FC236}">
                        <a16:creationId xmlns:a16="http://schemas.microsoft.com/office/drawing/2014/main" id="{0EFD9B34-E0C2-C646-A6A2-57F539376974}"/>
                      </a:ext>
                    </a:extLst>
                  </p:cNvPr>
                  <p:cNvGrpSpPr/>
                  <p:nvPr/>
                </p:nvGrpSpPr>
                <p:grpSpPr>
                  <a:xfrm>
                    <a:off x="1608881" y="2713763"/>
                    <a:ext cx="7153154" cy="2980981"/>
                    <a:chOff x="2854975" y="4255692"/>
                    <a:chExt cx="7153154" cy="2980981"/>
                  </a:xfrm>
                </p:grpSpPr>
                <p:grpSp>
                  <p:nvGrpSpPr>
                    <p:cNvPr id="10" name="Group 9">
                      <a:extLst>
                        <a:ext uri="{FF2B5EF4-FFF2-40B4-BE49-F238E27FC236}">
                          <a16:creationId xmlns:a16="http://schemas.microsoft.com/office/drawing/2014/main" id="{FB8F6E27-D6C6-1044-BB9A-822EDF4653FD}"/>
                        </a:ext>
                      </a:extLst>
                    </p:cNvPr>
                    <p:cNvGrpSpPr/>
                    <p:nvPr/>
                  </p:nvGrpSpPr>
                  <p:grpSpPr>
                    <a:xfrm>
                      <a:off x="2854975" y="4255692"/>
                      <a:ext cx="7153154" cy="2980981"/>
                      <a:chOff x="1860188" y="4346127"/>
                      <a:chExt cx="7153154" cy="2980981"/>
                    </a:xfrm>
                  </p:grpSpPr>
                  <p:grpSp>
                    <p:nvGrpSpPr>
                      <p:cNvPr id="12" name="Group 11">
                        <a:extLst>
                          <a:ext uri="{FF2B5EF4-FFF2-40B4-BE49-F238E27FC236}">
                            <a16:creationId xmlns:a16="http://schemas.microsoft.com/office/drawing/2014/main" id="{3FA4CDF4-0542-034F-8027-750BF9B04CFC}"/>
                          </a:ext>
                        </a:extLst>
                      </p:cNvPr>
                      <p:cNvGrpSpPr/>
                      <p:nvPr/>
                    </p:nvGrpSpPr>
                    <p:grpSpPr>
                      <a:xfrm>
                        <a:off x="1860188" y="4346127"/>
                        <a:ext cx="4998798" cy="1068770"/>
                        <a:chOff x="3347343" y="4946547"/>
                        <a:chExt cx="4998798" cy="1068770"/>
                      </a:xfrm>
                    </p:grpSpPr>
                    <p:grpSp>
                      <p:nvGrpSpPr>
                        <p:cNvPr id="19" name="Group 18">
                          <a:extLst>
                            <a:ext uri="{FF2B5EF4-FFF2-40B4-BE49-F238E27FC236}">
                              <a16:creationId xmlns:a16="http://schemas.microsoft.com/office/drawing/2014/main" id="{378281A5-F4BA-C64D-94D4-55EC84555829}"/>
                            </a:ext>
                          </a:extLst>
                        </p:cNvPr>
                        <p:cNvGrpSpPr/>
                        <p:nvPr/>
                      </p:nvGrpSpPr>
                      <p:grpSpPr>
                        <a:xfrm>
                          <a:off x="3347343" y="4975410"/>
                          <a:ext cx="4998798" cy="1039907"/>
                          <a:chOff x="3347343" y="4984375"/>
                          <a:chExt cx="4998798" cy="1039907"/>
                        </a:xfrm>
                      </p:grpSpPr>
                      <p:cxnSp>
                        <p:nvCxnSpPr>
                          <p:cNvPr id="21" name="Straight Connector 20">
                            <a:extLst>
                              <a:ext uri="{FF2B5EF4-FFF2-40B4-BE49-F238E27FC236}">
                                <a16:creationId xmlns:a16="http://schemas.microsoft.com/office/drawing/2014/main" id="{0FC897F1-74CE-EA48-A90B-09C051382BF9}"/>
                              </a:ext>
                            </a:extLst>
                          </p:cNvPr>
                          <p:cNvCxnSpPr>
                            <a:cxnSpLocks/>
                          </p:cNvCxnSpPr>
                          <p:nvPr/>
                        </p:nvCxnSpPr>
                        <p:spPr>
                          <a:xfrm>
                            <a:off x="3347343" y="6024282"/>
                            <a:ext cx="49987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06835EEE-1C51-6F48-89F0-DA525CA64F1B}"/>
                              </a:ext>
                            </a:extLst>
                          </p:cNvPr>
                          <p:cNvSpPr/>
                          <p:nvPr/>
                        </p:nvSpPr>
                        <p:spPr>
                          <a:xfrm>
                            <a:off x="4437529" y="4984375"/>
                            <a:ext cx="1308847" cy="10040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3EB19D98-05B1-544D-AD74-888AB749969B}"/>
                                </a:ext>
                              </a:extLst>
                            </p:cNvPr>
                            <p:cNvSpPr/>
                            <p:nvPr/>
                          </p:nvSpPr>
                          <p:spPr>
                            <a:xfrm>
                              <a:off x="4399067" y="4946547"/>
                              <a:ext cx="533543"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19" name="Rectangle 18">
                              <a:extLst>
                                <a:ext uri="{FF2B5EF4-FFF2-40B4-BE49-F238E27FC236}">
                                  <a16:creationId xmlns:a16="http://schemas.microsoft.com/office/drawing/2014/main" id="{B07D481F-4F94-D64E-A9B9-3B56884B2CEA}"/>
                                </a:ext>
                              </a:extLst>
                            </p:cNvPr>
                            <p:cNvSpPr>
                              <a:spLocks noRot="1" noChangeAspect="1" noMove="1" noResize="1" noEditPoints="1" noAdjustHandles="1" noChangeArrowheads="1" noChangeShapeType="1" noTextEdit="1"/>
                            </p:cNvSpPr>
                            <p:nvPr/>
                          </p:nvSpPr>
                          <p:spPr>
                            <a:xfrm>
                              <a:off x="4399067" y="4946547"/>
                              <a:ext cx="533543" cy="369332"/>
                            </a:xfrm>
                            <a:prstGeom prst="rect">
                              <a:avLst/>
                            </a:prstGeom>
                            <a:blipFill>
                              <a:blip r:embed="rId7"/>
                              <a:stretch>
                                <a:fillRect/>
                              </a:stretch>
                            </a:blipFill>
                          </p:spPr>
                          <p:txBody>
                            <a:bodyPr/>
                            <a:lstStyle/>
                            <a:p>
                              <a:r>
                                <a:rPr lang="en-US">
                                  <a:noFill/>
                                </a:rPr>
                                <a:t> </a:t>
                              </a:r>
                            </a:p>
                          </p:txBody>
                        </p:sp>
                      </mc:Fallback>
                    </mc:AlternateContent>
                  </p:grpSp>
                  <p:cxnSp>
                    <p:nvCxnSpPr>
                      <p:cNvPr id="13" name="Straight Connector 12">
                        <a:extLst>
                          <a:ext uri="{FF2B5EF4-FFF2-40B4-BE49-F238E27FC236}">
                            <a16:creationId xmlns:a16="http://schemas.microsoft.com/office/drawing/2014/main" id="{51E791C6-A7EE-BC49-8B0C-82B463A9CC73}"/>
                          </a:ext>
                        </a:extLst>
                      </p:cNvPr>
                      <p:cNvCxnSpPr>
                        <a:cxnSpLocks/>
                      </p:cNvCxnSpPr>
                      <p:nvPr/>
                    </p:nvCxnSpPr>
                    <p:spPr>
                      <a:xfrm>
                        <a:off x="6848938" y="5404849"/>
                        <a:ext cx="2164404" cy="1922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D4B1CE-5E15-FF49-BE28-EEF6AB160BBA}"/>
                          </a:ext>
                        </a:extLst>
                      </p:cNvPr>
                      <p:cNvCxnSpPr/>
                      <p:nvPr/>
                    </p:nvCxnSpPr>
                    <p:spPr>
                      <a:xfrm flipV="1">
                        <a:off x="6848938" y="5114611"/>
                        <a:ext cx="225102" cy="290238"/>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34BD4E2-F66A-1C49-8D84-CB4B307E6BDB}"/>
                          </a:ext>
                        </a:extLst>
                      </p:cNvPr>
                      <p:cNvSpPr/>
                      <p:nvPr/>
                    </p:nvSpPr>
                    <p:spPr>
                      <a:xfrm>
                        <a:off x="6991633" y="4955604"/>
                        <a:ext cx="271305" cy="27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9A48834-0420-B349-A404-4ACE93A546CE}"/>
                          </a:ext>
                        </a:extLst>
                      </p:cNvPr>
                      <p:cNvCxnSpPr/>
                      <p:nvPr/>
                    </p:nvCxnSpPr>
                    <p:spPr>
                      <a:xfrm flipH="1">
                        <a:off x="4259221" y="4955604"/>
                        <a:ext cx="2868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06D42FB-2D43-0F48-96DA-51814EF9AE9D}"/>
                          </a:ext>
                        </a:extLst>
                      </p:cNvPr>
                      <p:cNvCxnSpPr>
                        <a:cxnSpLocks/>
                      </p:cNvCxnSpPr>
                      <p:nvPr/>
                    </p:nvCxnSpPr>
                    <p:spPr>
                      <a:xfrm>
                        <a:off x="7192418" y="4963881"/>
                        <a:ext cx="871800" cy="800645"/>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B67A2C4-E837-8C4B-B130-A4C38488829C}"/>
                          </a:ext>
                        </a:extLst>
                      </p:cNvPr>
                      <p:cNvSpPr/>
                      <p:nvPr/>
                    </p:nvSpPr>
                    <p:spPr>
                      <a:xfrm rot="2548955" flipV="1">
                        <a:off x="7922959" y="5712090"/>
                        <a:ext cx="599315" cy="73946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C7A62B3D-9C3A-9249-AF8C-3756411815DD}"/>
                            </a:ext>
                          </a:extLst>
                        </p:cNvPr>
                        <p:cNvSpPr/>
                        <p:nvPr/>
                      </p:nvSpPr>
                      <p:spPr>
                        <a:xfrm>
                          <a:off x="8949586" y="5594997"/>
                          <a:ext cx="538865"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5DEDDFE2-BAAC-0D4D-9B4D-3FB29103550F}"/>
                            </a:ext>
                          </a:extLst>
                        </p:cNvPr>
                        <p:cNvSpPr>
                          <a:spLocks noRot="1" noChangeAspect="1" noMove="1" noResize="1" noEditPoints="1" noAdjustHandles="1" noChangeArrowheads="1" noChangeShapeType="1" noTextEdit="1"/>
                        </p:cNvSpPr>
                        <p:nvPr/>
                      </p:nvSpPr>
                      <p:spPr>
                        <a:xfrm>
                          <a:off x="8949586" y="5594997"/>
                          <a:ext cx="538865" cy="369332"/>
                        </a:xfrm>
                        <a:prstGeom prst="rect">
                          <a:avLst/>
                        </a:prstGeom>
                        <a:blipFill>
                          <a:blip r:embed="rId8"/>
                          <a:stretch>
                            <a:fillRect/>
                          </a:stretch>
                        </a:blipFill>
                      </p:spPr>
                      <p:txBody>
                        <a:bodyPr/>
                        <a:lstStyle/>
                        <a:p>
                          <a:r>
                            <a:rPr lang="en-US">
                              <a:noFill/>
                            </a:rPr>
                            <a:t> </a:t>
                          </a:r>
                        </a:p>
                      </p:txBody>
                    </p:sp>
                  </mc:Fallback>
                </mc:AlternateContent>
              </p:grpSp>
              <p:cxnSp>
                <p:nvCxnSpPr>
                  <p:cNvPr id="9" name="Straight Connector 8">
                    <a:extLst>
                      <a:ext uri="{FF2B5EF4-FFF2-40B4-BE49-F238E27FC236}">
                        <a16:creationId xmlns:a16="http://schemas.microsoft.com/office/drawing/2014/main" id="{75D1210C-B7C9-244A-A321-C055601B873C}"/>
                      </a:ext>
                    </a:extLst>
                  </p:cNvPr>
                  <p:cNvCxnSpPr>
                    <a:cxnSpLocks/>
                  </p:cNvCxnSpPr>
                  <p:nvPr/>
                </p:nvCxnSpPr>
                <p:spPr>
                  <a:xfrm>
                    <a:off x="4038457" y="5683169"/>
                    <a:ext cx="4723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611AD70-CB1E-F742-BB3C-B8D59148DEC6}"/>
                        </a:ext>
                      </a:extLst>
                    </p:cNvPr>
                    <p:cNvSpPr txBox="1"/>
                    <p:nvPr/>
                  </p:nvSpPr>
                  <p:spPr>
                    <a:xfrm>
                      <a:off x="8147620" y="536325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9" name="TextBox 28">
                      <a:extLst>
                        <a:ext uri="{FF2B5EF4-FFF2-40B4-BE49-F238E27FC236}">
                          <a16:creationId xmlns:a16="http://schemas.microsoft.com/office/drawing/2014/main" id="{05079BB8-F49B-D543-A16A-2479A2904FD8}"/>
                        </a:ext>
                      </a:extLst>
                    </p:cNvPr>
                    <p:cNvSpPr txBox="1">
                      <a:spLocks noRot="1" noChangeAspect="1" noMove="1" noResize="1" noEditPoints="1" noAdjustHandles="1" noChangeArrowheads="1" noChangeShapeType="1" noTextEdit="1"/>
                    </p:cNvSpPr>
                    <p:nvPr/>
                  </p:nvSpPr>
                  <p:spPr>
                    <a:xfrm>
                      <a:off x="8147620" y="5363255"/>
                      <a:ext cx="189474" cy="276999"/>
                    </a:xfrm>
                    <a:prstGeom prst="rect">
                      <a:avLst/>
                    </a:prstGeom>
                    <a:blipFill>
                      <a:blip r:embed="rId9"/>
                      <a:stretch>
                        <a:fillRect l="-25000" r="-18750" b="-4348"/>
                      </a:stretch>
                    </a:blipFill>
                  </p:spPr>
                  <p:txBody>
                    <a:bodyPr/>
                    <a:lstStyle/>
                    <a:p>
                      <a:r>
                        <a:rPr lang="en-US">
                          <a:noFill/>
                        </a:rPr>
                        <a:t> </a:t>
                      </a:r>
                    </a:p>
                  </p:txBody>
                </p:sp>
              </mc:Fallback>
            </mc:AlternateContent>
          </p:grpSp>
          <p:sp>
            <p:nvSpPr>
              <p:cNvPr id="28" name="Left Brace 27">
                <a:extLst>
                  <a:ext uri="{FF2B5EF4-FFF2-40B4-BE49-F238E27FC236}">
                    <a16:creationId xmlns:a16="http://schemas.microsoft.com/office/drawing/2014/main" id="{DF6A97BB-6CE5-9F41-86B7-75570EBF50BC}"/>
                  </a:ext>
                </a:extLst>
              </p:cNvPr>
              <p:cNvSpPr/>
              <p:nvPr/>
            </p:nvSpPr>
            <p:spPr>
              <a:xfrm>
                <a:off x="10902066" y="3234486"/>
                <a:ext cx="45719" cy="7114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042B52BE-CAA3-B34A-8F24-E9F7E33802AC}"/>
                      </a:ext>
                    </a:extLst>
                  </p:cNvPr>
                  <p:cNvSpPr/>
                  <p:nvPr/>
                </p:nvSpPr>
                <p:spPr>
                  <a:xfrm>
                    <a:off x="10392087" y="3386450"/>
                    <a:ext cx="532838"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oMath>
                      </m:oMathPara>
                    </a14:m>
                    <a:endParaRPr lang="en-US" dirty="0"/>
                  </a:p>
                </p:txBody>
              </p:sp>
            </mc:Choice>
            <mc:Fallback xmlns="">
              <p:sp>
                <p:nvSpPr>
                  <p:cNvPr id="29" name="Rectangle 28">
                    <a:extLst>
                      <a:ext uri="{FF2B5EF4-FFF2-40B4-BE49-F238E27FC236}">
                        <a16:creationId xmlns:a16="http://schemas.microsoft.com/office/drawing/2014/main" id="{042B52BE-CAA3-B34A-8F24-E9F7E33802AC}"/>
                      </a:ext>
                    </a:extLst>
                  </p:cNvPr>
                  <p:cNvSpPr>
                    <a:spLocks noRot="1" noChangeAspect="1" noMove="1" noResize="1" noEditPoints="1" noAdjustHandles="1" noChangeArrowheads="1" noChangeShapeType="1" noTextEdit="1"/>
                  </p:cNvSpPr>
                  <p:nvPr/>
                </p:nvSpPr>
                <p:spPr>
                  <a:xfrm>
                    <a:off x="10392087" y="3386450"/>
                    <a:ext cx="532838" cy="369332"/>
                  </a:xfrm>
                  <a:prstGeom prst="rect">
                    <a:avLst/>
                  </a:prstGeom>
                  <a:blipFill>
                    <a:blip r:embed="rId10"/>
                    <a:stretch>
                      <a:fillRect b="-6667"/>
                    </a:stretch>
                  </a:blipFill>
                </p:spPr>
                <p:txBody>
                  <a:bodyPr/>
                  <a:lstStyle/>
                  <a:p>
                    <a:r>
                      <a:rPr lang="en-US">
                        <a:noFill/>
                      </a:rPr>
                      <a:t> </a:t>
                    </a:r>
                  </a:p>
                </p:txBody>
              </p:sp>
            </mc:Fallback>
          </mc:AlternateContent>
        </p:grpSp>
        <p:sp>
          <p:nvSpPr>
            <p:cNvPr id="31" name="Left Brace 30">
              <a:extLst>
                <a:ext uri="{FF2B5EF4-FFF2-40B4-BE49-F238E27FC236}">
                  <a16:creationId xmlns:a16="http://schemas.microsoft.com/office/drawing/2014/main" id="{CBF8AE88-8F1D-074C-BC1B-C48A38AA1ED0}"/>
                </a:ext>
              </a:extLst>
            </p:cNvPr>
            <p:cNvSpPr/>
            <p:nvPr/>
          </p:nvSpPr>
          <p:spPr>
            <a:xfrm rot="8042803">
              <a:off x="10692647" y="3265685"/>
              <a:ext cx="179217" cy="10921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96C5876-6D57-124D-BFF9-4FADBFD3316E}"/>
                    </a:ext>
                  </a:extLst>
                </p:cNvPr>
                <p:cNvSpPr txBox="1"/>
                <p:nvPr/>
              </p:nvSpPr>
              <p:spPr>
                <a:xfrm>
                  <a:off x="10859708" y="3520665"/>
                  <a:ext cx="193258"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𝑑</m:t>
                        </m:r>
                      </m:oMath>
                    </m:oMathPara>
                  </a14:m>
                  <a:endParaRPr lang="en-US" dirty="0"/>
                </a:p>
              </p:txBody>
            </p:sp>
          </mc:Choice>
          <mc:Fallback xmlns="">
            <p:sp>
              <p:nvSpPr>
                <p:cNvPr id="32" name="TextBox 31">
                  <a:extLst>
                    <a:ext uri="{FF2B5EF4-FFF2-40B4-BE49-F238E27FC236}">
                      <a16:creationId xmlns:a16="http://schemas.microsoft.com/office/drawing/2014/main" id="{A96C5876-6D57-124D-BFF9-4FADBFD3316E}"/>
                    </a:ext>
                  </a:extLst>
                </p:cNvPr>
                <p:cNvSpPr txBox="1">
                  <a:spLocks noRot="1" noChangeAspect="1" noMove="1" noResize="1" noEditPoints="1" noAdjustHandles="1" noChangeArrowheads="1" noChangeShapeType="1" noTextEdit="1"/>
                </p:cNvSpPr>
                <p:nvPr/>
              </p:nvSpPr>
              <p:spPr>
                <a:xfrm>
                  <a:off x="10859708" y="3520665"/>
                  <a:ext cx="193258" cy="276999"/>
                </a:xfrm>
                <a:prstGeom prst="rect">
                  <a:avLst/>
                </a:prstGeom>
                <a:blipFill>
                  <a:blip r:embed="rId11"/>
                  <a:stretch>
                    <a:fillRect l="-25000" r="-2500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78B07888-3931-6D47-8B12-F9A8E7CFE7FD}"/>
                  </a:ext>
                </a:extLst>
              </p:cNvPr>
              <p:cNvSpPr txBox="1"/>
              <p:nvPr/>
            </p:nvSpPr>
            <p:spPr>
              <a:xfrm>
                <a:off x="7478369" y="4643204"/>
                <a:ext cx="2680798" cy="474297"/>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num>
                        <m:den>
                          <m:r>
                            <a:rPr lang="en-US" b="0" i="1" smtClean="0">
                              <a:latin typeface="Cambria Math" panose="02040503050406030204" pitchFamily="18" charset="0"/>
                              <a:ea typeface="Cambria Math" panose="02040503050406030204" pitchFamily="18" charset="0"/>
                            </a:rPr>
                            <m:t>𝑑</m:t>
                          </m:r>
                        </m:den>
                      </m:f>
                      <m:r>
                        <a:rPr lang="en-US" dirty="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0"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34" name="TextBox 33">
                <a:extLst>
                  <a:ext uri="{FF2B5EF4-FFF2-40B4-BE49-F238E27FC236}">
                    <a16:creationId xmlns:a16="http://schemas.microsoft.com/office/drawing/2014/main" id="{78B07888-3931-6D47-8B12-F9A8E7CFE7FD}"/>
                  </a:ext>
                </a:extLst>
              </p:cNvPr>
              <p:cNvSpPr txBox="1">
                <a:spLocks noRot="1" noChangeAspect="1" noMove="1" noResize="1" noEditPoints="1" noAdjustHandles="1" noChangeArrowheads="1" noChangeShapeType="1" noTextEdit="1"/>
              </p:cNvSpPr>
              <p:nvPr/>
            </p:nvSpPr>
            <p:spPr>
              <a:xfrm>
                <a:off x="7478369" y="4643204"/>
                <a:ext cx="2680798" cy="474297"/>
              </a:xfrm>
              <a:prstGeom prst="rect">
                <a:avLst/>
              </a:prstGeom>
              <a:blipFill>
                <a:blip r:embed="rId12"/>
                <a:stretch>
                  <a:fillRect l="-1415" t="-2632" r="-943"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A9C000B-CDC1-7746-A5E6-0FF27B1A6FD9}"/>
                  </a:ext>
                </a:extLst>
              </p:cNvPr>
              <p:cNvSpPr txBox="1"/>
              <p:nvPr/>
            </p:nvSpPr>
            <p:spPr>
              <a:xfrm>
                <a:off x="731374" y="5386518"/>
                <a:ext cx="9756710" cy="83773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e>
                          </m:d>
                          <m:r>
                            <a:rPr lang="en-US" b="0" i="1" smtClean="0">
                              <a:latin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e>
                          </m:d>
                          <m:r>
                            <a:rPr lang="en-US" b="0" i="1" smtClean="0">
                              <a:latin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𝑑</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𝑘𝑔</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𝑘𝑔</m:t>
                                  </m:r>
                                </m:den>
                              </m:f>
                            </m:e>
                          </m:d>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𝑚</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42</m:t>
                              </m:r>
                            </m:e>
                          </m:func>
                        </m:e>
                      </m:rad>
                      <m:r>
                        <a:rPr lang="en-US" b="0" i="1" smtClean="0">
                          <a:latin typeface="Cambria Math" panose="02040503050406030204" pitchFamily="18" charset="0"/>
                          <a:ea typeface="Cambria Math" panose="02040503050406030204" pitchFamily="18" charset="0"/>
                        </a:rPr>
                        <m:t>=2.96</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35" name="TextBox 34">
                <a:extLst>
                  <a:ext uri="{FF2B5EF4-FFF2-40B4-BE49-F238E27FC236}">
                    <a16:creationId xmlns:a16="http://schemas.microsoft.com/office/drawing/2014/main" id="{1A9C000B-CDC1-7746-A5E6-0FF27B1A6FD9}"/>
                  </a:ext>
                </a:extLst>
              </p:cNvPr>
              <p:cNvSpPr txBox="1">
                <a:spLocks noRot="1" noChangeAspect="1" noMove="1" noResize="1" noEditPoints="1" noAdjustHandles="1" noChangeArrowheads="1" noChangeShapeType="1" noTextEdit="1"/>
              </p:cNvSpPr>
              <p:nvPr/>
            </p:nvSpPr>
            <p:spPr>
              <a:xfrm>
                <a:off x="731374" y="5386518"/>
                <a:ext cx="9756710" cy="837730"/>
              </a:xfrm>
              <a:prstGeom prst="rect">
                <a:avLst/>
              </a:prstGeom>
              <a:blipFill>
                <a:blip r:embed="rId13"/>
                <a:stretch>
                  <a:fillRect/>
                </a:stretch>
              </a:blipFill>
            </p:spPr>
            <p:txBody>
              <a:bodyPr/>
              <a:lstStyle/>
              <a:p>
                <a:r>
                  <a:rPr lang="en-US">
                    <a:noFill/>
                  </a:rPr>
                  <a:t> </a:t>
                </a:r>
              </a:p>
            </p:txBody>
          </p:sp>
        </mc:Fallback>
      </mc:AlternateContent>
      <p:cxnSp>
        <p:nvCxnSpPr>
          <p:cNvPr id="37" name="Straight Arrow Connector 36">
            <a:extLst>
              <a:ext uri="{FF2B5EF4-FFF2-40B4-BE49-F238E27FC236}">
                <a16:creationId xmlns:a16="http://schemas.microsoft.com/office/drawing/2014/main" id="{043332F2-B810-9246-A13A-A77BCAEB93E1}"/>
              </a:ext>
            </a:extLst>
          </p:cNvPr>
          <p:cNvCxnSpPr/>
          <p:nvPr/>
        </p:nvCxnSpPr>
        <p:spPr>
          <a:xfrm>
            <a:off x="6791115" y="4896300"/>
            <a:ext cx="5815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15E0BF3-F501-6C48-8D8F-6F8439E33A0D}"/>
                  </a:ext>
                </a:extLst>
              </p:cNvPr>
              <p:cNvSpPr txBox="1"/>
              <p:nvPr/>
            </p:nvSpPr>
            <p:spPr>
              <a:xfrm>
                <a:off x="842554" y="6138191"/>
                <a:ext cx="10661444" cy="697242"/>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7030A0"/>
                    </a:solidFill>
                    <a:latin typeface="Times New Roman" panose="02020603050405020304" pitchFamily="18" charset="0"/>
                    <a:cs typeface="Times New Roman" panose="02020603050405020304" pitchFamily="18" charset="0"/>
                  </a:rPr>
                  <a:t>The value seems reasonable.  The acceleration (</a:t>
                </a:r>
                <a14:m>
                  <m:oMath xmlns:m="http://schemas.openxmlformats.org/officeDocument/2006/math">
                    <m:f>
                      <m:fPr>
                        <m:ctrlPr>
                          <a:rPr lang="en-US" sz="1600" b="0" i="1" smtClean="0">
                            <a:solidFill>
                              <a:schemeClr val="tx1"/>
                            </a:solidFill>
                            <a:latin typeface="Cambria Math" panose="02040503050406030204" pitchFamily="18" charset="0"/>
                          </a:rPr>
                        </m:ctrlPr>
                      </m:fPr>
                      <m:num>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𝑚</m:t>
                            </m:r>
                          </m:e>
                          <m:sub>
                            <m:r>
                              <a:rPr lang="en-US" sz="1600" b="0" i="1" smtClean="0">
                                <a:solidFill>
                                  <a:schemeClr val="tx1"/>
                                </a:solidFill>
                                <a:latin typeface="Cambria Math" panose="02040503050406030204" pitchFamily="18" charset="0"/>
                              </a:rPr>
                              <m:t>2</m:t>
                            </m:r>
                          </m:sub>
                        </m:sSub>
                      </m:num>
                      <m:den>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1</m:t>
                            </m:r>
                          </m:sub>
                        </m:sSub>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2</m:t>
                            </m:r>
                          </m:sub>
                        </m:sSub>
                      </m:den>
                    </m:f>
                    <m:r>
                      <a:rPr lang="en-US" sz="1600" b="0" i="1" smtClean="0">
                        <a:solidFill>
                          <a:schemeClr val="tx1"/>
                        </a:solidFill>
                        <a:latin typeface="Cambria Math" panose="02040503050406030204" pitchFamily="18" charset="0"/>
                        <a:ea typeface="Cambria Math" panose="02040503050406030204" pitchFamily="18" charset="0"/>
                      </a:rPr>
                      <m:t>𝑔</m:t>
                    </m:r>
                    <m:func>
                      <m:funcPr>
                        <m:ctrlPr>
                          <a:rPr lang="en-US" sz="1600" b="0" i="0" smtClean="0">
                            <a:solidFill>
                              <a:schemeClr val="tx1"/>
                            </a:solidFill>
                            <a:latin typeface="Cambria Math" panose="02040503050406030204" pitchFamily="18" charset="0"/>
                            <a:ea typeface="Cambria Math" panose="02040503050406030204" pitchFamily="18" charset="0"/>
                          </a:rPr>
                        </m:ctrlPr>
                      </m:funcPr>
                      <m:fName>
                        <m:r>
                          <m:rPr>
                            <m:sty m:val="p"/>
                          </m:rPr>
                          <a:rPr lang="en-US" sz="1600" b="0" i="0" smtClean="0">
                            <a:solidFill>
                              <a:schemeClr val="tx1"/>
                            </a:solidFill>
                            <a:latin typeface="Cambria Math" panose="02040503050406030204" pitchFamily="18" charset="0"/>
                            <a:ea typeface="Cambria Math" panose="02040503050406030204" pitchFamily="18" charset="0"/>
                          </a:rPr>
                          <m:t>sin</m:t>
                        </m:r>
                      </m:fName>
                      <m:e>
                        <m:r>
                          <a:rPr lang="en-US" sz="1600" b="0" i="1" smtClean="0">
                            <a:solidFill>
                              <a:schemeClr val="tx1"/>
                            </a:solidFill>
                            <a:latin typeface="Cambria Math" panose="02040503050406030204" pitchFamily="18" charset="0"/>
                            <a:ea typeface="Cambria Math" panose="02040503050406030204" pitchFamily="18" charset="0"/>
                          </a:rPr>
                          <m:t>𝜃</m:t>
                        </m:r>
                      </m:e>
                    </m:func>
                  </m:oMath>
                </a14:m>
                <a:r>
                  <a:rPr lang="en-US" sz="1600" dirty="0">
                    <a:solidFill>
                      <a:srgbClr val="7030A0"/>
                    </a:solidFill>
                    <a:latin typeface="Times New Roman" panose="02020603050405020304" pitchFamily="18" charset="0"/>
                    <a:cs typeface="Times New Roman" panose="02020603050405020304" pitchFamily="18" charset="0"/>
                  </a:rPr>
                  <a:t>) is less than </a:t>
                </a:r>
                <a14:m>
                  <m:oMath xmlns:m="http://schemas.openxmlformats.org/officeDocument/2006/math">
                    <m:r>
                      <a:rPr lang="en-US" sz="1600" b="0" i="1" smtClean="0">
                        <a:solidFill>
                          <a:schemeClr val="tx1"/>
                        </a:solidFill>
                        <a:latin typeface="Cambria Math" panose="02040503050406030204" pitchFamily="18" charset="0"/>
                        <a:ea typeface="Cambria Math" panose="02040503050406030204" pitchFamily="18" charset="0"/>
                      </a:rPr>
                      <m:t>𝑔</m:t>
                    </m:r>
                    <m:r>
                      <a:rPr lang="en-US" sz="1600" b="0" i="1" smtClean="0">
                        <a:solidFill>
                          <a:srgbClr val="7030A0"/>
                        </a:solidFill>
                        <a:latin typeface="Cambria Math" panose="02040503050406030204" pitchFamily="18" charset="0"/>
                        <a:ea typeface="Cambria Math" panose="02040503050406030204" pitchFamily="18" charset="0"/>
                      </a:rPr>
                      <m:t> </m:t>
                    </m:r>
                  </m:oMath>
                </a14:m>
                <a:r>
                  <a:rPr lang="en-US" sz="1600" dirty="0">
                    <a:solidFill>
                      <a:srgbClr val="7030A0"/>
                    </a:solidFill>
                    <a:latin typeface="Times New Roman" panose="02020603050405020304" pitchFamily="18" charset="0"/>
                    <a:cs typeface="Times New Roman" panose="02020603050405020304" pitchFamily="18" charset="0"/>
                  </a:rPr>
                  <a:t>and the speed is less than the case without friction.  </a:t>
                </a:r>
              </a:p>
            </p:txBody>
          </p:sp>
        </mc:Choice>
        <mc:Fallback xmlns="">
          <p:sp>
            <p:nvSpPr>
              <p:cNvPr id="38" name="TextBox 37">
                <a:extLst>
                  <a:ext uri="{FF2B5EF4-FFF2-40B4-BE49-F238E27FC236}">
                    <a16:creationId xmlns:a16="http://schemas.microsoft.com/office/drawing/2014/main" id="{615E0BF3-F501-6C48-8D8F-6F8439E33A0D}"/>
                  </a:ext>
                </a:extLst>
              </p:cNvPr>
              <p:cNvSpPr txBox="1">
                <a:spLocks noRot="1" noChangeAspect="1" noMove="1" noResize="1" noEditPoints="1" noAdjustHandles="1" noChangeArrowheads="1" noChangeShapeType="1" noTextEdit="1"/>
              </p:cNvSpPr>
              <p:nvPr/>
            </p:nvSpPr>
            <p:spPr>
              <a:xfrm>
                <a:off x="842554" y="6138191"/>
                <a:ext cx="10661444" cy="697242"/>
              </a:xfrm>
              <a:prstGeom prst="rect">
                <a:avLst/>
              </a:prstGeom>
              <a:blipFill>
                <a:blip r:embed="rId14"/>
                <a:stretch>
                  <a:fillRect l="-119" b="-8929"/>
                </a:stretch>
              </a:blipFill>
            </p:spPr>
            <p:txBody>
              <a:bodyPr/>
              <a:lstStyle/>
              <a:p>
                <a:r>
                  <a:rPr lang="en-US">
                    <a:noFill/>
                  </a:rPr>
                  <a:t> </a:t>
                </a:r>
              </a:p>
            </p:txBody>
          </p:sp>
        </mc:Fallback>
      </mc:AlternateContent>
    </p:spTree>
    <p:extLst>
      <p:ext uri="{BB962C8B-B14F-4D97-AF65-F5344CB8AC3E}">
        <p14:creationId xmlns:p14="http://schemas.microsoft.com/office/powerpoint/2010/main" val="899335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0841D5BB-3C5E-AE4E-864F-3E4EF9AAED3F}"/>
              </a:ext>
            </a:extLst>
          </p:cNvPr>
          <p:cNvSpPr/>
          <p:nvPr/>
        </p:nvSpPr>
        <p:spPr>
          <a:xfrm>
            <a:off x="358588" y="1012122"/>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1 Solution continued:</a:t>
            </a:r>
          </a:p>
        </p:txBody>
      </p:sp>
      <p:sp>
        <p:nvSpPr>
          <p:cNvPr id="5" name="TextBox 4">
            <a:extLst>
              <a:ext uri="{FF2B5EF4-FFF2-40B4-BE49-F238E27FC236}">
                <a16:creationId xmlns:a16="http://schemas.microsoft.com/office/drawing/2014/main" id="{FB4ED2A1-ABEA-4248-BC31-2E96D6819E9F}"/>
              </a:ext>
            </a:extLst>
          </p:cNvPr>
          <p:cNvSpPr txBox="1"/>
          <p:nvPr/>
        </p:nvSpPr>
        <p:spPr>
          <a:xfrm>
            <a:off x="358588" y="1600436"/>
            <a:ext cx="6527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there is friction on all of the surfaces, we’ll apply conservation of energy, but we need to calculate the work done done on both surfaces due to friction.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66EB304-B9AA-C74A-9FB7-93CCD9E261AE}"/>
                  </a:ext>
                </a:extLst>
              </p:cNvPr>
              <p:cNvSpPr txBox="1"/>
              <p:nvPr/>
            </p:nvSpPr>
            <p:spPr>
              <a:xfrm>
                <a:off x="1271194" y="2766693"/>
                <a:ext cx="3325333" cy="29956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𝑓𝑟</m:t>
                          </m:r>
                        </m:sub>
                      </m:sSub>
                      <m:r>
                        <a:rPr lang="en-US" b="0" i="1" smtClean="0">
                          <a:latin typeface="Cambria Math" panose="02040503050406030204" pitchFamily="18" charset="0"/>
                          <a:ea typeface="Cambria Math" panose="02040503050406030204" pitchFamily="18" charset="0"/>
                        </a:rPr>
                        <m:t>𝑑</m:t>
                      </m:r>
                    </m:oMath>
                  </m:oMathPara>
                </a14:m>
                <a:endParaRPr lang="en-US" dirty="0"/>
              </a:p>
            </p:txBody>
          </p:sp>
        </mc:Choice>
        <mc:Fallback xmlns="">
          <p:sp>
            <p:nvSpPr>
              <p:cNvPr id="6" name="TextBox 5">
                <a:extLst>
                  <a:ext uri="{FF2B5EF4-FFF2-40B4-BE49-F238E27FC236}">
                    <a16:creationId xmlns:a16="http://schemas.microsoft.com/office/drawing/2014/main" id="{766EB304-B9AA-C74A-9FB7-93CCD9E261AE}"/>
                  </a:ext>
                </a:extLst>
              </p:cNvPr>
              <p:cNvSpPr txBox="1">
                <a:spLocks noRot="1" noChangeAspect="1" noMove="1" noResize="1" noEditPoints="1" noAdjustHandles="1" noChangeArrowheads="1" noChangeShapeType="1" noTextEdit="1"/>
              </p:cNvSpPr>
              <p:nvPr/>
            </p:nvSpPr>
            <p:spPr>
              <a:xfrm>
                <a:off x="1271194" y="2766693"/>
                <a:ext cx="3325333" cy="299569"/>
              </a:xfrm>
              <a:prstGeom prst="rect">
                <a:avLst/>
              </a:prstGeom>
              <a:blipFill>
                <a:blip r:embed="rId2"/>
                <a:stretch>
                  <a:fillRect b="-25000"/>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0A2DAF65-D95D-094B-A800-BFC4EFFC0BC2}"/>
              </a:ext>
            </a:extLst>
          </p:cNvPr>
          <p:cNvGrpSpPr/>
          <p:nvPr/>
        </p:nvGrpSpPr>
        <p:grpSpPr>
          <a:xfrm>
            <a:off x="714295" y="3181061"/>
            <a:ext cx="5709384" cy="1137465"/>
            <a:chOff x="734569" y="2844959"/>
            <a:chExt cx="5709384" cy="1137465"/>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82C9FD5-EE7D-874D-845B-25FAE917114A}"/>
                    </a:ext>
                  </a:extLst>
                </p:cNvPr>
                <p:cNvSpPr txBox="1"/>
                <p:nvPr/>
              </p:nvSpPr>
              <p:spPr>
                <a:xfrm>
                  <a:off x="734570" y="3041737"/>
                  <a:ext cx="5709383" cy="29956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𝑓𝑟</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𝑓𝑟</m:t>
                            </m:r>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𝑑</m:t>
                        </m:r>
                      </m:oMath>
                    </m:oMathPara>
                  </a14:m>
                  <a:endParaRPr lang="en-US" dirty="0"/>
                </a:p>
              </p:txBody>
            </p:sp>
          </mc:Choice>
          <mc:Fallback xmlns="">
            <p:sp>
              <p:nvSpPr>
                <p:cNvPr id="8" name="TextBox 7">
                  <a:extLst>
                    <a:ext uri="{FF2B5EF4-FFF2-40B4-BE49-F238E27FC236}">
                      <a16:creationId xmlns:a16="http://schemas.microsoft.com/office/drawing/2014/main" id="{482C9FD5-EE7D-874D-845B-25FAE917114A}"/>
                    </a:ext>
                  </a:extLst>
                </p:cNvPr>
                <p:cNvSpPr txBox="1">
                  <a:spLocks noRot="1" noChangeAspect="1" noMove="1" noResize="1" noEditPoints="1" noAdjustHandles="1" noChangeArrowheads="1" noChangeShapeType="1" noTextEdit="1"/>
                </p:cNvSpPr>
                <p:nvPr/>
              </p:nvSpPr>
              <p:spPr>
                <a:xfrm>
                  <a:off x="734570" y="3041737"/>
                  <a:ext cx="5709383" cy="299569"/>
                </a:xfrm>
                <a:prstGeom prst="rect">
                  <a:avLst/>
                </a:prstGeom>
                <a:blipFill>
                  <a:blip r:embed="rId3"/>
                  <a:stretch>
                    <a:fillRect l="-222" r="-222" b="-20000"/>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0DDAEE0D-2BD5-6148-B219-019F01A7B4B8}"/>
                </a:ext>
              </a:extLst>
            </p:cNvPr>
            <p:cNvCxnSpPr>
              <a:cxnSpLocks/>
            </p:cNvCxnSpPr>
            <p:nvPr/>
          </p:nvCxnSpPr>
          <p:spPr>
            <a:xfrm flipV="1">
              <a:off x="2066757" y="2991540"/>
              <a:ext cx="282209" cy="39996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42589E3-47F4-1749-9CE7-5857982E1745}"/>
                </a:ext>
              </a:extLst>
            </p:cNvPr>
            <p:cNvCxnSpPr>
              <a:cxnSpLocks/>
            </p:cNvCxnSpPr>
            <p:nvPr/>
          </p:nvCxnSpPr>
          <p:spPr>
            <a:xfrm flipV="1">
              <a:off x="4245571" y="2991540"/>
              <a:ext cx="282209" cy="39996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96037C1-F972-B246-A3EC-5FC42F96A374}"/>
                    </a:ext>
                  </a:extLst>
                </p:cNvPr>
                <p:cNvSpPr txBox="1"/>
                <p:nvPr/>
              </p:nvSpPr>
              <p:spPr>
                <a:xfrm>
                  <a:off x="734569" y="3441699"/>
                  <a:ext cx="4384277" cy="540725"/>
                </a:xfrm>
                <a:prstGeom prst="rect">
                  <a:avLst/>
                </a:prstGeom>
                <a:noFill/>
              </p:spPr>
              <p:txBody>
                <a:bodyPr wrap="square" rtlCol="0">
                  <a:spAutoFit/>
                </a:bodyPr>
                <a:lstStyle/>
                <a:p>
                  <a:r>
                    <a:rPr lang="en-US" sz="1400" dirty="0">
                      <a:solidFill>
                        <a:srgbClr val="00B050"/>
                      </a:solidFill>
                      <a:latin typeface="Times New Roman" panose="02020603050405020304" pitchFamily="18" charset="0"/>
                      <a:cs typeface="Times New Roman" panose="02020603050405020304" pitchFamily="18" charset="0"/>
                    </a:rPr>
                    <a:t>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1</m:t>
                          </m:r>
                        </m:sub>
                      </m:sSub>
                    </m:oMath>
                  </a14:m>
                  <a:r>
                    <a:rPr lang="en-US" sz="1400" dirty="0">
                      <a:solidFill>
                        <a:srgbClr val="00B050"/>
                      </a:solidFill>
                      <a:latin typeface="Times New Roman" panose="02020603050405020304" pitchFamily="18" charset="0"/>
                      <a:cs typeface="Times New Roman" panose="02020603050405020304" pitchFamily="18" charset="0"/>
                    </a:rPr>
                    <a:t> does not change height and there are no springs in the problem so let </a:t>
                  </a:r>
                  <a14:m>
                    <m:oMath xmlns:m="http://schemas.openxmlformats.org/officeDocument/2006/math">
                      <m:r>
                        <a:rPr lang="en-US" sz="1400" i="1">
                          <a:solidFill>
                            <a:srgbClr val="00B050"/>
                          </a:solidFill>
                          <a:latin typeface="Cambria Math" panose="02040503050406030204" pitchFamily="18" charset="0"/>
                          <a:ea typeface="Cambria Math" panose="02040503050406030204" pitchFamily="18" charset="0"/>
                        </a:rPr>
                        <m:t>∆</m:t>
                      </m:r>
                      <m:sSub>
                        <m:sSubPr>
                          <m:ctrlPr>
                            <a:rPr lang="en-US" sz="1400" i="1">
                              <a:solidFill>
                                <a:srgbClr val="00B050"/>
                              </a:solidFill>
                              <a:latin typeface="Cambria Math" panose="02040503050406030204" pitchFamily="18" charset="0"/>
                              <a:ea typeface="Cambria Math" panose="02040503050406030204" pitchFamily="18" charset="0"/>
                            </a:rPr>
                          </m:ctrlPr>
                        </m:sSubPr>
                        <m:e>
                          <m:r>
                            <a:rPr lang="en-US" sz="1400" i="1">
                              <a:solidFill>
                                <a:srgbClr val="00B050"/>
                              </a:solidFill>
                              <a:latin typeface="Cambria Math" panose="02040503050406030204" pitchFamily="18" charset="0"/>
                              <a:ea typeface="Cambria Math" panose="02040503050406030204" pitchFamily="18" charset="0"/>
                            </a:rPr>
                            <m:t>𝑈</m:t>
                          </m:r>
                        </m:e>
                        <m:sub>
                          <m:r>
                            <a:rPr lang="en-US" sz="1400" i="1">
                              <a:solidFill>
                                <a:srgbClr val="00B050"/>
                              </a:solidFill>
                              <a:latin typeface="Cambria Math" panose="02040503050406030204" pitchFamily="18" charset="0"/>
                              <a:ea typeface="Cambria Math" panose="02040503050406030204" pitchFamily="18" charset="0"/>
                            </a:rPr>
                            <m:t>𝑔</m:t>
                          </m:r>
                          <m:r>
                            <a:rPr lang="en-US" sz="1400" i="1">
                              <a:solidFill>
                                <a:srgbClr val="00B050"/>
                              </a:solidFill>
                              <a:latin typeface="Cambria Math" panose="02040503050406030204" pitchFamily="18" charset="0"/>
                              <a:ea typeface="Cambria Math" panose="02040503050406030204" pitchFamily="18" charset="0"/>
                            </a:rPr>
                            <m:t>1</m:t>
                          </m:r>
                        </m:sub>
                      </m:sSub>
                      <m:r>
                        <a:rPr lang="en-US" sz="1400" i="1">
                          <a:solidFill>
                            <a:srgbClr val="00B050"/>
                          </a:solidFill>
                          <a:latin typeface="Cambria Math" panose="02040503050406030204" pitchFamily="18" charset="0"/>
                          <a:ea typeface="Cambria Math" panose="02040503050406030204" pitchFamily="18" charset="0"/>
                        </a:rPr>
                        <m:t>=0</m:t>
                      </m:r>
                    </m:oMath>
                  </a14:m>
                  <a:r>
                    <a:rPr lang="en-US" sz="1400" dirty="0">
                      <a:solidFill>
                        <a:srgbClr val="00B050"/>
                      </a:solidFill>
                      <a:latin typeface="Times New Roman" panose="02020603050405020304" pitchFamily="18" charset="0"/>
                      <a:cs typeface="Times New Roman" panose="02020603050405020304" pitchFamily="18" charset="0"/>
                    </a:rPr>
                    <a:t> and </a:t>
                  </a:r>
                  <a14:m>
                    <m:oMath xmlns:m="http://schemas.openxmlformats.org/officeDocument/2006/math">
                      <m:r>
                        <a:rPr lang="en-US" sz="1400" i="1">
                          <a:solidFill>
                            <a:srgbClr val="00B050"/>
                          </a:solidFill>
                          <a:latin typeface="Cambria Math" panose="02040503050406030204" pitchFamily="18" charset="0"/>
                          <a:ea typeface="Cambria Math" panose="02040503050406030204" pitchFamily="18" charset="0"/>
                        </a:rPr>
                        <m:t>∆</m:t>
                      </m:r>
                      <m:sSub>
                        <m:sSubPr>
                          <m:ctrlPr>
                            <a:rPr lang="en-US" sz="1400" i="1">
                              <a:solidFill>
                                <a:srgbClr val="00B050"/>
                              </a:solidFill>
                              <a:latin typeface="Cambria Math" panose="02040503050406030204" pitchFamily="18" charset="0"/>
                              <a:ea typeface="Cambria Math" panose="02040503050406030204" pitchFamily="18" charset="0"/>
                            </a:rPr>
                          </m:ctrlPr>
                        </m:sSubPr>
                        <m:e>
                          <m:r>
                            <a:rPr lang="en-US" sz="1400" i="1">
                              <a:solidFill>
                                <a:srgbClr val="00B050"/>
                              </a:solidFill>
                              <a:latin typeface="Cambria Math" panose="02040503050406030204" pitchFamily="18" charset="0"/>
                              <a:ea typeface="Cambria Math" panose="02040503050406030204" pitchFamily="18" charset="0"/>
                            </a:rPr>
                            <m:t>𝑈</m:t>
                          </m:r>
                        </m:e>
                        <m:sub>
                          <m:r>
                            <a:rPr lang="en-US" sz="1400" i="1">
                              <a:solidFill>
                                <a:srgbClr val="00B050"/>
                              </a:solidFill>
                              <a:latin typeface="Cambria Math" panose="02040503050406030204" pitchFamily="18" charset="0"/>
                              <a:ea typeface="Cambria Math" panose="02040503050406030204" pitchFamily="18" charset="0"/>
                            </a:rPr>
                            <m:t>𝑠</m:t>
                          </m:r>
                        </m:sub>
                      </m:sSub>
                      <m:r>
                        <a:rPr lang="en-US" sz="1400" i="1">
                          <a:solidFill>
                            <a:srgbClr val="00B050"/>
                          </a:solidFill>
                          <a:latin typeface="Cambria Math" panose="02040503050406030204" pitchFamily="18" charset="0"/>
                          <a:ea typeface="Cambria Math" panose="02040503050406030204" pitchFamily="18" charset="0"/>
                        </a:rPr>
                        <m:t>=0</m:t>
                      </m:r>
                    </m:oMath>
                  </a14:m>
                  <a:r>
                    <a:rPr lang="en-US" sz="1400" dirty="0">
                      <a:solidFill>
                        <a:srgbClr val="00B050"/>
                      </a:solidFill>
                      <a:latin typeface="Times New Roman" panose="02020603050405020304" pitchFamily="18" charset="0"/>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id="{596037C1-F972-B246-A3EC-5FC42F96A374}"/>
                    </a:ext>
                  </a:extLst>
                </p:cNvPr>
                <p:cNvSpPr txBox="1">
                  <a:spLocks noRot="1" noChangeAspect="1" noMove="1" noResize="1" noEditPoints="1" noAdjustHandles="1" noChangeArrowheads="1" noChangeShapeType="1" noTextEdit="1"/>
                </p:cNvSpPr>
                <p:nvPr/>
              </p:nvSpPr>
              <p:spPr>
                <a:xfrm>
                  <a:off x="734569" y="3441699"/>
                  <a:ext cx="4384277" cy="540725"/>
                </a:xfrm>
                <a:prstGeom prst="rect">
                  <a:avLst/>
                </a:prstGeom>
                <a:blipFill>
                  <a:blip r:embed="rId4"/>
                  <a:stretch>
                    <a:fillRect l="-289"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43F9722-C5C3-A440-8F6A-7F023B8A33B2}"/>
                    </a:ext>
                  </a:extLst>
                </p:cNvPr>
                <p:cNvSpPr/>
                <p:nvPr/>
              </p:nvSpPr>
              <p:spPr>
                <a:xfrm>
                  <a:off x="2320371" y="2862750"/>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2" name="Rectangle 11">
                  <a:extLst>
                    <a:ext uri="{FF2B5EF4-FFF2-40B4-BE49-F238E27FC236}">
                      <a16:creationId xmlns:a16="http://schemas.microsoft.com/office/drawing/2014/main" id="{043F9722-C5C3-A440-8F6A-7F023B8A33B2}"/>
                    </a:ext>
                  </a:extLst>
                </p:cNvPr>
                <p:cNvSpPr>
                  <a:spLocks noRot="1" noChangeAspect="1" noMove="1" noResize="1" noEditPoints="1" noAdjustHandles="1" noChangeArrowheads="1" noChangeShapeType="1" noTextEdit="1"/>
                </p:cNvSpPr>
                <p:nvPr/>
              </p:nvSpPr>
              <p:spPr>
                <a:xfrm>
                  <a:off x="2320371" y="2862750"/>
                  <a:ext cx="324128"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106B79B9-1C23-6548-9566-247753604C06}"/>
                    </a:ext>
                  </a:extLst>
                </p:cNvPr>
                <p:cNvSpPr/>
                <p:nvPr/>
              </p:nvSpPr>
              <p:spPr>
                <a:xfrm>
                  <a:off x="4438713" y="2844959"/>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3" name="Rectangle 12">
                  <a:extLst>
                    <a:ext uri="{FF2B5EF4-FFF2-40B4-BE49-F238E27FC236}">
                      <a16:creationId xmlns:a16="http://schemas.microsoft.com/office/drawing/2014/main" id="{106B79B9-1C23-6548-9566-247753604C06}"/>
                    </a:ext>
                  </a:extLst>
                </p:cNvPr>
                <p:cNvSpPr>
                  <a:spLocks noRot="1" noChangeAspect="1" noMove="1" noResize="1" noEditPoints="1" noAdjustHandles="1" noChangeArrowheads="1" noChangeShapeType="1" noTextEdit="1"/>
                </p:cNvSpPr>
                <p:nvPr/>
              </p:nvSpPr>
              <p:spPr>
                <a:xfrm>
                  <a:off x="4438713" y="2844959"/>
                  <a:ext cx="324128" cy="307777"/>
                </a:xfrm>
                <a:prstGeom prst="rect">
                  <a:avLst/>
                </a:prstGeom>
                <a:blipFill>
                  <a:blip r:embed="rId6"/>
                  <a:stretch>
                    <a:fillRect/>
                  </a:stretch>
                </a:blipFill>
              </p:spPr>
              <p:txBody>
                <a:bodyPr/>
                <a:lstStyle/>
                <a:p>
                  <a:r>
                    <a:rPr lang="en-US">
                      <a:noFill/>
                    </a:rPr>
                    <a:t> </a:t>
                  </a:r>
                </a:p>
              </p:txBody>
            </p:sp>
          </mc:Fallback>
        </mc:AlternateContent>
      </p:grpSp>
      <p:grpSp>
        <p:nvGrpSpPr>
          <p:cNvPr id="32" name="Group 31">
            <a:extLst>
              <a:ext uri="{FF2B5EF4-FFF2-40B4-BE49-F238E27FC236}">
                <a16:creationId xmlns:a16="http://schemas.microsoft.com/office/drawing/2014/main" id="{13315EC1-34F1-8F4B-867E-B0A44E6D921B}"/>
              </a:ext>
            </a:extLst>
          </p:cNvPr>
          <p:cNvGrpSpPr/>
          <p:nvPr/>
        </p:nvGrpSpPr>
        <p:grpSpPr>
          <a:xfrm>
            <a:off x="697773" y="4300124"/>
            <a:ext cx="9762481" cy="1266752"/>
            <a:chOff x="697773" y="4300124"/>
            <a:chExt cx="9762481" cy="1266752"/>
          </a:xfrm>
        </p:grpSpPr>
        <p:grpSp>
          <p:nvGrpSpPr>
            <p:cNvPr id="33" name="Group 32">
              <a:extLst>
                <a:ext uri="{FF2B5EF4-FFF2-40B4-BE49-F238E27FC236}">
                  <a16:creationId xmlns:a16="http://schemas.microsoft.com/office/drawing/2014/main" id="{55F3BC66-2826-F149-B5A1-30ED35ADB54A}"/>
                </a:ext>
              </a:extLst>
            </p:cNvPr>
            <p:cNvGrpSpPr/>
            <p:nvPr/>
          </p:nvGrpSpPr>
          <p:grpSpPr>
            <a:xfrm>
              <a:off x="697773" y="4472867"/>
              <a:ext cx="9762481" cy="1094009"/>
              <a:chOff x="704493" y="4599992"/>
              <a:chExt cx="9762481" cy="1094009"/>
            </a:xfrm>
          </p:grpSpPr>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82DEF03-8038-6A49-B8E2-BC982AAD87B4}"/>
                      </a:ext>
                    </a:extLst>
                  </p:cNvPr>
                  <p:cNvSpPr txBox="1"/>
                  <p:nvPr/>
                </p:nvSpPr>
                <p:spPr>
                  <a:xfrm>
                    <a:off x="704493" y="4599992"/>
                    <a:ext cx="9762481" cy="327590"/>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𝑔𝑑</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𝑑</m:t>
                          </m:r>
                        </m:oMath>
                      </m:oMathPara>
                    </a14:m>
                    <a:endParaRPr lang="en-US" dirty="0"/>
                  </a:p>
                </p:txBody>
              </p:sp>
            </mc:Choice>
            <mc:Fallback xmlns="">
              <p:sp>
                <p:nvSpPr>
                  <p:cNvPr id="40" name="TextBox 39">
                    <a:extLst>
                      <a:ext uri="{FF2B5EF4-FFF2-40B4-BE49-F238E27FC236}">
                        <a16:creationId xmlns:a16="http://schemas.microsoft.com/office/drawing/2014/main" id="{382DEF03-8038-6A49-B8E2-BC982AAD87B4}"/>
                      </a:ext>
                    </a:extLst>
                  </p:cNvPr>
                  <p:cNvSpPr txBox="1">
                    <a:spLocks noRot="1" noChangeAspect="1" noMove="1" noResize="1" noEditPoints="1" noAdjustHandles="1" noChangeArrowheads="1" noChangeShapeType="1" noTextEdit="1"/>
                  </p:cNvSpPr>
                  <p:nvPr/>
                </p:nvSpPr>
                <p:spPr>
                  <a:xfrm>
                    <a:off x="704493" y="4599992"/>
                    <a:ext cx="9762481" cy="327590"/>
                  </a:xfrm>
                  <a:prstGeom prst="rect">
                    <a:avLst/>
                  </a:prstGeom>
                  <a:blipFill>
                    <a:blip r:embed="rId7"/>
                    <a:stretch>
                      <a:fillRect b="-22222"/>
                    </a:stretch>
                  </a:blipFill>
                </p:spPr>
                <p:txBody>
                  <a:bodyPr/>
                  <a:lstStyle/>
                  <a:p>
                    <a:r>
                      <a:rPr lang="en-US">
                        <a:noFill/>
                      </a:rPr>
                      <a:t> </a:t>
                    </a:r>
                  </a:p>
                </p:txBody>
              </p:sp>
            </mc:Fallback>
          </mc:AlternateContent>
          <p:sp>
            <p:nvSpPr>
              <p:cNvPr id="41" name="Left Brace 40">
                <a:extLst>
                  <a:ext uri="{FF2B5EF4-FFF2-40B4-BE49-F238E27FC236}">
                    <a16:creationId xmlns:a16="http://schemas.microsoft.com/office/drawing/2014/main" id="{C7522FEA-BC19-F54F-B730-AEA34B4BA267}"/>
                  </a:ext>
                </a:extLst>
              </p:cNvPr>
              <p:cNvSpPr/>
              <p:nvPr/>
            </p:nvSpPr>
            <p:spPr>
              <a:xfrm rot="16200000">
                <a:off x="2173174" y="4180613"/>
                <a:ext cx="220975" cy="1935075"/>
              </a:xfrm>
              <a:prstGeom prst="leftBrace">
                <a:avLst/>
              </a:prstGeom>
              <a:ln>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Left Brace 41">
                <a:extLst>
                  <a:ext uri="{FF2B5EF4-FFF2-40B4-BE49-F238E27FC236}">
                    <a16:creationId xmlns:a16="http://schemas.microsoft.com/office/drawing/2014/main" id="{BD18CDBC-C7A2-9F4A-8EE9-4837596ADBC8}"/>
                  </a:ext>
                </a:extLst>
              </p:cNvPr>
              <p:cNvSpPr/>
              <p:nvPr/>
            </p:nvSpPr>
            <p:spPr>
              <a:xfrm rot="16200000">
                <a:off x="5501246" y="3076384"/>
                <a:ext cx="220975" cy="414353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392058E-AA02-6D4B-AE1D-E907A7075F50}"/>
                      </a:ext>
                    </a:extLst>
                  </p:cNvPr>
                  <p:cNvSpPr txBox="1"/>
                  <p:nvPr/>
                </p:nvSpPr>
                <p:spPr>
                  <a:xfrm>
                    <a:off x="1575251" y="5368719"/>
                    <a:ext cx="1790700" cy="325282"/>
                  </a:xfrm>
                  <a:prstGeom prst="rect">
                    <a:avLst/>
                  </a:prstGeom>
                  <a:noFill/>
                </p:spPr>
                <p:txBody>
                  <a:bodyPr wrap="square" rtlCol="0">
                    <a:spAutoFit/>
                  </a:bodyPr>
                  <a:lstStyle/>
                  <a:p>
                    <a14:m>
                      <m:oMath xmlns:m="http://schemas.openxmlformats.org/officeDocument/2006/math">
                        <m:r>
                          <a:rPr lang="en-US" sz="1400" b="0" i="1" smtClean="0">
                            <a:solidFill>
                              <a:srgbClr val="00B0F0"/>
                            </a:solidFill>
                            <a:latin typeface="Cambria Math" panose="02040503050406030204" pitchFamily="18" charset="0"/>
                          </a:rPr>
                          <m:t>𝐾</m:t>
                        </m:r>
                      </m:oMath>
                    </a14:m>
                    <a:r>
                      <a:rPr lang="en-US" sz="1400" dirty="0">
                        <a:solidFill>
                          <a:srgbClr val="00B0F0"/>
                        </a:solidFill>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b="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𝑈</m:t>
                            </m:r>
                          </m:e>
                          <m:sub>
                            <m:r>
                              <a:rPr lang="en-US" sz="1400" b="0" i="1" smtClean="0">
                                <a:solidFill>
                                  <a:srgbClr val="00B0F0"/>
                                </a:solidFill>
                                <a:latin typeface="Cambria Math" panose="02040503050406030204" pitchFamily="18" charset="0"/>
                              </a:rPr>
                              <m:t>𝑔</m:t>
                            </m:r>
                          </m:sub>
                        </m:sSub>
                      </m:oMath>
                    </a14:m>
                    <a:r>
                      <a:rPr lang="en-US" sz="1400" dirty="0">
                        <a:solidFill>
                          <a:srgbClr val="00B0F0"/>
                        </a:solidFill>
                        <a:latin typeface="Times New Roman" panose="02020603050405020304" pitchFamily="18" charset="0"/>
                        <a:cs typeface="Times New Roman" panose="02020603050405020304" pitchFamily="18" charset="0"/>
                      </a:rPr>
                      <a:t> for </a:t>
                    </a:r>
                    <a14:m>
                      <m:oMath xmlns:m="http://schemas.openxmlformats.org/officeDocument/2006/math">
                        <m:sSub>
                          <m:sSubPr>
                            <m:ctrlPr>
                              <a:rPr lang="en-US" sz="1400" b="0" i="1" smtClean="0">
                                <a:solidFill>
                                  <a:srgbClr val="00B0F0"/>
                                </a:solidFill>
                                <a:latin typeface="Cambria Math" panose="02040503050406030204" pitchFamily="18" charset="0"/>
                              </a:rPr>
                            </m:ctrlPr>
                          </m:sSubPr>
                          <m:e>
                            <m:r>
                              <a:rPr lang="en-US" sz="1400" b="0" i="1" smtClean="0">
                                <a:solidFill>
                                  <a:srgbClr val="00B0F0"/>
                                </a:solidFill>
                                <a:latin typeface="Cambria Math" panose="02040503050406030204" pitchFamily="18" charset="0"/>
                              </a:rPr>
                              <m:t>𝑚</m:t>
                            </m:r>
                          </m:e>
                          <m:sub>
                            <m:r>
                              <a:rPr lang="en-US" sz="1400" b="0" i="1" smtClean="0">
                                <a:solidFill>
                                  <a:srgbClr val="00B0F0"/>
                                </a:solidFill>
                                <a:latin typeface="Cambria Math" panose="02040503050406030204" pitchFamily="18" charset="0"/>
                              </a:rPr>
                              <m:t>1</m:t>
                            </m:r>
                          </m:sub>
                        </m:sSub>
                      </m:oMath>
                    </a14:m>
                    <a:r>
                      <a:rPr lang="en-US" sz="1400" dirty="0">
                        <a:solidFill>
                          <a:srgbClr val="00B0F0"/>
                        </a:solidFill>
                        <a:latin typeface="Times New Roman" panose="02020603050405020304" pitchFamily="18" charset="0"/>
                        <a:cs typeface="Times New Roman" panose="02020603050405020304" pitchFamily="18" charset="0"/>
                      </a:rPr>
                      <a:t> </a:t>
                    </a:r>
                  </a:p>
                </p:txBody>
              </p:sp>
            </mc:Choice>
            <mc:Fallback xmlns="">
              <p:sp>
                <p:nvSpPr>
                  <p:cNvPr id="43" name="TextBox 42">
                    <a:extLst>
                      <a:ext uri="{FF2B5EF4-FFF2-40B4-BE49-F238E27FC236}">
                        <a16:creationId xmlns:a16="http://schemas.microsoft.com/office/drawing/2014/main" id="{F392058E-AA02-6D4B-AE1D-E907A7075F50}"/>
                      </a:ext>
                    </a:extLst>
                  </p:cNvPr>
                  <p:cNvSpPr txBox="1">
                    <a:spLocks noRot="1" noChangeAspect="1" noMove="1" noResize="1" noEditPoints="1" noAdjustHandles="1" noChangeArrowheads="1" noChangeShapeType="1" noTextEdit="1"/>
                  </p:cNvSpPr>
                  <p:nvPr/>
                </p:nvSpPr>
                <p:spPr>
                  <a:xfrm>
                    <a:off x="1575251" y="5368719"/>
                    <a:ext cx="1790700" cy="325282"/>
                  </a:xfrm>
                  <a:prstGeom prst="rect">
                    <a:avLst/>
                  </a:prstGeom>
                  <a:blipFill>
                    <a:blip r:embed="rId8"/>
                    <a:stretch>
                      <a:fillRect t="-7692"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B8891E9-5487-5B4C-82F8-46F3C5663DAE}"/>
                      </a:ext>
                    </a:extLst>
                  </p:cNvPr>
                  <p:cNvSpPr txBox="1"/>
                  <p:nvPr/>
                </p:nvSpPr>
                <p:spPr>
                  <a:xfrm>
                    <a:off x="5095688" y="5368719"/>
                    <a:ext cx="1790700" cy="325282"/>
                  </a:xfrm>
                  <a:prstGeom prst="rect">
                    <a:avLst/>
                  </a:prstGeom>
                  <a:noFill/>
                </p:spPr>
                <p:txBody>
                  <a:bodyPr wrap="square" rtlCol="0">
                    <a:spAutoFit/>
                  </a:bodyPr>
                  <a:lstStyle/>
                  <a:p>
                    <a14:m>
                      <m:oMath xmlns:m="http://schemas.openxmlformats.org/officeDocument/2006/math">
                        <m:r>
                          <a:rPr lang="en-US" sz="1400" b="0" i="1" smtClean="0">
                            <a:solidFill>
                              <a:srgbClr val="FF0000"/>
                            </a:solidFill>
                            <a:latin typeface="Cambria Math" panose="02040503050406030204" pitchFamily="18" charset="0"/>
                          </a:rPr>
                          <m:t>𝐾</m:t>
                        </m:r>
                      </m:oMath>
                    </a14:m>
                    <a:r>
                      <a:rPr lang="en-US" sz="1400" dirty="0">
                        <a:solidFill>
                          <a:srgbClr val="FF0000"/>
                        </a:solidFill>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b="0" i="1" smtClean="0">
                                <a:solidFill>
                                  <a:srgbClr val="FF0000"/>
                                </a:solidFill>
                                <a:latin typeface="Cambria Math" panose="02040503050406030204" pitchFamily="18" charset="0"/>
                              </a:rPr>
                            </m:ctrlPr>
                          </m:sSubPr>
                          <m:e>
                            <m:r>
                              <a:rPr lang="en-US" sz="1400" b="0" i="1" smtClean="0">
                                <a:solidFill>
                                  <a:srgbClr val="FF0000"/>
                                </a:solidFill>
                                <a:latin typeface="Cambria Math" panose="02040503050406030204" pitchFamily="18" charset="0"/>
                              </a:rPr>
                              <m:t>𝑈</m:t>
                            </m:r>
                          </m:e>
                          <m:sub>
                            <m:r>
                              <a:rPr lang="en-US" sz="1400" b="0" i="1" smtClean="0">
                                <a:solidFill>
                                  <a:srgbClr val="FF0000"/>
                                </a:solidFill>
                                <a:latin typeface="Cambria Math" panose="02040503050406030204" pitchFamily="18" charset="0"/>
                              </a:rPr>
                              <m:t>𝑔</m:t>
                            </m:r>
                          </m:sub>
                        </m:sSub>
                      </m:oMath>
                    </a14:m>
                    <a:r>
                      <a:rPr lang="en-US" sz="1400" dirty="0">
                        <a:solidFill>
                          <a:srgbClr val="FF0000"/>
                        </a:solidFill>
                        <a:latin typeface="Times New Roman" panose="02020603050405020304" pitchFamily="18" charset="0"/>
                        <a:cs typeface="Times New Roman" panose="02020603050405020304" pitchFamily="18" charset="0"/>
                      </a:rPr>
                      <a:t> for </a:t>
                    </a:r>
                    <a14:m>
                      <m:oMath xmlns:m="http://schemas.openxmlformats.org/officeDocument/2006/math">
                        <m:sSub>
                          <m:sSubPr>
                            <m:ctrlPr>
                              <a:rPr lang="en-US" sz="1400" b="0" i="1" smtClean="0">
                                <a:solidFill>
                                  <a:srgbClr val="FF0000"/>
                                </a:solidFill>
                                <a:latin typeface="Cambria Math" panose="02040503050406030204" pitchFamily="18" charset="0"/>
                              </a:rPr>
                            </m:ctrlPr>
                          </m:sSubPr>
                          <m:e>
                            <m:r>
                              <a:rPr lang="en-US" sz="1400" b="0" i="1" smtClean="0">
                                <a:solidFill>
                                  <a:srgbClr val="FF0000"/>
                                </a:solidFill>
                                <a:latin typeface="Cambria Math" panose="02040503050406030204" pitchFamily="18" charset="0"/>
                              </a:rPr>
                              <m:t>𝑚</m:t>
                            </m:r>
                          </m:e>
                          <m:sub>
                            <m:r>
                              <a:rPr lang="en-US" sz="1400" b="0" i="1" smtClean="0">
                                <a:solidFill>
                                  <a:srgbClr val="FF0000"/>
                                </a:solidFill>
                                <a:latin typeface="Cambria Math" panose="02040503050406030204" pitchFamily="18" charset="0"/>
                              </a:rPr>
                              <m:t>2</m:t>
                            </m:r>
                          </m:sub>
                        </m:sSub>
                      </m:oMath>
                    </a14:m>
                    <a:r>
                      <a:rPr lang="en-US" sz="1400" dirty="0">
                        <a:solidFill>
                          <a:srgbClr val="FF0000"/>
                        </a:solidFill>
                        <a:latin typeface="Times New Roman" panose="02020603050405020304" pitchFamily="18" charset="0"/>
                        <a:cs typeface="Times New Roman" panose="02020603050405020304" pitchFamily="18" charset="0"/>
                      </a:rPr>
                      <a:t> </a:t>
                    </a:r>
                  </a:p>
                </p:txBody>
              </p:sp>
            </mc:Choice>
            <mc:Fallback xmlns="">
              <p:sp>
                <p:nvSpPr>
                  <p:cNvPr id="44" name="TextBox 43">
                    <a:extLst>
                      <a:ext uri="{FF2B5EF4-FFF2-40B4-BE49-F238E27FC236}">
                        <a16:creationId xmlns:a16="http://schemas.microsoft.com/office/drawing/2014/main" id="{9B8891E9-5487-5B4C-82F8-46F3C5663DAE}"/>
                      </a:ext>
                    </a:extLst>
                  </p:cNvPr>
                  <p:cNvSpPr txBox="1">
                    <a:spLocks noRot="1" noChangeAspect="1" noMove="1" noResize="1" noEditPoints="1" noAdjustHandles="1" noChangeArrowheads="1" noChangeShapeType="1" noTextEdit="1"/>
                  </p:cNvSpPr>
                  <p:nvPr/>
                </p:nvSpPr>
                <p:spPr>
                  <a:xfrm>
                    <a:off x="5095688" y="5368719"/>
                    <a:ext cx="1790700" cy="325282"/>
                  </a:xfrm>
                  <a:prstGeom prst="rect">
                    <a:avLst/>
                  </a:prstGeom>
                  <a:blipFill>
                    <a:blip r:embed="rId9"/>
                    <a:stretch>
                      <a:fillRect t="-7692" b="-11538"/>
                    </a:stretch>
                  </a:blipFill>
                </p:spPr>
                <p:txBody>
                  <a:bodyPr/>
                  <a:lstStyle/>
                  <a:p>
                    <a:r>
                      <a:rPr lang="en-US">
                        <a:noFill/>
                      </a:rPr>
                      <a:t> </a:t>
                    </a:r>
                  </a:p>
                </p:txBody>
              </p:sp>
            </mc:Fallback>
          </mc:AlternateContent>
        </p:grpSp>
        <p:cxnSp>
          <p:nvCxnSpPr>
            <p:cNvPr id="34" name="Straight Arrow Connector 33">
              <a:extLst>
                <a:ext uri="{FF2B5EF4-FFF2-40B4-BE49-F238E27FC236}">
                  <a16:creationId xmlns:a16="http://schemas.microsoft.com/office/drawing/2014/main" id="{37A0826D-A5AC-B940-9075-C04F07DFC395}"/>
                </a:ext>
              </a:extLst>
            </p:cNvPr>
            <p:cNvCxnSpPr>
              <a:cxnSpLocks/>
            </p:cNvCxnSpPr>
            <p:nvPr/>
          </p:nvCxnSpPr>
          <p:spPr>
            <a:xfrm flipV="1">
              <a:off x="4977742" y="4472867"/>
              <a:ext cx="282209" cy="3999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518D9E5-A7A1-5A4C-9C47-F7F3CE68055B}"/>
                </a:ext>
              </a:extLst>
            </p:cNvPr>
            <p:cNvCxnSpPr>
              <a:cxnSpLocks/>
            </p:cNvCxnSpPr>
            <p:nvPr/>
          </p:nvCxnSpPr>
          <p:spPr>
            <a:xfrm flipV="1">
              <a:off x="6158842" y="4472867"/>
              <a:ext cx="282209" cy="3999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E4AEE97-22DC-8F4A-BD4B-CEEDC2A46A96}"/>
                </a:ext>
              </a:extLst>
            </p:cNvPr>
            <p:cNvCxnSpPr>
              <a:cxnSpLocks/>
            </p:cNvCxnSpPr>
            <p:nvPr/>
          </p:nvCxnSpPr>
          <p:spPr>
            <a:xfrm flipV="1">
              <a:off x="2820808" y="4472867"/>
              <a:ext cx="282209" cy="39996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25A1CC8C-4D88-F146-B969-417ECC8D39F3}"/>
                    </a:ext>
                  </a:extLst>
                </p:cNvPr>
                <p:cNvSpPr/>
                <p:nvPr/>
              </p:nvSpPr>
              <p:spPr>
                <a:xfrm>
                  <a:off x="6375516" y="4326305"/>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37" name="Rectangle 36">
                  <a:extLst>
                    <a:ext uri="{FF2B5EF4-FFF2-40B4-BE49-F238E27FC236}">
                      <a16:creationId xmlns:a16="http://schemas.microsoft.com/office/drawing/2014/main" id="{25A1CC8C-4D88-F146-B969-417ECC8D39F3}"/>
                    </a:ext>
                  </a:extLst>
                </p:cNvPr>
                <p:cNvSpPr>
                  <a:spLocks noRot="1" noChangeAspect="1" noMove="1" noResize="1" noEditPoints="1" noAdjustHandles="1" noChangeArrowheads="1" noChangeShapeType="1" noTextEdit="1"/>
                </p:cNvSpPr>
                <p:nvPr/>
              </p:nvSpPr>
              <p:spPr>
                <a:xfrm>
                  <a:off x="6375516" y="4326305"/>
                  <a:ext cx="324128" cy="30777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8EAEBED1-C691-3C4C-8EB4-7E09BFCA4276}"/>
                    </a:ext>
                  </a:extLst>
                </p:cNvPr>
                <p:cNvSpPr/>
                <p:nvPr/>
              </p:nvSpPr>
              <p:spPr>
                <a:xfrm>
                  <a:off x="5192457" y="4300125"/>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38" name="Rectangle 37">
                  <a:extLst>
                    <a:ext uri="{FF2B5EF4-FFF2-40B4-BE49-F238E27FC236}">
                      <a16:creationId xmlns:a16="http://schemas.microsoft.com/office/drawing/2014/main" id="{8EAEBED1-C691-3C4C-8EB4-7E09BFCA4276}"/>
                    </a:ext>
                  </a:extLst>
                </p:cNvPr>
                <p:cNvSpPr>
                  <a:spLocks noRot="1" noChangeAspect="1" noMove="1" noResize="1" noEditPoints="1" noAdjustHandles="1" noChangeArrowheads="1" noChangeShapeType="1" noTextEdit="1"/>
                </p:cNvSpPr>
                <p:nvPr/>
              </p:nvSpPr>
              <p:spPr>
                <a:xfrm>
                  <a:off x="5192457" y="4300125"/>
                  <a:ext cx="324128" cy="307777"/>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28AC4BE8-2617-3A4E-B32F-91306870D70E}"/>
                    </a:ext>
                  </a:extLst>
                </p:cNvPr>
                <p:cNvSpPr/>
                <p:nvPr/>
              </p:nvSpPr>
              <p:spPr>
                <a:xfrm>
                  <a:off x="3034838" y="4300124"/>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39" name="Rectangle 38">
                  <a:extLst>
                    <a:ext uri="{FF2B5EF4-FFF2-40B4-BE49-F238E27FC236}">
                      <a16:creationId xmlns:a16="http://schemas.microsoft.com/office/drawing/2014/main" id="{28AC4BE8-2617-3A4E-B32F-91306870D70E}"/>
                    </a:ext>
                  </a:extLst>
                </p:cNvPr>
                <p:cNvSpPr>
                  <a:spLocks noRot="1" noChangeAspect="1" noMove="1" noResize="1" noEditPoints="1" noAdjustHandles="1" noChangeArrowheads="1" noChangeShapeType="1" noTextEdit="1"/>
                </p:cNvSpPr>
                <p:nvPr/>
              </p:nvSpPr>
              <p:spPr>
                <a:xfrm>
                  <a:off x="3034838" y="4300124"/>
                  <a:ext cx="324128" cy="307777"/>
                </a:xfrm>
                <a:prstGeom prst="rect">
                  <a:avLst/>
                </a:prstGeom>
                <a:blipFill>
                  <a:blip r:embed="rId11"/>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FB244842-20B9-F04E-982F-136A2E87E7C6}"/>
                  </a:ext>
                </a:extLst>
              </p:cNvPr>
              <p:cNvSpPr/>
              <p:nvPr/>
            </p:nvSpPr>
            <p:spPr>
              <a:xfrm>
                <a:off x="1344484" y="5872820"/>
                <a:ext cx="6043834" cy="414281"/>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𝑔𝑑</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oMath>
                </a14:m>
                <a:endParaRPr lang="en-US" dirty="0"/>
              </a:p>
            </p:txBody>
          </p:sp>
        </mc:Choice>
        <mc:Fallback xmlns="">
          <p:sp>
            <p:nvSpPr>
              <p:cNvPr id="45" name="Rectangle 44">
                <a:extLst>
                  <a:ext uri="{FF2B5EF4-FFF2-40B4-BE49-F238E27FC236}">
                    <a16:creationId xmlns:a16="http://schemas.microsoft.com/office/drawing/2014/main" id="{FB244842-20B9-F04E-982F-136A2E87E7C6}"/>
                  </a:ext>
                </a:extLst>
              </p:cNvPr>
              <p:cNvSpPr>
                <a:spLocks noRot="1" noChangeAspect="1" noMove="1" noResize="1" noEditPoints="1" noAdjustHandles="1" noChangeArrowheads="1" noChangeShapeType="1" noTextEdit="1"/>
              </p:cNvSpPr>
              <p:nvPr/>
            </p:nvSpPr>
            <p:spPr>
              <a:xfrm>
                <a:off x="1344484" y="5872820"/>
                <a:ext cx="6043834" cy="414281"/>
              </a:xfrm>
              <a:prstGeom prst="rect">
                <a:avLst/>
              </a:prstGeom>
              <a:blipFill>
                <a:blip r:embed="rId12"/>
                <a:stretch>
                  <a:fillRect b="-29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ECB554F-F65A-4B43-81DB-69BECCB19889}"/>
                  </a:ext>
                </a:extLst>
              </p:cNvPr>
              <p:cNvSpPr txBox="1"/>
              <p:nvPr/>
            </p:nvSpPr>
            <p:spPr>
              <a:xfrm>
                <a:off x="508000" y="6246336"/>
                <a:ext cx="7607300" cy="523220"/>
              </a:xfrm>
              <a:prstGeom prst="rect">
                <a:avLst/>
              </a:prstGeom>
              <a:noFill/>
            </p:spPr>
            <p:txBody>
              <a:bodyPr wrap="square" rtlCol="0">
                <a:spAutoFit/>
              </a:bodyPr>
              <a:lstStyle/>
              <a:p>
                <a:r>
                  <a:rPr lang="en-US" sz="1400" dirty="0">
                    <a:solidFill>
                      <a:srgbClr val="00B050"/>
                    </a:solidFill>
                    <a:latin typeface="Times New Roman" panose="02020603050405020304" pitchFamily="18" charset="0"/>
                    <a:cs typeface="Times New Roman" panose="02020603050405020304" pitchFamily="18" charset="0"/>
                  </a:rPr>
                  <a:t>The gravitational potential energy of 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decreases (it falls) and the kinetic energies of masses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1</m:t>
                        </m:r>
                      </m:sub>
                    </m:sSub>
                  </m:oMath>
                </a14:m>
                <a:r>
                  <a:rPr lang="en-US" sz="1400" dirty="0">
                    <a:solidFill>
                      <a:srgbClr val="00B050"/>
                    </a:solidFill>
                    <a:latin typeface="Times New Roman" panose="02020603050405020304" pitchFamily="18" charset="0"/>
                    <a:cs typeface="Times New Roman" panose="02020603050405020304" pitchFamily="18" charset="0"/>
                  </a:rPr>
                  <a:t> and</a:t>
                </a:r>
                <a:r>
                  <a:rPr lang="en-US" sz="1400" dirty="0">
                    <a:solidFill>
                      <a:srgbClr val="00B050"/>
                    </a:solidFill>
                  </a:rPr>
                  <a:t>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increase as a result of mass </a:t>
                </a:r>
                <a14:m>
                  <m:oMath xmlns:m="http://schemas.openxmlformats.org/officeDocument/2006/math">
                    <m:sSub>
                      <m:sSubPr>
                        <m:ctrlPr>
                          <a:rPr lang="en-US" sz="1400" b="0" i="1" smtClean="0">
                            <a:solidFill>
                              <a:srgbClr val="00B050"/>
                            </a:solidFill>
                            <a:latin typeface="Cambria Math" panose="02040503050406030204" pitchFamily="18" charset="0"/>
                          </a:rPr>
                        </m:ctrlPr>
                      </m:sSubPr>
                      <m:e>
                        <m:r>
                          <a:rPr lang="en-US" sz="1400" b="0" i="1" smtClean="0">
                            <a:solidFill>
                              <a:srgbClr val="00B050"/>
                            </a:solidFill>
                            <a:latin typeface="Cambria Math" panose="02040503050406030204" pitchFamily="18" charset="0"/>
                          </a:rPr>
                          <m:t>𝑚</m:t>
                        </m:r>
                      </m:e>
                      <m:sub>
                        <m:r>
                          <a:rPr lang="en-US" sz="1400" b="0" i="1" smtClean="0">
                            <a:solidFill>
                              <a:srgbClr val="00B050"/>
                            </a:solidFill>
                            <a:latin typeface="Cambria Math" panose="02040503050406030204" pitchFamily="18" charset="0"/>
                          </a:rPr>
                          <m:t>2</m:t>
                        </m:r>
                      </m:sub>
                    </m:sSub>
                  </m:oMath>
                </a14:m>
                <a:r>
                  <a:rPr lang="en-US" sz="1400" dirty="0">
                    <a:solidFill>
                      <a:srgbClr val="00B050"/>
                    </a:solidFill>
                    <a:latin typeface="Times New Roman" panose="02020603050405020304" pitchFamily="18" charset="0"/>
                    <a:cs typeface="Times New Roman" panose="02020603050405020304" pitchFamily="18" charset="0"/>
                  </a:rPr>
                  <a:t> falling but not to the same extent as the case without friction. </a:t>
                </a:r>
              </a:p>
            </p:txBody>
          </p:sp>
        </mc:Choice>
        <mc:Fallback xmlns="">
          <p:sp>
            <p:nvSpPr>
              <p:cNvPr id="46" name="TextBox 45">
                <a:extLst>
                  <a:ext uri="{FF2B5EF4-FFF2-40B4-BE49-F238E27FC236}">
                    <a16:creationId xmlns:a16="http://schemas.microsoft.com/office/drawing/2014/main" id="{2ECB554F-F65A-4B43-81DB-69BECCB19889}"/>
                  </a:ext>
                </a:extLst>
              </p:cNvPr>
              <p:cNvSpPr txBox="1">
                <a:spLocks noRot="1" noChangeAspect="1" noMove="1" noResize="1" noEditPoints="1" noAdjustHandles="1" noChangeArrowheads="1" noChangeShapeType="1" noTextEdit="1"/>
              </p:cNvSpPr>
              <p:nvPr/>
            </p:nvSpPr>
            <p:spPr>
              <a:xfrm>
                <a:off x="508000" y="6246336"/>
                <a:ext cx="7607300" cy="523220"/>
              </a:xfrm>
              <a:prstGeom prst="rect">
                <a:avLst/>
              </a:prstGeom>
              <a:blipFill>
                <a:blip r:embed="rId13"/>
                <a:stretch>
                  <a:fillRect l="-167" t="-2439" b="-9756"/>
                </a:stretch>
              </a:blipFill>
            </p:spPr>
            <p:txBody>
              <a:bodyPr/>
              <a:lstStyle/>
              <a:p>
                <a:r>
                  <a:rPr lang="en-US">
                    <a:noFill/>
                  </a:rPr>
                  <a:t> </a:t>
                </a:r>
              </a:p>
            </p:txBody>
          </p:sp>
        </mc:Fallback>
      </mc:AlternateContent>
      <p:sp>
        <p:nvSpPr>
          <p:cNvPr id="47" name="Left Brace 46">
            <a:extLst>
              <a:ext uri="{FF2B5EF4-FFF2-40B4-BE49-F238E27FC236}">
                <a16:creationId xmlns:a16="http://schemas.microsoft.com/office/drawing/2014/main" id="{ECED35FB-2FD4-6044-AD3A-2D8EB7B8C9E1}"/>
              </a:ext>
            </a:extLst>
          </p:cNvPr>
          <p:cNvSpPr/>
          <p:nvPr/>
        </p:nvSpPr>
        <p:spPr>
          <a:xfrm rot="16200000">
            <a:off x="9046057" y="3810868"/>
            <a:ext cx="220974" cy="2420315"/>
          </a:xfrm>
          <a:prstGeom prst="lef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030A0"/>
              </a:solidFill>
            </a:endParaRP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43A1709-3577-B645-8ED8-9AE973099B36}"/>
                  </a:ext>
                </a:extLst>
              </p:cNvPr>
              <p:cNvSpPr txBox="1"/>
              <p:nvPr/>
            </p:nvSpPr>
            <p:spPr>
              <a:xfrm>
                <a:off x="7946385" y="5241594"/>
                <a:ext cx="2755204" cy="954107"/>
              </a:xfrm>
              <a:prstGeom prst="rect">
                <a:avLst/>
              </a:prstGeom>
              <a:noFill/>
              <a:ln>
                <a:noFill/>
              </a:ln>
            </p:spPr>
            <p:txBody>
              <a:bodyPr wrap="square" rtlCol="0">
                <a:spAutoFit/>
              </a:bodyPr>
              <a:lstStyle/>
              <a:p>
                <a14:m>
                  <m:oMath xmlns:m="http://schemas.openxmlformats.org/officeDocument/2006/math">
                    <m:r>
                      <a:rPr lang="en-US" sz="1400" b="0" i="1" smtClean="0">
                        <a:solidFill>
                          <a:srgbClr val="7030A0"/>
                        </a:solidFill>
                        <a:latin typeface="Cambria Math" panose="02040503050406030204" pitchFamily="18" charset="0"/>
                      </a:rPr>
                      <m:t>𝑊</m:t>
                    </m:r>
                  </m:oMath>
                </a14:m>
                <a:r>
                  <a:rPr lang="en-US" sz="1400" dirty="0">
                    <a:solidFill>
                      <a:srgbClr val="7030A0"/>
                    </a:solidFill>
                    <a:latin typeface="Times New Roman" panose="02020603050405020304" pitchFamily="18" charset="0"/>
                    <a:cs typeface="Times New Roman" panose="02020603050405020304" pitchFamily="18" charset="0"/>
                  </a:rPr>
                  <a:t> done by friction for </a:t>
                </a:r>
                <a14:m>
                  <m:oMath xmlns:m="http://schemas.openxmlformats.org/officeDocument/2006/math">
                    <m:sSub>
                      <m:sSubPr>
                        <m:ctrlPr>
                          <a:rPr lang="en-US" sz="1400" b="0" i="1" smtClean="0">
                            <a:solidFill>
                              <a:srgbClr val="7030A0"/>
                            </a:solidFill>
                            <a:latin typeface="Cambria Math" panose="02040503050406030204" pitchFamily="18" charset="0"/>
                          </a:rPr>
                        </m:ctrlPr>
                      </m:sSubPr>
                      <m:e>
                        <m:r>
                          <a:rPr lang="en-US" sz="1400" b="0" i="1" smtClean="0">
                            <a:solidFill>
                              <a:srgbClr val="7030A0"/>
                            </a:solidFill>
                            <a:latin typeface="Cambria Math" panose="02040503050406030204" pitchFamily="18" charset="0"/>
                          </a:rPr>
                          <m:t>𝑚</m:t>
                        </m:r>
                      </m:e>
                      <m:sub>
                        <m:r>
                          <a:rPr lang="en-US" sz="1400" b="0" i="1" smtClean="0">
                            <a:solidFill>
                              <a:srgbClr val="7030A0"/>
                            </a:solidFill>
                            <a:latin typeface="Cambria Math" panose="02040503050406030204" pitchFamily="18" charset="0"/>
                          </a:rPr>
                          <m:t>1</m:t>
                        </m:r>
                      </m:sub>
                    </m:sSub>
                  </m:oMath>
                </a14:m>
                <a:r>
                  <a:rPr lang="en-US" sz="1400" dirty="0">
                    <a:solidFill>
                      <a:srgbClr val="7030A0"/>
                    </a:solidFill>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b="0" i="1" smtClean="0">
                            <a:solidFill>
                              <a:srgbClr val="7030A0"/>
                            </a:solidFill>
                            <a:latin typeface="Cambria Math" panose="02040503050406030204" pitchFamily="18" charset="0"/>
                          </a:rPr>
                        </m:ctrlPr>
                      </m:sSubPr>
                      <m:e>
                        <m:r>
                          <a:rPr lang="en-US" sz="1400" b="0" i="1" smtClean="0">
                            <a:solidFill>
                              <a:srgbClr val="7030A0"/>
                            </a:solidFill>
                            <a:latin typeface="Cambria Math" panose="02040503050406030204" pitchFamily="18" charset="0"/>
                          </a:rPr>
                          <m:t>𝑚</m:t>
                        </m:r>
                      </m:e>
                      <m:sub>
                        <m:r>
                          <a:rPr lang="en-US" sz="1400" b="0" i="1" smtClean="0">
                            <a:solidFill>
                              <a:srgbClr val="7030A0"/>
                            </a:solidFill>
                            <a:latin typeface="Cambria Math" panose="02040503050406030204" pitchFamily="18" charset="0"/>
                          </a:rPr>
                          <m:t>2</m:t>
                        </m:r>
                      </m:sub>
                    </m:sSub>
                  </m:oMath>
                </a14:m>
                <a:r>
                  <a:rPr lang="en-US" sz="1400" dirty="0">
                    <a:solidFill>
                      <a:srgbClr val="7030A0"/>
                    </a:solidFill>
                    <a:latin typeface="Times New Roman" panose="02020603050405020304" pitchFamily="18" charset="0"/>
                    <a:cs typeface="Times New Roman" panose="02020603050405020304" pitchFamily="18" charset="0"/>
                  </a:rPr>
                  <a:t>.  Since both blocks are connected by the rope the distances each travel is the same, </a:t>
                </a:r>
                <a14:m>
                  <m:oMath xmlns:m="http://schemas.openxmlformats.org/officeDocument/2006/math">
                    <m:r>
                      <a:rPr lang="en-US" sz="1400" b="0" i="1" smtClean="0">
                        <a:solidFill>
                          <a:srgbClr val="7030A0"/>
                        </a:solidFill>
                        <a:latin typeface="Cambria Math" panose="02040503050406030204" pitchFamily="18" charset="0"/>
                        <a:cs typeface="Times New Roman" panose="02020603050405020304" pitchFamily="18" charset="0"/>
                      </a:rPr>
                      <m:t>𝑑</m:t>
                    </m:r>
                  </m:oMath>
                </a14:m>
                <a:r>
                  <a:rPr lang="en-US" sz="1400" dirty="0">
                    <a:solidFill>
                      <a:srgbClr val="7030A0"/>
                    </a:solidFill>
                    <a:latin typeface="Times New Roman" panose="02020603050405020304" pitchFamily="18" charset="0"/>
                    <a:cs typeface="Times New Roman" panose="02020603050405020304" pitchFamily="18" charset="0"/>
                  </a:rPr>
                  <a:t>. </a:t>
                </a:r>
              </a:p>
            </p:txBody>
          </p:sp>
        </mc:Choice>
        <mc:Fallback xmlns="">
          <p:sp>
            <p:nvSpPr>
              <p:cNvPr id="48" name="TextBox 47">
                <a:extLst>
                  <a:ext uri="{FF2B5EF4-FFF2-40B4-BE49-F238E27FC236}">
                    <a16:creationId xmlns:a16="http://schemas.microsoft.com/office/drawing/2014/main" id="{543A1709-3577-B645-8ED8-9AE973099B36}"/>
                  </a:ext>
                </a:extLst>
              </p:cNvPr>
              <p:cNvSpPr txBox="1">
                <a:spLocks noRot="1" noChangeAspect="1" noMove="1" noResize="1" noEditPoints="1" noAdjustHandles="1" noChangeArrowheads="1" noChangeShapeType="1" noTextEdit="1"/>
              </p:cNvSpPr>
              <p:nvPr/>
            </p:nvSpPr>
            <p:spPr>
              <a:xfrm>
                <a:off x="7946385" y="5241594"/>
                <a:ext cx="2755204" cy="954107"/>
              </a:xfrm>
              <a:prstGeom prst="rect">
                <a:avLst/>
              </a:prstGeom>
              <a:blipFill>
                <a:blip r:embed="rId14"/>
                <a:stretch>
                  <a:fillRect l="-459" t="-1316" r="-917" b="-5263"/>
                </a:stretch>
              </a:blipFill>
              <a:ln>
                <a:noFill/>
              </a:ln>
            </p:spPr>
            <p:txBody>
              <a:bodyPr/>
              <a:lstStyle/>
              <a:p>
                <a:r>
                  <a:rPr lang="en-US">
                    <a:noFill/>
                  </a:rPr>
                  <a:t> </a:t>
                </a:r>
              </a:p>
            </p:txBody>
          </p:sp>
        </mc:Fallback>
      </mc:AlternateContent>
      <p:grpSp>
        <p:nvGrpSpPr>
          <p:cNvPr id="49" name="Group 48">
            <a:extLst>
              <a:ext uri="{FF2B5EF4-FFF2-40B4-BE49-F238E27FC236}">
                <a16:creationId xmlns:a16="http://schemas.microsoft.com/office/drawing/2014/main" id="{6255C056-99DA-CD46-8E0B-D620E442A83C}"/>
              </a:ext>
            </a:extLst>
          </p:cNvPr>
          <p:cNvGrpSpPr/>
          <p:nvPr/>
        </p:nvGrpSpPr>
        <p:grpSpPr>
          <a:xfrm>
            <a:off x="5903508" y="1991003"/>
            <a:ext cx="5758969" cy="2225221"/>
            <a:chOff x="5569344" y="2470305"/>
            <a:chExt cx="5758969" cy="2225221"/>
          </a:xfrm>
        </p:grpSpPr>
        <p:grpSp>
          <p:nvGrpSpPr>
            <p:cNvPr id="50" name="Group 49">
              <a:extLst>
                <a:ext uri="{FF2B5EF4-FFF2-40B4-BE49-F238E27FC236}">
                  <a16:creationId xmlns:a16="http://schemas.microsoft.com/office/drawing/2014/main" id="{FA91BD98-89EF-3E4F-9AC2-6DCBA33C754E}"/>
                </a:ext>
              </a:extLst>
            </p:cNvPr>
            <p:cNvGrpSpPr/>
            <p:nvPr/>
          </p:nvGrpSpPr>
          <p:grpSpPr>
            <a:xfrm>
              <a:off x="5569344" y="2470305"/>
              <a:ext cx="5111820" cy="2225221"/>
              <a:chOff x="6699644" y="1761408"/>
              <a:chExt cx="5111820" cy="2225221"/>
            </a:xfrm>
          </p:grpSpPr>
          <p:grpSp>
            <p:nvGrpSpPr>
              <p:cNvPr id="53" name="Group 52">
                <a:extLst>
                  <a:ext uri="{FF2B5EF4-FFF2-40B4-BE49-F238E27FC236}">
                    <a16:creationId xmlns:a16="http://schemas.microsoft.com/office/drawing/2014/main" id="{213A1290-B0CD-5C4C-A7F7-985E85D0F4F9}"/>
                  </a:ext>
                </a:extLst>
              </p:cNvPr>
              <p:cNvGrpSpPr/>
              <p:nvPr/>
            </p:nvGrpSpPr>
            <p:grpSpPr>
              <a:xfrm>
                <a:off x="6699644" y="1761408"/>
                <a:ext cx="5111820" cy="2225221"/>
                <a:chOff x="1608881" y="2713763"/>
                <a:chExt cx="7153154" cy="2980981"/>
              </a:xfrm>
            </p:grpSpPr>
            <p:grpSp>
              <p:nvGrpSpPr>
                <p:cNvPr id="56" name="Group 55">
                  <a:extLst>
                    <a:ext uri="{FF2B5EF4-FFF2-40B4-BE49-F238E27FC236}">
                      <a16:creationId xmlns:a16="http://schemas.microsoft.com/office/drawing/2014/main" id="{D323FF32-3682-D143-A1E6-0080D58C932B}"/>
                    </a:ext>
                  </a:extLst>
                </p:cNvPr>
                <p:cNvGrpSpPr/>
                <p:nvPr/>
              </p:nvGrpSpPr>
              <p:grpSpPr>
                <a:xfrm>
                  <a:off x="1608881" y="2713763"/>
                  <a:ext cx="7153154" cy="2980981"/>
                  <a:chOff x="1608881" y="2713763"/>
                  <a:chExt cx="7153154" cy="2980981"/>
                </a:xfrm>
              </p:grpSpPr>
              <p:grpSp>
                <p:nvGrpSpPr>
                  <p:cNvPr id="58" name="Group 57">
                    <a:extLst>
                      <a:ext uri="{FF2B5EF4-FFF2-40B4-BE49-F238E27FC236}">
                        <a16:creationId xmlns:a16="http://schemas.microsoft.com/office/drawing/2014/main" id="{1F94801B-A6AD-FD4D-AACE-10D38D803882}"/>
                      </a:ext>
                    </a:extLst>
                  </p:cNvPr>
                  <p:cNvGrpSpPr/>
                  <p:nvPr/>
                </p:nvGrpSpPr>
                <p:grpSpPr>
                  <a:xfrm>
                    <a:off x="1608881" y="2713763"/>
                    <a:ext cx="7153154" cy="2980981"/>
                    <a:chOff x="2854975" y="4255692"/>
                    <a:chExt cx="7153154" cy="2980981"/>
                  </a:xfrm>
                </p:grpSpPr>
                <p:grpSp>
                  <p:nvGrpSpPr>
                    <p:cNvPr id="60" name="Group 59">
                      <a:extLst>
                        <a:ext uri="{FF2B5EF4-FFF2-40B4-BE49-F238E27FC236}">
                          <a16:creationId xmlns:a16="http://schemas.microsoft.com/office/drawing/2014/main" id="{DE01DBEE-D606-8B40-8296-C84405CF6371}"/>
                        </a:ext>
                      </a:extLst>
                    </p:cNvPr>
                    <p:cNvGrpSpPr/>
                    <p:nvPr/>
                  </p:nvGrpSpPr>
                  <p:grpSpPr>
                    <a:xfrm>
                      <a:off x="2854975" y="4255692"/>
                      <a:ext cx="7153154" cy="2980981"/>
                      <a:chOff x="1860188" y="4346127"/>
                      <a:chExt cx="7153154" cy="2980981"/>
                    </a:xfrm>
                  </p:grpSpPr>
                  <p:grpSp>
                    <p:nvGrpSpPr>
                      <p:cNvPr id="62" name="Group 61">
                        <a:extLst>
                          <a:ext uri="{FF2B5EF4-FFF2-40B4-BE49-F238E27FC236}">
                            <a16:creationId xmlns:a16="http://schemas.microsoft.com/office/drawing/2014/main" id="{0BDB3C64-DCA6-0840-B211-5EE853F5539B}"/>
                          </a:ext>
                        </a:extLst>
                      </p:cNvPr>
                      <p:cNvGrpSpPr/>
                      <p:nvPr/>
                    </p:nvGrpSpPr>
                    <p:grpSpPr>
                      <a:xfrm>
                        <a:off x="1860188" y="4346127"/>
                        <a:ext cx="4998798" cy="1068770"/>
                        <a:chOff x="3347343" y="4946547"/>
                        <a:chExt cx="4998798" cy="1068770"/>
                      </a:xfrm>
                    </p:grpSpPr>
                    <p:grpSp>
                      <p:nvGrpSpPr>
                        <p:cNvPr id="69" name="Group 68">
                          <a:extLst>
                            <a:ext uri="{FF2B5EF4-FFF2-40B4-BE49-F238E27FC236}">
                              <a16:creationId xmlns:a16="http://schemas.microsoft.com/office/drawing/2014/main" id="{EBD84947-FDEC-D94D-90B7-DA166B0D24CA}"/>
                            </a:ext>
                          </a:extLst>
                        </p:cNvPr>
                        <p:cNvGrpSpPr/>
                        <p:nvPr/>
                      </p:nvGrpSpPr>
                      <p:grpSpPr>
                        <a:xfrm>
                          <a:off x="3347343" y="4975410"/>
                          <a:ext cx="4998798" cy="1039907"/>
                          <a:chOff x="3347343" y="4984375"/>
                          <a:chExt cx="4998798" cy="1039907"/>
                        </a:xfrm>
                      </p:grpSpPr>
                      <p:cxnSp>
                        <p:nvCxnSpPr>
                          <p:cNvPr id="71" name="Straight Connector 70">
                            <a:extLst>
                              <a:ext uri="{FF2B5EF4-FFF2-40B4-BE49-F238E27FC236}">
                                <a16:creationId xmlns:a16="http://schemas.microsoft.com/office/drawing/2014/main" id="{1C556861-25BE-1342-BE1E-2E0C2A30F35C}"/>
                              </a:ext>
                            </a:extLst>
                          </p:cNvPr>
                          <p:cNvCxnSpPr>
                            <a:cxnSpLocks/>
                          </p:cNvCxnSpPr>
                          <p:nvPr/>
                        </p:nvCxnSpPr>
                        <p:spPr>
                          <a:xfrm>
                            <a:off x="3347343" y="6024282"/>
                            <a:ext cx="49987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F9065881-931A-3F47-BFF6-BC0B38F5DC71}"/>
                              </a:ext>
                            </a:extLst>
                          </p:cNvPr>
                          <p:cNvSpPr/>
                          <p:nvPr/>
                        </p:nvSpPr>
                        <p:spPr>
                          <a:xfrm>
                            <a:off x="4437529" y="4984375"/>
                            <a:ext cx="1308847" cy="10040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id="{CFBC4D07-1BCE-644C-9892-D59A7A687994}"/>
                                </a:ext>
                              </a:extLst>
                            </p:cNvPr>
                            <p:cNvSpPr/>
                            <p:nvPr/>
                          </p:nvSpPr>
                          <p:spPr>
                            <a:xfrm>
                              <a:off x="4399067" y="4946547"/>
                              <a:ext cx="533543"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19" name="Rectangle 18">
                              <a:extLst>
                                <a:ext uri="{FF2B5EF4-FFF2-40B4-BE49-F238E27FC236}">
                                  <a16:creationId xmlns:a16="http://schemas.microsoft.com/office/drawing/2014/main" id="{B07D481F-4F94-D64E-A9B9-3B56884B2CEA}"/>
                                </a:ext>
                              </a:extLst>
                            </p:cNvPr>
                            <p:cNvSpPr>
                              <a:spLocks noRot="1" noChangeAspect="1" noMove="1" noResize="1" noEditPoints="1" noAdjustHandles="1" noChangeArrowheads="1" noChangeShapeType="1" noTextEdit="1"/>
                            </p:cNvSpPr>
                            <p:nvPr/>
                          </p:nvSpPr>
                          <p:spPr>
                            <a:xfrm>
                              <a:off x="4399067" y="4946547"/>
                              <a:ext cx="533543" cy="369332"/>
                            </a:xfrm>
                            <a:prstGeom prst="rect">
                              <a:avLst/>
                            </a:prstGeom>
                            <a:blipFill>
                              <a:blip r:embed="rId15"/>
                              <a:stretch>
                                <a:fillRect/>
                              </a:stretch>
                            </a:blipFill>
                          </p:spPr>
                          <p:txBody>
                            <a:bodyPr/>
                            <a:lstStyle/>
                            <a:p>
                              <a:r>
                                <a:rPr lang="en-US">
                                  <a:noFill/>
                                </a:rPr>
                                <a:t> </a:t>
                              </a:r>
                            </a:p>
                          </p:txBody>
                        </p:sp>
                      </mc:Fallback>
                    </mc:AlternateContent>
                  </p:grpSp>
                  <p:cxnSp>
                    <p:nvCxnSpPr>
                      <p:cNvPr id="63" name="Straight Connector 62">
                        <a:extLst>
                          <a:ext uri="{FF2B5EF4-FFF2-40B4-BE49-F238E27FC236}">
                            <a16:creationId xmlns:a16="http://schemas.microsoft.com/office/drawing/2014/main" id="{3483DADA-D000-4E4B-856B-B41DB535882C}"/>
                          </a:ext>
                        </a:extLst>
                      </p:cNvPr>
                      <p:cNvCxnSpPr>
                        <a:cxnSpLocks/>
                      </p:cNvCxnSpPr>
                      <p:nvPr/>
                    </p:nvCxnSpPr>
                    <p:spPr>
                      <a:xfrm>
                        <a:off x="6848938" y="5404849"/>
                        <a:ext cx="2164404" cy="1922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114D06A-1AA4-ED44-9AC8-D87C56E1C0A3}"/>
                          </a:ext>
                        </a:extLst>
                      </p:cNvPr>
                      <p:cNvCxnSpPr/>
                      <p:nvPr/>
                    </p:nvCxnSpPr>
                    <p:spPr>
                      <a:xfrm flipV="1">
                        <a:off x="6848938" y="5114611"/>
                        <a:ext cx="225102" cy="290238"/>
                      </a:xfrm>
                      <a:prstGeom prst="line">
                        <a:avLst/>
                      </a:prstGeom>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10C48090-76E3-654F-BE23-D462617B6C54}"/>
                          </a:ext>
                        </a:extLst>
                      </p:cNvPr>
                      <p:cNvSpPr/>
                      <p:nvPr/>
                    </p:nvSpPr>
                    <p:spPr>
                      <a:xfrm>
                        <a:off x="6991633" y="4955604"/>
                        <a:ext cx="271305" cy="27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F545EF31-06C9-E14F-A0FB-0C2797BA7AAE}"/>
                          </a:ext>
                        </a:extLst>
                      </p:cNvPr>
                      <p:cNvCxnSpPr/>
                      <p:nvPr/>
                    </p:nvCxnSpPr>
                    <p:spPr>
                      <a:xfrm flipH="1">
                        <a:off x="4259221" y="4955604"/>
                        <a:ext cx="2868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A253450-C923-1D43-936D-E6331F5552A4}"/>
                          </a:ext>
                        </a:extLst>
                      </p:cNvPr>
                      <p:cNvCxnSpPr>
                        <a:cxnSpLocks/>
                      </p:cNvCxnSpPr>
                      <p:nvPr/>
                    </p:nvCxnSpPr>
                    <p:spPr>
                      <a:xfrm>
                        <a:off x="7192418" y="4963881"/>
                        <a:ext cx="871800" cy="800645"/>
                      </a:xfrm>
                      <a:prstGeom prst="line">
                        <a:avLst/>
                      </a:prstGeom>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11E62691-FA61-B14A-83E4-E66854D9895F}"/>
                          </a:ext>
                        </a:extLst>
                      </p:cNvPr>
                      <p:cNvSpPr/>
                      <p:nvPr/>
                    </p:nvSpPr>
                    <p:spPr>
                      <a:xfrm rot="2548955" flipV="1">
                        <a:off x="7922959" y="5712090"/>
                        <a:ext cx="599315" cy="73946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4947EC91-15E2-EE47-9F65-CCB706C6BC72}"/>
                            </a:ext>
                          </a:extLst>
                        </p:cNvPr>
                        <p:cNvSpPr/>
                        <p:nvPr/>
                      </p:nvSpPr>
                      <p:spPr>
                        <a:xfrm>
                          <a:off x="8949586" y="5594997"/>
                          <a:ext cx="538865"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5DEDDFE2-BAAC-0D4D-9B4D-3FB29103550F}"/>
                            </a:ext>
                          </a:extLst>
                        </p:cNvPr>
                        <p:cNvSpPr>
                          <a:spLocks noRot="1" noChangeAspect="1" noMove="1" noResize="1" noEditPoints="1" noAdjustHandles="1" noChangeArrowheads="1" noChangeShapeType="1" noTextEdit="1"/>
                        </p:cNvSpPr>
                        <p:nvPr/>
                      </p:nvSpPr>
                      <p:spPr>
                        <a:xfrm>
                          <a:off x="8949586" y="5594997"/>
                          <a:ext cx="538865" cy="369332"/>
                        </a:xfrm>
                        <a:prstGeom prst="rect">
                          <a:avLst/>
                        </a:prstGeom>
                        <a:blipFill>
                          <a:blip r:embed="rId16"/>
                          <a:stretch>
                            <a:fillRect/>
                          </a:stretch>
                        </a:blipFill>
                      </p:spPr>
                      <p:txBody>
                        <a:bodyPr/>
                        <a:lstStyle/>
                        <a:p>
                          <a:r>
                            <a:rPr lang="en-US">
                              <a:noFill/>
                            </a:rPr>
                            <a:t> </a:t>
                          </a:r>
                        </a:p>
                      </p:txBody>
                    </p:sp>
                  </mc:Fallback>
                </mc:AlternateContent>
              </p:grpSp>
              <p:cxnSp>
                <p:nvCxnSpPr>
                  <p:cNvPr id="59" name="Straight Connector 58">
                    <a:extLst>
                      <a:ext uri="{FF2B5EF4-FFF2-40B4-BE49-F238E27FC236}">
                        <a16:creationId xmlns:a16="http://schemas.microsoft.com/office/drawing/2014/main" id="{62A31102-217E-8945-8424-F4ACD551FA18}"/>
                      </a:ext>
                    </a:extLst>
                  </p:cNvPr>
                  <p:cNvCxnSpPr>
                    <a:cxnSpLocks/>
                  </p:cNvCxnSpPr>
                  <p:nvPr/>
                </p:nvCxnSpPr>
                <p:spPr>
                  <a:xfrm>
                    <a:off x="4038457" y="5683169"/>
                    <a:ext cx="4723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5D8C179E-00B5-0D4D-9343-F0A6D09E7716}"/>
                        </a:ext>
                      </a:extLst>
                    </p:cNvPr>
                    <p:cNvSpPr txBox="1"/>
                    <p:nvPr/>
                  </p:nvSpPr>
                  <p:spPr>
                    <a:xfrm>
                      <a:off x="8147620" y="536325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9" name="TextBox 28">
                      <a:extLst>
                        <a:ext uri="{FF2B5EF4-FFF2-40B4-BE49-F238E27FC236}">
                          <a16:creationId xmlns:a16="http://schemas.microsoft.com/office/drawing/2014/main" id="{05079BB8-F49B-D543-A16A-2479A2904FD8}"/>
                        </a:ext>
                      </a:extLst>
                    </p:cNvPr>
                    <p:cNvSpPr txBox="1">
                      <a:spLocks noRot="1" noChangeAspect="1" noMove="1" noResize="1" noEditPoints="1" noAdjustHandles="1" noChangeArrowheads="1" noChangeShapeType="1" noTextEdit="1"/>
                    </p:cNvSpPr>
                    <p:nvPr/>
                  </p:nvSpPr>
                  <p:spPr>
                    <a:xfrm>
                      <a:off x="8147620" y="5363255"/>
                      <a:ext cx="189474" cy="276999"/>
                    </a:xfrm>
                    <a:prstGeom prst="rect">
                      <a:avLst/>
                    </a:prstGeom>
                    <a:blipFill>
                      <a:blip r:embed="rId17"/>
                      <a:stretch>
                        <a:fillRect l="-25000" r="-18750" b="-4348"/>
                      </a:stretch>
                    </a:blipFill>
                  </p:spPr>
                  <p:txBody>
                    <a:bodyPr/>
                    <a:lstStyle/>
                    <a:p>
                      <a:r>
                        <a:rPr lang="en-US">
                          <a:noFill/>
                        </a:rPr>
                        <a:t> </a:t>
                      </a:r>
                    </a:p>
                  </p:txBody>
                </p:sp>
              </mc:Fallback>
            </mc:AlternateContent>
          </p:grpSp>
          <p:sp>
            <p:nvSpPr>
              <p:cNvPr id="54" name="Left Brace 53">
                <a:extLst>
                  <a:ext uri="{FF2B5EF4-FFF2-40B4-BE49-F238E27FC236}">
                    <a16:creationId xmlns:a16="http://schemas.microsoft.com/office/drawing/2014/main" id="{142E7B07-7B04-D946-B93E-22795D43D094}"/>
                  </a:ext>
                </a:extLst>
              </p:cNvPr>
              <p:cNvSpPr/>
              <p:nvPr/>
            </p:nvSpPr>
            <p:spPr>
              <a:xfrm>
                <a:off x="10902066" y="3234486"/>
                <a:ext cx="45719" cy="7114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5" name="Rectangle 54">
                    <a:extLst>
                      <a:ext uri="{FF2B5EF4-FFF2-40B4-BE49-F238E27FC236}">
                        <a16:creationId xmlns:a16="http://schemas.microsoft.com/office/drawing/2014/main" id="{971CCAE5-C407-5449-AF5E-00A92AEC0ADC}"/>
                      </a:ext>
                    </a:extLst>
                  </p:cNvPr>
                  <p:cNvSpPr/>
                  <p:nvPr/>
                </p:nvSpPr>
                <p:spPr>
                  <a:xfrm>
                    <a:off x="10392087" y="3386450"/>
                    <a:ext cx="532838"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oMath>
                      </m:oMathPara>
                    </a14:m>
                    <a:endParaRPr lang="en-US" dirty="0"/>
                  </a:p>
                </p:txBody>
              </p:sp>
            </mc:Choice>
            <mc:Fallback xmlns="">
              <p:sp>
                <p:nvSpPr>
                  <p:cNvPr id="55" name="Rectangle 54">
                    <a:extLst>
                      <a:ext uri="{FF2B5EF4-FFF2-40B4-BE49-F238E27FC236}">
                        <a16:creationId xmlns:a16="http://schemas.microsoft.com/office/drawing/2014/main" id="{971CCAE5-C407-5449-AF5E-00A92AEC0ADC}"/>
                      </a:ext>
                    </a:extLst>
                  </p:cNvPr>
                  <p:cNvSpPr>
                    <a:spLocks noRot="1" noChangeAspect="1" noMove="1" noResize="1" noEditPoints="1" noAdjustHandles="1" noChangeArrowheads="1" noChangeShapeType="1" noTextEdit="1"/>
                  </p:cNvSpPr>
                  <p:nvPr/>
                </p:nvSpPr>
                <p:spPr>
                  <a:xfrm>
                    <a:off x="10392087" y="3386450"/>
                    <a:ext cx="532838" cy="369332"/>
                  </a:xfrm>
                  <a:prstGeom prst="rect">
                    <a:avLst/>
                  </a:prstGeom>
                  <a:blipFill>
                    <a:blip r:embed="rId18"/>
                    <a:stretch>
                      <a:fillRect b="-3333"/>
                    </a:stretch>
                  </a:blipFill>
                </p:spPr>
                <p:txBody>
                  <a:bodyPr/>
                  <a:lstStyle/>
                  <a:p>
                    <a:r>
                      <a:rPr lang="en-US">
                        <a:noFill/>
                      </a:rPr>
                      <a:t> </a:t>
                    </a:r>
                  </a:p>
                </p:txBody>
              </p:sp>
            </mc:Fallback>
          </mc:AlternateContent>
        </p:grpSp>
        <p:sp>
          <p:nvSpPr>
            <p:cNvPr id="51" name="Left Brace 50">
              <a:extLst>
                <a:ext uri="{FF2B5EF4-FFF2-40B4-BE49-F238E27FC236}">
                  <a16:creationId xmlns:a16="http://schemas.microsoft.com/office/drawing/2014/main" id="{6FAC501F-4365-5E49-BE16-42B904EC1C0C}"/>
                </a:ext>
              </a:extLst>
            </p:cNvPr>
            <p:cNvSpPr/>
            <p:nvPr/>
          </p:nvSpPr>
          <p:spPr>
            <a:xfrm rot="8042803">
              <a:off x="10692647" y="3265685"/>
              <a:ext cx="179217" cy="10921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984B294-4B1D-F849-88E4-D8D13B0FD296}"/>
                    </a:ext>
                  </a:extLst>
                </p:cNvPr>
                <p:cNvSpPr txBox="1"/>
                <p:nvPr/>
              </p:nvSpPr>
              <p:spPr>
                <a:xfrm>
                  <a:off x="10859708" y="3520665"/>
                  <a:ext cx="19325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𝑑</m:t>
                        </m:r>
                      </m:oMath>
                    </m:oMathPara>
                  </a14:m>
                  <a:endParaRPr lang="en-US" dirty="0"/>
                </a:p>
              </p:txBody>
            </p:sp>
          </mc:Choice>
          <mc:Fallback xmlns="">
            <p:sp>
              <p:nvSpPr>
                <p:cNvPr id="52" name="TextBox 51">
                  <a:extLst>
                    <a:ext uri="{FF2B5EF4-FFF2-40B4-BE49-F238E27FC236}">
                      <a16:creationId xmlns:a16="http://schemas.microsoft.com/office/drawing/2014/main" id="{3984B294-4B1D-F849-88E4-D8D13B0FD296}"/>
                    </a:ext>
                  </a:extLst>
                </p:cNvPr>
                <p:cNvSpPr txBox="1">
                  <a:spLocks noRot="1" noChangeAspect="1" noMove="1" noResize="1" noEditPoints="1" noAdjustHandles="1" noChangeArrowheads="1" noChangeShapeType="1" noTextEdit="1"/>
                </p:cNvSpPr>
                <p:nvPr/>
              </p:nvSpPr>
              <p:spPr>
                <a:xfrm>
                  <a:off x="10859708" y="3520665"/>
                  <a:ext cx="193258" cy="276999"/>
                </a:xfrm>
                <a:prstGeom prst="rect">
                  <a:avLst/>
                </a:prstGeom>
                <a:blipFill>
                  <a:blip r:embed="rId19"/>
                  <a:stretch>
                    <a:fillRect l="-23529" r="-17647" b="-8696"/>
                  </a:stretch>
                </a:blipFill>
              </p:spPr>
              <p:txBody>
                <a:bodyPr/>
                <a:lstStyle/>
                <a:p>
                  <a:r>
                    <a:rPr lang="en-US">
                      <a:noFill/>
                    </a:rPr>
                    <a:t> </a:t>
                  </a:r>
                </a:p>
              </p:txBody>
            </p:sp>
          </mc:Fallback>
        </mc:AlternateContent>
      </p:grpSp>
    </p:spTree>
    <p:extLst>
      <p:ext uri="{BB962C8B-B14F-4D97-AF65-F5344CB8AC3E}">
        <p14:creationId xmlns:p14="http://schemas.microsoft.com/office/powerpoint/2010/main" val="282473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B435148B-8A9B-FB4E-8AF9-DB685A9F3D1B}"/>
              </a:ext>
            </a:extLst>
          </p:cNvPr>
          <p:cNvSpPr/>
          <p:nvPr/>
        </p:nvSpPr>
        <p:spPr>
          <a:xfrm>
            <a:off x="358588" y="1012122"/>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1 Solution continued: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CA3D45A-A014-FC42-AD76-7E37EE3CEF2C}"/>
                  </a:ext>
                </a:extLst>
              </p:cNvPr>
              <p:cNvSpPr txBox="1"/>
              <p:nvPr/>
            </p:nvSpPr>
            <p:spPr>
              <a:xfrm>
                <a:off x="358588" y="1600436"/>
                <a:ext cx="6527800" cy="94558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Both masses are moving at the same final speed since they are connected by the rope.  Thus,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𝑓</m:t>
                        </m:r>
                      </m:sub>
                    </m:sSub>
                  </m:oMath>
                </a14:m>
                <a:r>
                  <a:rPr lang="en-US" dirty="0">
                    <a:latin typeface="Times New Roman" panose="02020603050405020304" pitchFamily="18" charset="0"/>
                    <a:cs typeface="Times New Roman" panose="02020603050405020304" pitchFamily="18" charset="0"/>
                  </a:rPr>
                  <a:t> and we can solve for the final speed.</a:t>
                </a:r>
              </a:p>
            </p:txBody>
          </p:sp>
        </mc:Choice>
        <mc:Fallback xmlns="">
          <p:sp>
            <p:nvSpPr>
              <p:cNvPr id="5" name="TextBox 4">
                <a:extLst>
                  <a:ext uri="{FF2B5EF4-FFF2-40B4-BE49-F238E27FC236}">
                    <a16:creationId xmlns:a16="http://schemas.microsoft.com/office/drawing/2014/main" id="{6CA3D45A-A014-FC42-AD76-7E37EE3CEF2C}"/>
                  </a:ext>
                </a:extLst>
              </p:cNvPr>
              <p:cNvSpPr txBox="1">
                <a:spLocks noRot="1" noChangeAspect="1" noMove="1" noResize="1" noEditPoints="1" noAdjustHandles="1" noChangeArrowheads="1" noChangeShapeType="1" noTextEdit="1"/>
              </p:cNvSpPr>
              <p:nvPr/>
            </p:nvSpPr>
            <p:spPr>
              <a:xfrm>
                <a:off x="358588" y="1600436"/>
                <a:ext cx="6527800" cy="945580"/>
              </a:xfrm>
              <a:prstGeom prst="rect">
                <a:avLst/>
              </a:prstGeom>
              <a:blipFill>
                <a:blip r:embed="rId2"/>
                <a:stretch>
                  <a:fillRect l="-777" t="-4000"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0FECADAF-7406-8F42-9DBD-8BAF8EAEA368}"/>
                  </a:ext>
                </a:extLst>
              </p:cNvPr>
              <p:cNvSpPr/>
              <p:nvPr/>
            </p:nvSpPr>
            <p:spPr>
              <a:xfrm>
                <a:off x="842554" y="2877156"/>
                <a:ext cx="5880264" cy="414281"/>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oMath>
                </a14:m>
                <a:endParaRPr lang="en-US" dirty="0"/>
              </a:p>
            </p:txBody>
          </p:sp>
        </mc:Choice>
        <mc:Fallback xmlns="">
          <p:sp>
            <p:nvSpPr>
              <p:cNvPr id="24" name="Rectangle 23">
                <a:extLst>
                  <a:ext uri="{FF2B5EF4-FFF2-40B4-BE49-F238E27FC236}">
                    <a16:creationId xmlns:a16="http://schemas.microsoft.com/office/drawing/2014/main" id="{0FECADAF-7406-8F42-9DBD-8BAF8EAEA368}"/>
                  </a:ext>
                </a:extLst>
              </p:cNvPr>
              <p:cNvSpPr>
                <a:spLocks noRot="1" noChangeAspect="1" noMove="1" noResize="1" noEditPoints="1" noAdjustHandles="1" noChangeArrowheads="1" noChangeShapeType="1" noTextEdit="1"/>
              </p:cNvSpPr>
              <p:nvPr/>
            </p:nvSpPr>
            <p:spPr>
              <a:xfrm>
                <a:off x="842554" y="2877156"/>
                <a:ext cx="5880264" cy="414281"/>
              </a:xfrm>
              <a:prstGeom prst="rect">
                <a:avLst/>
              </a:prstGeom>
              <a:blipFill>
                <a:blip r:embed="rId3"/>
                <a:stretch>
                  <a:fillRect b="-60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FED0A8B-742B-DF4A-B0D2-04064AA07B18}"/>
                  </a:ext>
                </a:extLst>
              </p:cNvPr>
              <p:cNvSpPr txBox="1"/>
              <p:nvPr/>
            </p:nvSpPr>
            <p:spPr>
              <a:xfrm>
                <a:off x="358588" y="3707557"/>
                <a:ext cx="6527800"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need is the height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that </a:t>
                </a: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fell through.  We do this by using the geometry in the problem.  </a:t>
                </a:r>
              </a:p>
            </p:txBody>
          </p:sp>
        </mc:Choice>
        <mc:Fallback xmlns="">
          <p:sp>
            <p:nvSpPr>
              <p:cNvPr id="25" name="TextBox 24">
                <a:extLst>
                  <a:ext uri="{FF2B5EF4-FFF2-40B4-BE49-F238E27FC236}">
                    <a16:creationId xmlns:a16="http://schemas.microsoft.com/office/drawing/2014/main" id="{9FED0A8B-742B-DF4A-B0D2-04064AA07B18}"/>
                  </a:ext>
                </a:extLst>
              </p:cNvPr>
              <p:cNvSpPr txBox="1">
                <a:spLocks noRot="1" noChangeAspect="1" noMove="1" noResize="1" noEditPoints="1" noAdjustHandles="1" noChangeArrowheads="1" noChangeShapeType="1" noTextEdit="1"/>
              </p:cNvSpPr>
              <p:nvPr/>
            </p:nvSpPr>
            <p:spPr>
              <a:xfrm>
                <a:off x="358588" y="3707557"/>
                <a:ext cx="6527800" cy="646331"/>
              </a:xfrm>
              <a:prstGeom prst="rect">
                <a:avLst/>
              </a:prstGeom>
              <a:blipFill>
                <a:blip r:embed="rId4"/>
                <a:stretch>
                  <a:fillRect l="-583" t="-3846"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ECA5FC3-DF28-C24A-A70A-ACA55C54059C}"/>
                  </a:ext>
                </a:extLst>
              </p:cNvPr>
              <p:cNvSpPr txBox="1"/>
              <p:nvPr/>
            </p:nvSpPr>
            <p:spPr>
              <a:xfrm>
                <a:off x="7501782" y="3835576"/>
                <a:ext cx="2680797" cy="474297"/>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num>
                        <m:den>
                          <m:r>
                            <a:rPr lang="en-US" b="0" i="1" smtClean="0">
                              <a:latin typeface="Cambria Math" panose="02040503050406030204" pitchFamily="18" charset="0"/>
                              <a:ea typeface="Cambria Math" panose="02040503050406030204" pitchFamily="18" charset="0"/>
                            </a:rPr>
                            <m:t>𝑑</m:t>
                          </m:r>
                        </m:den>
                      </m:f>
                      <m:r>
                        <a:rPr lang="en-US" dirty="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r>
                        <a:rPr lang="en-US" b="0" i="0"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26" name="TextBox 25">
                <a:extLst>
                  <a:ext uri="{FF2B5EF4-FFF2-40B4-BE49-F238E27FC236}">
                    <a16:creationId xmlns:a16="http://schemas.microsoft.com/office/drawing/2014/main" id="{4ECA5FC3-DF28-C24A-A70A-ACA55C54059C}"/>
                  </a:ext>
                </a:extLst>
              </p:cNvPr>
              <p:cNvSpPr txBox="1">
                <a:spLocks noRot="1" noChangeAspect="1" noMove="1" noResize="1" noEditPoints="1" noAdjustHandles="1" noChangeArrowheads="1" noChangeShapeType="1" noTextEdit="1"/>
              </p:cNvSpPr>
              <p:nvPr/>
            </p:nvSpPr>
            <p:spPr>
              <a:xfrm>
                <a:off x="7501782" y="3835576"/>
                <a:ext cx="2680797" cy="474297"/>
              </a:xfrm>
              <a:prstGeom prst="rect">
                <a:avLst/>
              </a:prstGeom>
              <a:blipFill>
                <a:blip r:embed="rId5"/>
                <a:stretch>
                  <a:fillRect l="-1415" t="-2632" r="-943" b="-15789"/>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C17CAD86-06CD-EA4B-B447-C5C8E174EEEA}"/>
              </a:ext>
            </a:extLst>
          </p:cNvPr>
          <p:cNvCxnSpPr/>
          <p:nvPr/>
        </p:nvCxnSpPr>
        <p:spPr>
          <a:xfrm>
            <a:off x="6595619" y="4044737"/>
            <a:ext cx="5815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0276DCD9-35B9-2D4F-8EDF-2FD7F19904C3}"/>
              </a:ext>
            </a:extLst>
          </p:cNvPr>
          <p:cNvGrpSpPr/>
          <p:nvPr/>
        </p:nvGrpSpPr>
        <p:grpSpPr>
          <a:xfrm>
            <a:off x="6396485" y="1462625"/>
            <a:ext cx="5758969" cy="2225221"/>
            <a:chOff x="5569344" y="2470305"/>
            <a:chExt cx="5758969" cy="2225221"/>
          </a:xfrm>
        </p:grpSpPr>
        <p:grpSp>
          <p:nvGrpSpPr>
            <p:cNvPr id="29" name="Group 28">
              <a:extLst>
                <a:ext uri="{FF2B5EF4-FFF2-40B4-BE49-F238E27FC236}">
                  <a16:creationId xmlns:a16="http://schemas.microsoft.com/office/drawing/2014/main" id="{08ABBCA2-9F60-314E-9892-1446E4FD7B9E}"/>
                </a:ext>
              </a:extLst>
            </p:cNvPr>
            <p:cNvGrpSpPr/>
            <p:nvPr/>
          </p:nvGrpSpPr>
          <p:grpSpPr>
            <a:xfrm>
              <a:off x="5569344" y="2470305"/>
              <a:ext cx="5111820" cy="2225221"/>
              <a:chOff x="6699644" y="1761408"/>
              <a:chExt cx="5111820" cy="2225221"/>
            </a:xfrm>
          </p:grpSpPr>
          <p:grpSp>
            <p:nvGrpSpPr>
              <p:cNvPr id="32" name="Group 31">
                <a:extLst>
                  <a:ext uri="{FF2B5EF4-FFF2-40B4-BE49-F238E27FC236}">
                    <a16:creationId xmlns:a16="http://schemas.microsoft.com/office/drawing/2014/main" id="{99ABC2B4-5128-A94B-A219-4D1067C3F788}"/>
                  </a:ext>
                </a:extLst>
              </p:cNvPr>
              <p:cNvGrpSpPr/>
              <p:nvPr/>
            </p:nvGrpSpPr>
            <p:grpSpPr>
              <a:xfrm>
                <a:off x="6699644" y="1761408"/>
                <a:ext cx="5111820" cy="2225221"/>
                <a:chOff x="1608881" y="2713763"/>
                <a:chExt cx="7153154" cy="2980981"/>
              </a:xfrm>
            </p:grpSpPr>
            <p:grpSp>
              <p:nvGrpSpPr>
                <p:cNvPr id="35" name="Group 34">
                  <a:extLst>
                    <a:ext uri="{FF2B5EF4-FFF2-40B4-BE49-F238E27FC236}">
                      <a16:creationId xmlns:a16="http://schemas.microsoft.com/office/drawing/2014/main" id="{C6279A82-5DA2-5C40-A554-1530B6F903B5}"/>
                    </a:ext>
                  </a:extLst>
                </p:cNvPr>
                <p:cNvGrpSpPr/>
                <p:nvPr/>
              </p:nvGrpSpPr>
              <p:grpSpPr>
                <a:xfrm>
                  <a:off x="1608881" y="2713763"/>
                  <a:ext cx="7153154" cy="2980981"/>
                  <a:chOff x="1608881" y="2713763"/>
                  <a:chExt cx="7153154" cy="2980981"/>
                </a:xfrm>
              </p:grpSpPr>
              <p:grpSp>
                <p:nvGrpSpPr>
                  <p:cNvPr id="37" name="Group 36">
                    <a:extLst>
                      <a:ext uri="{FF2B5EF4-FFF2-40B4-BE49-F238E27FC236}">
                        <a16:creationId xmlns:a16="http://schemas.microsoft.com/office/drawing/2014/main" id="{14606FDC-94D7-5B4A-B3B4-7CD933B0380D}"/>
                      </a:ext>
                    </a:extLst>
                  </p:cNvPr>
                  <p:cNvGrpSpPr/>
                  <p:nvPr/>
                </p:nvGrpSpPr>
                <p:grpSpPr>
                  <a:xfrm>
                    <a:off x="1608881" y="2713763"/>
                    <a:ext cx="7153154" cy="2980981"/>
                    <a:chOff x="2854975" y="4255692"/>
                    <a:chExt cx="7153154" cy="2980981"/>
                  </a:xfrm>
                </p:grpSpPr>
                <p:grpSp>
                  <p:nvGrpSpPr>
                    <p:cNvPr id="39" name="Group 38">
                      <a:extLst>
                        <a:ext uri="{FF2B5EF4-FFF2-40B4-BE49-F238E27FC236}">
                          <a16:creationId xmlns:a16="http://schemas.microsoft.com/office/drawing/2014/main" id="{D3340E1E-D089-DD45-BCD6-35FD8D2B07F8}"/>
                        </a:ext>
                      </a:extLst>
                    </p:cNvPr>
                    <p:cNvGrpSpPr/>
                    <p:nvPr/>
                  </p:nvGrpSpPr>
                  <p:grpSpPr>
                    <a:xfrm>
                      <a:off x="2854975" y="4255692"/>
                      <a:ext cx="7153154" cy="2980981"/>
                      <a:chOff x="1860188" y="4346127"/>
                      <a:chExt cx="7153154" cy="2980981"/>
                    </a:xfrm>
                  </p:grpSpPr>
                  <p:grpSp>
                    <p:nvGrpSpPr>
                      <p:cNvPr id="41" name="Group 40">
                        <a:extLst>
                          <a:ext uri="{FF2B5EF4-FFF2-40B4-BE49-F238E27FC236}">
                            <a16:creationId xmlns:a16="http://schemas.microsoft.com/office/drawing/2014/main" id="{5C3BAB71-551C-9245-B0E4-E3CC501544CA}"/>
                          </a:ext>
                        </a:extLst>
                      </p:cNvPr>
                      <p:cNvGrpSpPr/>
                      <p:nvPr/>
                    </p:nvGrpSpPr>
                    <p:grpSpPr>
                      <a:xfrm>
                        <a:off x="1860188" y="4346127"/>
                        <a:ext cx="4998798" cy="1068770"/>
                        <a:chOff x="3347343" y="4946547"/>
                        <a:chExt cx="4998798" cy="1068770"/>
                      </a:xfrm>
                    </p:grpSpPr>
                    <p:grpSp>
                      <p:nvGrpSpPr>
                        <p:cNvPr id="48" name="Group 47">
                          <a:extLst>
                            <a:ext uri="{FF2B5EF4-FFF2-40B4-BE49-F238E27FC236}">
                              <a16:creationId xmlns:a16="http://schemas.microsoft.com/office/drawing/2014/main" id="{6891C20A-BB20-004A-898F-460994874199}"/>
                            </a:ext>
                          </a:extLst>
                        </p:cNvPr>
                        <p:cNvGrpSpPr/>
                        <p:nvPr/>
                      </p:nvGrpSpPr>
                      <p:grpSpPr>
                        <a:xfrm>
                          <a:off x="3347343" y="4975410"/>
                          <a:ext cx="4998798" cy="1039907"/>
                          <a:chOff x="3347343" y="4984375"/>
                          <a:chExt cx="4998798" cy="1039907"/>
                        </a:xfrm>
                      </p:grpSpPr>
                      <p:cxnSp>
                        <p:nvCxnSpPr>
                          <p:cNvPr id="50" name="Straight Connector 49">
                            <a:extLst>
                              <a:ext uri="{FF2B5EF4-FFF2-40B4-BE49-F238E27FC236}">
                                <a16:creationId xmlns:a16="http://schemas.microsoft.com/office/drawing/2014/main" id="{8F228D1B-55E1-634C-9819-868CE1D766A5}"/>
                              </a:ext>
                            </a:extLst>
                          </p:cNvPr>
                          <p:cNvCxnSpPr>
                            <a:cxnSpLocks/>
                          </p:cNvCxnSpPr>
                          <p:nvPr/>
                        </p:nvCxnSpPr>
                        <p:spPr>
                          <a:xfrm>
                            <a:off x="3347343" y="6024282"/>
                            <a:ext cx="499879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25F237BF-B6C0-2A4D-A781-3634705B8B3A}"/>
                              </a:ext>
                            </a:extLst>
                          </p:cNvPr>
                          <p:cNvSpPr/>
                          <p:nvPr/>
                        </p:nvSpPr>
                        <p:spPr>
                          <a:xfrm>
                            <a:off x="4437529" y="4984375"/>
                            <a:ext cx="1308847" cy="100404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FC4F4746-060C-EE4E-99D2-B3AE99B070AC}"/>
                                </a:ext>
                              </a:extLst>
                            </p:cNvPr>
                            <p:cNvSpPr/>
                            <p:nvPr/>
                          </p:nvSpPr>
                          <p:spPr>
                            <a:xfrm>
                              <a:off x="4399067" y="4946547"/>
                              <a:ext cx="533543"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19" name="Rectangle 18">
                              <a:extLst>
                                <a:ext uri="{FF2B5EF4-FFF2-40B4-BE49-F238E27FC236}">
                                  <a16:creationId xmlns:a16="http://schemas.microsoft.com/office/drawing/2014/main" id="{B07D481F-4F94-D64E-A9B9-3B56884B2CEA}"/>
                                </a:ext>
                              </a:extLst>
                            </p:cNvPr>
                            <p:cNvSpPr>
                              <a:spLocks noRot="1" noChangeAspect="1" noMove="1" noResize="1" noEditPoints="1" noAdjustHandles="1" noChangeArrowheads="1" noChangeShapeType="1" noTextEdit="1"/>
                            </p:cNvSpPr>
                            <p:nvPr/>
                          </p:nvSpPr>
                          <p:spPr>
                            <a:xfrm>
                              <a:off x="4399067" y="4946547"/>
                              <a:ext cx="533543" cy="369332"/>
                            </a:xfrm>
                            <a:prstGeom prst="rect">
                              <a:avLst/>
                            </a:prstGeom>
                            <a:blipFill>
                              <a:blip r:embed="rId6"/>
                              <a:stretch>
                                <a:fillRect/>
                              </a:stretch>
                            </a:blipFill>
                          </p:spPr>
                          <p:txBody>
                            <a:bodyPr/>
                            <a:lstStyle/>
                            <a:p>
                              <a:r>
                                <a:rPr lang="en-US">
                                  <a:noFill/>
                                </a:rPr>
                                <a:t> </a:t>
                              </a:r>
                            </a:p>
                          </p:txBody>
                        </p:sp>
                      </mc:Fallback>
                    </mc:AlternateContent>
                  </p:grpSp>
                  <p:cxnSp>
                    <p:nvCxnSpPr>
                      <p:cNvPr id="42" name="Straight Connector 41">
                        <a:extLst>
                          <a:ext uri="{FF2B5EF4-FFF2-40B4-BE49-F238E27FC236}">
                            <a16:creationId xmlns:a16="http://schemas.microsoft.com/office/drawing/2014/main" id="{4F54051D-6B0D-2443-9028-CA49DB9EE52D}"/>
                          </a:ext>
                        </a:extLst>
                      </p:cNvPr>
                      <p:cNvCxnSpPr>
                        <a:cxnSpLocks/>
                      </p:cNvCxnSpPr>
                      <p:nvPr/>
                    </p:nvCxnSpPr>
                    <p:spPr>
                      <a:xfrm>
                        <a:off x="6848938" y="5404849"/>
                        <a:ext cx="2164404" cy="1922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2442745-1D2E-CA4C-8736-0C992EF43578}"/>
                          </a:ext>
                        </a:extLst>
                      </p:cNvPr>
                      <p:cNvCxnSpPr/>
                      <p:nvPr/>
                    </p:nvCxnSpPr>
                    <p:spPr>
                      <a:xfrm flipV="1">
                        <a:off x="6848938" y="5114611"/>
                        <a:ext cx="225102" cy="290238"/>
                      </a:xfrm>
                      <a:prstGeom prst="line">
                        <a:avLst/>
                      </a:prstGeom>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D89630F2-88AB-BF44-ADDF-D10D3AA0545A}"/>
                          </a:ext>
                        </a:extLst>
                      </p:cNvPr>
                      <p:cNvSpPr/>
                      <p:nvPr/>
                    </p:nvSpPr>
                    <p:spPr>
                      <a:xfrm>
                        <a:off x="6991633" y="4955604"/>
                        <a:ext cx="271305" cy="272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E9138F9D-E8AD-284C-9CCE-841A4C1D514A}"/>
                          </a:ext>
                        </a:extLst>
                      </p:cNvPr>
                      <p:cNvCxnSpPr/>
                      <p:nvPr/>
                    </p:nvCxnSpPr>
                    <p:spPr>
                      <a:xfrm flipH="1">
                        <a:off x="4259221" y="4955604"/>
                        <a:ext cx="28680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01AC9DE-0878-CD49-B3A3-77D9159ACEC0}"/>
                          </a:ext>
                        </a:extLst>
                      </p:cNvPr>
                      <p:cNvCxnSpPr>
                        <a:cxnSpLocks/>
                      </p:cNvCxnSpPr>
                      <p:nvPr/>
                    </p:nvCxnSpPr>
                    <p:spPr>
                      <a:xfrm>
                        <a:off x="7192418" y="4963881"/>
                        <a:ext cx="871800" cy="800645"/>
                      </a:xfrm>
                      <a:prstGeom prst="line">
                        <a:avLst/>
                      </a:prstGeom>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40856D8C-643D-DA46-9EF9-C0B7DBACFD3F}"/>
                          </a:ext>
                        </a:extLst>
                      </p:cNvPr>
                      <p:cNvSpPr/>
                      <p:nvPr/>
                    </p:nvSpPr>
                    <p:spPr>
                      <a:xfrm rot="2548955" flipV="1">
                        <a:off x="7922959" y="5712090"/>
                        <a:ext cx="599315" cy="73946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54B17088-C0DB-6A45-A059-39A97E95D99F}"/>
                            </a:ext>
                          </a:extLst>
                        </p:cNvPr>
                        <p:cNvSpPr/>
                        <p:nvPr/>
                      </p:nvSpPr>
                      <p:spPr>
                        <a:xfrm>
                          <a:off x="8949586" y="5594997"/>
                          <a:ext cx="538865"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𝑚</m:t>
                                    </m:r>
                                  </m:e>
                                  <m:sub>
                                    <m:r>
                                      <a:rPr lang="en-US" b="0" i="1" smtClean="0">
                                        <a:latin typeface="Cambria Math" panose="02040503050406030204" pitchFamily="18" charset="0"/>
                                        <a:cs typeface="Times New Roman" panose="020206030504050203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5DEDDFE2-BAAC-0D4D-9B4D-3FB29103550F}"/>
                            </a:ext>
                          </a:extLst>
                        </p:cNvPr>
                        <p:cNvSpPr>
                          <a:spLocks noRot="1" noChangeAspect="1" noMove="1" noResize="1" noEditPoints="1" noAdjustHandles="1" noChangeArrowheads="1" noChangeShapeType="1" noTextEdit="1"/>
                        </p:cNvSpPr>
                        <p:nvPr/>
                      </p:nvSpPr>
                      <p:spPr>
                        <a:xfrm>
                          <a:off x="8949586" y="5594997"/>
                          <a:ext cx="538865" cy="369332"/>
                        </a:xfrm>
                        <a:prstGeom prst="rect">
                          <a:avLst/>
                        </a:prstGeom>
                        <a:blipFill>
                          <a:blip r:embed="rId7"/>
                          <a:stretch>
                            <a:fillRect/>
                          </a:stretch>
                        </a:blipFill>
                      </p:spPr>
                      <p:txBody>
                        <a:bodyPr/>
                        <a:lstStyle/>
                        <a:p>
                          <a:r>
                            <a:rPr lang="en-US">
                              <a:noFill/>
                            </a:rPr>
                            <a:t> </a:t>
                          </a:r>
                        </a:p>
                      </p:txBody>
                    </p:sp>
                  </mc:Fallback>
                </mc:AlternateContent>
              </p:grpSp>
              <p:cxnSp>
                <p:nvCxnSpPr>
                  <p:cNvPr id="38" name="Straight Connector 37">
                    <a:extLst>
                      <a:ext uri="{FF2B5EF4-FFF2-40B4-BE49-F238E27FC236}">
                        <a16:creationId xmlns:a16="http://schemas.microsoft.com/office/drawing/2014/main" id="{6CDD0AE5-E4F6-084D-91CB-6ADADB8351F4}"/>
                      </a:ext>
                    </a:extLst>
                  </p:cNvPr>
                  <p:cNvCxnSpPr>
                    <a:cxnSpLocks/>
                  </p:cNvCxnSpPr>
                  <p:nvPr/>
                </p:nvCxnSpPr>
                <p:spPr>
                  <a:xfrm>
                    <a:off x="4038457" y="5683169"/>
                    <a:ext cx="472357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8A68681-4AB3-9B4F-BD27-B2BAC22E1A17}"/>
                        </a:ext>
                      </a:extLst>
                    </p:cNvPr>
                    <p:cNvSpPr txBox="1"/>
                    <p:nvPr/>
                  </p:nvSpPr>
                  <p:spPr>
                    <a:xfrm>
                      <a:off x="8147620" y="536325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9" name="TextBox 28">
                      <a:extLst>
                        <a:ext uri="{FF2B5EF4-FFF2-40B4-BE49-F238E27FC236}">
                          <a16:creationId xmlns:a16="http://schemas.microsoft.com/office/drawing/2014/main" id="{05079BB8-F49B-D543-A16A-2479A2904FD8}"/>
                        </a:ext>
                      </a:extLst>
                    </p:cNvPr>
                    <p:cNvSpPr txBox="1">
                      <a:spLocks noRot="1" noChangeAspect="1" noMove="1" noResize="1" noEditPoints="1" noAdjustHandles="1" noChangeArrowheads="1" noChangeShapeType="1" noTextEdit="1"/>
                    </p:cNvSpPr>
                    <p:nvPr/>
                  </p:nvSpPr>
                  <p:spPr>
                    <a:xfrm>
                      <a:off x="8147620" y="5363255"/>
                      <a:ext cx="189474" cy="276999"/>
                    </a:xfrm>
                    <a:prstGeom prst="rect">
                      <a:avLst/>
                    </a:prstGeom>
                    <a:blipFill>
                      <a:blip r:embed="rId8"/>
                      <a:stretch>
                        <a:fillRect l="-25000" r="-18750" b="-4348"/>
                      </a:stretch>
                    </a:blipFill>
                  </p:spPr>
                  <p:txBody>
                    <a:bodyPr/>
                    <a:lstStyle/>
                    <a:p>
                      <a:r>
                        <a:rPr lang="en-US">
                          <a:noFill/>
                        </a:rPr>
                        <a:t> </a:t>
                      </a:r>
                    </a:p>
                  </p:txBody>
                </p:sp>
              </mc:Fallback>
            </mc:AlternateContent>
          </p:grpSp>
          <p:sp>
            <p:nvSpPr>
              <p:cNvPr id="33" name="Left Brace 32">
                <a:extLst>
                  <a:ext uri="{FF2B5EF4-FFF2-40B4-BE49-F238E27FC236}">
                    <a16:creationId xmlns:a16="http://schemas.microsoft.com/office/drawing/2014/main" id="{58D77522-2DD9-674B-8783-D0EE748FD89A}"/>
                  </a:ext>
                </a:extLst>
              </p:cNvPr>
              <p:cNvSpPr/>
              <p:nvPr/>
            </p:nvSpPr>
            <p:spPr>
              <a:xfrm>
                <a:off x="10902066" y="3234486"/>
                <a:ext cx="45719" cy="7114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B643BF9D-DBDF-AE40-9175-A9822C945081}"/>
                      </a:ext>
                    </a:extLst>
                  </p:cNvPr>
                  <p:cNvSpPr/>
                  <p:nvPr/>
                </p:nvSpPr>
                <p:spPr>
                  <a:xfrm>
                    <a:off x="10392087" y="3386450"/>
                    <a:ext cx="532838"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𝑖</m:t>
                              </m:r>
                            </m:sub>
                          </m:sSub>
                        </m:oMath>
                      </m:oMathPara>
                    </a14:m>
                    <a:endParaRPr lang="en-US" dirty="0"/>
                  </a:p>
                </p:txBody>
              </p:sp>
            </mc:Choice>
            <mc:Fallback xmlns="">
              <p:sp>
                <p:nvSpPr>
                  <p:cNvPr id="34" name="Rectangle 33">
                    <a:extLst>
                      <a:ext uri="{FF2B5EF4-FFF2-40B4-BE49-F238E27FC236}">
                        <a16:creationId xmlns:a16="http://schemas.microsoft.com/office/drawing/2014/main" id="{B643BF9D-DBDF-AE40-9175-A9822C945081}"/>
                      </a:ext>
                    </a:extLst>
                  </p:cNvPr>
                  <p:cNvSpPr>
                    <a:spLocks noRot="1" noChangeAspect="1" noMove="1" noResize="1" noEditPoints="1" noAdjustHandles="1" noChangeArrowheads="1" noChangeShapeType="1" noTextEdit="1"/>
                  </p:cNvSpPr>
                  <p:nvPr/>
                </p:nvSpPr>
                <p:spPr>
                  <a:xfrm>
                    <a:off x="10392087" y="3386450"/>
                    <a:ext cx="532838" cy="369332"/>
                  </a:xfrm>
                  <a:prstGeom prst="rect">
                    <a:avLst/>
                  </a:prstGeom>
                  <a:blipFill>
                    <a:blip r:embed="rId9"/>
                    <a:stretch>
                      <a:fillRect b="-6667"/>
                    </a:stretch>
                  </a:blipFill>
                </p:spPr>
                <p:txBody>
                  <a:bodyPr/>
                  <a:lstStyle/>
                  <a:p>
                    <a:r>
                      <a:rPr lang="en-US">
                        <a:noFill/>
                      </a:rPr>
                      <a:t> </a:t>
                    </a:r>
                  </a:p>
                </p:txBody>
              </p:sp>
            </mc:Fallback>
          </mc:AlternateContent>
        </p:grpSp>
        <p:sp>
          <p:nvSpPr>
            <p:cNvPr id="30" name="Left Brace 29">
              <a:extLst>
                <a:ext uri="{FF2B5EF4-FFF2-40B4-BE49-F238E27FC236}">
                  <a16:creationId xmlns:a16="http://schemas.microsoft.com/office/drawing/2014/main" id="{5A2B65D6-903A-FF42-93A0-AD683CEFC0C7}"/>
                </a:ext>
              </a:extLst>
            </p:cNvPr>
            <p:cNvSpPr/>
            <p:nvPr/>
          </p:nvSpPr>
          <p:spPr>
            <a:xfrm rot="8042803">
              <a:off x="10692647" y="3265685"/>
              <a:ext cx="179217" cy="10921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3920687-FC05-5241-ABBC-FA49717AD31D}"/>
                    </a:ext>
                  </a:extLst>
                </p:cNvPr>
                <p:cNvSpPr txBox="1"/>
                <p:nvPr/>
              </p:nvSpPr>
              <p:spPr>
                <a:xfrm>
                  <a:off x="10859708" y="3520665"/>
                  <a:ext cx="193258"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𝑑</m:t>
                        </m:r>
                      </m:oMath>
                    </m:oMathPara>
                  </a14:m>
                  <a:endParaRPr lang="en-US" dirty="0"/>
                </a:p>
              </p:txBody>
            </p:sp>
          </mc:Choice>
          <mc:Fallback xmlns="">
            <p:sp>
              <p:nvSpPr>
                <p:cNvPr id="31" name="TextBox 30">
                  <a:extLst>
                    <a:ext uri="{FF2B5EF4-FFF2-40B4-BE49-F238E27FC236}">
                      <a16:creationId xmlns:a16="http://schemas.microsoft.com/office/drawing/2014/main" id="{D3920687-FC05-5241-ABBC-FA49717AD31D}"/>
                    </a:ext>
                  </a:extLst>
                </p:cNvPr>
                <p:cNvSpPr txBox="1">
                  <a:spLocks noRot="1" noChangeAspect="1" noMove="1" noResize="1" noEditPoints="1" noAdjustHandles="1" noChangeArrowheads="1" noChangeShapeType="1" noTextEdit="1"/>
                </p:cNvSpPr>
                <p:nvPr/>
              </p:nvSpPr>
              <p:spPr>
                <a:xfrm>
                  <a:off x="10859708" y="3520665"/>
                  <a:ext cx="193258" cy="276999"/>
                </a:xfrm>
                <a:prstGeom prst="rect">
                  <a:avLst/>
                </a:prstGeom>
                <a:blipFill>
                  <a:blip r:embed="rId10"/>
                  <a:stretch>
                    <a:fillRect l="-25000" r="-2500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2BD27184-97D9-B045-BDBA-7494D91A8B12}"/>
                  </a:ext>
                </a:extLst>
              </p:cNvPr>
              <p:cNvSpPr/>
              <p:nvPr/>
            </p:nvSpPr>
            <p:spPr>
              <a:xfrm>
                <a:off x="798386" y="4584450"/>
                <a:ext cx="6349687" cy="414281"/>
              </a:xfrm>
              <a:prstGeom prst="rect">
                <a:avLst/>
              </a:prstGeom>
            </p:spPr>
            <p:txBody>
              <a:bodyPr wrap="non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e>
                    </m:d>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𝑔𝑑</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𝑔𝑑</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oMath>
                </a14:m>
                <a:endParaRPr lang="en-US" dirty="0"/>
              </a:p>
            </p:txBody>
          </p:sp>
        </mc:Choice>
        <mc:Fallback xmlns="">
          <p:sp>
            <p:nvSpPr>
              <p:cNvPr id="52" name="Rectangle 51">
                <a:extLst>
                  <a:ext uri="{FF2B5EF4-FFF2-40B4-BE49-F238E27FC236}">
                    <a16:creationId xmlns:a16="http://schemas.microsoft.com/office/drawing/2014/main" id="{2BD27184-97D9-B045-BDBA-7494D91A8B12}"/>
                  </a:ext>
                </a:extLst>
              </p:cNvPr>
              <p:cNvSpPr>
                <a:spLocks noRot="1" noChangeAspect="1" noMove="1" noResize="1" noEditPoints="1" noAdjustHandles="1" noChangeArrowheads="1" noChangeShapeType="1" noTextEdit="1"/>
              </p:cNvSpPr>
              <p:nvPr/>
            </p:nvSpPr>
            <p:spPr>
              <a:xfrm>
                <a:off x="798386" y="4584450"/>
                <a:ext cx="6349687" cy="41428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B687195-823E-1245-B145-909318A9BE91}"/>
                  </a:ext>
                </a:extLst>
              </p:cNvPr>
              <p:cNvSpPr txBox="1"/>
              <p:nvPr/>
            </p:nvSpPr>
            <p:spPr>
              <a:xfrm>
                <a:off x="842554" y="5084170"/>
                <a:ext cx="10661444" cy="82317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𝑔𝑑</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e>
                              </m:d>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×9.8×1</m:t>
                              </m:r>
                              <m:r>
                                <a:rPr lang="en-US" b="0" i="1" smtClean="0">
                                  <a:latin typeface="Cambria Math" panose="02040503050406030204" pitchFamily="18" charset="0"/>
                                  <a:ea typeface="Cambria Math" panose="02040503050406030204" pitchFamily="18" charset="0"/>
                                </a:rPr>
                                <m:t>𝑚</m:t>
                              </m:r>
                              <m:d>
                                <m:dPr>
                                  <m:ctrlPr>
                                    <a:rPr lang="en-US" b="0" i="1" smtClean="0">
                                      <a:latin typeface="Cambria Math" panose="02040503050406030204" pitchFamily="18" charset="0"/>
                                      <a:ea typeface="Cambria Math" panose="02040503050406030204" pitchFamily="18" charset="0"/>
                                    </a:rPr>
                                  </m:ctrlPr>
                                </m:d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42</m:t>
                                          </m:r>
                                        </m:e>
                                      </m:func>
                                    </m:e>
                                  </m:d>
                                  <m:r>
                                    <a:rPr lang="en-US" b="0" i="1" smtClean="0">
                                      <a:latin typeface="Cambria Math" panose="02040503050406030204" pitchFamily="18" charset="0"/>
                                      <a:ea typeface="Cambria Math" panose="02040503050406030204" pitchFamily="18" charset="0"/>
                                    </a:rPr>
                                    <m:t>−0.3</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42</m:t>
                                          </m:r>
                                        </m:e>
                                      </m:func>
                                    </m:e>
                                  </m:d>
                                </m:e>
                              </m:d>
                            </m:num>
                            <m:den>
                              <m:r>
                                <a:rPr lang="en-US" b="0" i="1" smtClean="0">
                                  <a:latin typeface="Cambria Math" panose="02040503050406030204" pitchFamily="18" charset="0"/>
                                </a:rPr>
                                <m:t>1</m:t>
                              </m:r>
                              <m:r>
                                <a:rPr lang="en-US" b="0" i="1" smtClean="0">
                                  <a:latin typeface="Cambria Math" panose="02040503050406030204" pitchFamily="18" charset="0"/>
                                </a:rPr>
                                <m:t>𝑘𝑔</m:t>
                              </m:r>
                              <m:r>
                                <a:rPr lang="en-US" b="0" i="1" smtClean="0">
                                  <a:latin typeface="Cambria Math" panose="02040503050406030204" pitchFamily="18" charset="0"/>
                                </a:rPr>
                                <m:t>+2</m:t>
                              </m:r>
                              <m:r>
                                <a:rPr lang="en-US" b="0" i="1" smtClean="0">
                                  <a:latin typeface="Cambria Math" panose="02040503050406030204" pitchFamily="18" charset="0"/>
                                </a:rPr>
                                <m:t>𝑘𝑔</m:t>
                              </m:r>
                            </m:den>
                          </m:f>
                        </m:e>
                      </m:rad>
                      <m:r>
                        <a:rPr lang="en-US" b="0" i="1" smtClean="0">
                          <a:latin typeface="Cambria Math" panose="02040503050406030204" pitchFamily="18" charset="0"/>
                        </a:rPr>
                        <m:t>=1.97</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2" name="TextBox 1">
                <a:extLst>
                  <a:ext uri="{FF2B5EF4-FFF2-40B4-BE49-F238E27FC236}">
                    <a16:creationId xmlns:a16="http://schemas.microsoft.com/office/drawing/2014/main" id="{0B687195-823E-1245-B145-909318A9BE91}"/>
                  </a:ext>
                </a:extLst>
              </p:cNvPr>
              <p:cNvSpPr txBox="1">
                <a:spLocks noRot="1" noChangeAspect="1" noMove="1" noResize="1" noEditPoints="1" noAdjustHandles="1" noChangeArrowheads="1" noChangeShapeType="1" noTextEdit="1"/>
              </p:cNvSpPr>
              <p:nvPr/>
            </p:nvSpPr>
            <p:spPr>
              <a:xfrm>
                <a:off x="842554" y="5084170"/>
                <a:ext cx="10661444" cy="823174"/>
              </a:xfrm>
              <a:prstGeom prst="rect">
                <a:avLst/>
              </a:prstGeom>
              <a:blipFill>
                <a:blip r:embed="rId12"/>
                <a:stretch>
                  <a:fillRect b="-30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CC856B8-1787-F64D-A0D2-10C72F1B1567}"/>
                  </a:ext>
                </a:extLst>
              </p:cNvPr>
              <p:cNvSpPr txBox="1"/>
              <p:nvPr/>
            </p:nvSpPr>
            <p:spPr>
              <a:xfrm>
                <a:off x="842554" y="5992783"/>
                <a:ext cx="10661444" cy="73462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7030A0"/>
                    </a:solidFill>
                    <a:latin typeface="Times New Roman" panose="02020603050405020304" pitchFamily="18" charset="0"/>
                    <a:cs typeface="Times New Roman" panose="02020603050405020304" pitchFamily="18" charset="0"/>
                  </a:rPr>
                  <a:t>The value seems reasonable.  The acceleration (</a:t>
                </a:r>
                <a14:m>
                  <m:oMath xmlns:m="http://schemas.openxmlformats.org/officeDocument/2006/math">
                    <m:f>
                      <m:fPr>
                        <m:ctrlPr>
                          <a:rPr lang="en-US" sz="1600" b="0" i="1" smtClean="0">
                            <a:solidFill>
                              <a:schemeClr val="tx1"/>
                            </a:solidFill>
                            <a:latin typeface="Cambria Math" panose="02040503050406030204" pitchFamily="18" charset="0"/>
                            <a:ea typeface="Cambria Math" panose="02040503050406030204" pitchFamily="18" charset="0"/>
                          </a:rPr>
                        </m:ctrlPr>
                      </m:fPr>
                      <m:num>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2</m:t>
                            </m:r>
                          </m:sub>
                        </m:sSub>
                        <m:func>
                          <m:funcPr>
                            <m:ctrlPr>
                              <a:rPr lang="en-US" sz="1600" b="0" i="0" smtClean="0">
                                <a:solidFill>
                                  <a:schemeClr val="tx1"/>
                                </a:solidFill>
                                <a:latin typeface="Cambria Math" panose="02040503050406030204" pitchFamily="18" charset="0"/>
                                <a:ea typeface="Cambria Math" panose="02040503050406030204" pitchFamily="18" charset="0"/>
                              </a:rPr>
                            </m:ctrlPr>
                          </m:funcPr>
                          <m:fName>
                            <m:r>
                              <m:rPr>
                                <m:sty m:val="p"/>
                              </m:rPr>
                              <a:rPr lang="en-US" sz="1600" b="0" i="0" smtClean="0">
                                <a:solidFill>
                                  <a:schemeClr val="tx1"/>
                                </a:solidFill>
                                <a:latin typeface="Cambria Math" panose="02040503050406030204" pitchFamily="18" charset="0"/>
                                <a:ea typeface="Cambria Math" panose="02040503050406030204" pitchFamily="18" charset="0"/>
                              </a:rPr>
                              <m:t>sin</m:t>
                            </m:r>
                          </m:fName>
                          <m:e>
                            <m:r>
                              <a:rPr lang="en-US" sz="1600" b="0" i="1" smtClean="0">
                                <a:solidFill>
                                  <a:schemeClr val="tx1"/>
                                </a:solidFill>
                                <a:latin typeface="Cambria Math" panose="02040503050406030204" pitchFamily="18" charset="0"/>
                                <a:ea typeface="Cambria Math" panose="02040503050406030204" pitchFamily="18" charset="0"/>
                              </a:rPr>
                              <m:t>𝜃</m:t>
                            </m:r>
                          </m:e>
                        </m:func>
                        <m:r>
                          <a:rPr lang="en-US" sz="1600" b="0" i="1" smtClean="0">
                            <a:solidFill>
                              <a:schemeClr val="tx1"/>
                            </a:solidFill>
                            <a:latin typeface="Cambria Math" panose="02040503050406030204" pitchFamily="18" charset="0"/>
                            <a:ea typeface="Cambria Math" panose="02040503050406030204" pitchFamily="18" charset="0"/>
                          </a:rPr>
                          <m:t>−</m:t>
                        </m:r>
                        <m:r>
                          <a:rPr lang="en-US" sz="1600" b="0" i="1" smtClean="0">
                            <a:solidFill>
                              <a:schemeClr val="tx1"/>
                            </a:solidFill>
                            <a:latin typeface="Cambria Math" panose="02040503050406030204" pitchFamily="18" charset="0"/>
                            <a:ea typeface="Cambria Math" panose="02040503050406030204" pitchFamily="18" charset="0"/>
                          </a:rPr>
                          <m:t>𝜇</m:t>
                        </m:r>
                        <m:d>
                          <m:dPr>
                            <m:ctrlPr>
                              <a:rPr lang="en-US" sz="1600" b="0" i="1" smtClean="0">
                                <a:solidFill>
                                  <a:schemeClr val="tx1"/>
                                </a:solidFill>
                                <a:latin typeface="Cambria Math" panose="02040503050406030204" pitchFamily="18" charset="0"/>
                                <a:ea typeface="Cambria Math" panose="02040503050406030204" pitchFamily="18" charset="0"/>
                              </a:rPr>
                            </m:ctrlPr>
                          </m:dPr>
                          <m:e>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1</m:t>
                                </m:r>
                              </m:sub>
                            </m:sSub>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2</m:t>
                                </m:r>
                              </m:sub>
                            </m:sSub>
                            <m:func>
                              <m:funcPr>
                                <m:ctrlPr>
                                  <a:rPr lang="en-US" sz="1600" b="0" i="0" smtClean="0">
                                    <a:solidFill>
                                      <a:schemeClr val="tx1"/>
                                    </a:solidFill>
                                    <a:latin typeface="Cambria Math" panose="02040503050406030204" pitchFamily="18" charset="0"/>
                                    <a:ea typeface="Cambria Math" panose="02040503050406030204" pitchFamily="18" charset="0"/>
                                  </a:rPr>
                                </m:ctrlPr>
                              </m:funcPr>
                              <m:fName>
                                <m:r>
                                  <m:rPr>
                                    <m:sty m:val="p"/>
                                  </m:rPr>
                                  <a:rPr lang="en-US" sz="1600" b="0" i="0" smtClean="0">
                                    <a:solidFill>
                                      <a:schemeClr val="tx1"/>
                                    </a:solidFill>
                                    <a:latin typeface="Cambria Math" panose="02040503050406030204" pitchFamily="18" charset="0"/>
                                    <a:ea typeface="Cambria Math" panose="02040503050406030204" pitchFamily="18" charset="0"/>
                                  </a:rPr>
                                  <m:t>cos</m:t>
                                </m:r>
                              </m:fName>
                              <m:e>
                                <m:r>
                                  <a:rPr lang="en-US" sz="1600" b="0" i="1" smtClean="0">
                                    <a:solidFill>
                                      <a:schemeClr val="tx1"/>
                                    </a:solidFill>
                                    <a:latin typeface="Cambria Math" panose="02040503050406030204" pitchFamily="18" charset="0"/>
                                    <a:ea typeface="Cambria Math" panose="02040503050406030204" pitchFamily="18" charset="0"/>
                                  </a:rPr>
                                  <m:t>𝜃</m:t>
                                </m:r>
                              </m:e>
                            </m:func>
                          </m:e>
                        </m:d>
                      </m:num>
                      <m:den>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1</m:t>
                            </m:r>
                          </m:sub>
                        </m:sSub>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𝑚</m:t>
                            </m:r>
                          </m:e>
                          <m:sub>
                            <m:r>
                              <a:rPr lang="en-US" sz="1600" b="0" i="1" smtClean="0">
                                <a:solidFill>
                                  <a:schemeClr val="tx1"/>
                                </a:solidFill>
                                <a:latin typeface="Cambria Math" panose="02040503050406030204" pitchFamily="18" charset="0"/>
                                <a:ea typeface="Cambria Math" panose="02040503050406030204" pitchFamily="18" charset="0"/>
                              </a:rPr>
                              <m:t>2</m:t>
                            </m:r>
                          </m:sub>
                        </m:sSub>
                      </m:den>
                    </m:f>
                    <m:r>
                      <a:rPr lang="en-US" sz="1600" b="0" i="1" smtClean="0">
                        <a:solidFill>
                          <a:schemeClr val="tx1"/>
                        </a:solidFill>
                        <a:latin typeface="Cambria Math" panose="02040503050406030204" pitchFamily="18" charset="0"/>
                        <a:ea typeface="Cambria Math" panose="02040503050406030204" pitchFamily="18" charset="0"/>
                      </a:rPr>
                      <m:t>𝑔</m:t>
                    </m:r>
                  </m:oMath>
                </a14:m>
                <a:r>
                  <a:rPr lang="en-US" sz="1600" dirty="0">
                    <a:solidFill>
                      <a:srgbClr val="7030A0"/>
                    </a:solidFill>
                    <a:latin typeface="Times New Roman" panose="02020603050405020304" pitchFamily="18" charset="0"/>
                    <a:cs typeface="Times New Roman" panose="02020603050405020304" pitchFamily="18" charset="0"/>
                  </a:rPr>
                  <a:t>) is less than </a:t>
                </a:r>
                <a14:m>
                  <m:oMath xmlns:m="http://schemas.openxmlformats.org/officeDocument/2006/math">
                    <m:r>
                      <a:rPr lang="en-US" sz="1600" b="0" i="1" smtClean="0">
                        <a:solidFill>
                          <a:schemeClr val="tx1"/>
                        </a:solidFill>
                        <a:latin typeface="Cambria Math" panose="02040503050406030204" pitchFamily="18" charset="0"/>
                        <a:ea typeface="Cambria Math" panose="02040503050406030204" pitchFamily="18" charset="0"/>
                      </a:rPr>
                      <m:t>𝑔</m:t>
                    </m:r>
                    <m:r>
                      <a:rPr lang="en-US" sz="1600" b="0" i="1" smtClean="0">
                        <a:solidFill>
                          <a:srgbClr val="7030A0"/>
                        </a:solidFill>
                        <a:latin typeface="Cambria Math" panose="02040503050406030204" pitchFamily="18" charset="0"/>
                        <a:ea typeface="Cambria Math" panose="02040503050406030204" pitchFamily="18" charset="0"/>
                      </a:rPr>
                      <m:t> </m:t>
                    </m:r>
                  </m:oMath>
                </a14:m>
                <a:r>
                  <a:rPr lang="en-US" sz="1600" dirty="0">
                    <a:solidFill>
                      <a:srgbClr val="7030A0"/>
                    </a:solidFill>
                    <a:latin typeface="Times New Roman" panose="02020603050405020304" pitchFamily="18" charset="0"/>
                    <a:cs typeface="Times New Roman" panose="02020603050405020304" pitchFamily="18" charset="0"/>
                  </a:rPr>
                  <a:t>and the speed is less than the case without friction.  </a:t>
                </a:r>
              </a:p>
            </p:txBody>
          </p:sp>
        </mc:Choice>
        <mc:Fallback xmlns="">
          <p:sp>
            <p:nvSpPr>
              <p:cNvPr id="53" name="TextBox 52">
                <a:extLst>
                  <a:ext uri="{FF2B5EF4-FFF2-40B4-BE49-F238E27FC236}">
                    <a16:creationId xmlns:a16="http://schemas.microsoft.com/office/drawing/2014/main" id="{6CC856B8-1787-F64D-A0D2-10C72F1B1567}"/>
                  </a:ext>
                </a:extLst>
              </p:cNvPr>
              <p:cNvSpPr txBox="1">
                <a:spLocks noRot="1" noChangeAspect="1" noMove="1" noResize="1" noEditPoints="1" noAdjustHandles="1" noChangeArrowheads="1" noChangeShapeType="1" noTextEdit="1"/>
              </p:cNvSpPr>
              <p:nvPr/>
            </p:nvSpPr>
            <p:spPr>
              <a:xfrm>
                <a:off x="842554" y="5992783"/>
                <a:ext cx="10661444" cy="734625"/>
              </a:xfrm>
              <a:prstGeom prst="rect">
                <a:avLst/>
              </a:prstGeom>
              <a:blipFill>
                <a:blip r:embed="rId13"/>
                <a:stretch>
                  <a:fillRect l="-119" b="-8475"/>
                </a:stretch>
              </a:blipFill>
            </p:spPr>
            <p:txBody>
              <a:bodyPr/>
              <a:lstStyle/>
              <a:p>
                <a:r>
                  <a:rPr lang="en-US">
                    <a:noFill/>
                  </a:rPr>
                  <a:t> </a:t>
                </a:r>
              </a:p>
            </p:txBody>
          </p:sp>
        </mc:Fallback>
      </mc:AlternateContent>
    </p:spTree>
    <p:extLst>
      <p:ext uri="{BB962C8B-B14F-4D97-AF65-F5344CB8AC3E}">
        <p14:creationId xmlns:p14="http://schemas.microsoft.com/office/powerpoint/2010/main" val="258455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FD6E8-8089-C547-A802-35A37C7B0A62}"/>
              </a:ext>
            </a:extLst>
          </p:cNvPr>
          <p:cNvSpPr txBox="1"/>
          <p:nvPr/>
        </p:nvSpPr>
        <p:spPr>
          <a:xfrm>
            <a:off x="1369540" y="345989"/>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187E9A00-D6E0-4446-9D82-128E584631D9}"/>
                  </a:ext>
                </a:extLst>
              </p:cNvPr>
              <p:cNvSpPr/>
              <p:nvPr/>
            </p:nvSpPr>
            <p:spPr>
              <a:xfrm>
                <a:off x="323028" y="1011375"/>
                <a:ext cx="11261912" cy="2585323"/>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2:</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bead of mass </a:t>
                </a:r>
                <a14:m>
                  <m:oMath xmlns:m="http://schemas.openxmlformats.org/officeDocument/2006/math">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is constrained to stay on the track.  The bead is released from rest at a height </a:t>
                </a:r>
                <a14:m>
                  <m:oMath xmlns:m="http://schemas.openxmlformats.org/officeDocument/2006/math">
                    <m:r>
                      <a:rPr lang="en-US" b="0" i="1" smtClean="0">
                        <a:latin typeface="Cambria Math" panose="02040503050406030204" pitchFamily="18" charset="0"/>
                        <a:cs typeface="Times New Roman" panose="02020603050405020304" pitchFamily="18" charset="0"/>
                      </a:rPr>
                      <m:t>ℎ</m:t>
                    </m:r>
                  </m:oMath>
                </a14:m>
                <a:r>
                  <a:rPr lang="en-US" dirty="0">
                    <a:latin typeface="Times New Roman" panose="02020603050405020304" pitchFamily="18" charset="0"/>
                    <a:cs typeface="Times New Roman" panose="02020603050405020304" pitchFamily="18" charset="0"/>
                  </a:rPr>
                  <a:t> above the ground and slides down the track around the loop-the-loop portion of the track of radius </a:t>
                </a:r>
                <a14:m>
                  <m:oMath xmlns:m="http://schemas.openxmlformats.org/officeDocument/2006/math">
                    <m:r>
                      <a:rPr lang="en-US" b="0" i="1" smtClean="0">
                        <a:latin typeface="Cambria Math" panose="02040503050406030204" pitchFamily="18" charset="0"/>
                        <a:cs typeface="Times New Roman" panose="02020603050405020304" pitchFamily="18" charset="0"/>
                      </a:rPr>
                      <m:t>𝑅</m:t>
                    </m:r>
                  </m:oMath>
                </a14:m>
                <a:r>
                  <a:rPr lang="en-US" dirty="0">
                    <a:latin typeface="Times New Roman" panose="02020603050405020304" pitchFamily="18" charset="0"/>
                    <a:cs typeface="Times New Roman" panose="02020603050405020304" pitchFamily="18" charset="0"/>
                  </a:rPr>
                  <a:t> and then exits at the bottom right at point B.  </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At what minimum height </a:t>
                </a:r>
                <a14:m>
                  <m:oMath xmlns:m="http://schemas.openxmlformats.org/officeDocument/2006/math">
                    <m:r>
                      <a:rPr lang="en-US" b="0" i="1" smtClean="0">
                        <a:latin typeface="Cambria Math" panose="02040503050406030204" pitchFamily="18" charset="0"/>
                        <a:cs typeface="Times New Roman" panose="02020603050405020304" pitchFamily="18" charset="0"/>
                      </a:rPr>
                      <m:t>ℎ</m:t>
                    </m:r>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ℎ</m:t>
                        </m:r>
                      </m:e>
                      <m:sub>
                        <m:r>
                          <a:rPr lang="en-US" b="0" i="1" smtClean="0">
                            <a:latin typeface="Cambria Math" panose="02040503050406030204" pitchFamily="18" charset="0"/>
                            <a:cs typeface="Times New Roman" panose="02020603050405020304" pitchFamily="18" charset="0"/>
                          </a:rPr>
                          <m:t>𝑚𝑖𝑛</m:t>
                        </m:r>
                      </m:sub>
                    </m:sSub>
                    <m:r>
                      <a:rPr lang="en-US" b="0" i="1" smtClean="0">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would the bead have to start at in order that it just barely makes it around the loop-the-loop portion of the track at point A?</a:t>
                </a:r>
              </a:p>
              <a:p>
                <a:endParaRPr lang="en-US" dirty="0">
                  <a:latin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187E9A00-D6E0-4446-9D82-128E584631D9}"/>
                  </a:ext>
                </a:extLst>
              </p:cNvPr>
              <p:cNvSpPr>
                <a:spLocks noRot="1" noChangeAspect="1" noMove="1" noResize="1" noEditPoints="1" noAdjustHandles="1" noChangeArrowheads="1" noChangeShapeType="1" noTextEdit="1"/>
              </p:cNvSpPr>
              <p:nvPr/>
            </p:nvSpPr>
            <p:spPr>
              <a:xfrm>
                <a:off x="323028" y="1011375"/>
                <a:ext cx="11261912" cy="2585323"/>
              </a:xfrm>
              <a:prstGeom prst="rect">
                <a:avLst/>
              </a:prstGeom>
              <a:blipFill>
                <a:blip r:embed="rId2"/>
                <a:stretch>
                  <a:fillRect l="-450" t="-976" r="-1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31B2071-0A8D-4140-8768-1A57C1CA38F9}"/>
                  </a:ext>
                </a:extLst>
              </p:cNvPr>
              <p:cNvSpPr/>
              <p:nvPr/>
            </p:nvSpPr>
            <p:spPr>
              <a:xfrm>
                <a:off x="323028" y="3490117"/>
                <a:ext cx="6096000" cy="1754326"/>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 bead started at a height of </a:t>
                </a:r>
                <a14:m>
                  <m:oMath xmlns:m="http://schemas.openxmlformats.org/officeDocument/2006/math">
                    <m:r>
                      <a:rPr lang="en-US" b="0" i="1" smtClean="0">
                        <a:latin typeface="Cambria Math" panose="02040503050406030204" pitchFamily="18" charset="0"/>
                        <a:cs typeface="Times New Roman" panose="02020603050405020304" pitchFamily="18" charset="0"/>
                      </a:rPr>
                      <m:t>ℎ</m:t>
                    </m:r>
                    <m:r>
                      <a:rPr lang="en-US" b="0" i="1" smtClean="0">
                        <a:latin typeface="Cambria Math" panose="02040503050406030204" pitchFamily="18" charset="0"/>
                        <a:cs typeface="Times New Roman" panose="02020603050405020304" pitchFamily="18" charset="0"/>
                      </a:rPr>
                      <m:t>=1.5</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ℎ</m:t>
                        </m:r>
                      </m:e>
                      <m:sub>
                        <m:r>
                          <a:rPr lang="en-US" b="0" i="1" smtClean="0">
                            <a:latin typeface="Cambria Math" panose="02040503050406030204" pitchFamily="18" charset="0"/>
                            <a:cs typeface="Times New Roman" panose="02020603050405020304" pitchFamily="18" charset="0"/>
                          </a:rPr>
                          <m:t>𝑚𝑖𝑛</m:t>
                        </m:r>
                      </m:sub>
                    </m:sSub>
                  </m:oMath>
                </a14:m>
                <a:r>
                  <a:rPr lang="en-US" dirty="0">
                    <a:latin typeface="Times New Roman" panose="02020603050405020304" pitchFamily="18" charset="0"/>
                    <a:cs typeface="Times New Roman" panose="02020603050405020304" pitchFamily="18" charset="0"/>
                  </a:rPr>
                  <a:t>, what is the speed of the bead at point A?</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 bead started at a height of </a:t>
                </a:r>
                <a14:m>
                  <m:oMath xmlns:m="http://schemas.openxmlformats.org/officeDocument/2006/math">
                    <m:r>
                      <a:rPr lang="en-US" b="0" i="1" smtClean="0">
                        <a:latin typeface="Cambria Math" panose="02040503050406030204" pitchFamily="18" charset="0"/>
                        <a:cs typeface="Times New Roman" panose="02020603050405020304" pitchFamily="18" charset="0"/>
                      </a:rPr>
                      <m:t>ℎ</m:t>
                    </m:r>
                    <m:r>
                      <a:rPr lang="en-US" b="0" i="1" smtClean="0">
                        <a:latin typeface="Cambria Math" panose="02040503050406030204" pitchFamily="18" charset="0"/>
                        <a:cs typeface="Times New Roman" panose="02020603050405020304" pitchFamily="18" charset="0"/>
                      </a:rPr>
                      <m:t>=1.5</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ℎ</m:t>
                        </m:r>
                      </m:e>
                      <m:sub>
                        <m:r>
                          <a:rPr lang="en-US" b="0" i="1" smtClean="0">
                            <a:latin typeface="Cambria Math" panose="02040503050406030204" pitchFamily="18" charset="0"/>
                            <a:cs typeface="Times New Roman" panose="02020603050405020304" pitchFamily="18" charset="0"/>
                          </a:rPr>
                          <m:t>𝑚𝑖𝑛</m:t>
                        </m:r>
                      </m:sub>
                    </m:sSub>
                  </m:oMath>
                </a14:m>
                <a:r>
                  <a:rPr lang="en-US" dirty="0">
                    <a:latin typeface="Times New Roman" panose="02020603050405020304" pitchFamily="18" charset="0"/>
                    <a:cs typeface="Times New Roman" panose="02020603050405020304" pitchFamily="18" charset="0"/>
                  </a:rPr>
                  <a:t>, what is the speed of the bead at point B?</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mc:Choice>
        <mc:Fallback xmlns="">
          <p:sp>
            <p:nvSpPr>
              <p:cNvPr id="5" name="Rectangle 4">
                <a:extLst>
                  <a:ext uri="{FF2B5EF4-FFF2-40B4-BE49-F238E27FC236}">
                    <a16:creationId xmlns:a16="http://schemas.microsoft.com/office/drawing/2014/main" id="{631B2071-0A8D-4140-8768-1A57C1CA38F9}"/>
                  </a:ext>
                </a:extLst>
              </p:cNvPr>
              <p:cNvSpPr>
                <a:spLocks noRot="1" noChangeAspect="1" noMove="1" noResize="1" noEditPoints="1" noAdjustHandles="1" noChangeArrowheads="1" noChangeShapeType="1" noTextEdit="1"/>
              </p:cNvSpPr>
              <p:nvPr/>
            </p:nvSpPr>
            <p:spPr>
              <a:xfrm>
                <a:off x="323028" y="3490117"/>
                <a:ext cx="6096000" cy="1754326"/>
              </a:xfrm>
              <a:prstGeom prst="rect">
                <a:avLst/>
              </a:prstGeom>
              <a:blipFill>
                <a:blip r:embed="rId3"/>
                <a:stretch>
                  <a:fillRect l="-624" t="-2174"/>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91D55902-30BF-3545-8466-DE816E67A8B0}"/>
              </a:ext>
            </a:extLst>
          </p:cNvPr>
          <p:cNvGrpSpPr/>
          <p:nvPr/>
        </p:nvGrpSpPr>
        <p:grpSpPr>
          <a:xfrm>
            <a:off x="7042972" y="3714093"/>
            <a:ext cx="4826000" cy="3060700"/>
            <a:chOff x="7088300" y="2857500"/>
            <a:chExt cx="4849700" cy="3644900"/>
          </a:xfrm>
        </p:grpSpPr>
        <p:pic>
          <p:nvPicPr>
            <p:cNvPr id="7" name="Picture 6">
              <a:extLst>
                <a:ext uri="{FF2B5EF4-FFF2-40B4-BE49-F238E27FC236}">
                  <a16:creationId xmlns:a16="http://schemas.microsoft.com/office/drawing/2014/main" id="{6F33FB9E-05B2-5645-B6D0-3C92841007CB}"/>
                </a:ext>
              </a:extLst>
            </p:cNvPr>
            <p:cNvPicPr>
              <a:picLocks noChangeAspect="1"/>
            </p:cNvPicPr>
            <p:nvPr/>
          </p:nvPicPr>
          <p:blipFill>
            <a:blip r:embed="rId4"/>
            <a:stretch>
              <a:fillRect/>
            </a:stretch>
          </p:blipFill>
          <p:spPr>
            <a:xfrm>
              <a:off x="7088300" y="2857500"/>
              <a:ext cx="4849700" cy="3644900"/>
            </a:xfrm>
            <a:prstGeom prst="rect">
              <a:avLst/>
            </a:prstGeom>
          </p:spPr>
        </p:pic>
        <p:sp>
          <p:nvSpPr>
            <p:cNvPr id="8" name="Oval 7">
              <a:extLst>
                <a:ext uri="{FF2B5EF4-FFF2-40B4-BE49-F238E27FC236}">
                  <a16:creationId xmlns:a16="http://schemas.microsoft.com/office/drawing/2014/main" id="{83955EB1-C91E-AD42-B868-681E8531533C}"/>
                </a:ext>
              </a:extLst>
            </p:cNvPr>
            <p:cNvSpPr>
              <a:spLocks noChangeAspect="1"/>
            </p:cNvSpPr>
            <p:nvPr/>
          </p:nvSpPr>
          <p:spPr>
            <a:xfrm flipH="1" flipV="1">
              <a:off x="11493500" y="6134099"/>
              <a:ext cx="91440" cy="914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CF9EBCF-4DC2-3D41-A9B7-61D490B09CF5}"/>
                </a:ext>
              </a:extLst>
            </p:cNvPr>
            <p:cNvSpPr txBox="1"/>
            <p:nvPr/>
          </p:nvSpPr>
          <p:spPr>
            <a:xfrm>
              <a:off x="11394440" y="5807648"/>
              <a:ext cx="381000"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B</a:t>
              </a:r>
            </a:p>
          </p:txBody>
        </p:sp>
      </p:grpSp>
    </p:spTree>
    <p:extLst>
      <p:ext uri="{BB962C8B-B14F-4D97-AF65-F5344CB8AC3E}">
        <p14:creationId xmlns:p14="http://schemas.microsoft.com/office/powerpoint/2010/main" val="4191911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2" name="Rectangle 1">
            <a:extLst>
              <a:ext uri="{FF2B5EF4-FFF2-40B4-BE49-F238E27FC236}">
                <a16:creationId xmlns:a16="http://schemas.microsoft.com/office/drawing/2014/main" id="{17E4AE7D-7088-2845-B8CB-4F4B6C091B77}"/>
              </a:ext>
            </a:extLst>
          </p:cNvPr>
          <p:cNvSpPr/>
          <p:nvPr/>
        </p:nvSpPr>
        <p:spPr>
          <a:xfrm>
            <a:off x="358588" y="814056"/>
            <a:ext cx="208262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2 Solution:</a:t>
            </a:r>
          </a:p>
        </p:txBody>
      </p:sp>
      <p:grpSp>
        <p:nvGrpSpPr>
          <p:cNvPr id="23" name="Group 22">
            <a:extLst>
              <a:ext uri="{FF2B5EF4-FFF2-40B4-BE49-F238E27FC236}">
                <a16:creationId xmlns:a16="http://schemas.microsoft.com/office/drawing/2014/main" id="{7F2401E8-6D25-504D-BC41-F924F97FF058}"/>
              </a:ext>
            </a:extLst>
          </p:cNvPr>
          <p:cNvGrpSpPr/>
          <p:nvPr/>
        </p:nvGrpSpPr>
        <p:grpSpPr>
          <a:xfrm>
            <a:off x="358588" y="1183388"/>
            <a:ext cx="11477812" cy="5654561"/>
            <a:chOff x="358588" y="1636170"/>
            <a:chExt cx="11477812" cy="5654561"/>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F5F63B5-D9FA-8A48-B7A2-EADE9020933A}"/>
                    </a:ext>
                  </a:extLst>
                </p:cNvPr>
                <p:cNvSpPr txBox="1"/>
                <p:nvPr/>
              </p:nvSpPr>
              <p:spPr>
                <a:xfrm>
                  <a:off x="358588" y="1636170"/>
                  <a:ext cx="11477812" cy="565456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minimum height to release the mass from in order to just barely make it around the loop-the-loop at point A, we apply conservation of energy.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Note, the problem here with using forces, is that the normal force of the bead on the ramp changes direction as the bead moves.  This makes determining the normal force anywhere angle dependent and using forces would involve calculus and having to solve a differential equation.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solve the problems without the need of calculus, energy is the way to go and we take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=2</m:t>
                      </m:r>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In the absence of friction between the bead and the track we have: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in terms of </a:t>
                  </a:r>
                  <a14:m>
                    <m:oMath xmlns:m="http://schemas.openxmlformats.org/officeDocument/2006/math">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we need to know what the speed is at point A for the mass.  We’ll determine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ℎ</m:t>
                          </m:r>
                        </m:e>
                        <m:sub>
                          <m:r>
                            <a:rPr lang="en-US" b="0" i="1" smtClean="0">
                              <a:latin typeface="Cambria Math" panose="02040503050406030204" pitchFamily="18" charset="0"/>
                            </a:rPr>
                            <m:t>𝑚𝑖𝑛</m:t>
                          </m:r>
                        </m:sub>
                      </m:sSub>
                    </m:oMath>
                  </a14:m>
                  <a:r>
                    <a:rPr lang="en-US" dirty="0">
                      <a:latin typeface="Times New Roman" panose="02020603050405020304" pitchFamily="18" charset="0"/>
                      <a:cs typeface="Times New Roman" panose="02020603050405020304" pitchFamily="18" charset="0"/>
                    </a:rPr>
                    <a:t> in terms of </a:t>
                  </a:r>
                  <a14:m>
                    <m:oMath xmlns:m="http://schemas.openxmlformats.org/officeDocument/2006/math">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since we’re neither given an actual value of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nor have any way of determining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from the information in the problem.</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Thus, we need to use another technique to determine the speed of the mass at point A and that technique is forces.</a:t>
                  </a:r>
                </a:p>
              </p:txBody>
            </p:sp>
          </mc:Choice>
          <mc:Fallback xmlns="">
            <p:sp>
              <p:nvSpPr>
                <p:cNvPr id="3" name="TextBox 2">
                  <a:extLst>
                    <a:ext uri="{FF2B5EF4-FFF2-40B4-BE49-F238E27FC236}">
                      <a16:creationId xmlns:a16="http://schemas.microsoft.com/office/drawing/2014/main" id="{2F5F63B5-D9FA-8A48-B7A2-EADE9020933A}"/>
                    </a:ext>
                  </a:extLst>
                </p:cNvPr>
                <p:cNvSpPr txBox="1">
                  <a:spLocks noRot="1" noChangeAspect="1" noMove="1" noResize="1" noEditPoints="1" noAdjustHandles="1" noChangeArrowheads="1" noChangeShapeType="1" noTextEdit="1"/>
                </p:cNvSpPr>
                <p:nvPr/>
              </p:nvSpPr>
              <p:spPr>
                <a:xfrm>
                  <a:off x="358588" y="1636170"/>
                  <a:ext cx="11477812" cy="5654561"/>
                </a:xfrm>
                <a:prstGeom prst="rect">
                  <a:avLst/>
                </a:prstGeom>
                <a:blipFill>
                  <a:blip r:embed="rId2"/>
                  <a:stretch>
                    <a:fillRect l="-331" t="-224" r="-221" b="-673"/>
                  </a:stretch>
                </a:blipFill>
              </p:spPr>
              <p:txBody>
                <a:bodyPr/>
                <a:lstStyle/>
                <a:p>
                  <a:r>
                    <a:rPr lang="en-US">
                      <a:noFill/>
                    </a:rPr>
                    <a:t> </a:t>
                  </a:r>
                </a:p>
              </p:txBody>
            </p:sp>
          </mc:Fallback>
        </mc:AlternateContent>
        <p:grpSp>
          <p:nvGrpSpPr>
            <p:cNvPr id="22" name="Group 21">
              <a:extLst>
                <a:ext uri="{FF2B5EF4-FFF2-40B4-BE49-F238E27FC236}">
                  <a16:creationId xmlns:a16="http://schemas.microsoft.com/office/drawing/2014/main" id="{FDAD005C-66F0-9846-AA76-D27419B44B13}"/>
                </a:ext>
              </a:extLst>
            </p:cNvPr>
            <p:cNvGrpSpPr/>
            <p:nvPr/>
          </p:nvGrpSpPr>
          <p:grpSpPr>
            <a:xfrm>
              <a:off x="4030387" y="4283507"/>
              <a:ext cx="2890727" cy="543795"/>
              <a:chOff x="4030387" y="4283507"/>
              <a:chExt cx="2890727" cy="543795"/>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E36AD3E-EB37-3D4D-A959-20409969A43A}"/>
                      </a:ext>
                    </a:extLst>
                  </p:cNvPr>
                  <p:cNvSpPr/>
                  <p:nvPr/>
                </p:nvSpPr>
                <p:spPr>
                  <a:xfrm>
                    <a:off x="4030387" y="4435400"/>
                    <a:ext cx="2890727" cy="39190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𝐸</m:t>
                          </m:r>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5" name="Rectangle 4">
                    <a:extLst>
                      <a:ext uri="{FF2B5EF4-FFF2-40B4-BE49-F238E27FC236}">
                        <a16:creationId xmlns:a16="http://schemas.microsoft.com/office/drawing/2014/main" id="{7E36AD3E-EB37-3D4D-A959-20409969A43A}"/>
                      </a:ext>
                    </a:extLst>
                  </p:cNvPr>
                  <p:cNvSpPr>
                    <a:spLocks noRot="1" noChangeAspect="1" noMove="1" noResize="1" noEditPoints="1" noAdjustHandles="1" noChangeArrowheads="1" noChangeShapeType="1" noTextEdit="1"/>
                  </p:cNvSpPr>
                  <p:nvPr/>
                </p:nvSpPr>
                <p:spPr>
                  <a:xfrm>
                    <a:off x="4030387" y="4435400"/>
                    <a:ext cx="2890727" cy="391902"/>
                  </a:xfrm>
                  <a:prstGeom prst="rect">
                    <a:avLst/>
                  </a:prstGeom>
                  <a:blipFill>
                    <a:blip r:embed="rId3"/>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815A1E0-85BD-704F-B309-D975F8886A9C}"/>
                      </a:ext>
                    </a:extLst>
                  </p:cNvPr>
                  <p:cNvSpPr/>
                  <p:nvPr/>
                </p:nvSpPr>
                <p:spPr>
                  <a:xfrm>
                    <a:off x="6138717" y="4283507"/>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6" name="Rectangle 5">
                    <a:extLst>
                      <a:ext uri="{FF2B5EF4-FFF2-40B4-BE49-F238E27FC236}">
                        <a16:creationId xmlns:a16="http://schemas.microsoft.com/office/drawing/2014/main" id="{9815A1E0-85BD-704F-B309-D975F8886A9C}"/>
                      </a:ext>
                    </a:extLst>
                  </p:cNvPr>
                  <p:cNvSpPr>
                    <a:spLocks noRot="1" noChangeAspect="1" noMove="1" noResize="1" noEditPoints="1" noAdjustHandles="1" noChangeArrowheads="1" noChangeShapeType="1" noTextEdit="1"/>
                  </p:cNvSpPr>
                  <p:nvPr/>
                </p:nvSpPr>
                <p:spPr>
                  <a:xfrm>
                    <a:off x="6138717" y="4283507"/>
                    <a:ext cx="324128" cy="307777"/>
                  </a:xfrm>
                  <a:prstGeom prst="rect">
                    <a:avLst/>
                  </a:prstGeom>
                  <a:blipFill>
                    <a:blip r:embed="rId4"/>
                    <a:stretch>
                      <a:fillRect/>
                    </a:stretch>
                  </a:blipFill>
                </p:spPr>
                <p:txBody>
                  <a:bodyPr/>
                  <a:lstStyle/>
                  <a:p>
                    <a:r>
                      <a:rPr lang="en-US">
                        <a:noFill/>
                      </a:rPr>
                      <a:t> </a:t>
                    </a:r>
                  </a:p>
                </p:txBody>
              </p:sp>
            </mc:Fallback>
          </mc:AlternateContent>
        </p:grpSp>
        <p:cxnSp>
          <p:nvCxnSpPr>
            <p:cNvPr id="8" name="Straight Arrow Connector 7">
              <a:extLst>
                <a:ext uri="{FF2B5EF4-FFF2-40B4-BE49-F238E27FC236}">
                  <a16:creationId xmlns:a16="http://schemas.microsoft.com/office/drawing/2014/main" id="{4FB99B3F-F7C9-B141-852C-9967F765BEC7}"/>
                </a:ext>
              </a:extLst>
            </p:cNvPr>
            <p:cNvCxnSpPr/>
            <p:nvPr/>
          </p:nvCxnSpPr>
          <p:spPr>
            <a:xfrm flipV="1">
              <a:off x="6041835" y="4435400"/>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AA36F03-1DF5-514C-8430-31DFB635AFC7}"/>
              </a:ext>
            </a:extLst>
          </p:cNvPr>
          <p:cNvGrpSpPr/>
          <p:nvPr/>
        </p:nvGrpSpPr>
        <p:grpSpPr>
          <a:xfrm>
            <a:off x="2305993" y="4382999"/>
            <a:ext cx="7166834" cy="572796"/>
            <a:chOff x="328220" y="2485934"/>
            <a:chExt cx="7166834" cy="572796"/>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4D8E3F-CAA6-224F-88E2-86E8BF1FB0F6}"/>
                    </a:ext>
                  </a:extLst>
                </p:cNvPr>
                <p:cNvSpPr txBox="1"/>
                <p:nvPr/>
              </p:nvSpPr>
              <p:spPr>
                <a:xfrm>
                  <a:off x="328220" y="2691007"/>
                  <a:ext cx="7166834"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e>
                        </m:d>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𝑅𝑚𝑔</m:t>
                        </m:r>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704D8E3F-CAA6-224F-88E2-86E8BF1FB0F6}"/>
                    </a:ext>
                  </a:extLst>
                </p:cNvPr>
                <p:cNvSpPr txBox="1">
                  <a:spLocks noRot="1" noChangeAspect="1" noMove="1" noResize="1" noEditPoints="1" noAdjustHandles="1" noChangeArrowheads="1" noChangeShapeType="1" noTextEdit="1"/>
                </p:cNvSpPr>
                <p:nvPr/>
              </p:nvSpPr>
              <p:spPr>
                <a:xfrm>
                  <a:off x="328220" y="2691007"/>
                  <a:ext cx="7166834" cy="327590"/>
                </a:xfrm>
                <a:prstGeom prst="rect">
                  <a:avLst/>
                </a:prstGeom>
                <a:blipFill>
                  <a:blip r:embed="rId5"/>
                  <a:stretch>
                    <a:fillRect r="-177" b="-23077"/>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4DD6EA43-3F5F-334E-A0E8-DC9E8E9FA151}"/>
                </a:ext>
              </a:extLst>
            </p:cNvPr>
            <p:cNvCxnSpPr/>
            <p:nvPr/>
          </p:nvCxnSpPr>
          <p:spPr>
            <a:xfrm flipV="1">
              <a:off x="1721955" y="2644846"/>
              <a:ext cx="245737" cy="413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61464C1C-EFF6-7247-B684-3EA3D3E5C223}"/>
                    </a:ext>
                  </a:extLst>
                </p:cNvPr>
                <p:cNvSpPr/>
                <p:nvPr/>
              </p:nvSpPr>
              <p:spPr>
                <a:xfrm>
                  <a:off x="1890550" y="2485934"/>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21" name="Rectangle 20">
                  <a:extLst>
                    <a:ext uri="{FF2B5EF4-FFF2-40B4-BE49-F238E27FC236}">
                      <a16:creationId xmlns:a16="http://schemas.microsoft.com/office/drawing/2014/main" id="{61464C1C-EFF6-7247-B684-3EA3D3E5C223}"/>
                    </a:ext>
                  </a:extLst>
                </p:cNvPr>
                <p:cNvSpPr>
                  <a:spLocks noRot="1" noChangeAspect="1" noMove="1" noResize="1" noEditPoints="1" noAdjustHandles="1" noChangeArrowheads="1" noChangeShapeType="1" noTextEdit="1"/>
                </p:cNvSpPr>
                <p:nvPr/>
              </p:nvSpPr>
              <p:spPr>
                <a:xfrm>
                  <a:off x="1890550" y="2485934"/>
                  <a:ext cx="324128" cy="307777"/>
                </a:xfrm>
                <a:prstGeom prst="rect">
                  <a:avLst/>
                </a:prstGeom>
                <a:blipFill>
                  <a:blip r:embed="rId6"/>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72754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0E825160-39C5-5246-9A17-91E7F315E3A8}"/>
              </a:ext>
            </a:extLst>
          </p:cNvPr>
          <p:cNvSpPr/>
          <p:nvPr/>
        </p:nvSpPr>
        <p:spPr>
          <a:xfrm>
            <a:off x="358589" y="1098034"/>
            <a:ext cx="6677212"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2 Solution continued:</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Assuming that the positive y-direction is vertically upwards, we have by Newton’s laws of motion at point A:</a:t>
            </a:r>
          </a:p>
        </p:txBody>
      </p:sp>
      <p:grpSp>
        <p:nvGrpSpPr>
          <p:cNvPr id="20" name="Group 19">
            <a:extLst>
              <a:ext uri="{FF2B5EF4-FFF2-40B4-BE49-F238E27FC236}">
                <a16:creationId xmlns:a16="http://schemas.microsoft.com/office/drawing/2014/main" id="{5A135882-CDD5-F147-8098-8570E430A7EE}"/>
              </a:ext>
            </a:extLst>
          </p:cNvPr>
          <p:cNvGrpSpPr/>
          <p:nvPr/>
        </p:nvGrpSpPr>
        <p:grpSpPr>
          <a:xfrm>
            <a:off x="7112000" y="1098034"/>
            <a:ext cx="4142642" cy="2800866"/>
            <a:chOff x="7112000" y="1098034"/>
            <a:chExt cx="4142642" cy="2800866"/>
          </a:xfrm>
        </p:grpSpPr>
        <p:cxnSp>
          <p:nvCxnSpPr>
            <p:cNvPr id="6" name="Straight Arrow Connector 5">
              <a:extLst>
                <a:ext uri="{FF2B5EF4-FFF2-40B4-BE49-F238E27FC236}">
                  <a16:creationId xmlns:a16="http://schemas.microsoft.com/office/drawing/2014/main" id="{4FB329CE-0A2C-DD42-BD82-6A4573E0A4B9}"/>
                </a:ext>
              </a:extLst>
            </p:cNvPr>
            <p:cNvCxnSpPr>
              <a:cxnSpLocks/>
            </p:cNvCxnSpPr>
            <p:nvPr/>
          </p:nvCxnSpPr>
          <p:spPr>
            <a:xfrm>
              <a:off x="9232900" y="2514600"/>
              <a:ext cx="1460500"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8C23343F-DA76-4748-A92B-6B10A9874F18}"/>
                </a:ext>
              </a:extLst>
            </p:cNvPr>
            <p:cNvSpPr/>
            <p:nvPr/>
          </p:nvSpPr>
          <p:spPr>
            <a:xfrm>
              <a:off x="7594600" y="1098034"/>
              <a:ext cx="3098800" cy="2800866"/>
            </a:xfrm>
            <a:prstGeom prst="ellipse">
              <a:avLst/>
            </a:prstGeom>
            <a:no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8FC8AA-C054-9C4D-84BE-917671080594}"/>
                </a:ext>
              </a:extLst>
            </p:cNvPr>
            <p:cNvSpPr/>
            <p:nvPr/>
          </p:nvSpPr>
          <p:spPr>
            <a:xfrm>
              <a:off x="8928100" y="1098034"/>
              <a:ext cx="406400" cy="3693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30927544-435F-884A-91CB-90F833A72808}"/>
                </a:ext>
              </a:extLst>
            </p:cNvPr>
            <p:cNvCxnSpPr/>
            <p:nvPr/>
          </p:nvCxnSpPr>
          <p:spPr>
            <a:xfrm flipH="1">
              <a:off x="9080500" y="1206500"/>
              <a:ext cx="12700" cy="72390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F8A7737-8211-B14D-AE07-CF99D7272E3C}"/>
                </a:ext>
              </a:extLst>
            </p:cNvPr>
            <p:cNvCxnSpPr/>
            <p:nvPr/>
          </p:nvCxnSpPr>
          <p:spPr>
            <a:xfrm flipH="1">
              <a:off x="9182100" y="1206500"/>
              <a:ext cx="12700" cy="7239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4A023CB-43C5-C54B-B121-FF33F8441523}"/>
                    </a:ext>
                  </a:extLst>
                </p:cNvPr>
                <p:cNvSpPr txBox="1"/>
                <p:nvPr/>
              </p:nvSpPr>
              <p:spPr>
                <a:xfrm>
                  <a:off x="8814147" y="172826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𝑁</m:t>
                            </m:r>
                          </m:sub>
                        </m:sSub>
                      </m:oMath>
                    </m:oMathPara>
                  </a14:m>
                  <a:endParaRPr lang="en-US" dirty="0"/>
                </a:p>
              </p:txBody>
            </p:sp>
          </mc:Choice>
          <mc:Fallback xmlns="">
            <p:sp>
              <p:nvSpPr>
                <p:cNvPr id="15" name="TextBox 14">
                  <a:extLst>
                    <a:ext uri="{FF2B5EF4-FFF2-40B4-BE49-F238E27FC236}">
                      <a16:creationId xmlns:a16="http://schemas.microsoft.com/office/drawing/2014/main" id="{54A023CB-43C5-C54B-B121-FF33F8441523}"/>
                    </a:ext>
                  </a:extLst>
                </p:cNvPr>
                <p:cNvSpPr txBox="1">
                  <a:spLocks noRot="1" noChangeAspect="1" noMove="1" noResize="1" noEditPoints="1" noAdjustHandles="1" noChangeArrowheads="1" noChangeShapeType="1" noTextEdit="1"/>
                </p:cNvSpPr>
                <p:nvPr/>
              </p:nvSpPr>
              <p:spPr>
                <a:xfrm>
                  <a:off x="8814147" y="1728268"/>
                  <a:ext cx="308802" cy="310598"/>
                </a:xfrm>
                <a:prstGeom prst="rect">
                  <a:avLst/>
                </a:prstGeom>
                <a:blipFill>
                  <a:blip r:embed="rId2"/>
                  <a:stretch>
                    <a:fillRect l="-16000" t="-26923" r="-4000"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F94F9EF-E483-0346-9273-B9E3E7DD004A}"/>
                    </a:ext>
                  </a:extLst>
                </p:cNvPr>
                <p:cNvSpPr txBox="1"/>
                <p:nvPr/>
              </p:nvSpPr>
              <p:spPr>
                <a:xfrm>
                  <a:off x="9211502" y="1693618"/>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𝑊</m:t>
                            </m:r>
                          </m:sub>
                        </m:sSub>
                      </m:oMath>
                    </m:oMathPara>
                  </a14:m>
                  <a:endParaRPr lang="en-US" dirty="0"/>
                </a:p>
              </p:txBody>
            </p:sp>
          </mc:Choice>
          <mc:Fallback xmlns="">
            <p:sp>
              <p:nvSpPr>
                <p:cNvPr id="16" name="TextBox 15">
                  <a:extLst>
                    <a:ext uri="{FF2B5EF4-FFF2-40B4-BE49-F238E27FC236}">
                      <a16:creationId xmlns:a16="http://schemas.microsoft.com/office/drawing/2014/main" id="{1F94F9EF-E483-0346-9273-B9E3E7DD004A}"/>
                    </a:ext>
                  </a:extLst>
                </p:cNvPr>
                <p:cNvSpPr txBox="1">
                  <a:spLocks noRot="1" noChangeAspect="1" noMove="1" noResize="1" noEditPoints="1" noAdjustHandles="1" noChangeArrowheads="1" noChangeShapeType="1" noTextEdit="1"/>
                </p:cNvSpPr>
                <p:nvPr/>
              </p:nvSpPr>
              <p:spPr>
                <a:xfrm>
                  <a:off x="9211502" y="1693618"/>
                  <a:ext cx="359009" cy="310598"/>
                </a:xfrm>
                <a:prstGeom prst="rect">
                  <a:avLst/>
                </a:prstGeom>
                <a:blipFill>
                  <a:blip r:embed="rId3"/>
                  <a:stretch>
                    <a:fillRect l="-10000" t="-26923" b="-1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F206FED-5447-CE4F-B5D5-F47671D42DE8}"/>
                    </a:ext>
                  </a:extLst>
                </p:cNvPr>
                <p:cNvSpPr txBox="1"/>
                <p:nvPr/>
              </p:nvSpPr>
              <p:spPr>
                <a:xfrm>
                  <a:off x="9756042" y="2221468"/>
                  <a:ext cx="207108"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rPr>
                          <m:t>𝑅</m:t>
                        </m:r>
                      </m:oMath>
                    </m:oMathPara>
                  </a14:m>
                  <a:endParaRPr lang="en-US" dirty="0"/>
                </a:p>
              </p:txBody>
            </p:sp>
          </mc:Choice>
          <mc:Fallback xmlns="">
            <p:sp>
              <p:nvSpPr>
                <p:cNvPr id="17" name="TextBox 16">
                  <a:extLst>
                    <a:ext uri="{FF2B5EF4-FFF2-40B4-BE49-F238E27FC236}">
                      <a16:creationId xmlns:a16="http://schemas.microsoft.com/office/drawing/2014/main" id="{2F206FED-5447-CE4F-B5D5-F47671D42DE8}"/>
                    </a:ext>
                  </a:extLst>
                </p:cNvPr>
                <p:cNvSpPr txBox="1">
                  <a:spLocks noRot="1" noChangeAspect="1" noMove="1" noResize="1" noEditPoints="1" noAdjustHandles="1" noChangeArrowheads="1" noChangeShapeType="1" noTextEdit="1"/>
                </p:cNvSpPr>
                <p:nvPr/>
              </p:nvSpPr>
              <p:spPr>
                <a:xfrm>
                  <a:off x="9756042" y="2221468"/>
                  <a:ext cx="207108" cy="276999"/>
                </a:xfrm>
                <a:prstGeom prst="rect">
                  <a:avLst/>
                </a:prstGeom>
                <a:blipFill>
                  <a:blip r:embed="rId4"/>
                  <a:stretch>
                    <a:fillRect l="-23529" r="-17647" b="-4348"/>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50A262BC-E551-8048-971F-A5CD5AE3F2B1}"/>
                </a:ext>
              </a:extLst>
            </p:cNvPr>
            <p:cNvCxnSpPr/>
            <p:nvPr/>
          </p:nvCxnSpPr>
          <p:spPr>
            <a:xfrm>
              <a:off x="7112000" y="3898900"/>
              <a:ext cx="4142642" cy="0"/>
            </a:xfrm>
            <a:prstGeom prst="line">
              <a:avLst/>
            </a:prstGeom>
            <a:ln w="22225">
              <a:solidFill>
                <a:srgbClr val="00B0F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4CB9533-87E7-204A-8C18-676EBC44009F}"/>
                  </a:ext>
                </a:extLst>
              </p:cNvPr>
              <p:cNvSpPr txBox="1"/>
              <p:nvPr/>
            </p:nvSpPr>
            <p:spPr>
              <a:xfrm>
                <a:off x="1536700" y="2514600"/>
                <a:ext cx="2949334" cy="57906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𝑅</m:t>
                          </m:r>
                        </m:den>
                      </m:f>
                    </m:oMath>
                  </m:oMathPara>
                </a14:m>
                <a:endParaRPr lang="en-US" dirty="0"/>
              </a:p>
            </p:txBody>
          </p:sp>
        </mc:Choice>
        <mc:Fallback xmlns="">
          <p:sp>
            <p:nvSpPr>
              <p:cNvPr id="21" name="TextBox 20">
                <a:extLst>
                  <a:ext uri="{FF2B5EF4-FFF2-40B4-BE49-F238E27FC236}">
                    <a16:creationId xmlns:a16="http://schemas.microsoft.com/office/drawing/2014/main" id="{24CB9533-87E7-204A-8C18-676EBC44009F}"/>
                  </a:ext>
                </a:extLst>
              </p:cNvPr>
              <p:cNvSpPr txBox="1">
                <a:spLocks noRot="1" noChangeAspect="1" noMove="1" noResize="1" noEditPoints="1" noAdjustHandles="1" noChangeArrowheads="1" noChangeShapeType="1" noTextEdit="1"/>
              </p:cNvSpPr>
              <p:nvPr/>
            </p:nvSpPr>
            <p:spPr>
              <a:xfrm>
                <a:off x="1536700" y="2514600"/>
                <a:ext cx="2949334" cy="579069"/>
              </a:xfrm>
              <a:prstGeom prst="rect">
                <a:avLst/>
              </a:prstGeom>
              <a:blipFill>
                <a:blip r:embed="rId5"/>
                <a:stretch>
                  <a:fillRect b="-10638"/>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id="{12AC9EA4-8D57-1D4E-9C6A-0F9279808A52}"/>
              </a:ext>
            </a:extLst>
          </p:cNvPr>
          <p:cNvSpPr/>
          <p:nvPr/>
        </p:nvSpPr>
        <p:spPr>
          <a:xfrm>
            <a:off x="358588" y="3309906"/>
            <a:ext cx="6096000" cy="923330"/>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condition for the bead to just barely hang is when the normal force vanishes.  If the normal force vanishes then the bead is no longer in contact with the track.</a:t>
            </a:r>
          </a:p>
        </p:txBody>
      </p:sp>
      <p:grpSp>
        <p:nvGrpSpPr>
          <p:cNvPr id="27" name="Group 26">
            <a:extLst>
              <a:ext uri="{FF2B5EF4-FFF2-40B4-BE49-F238E27FC236}">
                <a16:creationId xmlns:a16="http://schemas.microsoft.com/office/drawing/2014/main" id="{04A30284-3D81-C540-B0F0-A7DB6AB236EE}"/>
              </a:ext>
            </a:extLst>
          </p:cNvPr>
          <p:cNvGrpSpPr/>
          <p:nvPr/>
        </p:nvGrpSpPr>
        <p:grpSpPr>
          <a:xfrm>
            <a:off x="1270731" y="4449473"/>
            <a:ext cx="3215303" cy="579069"/>
            <a:chOff x="2133600" y="4374136"/>
            <a:chExt cx="3215303" cy="579069"/>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FE811D1-7890-8C42-9D06-E9EE9413C006}"/>
                    </a:ext>
                  </a:extLst>
                </p:cNvPr>
                <p:cNvSpPr txBox="1"/>
                <p:nvPr/>
              </p:nvSpPr>
              <p:spPr>
                <a:xfrm>
                  <a:off x="2133600" y="4374136"/>
                  <a:ext cx="3215303" cy="57906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𝑅</m:t>
                            </m:r>
                          </m:den>
                        </m:f>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𝑅𝑔</m:t>
                        </m:r>
                      </m:oMath>
                    </m:oMathPara>
                  </a14:m>
                  <a:endParaRPr lang="en-US" dirty="0"/>
                </a:p>
              </p:txBody>
            </p:sp>
          </mc:Choice>
          <mc:Fallback xmlns="">
            <p:sp>
              <p:nvSpPr>
                <p:cNvPr id="23" name="TextBox 22">
                  <a:extLst>
                    <a:ext uri="{FF2B5EF4-FFF2-40B4-BE49-F238E27FC236}">
                      <a16:creationId xmlns:a16="http://schemas.microsoft.com/office/drawing/2014/main" id="{CFE811D1-7890-8C42-9D06-E9EE9413C006}"/>
                    </a:ext>
                  </a:extLst>
                </p:cNvPr>
                <p:cNvSpPr txBox="1">
                  <a:spLocks noRot="1" noChangeAspect="1" noMove="1" noResize="1" noEditPoints="1" noAdjustHandles="1" noChangeArrowheads="1" noChangeShapeType="1" noTextEdit="1"/>
                </p:cNvSpPr>
                <p:nvPr/>
              </p:nvSpPr>
              <p:spPr>
                <a:xfrm>
                  <a:off x="2133600" y="4374136"/>
                  <a:ext cx="3215303" cy="579069"/>
                </a:xfrm>
                <a:prstGeom prst="rect">
                  <a:avLst/>
                </a:prstGeom>
                <a:blipFill>
                  <a:blip r:embed="rId6"/>
                  <a:stretch>
                    <a:fillRect r="-1969" b="-10638"/>
                  </a:stretch>
                </a:blipFill>
              </p:spPr>
              <p:txBody>
                <a:bodyPr/>
                <a:lstStyle/>
                <a:p>
                  <a:r>
                    <a:rPr lang="en-US">
                      <a:noFill/>
                    </a:rPr>
                    <a:t> </a:t>
                  </a:r>
                </a:p>
              </p:txBody>
            </p:sp>
          </mc:Fallback>
        </mc:AlternateContent>
        <p:cxnSp>
          <p:nvCxnSpPr>
            <p:cNvPr id="25" name="Straight Arrow Connector 24">
              <a:extLst>
                <a:ext uri="{FF2B5EF4-FFF2-40B4-BE49-F238E27FC236}">
                  <a16:creationId xmlns:a16="http://schemas.microsoft.com/office/drawing/2014/main" id="{6DFEBEC2-12EE-4E42-9BCE-0E5DA8C9C5B3}"/>
                </a:ext>
              </a:extLst>
            </p:cNvPr>
            <p:cNvCxnSpPr/>
            <p:nvPr/>
          </p:nvCxnSpPr>
          <p:spPr>
            <a:xfrm flipV="1">
              <a:off x="2362200" y="4449473"/>
              <a:ext cx="177800" cy="428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53F4B2E-62A2-DB45-AB29-18194EFC26B2}"/>
                    </a:ext>
                  </a:extLst>
                </p:cNvPr>
                <p:cNvSpPr txBox="1"/>
                <p:nvPr/>
              </p:nvSpPr>
              <p:spPr>
                <a:xfrm>
                  <a:off x="2599255" y="4442993"/>
                  <a:ext cx="13946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26" name="TextBox 25">
                  <a:extLst>
                    <a:ext uri="{FF2B5EF4-FFF2-40B4-BE49-F238E27FC236}">
                      <a16:creationId xmlns:a16="http://schemas.microsoft.com/office/drawing/2014/main" id="{753F4B2E-62A2-DB45-AB29-18194EFC26B2}"/>
                    </a:ext>
                  </a:extLst>
                </p:cNvPr>
                <p:cNvSpPr txBox="1">
                  <a:spLocks noRot="1" noChangeAspect="1" noMove="1" noResize="1" noEditPoints="1" noAdjustHandles="1" noChangeArrowheads="1" noChangeShapeType="1" noTextEdit="1"/>
                </p:cNvSpPr>
                <p:nvPr/>
              </p:nvSpPr>
              <p:spPr>
                <a:xfrm>
                  <a:off x="2599255" y="4442993"/>
                  <a:ext cx="139462" cy="215444"/>
                </a:xfrm>
                <a:prstGeom prst="rect">
                  <a:avLst/>
                </a:prstGeom>
                <a:blipFill>
                  <a:blip r:embed="rId7"/>
                  <a:stretch>
                    <a:fillRect l="-25000" r="-16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00D66A15-2413-4D47-A835-145E9560AD54}"/>
                  </a:ext>
                </a:extLst>
              </p:cNvPr>
              <p:cNvSpPr/>
              <p:nvPr/>
            </p:nvSpPr>
            <p:spPr>
              <a:xfrm>
                <a:off x="1270731" y="6037911"/>
                <a:ext cx="7572329" cy="419025"/>
              </a:xfrm>
              <a:prstGeom prst="rect">
                <a:avLst/>
              </a:prstGeom>
            </p:spPr>
            <p:txBody>
              <a:bodyPr wrap="none">
                <a:spAutoFit/>
              </a:bodyPr>
              <a:lstStyle/>
              <a:p>
                <a:pPr/>
                <a14:m>
                  <m:oMathPara xmlns:m="http://schemas.openxmlformats.org/officeDocument/2006/math">
                    <m:oMath>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𝑅𝑚𝑔</m:t>
                      </m:r>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𝑚𝑅𝑔</m:t>
                      </m:r>
                      <m:r>
                        <a:rPr lang="en-US" b="0" i="1" smtClean="0">
                          <a:latin typeface="Cambria Math" panose="02040503050406030204" pitchFamily="18" charset="0"/>
                        </a:rPr>
                        <m:t>+2</m:t>
                      </m:r>
                      <m:r>
                        <a:rPr lang="en-US" b="0" i="1" smtClean="0">
                          <a:latin typeface="Cambria Math" panose="02040503050406030204" pitchFamily="18" charset="0"/>
                        </a:rPr>
                        <m:t>𝑀𝑅𝑔</m:t>
                      </m:r>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𝑚𝑖𝑛</m:t>
                          </m:r>
                        </m:sub>
                      </m:sSub>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𝑅</m:t>
                      </m:r>
                    </m:oMath>
                  </m:oMathPara>
                </a14:m>
                <a:endParaRPr lang="en-US" dirty="0"/>
              </a:p>
            </p:txBody>
          </p:sp>
        </mc:Choice>
        <mc:Fallback xmlns="">
          <p:sp>
            <p:nvSpPr>
              <p:cNvPr id="28" name="Rectangle 27">
                <a:extLst>
                  <a:ext uri="{FF2B5EF4-FFF2-40B4-BE49-F238E27FC236}">
                    <a16:creationId xmlns:a16="http://schemas.microsoft.com/office/drawing/2014/main" id="{00D66A15-2413-4D47-A835-145E9560AD54}"/>
                  </a:ext>
                </a:extLst>
              </p:cNvPr>
              <p:cNvSpPr>
                <a:spLocks noRot="1" noChangeAspect="1" noMove="1" noResize="1" noEditPoints="1" noAdjustHandles="1" noChangeArrowheads="1" noChangeShapeType="1" noTextEdit="1"/>
              </p:cNvSpPr>
              <p:nvPr/>
            </p:nvSpPr>
            <p:spPr>
              <a:xfrm>
                <a:off x="1270731" y="6037911"/>
                <a:ext cx="7572329" cy="419025"/>
              </a:xfrm>
              <a:prstGeom prst="rect">
                <a:avLst/>
              </a:prstGeom>
              <a:blipFill>
                <a:blip r:embed="rId8"/>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AC3E49E9-75F9-E449-8713-D5912DF2A5E3}"/>
                  </a:ext>
                </a:extLst>
              </p:cNvPr>
              <p:cNvSpPr/>
              <p:nvPr/>
            </p:nvSpPr>
            <p:spPr>
              <a:xfrm>
                <a:off x="358588" y="5093695"/>
                <a:ext cx="6096000" cy="646331"/>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Substituting this expression into our equation of conservation of energy we get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𝑚𝑖𝑛</m:t>
                        </m:r>
                      </m:sub>
                    </m:sSub>
                    <m:r>
                      <a:rPr lang="en-US" b="0" i="1" smtClean="0">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in terms of </a:t>
                </a:r>
                <a14:m>
                  <m:oMath xmlns:m="http://schemas.openxmlformats.org/officeDocument/2006/math">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a:t>
                </a:r>
              </a:p>
            </p:txBody>
          </p:sp>
        </mc:Choice>
        <mc:Fallback xmlns="">
          <p:sp>
            <p:nvSpPr>
              <p:cNvPr id="29" name="Rectangle 28">
                <a:extLst>
                  <a:ext uri="{FF2B5EF4-FFF2-40B4-BE49-F238E27FC236}">
                    <a16:creationId xmlns:a16="http://schemas.microsoft.com/office/drawing/2014/main" id="{AC3E49E9-75F9-E449-8713-D5912DF2A5E3}"/>
                  </a:ext>
                </a:extLst>
              </p:cNvPr>
              <p:cNvSpPr>
                <a:spLocks noRot="1" noChangeAspect="1" noMove="1" noResize="1" noEditPoints="1" noAdjustHandles="1" noChangeArrowheads="1" noChangeShapeType="1" noTextEdit="1"/>
              </p:cNvSpPr>
              <p:nvPr/>
            </p:nvSpPr>
            <p:spPr>
              <a:xfrm>
                <a:off x="358588" y="5093695"/>
                <a:ext cx="6096000" cy="646331"/>
              </a:xfrm>
              <a:prstGeom prst="rect">
                <a:avLst/>
              </a:prstGeom>
              <a:blipFill>
                <a:blip r:embed="rId9"/>
                <a:stretch>
                  <a:fillRect l="-624" t="-3846" r="-1663" b="-11538"/>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C1906AD1-8AFC-0148-9BCF-ECD86A48552E}"/>
              </a:ext>
            </a:extLst>
          </p:cNvPr>
          <p:cNvSpPr/>
          <p:nvPr/>
        </p:nvSpPr>
        <p:spPr>
          <a:xfrm>
            <a:off x="7416800" y="6093270"/>
            <a:ext cx="1397347" cy="384930"/>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82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5B61AEB1-9A92-C54C-B05F-5DC3F23D05AD}"/>
                  </a:ext>
                </a:extLst>
              </p:cNvPr>
              <p:cNvSpPr/>
              <p:nvPr/>
            </p:nvSpPr>
            <p:spPr>
              <a:xfrm>
                <a:off x="358588" y="1098034"/>
                <a:ext cx="11566711"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2 Solution continued:</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If the bead started at a height of </a:t>
                </a:r>
                <a14:m>
                  <m:oMath xmlns:m="http://schemas.openxmlformats.org/officeDocument/2006/math">
                    <m:r>
                      <a:rPr lang="en-US" b="0" i="1" smtClean="0">
                        <a:latin typeface="Cambria Math" panose="02040503050406030204" pitchFamily="18" charset="0"/>
                        <a:cs typeface="Times New Roman" panose="02020603050405020304" pitchFamily="18" charset="0"/>
                      </a:rPr>
                      <m:t>ℎ</m:t>
                    </m:r>
                    <m:r>
                      <a:rPr lang="en-US" b="0" i="1" smtClean="0">
                        <a:latin typeface="Cambria Math" panose="02040503050406030204" pitchFamily="18" charset="0"/>
                        <a:cs typeface="Times New Roman" panose="02020603050405020304" pitchFamily="18" charset="0"/>
                      </a:rPr>
                      <m:t>=1.5</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ℎ</m:t>
                        </m:r>
                      </m:e>
                      <m:sub>
                        <m:r>
                          <a:rPr lang="en-US" b="0" i="1" smtClean="0">
                            <a:latin typeface="Cambria Math" panose="02040503050406030204" pitchFamily="18" charset="0"/>
                            <a:cs typeface="Times New Roman" panose="02020603050405020304" pitchFamily="18" charset="0"/>
                          </a:rPr>
                          <m:t>𝑚𝑖𝑛</m:t>
                        </m:r>
                      </m:sub>
                    </m:sSub>
                  </m:oMath>
                </a14:m>
                <a:r>
                  <a:rPr lang="en-US" dirty="0">
                    <a:latin typeface="Times New Roman" panose="02020603050405020304" pitchFamily="18" charset="0"/>
                    <a:cs typeface="Times New Roman" panose="02020603050405020304" pitchFamily="18" charset="0"/>
                  </a:rPr>
                  <a:t>, the speed of the bead at point A is determine from conservation of energy between where the mass is released and point A.</a:t>
                </a:r>
              </a:p>
            </p:txBody>
          </p:sp>
        </mc:Choice>
        <mc:Fallback xmlns="">
          <p:sp>
            <p:nvSpPr>
              <p:cNvPr id="3" name="Rectangle 2">
                <a:extLst>
                  <a:ext uri="{FF2B5EF4-FFF2-40B4-BE49-F238E27FC236}">
                    <a16:creationId xmlns:a16="http://schemas.microsoft.com/office/drawing/2014/main" id="{5B61AEB1-9A92-C54C-B05F-5DC3F23D05AD}"/>
                  </a:ext>
                </a:extLst>
              </p:cNvPr>
              <p:cNvSpPr>
                <a:spLocks noRot="1" noChangeAspect="1" noMove="1" noResize="1" noEditPoints="1" noAdjustHandles="1" noChangeArrowheads="1" noChangeShapeType="1" noTextEdit="1"/>
              </p:cNvSpPr>
              <p:nvPr/>
            </p:nvSpPr>
            <p:spPr>
              <a:xfrm>
                <a:off x="358588" y="1098034"/>
                <a:ext cx="11566711" cy="1200329"/>
              </a:xfrm>
              <a:prstGeom prst="rect">
                <a:avLst/>
              </a:prstGeom>
              <a:blipFill>
                <a:blip r:embed="rId2"/>
                <a:stretch>
                  <a:fillRect l="-439" t="-2105" b="-7368"/>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D2FFAE11-8F8F-9C4E-B3F4-307DFCA78BBD}"/>
              </a:ext>
            </a:extLst>
          </p:cNvPr>
          <p:cNvGrpSpPr/>
          <p:nvPr/>
        </p:nvGrpSpPr>
        <p:grpSpPr>
          <a:xfrm>
            <a:off x="6972300" y="3314700"/>
            <a:ext cx="4826000" cy="3060700"/>
            <a:chOff x="7088300" y="2857500"/>
            <a:chExt cx="4849700" cy="3644900"/>
          </a:xfrm>
        </p:grpSpPr>
        <p:pic>
          <p:nvPicPr>
            <p:cNvPr id="6" name="Picture 5">
              <a:extLst>
                <a:ext uri="{FF2B5EF4-FFF2-40B4-BE49-F238E27FC236}">
                  <a16:creationId xmlns:a16="http://schemas.microsoft.com/office/drawing/2014/main" id="{DFFAA481-2F4A-384A-B9A4-2B9226558C26}"/>
                </a:ext>
              </a:extLst>
            </p:cNvPr>
            <p:cNvPicPr>
              <a:picLocks noChangeAspect="1"/>
            </p:cNvPicPr>
            <p:nvPr/>
          </p:nvPicPr>
          <p:blipFill>
            <a:blip r:embed="rId3"/>
            <a:stretch>
              <a:fillRect/>
            </a:stretch>
          </p:blipFill>
          <p:spPr>
            <a:xfrm>
              <a:off x="7088300" y="2857500"/>
              <a:ext cx="4849700" cy="3644900"/>
            </a:xfrm>
            <a:prstGeom prst="rect">
              <a:avLst/>
            </a:prstGeom>
          </p:spPr>
        </p:pic>
        <p:sp>
          <p:nvSpPr>
            <p:cNvPr id="7" name="Oval 6">
              <a:extLst>
                <a:ext uri="{FF2B5EF4-FFF2-40B4-BE49-F238E27FC236}">
                  <a16:creationId xmlns:a16="http://schemas.microsoft.com/office/drawing/2014/main" id="{6D171780-F193-0944-BE81-6FD73A0F3E4B}"/>
                </a:ext>
              </a:extLst>
            </p:cNvPr>
            <p:cNvSpPr>
              <a:spLocks noChangeAspect="1"/>
            </p:cNvSpPr>
            <p:nvPr/>
          </p:nvSpPr>
          <p:spPr>
            <a:xfrm flipH="1" flipV="1">
              <a:off x="11493500" y="6134099"/>
              <a:ext cx="91440" cy="914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47D9898-3BA4-D14A-90AA-F472296A37DB}"/>
                </a:ext>
              </a:extLst>
            </p:cNvPr>
            <p:cNvSpPr txBox="1"/>
            <p:nvPr/>
          </p:nvSpPr>
          <p:spPr>
            <a:xfrm>
              <a:off x="11394440" y="5807648"/>
              <a:ext cx="381000"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B</a:t>
              </a:r>
            </a:p>
          </p:txBody>
        </p:sp>
      </p:grpSp>
      <p:sp>
        <p:nvSpPr>
          <p:cNvPr id="2" name="Rectangle 1">
            <a:extLst>
              <a:ext uri="{FF2B5EF4-FFF2-40B4-BE49-F238E27FC236}">
                <a16:creationId xmlns:a16="http://schemas.microsoft.com/office/drawing/2014/main" id="{362E678C-67ED-5844-BBB4-9135CD9AE665}"/>
              </a:ext>
            </a:extLst>
          </p:cNvPr>
          <p:cNvSpPr/>
          <p:nvPr/>
        </p:nvSpPr>
        <p:spPr>
          <a:xfrm>
            <a:off x="360826" y="4067076"/>
            <a:ext cx="6096000" cy="2585323"/>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work done on the mass by gravity changes the kinetic energy of the mass which in turn also leads to a change in gravitational potential energy of the mass.  We can calculate either change.  From the change in gravitational potential energy of the mass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Notice the work done is positive as expected since the mass is moving faster at the bottom than it was at rest.</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1C17E5C-CD64-B644-ACF8-0F8CB5001A1E}"/>
                  </a:ext>
                </a:extLst>
              </p:cNvPr>
              <p:cNvSpPr/>
              <p:nvPr/>
            </p:nvSpPr>
            <p:spPr>
              <a:xfrm>
                <a:off x="3794950" y="2419676"/>
                <a:ext cx="2890727" cy="39190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𝐸</m:t>
                      </m:r>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0" name="Rectangle 9">
                <a:extLst>
                  <a:ext uri="{FF2B5EF4-FFF2-40B4-BE49-F238E27FC236}">
                    <a16:creationId xmlns:a16="http://schemas.microsoft.com/office/drawing/2014/main" id="{B1C17E5C-CD64-B644-ACF8-0F8CB5001A1E}"/>
                  </a:ext>
                </a:extLst>
              </p:cNvPr>
              <p:cNvSpPr>
                <a:spLocks noRot="1" noChangeAspect="1" noMove="1" noResize="1" noEditPoints="1" noAdjustHandles="1" noChangeArrowheads="1" noChangeShapeType="1" noTextEdit="1"/>
              </p:cNvSpPr>
              <p:nvPr/>
            </p:nvSpPr>
            <p:spPr>
              <a:xfrm>
                <a:off x="3794950" y="2419676"/>
                <a:ext cx="2890727" cy="391902"/>
              </a:xfrm>
              <a:prstGeom prst="rect">
                <a:avLst/>
              </a:prstGeom>
              <a:blipFill>
                <a:blip r:embed="rId5"/>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63C691E-3ACE-7B4D-A5E7-C9C5805D6253}"/>
                  </a:ext>
                </a:extLst>
              </p:cNvPr>
              <p:cNvSpPr txBox="1"/>
              <p:nvPr/>
            </p:nvSpPr>
            <p:spPr>
              <a:xfrm>
                <a:off x="1582093" y="2894474"/>
                <a:ext cx="8041111"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e>
                      </m:d>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𝑓𝐴</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r>
                        <a:rPr lang="en-US" b="0" i="1" smtClean="0">
                          <a:latin typeface="Cambria Math" panose="02040503050406030204" pitchFamily="18" charset="0"/>
                        </a:rPr>
                        <m:t>𝑚𝑔</m:t>
                      </m:r>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𝑅</m:t>
                          </m:r>
                        </m:e>
                      </m:d>
                      <m:r>
                        <a:rPr lang="en-US" b="0" i="1" smtClean="0">
                          <a:latin typeface="Cambria Math" panose="02040503050406030204" pitchFamily="18" charset="0"/>
                        </a:rPr>
                        <m:t>−</m:t>
                      </m:r>
                      <m:r>
                        <a:rPr lang="en-US" b="0" i="1" smtClean="0">
                          <a:latin typeface="Cambria Math" panose="02040503050406030204" pitchFamily="18" charset="0"/>
                        </a:rPr>
                        <m:t>𝑚𝑔</m:t>
                      </m:r>
                      <m:d>
                        <m:dPr>
                          <m:ctrlPr>
                            <a:rPr lang="en-US" b="0" i="1" smtClean="0">
                              <a:latin typeface="Cambria Math" panose="02040503050406030204" pitchFamily="18" charset="0"/>
                            </a:rPr>
                          </m:ctrlPr>
                        </m:dPr>
                        <m:e>
                          <m:r>
                            <a:rPr lang="en-US" b="0" i="1" smtClean="0">
                              <a:latin typeface="Cambria Math" panose="02040503050406030204" pitchFamily="18" charset="0"/>
                            </a:rPr>
                            <m:t>1.5</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2.5</m:t>
                          </m:r>
                          <m:r>
                            <a:rPr lang="en-US" b="0" i="1" smtClean="0">
                              <a:latin typeface="Cambria Math" panose="02040503050406030204" pitchFamily="18" charset="0"/>
                            </a:rPr>
                            <m:t>𝑅</m:t>
                          </m:r>
                        </m:e>
                      </m:d>
                      <m:r>
                        <a:rPr lang="en-US" b="0" i="1" smtClean="0">
                          <a:latin typeface="Cambria Math" panose="02040503050406030204" pitchFamily="18" charset="0"/>
                        </a:rPr>
                        <m:t>=0</m:t>
                      </m:r>
                    </m:oMath>
                  </m:oMathPara>
                </a14:m>
                <a:endParaRPr lang="en-US" dirty="0"/>
              </a:p>
            </p:txBody>
          </p:sp>
        </mc:Choice>
        <mc:Fallback xmlns="">
          <p:sp>
            <p:nvSpPr>
              <p:cNvPr id="11" name="TextBox 10">
                <a:extLst>
                  <a:ext uri="{FF2B5EF4-FFF2-40B4-BE49-F238E27FC236}">
                    <a16:creationId xmlns:a16="http://schemas.microsoft.com/office/drawing/2014/main" id="{A63C691E-3ACE-7B4D-A5E7-C9C5805D6253}"/>
                  </a:ext>
                </a:extLst>
              </p:cNvPr>
              <p:cNvSpPr txBox="1">
                <a:spLocks noRot="1" noChangeAspect="1" noMove="1" noResize="1" noEditPoints="1" noAdjustHandles="1" noChangeArrowheads="1" noChangeShapeType="1" noTextEdit="1"/>
              </p:cNvSpPr>
              <p:nvPr/>
            </p:nvSpPr>
            <p:spPr>
              <a:xfrm>
                <a:off x="1582093" y="2894474"/>
                <a:ext cx="8041111" cy="327590"/>
              </a:xfrm>
              <a:prstGeom prst="rect">
                <a:avLst/>
              </a:prstGeom>
              <a:blipFill>
                <a:blip r:embed="rId6"/>
                <a:stretch>
                  <a:fillRect t="-3846" r="-4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1ED90E6-5669-CB43-B276-F4EC6A711A12}"/>
                  </a:ext>
                </a:extLst>
              </p:cNvPr>
              <p:cNvSpPr/>
              <p:nvPr/>
            </p:nvSpPr>
            <p:spPr>
              <a:xfrm>
                <a:off x="5971238" y="2298363"/>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2" name="Rectangle 11">
                <a:extLst>
                  <a:ext uri="{FF2B5EF4-FFF2-40B4-BE49-F238E27FC236}">
                    <a16:creationId xmlns:a16="http://schemas.microsoft.com/office/drawing/2014/main" id="{C1ED90E6-5669-CB43-B276-F4EC6A711A12}"/>
                  </a:ext>
                </a:extLst>
              </p:cNvPr>
              <p:cNvSpPr>
                <a:spLocks noRot="1" noChangeAspect="1" noMove="1" noResize="1" noEditPoints="1" noAdjustHandles="1" noChangeArrowheads="1" noChangeShapeType="1" noTextEdit="1"/>
              </p:cNvSpPr>
              <p:nvPr/>
            </p:nvSpPr>
            <p:spPr>
              <a:xfrm>
                <a:off x="5971238" y="2298363"/>
                <a:ext cx="324128" cy="307777"/>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79E183E7-4ACB-944D-9472-8098A4F77D76}"/>
              </a:ext>
            </a:extLst>
          </p:cNvPr>
          <p:cNvCxnSpPr/>
          <p:nvPr/>
        </p:nvCxnSpPr>
        <p:spPr>
          <a:xfrm flipV="1">
            <a:off x="5837891" y="2426852"/>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56712F8-5D57-FB44-8D5E-C4FF8924B4E9}"/>
                  </a:ext>
                </a:extLst>
              </p:cNvPr>
              <p:cNvSpPr/>
              <p:nvPr/>
            </p:nvSpPr>
            <p:spPr>
              <a:xfrm>
                <a:off x="2898729" y="2690199"/>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4" name="Rectangle 13">
                <a:extLst>
                  <a:ext uri="{FF2B5EF4-FFF2-40B4-BE49-F238E27FC236}">
                    <a16:creationId xmlns:a16="http://schemas.microsoft.com/office/drawing/2014/main" id="{056712F8-5D57-FB44-8D5E-C4FF8924B4E9}"/>
                  </a:ext>
                </a:extLst>
              </p:cNvPr>
              <p:cNvSpPr>
                <a:spLocks noRot="1" noChangeAspect="1" noMove="1" noResize="1" noEditPoints="1" noAdjustHandles="1" noChangeArrowheads="1" noChangeShapeType="1" noTextEdit="1"/>
              </p:cNvSpPr>
              <p:nvPr/>
            </p:nvSpPr>
            <p:spPr>
              <a:xfrm>
                <a:off x="2898729" y="2690199"/>
                <a:ext cx="324128" cy="307777"/>
              </a:xfrm>
              <a:prstGeom prst="rect">
                <a:avLst/>
              </a:prstGeom>
              <a:blipFill>
                <a:blip r:embed="rId8"/>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8114DBCD-78E8-FF43-A5F1-46904C803412}"/>
              </a:ext>
            </a:extLst>
          </p:cNvPr>
          <p:cNvCxnSpPr/>
          <p:nvPr/>
        </p:nvCxnSpPr>
        <p:spPr>
          <a:xfrm flipV="1">
            <a:off x="2804226" y="2844087"/>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40815B8-811E-4442-AA4B-55D0F01F96D7}"/>
                  </a:ext>
                </a:extLst>
              </p:cNvPr>
              <p:cNvSpPr txBox="1"/>
              <p:nvPr/>
            </p:nvSpPr>
            <p:spPr>
              <a:xfrm>
                <a:off x="4566955" y="3480296"/>
                <a:ext cx="1346715" cy="34381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3.5</m:t>
                          </m:r>
                          <m:r>
                            <a:rPr lang="en-US" b="0" i="1" smtClean="0">
                              <a:latin typeface="Cambria Math" panose="02040503050406030204" pitchFamily="18" charset="0"/>
                            </a:rPr>
                            <m:t>𝑅𝑔</m:t>
                          </m:r>
                        </m:e>
                      </m:rad>
                    </m:oMath>
                  </m:oMathPara>
                </a14:m>
                <a:endParaRPr lang="en-US" dirty="0"/>
              </a:p>
            </p:txBody>
          </p:sp>
        </mc:Choice>
        <mc:Fallback xmlns="">
          <p:sp>
            <p:nvSpPr>
              <p:cNvPr id="16" name="TextBox 15">
                <a:extLst>
                  <a:ext uri="{FF2B5EF4-FFF2-40B4-BE49-F238E27FC236}">
                    <a16:creationId xmlns:a16="http://schemas.microsoft.com/office/drawing/2014/main" id="{D40815B8-811E-4442-AA4B-55D0F01F96D7}"/>
                  </a:ext>
                </a:extLst>
              </p:cNvPr>
              <p:cNvSpPr txBox="1">
                <a:spLocks noRot="1" noChangeAspect="1" noMove="1" noResize="1" noEditPoints="1" noAdjustHandles="1" noChangeArrowheads="1" noChangeShapeType="1" noTextEdit="1"/>
              </p:cNvSpPr>
              <p:nvPr/>
            </p:nvSpPr>
            <p:spPr>
              <a:xfrm>
                <a:off x="4566955" y="3480296"/>
                <a:ext cx="1346715" cy="343812"/>
              </a:xfrm>
              <a:prstGeom prst="rect">
                <a:avLst/>
              </a:prstGeom>
              <a:blipFill>
                <a:blip r:embed="rId9"/>
                <a:stretch>
                  <a:fillRect l="-2830" r="-4717" b="-25000"/>
                </a:stretch>
              </a:blipFill>
            </p:spPr>
            <p:txBody>
              <a:bodyPr/>
              <a:lstStyle/>
              <a:p>
                <a:r>
                  <a:rPr lang="en-US">
                    <a:noFill/>
                  </a:rPr>
                  <a:t> </a:t>
                </a:r>
              </a:p>
            </p:txBody>
          </p:sp>
        </mc:Fallback>
      </mc:AlternateContent>
      <p:grpSp>
        <p:nvGrpSpPr>
          <p:cNvPr id="19" name="Group 18">
            <a:extLst>
              <a:ext uri="{FF2B5EF4-FFF2-40B4-BE49-F238E27FC236}">
                <a16:creationId xmlns:a16="http://schemas.microsoft.com/office/drawing/2014/main" id="{5D1A5457-076E-6C42-80DF-D085599F6789}"/>
              </a:ext>
            </a:extLst>
          </p:cNvPr>
          <p:cNvGrpSpPr/>
          <p:nvPr/>
        </p:nvGrpSpPr>
        <p:grpSpPr>
          <a:xfrm>
            <a:off x="1159645" y="5473864"/>
            <a:ext cx="5600636" cy="545790"/>
            <a:chOff x="1159645" y="5473864"/>
            <a:chExt cx="5600636" cy="545790"/>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B097FF-1205-E148-A1B7-26BD7CFA0F7C}"/>
                    </a:ext>
                  </a:extLst>
                </p:cNvPr>
                <p:cNvSpPr txBox="1"/>
                <p:nvPr/>
              </p:nvSpPr>
              <p:spPr>
                <a:xfrm>
                  <a:off x="1159645" y="5627752"/>
                  <a:ext cx="5600636" cy="319318"/>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𝑊</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𝑓𝐵</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𝑖𝐴</m:t>
                                </m:r>
                              </m:sub>
                            </m:sSub>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𝑖𝐴</m:t>
                            </m:r>
                          </m:sub>
                        </m:sSub>
                        <m:r>
                          <a:rPr lang="en-US" b="0" i="1" smtClean="0">
                            <a:latin typeface="Cambria Math" panose="02040503050406030204" pitchFamily="18" charset="0"/>
                            <a:ea typeface="Cambria Math" panose="02040503050406030204" pitchFamily="18" charset="0"/>
                          </a:rPr>
                          <m:t>=3.75</m:t>
                        </m:r>
                        <m:r>
                          <a:rPr lang="en-US" b="0" i="1" smtClean="0">
                            <a:latin typeface="Cambria Math" panose="02040503050406030204" pitchFamily="18" charset="0"/>
                            <a:ea typeface="Cambria Math" panose="02040503050406030204" pitchFamily="18" charset="0"/>
                          </a:rPr>
                          <m:t>𝑚𝑔𝑅</m:t>
                        </m:r>
                      </m:oMath>
                    </m:oMathPara>
                  </a14:m>
                  <a:endParaRPr lang="en-US" dirty="0"/>
                </a:p>
              </p:txBody>
            </p:sp>
          </mc:Choice>
          <mc:Fallback xmlns="">
            <p:sp>
              <p:nvSpPr>
                <p:cNvPr id="9" name="TextBox 8">
                  <a:extLst>
                    <a:ext uri="{FF2B5EF4-FFF2-40B4-BE49-F238E27FC236}">
                      <a16:creationId xmlns:a16="http://schemas.microsoft.com/office/drawing/2014/main" id="{84B097FF-1205-E148-A1B7-26BD7CFA0F7C}"/>
                    </a:ext>
                  </a:extLst>
                </p:cNvPr>
                <p:cNvSpPr txBox="1">
                  <a:spLocks noRot="1" noChangeAspect="1" noMove="1" noResize="1" noEditPoints="1" noAdjustHandles="1" noChangeArrowheads="1" noChangeShapeType="1" noTextEdit="1"/>
                </p:cNvSpPr>
                <p:nvPr/>
              </p:nvSpPr>
              <p:spPr>
                <a:xfrm>
                  <a:off x="1159645" y="5627752"/>
                  <a:ext cx="5600636" cy="319318"/>
                </a:xfrm>
                <a:prstGeom prst="rect">
                  <a:avLst/>
                </a:prstGeom>
                <a:blipFill>
                  <a:blip r:embed="rId10"/>
                  <a:stretch>
                    <a:fillRect l="-226" r="-905"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D9D28C53-2C86-D14F-8F8C-E459501FF4CF}"/>
                    </a:ext>
                  </a:extLst>
                </p:cNvPr>
                <p:cNvSpPr/>
                <p:nvPr/>
              </p:nvSpPr>
              <p:spPr>
                <a:xfrm>
                  <a:off x="3317360" y="5473864"/>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7" name="Rectangle 16">
                  <a:extLst>
                    <a:ext uri="{FF2B5EF4-FFF2-40B4-BE49-F238E27FC236}">
                      <a16:creationId xmlns:a16="http://schemas.microsoft.com/office/drawing/2014/main" id="{D9D28C53-2C86-D14F-8F8C-E459501FF4CF}"/>
                    </a:ext>
                  </a:extLst>
                </p:cNvPr>
                <p:cNvSpPr>
                  <a:spLocks noRot="1" noChangeAspect="1" noMove="1" noResize="1" noEditPoints="1" noAdjustHandles="1" noChangeArrowheads="1" noChangeShapeType="1" noTextEdit="1"/>
                </p:cNvSpPr>
                <p:nvPr/>
              </p:nvSpPr>
              <p:spPr>
                <a:xfrm>
                  <a:off x="3317360" y="5473864"/>
                  <a:ext cx="324128" cy="307777"/>
                </a:xfrm>
                <a:prstGeom prst="rect">
                  <a:avLst/>
                </a:prstGeom>
                <a:blipFill>
                  <a:blip r:embed="rId11"/>
                  <a:stretch>
                    <a:fillRect/>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8C02B48D-BF9C-2044-8A3C-D234F5D06DE7}"/>
                </a:ext>
              </a:extLst>
            </p:cNvPr>
            <p:cNvCxnSpPr/>
            <p:nvPr/>
          </p:nvCxnSpPr>
          <p:spPr>
            <a:xfrm flipV="1">
              <a:off x="3222857" y="5627752"/>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3456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9347111-E2A3-6040-A8AF-9776F870E332}"/>
                  </a:ext>
                </a:extLst>
              </p:cNvPr>
              <p:cNvSpPr/>
              <p:nvPr/>
            </p:nvSpPr>
            <p:spPr>
              <a:xfrm>
                <a:off x="358589" y="1059934"/>
                <a:ext cx="5483412" cy="4247317"/>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3:</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Nott Memorial is a 16-sided Victorian building in the center of campus and is topped with an approximately hemispherical dome of radius </a:t>
                </a:r>
                <a14:m>
                  <m:oMath xmlns:m="http://schemas.openxmlformats.org/officeDocument/2006/math">
                    <m:r>
                      <a:rPr lang="en-US" b="0" i="1" smtClean="0">
                        <a:latin typeface="Cambria Math" panose="02040503050406030204" pitchFamily="18" charset="0"/>
                        <a:cs typeface="Times New Roman" panose="02020603050405020304" pitchFamily="18" charset="0"/>
                      </a:rPr>
                      <m:t>𝑅</m:t>
                    </m:r>
                  </m:oMath>
                </a14:m>
                <a:r>
                  <a:rPr lang="en-US" dirty="0">
                    <a:latin typeface="Times New Roman" panose="02020603050405020304" pitchFamily="18" charset="0"/>
                    <a:cs typeface="Times New Roman" panose="02020603050405020304" pitchFamily="18" charset="0"/>
                  </a:rPr>
                  <a:t> on top of a base that is a height H</a:t>
                </a:r>
                <a14:m>
                  <m:oMath xmlns:m="http://schemas.openxmlformats.org/officeDocument/2006/math">
                    <m:r>
                      <a:rPr lang="en-US" b="0" i="1" smtClean="0">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above the ground.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Suppose that on a windy night someone had precariously placed a pumpkin at rest atop the Nott.  A sudden gust of wind suddenly gets the pumpkin sliding down the dome of the Nott and at some angle </a:t>
                </a:r>
                <a14:m>
                  <m:oMath xmlns:m="http://schemas.openxmlformats.org/officeDocument/2006/math">
                    <m:r>
                      <a:rPr lang="en-US" b="0" i="1" smtClean="0">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measured with respect to the vertical the pumpkin will lose contact with the dome and become a projectile in flight.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At what angle </a:t>
                </a:r>
                <a14:m>
                  <m:oMath xmlns:m="http://schemas.openxmlformats.org/officeDocument/2006/math">
                    <m:r>
                      <a:rPr lang="en-US" b="0" i="1" smtClean="0">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does the pumpkin leave the dome?</a:t>
                </a:r>
              </a:p>
            </p:txBody>
          </p:sp>
        </mc:Choice>
        <mc:Fallback xmlns="">
          <p:sp>
            <p:nvSpPr>
              <p:cNvPr id="4" name="Rectangle 3">
                <a:extLst>
                  <a:ext uri="{FF2B5EF4-FFF2-40B4-BE49-F238E27FC236}">
                    <a16:creationId xmlns:a16="http://schemas.microsoft.com/office/drawing/2014/main" id="{29347111-E2A3-6040-A8AF-9776F870E332}"/>
                  </a:ext>
                </a:extLst>
              </p:cNvPr>
              <p:cNvSpPr>
                <a:spLocks noRot="1" noChangeAspect="1" noMove="1" noResize="1" noEditPoints="1" noAdjustHandles="1" noChangeArrowheads="1" noChangeShapeType="1" noTextEdit="1"/>
              </p:cNvSpPr>
              <p:nvPr/>
            </p:nvSpPr>
            <p:spPr>
              <a:xfrm>
                <a:off x="358589" y="1059934"/>
                <a:ext cx="5483412" cy="4247317"/>
              </a:xfrm>
              <a:prstGeom prst="rect">
                <a:avLst/>
              </a:prstGeom>
              <a:blipFill>
                <a:blip r:embed="rId2"/>
                <a:stretch>
                  <a:fillRect l="-926" t="-595" r="-1852" b="-1190"/>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715B96F3-5F0A-FF4C-959D-CE1DB5754AE9}"/>
              </a:ext>
            </a:extLst>
          </p:cNvPr>
          <p:cNvGrpSpPr/>
          <p:nvPr/>
        </p:nvGrpSpPr>
        <p:grpSpPr>
          <a:xfrm>
            <a:off x="6032500" y="730606"/>
            <a:ext cx="5461000" cy="5707221"/>
            <a:chOff x="6032500" y="730606"/>
            <a:chExt cx="5461000" cy="5707221"/>
          </a:xfrm>
        </p:grpSpPr>
        <p:pic>
          <p:nvPicPr>
            <p:cNvPr id="6" name="Picture 2" descr="Slide 2">
              <a:extLst>
                <a:ext uri="{FF2B5EF4-FFF2-40B4-BE49-F238E27FC236}">
                  <a16:creationId xmlns:a16="http://schemas.microsoft.com/office/drawing/2014/main" id="{576E00A1-BD0A-BA48-87D1-E9649CFC0F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2500" y="730606"/>
              <a:ext cx="5461000" cy="5461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D947C8D-F3D7-E345-9C53-DFABBC799EC1}"/>
                </a:ext>
              </a:extLst>
            </p:cNvPr>
            <p:cNvSpPr/>
            <p:nvPr/>
          </p:nvSpPr>
          <p:spPr>
            <a:xfrm>
              <a:off x="6032500" y="6191606"/>
              <a:ext cx="5461000" cy="246221"/>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commodorebuilders.com</a:t>
              </a:r>
              <a:r>
                <a:rPr lang="en-US" sz="1000" dirty="0">
                  <a:latin typeface="Times New Roman" panose="02020603050405020304" pitchFamily="18" charset="0"/>
                  <a:cs typeface="Times New Roman" panose="02020603050405020304" pitchFamily="18" charset="0"/>
                </a:rPr>
                <a:t>/2014/03/24/union-college-</a:t>
              </a:r>
              <a:r>
                <a:rPr lang="en-US" sz="1000" dirty="0" err="1">
                  <a:latin typeface="Times New Roman" panose="02020603050405020304" pitchFamily="18" charset="0"/>
                  <a:cs typeface="Times New Roman" panose="02020603050405020304" pitchFamily="18" charset="0"/>
                </a:rPr>
                <a:t>nott</a:t>
              </a:r>
              <a:r>
                <a:rPr lang="en-US" sz="1000" dirty="0">
                  <a:latin typeface="Times New Roman" panose="02020603050405020304" pitchFamily="18" charset="0"/>
                  <a:cs typeface="Times New Roman" panose="02020603050405020304" pitchFamily="18" charset="0"/>
                </a:rPr>
                <a:t>-memorial/</a:t>
              </a:r>
            </a:p>
          </p:txBody>
        </p:sp>
      </p:grpSp>
      <p:sp>
        <p:nvSpPr>
          <p:cNvPr id="8" name="TextBox 7">
            <a:extLst>
              <a:ext uri="{FF2B5EF4-FFF2-40B4-BE49-F238E27FC236}">
                <a16:creationId xmlns:a16="http://schemas.microsoft.com/office/drawing/2014/main" id="{01ADA34B-E681-314C-B2FB-86E598C2B352}"/>
              </a:ext>
            </a:extLst>
          </p:cNvPr>
          <p:cNvSpPr txBox="1"/>
          <p:nvPr/>
        </p:nvSpPr>
        <p:spPr>
          <a:xfrm>
            <a:off x="1369540" y="173951"/>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p:spTree>
    <p:extLst>
      <p:ext uri="{BB962C8B-B14F-4D97-AF65-F5344CB8AC3E}">
        <p14:creationId xmlns:p14="http://schemas.microsoft.com/office/powerpoint/2010/main" val="2944552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5180" y="180635"/>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56F3E95F-BCD9-9447-AB46-2547A8B34EE3}"/>
              </a:ext>
            </a:extLst>
          </p:cNvPr>
          <p:cNvSpPr/>
          <p:nvPr/>
        </p:nvSpPr>
        <p:spPr>
          <a:xfrm>
            <a:off x="355180" y="733734"/>
            <a:ext cx="204414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3 solution:</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B90012D-0ECA-6547-B7ED-1E5C4B77F74D}"/>
                  </a:ext>
                </a:extLst>
              </p:cNvPr>
              <p:cNvSpPr txBox="1"/>
              <p:nvPr/>
            </p:nvSpPr>
            <p:spPr>
              <a:xfrm>
                <a:off x="355180" y="1917166"/>
                <a:ext cx="7059170"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angle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US" dirty="0">
                    <a:latin typeface="Times New Roman" panose="02020603050405020304" pitchFamily="18" charset="0"/>
                    <a:cs typeface="Times New Roman" panose="02020603050405020304" pitchFamily="18" charset="0"/>
                  </a:rPr>
                  <a:t> at which the pumpkin leaves the roof, let’s start with conservation of energy.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Assuming there is no friction between the pumpkin and the dome of the Nott, the pumpkin will slide down the dome and not roll.</a:t>
                </a:r>
              </a:p>
            </p:txBody>
          </p:sp>
        </mc:Choice>
        <mc:Fallback xmlns="">
          <p:sp>
            <p:nvSpPr>
              <p:cNvPr id="27" name="TextBox 26">
                <a:extLst>
                  <a:ext uri="{FF2B5EF4-FFF2-40B4-BE49-F238E27FC236}">
                    <a16:creationId xmlns:a16="http://schemas.microsoft.com/office/drawing/2014/main" id="{9B90012D-0ECA-6547-B7ED-1E5C4B77F74D}"/>
                  </a:ext>
                </a:extLst>
              </p:cNvPr>
              <p:cNvSpPr txBox="1">
                <a:spLocks noRot="1" noChangeAspect="1" noMove="1" noResize="1" noEditPoints="1" noAdjustHandles="1" noChangeArrowheads="1" noChangeShapeType="1" noTextEdit="1"/>
              </p:cNvSpPr>
              <p:nvPr/>
            </p:nvSpPr>
            <p:spPr>
              <a:xfrm>
                <a:off x="355180" y="1917166"/>
                <a:ext cx="7059170" cy="1477328"/>
              </a:xfrm>
              <a:prstGeom prst="rect">
                <a:avLst/>
              </a:prstGeom>
              <a:blipFill>
                <a:blip r:embed="rId2"/>
                <a:stretch>
                  <a:fillRect l="-539" t="-1709" r="-1077" b="-5128"/>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513E1E9E-8A5A-A84C-8B1D-24545AB3CF96}"/>
              </a:ext>
            </a:extLst>
          </p:cNvPr>
          <p:cNvGrpSpPr/>
          <p:nvPr/>
        </p:nvGrpSpPr>
        <p:grpSpPr>
          <a:xfrm>
            <a:off x="1860948" y="3336252"/>
            <a:ext cx="2706062" cy="562749"/>
            <a:chOff x="1866900" y="3157995"/>
            <a:chExt cx="2706062" cy="562749"/>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4B941FE-AAE1-C545-A91A-BA87268344AC}"/>
                    </a:ext>
                  </a:extLst>
                </p:cNvPr>
                <p:cNvSpPr txBox="1"/>
                <p:nvPr/>
              </p:nvSpPr>
              <p:spPr>
                <a:xfrm>
                  <a:off x="1866900" y="3350648"/>
                  <a:ext cx="2706062" cy="29956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8" name="TextBox 27">
                  <a:extLst>
                    <a:ext uri="{FF2B5EF4-FFF2-40B4-BE49-F238E27FC236}">
                      <a16:creationId xmlns:a16="http://schemas.microsoft.com/office/drawing/2014/main" id="{64B941FE-AAE1-C545-A91A-BA87268344AC}"/>
                    </a:ext>
                  </a:extLst>
                </p:cNvPr>
                <p:cNvSpPr txBox="1">
                  <a:spLocks noRot="1" noChangeAspect="1" noMove="1" noResize="1" noEditPoints="1" noAdjustHandles="1" noChangeArrowheads="1" noChangeShapeType="1" noTextEdit="1"/>
                </p:cNvSpPr>
                <p:nvPr/>
              </p:nvSpPr>
              <p:spPr>
                <a:xfrm>
                  <a:off x="1866900" y="3350648"/>
                  <a:ext cx="2706062" cy="299569"/>
                </a:xfrm>
                <a:prstGeom prst="rect">
                  <a:avLst/>
                </a:prstGeom>
                <a:blipFill>
                  <a:blip r:embed="rId3"/>
                  <a:stretch>
                    <a:fillRect l="-1402" r="-935" b="-20833"/>
                  </a:stretch>
                </a:blipFill>
              </p:spPr>
              <p:txBody>
                <a:bodyPr/>
                <a:lstStyle/>
                <a:p>
                  <a:r>
                    <a:rPr lang="en-US">
                      <a:noFill/>
                    </a:rPr>
                    <a:t> </a:t>
                  </a:r>
                </a:p>
              </p:txBody>
            </p:sp>
          </mc:Fallback>
        </mc:AlternateContent>
        <p:cxnSp>
          <p:nvCxnSpPr>
            <p:cNvPr id="30" name="Straight Arrow Connector 29">
              <a:extLst>
                <a:ext uri="{FF2B5EF4-FFF2-40B4-BE49-F238E27FC236}">
                  <a16:creationId xmlns:a16="http://schemas.microsoft.com/office/drawing/2014/main" id="{3C9D328B-F029-CD41-AA99-190EC4A3ED3D}"/>
                </a:ext>
              </a:extLst>
            </p:cNvPr>
            <p:cNvCxnSpPr/>
            <p:nvPr/>
          </p:nvCxnSpPr>
          <p:spPr>
            <a:xfrm flipV="1">
              <a:off x="3873500" y="3296494"/>
              <a:ext cx="128494" cy="424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F1BDA927-BDE4-944D-9051-218F5DD0D6FE}"/>
                    </a:ext>
                  </a:extLst>
                </p:cNvPr>
                <p:cNvSpPr/>
                <p:nvPr/>
              </p:nvSpPr>
              <p:spPr>
                <a:xfrm>
                  <a:off x="3963350" y="3157995"/>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31" name="Rectangle 30">
                  <a:extLst>
                    <a:ext uri="{FF2B5EF4-FFF2-40B4-BE49-F238E27FC236}">
                      <a16:creationId xmlns:a16="http://schemas.microsoft.com/office/drawing/2014/main" id="{F1BDA927-BDE4-944D-9051-218F5DD0D6FE}"/>
                    </a:ext>
                  </a:extLst>
                </p:cNvPr>
                <p:cNvSpPr>
                  <a:spLocks noRot="1" noChangeAspect="1" noMove="1" noResize="1" noEditPoints="1" noAdjustHandles="1" noChangeArrowheads="1" noChangeShapeType="1" noTextEdit="1"/>
                </p:cNvSpPr>
                <p:nvPr/>
              </p:nvSpPr>
              <p:spPr>
                <a:xfrm>
                  <a:off x="3963350" y="3157995"/>
                  <a:ext cx="324128" cy="307777"/>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10F2F0E4-68E4-3241-86B7-98C4095615E4}"/>
                  </a:ext>
                </a:extLst>
              </p:cNvPr>
              <p:cNvSpPr txBox="1"/>
              <p:nvPr/>
            </p:nvSpPr>
            <p:spPr>
              <a:xfrm>
                <a:off x="1229311" y="4150740"/>
                <a:ext cx="4557851" cy="338554"/>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𝑓</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𝑖</m:t>
                              </m:r>
                            </m:sub>
                          </m:sSub>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33" name="TextBox 32">
                <a:extLst>
                  <a:ext uri="{FF2B5EF4-FFF2-40B4-BE49-F238E27FC236}">
                    <a16:creationId xmlns:a16="http://schemas.microsoft.com/office/drawing/2014/main" id="{10F2F0E4-68E4-3241-86B7-98C4095615E4}"/>
                  </a:ext>
                </a:extLst>
              </p:cNvPr>
              <p:cNvSpPr txBox="1">
                <a:spLocks noRot="1" noChangeAspect="1" noMove="1" noResize="1" noEditPoints="1" noAdjustHandles="1" noChangeArrowheads="1" noChangeShapeType="1" noTextEdit="1"/>
              </p:cNvSpPr>
              <p:nvPr/>
            </p:nvSpPr>
            <p:spPr>
              <a:xfrm>
                <a:off x="1229311" y="4150740"/>
                <a:ext cx="4557851" cy="338554"/>
              </a:xfrm>
              <a:prstGeom prst="rect">
                <a:avLst/>
              </a:prstGeom>
              <a:blipFill>
                <a:blip r:embed="rId5"/>
                <a:stretch>
                  <a:fillRect b="-18519"/>
                </a:stretch>
              </a:blipFill>
            </p:spPr>
            <p:txBody>
              <a:bodyPr/>
              <a:lstStyle/>
              <a:p>
                <a:r>
                  <a:rPr lang="en-US">
                    <a:noFill/>
                  </a:rPr>
                  <a:t> </a:t>
                </a:r>
              </a:p>
            </p:txBody>
          </p:sp>
        </mc:Fallback>
      </mc:AlternateContent>
      <p:cxnSp>
        <p:nvCxnSpPr>
          <p:cNvPr id="43" name="Straight Arrow Connector 42">
            <a:extLst>
              <a:ext uri="{FF2B5EF4-FFF2-40B4-BE49-F238E27FC236}">
                <a16:creationId xmlns:a16="http://schemas.microsoft.com/office/drawing/2014/main" id="{2E8578B6-8FC3-8E47-BB67-B9AC165AE053}"/>
              </a:ext>
            </a:extLst>
          </p:cNvPr>
          <p:cNvCxnSpPr/>
          <p:nvPr/>
        </p:nvCxnSpPr>
        <p:spPr>
          <a:xfrm flipV="1">
            <a:off x="3124200" y="4119437"/>
            <a:ext cx="128494" cy="424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EA5E2D74-2466-374D-B6E4-6A59604674AF}"/>
                  </a:ext>
                </a:extLst>
              </p:cNvPr>
              <p:cNvSpPr/>
              <p:nvPr/>
            </p:nvSpPr>
            <p:spPr>
              <a:xfrm>
                <a:off x="3214050" y="3980938"/>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4" name="Rectangle 43">
                <a:extLst>
                  <a:ext uri="{FF2B5EF4-FFF2-40B4-BE49-F238E27FC236}">
                    <a16:creationId xmlns:a16="http://schemas.microsoft.com/office/drawing/2014/main" id="{EA5E2D74-2466-374D-B6E4-6A59604674AF}"/>
                  </a:ext>
                </a:extLst>
              </p:cNvPr>
              <p:cNvSpPr>
                <a:spLocks noRot="1" noChangeAspect="1" noMove="1" noResize="1" noEditPoints="1" noAdjustHandles="1" noChangeArrowheads="1" noChangeShapeType="1" noTextEdit="1"/>
              </p:cNvSpPr>
              <p:nvPr/>
            </p:nvSpPr>
            <p:spPr>
              <a:xfrm>
                <a:off x="3214050" y="3980938"/>
                <a:ext cx="324128"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DA7EA65-85EC-0148-AC2E-526DCA35F7FB}"/>
                  </a:ext>
                </a:extLst>
              </p:cNvPr>
              <p:cNvSpPr txBox="1"/>
              <p:nvPr/>
            </p:nvSpPr>
            <p:spPr>
              <a:xfrm>
                <a:off x="1015869" y="4943494"/>
                <a:ext cx="5320687" cy="326693"/>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𝑚𝑔</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𝐻</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𝐻</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e>
                          </m:d>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45" name="TextBox 44">
                <a:extLst>
                  <a:ext uri="{FF2B5EF4-FFF2-40B4-BE49-F238E27FC236}">
                    <a16:creationId xmlns:a16="http://schemas.microsoft.com/office/drawing/2014/main" id="{6DA7EA65-85EC-0148-AC2E-526DCA35F7FB}"/>
                  </a:ext>
                </a:extLst>
              </p:cNvPr>
              <p:cNvSpPr txBox="1">
                <a:spLocks noRot="1" noChangeAspect="1" noMove="1" noResize="1" noEditPoints="1" noAdjustHandles="1" noChangeArrowheads="1" noChangeShapeType="1" noTextEdit="1"/>
              </p:cNvSpPr>
              <p:nvPr/>
            </p:nvSpPr>
            <p:spPr>
              <a:xfrm>
                <a:off x="1015869" y="4943494"/>
                <a:ext cx="5320687" cy="326693"/>
              </a:xfrm>
              <a:prstGeom prst="rect">
                <a:avLst/>
              </a:prstGeom>
              <a:blipFill>
                <a:blip r:embed="rId7"/>
                <a:stretch>
                  <a:fillRect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ABB37F5D-B911-4F41-81C2-413CD9F3A604}"/>
                  </a:ext>
                </a:extLst>
              </p:cNvPr>
              <p:cNvSpPr txBox="1"/>
              <p:nvPr/>
            </p:nvSpPr>
            <p:spPr>
              <a:xfrm>
                <a:off x="1893015" y="6066667"/>
                <a:ext cx="3474349" cy="326693"/>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𝑚𝑔𝑅</m:t>
                      </m:r>
                      <m:d>
                        <m:dPr>
                          <m:ctrlPr>
                            <a:rPr lang="en-US" b="0" i="1" smtClean="0">
                              <a:latin typeface="Cambria Math" panose="02040503050406030204" pitchFamily="18" charset="0"/>
                              <a:ea typeface="Cambria Math" panose="02040503050406030204" pitchFamily="18" charset="0"/>
                            </a:rPr>
                          </m:ctrlPr>
                        </m:dPr>
                        <m:e>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51" name="TextBox 50">
                <a:extLst>
                  <a:ext uri="{FF2B5EF4-FFF2-40B4-BE49-F238E27FC236}">
                    <a16:creationId xmlns:a16="http://schemas.microsoft.com/office/drawing/2014/main" id="{ABB37F5D-B911-4F41-81C2-413CD9F3A604}"/>
                  </a:ext>
                </a:extLst>
              </p:cNvPr>
              <p:cNvSpPr txBox="1">
                <a:spLocks noRot="1" noChangeAspect="1" noMove="1" noResize="1" noEditPoints="1" noAdjustHandles="1" noChangeArrowheads="1" noChangeShapeType="1" noTextEdit="1"/>
              </p:cNvSpPr>
              <p:nvPr/>
            </p:nvSpPr>
            <p:spPr>
              <a:xfrm>
                <a:off x="1893015" y="6066667"/>
                <a:ext cx="3474349" cy="326693"/>
              </a:xfrm>
              <a:prstGeom prst="rect">
                <a:avLst/>
              </a:prstGeom>
              <a:blipFill>
                <a:blip r:embed="rId14"/>
                <a:stretch>
                  <a:fillRect l="-727" r="-727" b="-19231"/>
                </a:stretch>
              </a:blipFill>
            </p:spPr>
            <p:txBody>
              <a:bodyPr/>
              <a:lstStyle/>
              <a:p>
                <a:r>
                  <a:rPr lang="en-US">
                    <a:noFill/>
                  </a:rPr>
                  <a:t> </a:t>
                </a:r>
              </a:p>
            </p:txBody>
          </p:sp>
        </mc:Fallback>
      </mc:AlternateContent>
      <p:cxnSp>
        <p:nvCxnSpPr>
          <p:cNvPr id="52" name="Straight Arrow Connector 51">
            <a:extLst>
              <a:ext uri="{FF2B5EF4-FFF2-40B4-BE49-F238E27FC236}">
                <a16:creationId xmlns:a16="http://schemas.microsoft.com/office/drawing/2014/main" id="{B89FD11C-6268-2D4A-B291-A43DF83DF294}"/>
              </a:ext>
            </a:extLst>
          </p:cNvPr>
          <p:cNvCxnSpPr/>
          <p:nvPr/>
        </p:nvCxnSpPr>
        <p:spPr>
          <a:xfrm flipV="1">
            <a:off x="3085485" y="4919290"/>
            <a:ext cx="128494" cy="424250"/>
          </a:xfrm>
          <a:prstGeom prst="straightConnector1">
            <a:avLst/>
          </a:prstGeom>
          <a:ln>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6722B778-506E-5B4E-B413-55D30ABEFF64}"/>
              </a:ext>
            </a:extLst>
          </p:cNvPr>
          <p:cNvCxnSpPr/>
          <p:nvPr/>
        </p:nvCxnSpPr>
        <p:spPr>
          <a:xfrm flipV="1">
            <a:off x="4991214" y="4894715"/>
            <a:ext cx="128494" cy="424250"/>
          </a:xfrm>
          <a:prstGeom prst="straightConnector1">
            <a:avLst/>
          </a:prstGeom>
          <a:ln>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2C6CDE7F-BF7A-694D-99EA-0A11470AB5EA}"/>
              </a:ext>
            </a:extLst>
          </p:cNvPr>
          <p:cNvCxnSpPr/>
          <p:nvPr/>
        </p:nvCxnSpPr>
        <p:spPr>
          <a:xfrm>
            <a:off x="1015869" y="6192781"/>
            <a:ext cx="711331"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31E58FAA-6923-934C-BF59-80BAE06FCF99}"/>
                  </a:ext>
                </a:extLst>
              </p:cNvPr>
              <p:cNvSpPr txBox="1"/>
              <p:nvPr/>
            </p:nvSpPr>
            <p:spPr>
              <a:xfrm>
                <a:off x="1294572" y="5392319"/>
                <a:ext cx="5500712" cy="523220"/>
              </a:xfrm>
              <a:prstGeom prst="rect">
                <a:avLst/>
              </a:prstGeom>
              <a:noFill/>
            </p:spPr>
            <p:txBody>
              <a:bodyPr wrap="square" rtlCol="0">
                <a:spAutoFit/>
              </a:bodyPr>
              <a:lstStyle/>
              <a:p>
                <a:r>
                  <a:rPr lang="en-US" sz="1400" dirty="0">
                    <a:solidFill>
                      <a:srgbClr val="FF0000"/>
                    </a:solidFill>
                    <a:latin typeface="Times New Roman" panose="02020603050405020304" pitchFamily="18" charset="0"/>
                    <a:cs typeface="Times New Roman" panose="02020603050405020304" pitchFamily="18" charset="0"/>
                  </a:rPr>
                  <a:t>These two terms (when multiplied by </a:t>
                </a:r>
                <a14:m>
                  <m:oMath xmlns:m="http://schemas.openxmlformats.org/officeDocument/2006/math">
                    <m:r>
                      <a:rPr lang="en-US" sz="1400" b="0" i="1" smtClean="0">
                        <a:solidFill>
                          <a:srgbClr val="FF0000"/>
                        </a:solidFill>
                        <a:latin typeface="Cambria Math" panose="02040503050406030204" pitchFamily="18" charset="0"/>
                      </a:rPr>
                      <m:t>𝑚𝑔</m:t>
                    </m:r>
                  </m:oMath>
                </a14:m>
                <a:r>
                  <a:rPr lang="en-US" sz="1400" dirty="0">
                    <a:solidFill>
                      <a:srgbClr val="FF0000"/>
                    </a:solidFill>
                    <a:latin typeface="Times New Roman" panose="02020603050405020304" pitchFamily="18" charset="0"/>
                    <a:cs typeface="Times New Roman" panose="02020603050405020304" pitchFamily="18" charset="0"/>
                  </a:rPr>
                  <a:t> subtract and what matters is simply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sz="1400"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𝑦</m:t>
                    </m:r>
                  </m:oMath>
                </a14:m>
                <a:r>
                  <a:rPr lang="en-US" sz="1400" dirty="0">
                    <a:solidFill>
                      <a:srgbClr val="FF0000"/>
                    </a:solidFill>
                    <a:latin typeface="Times New Roman" panose="02020603050405020304" pitchFamily="18" charset="0"/>
                    <a:cs typeface="Times New Roman" panose="02020603050405020304" pitchFamily="18" charset="0"/>
                  </a:rPr>
                  <a:t>, the height the pumpkin actually fell through.</a:t>
                </a:r>
              </a:p>
            </p:txBody>
          </p:sp>
        </mc:Choice>
        <mc:Fallback xmlns="">
          <p:sp>
            <p:nvSpPr>
              <p:cNvPr id="56" name="TextBox 55">
                <a:extLst>
                  <a:ext uri="{FF2B5EF4-FFF2-40B4-BE49-F238E27FC236}">
                    <a16:creationId xmlns:a16="http://schemas.microsoft.com/office/drawing/2014/main" id="{31E58FAA-6923-934C-BF59-80BAE06FCF99}"/>
                  </a:ext>
                </a:extLst>
              </p:cNvPr>
              <p:cNvSpPr txBox="1">
                <a:spLocks noRot="1" noChangeAspect="1" noMove="1" noResize="1" noEditPoints="1" noAdjustHandles="1" noChangeArrowheads="1" noChangeShapeType="1" noTextEdit="1"/>
              </p:cNvSpPr>
              <p:nvPr/>
            </p:nvSpPr>
            <p:spPr>
              <a:xfrm>
                <a:off x="1294572" y="5392319"/>
                <a:ext cx="5500712" cy="523220"/>
              </a:xfrm>
              <a:prstGeom prst="rect">
                <a:avLst/>
              </a:prstGeom>
              <a:blipFill>
                <a:blip r:embed="rId15"/>
                <a:stretch>
                  <a:fillRect l="-230" t="-2381"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0F89E6CA-7277-9443-A819-AB122EE86972}"/>
                  </a:ext>
                </a:extLst>
              </p:cNvPr>
              <p:cNvSpPr/>
              <p:nvPr/>
            </p:nvSpPr>
            <p:spPr>
              <a:xfrm>
                <a:off x="355180" y="1151915"/>
                <a:ext cx="11671719" cy="646331"/>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Let’s model the Nott Memorial as a square base of height </a:t>
                </a:r>
                <a14:m>
                  <m:oMath xmlns:m="http://schemas.openxmlformats.org/officeDocument/2006/math">
                    <m:r>
                      <a:rPr lang="en-US" b="0" i="1" smtClean="0">
                        <a:latin typeface="Cambria Math" panose="02040503050406030204" pitchFamily="18" charset="0"/>
                        <a:cs typeface="Times New Roman" panose="02020603050405020304" pitchFamily="18" charset="0"/>
                      </a:rPr>
                      <m:t>𝐻</m:t>
                    </m:r>
                  </m:oMath>
                </a14:m>
                <a:r>
                  <a:rPr lang="en-US" dirty="0">
                    <a:latin typeface="Times New Roman" panose="02020603050405020304" pitchFamily="18" charset="0"/>
                    <a:cs typeface="Times New Roman" panose="02020603050405020304" pitchFamily="18" charset="0"/>
                  </a:rPr>
                  <a:t> and a hemispherical roof of radius </a:t>
                </a:r>
                <a14:m>
                  <m:oMath xmlns:m="http://schemas.openxmlformats.org/officeDocument/2006/math">
                    <m:r>
                      <a:rPr lang="en-US" b="0" i="1" smtClean="0">
                        <a:latin typeface="Cambria Math" panose="02040503050406030204" pitchFamily="18" charset="0"/>
                        <a:cs typeface="Times New Roman" panose="02020603050405020304" pitchFamily="18" charset="0"/>
                      </a:rPr>
                      <m:t>𝑅</m:t>
                    </m:r>
                  </m:oMath>
                </a14:m>
                <a:r>
                  <a:rPr lang="en-US" dirty="0">
                    <a:latin typeface="Times New Roman" panose="02020603050405020304" pitchFamily="18" charset="0"/>
                    <a:cs typeface="Times New Roman" panose="02020603050405020304" pitchFamily="18" charset="0"/>
                  </a:rPr>
                  <a:t>.  The pumpkin has mass </a:t>
                </a:r>
                <a14:m>
                  <m:oMath xmlns:m="http://schemas.openxmlformats.org/officeDocument/2006/math">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and starts from rest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There are no springs in the problem, so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𝑈</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𝑠</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a:t>
                </a:r>
              </a:p>
            </p:txBody>
          </p:sp>
        </mc:Choice>
        <mc:Fallback xmlns="">
          <p:sp>
            <p:nvSpPr>
              <p:cNvPr id="57" name="Rectangle 56">
                <a:extLst>
                  <a:ext uri="{FF2B5EF4-FFF2-40B4-BE49-F238E27FC236}">
                    <a16:creationId xmlns:a16="http://schemas.microsoft.com/office/drawing/2014/main" id="{0F89E6CA-7277-9443-A819-AB122EE86972}"/>
                  </a:ext>
                </a:extLst>
              </p:cNvPr>
              <p:cNvSpPr>
                <a:spLocks noRot="1" noChangeAspect="1" noMove="1" noResize="1" noEditPoints="1" noAdjustHandles="1" noChangeArrowheads="1" noChangeShapeType="1" noTextEdit="1"/>
              </p:cNvSpPr>
              <p:nvPr/>
            </p:nvSpPr>
            <p:spPr>
              <a:xfrm>
                <a:off x="355180" y="1151915"/>
                <a:ext cx="11671719" cy="646331"/>
              </a:xfrm>
              <a:prstGeom prst="rect">
                <a:avLst/>
              </a:prstGeom>
              <a:blipFill>
                <a:blip r:embed="rId16"/>
                <a:stretch>
                  <a:fillRect l="-326" t="-3846" r="-326" b="-11538"/>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A2A44BE9-26FD-3B48-945D-DDD7F0474DBA}"/>
              </a:ext>
            </a:extLst>
          </p:cNvPr>
          <p:cNvGrpSpPr/>
          <p:nvPr/>
        </p:nvGrpSpPr>
        <p:grpSpPr>
          <a:xfrm>
            <a:off x="7461250" y="2376442"/>
            <a:ext cx="4381500" cy="4195652"/>
            <a:chOff x="7461250" y="2376442"/>
            <a:chExt cx="4381500" cy="4195652"/>
          </a:xfrm>
        </p:grpSpPr>
        <p:grpSp>
          <p:nvGrpSpPr>
            <p:cNvPr id="58" name="Group 57">
              <a:extLst>
                <a:ext uri="{FF2B5EF4-FFF2-40B4-BE49-F238E27FC236}">
                  <a16:creationId xmlns:a16="http://schemas.microsoft.com/office/drawing/2014/main" id="{F25D3DBF-B840-2A42-A21C-9269AA4DE940}"/>
                </a:ext>
              </a:extLst>
            </p:cNvPr>
            <p:cNvGrpSpPr/>
            <p:nvPr/>
          </p:nvGrpSpPr>
          <p:grpSpPr>
            <a:xfrm>
              <a:off x="7461250" y="2406494"/>
              <a:ext cx="4381500" cy="4165600"/>
              <a:chOff x="7461250" y="2406494"/>
              <a:chExt cx="4381500" cy="4165600"/>
            </a:xfrm>
          </p:grpSpPr>
          <p:grpSp>
            <p:nvGrpSpPr>
              <p:cNvPr id="42" name="Group 41">
                <a:extLst>
                  <a:ext uri="{FF2B5EF4-FFF2-40B4-BE49-F238E27FC236}">
                    <a16:creationId xmlns:a16="http://schemas.microsoft.com/office/drawing/2014/main" id="{587281DE-A40A-2849-BAAC-36A62C92D9DC}"/>
                  </a:ext>
                </a:extLst>
              </p:cNvPr>
              <p:cNvGrpSpPr/>
              <p:nvPr/>
            </p:nvGrpSpPr>
            <p:grpSpPr>
              <a:xfrm>
                <a:off x="7461250" y="2406494"/>
                <a:ext cx="4381500" cy="4165600"/>
                <a:chOff x="7461250" y="2406494"/>
                <a:chExt cx="4381500" cy="4165600"/>
              </a:xfrm>
            </p:grpSpPr>
            <p:grpSp>
              <p:nvGrpSpPr>
                <p:cNvPr id="37" name="Group 36">
                  <a:extLst>
                    <a:ext uri="{FF2B5EF4-FFF2-40B4-BE49-F238E27FC236}">
                      <a16:creationId xmlns:a16="http://schemas.microsoft.com/office/drawing/2014/main" id="{9A8A41CC-DBB1-B245-B2BA-6C215957610E}"/>
                    </a:ext>
                  </a:extLst>
                </p:cNvPr>
                <p:cNvGrpSpPr/>
                <p:nvPr/>
              </p:nvGrpSpPr>
              <p:grpSpPr>
                <a:xfrm>
                  <a:off x="7461250" y="2406494"/>
                  <a:ext cx="4381500" cy="4165600"/>
                  <a:chOff x="7461250" y="2406494"/>
                  <a:chExt cx="4381500" cy="4165600"/>
                </a:xfrm>
              </p:grpSpPr>
              <p:grpSp>
                <p:nvGrpSpPr>
                  <p:cNvPr id="26" name="Group 25">
                    <a:extLst>
                      <a:ext uri="{FF2B5EF4-FFF2-40B4-BE49-F238E27FC236}">
                        <a16:creationId xmlns:a16="http://schemas.microsoft.com/office/drawing/2014/main" id="{1F17B3F4-24B9-BD42-AFD0-923D74BCBA68}"/>
                      </a:ext>
                    </a:extLst>
                  </p:cNvPr>
                  <p:cNvGrpSpPr/>
                  <p:nvPr/>
                </p:nvGrpSpPr>
                <p:grpSpPr>
                  <a:xfrm>
                    <a:off x="7461250" y="2406494"/>
                    <a:ext cx="4381500" cy="4165600"/>
                    <a:chOff x="6185645" y="1524000"/>
                    <a:chExt cx="4381500" cy="4165600"/>
                  </a:xfrm>
                </p:grpSpPr>
                <p:grpSp>
                  <p:nvGrpSpPr>
                    <p:cNvPr id="24" name="Group 23">
                      <a:extLst>
                        <a:ext uri="{FF2B5EF4-FFF2-40B4-BE49-F238E27FC236}">
                          <a16:creationId xmlns:a16="http://schemas.microsoft.com/office/drawing/2014/main" id="{1D41CB64-F546-0C43-9FD1-C56DBD44C2BD}"/>
                        </a:ext>
                      </a:extLst>
                    </p:cNvPr>
                    <p:cNvGrpSpPr/>
                    <p:nvPr/>
                  </p:nvGrpSpPr>
                  <p:grpSpPr>
                    <a:xfrm>
                      <a:off x="6185645" y="1524000"/>
                      <a:ext cx="4381500" cy="4165600"/>
                      <a:chOff x="6185645" y="1524000"/>
                      <a:chExt cx="4381500" cy="4165600"/>
                    </a:xfrm>
                  </p:grpSpPr>
                  <p:grpSp>
                    <p:nvGrpSpPr>
                      <p:cNvPr id="12" name="Group 11">
                        <a:extLst>
                          <a:ext uri="{FF2B5EF4-FFF2-40B4-BE49-F238E27FC236}">
                            <a16:creationId xmlns:a16="http://schemas.microsoft.com/office/drawing/2014/main" id="{4ED0568D-63DA-414D-A73D-F97EEBBA8A41}"/>
                          </a:ext>
                        </a:extLst>
                      </p:cNvPr>
                      <p:cNvGrpSpPr/>
                      <p:nvPr/>
                    </p:nvGrpSpPr>
                    <p:grpSpPr>
                      <a:xfrm>
                        <a:off x="6185645" y="1898294"/>
                        <a:ext cx="4381500" cy="3791306"/>
                        <a:chOff x="6185645" y="1898294"/>
                        <a:chExt cx="4381500" cy="3791306"/>
                      </a:xfrm>
                    </p:grpSpPr>
                    <p:grpSp>
                      <p:nvGrpSpPr>
                        <p:cNvPr id="9" name="Group 8">
                          <a:extLst>
                            <a:ext uri="{FF2B5EF4-FFF2-40B4-BE49-F238E27FC236}">
                              <a16:creationId xmlns:a16="http://schemas.microsoft.com/office/drawing/2014/main" id="{6C9B7F61-132D-2F4A-86FC-539ED68E1EB2}"/>
                            </a:ext>
                          </a:extLst>
                        </p:cNvPr>
                        <p:cNvGrpSpPr/>
                        <p:nvPr/>
                      </p:nvGrpSpPr>
                      <p:grpSpPr>
                        <a:xfrm>
                          <a:off x="6884145" y="1898294"/>
                          <a:ext cx="3123454" cy="3765906"/>
                          <a:chOff x="2134345" y="1758594"/>
                          <a:chExt cx="3123454" cy="3765906"/>
                        </a:xfrm>
                      </p:grpSpPr>
                      <p:grpSp>
                        <p:nvGrpSpPr>
                          <p:cNvPr id="7" name="Group 6">
                            <a:extLst>
                              <a:ext uri="{FF2B5EF4-FFF2-40B4-BE49-F238E27FC236}">
                                <a16:creationId xmlns:a16="http://schemas.microsoft.com/office/drawing/2014/main" id="{7E861FA0-83D4-E743-878D-9E60D0565305}"/>
                              </a:ext>
                            </a:extLst>
                          </p:cNvPr>
                          <p:cNvGrpSpPr/>
                          <p:nvPr/>
                        </p:nvGrpSpPr>
                        <p:grpSpPr>
                          <a:xfrm>
                            <a:off x="2134346" y="1758594"/>
                            <a:ext cx="3123453" cy="2940406"/>
                            <a:chOff x="2134346" y="1758594"/>
                            <a:chExt cx="3123453" cy="2940406"/>
                          </a:xfrm>
                        </p:grpSpPr>
                        <p:sp>
                          <p:nvSpPr>
                            <p:cNvPr id="5" name="Oval 4">
                              <a:extLst>
                                <a:ext uri="{FF2B5EF4-FFF2-40B4-BE49-F238E27FC236}">
                                  <a16:creationId xmlns:a16="http://schemas.microsoft.com/office/drawing/2014/main" id="{50809F3B-C146-A345-99B9-B42A35DED5A5}"/>
                                </a:ext>
                              </a:extLst>
                            </p:cNvPr>
                            <p:cNvSpPr/>
                            <p:nvPr/>
                          </p:nvSpPr>
                          <p:spPr>
                            <a:xfrm>
                              <a:off x="2134347" y="1758594"/>
                              <a:ext cx="2984500" cy="2832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D528BA9-8355-9C41-8E85-A9554F269947}"/>
                                </a:ext>
                              </a:extLst>
                            </p:cNvPr>
                            <p:cNvSpPr/>
                            <p:nvPr/>
                          </p:nvSpPr>
                          <p:spPr>
                            <a:xfrm>
                              <a:off x="2134346" y="2997200"/>
                              <a:ext cx="3123453"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F66F57D9-4EA0-3B41-B83A-1EC66928898E}"/>
                              </a:ext>
                            </a:extLst>
                          </p:cNvPr>
                          <p:cNvSpPr/>
                          <p:nvPr/>
                        </p:nvSpPr>
                        <p:spPr>
                          <a:xfrm>
                            <a:off x="2134345" y="2997200"/>
                            <a:ext cx="2984500" cy="2527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Connector 10">
                          <a:extLst>
                            <a:ext uri="{FF2B5EF4-FFF2-40B4-BE49-F238E27FC236}">
                              <a16:creationId xmlns:a16="http://schemas.microsoft.com/office/drawing/2014/main" id="{FB8D05F9-9C1D-8244-BD5D-7732355B5F76}"/>
                            </a:ext>
                          </a:extLst>
                        </p:cNvPr>
                        <p:cNvCxnSpPr/>
                        <p:nvPr/>
                      </p:nvCxnSpPr>
                      <p:spPr>
                        <a:xfrm>
                          <a:off x="6185645" y="5689600"/>
                          <a:ext cx="43815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324AE3E9-0542-4641-BF0E-B1F20CF3A674}"/>
                          </a:ext>
                        </a:extLst>
                      </p:cNvPr>
                      <p:cNvCxnSpPr>
                        <a:cxnSpLocks/>
                        <a:stCxn id="8" idx="0"/>
                        <a:endCxn id="5" idx="1"/>
                      </p:cNvCxnSpPr>
                      <p:nvPr/>
                    </p:nvCxnSpPr>
                    <p:spPr>
                      <a:xfrm flipH="1" flipV="1">
                        <a:off x="7321217" y="2313045"/>
                        <a:ext cx="1055178" cy="82385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B4EFB87-B987-204C-A0F4-AFDCC3680163}"/>
                          </a:ext>
                        </a:extLst>
                      </p:cNvPr>
                      <p:cNvCxnSpPr/>
                      <p:nvPr/>
                    </p:nvCxnSpPr>
                    <p:spPr>
                      <a:xfrm flipV="1">
                        <a:off x="8401795" y="3162300"/>
                        <a:ext cx="0" cy="2527300"/>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35CE5B6-03C8-2D46-8BC3-E0E09D27AF4A}"/>
                              </a:ext>
                            </a:extLst>
                          </p:cNvPr>
                          <p:cNvSpPr txBox="1"/>
                          <p:nvPr/>
                        </p:nvSpPr>
                        <p:spPr>
                          <a:xfrm>
                            <a:off x="7832647" y="2468154"/>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17" name="TextBox 16">
                            <a:extLst>
                              <a:ext uri="{FF2B5EF4-FFF2-40B4-BE49-F238E27FC236}">
                                <a16:creationId xmlns:a16="http://schemas.microsoft.com/office/drawing/2014/main" id="{B35CE5B6-03C8-2D46-8BC3-E0E09D27AF4A}"/>
                              </a:ext>
                            </a:extLst>
                          </p:cNvPr>
                          <p:cNvSpPr txBox="1">
                            <a:spLocks noRot="1" noChangeAspect="1" noMove="1" noResize="1" noEditPoints="1" noAdjustHandles="1" noChangeArrowheads="1" noChangeShapeType="1" noTextEdit="1"/>
                          </p:cNvSpPr>
                          <p:nvPr/>
                        </p:nvSpPr>
                        <p:spPr>
                          <a:xfrm>
                            <a:off x="7832647" y="2468154"/>
                            <a:ext cx="207108" cy="276999"/>
                          </a:xfrm>
                          <a:prstGeom prst="rect">
                            <a:avLst/>
                          </a:prstGeom>
                          <a:blipFill>
                            <a:blip r:embed="rId17"/>
                            <a:stretch>
                              <a:fillRect l="-17647" r="-1764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DACFE52-4208-B741-BB1D-BB815739BE46}"/>
                              </a:ext>
                            </a:extLst>
                          </p:cNvPr>
                          <p:cNvSpPr txBox="1"/>
                          <p:nvPr/>
                        </p:nvSpPr>
                        <p:spPr>
                          <a:xfrm>
                            <a:off x="8421363" y="4262050"/>
                            <a:ext cx="22794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𝐻</m:t>
                                  </m:r>
                                </m:oMath>
                              </m:oMathPara>
                            </a14:m>
                            <a:endParaRPr lang="en-US" dirty="0"/>
                          </a:p>
                        </p:txBody>
                      </p:sp>
                    </mc:Choice>
                    <mc:Fallback xmlns="">
                      <p:sp>
                        <p:nvSpPr>
                          <p:cNvPr id="18" name="TextBox 17">
                            <a:extLst>
                              <a:ext uri="{FF2B5EF4-FFF2-40B4-BE49-F238E27FC236}">
                                <a16:creationId xmlns:a16="http://schemas.microsoft.com/office/drawing/2014/main" id="{1DACFE52-4208-B741-BB1D-BB815739BE46}"/>
                              </a:ext>
                            </a:extLst>
                          </p:cNvPr>
                          <p:cNvSpPr txBox="1">
                            <a:spLocks noRot="1" noChangeAspect="1" noMove="1" noResize="1" noEditPoints="1" noAdjustHandles="1" noChangeArrowheads="1" noChangeShapeType="1" noTextEdit="1"/>
                          </p:cNvSpPr>
                          <p:nvPr/>
                        </p:nvSpPr>
                        <p:spPr>
                          <a:xfrm>
                            <a:off x="8421363" y="4262050"/>
                            <a:ext cx="227947" cy="276999"/>
                          </a:xfrm>
                          <a:prstGeom prst="rect">
                            <a:avLst/>
                          </a:prstGeom>
                          <a:blipFill>
                            <a:blip r:embed="rId8"/>
                            <a:stretch>
                              <a:fillRect l="-22222" r="-16667" b="-4348"/>
                            </a:stretch>
                          </a:blipFill>
                        </p:spPr>
                        <p:txBody>
                          <a:bodyPr/>
                          <a:lstStyle/>
                          <a:p>
                            <a:r>
                              <a:rPr lang="en-US">
                                <a:noFill/>
                              </a:rPr>
                              <a:t> </a:t>
                            </a:r>
                          </a:p>
                        </p:txBody>
                      </p:sp>
                    </mc:Fallback>
                  </mc:AlternateContent>
                  <p:sp>
                    <p:nvSpPr>
                      <p:cNvPr id="19" name="Oval 18">
                        <a:extLst>
                          <a:ext uri="{FF2B5EF4-FFF2-40B4-BE49-F238E27FC236}">
                            <a16:creationId xmlns:a16="http://schemas.microsoft.com/office/drawing/2014/main" id="{670F7B94-F47C-E446-8873-2B3FF93F6090}"/>
                          </a:ext>
                        </a:extLst>
                      </p:cNvPr>
                      <p:cNvSpPr/>
                      <p:nvPr/>
                    </p:nvSpPr>
                    <p:spPr>
                      <a:xfrm>
                        <a:off x="8178234" y="1524000"/>
                        <a:ext cx="356776" cy="35661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2A112116-DFD8-5F4D-954C-73100A605157}"/>
                          </a:ext>
                        </a:extLst>
                      </p:cNvPr>
                      <p:cNvCxnSpPr>
                        <a:stCxn id="8" idx="0"/>
                        <a:endCxn id="5" idx="0"/>
                      </p:cNvCxnSpPr>
                      <p:nvPr/>
                    </p:nvCxnSpPr>
                    <p:spPr>
                      <a:xfrm flipV="1">
                        <a:off x="8376395" y="1898294"/>
                        <a:ext cx="2" cy="1238606"/>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CE113B2-0FAD-6741-9F02-C5B5AB78AD91}"/>
                              </a:ext>
                            </a:extLst>
                          </p:cNvPr>
                          <p:cNvSpPr txBox="1"/>
                          <p:nvPr/>
                        </p:nvSpPr>
                        <p:spPr>
                          <a:xfrm>
                            <a:off x="8151316" y="2667249"/>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3" name="TextBox 22">
                            <a:extLst>
                              <a:ext uri="{FF2B5EF4-FFF2-40B4-BE49-F238E27FC236}">
                                <a16:creationId xmlns:a16="http://schemas.microsoft.com/office/drawing/2014/main" id="{8CE113B2-0FAD-6741-9F02-C5B5AB78AD91}"/>
                              </a:ext>
                            </a:extLst>
                          </p:cNvPr>
                          <p:cNvSpPr txBox="1">
                            <a:spLocks noRot="1" noChangeAspect="1" noMove="1" noResize="1" noEditPoints="1" noAdjustHandles="1" noChangeArrowheads="1" noChangeShapeType="1" noTextEdit="1"/>
                          </p:cNvSpPr>
                          <p:nvPr/>
                        </p:nvSpPr>
                        <p:spPr>
                          <a:xfrm>
                            <a:off x="8151316" y="2667249"/>
                            <a:ext cx="189474" cy="276999"/>
                          </a:xfrm>
                          <a:prstGeom prst="rect">
                            <a:avLst/>
                          </a:prstGeom>
                          <a:blipFill>
                            <a:blip r:embed="rId9"/>
                            <a:stretch>
                              <a:fillRect l="-18750" r="-18750" b="-4545"/>
                            </a:stretch>
                          </a:blipFill>
                        </p:spPr>
                        <p:txBody>
                          <a:bodyPr/>
                          <a:lstStyle/>
                          <a:p>
                            <a:r>
                              <a:rPr lang="en-US">
                                <a:noFill/>
                              </a:rPr>
                              <a:t> </a:t>
                            </a:r>
                          </a:p>
                        </p:txBody>
                      </p:sp>
                    </mc:Fallback>
                  </mc:AlternateContent>
                </p:grpSp>
                <p:sp>
                  <p:nvSpPr>
                    <p:cNvPr id="25" name="Oval 24">
                      <a:extLst>
                        <a:ext uri="{FF2B5EF4-FFF2-40B4-BE49-F238E27FC236}">
                          <a16:creationId xmlns:a16="http://schemas.microsoft.com/office/drawing/2014/main" id="{41A0301E-784D-2441-B57C-113BA85151C3}"/>
                        </a:ext>
                      </a:extLst>
                    </p:cNvPr>
                    <p:cNvSpPr/>
                    <p:nvPr/>
                  </p:nvSpPr>
                  <p:spPr>
                    <a:xfrm>
                      <a:off x="7000494" y="1985411"/>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Left Brace 33">
                    <a:extLst>
                      <a:ext uri="{FF2B5EF4-FFF2-40B4-BE49-F238E27FC236}">
                        <a16:creationId xmlns:a16="http://schemas.microsoft.com/office/drawing/2014/main" id="{E78F2BC8-6208-7046-B85A-F8C31C43FD57}"/>
                      </a:ext>
                    </a:extLst>
                  </p:cNvPr>
                  <p:cNvSpPr/>
                  <p:nvPr/>
                </p:nvSpPr>
                <p:spPr>
                  <a:xfrm>
                    <a:off x="7803405" y="3195539"/>
                    <a:ext cx="266700" cy="3351155"/>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Left Brace 34">
                    <a:extLst>
                      <a:ext uri="{FF2B5EF4-FFF2-40B4-BE49-F238E27FC236}">
                        <a16:creationId xmlns:a16="http://schemas.microsoft.com/office/drawing/2014/main" id="{F88F3539-0ED2-0446-B4A3-9780E728D818}"/>
                      </a:ext>
                    </a:extLst>
                  </p:cNvPr>
                  <p:cNvSpPr/>
                  <p:nvPr/>
                </p:nvSpPr>
                <p:spPr>
                  <a:xfrm rot="10800000">
                    <a:off x="11232519" y="2763110"/>
                    <a:ext cx="240323" cy="378100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Left Brace 35">
                    <a:extLst>
                      <a:ext uri="{FF2B5EF4-FFF2-40B4-BE49-F238E27FC236}">
                        <a16:creationId xmlns:a16="http://schemas.microsoft.com/office/drawing/2014/main" id="{73BB87FF-B551-2243-83E8-EC409324B18F}"/>
                      </a:ext>
                    </a:extLst>
                  </p:cNvPr>
                  <p:cNvSpPr/>
                  <p:nvPr/>
                </p:nvSpPr>
                <p:spPr>
                  <a:xfrm>
                    <a:off x="7817741" y="2708727"/>
                    <a:ext cx="239664" cy="4614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8AFF734-334F-8744-99DB-7038DA48E7FE}"/>
                        </a:ext>
                      </a:extLst>
                    </p:cNvPr>
                    <p:cNvSpPr txBox="1"/>
                    <p:nvPr/>
                  </p:nvSpPr>
                  <p:spPr>
                    <a:xfrm>
                      <a:off x="11502092" y="4489294"/>
                      <a:ext cx="25038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38" name="TextBox 37">
                      <a:extLst>
                        <a:ext uri="{FF2B5EF4-FFF2-40B4-BE49-F238E27FC236}">
                          <a16:creationId xmlns:a16="http://schemas.microsoft.com/office/drawing/2014/main" id="{E8AFF734-334F-8744-99DB-7038DA48E7FE}"/>
                        </a:ext>
                      </a:extLst>
                    </p:cNvPr>
                    <p:cNvSpPr txBox="1">
                      <a:spLocks noRot="1" noChangeAspect="1" noMove="1" noResize="1" noEditPoints="1" noAdjustHandles="1" noChangeArrowheads="1" noChangeShapeType="1" noTextEdit="1"/>
                    </p:cNvSpPr>
                    <p:nvPr/>
                  </p:nvSpPr>
                  <p:spPr>
                    <a:xfrm>
                      <a:off x="11502092" y="4489294"/>
                      <a:ext cx="250389" cy="276999"/>
                    </a:xfrm>
                    <a:prstGeom prst="rect">
                      <a:avLst/>
                    </a:prstGeom>
                    <a:blipFill>
                      <a:blip r:embed="rId10"/>
                      <a:stretch>
                        <a:fillRect l="-25000" r="-5000"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CF54ACAB-423B-FF4D-92D8-5ACF93DE6D0B}"/>
                        </a:ext>
                      </a:extLst>
                    </p:cNvPr>
                    <p:cNvSpPr txBox="1"/>
                    <p:nvPr/>
                  </p:nvSpPr>
                  <p:spPr>
                    <a:xfrm>
                      <a:off x="7540229" y="4676691"/>
                      <a:ext cx="27751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oMath>
                        </m:oMathPara>
                      </a14:m>
                      <a:endParaRPr lang="en-US" dirty="0"/>
                    </a:p>
                  </p:txBody>
                </p:sp>
              </mc:Choice>
              <mc:Fallback xmlns="">
                <p:sp>
                  <p:nvSpPr>
                    <p:cNvPr id="40" name="TextBox 39">
                      <a:extLst>
                        <a:ext uri="{FF2B5EF4-FFF2-40B4-BE49-F238E27FC236}">
                          <a16:creationId xmlns:a16="http://schemas.microsoft.com/office/drawing/2014/main" id="{CF54ACAB-423B-FF4D-92D8-5ACF93DE6D0B}"/>
                        </a:ext>
                      </a:extLst>
                    </p:cNvPr>
                    <p:cNvSpPr txBox="1">
                      <a:spLocks noRot="1" noChangeAspect="1" noMove="1" noResize="1" noEditPoints="1" noAdjustHandles="1" noChangeArrowheads="1" noChangeShapeType="1" noTextEdit="1"/>
                    </p:cNvSpPr>
                    <p:nvPr/>
                  </p:nvSpPr>
                  <p:spPr>
                    <a:xfrm>
                      <a:off x="7540229" y="4676691"/>
                      <a:ext cx="277512" cy="299249"/>
                    </a:xfrm>
                    <a:prstGeom prst="rect">
                      <a:avLst/>
                    </a:prstGeom>
                    <a:blipFill>
                      <a:blip r:embed="rId11"/>
                      <a:stretch>
                        <a:fillRect l="-21739" r="-8696"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8CABAEFC-1AFC-FB42-A30B-922331D5F9E4}"/>
                        </a:ext>
                      </a:extLst>
                    </p:cNvPr>
                    <p:cNvSpPr txBox="1"/>
                    <p:nvPr/>
                  </p:nvSpPr>
                  <p:spPr>
                    <a:xfrm>
                      <a:off x="7516697" y="2769214"/>
                      <a:ext cx="324576" cy="276999"/>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oMath>
                        </m:oMathPara>
                      </a14:m>
                      <a:endParaRPr lang="en-US" dirty="0"/>
                    </a:p>
                  </p:txBody>
                </p:sp>
              </mc:Choice>
              <mc:Fallback xmlns="">
                <p:sp>
                  <p:nvSpPr>
                    <p:cNvPr id="41" name="TextBox 40">
                      <a:extLst>
                        <a:ext uri="{FF2B5EF4-FFF2-40B4-BE49-F238E27FC236}">
                          <a16:creationId xmlns:a16="http://schemas.microsoft.com/office/drawing/2014/main" id="{8CABAEFC-1AFC-FB42-A30B-922331D5F9E4}"/>
                        </a:ext>
                      </a:extLst>
                    </p:cNvPr>
                    <p:cNvSpPr txBox="1">
                      <a:spLocks noRot="1" noChangeAspect="1" noMove="1" noResize="1" noEditPoints="1" noAdjustHandles="1" noChangeArrowheads="1" noChangeShapeType="1" noTextEdit="1"/>
                    </p:cNvSpPr>
                    <p:nvPr/>
                  </p:nvSpPr>
                  <p:spPr>
                    <a:xfrm>
                      <a:off x="7516697" y="2769214"/>
                      <a:ext cx="324576" cy="276999"/>
                    </a:xfrm>
                    <a:prstGeom prst="rect">
                      <a:avLst/>
                    </a:prstGeom>
                    <a:blipFill>
                      <a:blip r:embed="rId12"/>
                      <a:stretch>
                        <a:fillRect l="-11538" r="-15385" b="-21739"/>
                      </a:stretch>
                    </a:blipFill>
                  </p:spPr>
                  <p:txBody>
                    <a:bodyPr/>
                    <a:lstStyle/>
                    <a:p>
                      <a:r>
                        <a:rPr lang="en-US">
                          <a:noFill/>
                        </a:rPr>
                        <a:t> </a:t>
                      </a:r>
                    </a:p>
                  </p:txBody>
                </p:sp>
              </mc:Fallback>
            </mc:AlternateContent>
          </p:grpSp>
          <p:cxnSp>
            <p:nvCxnSpPr>
              <p:cNvPr id="47" name="Straight Connector 46">
                <a:extLst>
                  <a:ext uri="{FF2B5EF4-FFF2-40B4-BE49-F238E27FC236}">
                    <a16:creationId xmlns:a16="http://schemas.microsoft.com/office/drawing/2014/main" id="{98AA8C4B-F77F-654B-AEEF-B0822680B7AD}"/>
                  </a:ext>
                </a:extLst>
              </p:cNvPr>
              <p:cNvCxnSpPr>
                <a:cxnSpLocks/>
                <a:stCxn id="5" idx="1"/>
              </p:cNvCxnSpPr>
              <p:nvPr/>
            </p:nvCxnSpPr>
            <p:spPr>
              <a:xfrm>
                <a:off x="8596822" y="3195539"/>
                <a:ext cx="0" cy="823855"/>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0C88258B-B686-E743-8BE4-90AF461E7B38}"/>
                      </a:ext>
                    </a:extLst>
                  </p:cNvPr>
                  <p:cNvSpPr txBox="1"/>
                  <p:nvPr/>
                </p:nvSpPr>
                <p:spPr>
                  <a:xfrm>
                    <a:off x="8633148" y="3335710"/>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50" name="TextBox 49">
                    <a:extLst>
                      <a:ext uri="{FF2B5EF4-FFF2-40B4-BE49-F238E27FC236}">
                        <a16:creationId xmlns:a16="http://schemas.microsoft.com/office/drawing/2014/main" id="{0C88258B-B686-E743-8BE4-90AF461E7B38}"/>
                      </a:ext>
                    </a:extLst>
                  </p:cNvPr>
                  <p:cNvSpPr txBox="1">
                    <a:spLocks noRot="1" noChangeAspect="1" noMove="1" noResize="1" noEditPoints="1" noAdjustHandles="1" noChangeArrowheads="1" noChangeShapeType="1" noTextEdit="1"/>
                  </p:cNvSpPr>
                  <p:nvPr/>
                </p:nvSpPr>
                <p:spPr>
                  <a:xfrm>
                    <a:off x="8633148" y="3335710"/>
                    <a:ext cx="189474" cy="276999"/>
                  </a:xfrm>
                  <a:prstGeom prst="rect">
                    <a:avLst/>
                  </a:prstGeom>
                  <a:blipFill>
                    <a:blip r:embed="rId13"/>
                    <a:stretch>
                      <a:fillRect l="-25000" r="-18750" b="-909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FC852B-40E2-A84A-8D01-461F36C6A802}"/>
                    </a:ext>
                  </a:extLst>
                </p:cNvPr>
                <p:cNvSpPr/>
                <p:nvPr/>
              </p:nvSpPr>
              <p:spPr>
                <a:xfrm>
                  <a:off x="8215723" y="2827982"/>
                  <a:ext cx="43550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2" name="Rectangle 1">
                  <a:extLst>
                    <a:ext uri="{FF2B5EF4-FFF2-40B4-BE49-F238E27FC236}">
                      <a16:creationId xmlns:a16="http://schemas.microsoft.com/office/drawing/2014/main" id="{48FC852B-40E2-A84A-8D01-461F36C6A802}"/>
                    </a:ext>
                  </a:extLst>
                </p:cNvPr>
                <p:cNvSpPr>
                  <a:spLocks noRot="1" noChangeAspect="1" noMove="1" noResize="1" noEditPoints="1" noAdjustHandles="1" noChangeArrowheads="1" noChangeShapeType="1" noTextEdit="1"/>
                </p:cNvSpPr>
                <p:nvPr/>
              </p:nvSpPr>
              <p:spPr>
                <a:xfrm>
                  <a:off x="8215723" y="2827982"/>
                  <a:ext cx="435504" cy="36933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4D7B0FC8-AD6D-E642-8862-DB52F16F6513}"/>
                    </a:ext>
                  </a:extLst>
                </p:cNvPr>
                <p:cNvSpPr/>
                <p:nvPr/>
              </p:nvSpPr>
              <p:spPr>
                <a:xfrm>
                  <a:off x="9441695" y="2376442"/>
                  <a:ext cx="435504" cy="369332"/>
                </a:xfrm>
                <a:prstGeom prst="rect">
                  <a:avLst/>
                </a:prstGeom>
              </p:spPr>
              <p:txBody>
                <a:bodyPr wrap="none">
                  <a:spAutoFit/>
                </a:bodyPr>
                <a:lstStyle/>
                <a:p>
                  <a:pPr/>
                  <a14:m>
                    <m:oMathPara xmlns:m="http://schemas.openxmlformats.org/officeDocument/2006/math">
                      <m:oMath>
                        <m:r>
                          <a:rPr lang="en-US" i="1" smtClean="0">
                            <a:solidFill>
                              <a:schemeClr val="tx1">
                                <a:alpha val="50000"/>
                              </a:schemeClr>
                            </a:solidFill>
                            <a:latin typeface="Cambria Math" panose="02040503050406030204" pitchFamily="18" charset="0"/>
                            <a:ea typeface="Cambria Math" panose="02040503050406030204" pitchFamily="18" charset="0"/>
                          </a:rPr>
                          <m:t>𝑚</m:t>
                        </m:r>
                      </m:oMath>
                    </m:oMathPara>
                  </a14:m>
                  <a:endParaRPr lang="en-US" dirty="0">
                    <a:solidFill>
                      <a:schemeClr val="tx1">
                        <a:alpha val="50000"/>
                      </a:schemeClr>
                    </a:solidFill>
                  </a:endParaRPr>
                </a:p>
              </p:txBody>
            </p:sp>
          </mc:Choice>
          <mc:Fallback xmlns="">
            <p:sp>
              <p:nvSpPr>
                <p:cNvPr id="10" name="Rectangle 9">
                  <a:extLst>
                    <a:ext uri="{FF2B5EF4-FFF2-40B4-BE49-F238E27FC236}">
                      <a16:creationId xmlns:a16="http://schemas.microsoft.com/office/drawing/2014/main" id="{4D7B0FC8-AD6D-E642-8862-DB52F16F6513}"/>
                    </a:ext>
                  </a:extLst>
                </p:cNvPr>
                <p:cNvSpPr>
                  <a:spLocks noRot="1" noChangeAspect="1" noMove="1" noResize="1" noEditPoints="1" noAdjustHandles="1" noChangeArrowheads="1" noChangeShapeType="1" noTextEdit="1"/>
                </p:cNvSpPr>
                <p:nvPr/>
              </p:nvSpPr>
              <p:spPr>
                <a:xfrm>
                  <a:off x="9441695" y="2376442"/>
                  <a:ext cx="435504" cy="369332"/>
                </a:xfrm>
                <a:prstGeom prst="rect">
                  <a:avLst/>
                </a:prstGeom>
                <a:blipFill>
                  <a:blip r:embed="rId19"/>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975830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466B7196-B4F5-BB49-916A-561AB6E27868}"/>
              </a:ext>
            </a:extLst>
          </p:cNvPr>
          <p:cNvSpPr/>
          <p:nvPr/>
        </p:nvSpPr>
        <p:spPr>
          <a:xfrm>
            <a:off x="358588" y="1059934"/>
            <a:ext cx="31277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3 solution continued:</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0469482-0192-A749-A605-1D03BD1FCF88}"/>
                  </a:ext>
                </a:extLst>
              </p:cNvPr>
              <p:cNvSpPr txBox="1"/>
              <p:nvPr/>
            </p:nvSpPr>
            <p:spPr>
              <a:xfrm>
                <a:off x="1385015" y="1595247"/>
                <a:ext cx="3474349" cy="326693"/>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𝑚𝑔𝑅</m:t>
                      </m:r>
                      <m:d>
                        <m:dPr>
                          <m:ctrlPr>
                            <a:rPr lang="en-US" b="0" i="1" smtClean="0">
                              <a:latin typeface="Cambria Math" panose="02040503050406030204" pitchFamily="18" charset="0"/>
                              <a:ea typeface="Cambria Math" panose="02040503050406030204" pitchFamily="18" charset="0"/>
                            </a:rPr>
                          </m:ctrlPr>
                        </m:dPr>
                        <m:e>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30" name="TextBox 29">
                <a:extLst>
                  <a:ext uri="{FF2B5EF4-FFF2-40B4-BE49-F238E27FC236}">
                    <a16:creationId xmlns:a16="http://schemas.microsoft.com/office/drawing/2014/main" id="{C0469482-0192-A749-A605-1D03BD1FCF88}"/>
                  </a:ext>
                </a:extLst>
              </p:cNvPr>
              <p:cNvSpPr txBox="1">
                <a:spLocks noRot="1" noChangeAspect="1" noMove="1" noResize="1" noEditPoints="1" noAdjustHandles="1" noChangeArrowheads="1" noChangeShapeType="1" noTextEdit="1"/>
              </p:cNvSpPr>
              <p:nvPr/>
            </p:nvSpPr>
            <p:spPr>
              <a:xfrm>
                <a:off x="1385015" y="1595247"/>
                <a:ext cx="3474349" cy="326693"/>
              </a:xfrm>
              <a:prstGeom prst="rect">
                <a:avLst/>
              </a:prstGeom>
              <a:blipFill>
                <a:blip r:embed="rId8"/>
                <a:stretch>
                  <a:fillRect l="-727" r="-727"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FDC0097-912A-7545-A80A-2039627C0109}"/>
                  </a:ext>
                </a:extLst>
              </p:cNvPr>
              <p:cNvSpPr txBox="1"/>
              <p:nvPr/>
            </p:nvSpPr>
            <p:spPr>
              <a:xfrm>
                <a:off x="362958" y="1965727"/>
                <a:ext cx="7056342" cy="482356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is the equation we get from conservation of energy.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will allow us to solve for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US" dirty="0">
                    <a:latin typeface="Times New Roman" panose="02020603050405020304" pitchFamily="18" charset="0"/>
                    <a:cs typeface="Times New Roman" panose="02020603050405020304" pitchFamily="18" charset="0"/>
                  </a:rPr>
                  <a:t>, but unfortunately we have another unknown in the problem.</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That is, what is the speed of the pumpkin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oMath>
                </a14:m>
                <a:r>
                  <a:rPr lang="en-US" dirty="0">
                    <a:latin typeface="Times New Roman" panose="02020603050405020304" pitchFamily="18" charset="0"/>
                    <a:cs typeface="Times New Roman" panose="02020603050405020304" pitchFamily="18" charset="0"/>
                  </a:rPr>
                  <a:t> when it leaves the surface of the dome?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this, let’s look at the motion of the pumpkin.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speed of course is not constant, but is increasing with increasing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latin typeface="Times New Roman" panose="02020603050405020304" pitchFamily="18" charset="0"/>
                    <a:cs typeface="Times New Roman" panose="02020603050405020304" pitchFamily="18" charset="0"/>
                  </a:rPr>
                  <a:t>.  The velocity of the pumpkin is changing in magnitude and direction.  This is a hard problem to solve.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However, this looks like a mass </a:t>
                </a:r>
                <a14:m>
                  <m:oMath xmlns:m="http://schemas.openxmlformats.org/officeDocument/2006/math">
                    <m:r>
                      <a:rPr lang="en-US" b="0" i="1" smtClean="0">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moving in a circle of radius </a:t>
                </a:r>
                <a14:m>
                  <m:oMath xmlns:m="http://schemas.openxmlformats.org/officeDocument/2006/math">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So, let’s try looking at the forces on the pumpkin just before it leaves the surface of the dome.</a:t>
                </a:r>
              </a:p>
            </p:txBody>
          </p:sp>
        </mc:Choice>
        <mc:Fallback xmlns="">
          <p:sp>
            <p:nvSpPr>
              <p:cNvPr id="2" name="TextBox 1">
                <a:extLst>
                  <a:ext uri="{FF2B5EF4-FFF2-40B4-BE49-F238E27FC236}">
                    <a16:creationId xmlns:a16="http://schemas.microsoft.com/office/drawing/2014/main" id="{DFDC0097-912A-7545-A80A-2039627C0109}"/>
                  </a:ext>
                </a:extLst>
              </p:cNvPr>
              <p:cNvSpPr txBox="1">
                <a:spLocks noRot="1" noChangeAspect="1" noMove="1" noResize="1" noEditPoints="1" noAdjustHandles="1" noChangeArrowheads="1" noChangeShapeType="1" noTextEdit="1"/>
              </p:cNvSpPr>
              <p:nvPr/>
            </p:nvSpPr>
            <p:spPr>
              <a:xfrm>
                <a:off x="362958" y="1965727"/>
                <a:ext cx="7056342" cy="4823565"/>
              </a:xfrm>
              <a:prstGeom prst="rect">
                <a:avLst/>
              </a:prstGeom>
              <a:blipFill>
                <a:blip r:embed="rId9"/>
                <a:stretch>
                  <a:fillRect l="-540" t="-525" r="-1619" b="-787"/>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EDD479BD-3E8B-6A40-951C-9F5039ED91FA}"/>
              </a:ext>
            </a:extLst>
          </p:cNvPr>
          <p:cNvGrpSpPr/>
          <p:nvPr/>
        </p:nvGrpSpPr>
        <p:grpSpPr>
          <a:xfrm>
            <a:off x="7461250" y="2376442"/>
            <a:ext cx="4381500" cy="4195652"/>
            <a:chOff x="7461250" y="2376442"/>
            <a:chExt cx="4381500" cy="4195652"/>
          </a:xfrm>
        </p:grpSpPr>
        <p:grpSp>
          <p:nvGrpSpPr>
            <p:cNvPr id="32" name="Group 31">
              <a:extLst>
                <a:ext uri="{FF2B5EF4-FFF2-40B4-BE49-F238E27FC236}">
                  <a16:creationId xmlns:a16="http://schemas.microsoft.com/office/drawing/2014/main" id="{1D9EC19F-37DB-D849-92BB-65DCB0559F6F}"/>
                </a:ext>
              </a:extLst>
            </p:cNvPr>
            <p:cNvGrpSpPr/>
            <p:nvPr/>
          </p:nvGrpSpPr>
          <p:grpSpPr>
            <a:xfrm>
              <a:off x="7461250" y="2406494"/>
              <a:ext cx="4381500" cy="4165600"/>
              <a:chOff x="7461250" y="2406494"/>
              <a:chExt cx="4381500" cy="4165600"/>
            </a:xfrm>
          </p:grpSpPr>
          <p:grpSp>
            <p:nvGrpSpPr>
              <p:cNvPr id="35" name="Group 34">
                <a:extLst>
                  <a:ext uri="{FF2B5EF4-FFF2-40B4-BE49-F238E27FC236}">
                    <a16:creationId xmlns:a16="http://schemas.microsoft.com/office/drawing/2014/main" id="{45B08CBD-27CB-5846-A09B-7F9B57EDA878}"/>
                  </a:ext>
                </a:extLst>
              </p:cNvPr>
              <p:cNvGrpSpPr/>
              <p:nvPr/>
            </p:nvGrpSpPr>
            <p:grpSpPr>
              <a:xfrm>
                <a:off x="7461250" y="2406494"/>
                <a:ext cx="4381500" cy="4165600"/>
                <a:chOff x="7461250" y="2406494"/>
                <a:chExt cx="4381500" cy="4165600"/>
              </a:xfrm>
            </p:grpSpPr>
            <p:grpSp>
              <p:nvGrpSpPr>
                <p:cNvPr id="38" name="Group 37">
                  <a:extLst>
                    <a:ext uri="{FF2B5EF4-FFF2-40B4-BE49-F238E27FC236}">
                      <a16:creationId xmlns:a16="http://schemas.microsoft.com/office/drawing/2014/main" id="{EF53EE3F-25EC-1E4F-8C73-DF94B8AA28E9}"/>
                    </a:ext>
                  </a:extLst>
                </p:cNvPr>
                <p:cNvGrpSpPr/>
                <p:nvPr/>
              </p:nvGrpSpPr>
              <p:grpSpPr>
                <a:xfrm>
                  <a:off x="7461250" y="2406494"/>
                  <a:ext cx="4381500" cy="4165600"/>
                  <a:chOff x="7461250" y="2406494"/>
                  <a:chExt cx="4381500" cy="4165600"/>
                </a:xfrm>
              </p:grpSpPr>
              <p:grpSp>
                <p:nvGrpSpPr>
                  <p:cNvPr id="42" name="Group 41">
                    <a:extLst>
                      <a:ext uri="{FF2B5EF4-FFF2-40B4-BE49-F238E27FC236}">
                        <a16:creationId xmlns:a16="http://schemas.microsoft.com/office/drawing/2014/main" id="{09D9AA09-9B78-3446-A2C7-EB31235EB6EC}"/>
                      </a:ext>
                    </a:extLst>
                  </p:cNvPr>
                  <p:cNvGrpSpPr/>
                  <p:nvPr/>
                </p:nvGrpSpPr>
                <p:grpSpPr>
                  <a:xfrm>
                    <a:off x="7461250" y="2406494"/>
                    <a:ext cx="4381500" cy="4165600"/>
                    <a:chOff x="6185645" y="1524000"/>
                    <a:chExt cx="4381500" cy="4165600"/>
                  </a:xfrm>
                </p:grpSpPr>
                <p:grpSp>
                  <p:nvGrpSpPr>
                    <p:cNvPr id="46" name="Group 45">
                      <a:extLst>
                        <a:ext uri="{FF2B5EF4-FFF2-40B4-BE49-F238E27FC236}">
                          <a16:creationId xmlns:a16="http://schemas.microsoft.com/office/drawing/2014/main" id="{51EAE786-4266-544D-A6D5-FFD31AFFFCBD}"/>
                        </a:ext>
                      </a:extLst>
                    </p:cNvPr>
                    <p:cNvGrpSpPr/>
                    <p:nvPr/>
                  </p:nvGrpSpPr>
                  <p:grpSpPr>
                    <a:xfrm>
                      <a:off x="6185645" y="1524000"/>
                      <a:ext cx="4381500" cy="4165600"/>
                      <a:chOff x="6185645" y="1524000"/>
                      <a:chExt cx="4381500" cy="4165600"/>
                    </a:xfrm>
                  </p:grpSpPr>
                  <p:grpSp>
                    <p:nvGrpSpPr>
                      <p:cNvPr id="48" name="Group 47">
                        <a:extLst>
                          <a:ext uri="{FF2B5EF4-FFF2-40B4-BE49-F238E27FC236}">
                            <a16:creationId xmlns:a16="http://schemas.microsoft.com/office/drawing/2014/main" id="{AA3B843A-07B7-6D48-8EE5-122511A28900}"/>
                          </a:ext>
                        </a:extLst>
                      </p:cNvPr>
                      <p:cNvGrpSpPr/>
                      <p:nvPr/>
                    </p:nvGrpSpPr>
                    <p:grpSpPr>
                      <a:xfrm>
                        <a:off x="6185645" y="1898294"/>
                        <a:ext cx="4381500" cy="3791306"/>
                        <a:chOff x="6185645" y="1898294"/>
                        <a:chExt cx="4381500" cy="3791306"/>
                      </a:xfrm>
                    </p:grpSpPr>
                    <p:grpSp>
                      <p:nvGrpSpPr>
                        <p:cNvPr id="56" name="Group 55">
                          <a:extLst>
                            <a:ext uri="{FF2B5EF4-FFF2-40B4-BE49-F238E27FC236}">
                              <a16:creationId xmlns:a16="http://schemas.microsoft.com/office/drawing/2014/main" id="{ADACFDFC-1630-CC4B-9D3C-2318CA72BCCA}"/>
                            </a:ext>
                          </a:extLst>
                        </p:cNvPr>
                        <p:cNvGrpSpPr/>
                        <p:nvPr/>
                      </p:nvGrpSpPr>
                      <p:grpSpPr>
                        <a:xfrm>
                          <a:off x="6884145" y="1898294"/>
                          <a:ext cx="3123454" cy="3765906"/>
                          <a:chOff x="2134345" y="1758594"/>
                          <a:chExt cx="3123454" cy="3765906"/>
                        </a:xfrm>
                      </p:grpSpPr>
                      <p:grpSp>
                        <p:nvGrpSpPr>
                          <p:cNvPr id="58" name="Group 57">
                            <a:extLst>
                              <a:ext uri="{FF2B5EF4-FFF2-40B4-BE49-F238E27FC236}">
                                <a16:creationId xmlns:a16="http://schemas.microsoft.com/office/drawing/2014/main" id="{D92AB9E0-22D5-624F-AD7A-9DDE9FE10E55}"/>
                              </a:ext>
                            </a:extLst>
                          </p:cNvPr>
                          <p:cNvGrpSpPr/>
                          <p:nvPr/>
                        </p:nvGrpSpPr>
                        <p:grpSpPr>
                          <a:xfrm>
                            <a:off x="2134346" y="1758594"/>
                            <a:ext cx="3123453" cy="2940406"/>
                            <a:chOff x="2134346" y="1758594"/>
                            <a:chExt cx="3123453" cy="2940406"/>
                          </a:xfrm>
                        </p:grpSpPr>
                        <p:sp>
                          <p:nvSpPr>
                            <p:cNvPr id="60" name="Oval 59">
                              <a:extLst>
                                <a:ext uri="{FF2B5EF4-FFF2-40B4-BE49-F238E27FC236}">
                                  <a16:creationId xmlns:a16="http://schemas.microsoft.com/office/drawing/2014/main" id="{1231B46A-775C-A84C-9DBA-3AB3E2E98700}"/>
                                </a:ext>
                              </a:extLst>
                            </p:cNvPr>
                            <p:cNvSpPr/>
                            <p:nvPr/>
                          </p:nvSpPr>
                          <p:spPr>
                            <a:xfrm>
                              <a:off x="2134347" y="1758594"/>
                              <a:ext cx="2984500" cy="2832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001C9C5-B01C-0948-A5EE-FB8EBD658A2D}"/>
                                </a:ext>
                              </a:extLst>
                            </p:cNvPr>
                            <p:cNvSpPr/>
                            <p:nvPr/>
                          </p:nvSpPr>
                          <p:spPr>
                            <a:xfrm>
                              <a:off x="2134346" y="2997200"/>
                              <a:ext cx="3123453"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Rectangle 58">
                            <a:extLst>
                              <a:ext uri="{FF2B5EF4-FFF2-40B4-BE49-F238E27FC236}">
                                <a16:creationId xmlns:a16="http://schemas.microsoft.com/office/drawing/2014/main" id="{139ED3A4-BD02-3D4A-A5EE-43F3C3169BD1}"/>
                              </a:ext>
                            </a:extLst>
                          </p:cNvPr>
                          <p:cNvSpPr/>
                          <p:nvPr/>
                        </p:nvSpPr>
                        <p:spPr>
                          <a:xfrm>
                            <a:off x="2134345" y="2997200"/>
                            <a:ext cx="2984500" cy="2527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7" name="Straight Connector 56">
                          <a:extLst>
                            <a:ext uri="{FF2B5EF4-FFF2-40B4-BE49-F238E27FC236}">
                              <a16:creationId xmlns:a16="http://schemas.microsoft.com/office/drawing/2014/main" id="{340E7369-A580-A14A-A74A-3119476F5BA6}"/>
                            </a:ext>
                          </a:extLst>
                        </p:cNvPr>
                        <p:cNvCxnSpPr/>
                        <p:nvPr/>
                      </p:nvCxnSpPr>
                      <p:spPr>
                        <a:xfrm>
                          <a:off x="6185645" y="5689600"/>
                          <a:ext cx="43815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49" name="Straight Arrow Connector 48">
                        <a:extLst>
                          <a:ext uri="{FF2B5EF4-FFF2-40B4-BE49-F238E27FC236}">
                            <a16:creationId xmlns:a16="http://schemas.microsoft.com/office/drawing/2014/main" id="{9055BC87-AC98-1943-99EF-245913D7019D}"/>
                          </a:ext>
                        </a:extLst>
                      </p:cNvPr>
                      <p:cNvCxnSpPr>
                        <a:cxnSpLocks/>
                        <a:stCxn id="59" idx="0"/>
                        <a:endCxn id="60" idx="1"/>
                      </p:cNvCxnSpPr>
                      <p:nvPr/>
                    </p:nvCxnSpPr>
                    <p:spPr>
                      <a:xfrm flipH="1" flipV="1">
                        <a:off x="7321217" y="2313045"/>
                        <a:ext cx="1055178" cy="82385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F0933B65-0F67-DC4D-A10A-8D7A271078DA}"/>
                          </a:ext>
                        </a:extLst>
                      </p:cNvPr>
                      <p:cNvCxnSpPr/>
                      <p:nvPr/>
                    </p:nvCxnSpPr>
                    <p:spPr>
                      <a:xfrm flipV="1">
                        <a:off x="8401795" y="3162300"/>
                        <a:ext cx="0" cy="2527300"/>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14EB667D-325E-9140-BDF2-A427A69D79BC}"/>
                              </a:ext>
                            </a:extLst>
                          </p:cNvPr>
                          <p:cNvSpPr txBox="1"/>
                          <p:nvPr/>
                        </p:nvSpPr>
                        <p:spPr>
                          <a:xfrm>
                            <a:off x="7832647" y="2468154"/>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17" name="TextBox 16">
                            <a:extLst>
                              <a:ext uri="{FF2B5EF4-FFF2-40B4-BE49-F238E27FC236}">
                                <a16:creationId xmlns:a16="http://schemas.microsoft.com/office/drawing/2014/main" id="{B35CE5B6-03C8-2D46-8BC3-E0E09D27AF4A}"/>
                              </a:ext>
                            </a:extLst>
                          </p:cNvPr>
                          <p:cNvSpPr txBox="1">
                            <a:spLocks noRot="1" noChangeAspect="1" noMove="1" noResize="1" noEditPoints="1" noAdjustHandles="1" noChangeArrowheads="1" noChangeShapeType="1" noTextEdit="1"/>
                          </p:cNvSpPr>
                          <p:nvPr/>
                        </p:nvSpPr>
                        <p:spPr>
                          <a:xfrm>
                            <a:off x="7832647" y="2468154"/>
                            <a:ext cx="207108" cy="276999"/>
                          </a:xfrm>
                          <a:prstGeom prst="rect">
                            <a:avLst/>
                          </a:prstGeom>
                          <a:blipFill>
                            <a:blip r:embed="rId7"/>
                            <a:stretch>
                              <a:fillRect l="-17647" r="-1764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D780CE74-112F-F941-BE49-9B8D4E93411D}"/>
                              </a:ext>
                            </a:extLst>
                          </p:cNvPr>
                          <p:cNvSpPr txBox="1"/>
                          <p:nvPr/>
                        </p:nvSpPr>
                        <p:spPr>
                          <a:xfrm>
                            <a:off x="8421363" y="4262050"/>
                            <a:ext cx="22794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𝐻</m:t>
                                  </m:r>
                                </m:oMath>
                              </m:oMathPara>
                            </a14:m>
                            <a:endParaRPr lang="en-US" dirty="0"/>
                          </a:p>
                        </p:txBody>
                      </p:sp>
                    </mc:Choice>
                    <mc:Fallback xmlns="">
                      <p:sp>
                        <p:nvSpPr>
                          <p:cNvPr id="18" name="TextBox 17">
                            <a:extLst>
                              <a:ext uri="{FF2B5EF4-FFF2-40B4-BE49-F238E27FC236}">
                                <a16:creationId xmlns:a16="http://schemas.microsoft.com/office/drawing/2014/main" id="{1DACFE52-4208-B741-BB1D-BB815739BE46}"/>
                              </a:ext>
                            </a:extLst>
                          </p:cNvPr>
                          <p:cNvSpPr txBox="1">
                            <a:spLocks noRot="1" noChangeAspect="1" noMove="1" noResize="1" noEditPoints="1" noAdjustHandles="1" noChangeArrowheads="1" noChangeShapeType="1" noTextEdit="1"/>
                          </p:cNvSpPr>
                          <p:nvPr/>
                        </p:nvSpPr>
                        <p:spPr>
                          <a:xfrm>
                            <a:off x="8421363" y="4262050"/>
                            <a:ext cx="227947" cy="276999"/>
                          </a:xfrm>
                          <a:prstGeom prst="rect">
                            <a:avLst/>
                          </a:prstGeom>
                          <a:blipFill>
                            <a:blip r:embed="rId10"/>
                            <a:stretch>
                              <a:fillRect l="-22222" r="-16667" b="-4348"/>
                            </a:stretch>
                          </a:blipFill>
                        </p:spPr>
                        <p:txBody>
                          <a:bodyPr/>
                          <a:lstStyle/>
                          <a:p>
                            <a:r>
                              <a:rPr lang="en-US">
                                <a:noFill/>
                              </a:rPr>
                              <a:t> </a:t>
                            </a:r>
                          </a:p>
                        </p:txBody>
                      </p:sp>
                    </mc:Fallback>
                  </mc:AlternateContent>
                  <p:sp>
                    <p:nvSpPr>
                      <p:cNvPr id="53" name="Oval 52">
                        <a:extLst>
                          <a:ext uri="{FF2B5EF4-FFF2-40B4-BE49-F238E27FC236}">
                            <a16:creationId xmlns:a16="http://schemas.microsoft.com/office/drawing/2014/main" id="{32BFD7DC-3DC8-7545-884B-54F22C96EFDA}"/>
                          </a:ext>
                        </a:extLst>
                      </p:cNvPr>
                      <p:cNvSpPr/>
                      <p:nvPr/>
                    </p:nvSpPr>
                    <p:spPr>
                      <a:xfrm>
                        <a:off x="8178234" y="1524000"/>
                        <a:ext cx="356776" cy="35661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A49A8A32-1ED5-8645-9B11-35DDB8994E37}"/>
                          </a:ext>
                        </a:extLst>
                      </p:cNvPr>
                      <p:cNvCxnSpPr>
                        <a:stCxn id="59" idx="0"/>
                        <a:endCxn id="60" idx="0"/>
                      </p:cNvCxnSpPr>
                      <p:nvPr/>
                    </p:nvCxnSpPr>
                    <p:spPr>
                      <a:xfrm flipV="1">
                        <a:off x="8376395" y="1898294"/>
                        <a:ext cx="2" cy="1238606"/>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CEB57287-127F-184E-9FA0-52DAF5B17B1A}"/>
                              </a:ext>
                            </a:extLst>
                          </p:cNvPr>
                          <p:cNvSpPr txBox="1"/>
                          <p:nvPr/>
                        </p:nvSpPr>
                        <p:spPr>
                          <a:xfrm>
                            <a:off x="8151316" y="2667249"/>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3" name="TextBox 22">
                            <a:extLst>
                              <a:ext uri="{FF2B5EF4-FFF2-40B4-BE49-F238E27FC236}">
                                <a16:creationId xmlns:a16="http://schemas.microsoft.com/office/drawing/2014/main" id="{8CE113B2-0FAD-6741-9F02-C5B5AB78AD91}"/>
                              </a:ext>
                            </a:extLst>
                          </p:cNvPr>
                          <p:cNvSpPr txBox="1">
                            <a:spLocks noRot="1" noChangeAspect="1" noMove="1" noResize="1" noEditPoints="1" noAdjustHandles="1" noChangeArrowheads="1" noChangeShapeType="1" noTextEdit="1"/>
                          </p:cNvSpPr>
                          <p:nvPr/>
                        </p:nvSpPr>
                        <p:spPr>
                          <a:xfrm>
                            <a:off x="8151316" y="2667249"/>
                            <a:ext cx="189474" cy="276999"/>
                          </a:xfrm>
                          <a:prstGeom prst="rect">
                            <a:avLst/>
                          </a:prstGeom>
                          <a:blipFill>
                            <a:blip r:embed="rId11"/>
                            <a:stretch>
                              <a:fillRect l="-18750" r="-18750" b="-4545"/>
                            </a:stretch>
                          </a:blipFill>
                        </p:spPr>
                        <p:txBody>
                          <a:bodyPr/>
                          <a:lstStyle/>
                          <a:p>
                            <a:r>
                              <a:rPr lang="en-US">
                                <a:noFill/>
                              </a:rPr>
                              <a:t> </a:t>
                            </a:r>
                          </a:p>
                        </p:txBody>
                      </p:sp>
                    </mc:Fallback>
                  </mc:AlternateContent>
                </p:grpSp>
                <p:sp>
                  <p:nvSpPr>
                    <p:cNvPr id="47" name="Oval 46">
                      <a:extLst>
                        <a:ext uri="{FF2B5EF4-FFF2-40B4-BE49-F238E27FC236}">
                          <a16:creationId xmlns:a16="http://schemas.microsoft.com/office/drawing/2014/main" id="{F9AE6D84-E253-B54B-82EA-CDA019A7EDD3}"/>
                        </a:ext>
                      </a:extLst>
                    </p:cNvPr>
                    <p:cNvSpPr/>
                    <p:nvPr/>
                  </p:nvSpPr>
                  <p:spPr>
                    <a:xfrm>
                      <a:off x="7000494" y="1985411"/>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Left Brace 42">
                    <a:extLst>
                      <a:ext uri="{FF2B5EF4-FFF2-40B4-BE49-F238E27FC236}">
                        <a16:creationId xmlns:a16="http://schemas.microsoft.com/office/drawing/2014/main" id="{E20D95D0-FFCE-0D49-AFBC-C91DBB81F8F3}"/>
                      </a:ext>
                    </a:extLst>
                  </p:cNvPr>
                  <p:cNvSpPr/>
                  <p:nvPr/>
                </p:nvSpPr>
                <p:spPr>
                  <a:xfrm>
                    <a:off x="7803405" y="3195539"/>
                    <a:ext cx="266700" cy="3351155"/>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Left Brace 43">
                    <a:extLst>
                      <a:ext uri="{FF2B5EF4-FFF2-40B4-BE49-F238E27FC236}">
                        <a16:creationId xmlns:a16="http://schemas.microsoft.com/office/drawing/2014/main" id="{5AE9546D-A81E-7844-9986-CE3255E0C48F}"/>
                      </a:ext>
                    </a:extLst>
                  </p:cNvPr>
                  <p:cNvSpPr/>
                  <p:nvPr/>
                </p:nvSpPr>
                <p:spPr>
                  <a:xfrm rot="10800000">
                    <a:off x="11232519" y="2763110"/>
                    <a:ext cx="240323" cy="378100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Left Brace 44">
                    <a:extLst>
                      <a:ext uri="{FF2B5EF4-FFF2-40B4-BE49-F238E27FC236}">
                        <a16:creationId xmlns:a16="http://schemas.microsoft.com/office/drawing/2014/main" id="{87FB5D31-2277-8B45-830D-1F53D4C76DA8}"/>
                      </a:ext>
                    </a:extLst>
                  </p:cNvPr>
                  <p:cNvSpPr/>
                  <p:nvPr/>
                </p:nvSpPr>
                <p:spPr>
                  <a:xfrm>
                    <a:off x="7817741" y="2708727"/>
                    <a:ext cx="239664" cy="4614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197886C-6A55-0645-8612-ABCB09E8CC7E}"/>
                        </a:ext>
                      </a:extLst>
                    </p:cNvPr>
                    <p:cNvSpPr txBox="1"/>
                    <p:nvPr/>
                  </p:nvSpPr>
                  <p:spPr>
                    <a:xfrm>
                      <a:off x="11502092" y="4489294"/>
                      <a:ext cx="25038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38" name="TextBox 37">
                      <a:extLst>
                        <a:ext uri="{FF2B5EF4-FFF2-40B4-BE49-F238E27FC236}">
                          <a16:creationId xmlns:a16="http://schemas.microsoft.com/office/drawing/2014/main" id="{E8AFF734-334F-8744-99DB-7038DA48E7FE}"/>
                        </a:ext>
                      </a:extLst>
                    </p:cNvPr>
                    <p:cNvSpPr txBox="1">
                      <a:spLocks noRot="1" noChangeAspect="1" noMove="1" noResize="1" noEditPoints="1" noAdjustHandles="1" noChangeArrowheads="1" noChangeShapeType="1" noTextEdit="1"/>
                    </p:cNvSpPr>
                    <p:nvPr/>
                  </p:nvSpPr>
                  <p:spPr>
                    <a:xfrm>
                      <a:off x="11502092" y="4489294"/>
                      <a:ext cx="250389" cy="276999"/>
                    </a:xfrm>
                    <a:prstGeom prst="rect">
                      <a:avLst/>
                    </a:prstGeom>
                    <a:blipFill>
                      <a:blip r:embed="rId12"/>
                      <a:stretch>
                        <a:fillRect l="-25000" r="-5000"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5A4B65F-F250-6048-9E21-1261EE7BAB43}"/>
                        </a:ext>
                      </a:extLst>
                    </p:cNvPr>
                    <p:cNvSpPr txBox="1"/>
                    <p:nvPr/>
                  </p:nvSpPr>
                  <p:spPr>
                    <a:xfrm>
                      <a:off x="7540229" y="4676691"/>
                      <a:ext cx="27751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oMath>
                        </m:oMathPara>
                      </a14:m>
                      <a:endParaRPr lang="en-US" dirty="0"/>
                    </a:p>
                  </p:txBody>
                </p:sp>
              </mc:Choice>
              <mc:Fallback xmlns="">
                <p:sp>
                  <p:nvSpPr>
                    <p:cNvPr id="40" name="TextBox 39">
                      <a:extLst>
                        <a:ext uri="{FF2B5EF4-FFF2-40B4-BE49-F238E27FC236}">
                          <a16:creationId xmlns:a16="http://schemas.microsoft.com/office/drawing/2014/main" id="{CF54ACAB-423B-FF4D-92D8-5ACF93DE6D0B}"/>
                        </a:ext>
                      </a:extLst>
                    </p:cNvPr>
                    <p:cNvSpPr txBox="1">
                      <a:spLocks noRot="1" noChangeAspect="1" noMove="1" noResize="1" noEditPoints="1" noAdjustHandles="1" noChangeArrowheads="1" noChangeShapeType="1" noTextEdit="1"/>
                    </p:cNvSpPr>
                    <p:nvPr/>
                  </p:nvSpPr>
                  <p:spPr>
                    <a:xfrm>
                      <a:off x="7540229" y="4676691"/>
                      <a:ext cx="277512" cy="299249"/>
                    </a:xfrm>
                    <a:prstGeom prst="rect">
                      <a:avLst/>
                    </a:prstGeom>
                    <a:blipFill>
                      <a:blip r:embed="rId13"/>
                      <a:stretch>
                        <a:fillRect l="-21739" r="-8696"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1F1659FE-66EC-5449-9323-F90677B6FF0B}"/>
                        </a:ext>
                      </a:extLst>
                    </p:cNvPr>
                    <p:cNvSpPr txBox="1"/>
                    <p:nvPr/>
                  </p:nvSpPr>
                  <p:spPr>
                    <a:xfrm>
                      <a:off x="7516697" y="2769214"/>
                      <a:ext cx="324576" cy="276999"/>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oMath>
                        </m:oMathPara>
                      </a14:m>
                      <a:endParaRPr lang="en-US" dirty="0"/>
                    </a:p>
                  </p:txBody>
                </p:sp>
              </mc:Choice>
              <mc:Fallback xmlns="">
                <p:sp>
                  <p:nvSpPr>
                    <p:cNvPr id="41" name="TextBox 40">
                      <a:extLst>
                        <a:ext uri="{FF2B5EF4-FFF2-40B4-BE49-F238E27FC236}">
                          <a16:creationId xmlns:a16="http://schemas.microsoft.com/office/drawing/2014/main" id="{8CABAEFC-1AFC-FB42-A30B-922331D5F9E4}"/>
                        </a:ext>
                      </a:extLst>
                    </p:cNvPr>
                    <p:cNvSpPr txBox="1">
                      <a:spLocks noRot="1" noChangeAspect="1" noMove="1" noResize="1" noEditPoints="1" noAdjustHandles="1" noChangeArrowheads="1" noChangeShapeType="1" noTextEdit="1"/>
                    </p:cNvSpPr>
                    <p:nvPr/>
                  </p:nvSpPr>
                  <p:spPr>
                    <a:xfrm>
                      <a:off x="7516697" y="2769214"/>
                      <a:ext cx="324576" cy="276999"/>
                    </a:xfrm>
                    <a:prstGeom prst="rect">
                      <a:avLst/>
                    </a:prstGeom>
                    <a:blipFill>
                      <a:blip r:embed="rId14"/>
                      <a:stretch>
                        <a:fillRect l="-11538" r="-15385" b="-21739"/>
                      </a:stretch>
                    </a:blipFill>
                  </p:spPr>
                  <p:txBody>
                    <a:bodyPr/>
                    <a:lstStyle/>
                    <a:p>
                      <a:r>
                        <a:rPr lang="en-US">
                          <a:noFill/>
                        </a:rPr>
                        <a:t> </a:t>
                      </a:r>
                    </a:p>
                  </p:txBody>
                </p:sp>
              </mc:Fallback>
            </mc:AlternateContent>
          </p:grpSp>
          <p:cxnSp>
            <p:nvCxnSpPr>
              <p:cNvPr id="36" name="Straight Connector 35">
                <a:extLst>
                  <a:ext uri="{FF2B5EF4-FFF2-40B4-BE49-F238E27FC236}">
                    <a16:creationId xmlns:a16="http://schemas.microsoft.com/office/drawing/2014/main" id="{34C87F99-E453-1140-A50A-734549CBD7E2}"/>
                  </a:ext>
                </a:extLst>
              </p:cNvPr>
              <p:cNvCxnSpPr>
                <a:cxnSpLocks/>
                <a:stCxn id="60" idx="1"/>
              </p:cNvCxnSpPr>
              <p:nvPr/>
            </p:nvCxnSpPr>
            <p:spPr>
              <a:xfrm>
                <a:off x="8596822" y="3195539"/>
                <a:ext cx="0" cy="823855"/>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938719C-7B56-D94C-920C-BD6970B618F2}"/>
                      </a:ext>
                    </a:extLst>
                  </p:cNvPr>
                  <p:cNvSpPr txBox="1"/>
                  <p:nvPr/>
                </p:nvSpPr>
                <p:spPr>
                  <a:xfrm>
                    <a:off x="8633148" y="3335710"/>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50" name="TextBox 49">
                    <a:extLst>
                      <a:ext uri="{FF2B5EF4-FFF2-40B4-BE49-F238E27FC236}">
                        <a16:creationId xmlns:a16="http://schemas.microsoft.com/office/drawing/2014/main" id="{0C88258B-B686-E743-8BE4-90AF461E7B38}"/>
                      </a:ext>
                    </a:extLst>
                  </p:cNvPr>
                  <p:cNvSpPr txBox="1">
                    <a:spLocks noRot="1" noChangeAspect="1" noMove="1" noResize="1" noEditPoints="1" noAdjustHandles="1" noChangeArrowheads="1" noChangeShapeType="1" noTextEdit="1"/>
                  </p:cNvSpPr>
                  <p:nvPr/>
                </p:nvSpPr>
                <p:spPr>
                  <a:xfrm>
                    <a:off x="8633148" y="3335710"/>
                    <a:ext cx="189474" cy="276999"/>
                  </a:xfrm>
                  <a:prstGeom prst="rect">
                    <a:avLst/>
                  </a:prstGeom>
                  <a:blipFill>
                    <a:blip r:embed="rId15"/>
                    <a:stretch>
                      <a:fillRect l="-25000" r="-18750" b="-909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E6903F76-9916-0E46-8C26-323C5594BDF5}"/>
                    </a:ext>
                  </a:extLst>
                </p:cNvPr>
                <p:cNvSpPr/>
                <p:nvPr/>
              </p:nvSpPr>
              <p:spPr>
                <a:xfrm>
                  <a:off x="8215723" y="2827982"/>
                  <a:ext cx="43550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33" name="Rectangle 32">
                  <a:extLst>
                    <a:ext uri="{FF2B5EF4-FFF2-40B4-BE49-F238E27FC236}">
                      <a16:creationId xmlns:a16="http://schemas.microsoft.com/office/drawing/2014/main" id="{E6903F76-9916-0E46-8C26-323C5594BDF5}"/>
                    </a:ext>
                  </a:extLst>
                </p:cNvPr>
                <p:cNvSpPr>
                  <a:spLocks noRot="1" noChangeAspect="1" noMove="1" noResize="1" noEditPoints="1" noAdjustHandles="1" noChangeArrowheads="1" noChangeShapeType="1" noTextEdit="1"/>
                </p:cNvSpPr>
                <p:nvPr/>
              </p:nvSpPr>
              <p:spPr>
                <a:xfrm>
                  <a:off x="8215723" y="2827982"/>
                  <a:ext cx="435504"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A0F9DC8A-2867-344B-A686-47990BB89AAA}"/>
                    </a:ext>
                  </a:extLst>
                </p:cNvPr>
                <p:cNvSpPr/>
                <p:nvPr/>
              </p:nvSpPr>
              <p:spPr>
                <a:xfrm>
                  <a:off x="9441695" y="2376442"/>
                  <a:ext cx="435504" cy="369332"/>
                </a:xfrm>
                <a:prstGeom prst="rect">
                  <a:avLst/>
                </a:prstGeom>
              </p:spPr>
              <p:txBody>
                <a:bodyPr wrap="none">
                  <a:spAutoFit/>
                </a:bodyPr>
                <a:lstStyle/>
                <a:p>
                  <a:pPr/>
                  <a14:m>
                    <m:oMathPara xmlns:m="http://schemas.openxmlformats.org/officeDocument/2006/math">
                      <m:oMath>
                        <m:r>
                          <a:rPr lang="en-US" i="1" smtClean="0">
                            <a:solidFill>
                              <a:schemeClr val="tx1">
                                <a:alpha val="50000"/>
                              </a:schemeClr>
                            </a:solidFill>
                            <a:latin typeface="Cambria Math" panose="02040503050406030204" pitchFamily="18" charset="0"/>
                            <a:ea typeface="Cambria Math" panose="02040503050406030204" pitchFamily="18" charset="0"/>
                          </a:rPr>
                          <m:t>𝑚</m:t>
                        </m:r>
                      </m:oMath>
                    </m:oMathPara>
                  </a14:m>
                  <a:endParaRPr lang="en-US" dirty="0">
                    <a:solidFill>
                      <a:schemeClr val="tx1">
                        <a:alpha val="50000"/>
                      </a:schemeClr>
                    </a:solidFill>
                  </a:endParaRPr>
                </a:p>
              </p:txBody>
            </p:sp>
          </mc:Choice>
          <mc:Fallback xmlns="">
            <p:sp>
              <p:nvSpPr>
                <p:cNvPr id="34" name="Rectangle 33">
                  <a:extLst>
                    <a:ext uri="{FF2B5EF4-FFF2-40B4-BE49-F238E27FC236}">
                      <a16:creationId xmlns:a16="http://schemas.microsoft.com/office/drawing/2014/main" id="{A0F9DC8A-2867-344B-A686-47990BB89AAA}"/>
                    </a:ext>
                  </a:extLst>
                </p:cNvPr>
                <p:cNvSpPr>
                  <a:spLocks noRot="1" noChangeAspect="1" noMove="1" noResize="1" noEditPoints="1" noAdjustHandles="1" noChangeArrowheads="1" noChangeShapeType="1" noTextEdit="1"/>
                </p:cNvSpPr>
                <p:nvPr/>
              </p:nvSpPr>
              <p:spPr>
                <a:xfrm>
                  <a:off x="9441695" y="2376442"/>
                  <a:ext cx="435504" cy="369332"/>
                </a:xfrm>
                <a:prstGeom prst="rect">
                  <a:avLst/>
                </a:prstGeom>
                <a:blipFill>
                  <a:blip r:embed="rId1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44497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C31E3C78-2FA1-5B44-8BDC-C3E36B9EE66A}"/>
              </a:ext>
            </a:extLst>
          </p:cNvPr>
          <p:cNvSpPr/>
          <p:nvPr/>
        </p:nvSpPr>
        <p:spPr>
          <a:xfrm>
            <a:off x="358588" y="1085334"/>
            <a:ext cx="31277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3 solution continued:</a:t>
            </a:r>
          </a:p>
        </p:txBody>
      </p:sp>
      <p:sp>
        <p:nvSpPr>
          <p:cNvPr id="43" name="Rectangle 42">
            <a:extLst>
              <a:ext uri="{FF2B5EF4-FFF2-40B4-BE49-F238E27FC236}">
                <a16:creationId xmlns:a16="http://schemas.microsoft.com/office/drawing/2014/main" id="{D0B8FC38-BDEB-6545-8779-D772FA1103D5}"/>
              </a:ext>
            </a:extLst>
          </p:cNvPr>
          <p:cNvSpPr/>
          <p:nvPr/>
        </p:nvSpPr>
        <p:spPr>
          <a:xfrm>
            <a:off x="377865" y="1617167"/>
            <a:ext cx="5165184" cy="2862322"/>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Let’s zoom in on a small section of the dome just before the pumpkin leaves.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piece of the dome looks locally flat (like a mass on an incline) even though the dome is actually curved.</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Assuming a tilted-coordinate system and applying Newton’s laws of motion perpendicular to the incline we have:</a:t>
            </a:r>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6C64D661-7756-7E4B-9887-BAB820EF67BA}"/>
                  </a:ext>
                </a:extLst>
              </p:cNvPr>
              <p:cNvSpPr txBox="1"/>
              <p:nvPr/>
            </p:nvSpPr>
            <p:spPr>
              <a:xfrm>
                <a:off x="867186" y="4687075"/>
                <a:ext cx="4399538" cy="57906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𝑅</m:t>
                          </m:r>
                        </m:den>
                      </m:f>
                    </m:oMath>
                  </m:oMathPara>
                </a14:m>
                <a:endParaRPr lang="en-US" dirty="0"/>
              </a:p>
            </p:txBody>
          </p:sp>
        </mc:Choice>
        <mc:Fallback xmlns="">
          <p:sp>
            <p:nvSpPr>
              <p:cNvPr id="76" name="TextBox 75">
                <a:extLst>
                  <a:ext uri="{FF2B5EF4-FFF2-40B4-BE49-F238E27FC236}">
                    <a16:creationId xmlns:a16="http://schemas.microsoft.com/office/drawing/2014/main" id="{6C64D661-7756-7E4B-9887-BAB820EF67BA}"/>
                  </a:ext>
                </a:extLst>
              </p:cNvPr>
              <p:cNvSpPr txBox="1">
                <a:spLocks noRot="1" noChangeAspect="1" noMove="1" noResize="1" noEditPoints="1" noAdjustHandles="1" noChangeArrowheads="1" noChangeShapeType="1" noTextEdit="1"/>
              </p:cNvSpPr>
              <p:nvPr/>
            </p:nvSpPr>
            <p:spPr>
              <a:xfrm>
                <a:off x="867186" y="4687075"/>
                <a:ext cx="4399538" cy="579069"/>
              </a:xfrm>
              <a:prstGeom prst="rect">
                <a:avLst/>
              </a:prstGeom>
              <a:blipFill>
                <a:blip r:embed="rId2"/>
                <a:stretch>
                  <a:fillRect l="-575" b="-10638"/>
                </a:stretch>
              </a:blipFill>
            </p:spPr>
            <p:txBody>
              <a:bodyPr/>
              <a:lstStyle/>
              <a:p>
                <a:r>
                  <a:rPr lang="en-US">
                    <a:noFill/>
                  </a:rPr>
                  <a:t> </a:t>
                </a:r>
              </a:p>
            </p:txBody>
          </p:sp>
        </mc:Fallback>
      </mc:AlternateContent>
      <p:sp>
        <p:nvSpPr>
          <p:cNvPr id="77" name="Rectangle 76">
            <a:extLst>
              <a:ext uri="{FF2B5EF4-FFF2-40B4-BE49-F238E27FC236}">
                <a16:creationId xmlns:a16="http://schemas.microsoft.com/office/drawing/2014/main" id="{9824B5B6-FD2A-0D49-B987-8CFAF1341E15}"/>
              </a:ext>
            </a:extLst>
          </p:cNvPr>
          <p:cNvSpPr/>
          <p:nvPr/>
        </p:nvSpPr>
        <p:spPr>
          <a:xfrm>
            <a:off x="358615" y="5562357"/>
            <a:ext cx="6305746" cy="1200329"/>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Applying Newton’s laws of motion parallel to the incline will tell us how the speed of the pumpkin is changing.  Unfortunately it’s changing with angle and this is a calculus problem.  Let’s ignore that as it doesn’t help us at all.</a:t>
            </a:r>
            <a:endParaRPr lang="en-US" dirty="0"/>
          </a:p>
        </p:txBody>
      </p:sp>
      <p:grpSp>
        <p:nvGrpSpPr>
          <p:cNvPr id="2" name="Group 1">
            <a:extLst>
              <a:ext uri="{FF2B5EF4-FFF2-40B4-BE49-F238E27FC236}">
                <a16:creationId xmlns:a16="http://schemas.microsoft.com/office/drawing/2014/main" id="{4B334BC5-0485-4C4D-9893-433B8D9F7E3C}"/>
              </a:ext>
            </a:extLst>
          </p:cNvPr>
          <p:cNvGrpSpPr/>
          <p:nvPr/>
        </p:nvGrpSpPr>
        <p:grpSpPr>
          <a:xfrm>
            <a:off x="5634083" y="1648484"/>
            <a:ext cx="6252747" cy="4170312"/>
            <a:chOff x="5634083" y="1648484"/>
            <a:chExt cx="6252747" cy="4170312"/>
          </a:xfrm>
        </p:grpSpPr>
        <p:grpSp>
          <p:nvGrpSpPr>
            <p:cNvPr id="79" name="Group 78">
              <a:extLst>
                <a:ext uri="{FF2B5EF4-FFF2-40B4-BE49-F238E27FC236}">
                  <a16:creationId xmlns:a16="http://schemas.microsoft.com/office/drawing/2014/main" id="{8C254229-33BA-8741-837E-3C4B37041760}"/>
                </a:ext>
              </a:extLst>
            </p:cNvPr>
            <p:cNvGrpSpPr/>
            <p:nvPr/>
          </p:nvGrpSpPr>
          <p:grpSpPr>
            <a:xfrm>
              <a:off x="5634083" y="1653196"/>
              <a:ext cx="6252747" cy="4165600"/>
              <a:chOff x="5634083" y="1653196"/>
              <a:chExt cx="6252747" cy="4165600"/>
            </a:xfrm>
          </p:grpSpPr>
          <p:sp>
            <p:nvSpPr>
              <p:cNvPr id="39" name="Rectangle 38">
                <a:extLst>
                  <a:ext uri="{FF2B5EF4-FFF2-40B4-BE49-F238E27FC236}">
                    <a16:creationId xmlns:a16="http://schemas.microsoft.com/office/drawing/2014/main" id="{F3A17E5A-64DC-304C-81F1-A702A8EAF400}"/>
                  </a:ext>
                </a:extLst>
              </p:cNvPr>
              <p:cNvSpPr/>
              <p:nvPr/>
            </p:nvSpPr>
            <p:spPr>
              <a:xfrm>
                <a:off x="7446342" y="1800738"/>
                <a:ext cx="2015157" cy="1308067"/>
              </a:xfrm>
              <a:prstGeom prst="rect">
                <a:avLst/>
              </a:prstGeom>
              <a:noFill/>
              <a:ln>
                <a:solidFill>
                  <a:schemeClr val="bg2">
                    <a:lumMod val="50000"/>
                    <a:alpha val="67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a:extLst>
                  <a:ext uri="{FF2B5EF4-FFF2-40B4-BE49-F238E27FC236}">
                    <a16:creationId xmlns:a16="http://schemas.microsoft.com/office/drawing/2014/main" id="{DD9F02C4-29B0-2F49-B279-23185CAF2B79}"/>
                  </a:ext>
                </a:extLst>
              </p:cNvPr>
              <p:cNvSpPr/>
              <p:nvPr/>
            </p:nvSpPr>
            <p:spPr>
              <a:xfrm rot="2573722">
                <a:off x="6847796" y="2871947"/>
                <a:ext cx="158385" cy="1496933"/>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BC3058FD-64AD-9A4F-8369-264D7A4B9F1B}"/>
                  </a:ext>
                </a:extLst>
              </p:cNvPr>
              <p:cNvGrpSpPr/>
              <p:nvPr/>
            </p:nvGrpSpPr>
            <p:grpSpPr>
              <a:xfrm>
                <a:off x="5634083" y="4073017"/>
                <a:ext cx="1361225" cy="1337297"/>
                <a:chOff x="3757622" y="3735996"/>
                <a:chExt cx="1361225" cy="1337297"/>
              </a:xfrm>
            </p:grpSpPr>
            <p:grpSp>
              <p:nvGrpSpPr>
                <p:cNvPr id="44" name="Group 43">
                  <a:extLst>
                    <a:ext uri="{FF2B5EF4-FFF2-40B4-BE49-F238E27FC236}">
                      <a16:creationId xmlns:a16="http://schemas.microsoft.com/office/drawing/2014/main" id="{385B25B5-2BBC-734A-ACA2-3E7640A54B5E}"/>
                    </a:ext>
                  </a:extLst>
                </p:cNvPr>
                <p:cNvGrpSpPr/>
                <p:nvPr/>
              </p:nvGrpSpPr>
              <p:grpSpPr>
                <a:xfrm>
                  <a:off x="3757622" y="3735996"/>
                  <a:ext cx="1030278" cy="1337297"/>
                  <a:chOff x="3744922" y="2522238"/>
                  <a:chExt cx="1030278" cy="1337297"/>
                </a:xfrm>
              </p:grpSpPr>
              <p:sp>
                <p:nvSpPr>
                  <p:cNvPr id="30" name="Oval 29">
                    <a:extLst>
                      <a:ext uri="{FF2B5EF4-FFF2-40B4-BE49-F238E27FC236}">
                        <a16:creationId xmlns:a16="http://schemas.microsoft.com/office/drawing/2014/main" id="{F70ACC8F-CB23-C843-ACFE-677BF97A9D62}"/>
                      </a:ext>
                    </a:extLst>
                  </p:cNvPr>
                  <p:cNvSpPr/>
                  <p:nvPr/>
                </p:nvSpPr>
                <p:spPr>
                  <a:xfrm>
                    <a:off x="4148599" y="2752190"/>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523613FC-5259-EA40-A152-9EEF0F263742}"/>
                      </a:ext>
                    </a:extLst>
                  </p:cNvPr>
                  <p:cNvCxnSpPr>
                    <a:cxnSpLocks/>
                  </p:cNvCxnSpPr>
                  <p:nvPr/>
                </p:nvCxnSpPr>
                <p:spPr>
                  <a:xfrm flipV="1">
                    <a:off x="4089400" y="2752190"/>
                    <a:ext cx="685800" cy="6447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0C90A17-32A2-854B-B866-5617F026802A}"/>
                      </a:ext>
                    </a:extLst>
                  </p:cNvPr>
                  <p:cNvCxnSpPr>
                    <a:cxnSpLocks/>
                    <a:stCxn id="30" idx="5"/>
                  </p:cNvCxnSpPr>
                  <p:nvPr/>
                </p:nvCxnSpPr>
                <p:spPr>
                  <a:xfrm flipH="1" flipV="1">
                    <a:off x="4037038" y="2658206"/>
                    <a:ext cx="416088" cy="39837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2DD0A94-CDB4-2D42-9A6F-C78189703FBE}"/>
                      </a:ext>
                    </a:extLst>
                  </p:cNvPr>
                  <p:cNvCxnSpPr>
                    <a:cxnSpLocks/>
                  </p:cNvCxnSpPr>
                  <p:nvPr/>
                </p:nvCxnSpPr>
                <p:spPr>
                  <a:xfrm flipV="1">
                    <a:off x="4444490" y="3044183"/>
                    <a:ext cx="1" cy="797210"/>
                  </a:xfrm>
                  <a:prstGeom prst="straightConnector1">
                    <a:avLst/>
                  </a:prstGeom>
                  <a:ln>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0116CE0-FAF8-F34F-B417-01477AAC65B9}"/>
                          </a:ext>
                        </a:extLst>
                      </p:cNvPr>
                      <p:cNvSpPr txBox="1"/>
                      <p:nvPr/>
                    </p:nvSpPr>
                    <p:spPr>
                      <a:xfrm>
                        <a:off x="3744922" y="252223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𝑁</m:t>
                                  </m:r>
                                </m:sub>
                              </m:sSub>
                            </m:oMath>
                          </m:oMathPara>
                        </a14:m>
                        <a:endParaRPr lang="en-US" dirty="0"/>
                      </a:p>
                    </p:txBody>
                  </p:sp>
                </mc:Choice>
                <mc:Fallback xmlns="">
                  <p:sp>
                    <p:nvSpPr>
                      <p:cNvPr id="41" name="TextBox 40">
                        <a:extLst>
                          <a:ext uri="{FF2B5EF4-FFF2-40B4-BE49-F238E27FC236}">
                            <a16:creationId xmlns:a16="http://schemas.microsoft.com/office/drawing/2014/main" id="{A0116CE0-FAF8-F34F-B417-01477AAC65B9}"/>
                          </a:ext>
                        </a:extLst>
                      </p:cNvPr>
                      <p:cNvSpPr txBox="1">
                        <a:spLocks noRot="1" noChangeAspect="1" noMove="1" noResize="1" noEditPoints="1" noAdjustHandles="1" noChangeArrowheads="1" noChangeShapeType="1" noTextEdit="1"/>
                      </p:cNvSpPr>
                      <p:nvPr/>
                    </p:nvSpPr>
                    <p:spPr>
                      <a:xfrm>
                        <a:off x="3744922" y="2522238"/>
                        <a:ext cx="308802" cy="310598"/>
                      </a:xfrm>
                      <a:prstGeom prst="rect">
                        <a:avLst/>
                      </a:prstGeom>
                      <a:blipFill>
                        <a:blip r:embed="rId3"/>
                        <a:stretch>
                          <a:fillRect l="-20833" t="-32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4ACADDB5-BDB8-8246-8031-A51642285CFA}"/>
                          </a:ext>
                        </a:extLst>
                      </p:cNvPr>
                      <p:cNvSpPr txBox="1"/>
                      <p:nvPr/>
                    </p:nvSpPr>
                    <p:spPr>
                      <a:xfrm>
                        <a:off x="4089400" y="3548937"/>
                        <a:ext cx="346633"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𝑊</m:t>
                                  </m:r>
                                </m:sub>
                              </m:sSub>
                            </m:oMath>
                          </m:oMathPara>
                        </a14:m>
                        <a:endParaRPr lang="en-US" dirty="0"/>
                      </a:p>
                    </p:txBody>
                  </p:sp>
                </mc:Choice>
                <mc:Fallback xmlns="">
                  <p:sp>
                    <p:nvSpPr>
                      <p:cNvPr id="42" name="TextBox 41">
                        <a:extLst>
                          <a:ext uri="{FF2B5EF4-FFF2-40B4-BE49-F238E27FC236}">
                            <a16:creationId xmlns:a16="http://schemas.microsoft.com/office/drawing/2014/main" id="{4ACADDB5-BDB8-8246-8031-A51642285CFA}"/>
                          </a:ext>
                        </a:extLst>
                      </p:cNvPr>
                      <p:cNvSpPr txBox="1">
                        <a:spLocks noRot="1" noChangeAspect="1" noMove="1" noResize="1" noEditPoints="1" noAdjustHandles="1" noChangeArrowheads="1" noChangeShapeType="1" noTextEdit="1"/>
                      </p:cNvSpPr>
                      <p:nvPr/>
                    </p:nvSpPr>
                    <p:spPr>
                      <a:xfrm>
                        <a:off x="4089400" y="3548937"/>
                        <a:ext cx="346633" cy="310598"/>
                      </a:xfrm>
                      <a:prstGeom prst="rect">
                        <a:avLst/>
                      </a:prstGeom>
                      <a:blipFill>
                        <a:blip r:embed="rId4"/>
                        <a:stretch>
                          <a:fillRect l="-14286" t="-28000" r="-3571" b="-12000"/>
                        </a:stretch>
                      </a:blipFill>
                    </p:spPr>
                    <p:txBody>
                      <a:bodyPr/>
                      <a:lstStyle/>
                      <a:p>
                        <a:r>
                          <a:rPr lang="en-US">
                            <a:noFill/>
                          </a:rPr>
                          <a:t> </a:t>
                        </a:r>
                      </a:p>
                    </p:txBody>
                  </p:sp>
                </mc:Fallback>
              </mc:AlternateContent>
            </p:grpSp>
            <p:cxnSp>
              <p:nvCxnSpPr>
                <p:cNvPr id="46" name="Straight Connector 45">
                  <a:extLst>
                    <a:ext uri="{FF2B5EF4-FFF2-40B4-BE49-F238E27FC236}">
                      <a16:creationId xmlns:a16="http://schemas.microsoft.com/office/drawing/2014/main" id="{A89EFF78-50D4-A341-843D-8424F44CFED7}"/>
                    </a:ext>
                  </a:extLst>
                </p:cNvPr>
                <p:cNvCxnSpPr>
                  <a:stCxn id="30" idx="5"/>
                </p:cNvCxnSpPr>
                <p:nvPr/>
              </p:nvCxnSpPr>
              <p:spPr>
                <a:xfrm>
                  <a:off x="4465826" y="4270339"/>
                  <a:ext cx="653021" cy="69464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949DEE77-D31A-0242-A802-64E3B5C5697F}"/>
                  </a:ext>
                </a:extLst>
              </p:cNvPr>
              <p:cNvGrpSpPr/>
              <p:nvPr/>
            </p:nvGrpSpPr>
            <p:grpSpPr>
              <a:xfrm>
                <a:off x="7505330" y="1653196"/>
                <a:ext cx="4381500" cy="4165600"/>
                <a:chOff x="7461250" y="2406494"/>
                <a:chExt cx="4381500" cy="4165600"/>
              </a:xfrm>
            </p:grpSpPr>
            <p:grpSp>
              <p:nvGrpSpPr>
                <p:cNvPr id="48" name="Group 47">
                  <a:extLst>
                    <a:ext uri="{FF2B5EF4-FFF2-40B4-BE49-F238E27FC236}">
                      <a16:creationId xmlns:a16="http://schemas.microsoft.com/office/drawing/2014/main" id="{59053CCF-59AB-0F41-AE1B-6E759F66D34C}"/>
                    </a:ext>
                  </a:extLst>
                </p:cNvPr>
                <p:cNvGrpSpPr/>
                <p:nvPr/>
              </p:nvGrpSpPr>
              <p:grpSpPr>
                <a:xfrm>
                  <a:off x="7461250" y="2406494"/>
                  <a:ext cx="4381500" cy="4165600"/>
                  <a:chOff x="7461250" y="2406494"/>
                  <a:chExt cx="4381500" cy="4165600"/>
                </a:xfrm>
              </p:grpSpPr>
              <p:grpSp>
                <p:nvGrpSpPr>
                  <p:cNvPr id="51" name="Group 50">
                    <a:extLst>
                      <a:ext uri="{FF2B5EF4-FFF2-40B4-BE49-F238E27FC236}">
                        <a16:creationId xmlns:a16="http://schemas.microsoft.com/office/drawing/2014/main" id="{F3E8D72A-99E3-0649-9BF2-64D3C38E0955}"/>
                      </a:ext>
                    </a:extLst>
                  </p:cNvPr>
                  <p:cNvGrpSpPr/>
                  <p:nvPr/>
                </p:nvGrpSpPr>
                <p:grpSpPr>
                  <a:xfrm>
                    <a:off x="7461250" y="2406494"/>
                    <a:ext cx="4381500" cy="4165600"/>
                    <a:chOff x="7461250" y="2406494"/>
                    <a:chExt cx="4381500" cy="4165600"/>
                  </a:xfrm>
                </p:grpSpPr>
                <p:grpSp>
                  <p:nvGrpSpPr>
                    <p:cNvPr id="55" name="Group 54">
                      <a:extLst>
                        <a:ext uri="{FF2B5EF4-FFF2-40B4-BE49-F238E27FC236}">
                          <a16:creationId xmlns:a16="http://schemas.microsoft.com/office/drawing/2014/main" id="{9D0574D6-9EF6-9846-A4AE-9B0717E02AEC}"/>
                        </a:ext>
                      </a:extLst>
                    </p:cNvPr>
                    <p:cNvGrpSpPr/>
                    <p:nvPr/>
                  </p:nvGrpSpPr>
                  <p:grpSpPr>
                    <a:xfrm>
                      <a:off x="7461250" y="2406494"/>
                      <a:ext cx="4381500" cy="4165600"/>
                      <a:chOff x="6185645" y="1524000"/>
                      <a:chExt cx="4381500" cy="4165600"/>
                    </a:xfrm>
                  </p:grpSpPr>
                  <p:grpSp>
                    <p:nvGrpSpPr>
                      <p:cNvPr id="59" name="Group 58">
                        <a:extLst>
                          <a:ext uri="{FF2B5EF4-FFF2-40B4-BE49-F238E27FC236}">
                            <a16:creationId xmlns:a16="http://schemas.microsoft.com/office/drawing/2014/main" id="{60085910-EEF2-C94E-9974-6FDBE46762BB}"/>
                          </a:ext>
                        </a:extLst>
                      </p:cNvPr>
                      <p:cNvGrpSpPr/>
                      <p:nvPr/>
                    </p:nvGrpSpPr>
                    <p:grpSpPr>
                      <a:xfrm>
                        <a:off x="6185645" y="1524000"/>
                        <a:ext cx="4381500" cy="4165600"/>
                        <a:chOff x="6185645" y="1524000"/>
                        <a:chExt cx="4381500" cy="4165600"/>
                      </a:xfrm>
                    </p:grpSpPr>
                    <p:grpSp>
                      <p:nvGrpSpPr>
                        <p:cNvPr id="61" name="Group 60">
                          <a:extLst>
                            <a:ext uri="{FF2B5EF4-FFF2-40B4-BE49-F238E27FC236}">
                              <a16:creationId xmlns:a16="http://schemas.microsoft.com/office/drawing/2014/main" id="{EDBBCD33-3613-6E46-9F44-4651AE1BDCC5}"/>
                            </a:ext>
                          </a:extLst>
                        </p:cNvPr>
                        <p:cNvGrpSpPr/>
                        <p:nvPr/>
                      </p:nvGrpSpPr>
                      <p:grpSpPr>
                        <a:xfrm>
                          <a:off x="6185645" y="1898294"/>
                          <a:ext cx="4381500" cy="3791306"/>
                          <a:chOff x="6185645" y="1898294"/>
                          <a:chExt cx="4381500" cy="3791306"/>
                        </a:xfrm>
                      </p:grpSpPr>
                      <p:grpSp>
                        <p:nvGrpSpPr>
                          <p:cNvPr id="69" name="Group 68">
                            <a:extLst>
                              <a:ext uri="{FF2B5EF4-FFF2-40B4-BE49-F238E27FC236}">
                                <a16:creationId xmlns:a16="http://schemas.microsoft.com/office/drawing/2014/main" id="{B0E531D4-1567-D04B-9B83-C13A996C61AA}"/>
                              </a:ext>
                            </a:extLst>
                          </p:cNvPr>
                          <p:cNvGrpSpPr/>
                          <p:nvPr/>
                        </p:nvGrpSpPr>
                        <p:grpSpPr>
                          <a:xfrm>
                            <a:off x="6884145" y="1898294"/>
                            <a:ext cx="3123454" cy="3765906"/>
                            <a:chOff x="2134345" y="1758594"/>
                            <a:chExt cx="3123454" cy="3765906"/>
                          </a:xfrm>
                        </p:grpSpPr>
                        <p:grpSp>
                          <p:nvGrpSpPr>
                            <p:cNvPr id="71" name="Group 70">
                              <a:extLst>
                                <a:ext uri="{FF2B5EF4-FFF2-40B4-BE49-F238E27FC236}">
                                  <a16:creationId xmlns:a16="http://schemas.microsoft.com/office/drawing/2014/main" id="{D0F4E34C-6AE2-904D-A670-BB367DF3E658}"/>
                                </a:ext>
                              </a:extLst>
                            </p:cNvPr>
                            <p:cNvGrpSpPr/>
                            <p:nvPr/>
                          </p:nvGrpSpPr>
                          <p:grpSpPr>
                            <a:xfrm>
                              <a:off x="2134346" y="1758594"/>
                              <a:ext cx="3123453" cy="2940406"/>
                              <a:chOff x="2134346" y="1758594"/>
                              <a:chExt cx="3123453" cy="2940406"/>
                            </a:xfrm>
                          </p:grpSpPr>
                          <p:sp>
                            <p:nvSpPr>
                              <p:cNvPr id="73" name="Oval 72">
                                <a:extLst>
                                  <a:ext uri="{FF2B5EF4-FFF2-40B4-BE49-F238E27FC236}">
                                    <a16:creationId xmlns:a16="http://schemas.microsoft.com/office/drawing/2014/main" id="{797A8741-94F5-8140-B7CC-43D8A9E4C79E}"/>
                                  </a:ext>
                                </a:extLst>
                              </p:cNvPr>
                              <p:cNvSpPr/>
                              <p:nvPr/>
                            </p:nvSpPr>
                            <p:spPr>
                              <a:xfrm>
                                <a:off x="2134347" y="1758594"/>
                                <a:ext cx="2984500" cy="2832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D502454D-95E9-4145-991F-599773508157}"/>
                                  </a:ext>
                                </a:extLst>
                              </p:cNvPr>
                              <p:cNvSpPr/>
                              <p:nvPr/>
                            </p:nvSpPr>
                            <p:spPr>
                              <a:xfrm>
                                <a:off x="2134346" y="2997200"/>
                                <a:ext cx="3123453"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Rectangle 71">
                              <a:extLst>
                                <a:ext uri="{FF2B5EF4-FFF2-40B4-BE49-F238E27FC236}">
                                  <a16:creationId xmlns:a16="http://schemas.microsoft.com/office/drawing/2014/main" id="{D6C20A62-2889-6B46-B829-B2CEDEB068C4}"/>
                                </a:ext>
                              </a:extLst>
                            </p:cNvPr>
                            <p:cNvSpPr/>
                            <p:nvPr/>
                          </p:nvSpPr>
                          <p:spPr>
                            <a:xfrm>
                              <a:off x="2134345" y="2997200"/>
                              <a:ext cx="2984500" cy="2527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D463E00E-5B6F-8C4E-8AFC-2FFD55B562AF}"/>
                              </a:ext>
                            </a:extLst>
                          </p:cNvPr>
                          <p:cNvCxnSpPr/>
                          <p:nvPr/>
                        </p:nvCxnSpPr>
                        <p:spPr>
                          <a:xfrm>
                            <a:off x="6185645" y="5689600"/>
                            <a:ext cx="43815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a:extLst>
                            <a:ext uri="{FF2B5EF4-FFF2-40B4-BE49-F238E27FC236}">
                              <a16:creationId xmlns:a16="http://schemas.microsoft.com/office/drawing/2014/main" id="{A7B32286-6263-274C-8009-D9F08A6390F9}"/>
                            </a:ext>
                          </a:extLst>
                        </p:cNvPr>
                        <p:cNvCxnSpPr>
                          <a:cxnSpLocks/>
                          <a:stCxn id="72" idx="0"/>
                          <a:endCxn id="73" idx="1"/>
                        </p:cNvCxnSpPr>
                        <p:nvPr/>
                      </p:nvCxnSpPr>
                      <p:spPr>
                        <a:xfrm flipH="1" flipV="1">
                          <a:off x="7321217" y="2313045"/>
                          <a:ext cx="1055178" cy="82385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751E6C9C-47EE-ED43-8727-A22AA88DF02A}"/>
                            </a:ext>
                          </a:extLst>
                        </p:cNvPr>
                        <p:cNvCxnSpPr/>
                        <p:nvPr/>
                      </p:nvCxnSpPr>
                      <p:spPr>
                        <a:xfrm flipV="1">
                          <a:off x="8401795" y="3162300"/>
                          <a:ext cx="0" cy="2527300"/>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7B2562DA-3C92-2245-AA21-E93D04B4E6C5}"/>
                                </a:ext>
                              </a:extLst>
                            </p:cNvPr>
                            <p:cNvSpPr txBox="1"/>
                            <p:nvPr/>
                          </p:nvSpPr>
                          <p:spPr>
                            <a:xfrm>
                              <a:off x="7832647" y="2468154"/>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64" name="TextBox 63">
                              <a:extLst>
                                <a:ext uri="{FF2B5EF4-FFF2-40B4-BE49-F238E27FC236}">
                                  <a16:creationId xmlns:a16="http://schemas.microsoft.com/office/drawing/2014/main" id="{7B2562DA-3C92-2245-AA21-E93D04B4E6C5}"/>
                                </a:ext>
                              </a:extLst>
                            </p:cNvPr>
                            <p:cNvSpPr txBox="1">
                              <a:spLocks noRot="1" noChangeAspect="1" noMove="1" noResize="1" noEditPoints="1" noAdjustHandles="1" noChangeArrowheads="1" noChangeShapeType="1" noTextEdit="1"/>
                            </p:cNvSpPr>
                            <p:nvPr/>
                          </p:nvSpPr>
                          <p:spPr>
                            <a:xfrm>
                              <a:off x="7832647" y="2468154"/>
                              <a:ext cx="207108" cy="276999"/>
                            </a:xfrm>
                            <a:prstGeom prst="rect">
                              <a:avLst/>
                            </a:prstGeom>
                            <a:blipFill>
                              <a:blip r:embed="rId5"/>
                              <a:stretch>
                                <a:fillRect l="-23529" r="-1764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649D3002-E55D-B64E-AEFB-8BA87D8BCFF1}"/>
                                </a:ext>
                              </a:extLst>
                            </p:cNvPr>
                            <p:cNvSpPr txBox="1"/>
                            <p:nvPr/>
                          </p:nvSpPr>
                          <p:spPr>
                            <a:xfrm>
                              <a:off x="8421363" y="4262050"/>
                              <a:ext cx="22794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𝐻</m:t>
                                    </m:r>
                                  </m:oMath>
                                </m:oMathPara>
                              </a14:m>
                              <a:endParaRPr lang="en-US" dirty="0"/>
                            </a:p>
                          </p:txBody>
                        </p:sp>
                      </mc:Choice>
                      <mc:Fallback xmlns="">
                        <p:sp>
                          <p:nvSpPr>
                            <p:cNvPr id="65" name="TextBox 64">
                              <a:extLst>
                                <a:ext uri="{FF2B5EF4-FFF2-40B4-BE49-F238E27FC236}">
                                  <a16:creationId xmlns:a16="http://schemas.microsoft.com/office/drawing/2014/main" id="{649D3002-E55D-B64E-AEFB-8BA87D8BCFF1}"/>
                                </a:ext>
                              </a:extLst>
                            </p:cNvPr>
                            <p:cNvSpPr txBox="1">
                              <a:spLocks noRot="1" noChangeAspect="1" noMove="1" noResize="1" noEditPoints="1" noAdjustHandles="1" noChangeArrowheads="1" noChangeShapeType="1" noTextEdit="1"/>
                            </p:cNvSpPr>
                            <p:nvPr/>
                          </p:nvSpPr>
                          <p:spPr>
                            <a:xfrm>
                              <a:off x="8421363" y="4262050"/>
                              <a:ext cx="227947" cy="276999"/>
                            </a:xfrm>
                            <a:prstGeom prst="rect">
                              <a:avLst/>
                            </a:prstGeom>
                            <a:blipFill>
                              <a:blip r:embed="rId6"/>
                              <a:stretch>
                                <a:fillRect l="-21053" r="-15789" b="-4348"/>
                              </a:stretch>
                            </a:blipFill>
                          </p:spPr>
                          <p:txBody>
                            <a:bodyPr/>
                            <a:lstStyle/>
                            <a:p>
                              <a:r>
                                <a:rPr lang="en-US">
                                  <a:noFill/>
                                </a:rPr>
                                <a:t> </a:t>
                              </a:r>
                            </a:p>
                          </p:txBody>
                        </p:sp>
                      </mc:Fallback>
                    </mc:AlternateContent>
                    <p:sp>
                      <p:nvSpPr>
                        <p:cNvPr id="66" name="Oval 65">
                          <a:extLst>
                            <a:ext uri="{FF2B5EF4-FFF2-40B4-BE49-F238E27FC236}">
                              <a16:creationId xmlns:a16="http://schemas.microsoft.com/office/drawing/2014/main" id="{14BFE8C8-F261-024A-83B8-D4A3CAE040D3}"/>
                            </a:ext>
                          </a:extLst>
                        </p:cNvPr>
                        <p:cNvSpPr/>
                        <p:nvPr/>
                      </p:nvSpPr>
                      <p:spPr>
                        <a:xfrm>
                          <a:off x="8178234" y="1524000"/>
                          <a:ext cx="356776" cy="35661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a:extLst>
                            <a:ext uri="{FF2B5EF4-FFF2-40B4-BE49-F238E27FC236}">
                              <a16:creationId xmlns:a16="http://schemas.microsoft.com/office/drawing/2014/main" id="{D3D944F3-0A68-0A47-9F80-BD77AA06520F}"/>
                            </a:ext>
                          </a:extLst>
                        </p:cNvPr>
                        <p:cNvCxnSpPr>
                          <a:stCxn id="72" idx="0"/>
                          <a:endCxn id="73" idx="0"/>
                        </p:cNvCxnSpPr>
                        <p:nvPr/>
                      </p:nvCxnSpPr>
                      <p:spPr>
                        <a:xfrm flipV="1">
                          <a:off x="8376395" y="1898294"/>
                          <a:ext cx="2" cy="12386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01BBFBD8-819F-CA48-85F2-819DDBBECB1F}"/>
                                </a:ext>
                              </a:extLst>
                            </p:cNvPr>
                            <p:cNvSpPr txBox="1"/>
                            <p:nvPr/>
                          </p:nvSpPr>
                          <p:spPr>
                            <a:xfrm>
                              <a:off x="8151316" y="2667249"/>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68" name="TextBox 67">
                              <a:extLst>
                                <a:ext uri="{FF2B5EF4-FFF2-40B4-BE49-F238E27FC236}">
                                  <a16:creationId xmlns:a16="http://schemas.microsoft.com/office/drawing/2014/main" id="{01BBFBD8-819F-CA48-85F2-819DDBBECB1F}"/>
                                </a:ext>
                              </a:extLst>
                            </p:cNvPr>
                            <p:cNvSpPr txBox="1">
                              <a:spLocks noRot="1" noChangeAspect="1" noMove="1" noResize="1" noEditPoints="1" noAdjustHandles="1" noChangeArrowheads="1" noChangeShapeType="1" noTextEdit="1"/>
                            </p:cNvSpPr>
                            <p:nvPr/>
                          </p:nvSpPr>
                          <p:spPr>
                            <a:xfrm>
                              <a:off x="8151316" y="2667249"/>
                              <a:ext cx="189474" cy="276999"/>
                            </a:xfrm>
                            <a:prstGeom prst="rect">
                              <a:avLst/>
                            </a:prstGeom>
                            <a:blipFill>
                              <a:blip r:embed="rId7"/>
                              <a:stretch>
                                <a:fillRect l="-25000" r="-18750" b="-4348"/>
                              </a:stretch>
                            </a:blipFill>
                          </p:spPr>
                          <p:txBody>
                            <a:bodyPr/>
                            <a:lstStyle/>
                            <a:p>
                              <a:r>
                                <a:rPr lang="en-US">
                                  <a:noFill/>
                                </a:rPr>
                                <a:t> </a:t>
                              </a:r>
                            </a:p>
                          </p:txBody>
                        </p:sp>
                      </mc:Fallback>
                    </mc:AlternateContent>
                  </p:grpSp>
                  <p:sp>
                    <p:nvSpPr>
                      <p:cNvPr id="60" name="Oval 59">
                        <a:extLst>
                          <a:ext uri="{FF2B5EF4-FFF2-40B4-BE49-F238E27FC236}">
                            <a16:creationId xmlns:a16="http://schemas.microsoft.com/office/drawing/2014/main" id="{F79770BF-E7B3-9041-A526-9BF6B12FF284}"/>
                          </a:ext>
                        </a:extLst>
                      </p:cNvPr>
                      <p:cNvSpPr/>
                      <p:nvPr/>
                    </p:nvSpPr>
                    <p:spPr>
                      <a:xfrm>
                        <a:off x="7000494" y="1985411"/>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Left Brace 55">
                      <a:extLst>
                        <a:ext uri="{FF2B5EF4-FFF2-40B4-BE49-F238E27FC236}">
                          <a16:creationId xmlns:a16="http://schemas.microsoft.com/office/drawing/2014/main" id="{EC552231-D52B-1343-B0F3-6537B3288709}"/>
                        </a:ext>
                      </a:extLst>
                    </p:cNvPr>
                    <p:cNvSpPr/>
                    <p:nvPr/>
                  </p:nvSpPr>
                  <p:spPr>
                    <a:xfrm>
                      <a:off x="7803405" y="3195539"/>
                      <a:ext cx="266700" cy="3351155"/>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Left Brace 56">
                      <a:extLst>
                        <a:ext uri="{FF2B5EF4-FFF2-40B4-BE49-F238E27FC236}">
                          <a16:creationId xmlns:a16="http://schemas.microsoft.com/office/drawing/2014/main" id="{D076B556-3676-184D-94A2-F1D6A2D89E38}"/>
                        </a:ext>
                      </a:extLst>
                    </p:cNvPr>
                    <p:cNvSpPr/>
                    <p:nvPr/>
                  </p:nvSpPr>
                  <p:spPr>
                    <a:xfrm rot="10800000">
                      <a:off x="11232519" y="2763110"/>
                      <a:ext cx="240323" cy="378100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Left Brace 57">
                      <a:extLst>
                        <a:ext uri="{FF2B5EF4-FFF2-40B4-BE49-F238E27FC236}">
                          <a16:creationId xmlns:a16="http://schemas.microsoft.com/office/drawing/2014/main" id="{9F60499B-7DCA-F341-AF88-3A845CD6B9E8}"/>
                        </a:ext>
                      </a:extLst>
                    </p:cNvPr>
                    <p:cNvSpPr/>
                    <p:nvPr/>
                  </p:nvSpPr>
                  <p:spPr>
                    <a:xfrm>
                      <a:off x="7817741" y="2708727"/>
                      <a:ext cx="239664" cy="4614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FB8B628E-44DA-FB44-9AF2-79AFD7D29C67}"/>
                          </a:ext>
                        </a:extLst>
                      </p:cNvPr>
                      <p:cNvSpPr txBox="1"/>
                      <p:nvPr/>
                    </p:nvSpPr>
                    <p:spPr>
                      <a:xfrm>
                        <a:off x="11502092" y="4489294"/>
                        <a:ext cx="25038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52" name="TextBox 51">
                        <a:extLst>
                          <a:ext uri="{FF2B5EF4-FFF2-40B4-BE49-F238E27FC236}">
                            <a16:creationId xmlns:a16="http://schemas.microsoft.com/office/drawing/2014/main" id="{FB8B628E-44DA-FB44-9AF2-79AFD7D29C67}"/>
                          </a:ext>
                        </a:extLst>
                      </p:cNvPr>
                      <p:cNvSpPr txBox="1">
                        <a:spLocks noRot="1" noChangeAspect="1" noMove="1" noResize="1" noEditPoints="1" noAdjustHandles="1" noChangeArrowheads="1" noChangeShapeType="1" noTextEdit="1"/>
                      </p:cNvSpPr>
                      <p:nvPr/>
                    </p:nvSpPr>
                    <p:spPr>
                      <a:xfrm>
                        <a:off x="11502092" y="4489294"/>
                        <a:ext cx="250389" cy="276999"/>
                      </a:xfrm>
                      <a:prstGeom prst="rect">
                        <a:avLst/>
                      </a:prstGeom>
                      <a:blipFill>
                        <a:blip r:embed="rId8"/>
                        <a:stretch>
                          <a:fillRect l="-19048" r="-4762"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1F2023D2-7994-EE42-B4A6-2678836847C9}"/>
                          </a:ext>
                        </a:extLst>
                      </p:cNvPr>
                      <p:cNvSpPr txBox="1"/>
                      <p:nvPr/>
                    </p:nvSpPr>
                    <p:spPr>
                      <a:xfrm>
                        <a:off x="7540229" y="4676691"/>
                        <a:ext cx="27751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oMath>
                          </m:oMathPara>
                        </a14:m>
                        <a:endParaRPr lang="en-US" dirty="0"/>
                      </a:p>
                    </p:txBody>
                  </p:sp>
                </mc:Choice>
                <mc:Fallback xmlns="">
                  <p:sp>
                    <p:nvSpPr>
                      <p:cNvPr id="53" name="TextBox 52">
                        <a:extLst>
                          <a:ext uri="{FF2B5EF4-FFF2-40B4-BE49-F238E27FC236}">
                            <a16:creationId xmlns:a16="http://schemas.microsoft.com/office/drawing/2014/main" id="{1F2023D2-7994-EE42-B4A6-2678836847C9}"/>
                          </a:ext>
                        </a:extLst>
                      </p:cNvPr>
                      <p:cNvSpPr txBox="1">
                        <a:spLocks noRot="1" noChangeAspect="1" noMove="1" noResize="1" noEditPoints="1" noAdjustHandles="1" noChangeArrowheads="1" noChangeShapeType="1" noTextEdit="1"/>
                      </p:cNvSpPr>
                      <p:nvPr/>
                    </p:nvSpPr>
                    <p:spPr>
                      <a:xfrm>
                        <a:off x="7540229" y="4676691"/>
                        <a:ext cx="277512" cy="299249"/>
                      </a:xfrm>
                      <a:prstGeom prst="rect">
                        <a:avLst/>
                      </a:prstGeom>
                      <a:blipFill>
                        <a:blip r:embed="rId9"/>
                        <a:stretch>
                          <a:fillRect l="-17391" r="-13043"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DF7BF3CA-A3D4-4143-9CB3-075402D21715}"/>
                          </a:ext>
                        </a:extLst>
                      </p:cNvPr>
                      <p:cNvSpPr txBox="1"/>
                      <p:nvPr/>
                    </p:nvSpPr>
                    <p:spPr>
                      <a:xfrm>
                        <a:off x="7516697" y="2769214"/>
                        <a:ext cx="324576" cy="276999"/>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oMath>
                          </m:oMathPara>
                        </a14:m>
                        <a:endParaRPr lang="en-US" dirty="0"/>
                      </a:p>
                    </p:txBody>
                  </p:sp>
                </mc:Choice>
                <mc:Fallback xmlns="">
                  <p:sp>
                    <p:nvSpPr>
                      <p:cNvPr id="54" name="TextBox 53">
                        <a:extLst>
                          <a:ext uri="{FF2B5EF4-FFF2-40B4-BE49-F238E27FC236}">
                            <a16:creationId xmlns:a16="http://schemas.microsoft.com/office/drawing/2014/main" id="{DF7BF3CA-A3D4-4143-9CB3-075402D21715}"/>
                          </a:ext>
                        </a:extLst>
                      </p:cNvPr>
                      <p:cNvSpPr txBox="1">
                        <a:spLocks noRot="1" noChangeAspect="1" noMove="1" noResize="1" noEditPoints="1" noAdjustHandles="1" noChangeArrowheads="1" noChangeShapeType="1" noTextEdit="1"/>
                      </p:cNvSpPr>
                      <p:nvPr/>
                    </p:nvSpPr>
                    <p:spPr>
                      <a:xfrm>
                        <a:off x="7516697" y="2769214"/>
                        <a:ext cx="324576" cy="276999"/>
                      </a:xfrm>
                      <a:prstGeom prst="rect">
                        <a:avLst/>
                      </a:prstGeom>
                      <a:blipFill>
                        <a:blip r:embed="rId10"/>
                        <a:stretch>
                          <a:fillRect l="-11111" r="-11111" b="-21739"/>
                        </a:stretch>
                      </a:blipFill>
                    </p:spPr>
                    <p:txBody>
                      <a:bodyPr/>
                      <a:lstStyle/>
                      <a:p>
                        <a:r>
                          <a:rPr lang="en-US">
                            <a:noFill/>
                          </a:rPr>
                          <a:t> </a:t>
                        </a:r>
                      </a:p>
                    </p:txBody>
                  </p:sp>
                </mc:Fallback>
              </mc:AlternateContent>
            </p:grpSp>
            <p:cxnSp>
              <p:nvCxnSpPr>
                <p:cNvPr id="49" name="Straight Connector 48">
                  <a:extLst>
                    <a:ext uri="{FF2B5EF4-FFF2-40B4-BE49-F238E27FC236}">
                      <a16:creationId xmlns:a16="http://schemas.microsoft.com/office/drawing/2014/main" id="{453C725A-E65B-5B47-8D38-7E01A0B842E6}"/>
                    </a:ext>
                  </a:extLst>
                </p:cNvPr>
                <p:cNvCxnSpPr>
                  <a:cxnSpLocks/>
                  <a:stCxn id="73" idx="1"/>
                </p:cNvCxnSpPr>
                <p:nvPr/>
              </p:nvCxnSpPr>
              <p:spPr>
                <a:xfrm>
                  <a:off x="8596822" y="3195539"/>
                  <a:ext cx="0" cy="823855"/>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DAECCD8-172A-A142-BFA4-65549ACBA9ED}"/>
                        </a:ext>
                      </a:extLst>
                    </p:cNvPr>
                    <p:cNvSpPr txBox="1"/>
                    <p:nvPr/>
                  </p:nvSpPr>
                  <p:spPr>
                    <a:xfrm>
                      <a:off x="8633148" y="3335710"/>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50" name="TextBox 49">
                      <a:extLst>
                        <a:ext uri="{FF2B5EF4-FFF2-40B4-BE49-F238E27FC236}">
                          <a16:creationId xmlns:a16="http://schemas.microsoft.com/office/drawing/2014/main" id="{6DAECCD8-172A-A142-BFA4-65549ACBA9ED}"/>
                        </a:ext>
                      </a:extLst>
                    </p:cNvPr>
                    <p:cNvSpPr txBox="1">
                      <a:spLocks noRot="1" noChangeAspect="1" noMove="1" noResize="1" noEditPoints="1" noAdjustHandles="1" noChangeArrowheads="1" noChangeShapeType="1" noTextEdit="1"/>
                    </p:cNvSpPr>
                    <p:nvPr/>
                  </p:nvSpPr>
                  <p:spPr>
                    <a:xfrm>
                      <a:off x="8633148" y="3335710"/>
                      <a:ext cx="189474" cy="276999"/>
                    </a:xfrm>
                    <a:prstGeom prst="rect">
                      <a:avLst/>
                    </a:prstGeom>
                    <a:blipFill>
                      <a:blip r:embed="rId11"/>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895A4610-A117-4D4C-A389-45B175B06492}"/>
                      </a:ext>
                    </a:extLst>
                  </p:cNvPr>
                  <p:cNvSpPr txBox="1"/>
                  <p:nvPr/>
                </p:nvSpPr>
                <p:spPr>
                  <a:xfrm>
                    <a:off x="6342285" y="4768015"/>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78" name="TextBox 77">
                    <a:extLst>
                      <a:ext uri="{FF2B5EF4-FFF2-40B4-BE49-F238E27FC236}">
                        <a16:creationId xmlns:a16="http://schemas.microsoft.com/office/drawing/2014/main" id="{895A4610-A117-4D4C-A389-45B175B06492}"/>
                      </a:ext>
                    </a:extLst>
                  </p:cNvPr>
                  <p:cNvSpPr txBox="1">
                    <a:spLocks noRot="1" noChangeAspect="1" noMove="1" noResize="1" noEditPoints="1" noAdjustHandles="1" noChangeArrowheads="1" noChangeShapeType="1" noTextEdit="1"/>
                  </p:cNvSpPr>
                  <p:nvPr/>
                </p:nvSpPr>
                <p:spPr>
                  <a:xfrm>
                    <a:off x="6342285" y="4768015"/>
                    <a:ext cx="189474" cy="276999"/>
                  </a:xfrm>
                  <a:prstGeom prst="rect">
                    <a:avLst/>
                  </a:prstGeom>
                  <a:blipFill>
                    <a:blip r:embed="rId11"/>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id="{8CB5F547-7D11-0641-AF8D-8089B5E2A2DA}"/>
                    </a:ext>
                  </a:extLst>
                </p:cNvPr>
                <p:cNvSpPr/>
                <p:nvPr/>
              </p:nvSpPr>
              <p:spPr>
                <a:xfrm>
                  <a:off x="8277756" y="2100024"/>
                  <a:ext cx="43550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80" name="Rectangle 79">
                  <a:extLst>
                    <a:ext uri="{FF2B5EF4-FFF2-40B4-BE49-F238E27FC236}">
                      <a16:creationId xmlns:a16="http://schemas.microsoft.com/office/drawing/2014/main" id="{8CB5F547-7D11-0641-AF8D-8089B5E2A2DA}"/>
                    </a:ext>
                  </a:extLst>
                </p:cNvPr>
                <p:cNvSpPr>
                  <a:spLocks noRot="1" noChangeAspect="1" noMove="1" noResize="1" noEditPoints="1" noAdjustHandles="1" noChangeArrowheads="1" noChangeShapeType="1" noTextEdit="1"/>
                </p:cNvSpPr>
                <p:nvPr/>
              </p:nvSpPr>
              <p:spPr>
                <a:xfrm>
                  <a:off x="8277756" y="2100024"/>
                  <a:ext cx="43550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A67330E6-6024-814D-BB94-F76B97A97209}"/>
                    </a:ext>
                  </a:extLst>
                </p:cNvPr>
                <p:cNvSpPr/>
                <p:nvPr/>
              </p:nvSpPr>
              <p:spPr>
                <a:xfrm>
                  <a:off x="9503728" y="1648484"/>
                  <a:ext cx="435504" cy="369332"/>
                </a:xfrm>
                <a:prstGeom prst="rect">
                  <a:avLst/>
                </a:prstGeom>
              </p:spPr>
              <p:txBody>
                <a:bodyPr wrap="none">
                  <a:spAutoFit/>
                </a:bodyPr>
                <a:lstStyle/>
                <a:p>
                  <a:pPr/>
                  <a14:m>
                    <m:oMathPara xmlns:m="http://schemas.openxmlformats.org/officeDocument/2006/math">
                      <m:oMath>
                        <m:r>
                          <a:rPr lang="en-US" i="1" smtClean="0">
                            <a:solidFill>
                              <a:schemeClr val="tx1">
                                <a:alpha val="50000"/>
                              </a:schemeClr>
                            </a:solidFill>
                            <a:latin typeface="Cambria Math" panose="02040503050406030204" pitchFamily="18" charset="0"/>
                            <a:ea typeface="Cambria Math" panose="02040503050406030204" pitchFamily="18" charset="0"/>
                          </a:rPr>
                          <m:t>𝑚</m:t>
                        </m:r>
                      </m:oMath>
                    </m:oMathPara>
                  </a14:m>
                  <a:endParaRPr lang="en-US" dirty="0">
                    <a:solidFill>
                      <a:schemeClr val="tx1">
                        <a:alpha val="50000"/>
                      </a:schemeClr>
                    </a:solidFill>
                  </a:endParaRPr>
                </a:p>
              </p:txBody>
            </p:sp>
          </mc:Choice>
          <mc:Fallback xmlns="">
            <p:sp>
              <p:nvSpPr>
                <p:cNvPr id="81" name="Rectangle 80">
                  <a:extLst>
                    <a:ext uri="{FF2B5EF4-FFF2-40B4-BE49-F238E27FC236}">
                      <a16:creationId xmlns:a16="http://schemas.microsoft.com/office/drawing/2014/main" id="{A67330E6-6024-814D-BB94-F76B97A97209}"/>
                    </a:ext>
                  </a:extLst>
                </p:cNvPr>
                <p:cNvSpPr>
                  <a:spLocks noRot="1" noChangeAspect="1" noMove="1" noResize="1" noEditPoints="1" noAdjustHandles="1" noChangeArrowheads="1" noChangeShapeType="1" noTextEdit="1"/>
                </p:cNvSpPr>
                <p:nvPr/>
              </p:nvSpPr>
              <p:spPr>
                <a:xfrm>
                  <a:off x="9503728" y="1648484"/>
                  <a:ext cx="435504" cy="369332"/>
                </a:xfrm>
                <a:prstGeom prst="rect">
                  <a:avLst/>
                </a:prstGeom>
                <a:blipFill>
                  <a:blip r:embed="rId13"/>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564939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A420FE13-B9E1-6E45-8673-F1472388A6D9}"/>
              </a:ext>
            </a:extLst>
          </p:cNvPr>
          <p:cNvSpPr/>
          <p:nvPr/>
        </p:nvSpPr>
        <p:spPr>
          <a:xfrm>
            <a:off x="358588" y="1059934"/>
            <a:ext cx="31277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3 solution continued: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EE7BCA0-C582-E84D-9EFA-8A6B823CD90D}"/>
                  </a:ext>
                </a:extLst>
              </p:cNvPr>
              <p:cNvSpPr txBox="1"/>
              <p:nvPr/>
            </p:nvSpPr>
            <p:spPr>
              <a:xfrm>
                <a:off x="363904" y="1822953"/>
                <a:ext cx="5384984"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Looking at the motion perpendicular to the dome allows us to relate the speed at which the pumpkin leaves the dome and the angle at which it leaves.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When the pumpkin leaves the dome, it no longer is in contact with the dome.  Thus,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a:t>
                </a:r>
              </a:p>
            </p:txBody>
          </p:sp>
        </mc:Choice>
        <mc:Fallback xmlns="">
          <p:sp>
            <p:nvSpPr>
              <p:cNvPr id="2" name="TextBox 1">
                <a:extLst>
                  <a:ext uri="{FF2B5EF4-FFF2-40B4-BE49-F238E27FC236}">
                    <a16:creationId xmlns:a16="http://schemas.microsoft.com/office/drawing/2014/main" id="{AEE7BCA0-C582-E84D-9EFA-8A6B823CD90D}"/>
                  </a:ext>
                </a:extLst>
              </p:cNvPr>
              <p:cNvSpPr txBox="1">
                <a:spLocks noRot="1" noChangeAspect="1" noMove="1" noResize="1" noEditPoints="1" noAdjustHandles="1" noChangeArrowheads="1" noChangeShapeType="1" noTextEdit="1"/>
              </p:cNvSpPr>
              <p:nvPr/>
            </p:nvSpPr>
            <p:spPr>
              <a:xfrm>
                <a:off x="363904" y="1822953"/>
                <a:ext cx="5384984" cy="1754326"/>
              </a:xfrm>
              <a:prstGeom prst="rect">
                <a:avLst/>
              </a:prstGeom>
              <a:blipFill>
                <a:blip r:embed="rId2"/>
                <a:stretch>
                  <a:fillRect l="-706" t="-1439" r="-1647" b="-4317"/>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7DC347F2-60BF-CC4A-8124-BAC716BA37F3}"/>
              </a:ext>
            </a:extLst>
          </p:cNvPr>
          <p:cNvGrpSpPr/>
          <p:nvPr/>
        </p:nvGrpSpPr>
        <p:grpSpPr>
          <a:xfrm>
            <a:off x="1057105" y="3906234"/>
            <a:ext cx="2415984" cy="605502"/>
            <a:chOff x="752305" y="3793934"/>
            <a:chExt cx="2415984" cy="60550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76D0D06-77FF-9545-AD65-EE423C4A093B}"/>
                    </a:ext>
                  </a:extLst>
                </p:cNvPr>
                <p:cNvSpPr txBox="1"/>
                <p:nvPr/>
              </p:nvSpPr>
              <p:spPr>
                <a:xfrm>
                  <a:off x="752307" y="3812177"/>
                  <a:ext cx="2415982" cy="57906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𝑅</m:t>
                            </m:r>
                          </m:den>
                        </m:f>
                      </m:oMath>
                    </m:oMathPara>
                  </a14:m>
                  <a:endParaRPr lang="en-US" dirty="0"/>
                </a:p>
              </p:txBody>
            </p:sp>
          </mc:Choice>
          <mc:Fallback xmlns="">
            <p:sp>
              <p:nvSpPr>
                <p:cNvPr id="5" name="TextBox 4">
                  <a:extLst>
                    <a:ext uri="{FF2B5EF4-FFF2-40B4-BE49-F238E27FC236}">
                      <a16:creationId xmlns:a16="http://schemas.microsoft.com/office/drawing/2014/main" id="{F76D0D06-77FF-9545-AD65-EE423C4A093B}"/>
                    </a:ext>
                  </a:extLst>
                </p:cNvPr>
                <p:cNvSpPr txBox="1">
                  <a:spLocks noRot="1" noChangeAspect="1" noMove="1" noResize="1" noEditPoints="1" noAdjustHandles="1" noChangeArrowheads="1" noChangeShapeType="1" noTextEdit="1"/>
                </p:cNvSpPr>
                <p:nvPr/>
              </p:nvSpPr>
              <p:spPr>
                <a:xfrm>
                  <a:off x="752307" y="3812177"/>
                  <a:ext cx="2415982" cy="579069"/>
                </a:xfrm>
                <a:prstGeom prst="rect">
                  <a:avLst/>
                </a:prstGeom>
                <a:blipFill>
                  <a:blip r:embed="rId12"/>
                  <a:stretch>
                    <a:fillRect l="-1047" r="-524" b="-10638"/>
                  </a:stretch>
                </a:blipFill>
              </p:spPr>
              <p:txBody>
                <a:bodyPr/>
                <a:lstStyle/>
                <a:p>
                  <a:r>
                    <a:rPr lang="en-US">
                      <a:noFill/>
                    </a:rPr>
                    <a:t> </a:t>
                  </a:r>
                </a:p>
              </p:txBody>
            </p:sp>
          </mc:Fallback>
        </mc:AlternateContent>
        <p:cxnSp>
          <p:nvCxnSpPr>
            <p:cNvPr id="48" name="Straight Arrow Connector 47">
              <a:extLst>
                <a:ext uri="{FF2B5EF4-FFF2-40B4-BE49-F238E27FC236}">
                  <a16:creationId xmlns:a16="http://schemas.microsoft.com/office/drawing/2014/main" id="{A34C100E-856D-8D4B-8517-35437DA0682F}"/>
                </a:ext>
              </a:extLst>
            </p:cNvPr>
            <p:cNvCxnSpPr>
              <a:cxnSpLocks/>
            </p:cNvCxnSpPr>
            <p:nvPr/>
          </p:nvCxnSpPr>
          <p:spPr>
            <a:xfrm flipV="1">
              <a:off x="752305" y="3964660"/>
              <a:ext cx="338123" cy="434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D9931EFE-CE03-1146-9F06-3684E0C69E17}"/>
                    </a:ext>
                  </a:extLst>
                </p:cNvPr>
                <p:cNvSpPr/>
                <p:nvPr/>
              </p:nvSpPr>
              <p:spPr>
                <a:xfrm>
                  <a:off x="1054546" y="3793934"/>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50" name="Rectangle 49">
                  <a:extLst>
                    <a:ext uri="{FF2B5EF4-FFF2-40B4-BE49-F238E27FC236}">
                      <a16:creationId xmlns:a16="http://schemas.microsoft.com/office/drawing/2014/main" id="{D9931EFE-CE03-1146-9F06-3684E0C69E17}"/>
                    </a:ext>
                  </a:extLst>
                </p:cNvPr>
                <p:cNvSpPr>
                  <a:spLocks noRot="1" noChangeAspect="1" noMove="1" noResize="1" noEditPoints="1" noAdjustHandles="1" noChangeArrowheads="1" noChangeShapeType="1" noTextEdit="1"/>
                </p:cNvSpPr>
                <p:nvPr/>
              </p:nvSpPr>
              <p:spPr>
                <a:xfrm>
                  <a:off x="1054546" y="3793934"/>
                  <a:ext cx="324128" cy="307777"/>
                </a:xfrm>
                <a:prstGeom prst="rect">
                  <a:avLst/>
                </a:prstGeom>
                <a:blipFill>
                  <a:blip r:embed="rId13"/>
                  <a:stretch>
                    <a:fillRect/>
                  </a:stretch>
                </a:blipFill>
              </p:spPr>
              <p:txBody>
                <a:bodyPr/>
                <a:lstStyle/>
                <a:p>
                  <a:r>
                    <a:rPr lang="en-US">
                      <a:noFill/>
                    </a:rPr>
                    <a:t> </a:t>
                  </a:r>
                </a:p>
              </p:txBody>
            </p:sp>
          </mc:Fallback>
        </mc:AlternateContent>
      </p:grpSp>
      <p:cxnSp>
        <p:nvCxnSpPr>
          <p:cNvPr id="53" name="Straight Arrow Connector 52">
            <a:extLst>
              <a:ext uri="{FF2B5EF4-FFF2-40B4-BE49-F238E27FC236}">
                <a16:creationId xmlns:a16="http://schemas.microsoft.com/office/drawing/2014/main" id="{8CAE2641-D1FE-6E47-872F-40EB102C80A2}"/>
              </a:ext>
            </a:extLst>
          </p:cNvPr>
          <p:cNvCxnSpPr/>
          <p:nvPr/>
        </p:nvCxnSpPr>
        <p:spPr>
          <a:xfrm>
            <a:off x="2178535" y="4630858"/>
            <a:ext cx="0" cy="624157"/>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5591547D-B6DB-DB41-9068-54EB5090BFAF}"/>
                  </a:ext>
                </a:extLst>
              </p:cNvPr>
              <p:cNvSpPr txBox="1"/>
              <p:nvPr/>
            </p:nvSpPr>
            <p:spPr>
              <a:xfrm>
                <a:off x="1532708" y="5468870"/>
                <a:ext cx="1428340" cy="321948"/>
              </a:xfrm>
              <a:prstGeom prst="rect">
                <a:avLst/>
              </a:prstGeom>
              <a:noFill/>
            </p:spPr>
            <p:txBody>
              <a:bodyPr wrap="none" lIns="0" tIns="0" rIns="0" bIns="0" rtlCol="0">
                <a:spAutoFit/>
              </a:bodyPr>
              <a:lstStyle/>
              <a:p>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r>
                        <a:rPr lang="en-US" b="0" i="1" smtClean="0">
                          <a:latin typeface="Cambria Math" panose="02040503050406030204" pitchFamily="18" charset="0"/>
                        </a:rPr>
                        <m:t>𝑅𝑔</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54" name="TextBox 53">
                <a:extLst>
                  <a:ext uri="{FF2B5EF4-FFF2-40B4-BE49-F238E27FC236}">
                    <a16:creationId xmlns:a16="http://schemas.microsoft.com/office/drawing/2014/main" id="{5591547D-B6DB-DB41-9068-54EB5090BFAF}"/>
                  </a:ext>
                </a:extLst>
              </p:cNvPr>
              <p:cNvSpPr txBox="1">
                <a:spLocks noRot="1" noChangeAspect="1" noMove="1" noResize="1" noEditPoints="1" noAdjustHandles="1" noChangeArrowheads="1" noChangeShapeType="1" noTextEdit="1"/>
              </p:cNvSpPr>
              <p:nvPr/>
            </p:nvSpPr>
            <p:spPr>
              <a:xfrm>
                <a:off x="1532708" y="5468870"/>
                <a:ext cx="1428340" cy="321948"/>
              </a:xfrm>
              <a:prstGeom prst="rect">
                <a:avLst/>
              </a:prstGeom>
              <a:blipFill>
                <a:blip r:embed="rId14"/>
                <a:stretch>
                  <a:fillRect l="-1770" r="-2655" b="-15385"/>
                </a:stretch>
              </a:blipFill>
            </p:spPr>
            <p:txBody>
              <a:bodyPr/>
              <a:lstStyle/>
              <a:p>
                <a:r>
                  <a:rPr lang="en-US">
                    <a:noFill/>
                  </a:rPr>
                  <a:t> </a:t>
                </a:r>
              </a:p>
            </p:txBody>
          </p:sp>
        </mc:Fallback>
      </mc:AlternateContent>
      <p:sp>
        <p:nvSpPr>
          <p:cNvPr id="55" name="Rectangle 54">
            <a:extLst>
              <a:ext uri="{FF2B5EF4-FFF2-40B4-BE49-F238E27FC236}">
                <a16:creationId xmlns:a16="http://schemas.microsoft.com/office/drawing/2014/main" id="{CDDDF390-C670-6A44-9E6B-550F63EE66B1}"/>
              </a:ext>
            </a:extLst>
          </p:cNvPr>
          <p:cNvSpPr/>
          <p:nvPr/>
        </p:nvSpPr>
        <p:spPr>
          <a:xfrm>
            <a:off x="1395228" y="5354072"/>
            <a:ext cx="1661168" cy="538728"/>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68F63F06-5257-6047-AC7D-1E3304542217}"/>
              </a:ext>
            </a:extLst>
          </p:cNvPr>
          <p:cNvSpPr txBox="1"/>
          <p:nvPr/>
        </p:nvSpPr>
        <p:spPr>
          <a:xfrm>
            <a:off x="358588" y="6068057"/>
            <a:ext cx="4899212"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Sometimes we need to couple Newton’s laws of motion and energy to solve a problem.</a:t>
            </a:r>
          </a:p>
        </p:txBody>
      </p:sp>
      <p:grpSp>
        <p:nvGrpSpPr>
          <p:cNvPr id="47" name="Group 46">
            <a:extLst>
              <a:ext uri="{FF2B5EF4-FFF2-40B4-BE49-F238E27FC236}">
                <a16:creationId xmlns:a16="http://schemas.microsoft.com/office/drawing/2014/main" id="{C5D6D938-EEE9-1B45-8B68-FCE9AC19E113}"/>
              </a:ext>
            </a:extLst>
          </p:cNvPr>
          <p:cNvGrpSpPr/>
          <p:nvPr/>
        </p:nvGrpSpPr>
        <p:grpSpPr>
          <a:xfrm>
            <a:off x="5634083" y="1648484"/>
            <a:ext cx="6252747" cy="4170312"/>
            <a:chOff x="5634083" y="1648484"/>
            <a:chExt cx="6252747" cy="4170312"/>
          </a:xfrm>
        </p:grpSpPr>
        <p:grpSp>
          <p:nvGrpSpPr>
            <p:cNvPr id="6" name="Group 5">
              <a:extLst>
                <a:ext uri="{FF2B5EF4-FFF2-40B4-BE49-F238E27FC236}">
                  <a16:creationId xmlns:a16="http://schemas.microsoft.com/office/drawing/2014/main" id="{CA541748-A826-4D4A-A53F-902262A25A21}"/>
                </a:ext>
              </a:extLst>
            </p:cNvPr>
            <p:cNvGrpSpPr/>
            <p:nvPr/>
          </p:nvGrpSpPr>
          <p:grpSpPr>
            <a:xfrm>
              <a:off x="5634083" y="1653196"/>
              <a:ext cx="6252747" cy="4165600"/>
              <a:chOff x="5634083" y="1653196"/>
              <a:chExt cx="6252747" cy="4165600"/>
            </a:xfrm>
          </p:grpSpPr>
          <p:sp>
            <p:nvSpPr>
              <p:cNvPr id="7" name="Rectangle 6">
                <a:extLst>
                  <a:ext uri="{FF2B5EF4-FFF2-40B4-BE49-F238E27FC236}">
                    <a16:creationId xmlns:a16="http://schemas.microsoft.com/office/drawing/2014/main" id="{A06FE68E-C4B3-3D4D-AF4F-AD2ED352FD54}"/>
                  </a:ext>
                </a:extLst>
              </p:cNvPr>
              <p:cNvSpPr/>
              <p:nvPr/>
            </p:nvSpPr>
            <p:spPr>
              <a:xfrm>
                <a:off x="7446342" y="1800738"/>
                <a:ext cx="2015157" cy="1308067"/>
              </a:xfrm>
              <a:prstGeom prst="rect">
                <a:avLst/>
              </a:prstGeom>
              <a:noFill/>
              <a:ln>
                <a:solidFill>
                  <a:schemeClr val="bg2">
                    <a:lumMod val="50000"/>
                    <a:alpha val="67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a:extLst>
                  <a:ext uri="{FF2B5EF4-FFF2-40B4-BE49-F238E27FC236}">
                    <a16:creationId xmlns:a16="http://schemas.microsoft.com/office/drawing/2014/main" id="{548D5B52-19BE-A041-8D2B-0561587BA50A}"/>
                  </a:ext>
                </a:extLst>
              </p:cNvPr>
              <p:cNvSpPr/>
              <p:nvPr/>
            </p:nvSpPr>
            <p:spPr>
              <a:xfrm rot="2573722">
                <a:off x="6847796" y="2871947"/>
                <a:ext cx="158385" cy="1496933"/>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6D542E0F-A11E-D747-82AE-EA89192E4EFA}"/>
                  </a:ext>
                </a:extLst>
              </p:cNvPr>
              <p:cNvGrpSpPr/>
              <p:nvPr/>
            </p:nvGrpSpPr>
            <p:grpSpPr>
              <a:xfrm>
                <a:off x="5634083" y="4073017"/>
                <a:ext cx="1361225" cy="1337297"/>
                <a:chOff x="3757622" y="3735996"/>
                <a:chExt cx="1361225" cy="1337297"/>
              </a:xfrm>
            </p:grpSpPr>
            <p:grpSp>
              <p:nvGrpSpPr>
                <p:cNvPr id="39" name="Group 38">
                  <a:extLst>
                    <a:ext uri="{FF2B5EF4-FFF2-40B4-BE49-F238E27FC236}">
                      <a16:creationId xmlns:a16="http://schemas.microsoft.com/office/drawing/2014/main" id="{08B04C4C-16AF-FF4C-9096-91769027ED87}"/>
                    </a:ext>
                  </a:extLst>
                </p:cNvPr>
                <p:cNvGrpSpPr/>
                <p:nvPr/>
              </p:nvGrpSpPr>
              <p:grpSpPr>
                <a:xfrm>
                  <a:off x="3757622" y="3735996"/>
                  <a:ext cx="1030278" cy="1337297"/>
                  <a:chOff x="3744922" y="2522238"/>
                  <a:chExt cx="1030278" cy="1337297"/>
                </a:xfrm>
              </p:grpSpPr>
              <p:sp>
                <p:nvSpPr>
                  <p:cNvPr id="41" name="Oval 40">
                    <a:extLst>
                      <a:ext uri="{FF2B5EF4-FFF2-40B4-BE49-F238E27FC236}">
                        <a16:creationId xmlns:a16="http://schemas.microsoft.com/office/drawing/2014/main" id="{8C477456-9D0C-F746-872A-0ED6F117512E}"/>
                      </a:ext>
                    </a:extLst>
                  </p:cNvPr>
                  <p:cNvSpPr/>
                  <p:nvPr/>
                </p:nvSpPr>
                <p:spPr>
                  <a:xfrm>
                    <a:off x="4148599" y="2752190"/>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FDFDBAFA-772A-C343-9F6F-E98E7CD89EE0}"/>
                      </a:ext>
                    </a:extLst>
                  </p:cNvPr>
                  <p:cNvCxnSpPr>
                    <a:cxnSpLocks/>
                  </p:cNvCxnSpPr>
                  <p:nvPr/>
                </p:nvCxnSpPr>
                <p:spPr>
                  <a:xfrm flipV="1">
                    <a:off x="4089400" y="2752190"/>
                    <a:ext cx="685800" cy="6447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F0EE101-6318-494E-AEB0-659A71D404EF}"/>
                      </a:ext>
                    </a:extLst>
                  </p:cNvPr>
                  <p:cNvCxnSpPr>
                    <a:cxnSpLocks/>
                    <a:stCxn id="41" idx="5"/>
                  </p:cNvCxnSpPr>
                  <p:nvPr/>
                </p:nvCxnSpPr>
                <p:spPr>
                  <a:xfrm flipH="1" flipV="1">
                    <a:off x="4037038" y="2658206"/>
                    <a:ext cx="416088" cy="39837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2A8D01F-81B3-754E-A838-30CD3F5654FF}"/>
                      </a:ext>
                    </a:extLst>
                  </p:cNvPr>
                  <p:cNvCxnSpPr>
                    <a:cxnSpLocks/>
                  </p:cNvCxnSpPr>
                  <p:nvPr/>
                </p:nvCxnSpPr>
                <p:spPr>
                  <a:xfrm flipV="1">
                    <a:off x="4444490" y="3044183"/>
                    <a:ext cx="1" cy="797210"/>
                  </a:xfrm>
                  <a:prstGeom prst="straightConnector1">
                    <a:avLst/>
                  </a:prstGeom>
                  <a:ln>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81349F1-B5DC-C44A-A3F0-2D6683D311F0}"/>
                          </a:ext>
                        </a:extLst>
                      </p:cNvPr>
                      <p:cNvSpPr txBox="1"/>
                      <p:nvPr/>
                    </p:nvSpPr>
                    <p:spPr>
                      <a:xfrm>
                        <a:off x="3744922" y="252223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𝑁</m:t>
                                  </m:r>
                                </m:sub>
                              </m:sSub>
                            </m:oMath>
                          </m:oMathPara>
                        </a14:m>
                        <a:endParaRPr lang="en-US" dirty="0"/>
                      </a:p>
                    </p:txBody>
                  </p:sp>
                </mc:Choice>
                <mc:Fallback xmlns="">
                  <p:sp>
                    <p:nvSpPr>
                      <p:cNvPr id="45" name="TextBox 44">
                        <a:extLst>
                          <a:ext uri="{FF2B5EF4-FFF2-40B4-BE49-F238E27FC236}">
                            <a16:creationId xmlns:a16="http://schemas.microsoft.com/office/drawing/2014/main" id="{A81349F1-B5DC-C44A-A3F0-2D6683D311F0}"/>
                          </a:ext>
                        </a:extLst>
                      </p:cNvPr>
                      <p:cNvSpPr txBox="1">
                        <a:spLocks noRot="1" noChangeAspect="1" noMove="1" noResize="1" noEditPoints="1" noAdjustHandles="1" noChangeArrowheads="1" noChangeShapeType="1" noTextEdit="1"/>
                      </p:cNvSpPr>
                      <p:nvPr/>
                    </p:nvSpPr>
                    <p:spPr>
                      <a:xfrm>
                        <a:off x="3744922" y="2522238"/>
                        <a:ext cx="308802" cy="310598"/>
                      </a:xfrm>
                      <a:prstGeom prst="rect">
                        <a:avLst/>
                      </a:prstGeom>
                      <a:blipFill>
                        <a:blip r:embed="rId15"/>
                        <a:stretch>
                          <a:fillRect l="-20833" t="-32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27FDFB9D-4A7F-4442-8898-AFC6B7A54352}"/>
                          </a:ext>
                        </a:extLst>
                      </p:cNvPr>
                      <p:cNvSpPr txBox="1"/>
                      <p:nvPr/>
                    </p:nvSpPr>
                    <p:spPr>
                      <a:xfrm>
                        <a:off x="4089400" y="3548937"/>
                        <a:ext cx="346633"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𝑊</m:t>
                                  </m:r>
                                </m:sub>
                              </m:sSub>
                            </m:oMath>
                          </m:oMathPara>
                        </a14:m>
                        <a:endParaRPr lang="en-US" dirty="0"/>
                      </a:p>
                    </p:txBody>
                  </p:sp>
                </mc:Choice>
                <mc:Fallback xmlns="">
                  <p:sp>
                    <p:nvSpPr>
                      <p:cNvPr id="46" name="TextBox 45">
                        <a:extLst>
                          <a:ext uri="{FF2B5EF4-FFF2-40B4-BE49-F238E27FC236}">
                            <a16:creationId xmlns:a16="http://schemas.microsoft.com/office/drawing/2014/main" id="{27FDFB9D-4A7F-4442-8898-AFC6B7A54352}"/>
                          </a:ext>
                        </a:extLst>
                      </p:cNvPr>
                      <p:cNvSpPr txBox="1">
                        <a:spLocks noRot="1" noChangeAspect="1" noMove="1" noResize="1" noEditPoints="1" noAdjustHandles="1" noChangeArrowheads="1" noChangeShapeType="1" noTextEdit="1"/>
                      </p:cNvSpPr>
                      <p:nvPr/>
                    </p:nvSpPr>
                    <p:spPr>
                      <a:xfrm>
                        <a:off x="4089400" y="3548937"/>
                        <a:ext cx="346633" cy="310598"/>
                      </a:xfrm>
                      <a:prstGeom prst="rect">
                        <a:avLst/>
                      </a:prstGeom>
                      <a:blipFill>
                        <a:blip r:embed="rId3"/>
                        <a:stretch>
                          <a:fillRect l="-14286" t="-28000" r="-3571" b="-12000"/>
                        </a:stretch>
                      </a:blipFill>
                    </p:spPr>
                    <p:txBody>
                      <a:bodyPr/>
                      <a:lstStyle/>
                      <a:p>
                        <a:r>
                          <a:rPr lang="en-US">
                            <a:noFill/>
                          </a:rPr>
                          <a:t> </a:t>
                        </a:r>
                      </a:p>
                    </p:txBody>
                  </p:sp>
                </mc:Fallback>
              </mc:AlternateContent>
            </p:grpSp>
            <p:cxnSp>
              <p:nvCxnSpPr>
                <p:cNvPr id="40" name="Straight Connector 39">
                  <a:extLst>
                    <a:ext uri="{FF2B5EF4-FFF2-40B4-BE49-F238E27FC236}">
                      <a16:creationId xmlns:a16="http://schemas.microsoft.com/office/drawing/2014/main" id="{E6D0FB0B-CC49-4149-85C6-7C499FE780E7}"/>
                    </a:ext>
                  </a:extLst>
                </p:cNvPr>
                <p:cNvCxnSpPr>
                  <a:stCxn id="41" idx="5"/>
                </p:cNvCxnSpPr>
                <p:nvPr/>
              </p:nvCxnSpPr>
              <p:spPr>
                <a:xfrm>
                  <a:off x="4465826" y="4270339"/>
                  <a:ext cx="653021" cy="69464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36E27D9D-6D9B-6041-9C09-9D760F90C50C}"/>
                  </a:ext>
                </a:extLst>
              </p:cNvPr>
              <p:cNvGrpSpPr/>
              <p:nvPr/>
            </p:nvGrpSpPr>
            <p:grpSpPr>
              <a:xfrm>
                <a:off x="7505330" y="1653196"/>
                <a:ext cx="4381500" cy="4165600"/>
                <a:chOff x="7461250" y="2406494"/>
                <a:chExt cx="4381500" cy="4165600"/>
              </a:xfrm>
            </p:grpSpPr>
            <p:grpSp>
              <p:nvGrpSpPr>
                <p:cNvPr id="12" name="Group 11">
                  <a:extLst>
                    <a:ext uri="{FF2B5EF4-FFF2-40B4-BE49-F238E27FC236}">
                      <a16:creationId xmlns:a16="http://schemas.microsoft.com/office/drawing/2014/main" id="{67D48463-59E9-DC47-BBA3-AAF153AF9B7A}"/>
                    </a:ext>
                  </a:extLst>
                </p:cNvPr>
                <p:cNvGrpSpPr/>
                <p:nvPr/>
              </p:nvGrpSpPr>
              <p:grpSpPr>
                <a:xfrm>
                  <a:off x="7461250" y="2406494"/>
                  <a:ext cx="4381500" cy="4165600"/>
                  <a:chOff x="7461250" y="2406494"/>
                  <a:chExt cx="4381500" cy="4165600"/>
                </a:xfrm>
              </p:grpSpPr>
              <p:grpSp>
                <p:nvGrpSpPr>
                  <p:cNvPr id="15" name="Group 14">
                    <a:extLst>
                      <a:ext uri="{FF2B5EF4-FFF2-40B4-BE49-F238E27FC236}">
                        <a16:creationId xmlns:a16="http://schemas.microsoft.com/office/drawing/2014/main" id="{CFA1923F-B4E9-EE4F-AD4D-B07A04DFB45F}"/>
                      </a:ext>
                    </a:extLst>
                  </p:cNvPr>
                  <p:cNvGrpSpPr/>
                  <p:nvPr/>
                </p:nvGrpSpPr>
                <p:grpSpPr>
                  <a:xfrm>
                    <a:off x="7461250" y="2406494"/>
                    <a:ext cx="4381500" cy="4165600"/>
                    <a:chOff x="7461250" y="2406494"/>
                    <a:chExt cx="4381500" cy="4165600"/>
                  </a:xfrm>
                </p:grpSpPr>
                <p:grpSp>
                  <p:nvGrpSpPr>
                    <p:cNvPr id="19" name="Group 18">
                      <a:extLst>
                        <a:ext uri="{FF2B5EF4-FFF2-40B4-BE49-F238E27FC236}">
                          <a16:creationId xmlns:a16="http://schemas.microsoft.com/office/drawing/2014/main" id="{931B2918-8255-D549-862E-8D6892CF7D89}"/>
                        </a:ext>
                      </a:extLst>
                    </p:cNvPr>
                    <p:cNvGrpSpPr/>
                    <p:nvPr/>
                  </p:nvGrpSpPr>
                  <p:grpSpPr>
                    <a:xfrm>
                      <a:off x="7461250" y="2406494"/>
                      <a:ext cx="4381500" cy="4165600"/>
                      <a:chOff x="6185645" y="1524000"/>
                      <a:chExt cx="4381500" cy="4165600"/>
                    </a:xfrm>
                  </p:grpSpPr>
                  <p:grpSp>
                    <p:nvGrpSpPr>
                      <p:cNvPr id="23" name="Group 22">
                        <a:extLst>
                          <a:ext uri="{FF2B5EF4-FFF2-40B4-BE49-F238E27FC236}">
                            <a16:creationId xmlns:a16="http://schemas.microsoft.com/office/drawing/2014/main" id="{2DAB8071-6873-FE49-B9B2-2EB909631AB5}"/>
                          </a:ext>
                        </a:extLst>
                      </p:cNvPr>
                      <p:cNvGrpSpPr/>
                      <p:nvPr/>
                    </p:nvGrpSpPr>
                    <p:grpSpPr>
                      <a:xfrm>
                        <a:off x="6185645" y="1524000"/>
                        <a:ext cx="4381500" cy="4165600"/>
                        <a:chOff x="6185645" y="1524000"/>
                        <a:chExt cx="4381500" cy="4165600"/>
                      </a:xfrm>
                    </p:grpSpPr>
                    <p:grpSp>
                      <p:nvGrpSpPr>
                        <p:cNvPr id="25" name="Group 24">
                          <a:extLst>
                            <a:ext uri="{FF2B5EF4-FFF2-40B4-BE49-F238E27FC236}">
                              <a16:creationId xmlns:a16="http://schemas.microsoft.com/office/drawing/2014/main" id="{D8724A32-35BF-8D4D-8D8E-9C6D57EDE7C7}"/>
                            </a:ext>
                          </a:extLst>
                        </p:cNvPr>
                        <p:cNvGrpSpPr/>
                        <p:nvPr/>
                      </p:nvGrpSpPr>
                      <p:grpSpPr>
                        <a:xfrm>
                          <a:off x="6185645" y="1898294"/>
                          <a:ext cx="4381500" cy="3791306"/>
                          <a:chOff x="6185645" y="1898294"/>
                          <a:chExt cx="4381500" cy="3791306"/>
                        </a:xfrm>
                      </p:grpSpPr>
                      <p:grpSp>
                        <p:nvGrpSpPr>
                          <p:cNvPr id="33" name="Group 32">
                            <a:extLst>
                              <a:ext uri="{FF2B5EF4-FFF2-40B4-BE49-F238E27FC236}">
                                <a16:creationId xmlns:a16="http://schemas.microsoft.com/office/drawing/2014/main" id="{74793FD8-3C29-0D4E-B464-6226A5435607}"/>
                              </a:ext>
                            </a:extLst>
                          </p:cNvPr>
                          <p:cNvGrpSpPr/>
                          <p:nvPr/>
                        </p:nvGrpSpPr>
                        <p:grpSpPr>
                          <a:xfrm>
                            <a:off x="6884145" y="1898294"/>
                            <a:ext cx="3123454" cy="3765906"/>
                            <a:chOff x="2134345" y="1758594"/>
                            <a:chExt cx="3123454" cy="3765906"/>
                          </a:xfrm>
                        </p:grpSpPr>
                        <p:grpSp>
                          <p:nvGrpSpPr>
                            <p:cNvPr id="35" name="Group 34">
                              <a:extLst>
                                <a:ext uri="{FF2B5EF4-FFF2-40B4-BE49-F238E27FC236}">
                                  <a16:creationId xmlns:a16="http://schemas.microsoft.com/office/drawing/2014/main" id="{18AE57FF-572C-0444-8C9C-9D4874F8ED04}"/>
                                </a:ext>
                              </a:extLst>
                            </p:cNvPr>
                            <p:cNvGrpSpPr/>
                            <p:nvPr/>
                          </p:nvGrpSpPr>
                          <p:grpSpPr>
                            <a:xfrm>
                              <a:off x="2134346" y="1758594"/>
                              <a:ext cx="3123453" cy="2940406"/>
                              <a:chOff x="2134346" y="1758594"/>
                              <a:chExt cx="3123453" cy="2940406"/>
                            </a:xfrm>
                          </p:grpSpPr>
                          <p:sp>
                            <p:nvSpPr>
                              <p:cNvPr id="37" name="Oval 36">
                                <a:extLst>
                                  <a:ext uri="{FF2B5EF4-FFF2-40B4-BE49-F238E27FC236}">
                                    <a16:creationId xmlns:a16="http://schemas.microsoft.com/office/drawing/2014/main" id="{3FDEE928-A57E-4944-AD56-145A9D615342}"/>
                                  </a:ext>
                                </a:extLst>
                              </p:cNvPr>
                              <p:cNvSpPr/>
                              <p:nvPr/>
                            </p:nvSpPr>
                            <p:spPr>
                              <a:xfrm>
                                <a:off x="2134347" y="1758594"/>
                                <a:ext cx="2984500" cy="2832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BF973FD-C4ED-DE4E-93E9-509BC98AE187}"/>
                                  </a:ext>
                                </a:extLst>
                              </p:cNvPr>
                              <p:cNvSpPr/>
                              <p:nvPr/>
                            </p:nvSpPr>
                            <p:spPr>
                              <a:xfrm>
                                <a:off x="2134346" y="2997200"/>
                                <a:ext cx="3123453"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F88A116C-A509-E747-8389-5C573BE736A0}"/>
                                </a:ext>
                              </a:extLst>
                            </p:cNvPr>
                            <p:cNvSpPr/>
                            <p:nvPr/>
                          </p:nvSpPr>
                          <p:spPr>
                            <a:xfrm>
                              <a:off x="2134345" y="2997200"/>
                              <a:ext cx="2984500" cy="2527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4C530752-0F5D-0B4C-97BE-6A23926C5F48}"/>
                              </a:ext>
                            </a:extLst>
                          </p:cNvPr>
                          <p:cNvCxnSpPr/>
                          <p:nvPr/>
                        </p:nvCxnSpPr>
                        <p:spPr>
                          <a:xfrm>
                            <a:off x="6185645" y="5689600"/>
                            <a:ext cx="43815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26" name="Straight Arrow Connector 25">
                          <a:extLst>
                            <a:ext uri="{FF2B5EF4-FFF2-40B4-BE49-F238E27FC236}">
                              <a16:creationId xmlns:a16="http://schemas.microsoft.com/office/drawing/2014/main" id="{36CB69BD-6A87-894D-B09C-1EB7276E2DD7}"/>
                            </a:ext>
                          </a:extLst>
                        </p:cNvPr>
                        <p:cNvCxnSpPr>
                          <a:cxnSpLocks/>
                          <a:stCxn id="36" idx="0"/>
                          <a:endCxn id="37" idx="1"/>
                        </p:cNvCxnSpPr>
                        <p:nvPr/>
                      </p:nvCxnSpPr>
                      <p:spPr>
                        <a:xfrm flipH="1" flipV="1">
                          <a:off x="7321217" y="2313045"/>
                          <a:ext cx="1055178" cy="82385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F8E6A8D-A025-2A4A-A652-8CBEB6987E7F}"/>
                            </a:ext>
                          </a:extLst>
                        </p:cNvPr>
                        <p:cNvCxnSpPr/>
                        <p:nvPr/>
                      </p:nvCxnSpPr>
                      <p:spPr>
                        <a:xfrm flipV="1">
                          <a:off x="8401795" y="3162300"/>
                          <a:ext cx="0" cy="2527300"/>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2D75736-4BA4-964A-9FBD-B1CBCCC5ADCE}"/>
                                </a:ext>
                              </a:extLst>
                            </p:cNvPr>
                            <p:cNvSpPr txBox="1"/>
                            <p:nvPr/>
                          </p:nvSpPr>
                          <p:spPr>
                            <a:xfrm>
                              <a:off x="7832647" y="2468154"/>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8" name="TextBox 27">
                              <a:extLst>
                                <a:ext uri="{FF2B5EF4-FFF2-40B4-BE49-F238E27FC236}">
                                  <a16:creationId xmlns:a16="http://schemas.microsoft.com/office/drawing/2014/main" id="{72D75736-4BA4-964A-9FBD-B1CBCCC5ADCE}"/>
                                </a:ext>
                              </a:extLst>
                            </p:cNvPr>
                            <p:cNvSpPr txBox="1">
                              <a:spLocks noRot="1" noChangeAspect="1" noMove="1" noResize="1" noEditPoints="1" noAdjustHandles="1" noChangeArrowheads="1" noChangeShapeType="1" noTextEdit="1"/>
                            </p:cNvSpPr>
                            <p:nvPr/>
                          </p:nvSpPr>
                          <p:spPr>
                            <a:xfrm>
                              <a:off x="7832647" y="2468154"/>
                              <a:ext cx="207108" cy="276999"/>
                            </a:xfrm>
                            <a:prstGeom prst="rect">
                              <a:avLst/>
                            </a:prstGeom>
                            <a:blipFill>
                              <a:blip r:embed="rId4"/>
                              <a:stretch>
                                <a:fillRect l="-23529" r="-1764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071EACA-9AC4-9143-B586-A26BDEF5EAAC}"/>
                                </a:ext>
                              </a:extLst>
                            </p:cNvPr>
                            <p:cNvSpPr txBox="1"/>
                            <p:nvPr/>
                          </p:nvSpPr>
                          <p:spPr>
                            <a:xfrm>
                              <a:off x="8421363" y="4262050"/>
                              <a:ext cx="22794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𝐻</m:t>
                                    </m:r>
                                  </m:oMath>
                                </m:oMathPara>
                              </a14:m>
                              <a:endParaRPr lang="en-US" dirty="0"/>
                            </a:p>
                          </p:txBody>
                        </p:sp>
                      </mc:Choice>
                      <mc:Fallback xmlns="">
                        <p:sp>
                          <p:nvSpPr>
                            <p:cNvPr id="29" name="TextBox 28">
                              <a:extLst>
                                <a:ext uri="{FF2B5EF4-FFF2-40B4-BE49-F238E27FC236}">
                                  <a16:creationId xmlns:a16="http://schemas.microsoft.com/office/drawing/2014/main" id="{1071EACA-9AC4-9143-B586-A26BDEF5EAAC}"/>
                                </a:ext>
                              </a:extLst>
                            </p:cNvPr>
                            <p:cNvSpPr txBox="1">
                              <a:spLocks noRot="1" noChangeAspect="1" noMove="1" noResize="1" noEditPoints="1" noAdjustHandles="1" noChangeArrowheads="1" noChangeShapeType="1" noTextEdit="1"/>
                            </p:cNvSpPr>
                            <p:nvPr/>
                          </p:nvSpPr>
                          <p:spPr>
                            <a:xfrm>
                              <a:off x="8421363" y="4262050"/>
                              <a:ext cx="227947" cy="276999"/>
                            </a:xfrm>
                            <a:prstGeom prst="rect">
                              <a:avLst/>
                            </a:prstGeom>
                            <a:blipFill>
                              <a:blip r:embed="rId5"/>
                              <a:stretch>
                                <a:fillRect l="-21053" r="-15789" b="-4348"/>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788ADA6E-2AE1-A141-A000-6CB35665AED7}"/>
                            </a:ext>
                          </a:extLst>
                        </p:cNvPr>
                        <p:cNvSpPr/>
                        <p:nvPr/>
                      </p:nvSpPr>
                      <p:spPr>
                        <a:xfrm>
                          <a:off x="8178234" y="1524000"/>
                          <a:ext cx="356776" cy="35661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167BE308-A6A1-CF4F-9F98-F2444EC665FA}"/>
                            </a:ext>
                          </a:extLst>
                        </p:cNvPr>
                        <p:cNvCxnSpPr>
                          <a:stCxn id="36" idx="0"/>
                          <a:endCxn id="37" idx="0"/>
                        </p:cNvCxnSpPr>
                        <p:nvPr/>
                      </p:nvCxnSpPr>
                      <p:spPr>
                        <a:xfrm flipV="1">
                          <a:off x="8376395" y="1898294"/>
                          <a:ext cx="2" cy="12386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66E4513-B4A5-1344-91E7-41E187357A1E}"/>
                                </a:ext>
                              </a:extLst>
                            </p:cNvPr>
                            <p:cNvSpPr txBox="1"/>
                            <p:nvPr/>
                          </p:nvSpPr>
                          <p:spPr>
                            <a:xfrm>
                              <a:off x="8151316" y="2667249"/>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32" name="TextBox 31">
                              <a:extLst>
                                <a:ext uri="{FF2B5EF4-FFF2-40B4-BE49-F238E27FC236}">
                                  <a16:creationId xmlns:a16="http://schemas.microsoft.com/office/drawing/2014/main" id="{E66E4513-B4A5-1344-91E7-41E187357A1E}"/>
                                </a:ext>
                              </a:extLst>
                            </p:cNvPr>
                            <p:cNvSpPr txBox="1">
                              <a:spLocks noRot="1" noChangeAspect="1" noMove="1" noResize="1" noEditPoints="1" noAdjustHandles="1" noChangeArrowheads="1" noChangeShapeType="1" noTextEdit="1"/>
                            </p:cNvSpPr>
                            <p:nvPr/>
                          </p:nvSpPr>
                          <p:spPr>
                            <a:xfrm>
                              <a:off x="8151316" y="2667249"/>
                              <a:ext cx="189474" cy="276999"/>
                            </a:xfrm>
                            <a:prstGeom prst="rect">
                              <a:avLst/>
                            </a:prstGeom>
                            <a:blipFill>
                              <a:blip r:embed="rId6"/>
                              <a:stretch>
                                <a:fillRect l="-25000" r="-18750" b="-4348"/>
                              </a:stretch>
                            </a:blipFill>
                          </p:spPr>
                          <p:txBody>
                            <a:bodyPr/>
                            <a:lstStyle/>
                            <a:p>
                              <a:r>
                                <a:rPr lang="en-US">
                                  <a:noFill/>
                                </a:rPr>
                                <a:t> </a:t>
                              </a:r>
                            </a:p>
                          </p:txBody>
                        </p:sp>
                      </mc:Fallback>
                    </mc:AlternateContent>
                  </p:grpSp>
                  <p:sp>
                    <p:nvSpPr>
                      <p:cNvPr id="24" name="Oval 23">
                        <a:extLst>
                          <a:ext uri="{FF2B5EF4-FFF2-40B4-BE49-F238E27FC236}">
                            <a16:creationId xmlns:a16="http://schemas.microsoft.com/office/drawing/2014/main" id="{FBE92741-09DE-4C4C-82DF-19B9C10B3510}"/>
                          </a:ext>
                        </a:extLst>
                      </p:cNvPr>
                      <p:cNvSpPr/>
                      <p:nvPr/>
                    </p:nvSpPr>
                    <p:spPr>
                      <a:xfrm>
                        <a:off x="7000494" y="1985411"/>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Left Brace 19">
                      <a:extLst>
                        <a:ext uri="{FF2B5EF4-FFF2-40B4-BE49-F238E27FC236}">
                          <a16:creationId xmlns:a16="http://schemas.microsoft.com/office/drawing/2014/main" id="{C0DB992A-64C0-3949-A963-9F98247AB87C}"/>
                        </a:ext>
                      </a:extLst>
                    </p:cNvPr>
                    <p:cNvSpPr/>
                    <p:nvPr/>
                  </p:nvSpPr>
                  <p:spPr>
                    <a:xfrm>
                      <a:off x="7803405" y="3195539"/>
                      <a:ext cx="266700" cy="3351155"/>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e 20">
                      <a:extLst>
                        <a:ext uri="{FF2B5EF4-FFF2-40B4-BE49-F238E27FC236}">
                          <a16:creationId xmlns:a16="http://schemas.microsoft.com/office/drawing/2014/main" id="{0338D729-58FF-5E4E-B91E-096436D45A63}"/>
                        </a:ext>
                      </a:extLst>
                    </p:cNvPr>
                    <p:cNvSpPr/>
                    <p:nvPr/>
                  </p:nvSpPr>
                  <p:spPr>
                    <a:xfrm rot="10800000">
                      <a:off x="11232519" y="2763110"/>
                      <a:ext cx="240323" cy="378100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FB7E2955-B822-894B-ABF1-A207252688C8}"/>
                        </a:ext>
                      </a:extLst>
                    </p:cNvPr>
                    <p:cNvSpPr/>
                    <p:nvPr/>
                  </p:nvSpPr>
                  <p:spPr>
                    <a:xfrm>
                      <a:off x="7817741" y="2708727"/>
                      <a:ext cx="239664" cy="4614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7D9DD46-AB61-3B47-BD2B-06D9DE5A40E4}"/>
                          </a:ext>
                        </a:extLst>
                      </p:cNvPr>
                      <p:cNvSpPr txBox="1"/>
                      <p:nvPr/>
                    </p:nvSpPr>
                    <p:spPr>
                      <a:xfrm>
                        <a:off x="11502092" y="4489294"/>
                        <a:ext cx="25038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16" name="TextBox 15">
                        <a:extLst>
                          <a:ext uri="{FF2B5EF4-FFF2-40B4-BE49-F238E27FC236}">
                            <a16:creationId xmlns:a16="http://schemas.microsoft.com/office/drawing/2014/main" id="{97D9DD46-AB61-3B47-BD2B-06D9DE5A40E4}"/>
                          </a:ext>
                        </a:extLst>
                      </p:cNvPr>
                      <p:cNvSpPr txBox="1">
                        <a:spLocks noRot="1" noChangeAspect="1" noMove="1" noResize="1" noEditPoints="1" noAdjustHandles="1" noChangeArrowheads="1" noChangeShapeType="1" noTextEdit="1"/>
                      </p:cNvSpPr>
                      <p:nvPr/>
                    </p:nvSpPr>
                    <p:spPr>
                      <a:xfrm>
                        <a:off x="11502092" y="4489294"/>
                        <a:ext cx="250389" cy="276999"/>
                      </a:xfrm>
                      <a:prstGeom prst="rect">
                        <a:avLst/>
                      </a:prstGeom>
                      <a:blipFill>
                        <a:blip r:embed="rId7"/>
                        <a:stretch>
                          <a:fillRect l="-19048" r="-4762"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C71C028-A512-184F-8665-9701ACA49433}"/>
                          </a:ext>
                        </a:extLst>
                      </p:cNvPr>
                      <p:cNvSpPr txBox="1"/>
                      <p:nvPr/>
                    </p:nvSpPr>
                    <p:spPr>
                      <a:xfrm>
                        <a:off x="7540229" y="4676691"/>
                        <a:ext cx="27751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oMath>
                          </m:oMathPara>
                        </a14:m>
                        <a:endParaRPr lang="en-US" dirty="0"/>
                      </a:p>
                    </p:txBody>
                  </p:sp>
                </mc:Choice>
                <mc:Fallback xmlns="">
                  <p:sp>
                    <p:nvSpPr>
                      <p:cNvPr id="17" name="TextBox 16">
                        <a:extLst>
                          <a:ext uri="{FF2B5EF4-FFF2-40B4-BE49-F238E27FC236}">
                            <a16:creationId xmlns:a16="http://schemas.microsoft.com/office/drawing/2014/main" id="{1C71C028-A512-184F-8665-9701ACA49433}"/>
                          </a:ext>
                        </a:extLst>
                      </p:cNvPr>
                      <p:cNvSpPr txBox="1">
                        <a:spLocks noRot="1" noChangeAspect="1" noMove="1" noResize="1" noEditPoints="1" noAdjustHandles="1" noChangeArrowheads="1" noChangeShapeType="1" noTextEdit="1"/>
                      </p:cNvSpPr>
                      <p:nvPr/>
                    </p:nvSpPr>
                    <p:spPr>
                      <a:xfrm>
                        <a:off x="7540229" y="4676691"/>
                        <a:ext cx="277512" cy="299249"/>
                      </a:xfrm>
                      <a:prstGeom prst="rect">
                        <a:avLst/>
                      </a:prstGeom>
                      <a:blipFill>
                        <a:blip r:embed="rId8"/>
                        <a:stretch>
                          <a:fillRect l="-17391" r="-13043"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A538449-24AD-C949-AEF3-2CAE39C99E0C}"/>
                          </a:ext>
                        </a:extLst>
                      </p:cNvPr>
                      <p:cNvSpPr txBox="1"/>
                      <p:nvPr/>
                    </p:nvSpPr>
                    <p:spPr>
                      <a:xfrm>
                        <a:off x="7516697" y="2769214"/>
                        <a:ext cx="324576" cy="276999"/>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oMath>
                          </m:oMathPara>
                        </a14:m>
                        <a:endParaRPr lang="en-US" dirty="0"/>
                      </a:p>
                    </p:txBody>
                  </p:sp>
                </mc:Choice>
                <mc:Fallback xmlns="">
                  <p:sp>
                    <p:nvSpPr>
                      <p:cNvPr id="18" name="TextBox 17">
                        <a:extLst>
                          <a:ext uri="{FF2B5EF4-FFF2-40B4-BE49-F238E27FC236}">
                            <a16:creationId xmlns:a16="http://schemas.microsoft.com/office/drawing/2014/main" id="{8A538449-24AD-C949-AEF3-2CAE39C99E0C}"/>
                          </a:ext>
                        </a:extLst>
                      </p:cNvPr>
                      <p:cNvSpPr txBox="1">
                        <a:spLocks noRot="1" noChangeAspect="1" noMove="1" noResize="1" noEditPoints="1" noAdjustHandles="1" noChangeArrowheads="1" noChangeShapeType="1" noTextEdit="1"/>
                      </p:cNvSpPr>
                      <p:nvPr/>
                    </p:nvSpPr>
                    <p:spPr>
                      <a:xfrm>
                        <a:off x="7516697" y="2769214"/>
                        <a:ext cx="324576" cy="276999"/>
                      </a:xfrm>
                      <a:prstGeom prst="rect">
                        <a:avLst/>
                      </a:prstGeom>
                      <a:blipFill>
                        <a:blip r:embed="rId9"/>
                        <a:stretch>
                          <a:fillRect l="-11111" r="-11111" b="-21739"/>
                        </a:stretch>
                      </a:blipFill>
                    </p:spPr>
                    <p:txBody>
                      <a:bodyPr/>
                      <a:lstStyle/>
                      <a:p>
                        <a:r>
                          <a:rPr lang="en-US">
                            <a:noFill/>
                          </a:rPr>
                          <a:t> </a:t>
                        </a:r>
                      </a:p>
                    </p:txBody>
                  </p:sp>
                </mc:Fallback>
              </mc:AlternateContent>
            </p:grpSp>
            <p:cxnSp>
              <p:nvCxnSpPr>
                <p:cNvPr id="13" name="Straight Connector 12">
                  <a:extLst>
                    <a:ext uri="{FF2B5EF4-FFF2-40B4-BE49-F238E27FC236}">
                      <a16:creationId xmlns:a16="http://schemas.microsoft.com/office/drawing/2014/main" id="{7DA340F3-4DD9-894D-96FC-3B9F3ABD2250}"/>
                    </a:ext>
                  </a:extLst>
                </p:cNvPr>
                <p:cNvCxnSpPr>
                  <a:cxnSpLocks/>
                  <a:stCxn id="37" idx="1"/>
                </p:cNvCxnSpPr>
                <p:nvPr/>
              </p:nvCxnSpPr>
              <p:spPr>
                <a:xfrm>
                  <a:off x="8596822" y="3195539"/>
                  <a:ext cx="0" cy="823855"/>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F624114-2BF8-4547-A3C3-E12B37BBA756}"/>
                        </a:ext>
                      </a:extLst>
                    </p:cNvPr>
                    <p:cNvSpPr txBox="1"/>
                    <p:nvPr/>
                  </p:nvSpPr>
                  <p:spPr>
                    <a:xfrm>
                      <a:off x="8633148" y="3335710"/>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4" name="TextBox 13">
                      <a:extLst>
                        <a:ext uri="{FF2B5EF4-FFF2-40B4-BE49-F238E27FC236}">
                          <a16:creationId xmlns:a16="http://schemas.microsoft.com/office/drawing/2014/main" id="{7F624114-2BF8-4547-A3C3-E12B37BBA756}"/>
                        </a:ext>
                      </a:extLst>
                    </p:cNvPr>
                    <p:cNvSpPr txBox="1">
                      <a:spLocks noRot="1" noChangeAspect="1" noMove="1" noResize="1" noEditPoints="1" noAdjustHandles="1" noChangeArrowheads="1" noChangeShapeType="1" noTextEdit="1"/>
                    </p:cNvSpPr>
                    <p:nvPr/>
                  </p:nvSpPr>
                  <p:spPr>
                    <a:xfrm>
                      <a:off x="8633148" y="3335710"/>
                      <a:ext cx="189474" cy="276999"/>
                    </a:xfrm>
                    <a:prstGeom prst="rect">
                      <a:avLst/>
                    </a:prstGeom>
                    <a:blipFill>
                      <a:blip r:embed="rId10"/>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37411CD-AE6D-9845-8256-BA179D5A906D}"/>
                      </a:ext>
                    </a:extLst>
                  </p:cNvPr>
                  <p:cNvSpPr txBox="1"/>
                  <p:nvPr/>
                </p:nvSpPr>
                <p:spPr>
                  <a:xfrm>
                    <a:off x="6342285" y="4768015"/>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1" name="TextBox 10">
                    <a:extLst>
                      <a:ext uri="{FF2B5EF4-FFF2-40B4-BE49-F238E27FC236}">
                        <a16:creationId xmlns:a16="http://schemas.microsoft.com/office/drawing/2014/main" id="{437411CD-AE6D-9845-8256-BA179D5A906D}"/>
                      </a:ext>
                    </a:extLst>
                  </p:cNvPr>
                  <p:cNvSpPr txBox="1">
                    <a:spLocks noRot="1" noChangeAspect="1" noMove="1" noResize="1" noEditPoints="1" noAdjustHandles="1" noChangeArrowheads="1" noChangeShapeType="1" noTextEdit="1"/>
                  </p:cNvSpPr>
                  <p:nvPr/>
                </p:nvSpPr>
                <p:spPr>
                  <a:xfrm>
                    <a:off x="6342285" y="4768015"/>
                    <a:ext cx="189474" cy="276999"/>
                  </a:xfrm>
                  <a:prstGeom prst="rect">
                    <a:avLst/>
                  </a:prstGeom>
                  <a:blipFill>
                    <a:blip r:embed="rId10"/>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8FBDFF95-59E3-2A41-951A-028F6EC0E0A4}"/>
                    </a:ext>
                  </a:extLst>
                </p:cNvPr>
                <p:cNvSpPr/>
                <p:nvPr/>
              </p:nvSpPr>
              <p:spPr>
                <a:xfrm>
                  <a:off x="8277756" y="2100024"/>
                  <a:ext cx="43550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57" name="Rectangle 56">
                  <a:extLst>
                    <a:ext uri="{FF2B5EF4-FFF2-40B4-BE49-F238E27FC236}">
                      <a16:creationId xmlns:a16="http://schemas.microsoft.com/office/drawing/2014/main" id="{8FBDFF95-59E3-2A41-951A-028F6EC0E0A4}"/>
                    </a:ext>
                  </a:extLst>
                </p:cNvPr>
                <p:cNvSpPr>
                  <a:spLocks noRot="1" noChangeAspect="1" noMove="1" noResize="1" noEditPoints="1" noAdjustHandles="1" noChangeArrowheads="1" noChangeShapeType="1" noTextEdit="1"/>
                </p:cNvSpPr>
                <p:nvPr/>
              </p:nvSpPr>
              <p:spPr>
                <a:xfrm>
                  <a:off x="8277756" y="2100024"/>
                  <a:ext cx="435504"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4C0480F5-F567-9048-81D7-184F3D8B8D60}"/>
                    </a:ext>
                  </a:extLst>
                </p:cNvPr>
                <p:cNvSpPr/>
                <p:nvPr/>
              </p:nvSpPr>
              <p:spPr>
                <a:xfrm>
                  <a:off x="9503728" y="1648484"/>
                  <a:ext cx="435504" cy="369332"/>
                </a:xfrm>
                <a:prstGeom prst="rect">
                  <a:avLst/>
                </a:prstGeom>
              </p:spPr>
              <p:txBody>
                <a:bodyPr wrap="none">
                  <a:spAutoFit/>
                </a:bodyPr>
                <a:lstStyle/>
                <a:p>
                  <a:pPr/>
                  <a14:m>
                    <m:oMathPara xmlns:m="http://schemas.openxmlformats.org/officeDocument/2006/math">
                      <m:oMath>
                        <m:r>
                          <a:rPr lang="en-US" i="1" smtClean="0">
                            <a:solidFill>
                              <a:schemeClr val="tx1">
                                <a:alpha val="50000"/>
                              </a:schemeClr>
                            </a:solidFill>
                            <a:latin typeface="Cambria Math" panose="02040503050406030204" pitchFamily="18" charset="0"/>
                            <a:ea typeface="Cambria Math" panose="02040503050406030204" pitchFamily="18" charset="0"/>
                          </a:rPr>
                          <m:t>𝑚</m:t>
                        </m:r>
                      </m:oMath>
                    </m:oMathPara>
                  </a14:m>
                  <a:endParaRPr lang="en-US" dirty="0">
                    <a:solidFill>
                      <a:schemeClr val="tx1">
                        <a:alpha val="50000"/>
                      </a:schemeClr>
                    </a:solidFill>
                  </a:endParaRPr>
                </a:p>
              </p:txBody>
            </p:sp>
          </mc:Choice>
          <mc:Fallback xmlns="">
            <p:sp>
              <p:nvSpPr>
                <p:cNvPr id="58" name="Rectangle 57">
                  <a:extLst>
                    <a:ext uri="{FF2B5EF4-FFF2-40B4-BE49-F238E27FC236}">
                      <a16:creationId xmlns:a16="http://schemas.microsoft.com/office/drawing/2014/main" id="{4C0480F5-F567-9048-81D7-184F3D8B8D60}"/>
                    </a:ext>
                  </a:extLst>
                </p:cNvPr>
                <p:cNvSpPr>
                  <a:spLocks noRot="1" noChangeAspect="1" noMove="1" noResize="1" noEditPoints="1" noAdjustHandles="1" noChangeArrowheads="1" noChangeShapeType="1" noTextEdit="1"/>
                </p:cNvSpPr>
                <p:nvPr/>
              </p:nvSpPr>
              <p:spPr>
                <a:xfrm>
                  <a:off x="9503728" y="1648484"/>
                  <a:ext cx="435504" cy="369332"/>
                </a:xfrm>
                <a:prstGeom prst="rect">
                  <a:avLst/>
                </a:prstGeom>
                <a:blipFill>
                  <a:blip r:embed="rId1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463406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E9F83437-BE12-5B44-A875-51B3332526D3}"/>
              </a:ext>
            </a:extLst>
          </p:cNvPr>
          <p:cNvSpPr/>
          <p:nvPr/>
        </p:nvSpPr>
        <p:spPr>
          <a:xfrm>
            <a:off x="341204" y="859423"/>
            <a:ext cx="3127779"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3 solution continued: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A770A94-F42D-0041-BF92-5A7D9D533B1E}"/>
                  </a:ext>
                </a:extLst>
              </p:cNvPr>
              <p:cNvSpPr txBox="1"/>
              <p:nvPr/>
            </p:nvSpPr>
            <p:spPr>
              <a:xfrm>
                <a:off x="1573085" y="2297412"/>
                <a:ext cx="3474349" cy="326693"/>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𝑚𝑔𝑅</m:t>
                      </m:r>
                      <m:d>
                        <m:dPr>
                          <m:ctrlPr>
                            <a:rPr lang="en-US" b="0" i="1" smtClean="0">
                              <a:latin typeface="Cambria Math" panose="02040503050406030204" pitchFamily="18" charset="0"/>
                              <a:ea typeface="Cambria Math" panose="02040503050406030204" pitchFamily="18" charset="0"/>
                            </a:rPr>
                          </m:ctrlPr>
                        </m:dPr>
                        <m:e>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5" name="TextBox 4">
                <a:extLst>
                  <a:ext uri="{FF2B5EF4-FFF2-40B4-BE49-F238E27FC236}">
                    <a16:creationId xmlns:a16="http://schemas.microsoft.com/office/drawing/2014/main" id="{8A770A94-F42D-0041-BF92-5A7D9D533B1E}"/>
                  </a:ext>
                </a:extLst>
              </p:cNvPr>
              <p:cNvSpPr txBox="1">
                <a:spLocks noRot="1" noChangeAspect="1" noMove="1" noResize="1" noEditPoints="1" noAdjustHandles="1" noChangeArrowheads="1" noChangeShapeType="1" noTextEdit="1"/>
              </p:cNvSpPr>
              <p:nvPr/>
            </p:nvSpPr>
            <p:spPr>
              <a:xfrm>
                <a:off x="1573085" y="2297412"/>
                <a:ext cx="3474349" cy="326693"/>
              </a:xfrm>
              <a:prstGeom prst="rect">
                <a:avLst/>
              </a:prstGeom>
              <a:blipFill>
                <a:blip r:embed="rId2"/>
                <a:stretch>
                  <a:fillRect l="-1095" r="-1095"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DA65DE9-9772-234D-8803-B9EBC6EBC81D}"/>
                  </a:ext>
                </a:extLst>
              </p:cNvPr>
              <p:cNvSpPr txBox="1"/>
              <p:nvPr/>
            </p:nvSpPr>
            <p:spPr>
              <a:xfrm>
                <a:off x="1573085" y="2996072"/>
                <a:ext cx="3655808" cy="322717"/>
              </a:xfrm>
              <a:prstGeom prst="rect">
                <a:avLst/>
              </a:prstGeom>
              <a:noFill/>
            </p:spPr>
            <p:txBody>
              <a:bodyPr wrap="none" lIns="0" tIns="0" rIns="0" bIns="0" rtlCol="0">
                <a:spAutoFit/>
              </a:bodyPr>
              <a:lstStyle/>
              <a:p>
                <a:pPr/>
                <a14:m>
                  <m:oMathPara xmlns:m="http://schemas.openxmlformats.org/officeDocument/2006/math">
                    <m:oMath>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𝑚</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𝑅𝑔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𝑚𝑔𝑅</m:t>
                      </m:r>
                      <m:d>
                        <m:dPr>
                          <m:ctrlPr>
                            <a:rPr lang="en-US" b="0" i="1" smtClean="0">
                              <a:latin typeface="Cambria Math" panose="02040503050406030204" pitchFamily="18" charset="0"/>
                              <a:ea typeface="Cambria Math" panose="02040503050406030204" pitchFamily="18" charset="0"/>
                            </a:rPr>
                          </m:ctrlPr>
                        </m:dPr>
                        <m:e>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6" name="TextBox 5">
                <a:extLst>
                  <a:ext uri="{FF2B5EF4-FFF2-40B4-BE49-F238E27FC236}">
                    <a16:creationId xmlns:a16="http://schemas.microsoft.com/office/drawing/2014/main" id="{DDA65DE9-9772-234D-8803-B9EBC6EBC81D}"/>
                  </a:ext>
                </a:extLst>
              </p:cNvPr>
              <p:cNvSpPr txBox="1">
                <a:spLocks noRot="1" noChangeAspect="1" noMove="1" noResize="1" noEditPoints="1" noAdjustHandles="1" noChangeArrowheads="1" noChangeShapeType="1" noTextEdit="1"/>
              </p:cNvSpPr>
              <p:nvPr/>
            </p:nvSpPr>
            <p:spPr>
              <a:xfrm>
                <a:off x="1573085" y="2996072"/>
                <a:ext cx="3655808" cy="322717"/>
              </a:xfrm>
              <a:prstGeom prst="rect">
                <a:avLst/>
              </a:prstGeom>
              <a:blipFill>
                <a:blip r:embed="rId3"/>
                <a:stretch>
                  <a:fillRect l="-346" r="-692" b="-23077"/>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4B1975F-FF0B-0E40-B7FC-3FEAD5E62E8E}"/>
              </a:ext>
            </a:extLst>
          </p:cNvPr>
          <p:cNvSpPr txBox="1"/>
          <p:nvPr/>
        </p:nvSpPr>
        <p:spPr>
          <a:xfrm>
            <a:off x="341204" y="1407831"/>
            <a:ext cx="6207161"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Returning to our statement of conservation of energy we can now determine the angle at which the pumpkin leaves the dome.</a:t>
            </a:r>
          </a:p>
        </p:txBody>
      </p:sp>
      <p:cxnSp>
        <p:nvCxnSpPr>
          <p:cNvPr id="49" name="Straight Arrow Connector 48">
            <a:extLst>
              <a:ext uri="{FF2B5EF4-FFF2-40B4-BE49-F238E27FC236}">
                <a16:creationId xmlns:a16="http://schemas.microsoft.com/office/drawing/2014/main" id="{B15F3EFA-C3E5-C24C-BA96-430963934047}"/>
              </a:ext>
            </a:extLst>
          </p:cNvPr>
          <p:cNvCxnSpPr/>
          <p:nvPr/>
        </p:nvCxnSpPr>
        <p:spPr>
          <a:xfrm>
            <a:off x="3060797" y="3383794"/>
            <a:ext cx="0" cy="398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F4C41F3-CAC9-1640-846C-288F345D2725}"/>
                  </a:ext>
                </a:extLst>
              </p:cNvPr>
              <p:cNvSpPr txBox="1"/>
              <p:nvPr/>
            </p:nvSpPr>
            <p:spPr>
              <a:xfrm>
                <a:off x="2545520" y="3738051"/>
                <a:ext cx="979755" cy="520399"/>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cos</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oMath>
                  </m:oMathPara>
                </a14:m>
                <a:endParaRPr lang="en-US" dirty="0"/>
              </a:p>
            </p:txBody>
          </p:sp>
        </mc:Choice>
        <mc:Fallback xmlns="">
          <p:sp>
            <p:nvSpPr>
              <p:cNvPr id="50" name="TextBox 49">
                <a:extLst>
                  <a:ext uri="{FF2B5EF4-FFF2-40B4-BE49-F238E27FC236}">
                    <a16:creationId xmlns:a16="http://schemas.microsoft.com/office/drawing/2014/main" id="{7F4C41F3-CAC9-1640-846C-288F345D2725}"/>
                  </a:ext>
                </a:extLst>
              </p:cNvPr>
              <p:cNvSpPr txBox="1">
                <a:spLocks noRot="1" noChangeAspect="1" noMove="1" noResize="1" noEditPoints="1" noAdjustHandles="1" noChangeArrowheads="1" noChangeShapeType="1" noTextEdit="1"/>
              </p:cNvSpPr>
              <p:nvPr/>
            </p:nvSpPr>
            <p:spPr>
              <a:xfrm>
                <a:off x="2545520" y="3738051"/>
                <a:ext cx="979755" cy="520399"/>
              </a:xfrm>
              <a:prstGeom prst="rect">
                <a:avLst/>
              </a:prstGeom>
              <a:blipFill>
                <a:blip r:embed="rId13"/>
                <a:stretch>
                  <a:fillRect l="-1266" t="-2381" r="-3797"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2A81CEF5-D0FC-B94C-B405-AEE3CBD459B2}"/>
                  </a:ext>
                </a:extLst>
              </p:cNvPr>
              <p:cNvSpPr txBox="1"/>
              <p:nvPr/>
            </p:nvSpPr>
            <p:spPr>
              <a:xfrm>
                <a:off x="1892457" y="4565792"/>
                <a:ext cx="2285882" cy="526298"/>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sSup>
                            <m:sSupPr>
                              <m:ctrlPr>
                                <a:rPr lang="en-US" b="0" i="0" smtClean="0">
                                  <a:latin typeface="Cambria Math" panose="02040503050406030204" pitchFamily="18" charset="0"/>
                                  <a:ea typeface="Cambria Math" panose="02040503050406030204" pitchFamily="18" charset="0"/>
                                </a:rPr>
                              </m:ctrlPr>
                            </m:sSupPr>
                            <m:e>
                              <m:r>
                                <m:rPr>
                                  <m:sty m:val="p"/>
                                </m:rPr>
                                <a:rPr lang="en-US" b="0" i="0" smtClean="0">
                                  <a:latin typeface="Cambria Math" panose="02040503050406030204" pitchFamily="18" charset="0"/>
                                  <a:ea typeface="Cambria Math" panose="02040503050406030204" pitchFamily="18" charset="0"/>
                                </a:rPr>
                                <m:t>cos</m:t>
                              </m:r>
                            </m:e>
                            <m:sup>
                              <m:r>
                                <a:rPr lang="en-US" b="0" i="1" smtClean="0">
                                  <a:latin typeface="Cambria Math" panose="02040503050406030204" pitchFamily="18" charset="0"/>
                                  <a:ea typeface="Cambria Math" panose="02040503050406030204" pitchFamily="18" charset="0"/>
                                </a:rPr>
                                <m:t>−1</m:t>
                              </m:r>
                            </m:sup>
                          </m:sSup>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e>
                          </m:d>
                        </m:e>
                      </m:func>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48.2</m:t>
                          </m:r>
                        </m:e>
                        <m:sup>
                          <m:r>
                            <a:rPr lang="en-US" b="0" i="1" smtClean="0">
                              <a:latin typeface="Cambria Math" panose="02040503050406030204" pitchFamily="18" charset="0"/>
                              <a:ea typeface="Cambria Math" panose="02040503050406030204" pitchFamily="18" charset="0"/>
                            </a:rPr>
                            <m:t>0</m:t>
                          </m:r>
                        </m:sup>
                      </m:sSup>
                    </m:oMath>
                  </m:oMathPara>
                </a14:m>
                <a:endParaRPr lang="en-US" dirty="0"/>
              </a:p>
            </p:txBody>
          </p:sp>
        </mc:Choice>
        <mc:Fallback xmlns="">
          <p:sp>
            <p:nvSpPr>
              <p:cNvPr id="51" name="TextBox 50">
                <a:extLst>
                  <a:ext uri="{FF2B5EF4-FFF2-40B4-BE49-F238E27FC236}">
                    <a16:creationId xmlns:a16="http://schemas.microsoft.com/office/drawing/2014/main" id="{2A81CEF5-D0FC-B94C-B405-AEE3CBD459B2}"/>
                  </a:ext>
                </a:extLst>
              </p:cNvPr>
              <p:cNvSpPr txBox="1">
                <a:spLocks noRot="1" noChangeAspect="1" noMove="1" noResize="1" noEditPoints="1" noAdjustHandles="1" noChangeArrowheads="1" noChangeShapeType="1" noTextEdit="1"/>
              </p:cNvSpPr>
              <p:nvPr/>
            </p:nvSpPr>
            <p:spPr>
              <a:xfrm>
                <a:off x="1892457" y="4565792"/>
                <a:ext cx="2285882" cy="526298"/>
              </a:xfrm>
              <a:prstGeom prst="rect">
                <a:avLst/>
              </a:prstGeom>
              <a:blipFill>
                <a:blip r:embed="rId14"/>
                <a:stretch>
                  <a:fillRect l="-1657" t="-7317" r="-552" b="-9756"/>
                </a:stretch>
              </a:blipFill>
            </p:spPr>
            <p:txBody>
              <a:bodyPr/>
              <a:lstStyle/>
              <a:p>
                <a:r>
                  <a:rPr lang="en-US">
                    <a:noFill/>
                  </a:rPr>
                  <a:t> </a:t>
                </a:r>
              </a:p>
            </p:txBody>
          </p:sp>
        </mc:Fallback>
      </mc:AlternateContent>
      <p:cxnSp>
        <p:nvCxnSpPr>
          <p:cNvPr id="53" name="Straight Arrow Connector 52">
            <a:extLst>
              <a:ext uri="{FF2B5EF4-FFF2-40B4-BE49-F238E27FC236}">
                <a16:creationId xmlns:a16="http://schemas.microsoft.com/office/drawing/2014/main" id="{0501D351-1C2A-7B44-BBF9-2C469058F256}"/>
              </a:ext>
            </a:extLst>
          </p:cNvPr>
          <p:cNvCxnSpPr/>
          <p:nvPr/>
        </p:nvCxnSpPr>
        <p:spPr>
          <a:xfrm>
            <a:off x="989638" y="4828941"/>
            <a:ext cx="762000" cy="0"/>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8D03DFB8-8FC2-8B4C-95F8-CFFAC570138F}"/>
              </a:ext>
            </a:extLst>
          </p:cNvPr>
          <p:cNvSpPr/>
          <p:nvPr/>
        </p:nvSpPr>
        <p:spPr>
          <a:xfrm>
            <a:off x="1839904" y="4529887"/>
            <a:ext cx="2353345" cy="599685"/>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FC1E69F1-021D-7441-90E9-F654758AE899}"/>
                  </a:ext>
                </a:extLst>
              </p:cNvPr>
              <p:cNvSpPr txBox="1"/>
              <p:nvPr/>
            </p:nvSpPr>
            <p:spPr>
              <a:xfrm>
                <a:off x="358588" y="5562357"/>
                <a:ext cx="6561640" cy="1169551"/>
              </a:xfrm>
              <a:prstGeom prst="rect">
                <a:avLst/>
              </a:prstGeom>
              <a:noFill/>
            </p:spPr>
            <p:txBody>
              <a:bodyPr wrap="square" rtlCol="0">
                <a:spAutoFit/>
              </a:bodyPr>
              <a:lstStyle/>
              <a:p>
                <a:r>
                  <a:rPr lang="en-US" sz="1400" dirty="0">
                    <a:solidFill>
                      <a:srgbClr val="7030A0"/>
                    </a:solidFill>
                    <a:latin typeface="Times New Roman" panose="02020603050405020304" pitchFamily="18" charset="0"/>
                    <a:cs typeface="Times New Roman" panose="02020603050405020304" pitchFamily="18" charset="0"/>
                  </a:rPr>
                  <a:t>The pumpkin leaves at about </a:t>
                </a:r>
                <a14:m>
                  <m:oMath xmlns:m="http://schemas.openxmlformats.org/officeDocument/2006/math">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48</m:t>
                        </m:r>
                      </m:e>
                      <m:sup>
                        <m:r>
                          <a:rPr lang="en-US" sz="1400" b="0" i="1" smtClean="0">
                            <a:latin typeface="Cambria Math" panose="02040503050406030204" pitchFamily="18" charset="0"/>
                            <a:ea typeface="Cambria Math" panose="02040503050406030204" pitchFamily="18" charset="0"/>
                          </a:rPr>
                          <m:t>0</m:t>
                        </m:r>
                      </m:sup>
                    </m:sSup>
                    <m:r>
                      <a:rPr lang="en-US" sz="1400" b="0" i="1" smtClean="0">
                        <a:latin typeface="Cambria Math" panose="02040503050406030204" pitchFamily="18" charset="0"/>
                        <a:ea typeface="Cambria Math" panose="02040503050406030204" pitchFamily="18" charset="0"/>
                      </a:rPr>
                      <m:t> </m:t>
                    </m:r>
                  </m:oMath>
                </a14:m>
                <a:r>
                  <a:rPr lang="en-US" sz="1400" dirty="0">
                    <a:solidFill>
                      <a:srgbClr val="7030A0"/>
                    </a:solidFill>
                    <a:latin typeface="Times New Roman" panose="02020603050405020304" pitchFamily="18" charset="0"/>
                    <a:cs typeface="Times New Roman" panose="02020603050405020304" pitchFamily="18" charset="0"/>
                  </a:rPr>
                  <a:t>with respect to the vertical when it slides.  What happens if it rolls?  We’ll come back and visit this problem again when we get to rotational motion.</a:t>
                </a:r>
              </a:p>
              <a:p>
                <a:endParaRPr lang="en-US" sz="1400" dirty="0">
                  <a:solidFill>
                    <a:srgbClr val="7030A0"/>
                  </a:solidFill>
                  <a:latin typeface="Times New Roman" panose="02020603050405020304" pitchFamily="18" charset="0"/>
                  <a:cs typeface="Times New Roman" panose="02020603050405020304" pitchFamily="18" charset="0"/>
                </a:endParaRPr>
              </a:p>
              <a:p>
                <a:r>
                  <a:rPr lang="en-US" sz="1400" dirty="0">
                    <a:solidFill>
                      <a:srgbClr val="7030A0"/>
                    </a:solidFill>
                    <a:latin typeface="Times New Roman" panose="02020603050405020304" pitchFamily="18" charset="0"/>
                    <a:cs typeface="Times New Roman" panose="02020603050405020304" pitchFamily="18" charset="0"/>
                  </a:rPr>
                  <a:t>This result doesn’t depend on the size of the pumpkin or on the size of the dome.</a:t>
                </a:r>
              </a:p>
            </p:txBody>
          </p:sp>
        </mc:Choice>
        <mc:Fallback xmlns="">
          <p:sp>
            <p:nvSpPr>
              <p:cNvPr id="55" name="TextBox 54">
                <a:extLst>
                  <a:ext uri="{FF2B5EF4-FFF2-40B4-BE49-F238E27FC236}">
                    <a16:creationId xmlns:a16="http://schemas.microsoft.com/office/drawing/2014/main" id="{FC1E69F1-021D-7441-90E9-F654758AE899}"/>
                  </a:ext>
                </a:extLst>
              </p:cNvPr>
              <p:cNvSpPr txBox="1">
                <a:spLocks noRot="1" noChangeAspect="1" noMove="1" noResize="1" noEditPoints="1" noAdjustHandles="1" noChangeArrowheads="1" noChangeShapeType="1" noTextEdit="1"/>
              </p:cNvSpPr>
              <p:nvPr/>
            </p:nvSpPr>
            <p:spPr>
              <a:xfrm>
                <a:off x="358588" y="5562357"/>
                <a:ext cx="6561640" cy="1169551"/>
              </a:xfrm>
              <a:prstGeom prst="rect">
                <a:avLst/>
              </a:prstGeom>
              <a:blipFill>
                <a:blip r:embed="rId15"/>
                <a:stretch>
                  <a:fillRect l="-193" b="-4301"/>
                </a:stretch>
              </a:blipFill>
            </p:spPr>
            <p:txBody>
              <a:bodyPr/>
              <a:lstStyle/>
              <a:p>
                <a:r>
                  <a:rPr lang="en-US">
                    <a:noFill/>
                  </a:rPr>
                  <a:t> </a:t>
                </a:r>
              </a:p>
            </p:txBody>
          </p:sp>
        </mc:Fallback>
      </mc:AlternateContent>
      <p:grpSp>
        <p:nvGrpSpPr>
          <p:cNvPr id="48" name="Group 47">
            <a:extLst>
              <a:ext uri="{FF2B5EF4-FFF2-40B4-BE49-F238E27FC236}">
                <a16:creationId xmlns:a16="http://schemas.microsoft.com/office/drawing/2014/main" id="{81036A58-6AC5-654C-9956-99F840EA0966}"/>
              </a:ext>
            </a:extLst>
          </p:cNvPr>
          <p:cNvGrpSpPr/>
          <p:nvPr/>
        </p:nvGrpSpPr>
        <p:grpSpPr>
          <a:xfrm>
            <a:off x="5634083" y="1648484"/>
            <a:ext cx="6252747" cy="4170312"/>
            <a:chOff x="5634083" y="1648484"/>
            <a:chExt cx="6252747" cy="4170312"/>
          </a:xfrm>
        </p:grpSpPr>
        <p:grpSp>
          <p:nvGrpSpPr>
            <p:cNvPr id="7" name="Group 6">
              <a:extLst>
                <a:ext uri="{FF2B5EF4-FFF2-40B4-BE49-F238E27FC236}">
                  <a16:creationId xmlns:a16="http://schemas.microsoft.com/office/drawing/2014/main" id="{D4AB624A-E381-9747-8850-C034D5220B20}"/>
                </a:ext>
              </a:extLst>
            </p:cNvPr>
            <p:cNvGrpSpPr/>
            <p:nvPr/>
          </p:nvGrpSpPr>
          <p:grpSpPr>
            <a:xfrm>
              <a:off x="5634083" y="1653196"/>
              <a:ext cx="6252747" cy="4165600"/>
              <a:chOff x="5634083" y="1653196"/>
              <a:chExt cx="6252747" cy="4165600"/>
            </a:xfrm>
          </p:grpSpPr>
          <p:sp>
            <p:nvSpPr>
              <p:cNvPr id="8" name="Rectangle 7">
                <a:extLst>
                  <a:ext uri="{FF2B5EF4-FFF2-40B4-BE49-F238E27FC236}">
                    <a16:creationId xmlns:a16="http://schemas.microsoft.com/office/drawing/2014/main" id="{7508A380-3BA9-8B47-A4BF-5FA52D164104}"/>
                  </a:ext>
                </a:extLst>
              </p:cNvPr>
              <p:cNvSpPr/>
              <p:nvPr/>
            </p:nvSpPr>
            <p:spPr>
              <a:xfrm>
                <a:off x="7446342" y="1800738"/>
                <a:ext cx="2015157" cy="1308067"/>
              </a:xfrm>
              <a:prstGeom prst="rect">
                <a:avLst/>
              </a:prstGeom>
              <a:noFill/>
              <a:ln>
                <a:solidFill>
                  <a:schemeClr val="bg2">
                    <a:lumMod val="50000"/>
                    <a:alpha val="67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EB4BA772-C2EC-1C47-9F04-F2DC64872FAC}"/>
                  </a:ext>
                </a:extLst>
              </p:cNvPr>
              <p:cNvSpPr/>
              <p:nvPr/>
            </p:nvSpPr>
            <p:spPr>
              <a:xfrm rot="2573722">
                <a:off x="6847796" y="2871947"/>
                <a:ext cx="158385" cy="1496933"/>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41D8E99-273C-4A4F-A30C-9F0B86A6E087}"/>
                  </a:ext>
                </a:extLst>
              </p:cNvPr>
              <p:cNvGrpSpPr/>
              <p:nvPr/>
            </p:nvGrpSpPr>
            <p:grpSpPr>
              <a:xfrm>
                <a:off x="5634083" y="4073017"/>
                <a:ext cx="1361225" cy="1337297"/>
                <a:chOff x="3757622" y="3735996"/>
                <a:chExt cx="1361225" cy="1337297"/>
              </a:xfrm>
            </p:grpSpPr>
            <p:grpSp>
              <p:nvGrpSpPr>
                <p:cNvPr id="40" name="Group 39">
                  <a:extLst>
                    <a:ext uri="{FF2B5EF4-FFF2-40B4-BE49-F238E27FC236}">
                      <a16:creationId xmlns:a16="http://schemas.microsoft.com/office/drawing/2014/main" id="{46F7AE27-6162-DD4B-B7D2-ACC7FA5C87AE}"/>
                    </a:ext>
                  </a:extLst>
                </p:cNvPr>
                <p:cNvGrpSpPr/>
                <p:nvPr/>
              </p:nvGrpSpPr>
              <p:grpSpPr>
                <a:xfrm>
                  <a:off x="3757622" y="3735996"/>
                  <a:ext cx="1030278" cy="1337297"/>
                  <a:chOff x="3744922" y="2522238"/>
                  <a:chExt cx="1030278" cy="1337297"/>
                </a:xfrm>
              </p:grpSpPr>
              <p:sp>
                <p:nvSpPr>
                  <p:cNvPr id="42" name="Oval 41">
                    <a:extLst>
                      <a:ext uri="{FF2B5EF4-FFF2-40B4-BE49-F238E27FC236}">
                        <a16:creationId xmlns:a16="http://schemas.microsoft.com/office/drawing/2014/main" id="{C9229427-CD2F-304F-AE28-67F2D6E3B67B}"/>
                      </a:ext>
                    </a:extLst>
                  </p:cNvPr>
                  <p:cNvSpPr/>
                  <p:nvPr/>
                </p:nvSpPr>
                <p:spPr>
                  <a:xfrm>
                    <a:off x="4148599" y="2752190"/>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B2131EBA-FA26-2244-AF36-62E1AC7BBD11}"/>
                      </a:ext>
                    </a:extLst>
                  </p:cNvPr>
                  <p:cNvCxnSpPr>
                    <a:cxnSpLocks/>
                  </p:cNvCxnSpPr>
                  <p:nvPr/>
                </p:nvCxnSpPr>
                <p:spPr>
                  <a:xfrm flipV="1">
                    <a:off x="4089400" y="2752190"/>
                    <a:ext cx="685800" cy="6447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ADB0873-F48D-7849-BE16-56FDF4B5AEC7}"/>
                      </a:ext>
                    </a:extLst>
                  </p:cNvPr>
                  <p:cNvCxnSpPr>
                    <a:cxnSpLocks/>
                    <a:stCxn id="42" idx="5"/>
                  </p:cNvCxnSpPr>
                  <p:nvPr/>
                </p:nvCxnSpPr>
                <p:spPr>
                  <a:xfrm flipH="1" flipV="1">
                    <a:off x="4037038" y="2658206"/>
                    <a:ext cx="416088" cy="39837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6A4398A-9822-734B-9EF5-A9A1BED1C14B}"/>
                      </a:ext>
                    </a:extLst>
                  </p:cNvPr>
                  <p:cNvCxnSpPr>
                    <a:cxnSpLocks/>
                  </p:cNvCxnSpPr>
                  <p:nvPr/>
                </p:nvCxnSpPr>
                <p:spPr>
                  <a:xfrm flipV="1">
                    <a:off x="4444490" y="3044183"/>
                    <a:ext cx="1" cy="797210"/>
                  </a:xfrm>
                  <a:prstGeom prst="straightConnector1">
                    <a:avLst/>
                  </a:prstGeom>
                  <a:ln>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0D43FE7-538F-384B-A847-D03300CF079E}"/>
                          </a:ext>
                        </a:extLst>
                      </p:cNvPr>
                      <p:cNvSpPr txBox="1"/>
                      <p:nvPr/>
                    </p:nvSpPr>
                    <p:spPr>
                      <a:xfrm>
                        <a:off x="3744922" y="252223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𝑁</m:t>
                                  </m:r>
                                </m:sub>
                              </m:sSub>
                            </m:oMath>
                          </m:oMathPara>
                        </a14:m>
                        <a:endParaRPr lang="en-US" dirty="0"/>
                      </a:p>
                    </p:txBody>
                  </p:sp>
                </mc:Choice>
                <mc:Fallback xmlns="">
                  <p:sp>
                    <p:nvSpPr>
                      <p:cNvPr id="46" name="TextBox 45">
                        <a:extLst>
                          <a:ext uri="{FF2B5EF4-FFF2-40B4-BE49-F238E27FC236}">
                            <a16:creationId xmlns:a16="http://schemas.microsoft.com/office/drawing/2014/main" id="{30D43FE7-538F-384B-A847-D03300CF079E}"/>
                          </a:ext>
                        </a:extLst>
                      </p:cNvPr>
                      <p:cNvSpPr txBox="1">
                        <a:spLocks noRot="1" noChangeAspect="1" noMove="1" noResize="1" noEditPoints="1" noAdjustHandles="1" noChangeArrowheads="1" noChangeShapeType="1" noTextEdit="1"/>
                      </p:cNvSpPr>
                      <p:nvPr/>
                    </p:nvSpPr>
                    <p:spPr>
                      <a:xfrm>
                        <a:off x="3744922" y="2522238"/>
                        <a:ext cx="308802" cy="310598"/>
                      </a:xfrm>
                      <a:prstGeom prst="rect">
                        <a:avLst/>
                      </a:prstGeom>
                      <a:blipFill>
                        <a:blip r:embed="rId4"/>
                        <a:stretch>
                          <a:fillRect l="-20833" t="-32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C8749AA-0AC6-8A47-B5B0-900D3984001F}"/>
                          </a:ext>
                        </a:extLst>
                      </p:cNvPr>
                      <p:cNvSpPr txBox="1"/>
                      <p:nvPr/>
                    </p:nvSpPr>
                    <p:spPr>
                      <a:xfrm>
                        <a:off x="4089400" y="3548937"/>
                        <a:ext cx="346633"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𝑊</m:t>
                                  </m:r>
                                </m:sub>
                              </m:sSub>
                            </m:oMath>
                          </m:oMathPara>
                        </a14:m>
                        <a:endParaRPr lang="en-US" dirty="0"/>
                      </a:p>
                    </p:txBody>
                  </p:sp>
                </mc:Choice>
                <mc:Fallback xmlns="">
                  <p:sp>
                    <p:nvSpPr>
                      <p:cNvPr id="47" name="TextBox 46">
                        <a:extLst>
                          <a:ext uri="{FF2B5EF4-FFF2-40B4-BE49-F238E27FC236}">
                            <a16:creationId xmlns:a16="http://schemas.microsoft.com/office/drawing/2014/main" id="{4C8749AA-0AC6-8A47-B5B0-900D3984001F}"/>
                          </a:ext>
                        </a:extLst>
                      </p:cNvPr>
                      <p:cNvSpPr txBox="1">
                        <a:spLocks noRot="1" noChangeAspect="1" noMove="1" noResize="1" noEditPoints="1" noAdjustHandles="1" noChangeArrowheads="1" noChangeShapeType="1" noTextEdit="1"/>
                      </p:cNvSpPr>
                      <p:nvPr/>
                    </p:nvSpPr>
                    <p:spPr>
                      <a:xfrm>
                        <a:off x="4089400" y="3548937"/>
                        <a:ext cx="346633" cy="310598"/>
                      </a:xfrm>
                      <a:prstGeom prst="rect">
                        <a:avLst/>
                      </a:prstGeom>
                      <a:blipFill>
                        <a:blip r:embed="rId5"/>
                        <a:stretch>
                          <a:fillRect l="-14286" t="-28000" r="-3571" b="-12000"/>
                        </a:stretch>
                      </a:blipFill>
                    </p:spPr>
                    <p:txBody>
                      <a:bodyPr/>
                      <a:lstStyle/>
                      <a:p>
                        <a:r>
                          <a:rPr lang="en-US">
                            <a:noFill/>
                          </a:rPr>
                          <a:t> </a:t>
                        </a:r>
                      </a:p>
                    </p:txBody>
                  </p:sp>
                </mc:Fallback>
              </mc:AlternateContent>
            </p:grpSp>
            <p:cxnSp>
              <p:nvCxnSpPr>
                <p:cNvPr id="41" name="Straight Connector 40">
                  <a:extLst>
                    <a:ext uri="{FF2B5EF4-FFF2-40B4-BE49-F238E27FC236}">
                      <a16:creationId xmlns:a16="http://schemas.microsoft.com/office/drawing/2014/main" id="{395B10C9-A1F0-E94A-9A18-27C70939D5B5}"/>
                    </a:ext>
                  </a:extLst>
                </p:cNvPr>
                <p:cNvCxnSpPr>
                  <a:stCxn id="42" idx="5"/>
                </p:cNvCxnSpPr>
                <p:nvPr/>
              </p:nvCxnSpPr>
              <p:spPr>
                <a:xfrm>
                  <a:off x="4465826" y="4270339"/>
                  <a:ext cx="653021" cy="69464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EC36733E-7035-8B4E-A210-1E29F12F54B6}"/>
                  </a:ext>
                </a:extLst>
              </p:cNvPr>
              <p:cNvGrpSpPr/>
              <p:nvPr/>
            </p:nvGrpSpPr>
            <p:grpSpPr>
              <a:xfrm>
                <a:off x="7505330" y="1653196"/>
                <a:ext cx="4381500" cy="4165600"/>
                <a:chOff x="7461250" y="2406494"/>
                <a:chExt cx="4381500" cy="4165600"/>
              </a:xfrm>
            </p:grpSpPr>
            <p:grpSp>
              <p:nvGrpSpPr>
                <p:cNvPr id="13" name="Group 12">
                  <a:extLst>
                    <a:ext uri="{FF2B5EF4-FFF2-40B4-BE49-F238E27FC236}">
                      <a16:creationId xmlns:a16="http://schemas.microsoft.com/office/drawing/2014/main" id="{6DB723D9-FF70-A840-9ECA-E83B6D2A8C0D}"/>
                    </a:ext>
                  </a:extLst>
                </p:cNvPr>
                <p:cNvGrpSpPr/>
                <p:nvPr/>
              </p:nvGrpSpPr>
              <p:grpSpPr>
                <a:xfrm>
                  <a:off x="7461250" y="2406494"/>
                  <a:ext cx="4381500" cy="4165600"/>
                  <a:chOff x="7461250" y="2406494"/>
                  <a:chExt cx="4381500" cy="4165600"/>
                </a:xfrm>
              </p:grpSpPr>
              <p:grpSp>
                <p:nvGrpSpPr>
                  <p:cNvPr id="16" name="Group 15">
                    <a:extLst>
                      <a:ext uri="{FF2B5EF4-FFF2-40B4-BE49-F238E27FC236}">
                        <a16:creationId xmlns:a16="http://schemas.microsoft.com/office/drawing/2014/main" id="{66186622-BD44-9D4B-9E4C-85684AA1CA5D}"/>
                      </a:ext>
                    </a:extLst>
                  </p:cNvPr>
                  <p:cNvGrpSpPr/>
                  <p:nvPr/>
                </p:nvGrpSpPr>
                <p:grpSpPr>
                  <a:xfrm>
                    <a:off x="7461250" y="2406494"/>
                    <a:ext cx="4381500" cy="4165600"/>
                    <a:chOff x="7461250" y="2406494"/>
                    <a:chExt cx="4381500" cy="4165600"/>
                  </a:xfrm>
                </p:grpSpPr>
                <p:grpSp>
                  <p:nvGrpSpPr>
                    <p:cNvPr id="20" name="Group 19">
                      <a:extLst>
                        <a:ext uri="{FF2B5EF4-FFF2-40B4-BE49-F238E27FC236}">
                          <a16:creationId xmlns:a16="http://schemas.microsoft.com/office/drawing/2014/main" id="{6CC0ED3A-1A1C-4647-9F8A-AD6770B37937}"/>
                        </a:ext>
                      </a:extLst>
                    </p:cNvPr>
                    <p:cNvGrpSpPr/>
                    <p:nvPr/>
                  </p:nvGrpSpPr>
                  <p:grpSpPr>
                    <a:xfrm>
                      <a:off x="7461250" y="2406494"/>
                      <a:ext cx="4381500" cy="4165600"/>
                      <a:chOff x="6185645" y="1524000"/>
                      <a:chExt cx="4381500" cy="4165600"/>
                    </a:xfrm>
                  </p:grpSpPr>
                  <p:grpSp>
                    <p:nvGrpSpPr>
                      <p:cNvPr id="24" name="Group 23">
                        <a:extLst>
                          <a:ext uri="{FF2B5EF4-FFF2-40B4-BE49-F238E27FC236}">
                            <a16:creationId xmlns:a16="http://schemas.microsoft.com/office/drawing/2014/main" id="{6511BDB8-5938-BD4A-A549-DEC54448E423}"/>
                          </a:ext>
                        </a:extLst>
                      </p:cNvPr>
                      <p:cNvGrpSpPr/>
                      <p:nvPr/>
                    </p:nvGrpSpPr>
                    <p:grpSpPr>
                      <a:xfrm>
                        <a:off x="6185645" y="1524000"/>
                        <a:ext cx="4381500" cy="4165600"/>
                        <a:chOff x="6185645" y="1524000"/>
                        <a:chExt cx="4381500" cy="4165600"/>
                      </a:xfrm>
                    </p:grpSpPr>
                    <p:grpSp>
                      <p:nvGrpSpPr>
                        <p:cNvPr id="26" name="Group 25">
                          <a:extLst>
                            <a:ext uri="{FF2B5EF4-FFF2-40B4-BE49-F238E27FC236}">
                              <a16:creationId xmlns:a16="http://schemas.microsoft.com/office/drawing/2014/main" id="{043F8CDF-31FB-2141-8477-EFDCCE4052FB}"/>
                            </a:ext>
                          </a:extLst>
                        </p:cNvPr>
                        <p:cNvGrpSpPr/>
                        <p:nvPr/>
                      </p:nvGrpSpPr>
                      <p:grpSpPr>
                        <a:xfrm>
                          <a:off x="6185645" y="1898294"/>
                          <a:ext cx="4381500" cy="3791306"/>
                          <a:chOff x="6185645" y="1898294"/>
                          <a:chExt cx="4381500" cy="3791306"/>
                        </a:xfrm>
                      </p:grpSpPr>
                      <p:grpSp>
                        <p:nvGrpSpPr>
                          <p:cNvPr id="34" name="Group 33">
                            <a:extLst>
                              <a:ext uri="{FF2B5EF4-FFF2-40B4-BE49-F238E27FC236}">
                                <a16:creationId xmlns:a16="http://schemas.microsoft.com/office/drawing/2014/main" id="{8E47ED63-B1D1-FE4F-9C21-9EE7DB666C8A}"/>
                              </a:ext>
                            </a:extLst>
                          </p:cNvPr>
                          <p:cNvGrpSpPr/>
                          <p:nvPr/>
                        </p:nvGrpSpPr>
                        <p:grpSpPr>
                          <a:xfrm>
                            <a:off x="6884145" y="1898294"/>
                            <a:ext cx="3123454" cy="3765906"/>
                            <a:chOff x="2134345" y="1758594"/>
                            <a:chExt cx="3123454" cy="3765906"/>
                          </a:xfrm>
                        </p:grpSpPr>
                        <p:grpSp>
                          <p:nvGrpSpPr>
                            <p:cNvPr id="36" name="Group 35">
                              <a:extLst>
                                <a:ext uri="{FF2B5EF4-FFF2-40B4-BE49-F238E27FC236}">
                                  <a16:creationId xmlns:a16="http://schemas.microsoft.com/office/drawing/2014/main" id="{289154EE-05DD-EB42-BAFA-49BFD96C7A28}"/>
                                </a:ext>
                              </a:extLst>
                            </p:cNvPr>
                            <p:cNvGrpSpPr/>
                            <p:nvPr/>
                          </p:nvGrpSpPr>
                          <p:grpSpPr>
                            <a:xfrm>
                              <a:off x="2134346" y="1758594"/>
                              <a:ext cx="3123453" cy="2940406"/>
                              <a:chOff x="2134346" y="1758594"/>
                              <a:chExt cx="3123453" cy="2940406"/>
                            </a:xfrm>
                          </p:grpSpPr>
                          <p:sp>
                            <p:nvSpPr>
                              <p:cNvPr id="38" name="Oval 37">
                                <a:extLst>
                                  <a:ext uri="{FF2B5EF4-FFF2-40B4-BE49-F238E27FC236}">
                                    <a16:creationId xmlns:a16="http://schemas.microsoft.com/office/drawing/2014/main" id="{98F6889A-D11C-5B4A-A274-9AE4B3F1FAE0}"/>
                                  </a:ext>
                                </a:extLst>
                              </p:cNvPr>
                              <p:cNvSpPr/>
                              <p:nvPr/>
                            </p:nvSpPr>
                            <p:spPr>
                              <a:xfrm>
                                <a:off x="2134347" y="1758594"/>
                                <a:ext cx="2984500" cy="2832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0080FDB-37D0-5B45-8357-968946A4275D}"/>
                                  </a:ext>
                                </a:extLst>
                              </p:cNvPr>
                              <p:cNvSpPr/>
                              <p:nvPr/>
                            </p:nvSpPr>
                            <p:spPr>
                              <a:xfrm>
                                <a:off x="2134346" y="2997200"/>
                                <a:ext cx="3123453" cy="170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8B8E19C6-DDC1-FD4A-B159-2AF9B94972DF}"/>
                                </a:ext>
                              </a:extLst>
                            </p:cNvPr>
                            <p:cNvSpPr/>
                            <p:nvPr/>
                          </p:nvSpPr>
                          <p:spPr>
                            <a:xfrm>
                              <a:off x="2134345" y="2997200"/>
                              <a:ext cx="2984500" cy="2527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584CB571-2A2C-5A4F-83B6-F54FBB9E7F9B}"/>
                              </a:ext>
                            </a:extLst>
                          </p:cNvPr>
                          <p:cNvCxnSpPr/>
                          <p:nvPr/>
                        </p:nvCxnSpPr>
                        <p:spPr>
                          <a:xfrm>
                            <a:off x="6185645" y="5689600"/>
                            <a:ext cx="43815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a:extLst>
                            <a:ext uri="{FF2B5EF4-FFF2-40B4-BE49-F238E27FC236}">
                              <a16:creationId xmlns:a16="http://schemas.microsoft.com/office/drawing/2014/main" id="{C617E3B1-0CCC-AD49-A9AC-9A0D2D7AB3B7}"/>
                            </a:ext>
                          </a:extLst>
                        </p:cNvPr>
                        <p:cNvCxnSpPr>
                          <a:cxnSpLocks/>
                          <a:stCxn id="37" idx="0"/>
                          <a:endCxn id="38" idx="1"/>
                        </p:cNvCxnSpPr>
                        <p:nvPr/>
                      </p:nvCxnSpPr>
                      <p:spPr>
                        <a:xfrm flipH="1" flipV="1">
                          <a:off x="7321217" y="2313045"/>
                          <a:ext cx="1055178" cy="82385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54FB351-34AD-9E4B-A1B0-53A436F9CADB}"/>
                            </a:ext>
                          </a:extLst>
                        </p:cNvPr>
                        <p:cNvCxnSpPr/>
                        <p:nvPr/>
                      </p:nvCxnSpPr>
                      <p:spPr>
                        <a:xfrm flipV="1">
                          <a:off x="8401795" y="3162300"/>
                          <a:ext cx="0" cy="2527300"/>
                        </a:xfrm>
                        <a:prstGeom prst="straightConnector1">
                          <a:avLst/>
                        </a:prstGeom>
                        <a:ln>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5F44226-BBA7-4C41-BCC5-BAB2ADC26300}"/>
                                </a:ext>
                              </a:extLst>
                            </p:cNvPr>
                            <p:cNvSpPr txBox="1"/>
                            <p:nvPr/>
                          </p:nvSpPr>
                          <p:spPr>
                            <a:xfrm>
                              <a:off x="7832647" y="2468154"/>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9" name="TextBox 28">
                              <a:extLst>
                                <a:ext uri="{FF2B5EF4-FFF2-40B4-BE49-F238E27FC236}">
                                  <a16:creationId xmlns:a16="http://schemas.microsoft.com/office/drawing/2014/main" id="{15F44226-BBA7-4C41-BCC5-BAB2ADC26300}"/>
                                </a:ext>
                              </a:extLst>
                            </p:cNvPr>
                            <p:cNvSpPr txBox="1">
                              <a:spLocks noRot="1" noChangeAspect="1" noMove="1" noResize="1" noEditPoints="1" noAdjustHandles="1" noChangeArrowheads="1" noChangeShapeType="1" noTextEdit="1"/>
                            </p:cNvSpPr>
                            <p:nvPr/>
                          </p:nvSpPr>
                          <p:spPr>
                            <a:xfrm>
                              <a:off x="7832647" y="2468154"/>
                              <a:ext cx="207108" cy="276999"/>
                            </a:xfrm>
                            <a:prstGeom prst="rect">
                              <a:avLst/>
                            </a:prstGeom>
                            <a:blipFill>
                              <a:blip r:embed="rId6"/>
                              <a:stretch>
                                <a:fillRect l="-23529" r="-1764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67D5520-CD2F-154D-9DBA-0BF5516C97A0}"/>
                                </a:ext>
                              </a:extLst>
                            </p:cNvPr>
                            <p:cNvSpPr txBox="1"/>
                            <p:nvPr/>
                          </p:nvSpPr>
                          <p:spPr>
                            <a:xfrm>
                              <a:off x="8421363" y="4262050"/>
                              <a:ext cx="22794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𝐻</m:t>
                                    </m:r>
                                  </m:oMath>
                                </m:oMathPara>
                              </a14:m>
                              <a:endParaRPr lang="en-US" dirty="0"/>
                            </a:p>
                          </p:txBody>
                        </p:sp>
                      </mc:Choice>
                      <mc:Fallback xmlns="">
                        <p:sp>
                          <p:nvSpPr>
                            <p:cNvPr id="30" name="TextBox 29">
                              <a:extLst>
                                <a:ext uri="{FF2B5EF4-FFF2-40B4-BE49-F238E27FC236}">
                                  <a16:creationId xmlns:a16="http://schemas.microsoft.com/office/drawing/2014/main" id="{C67D5520-CD2F-154D-9DBA-0BF5516C97A0}"/>
                                </a:ext>
                              </a:extLst>
                            </p:cNvPr>
                            <p:cNvSpPr txBox="1">
                              <a:spLocks noRot="1" noChangeAspect="1" noMove="1" noResize="1" noEditPoints="1" noAdjustHandles="1" noChangeArrowheads="1" noChangeShapeType="1" noTextEdit="1"/>
                            </p:cNvSpPr>
                            <p:nvPr/>
                          </p:nvSpPr>
                          <p:spPr>
                            <a:xfrm>
                              <a:off x="8421363" y="4262050"/>
                              <a:ext cx="227947" cy="276999"/>
                            </a:xfrm>
                            <a:prstGeom prst="rect">
                              <a:avLst/>
                            </a:prstGeom>
                            <a:blipFill>
                              <a:blip r:embed="rId7"/>
                              <a:stretch>
                                <a:fillRect l="-21053" r="-15789" b="-4348"/>
                              </a:stretch>
                            </a:blipFill>
                          </p:spPr>
                          <p:txBody>
                            <a:bodyPr/>
                            <a:lstStyle/>
                            <a:p>
                              <a:r>
                                <a:rPr lang="en-US">
                                  <a:noFill/>
                                </a:rPr>
                                <a:t> </a:t>
                              </a:r>
                            </a:p>
                          </p:txBody>
                        </p:sp>
                      </mc:Fallback>
                    </mc:AlternateContent>
                    <p:sp>
                      <p:nvSpPr>
                        <p:cNvPr id="31" name="Oval 30">
                          <a:extLst>
                            <a:ext uri="{FF2B5EF4-FFF2-40B4-BE49-F238E27FC236}">
                              <a16:creationId xmlns:a16="http://schemas.microsoft.com/office/drawing/2014/main" id="{ED7C40B3-D45F-1C4B-8665-92C81ABCD2CB}"/>
                            </a:ext>
                          </a:extLst>
                        </p:cNvPr>
                        <p:cNvSpPr/>
                        <p:nvPr/>
                      </p:nvSpPr>
                      <p:spPr>
                        <a:xfrm>
                          <a:off x="8178234" y="1524000"/>
                          <a:ext cx="356776" cy="35661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31CE26AD-F138-7B47-9A97-22CD710AC556}"/>
                            </a:ext>
                          </a:extLst>
                        </p:cNvPr>
                        <p:cNvCxnSpPr>
                          <a:stCxn id="37" idx="0"/>
                          <a:endCxn id="38" idx="0"/>
                        </p:cNvCxnSpPr>
                        <p:nvPr/>
                      </p:nvCxnSpPr>
                      <p:spPr>
                        <a:xfrm flipV="1">
                          <a:off x="8376395" y="1898294"/>
                          <a:ext cx="2" cy="123860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EA3B79C8-C0BE-B240-8BCA-483239641C72}"/>
                                </a:ext>
                              </a:extLst>
                            </p:cNvPr>
                            <p:cNvSpPr txBox="1"/>
                            <p:nvPr/>
                          </p:nvSpPr>
                          <p:spPr>
                            <a:xfrm>
                              <a:off x="8151316" y="2667249"/>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33" name="TextBox 32">
                              <a:extLst>
                                <a:ext uri="{FF2B5EF4-FFF2-40B4-BE49-F238E27FC236}">
                                  <a16:creationId xmlns:a16="http://schemas.microsoft.com/office/drawing/2014/main" id="{EA3B79C8-C0BE-B240-8BCA-483239641C72}"/>
                                </a:ext>
                              </a:extLst>
                            </p:cNvPr>
                            <p:cNvSpPr txBox="1">
                              <a:spLocks noRot="1" noChangeAspect="1" noMove="1" noResize="1" noEditPoints="1" noAdjustHandles="1" noChangeArrowheads="1" noChangeShapeType="1" noTextEdit="1"/>
                            </p:cNvSpPr>
                            <p:nvPr/>
                          </p:nvSpPr>
                          <p:spPr>
                            <a:xfrm>
                              <a:off x="8151316" y="2667249"/>
                              <a:ext cx="189474" cy="276999"/>
                            </a:xfrm>
                            <a:prstGeom prst="rect">
                              <a:avLst/>
                            </a:prstGeom>
                            <a:blipFill>
                              <a:blip r:embed="rId8"/>
                              <a:stretch>
                                <a:fillRect l="-25000" r="-18750" b="-4348"/>
                              </a:stretch>
                            </a:blipFill>
                          </p:spPr>
                          <p:txBody>
                            <a:bodyPr/>
                            <a:lstStyle/>
                            <a:p>
                              <a:r>
                                <a:rPr lang="en-US">
                                  <a:noFill/>
                                </a:rPr>
                                <a:t> </a:t>
                              </a:r>
                            </a:p>
                          </p:txBody>
                        </p:sp>
                      </mc:Fallback>
                    </mc:AlternateContent>
                  </p:grpSp>
                  <p:sp>
                    <p:nvSpPr>
                      <p:cNvPr id="25" name="Oval 24">
                        <a:extLst>
                          <a:ext uri="{FF2B5EF4-FFF2-40B4-BE49-F238E27FC236}">
                            <a16:creationId xmlns:a16="http://schemas.microsoft.com/office/drawing/2014/main" id="{D6B397B9-BD85-D740-92DE-F64E0831662D}"/>
                          </a:ext>
                        </a:extLst>
                      </p:cNvPr>
                      <p:cNvSpPr/>
                      <p:nvPr/>
                    </p:nvSpPr>
                    <p:spPr>
                      <a:xfrm>
                        <a:off x="7000494" y="1985411"/>
                        <a:ext cx="356776" cy="35661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Left Brace 20">
                      <a:extLst>
                        <a:ext uri="{FF2B5EF4-FFF2-40B4-BE49-F238E27FC236}">
                          <a16:creationId xmlns:a16="http://schemas.microsoft.com/office/drawing/2014/main" id="{2941E975-4DFB-E448-AAB8-B844C20C5D42}"/>
                        </a:ext>
                      </a:extLst>
                    </p:cNvPr>
                    <p:cNvSpPr/>
                    <p:nvPr/>
                  </p:nvSpPr>
                  <p:spPr>
                    <a:xfrm>
                      <a:off x="7803405" y="3195539"/>
                      <a:ext cx="266700" cy="3351155"/>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CCF4952C-A27C-444B-A68D-C6B2ABCBD66B}"/>
                        </a:ext>
                      </a:extLst>
                    </p:cNvPr>
                    <p:cNvSpPr/>
                    <p:nvPr/>
                  </p:nvSpPr>
                  <p:spPr>
                    <a:xfrm rot="10800000">
                      <a:off x="11232519" y="2763110"/>
                      <a:ext cx="240323" cy="3781006"/>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Left Brace 22">
                      <a:extLst>
                        <a:ext uri="{FF2B5EF4-FFF2-40B4-BE49-F238E27FC236}">
                          <a16:creationId xmlns:a16="http://schemas.microsoft.com/office/drawing/2014/main" id="{104EDDCF-BB2E-F34B-962F-219C23FA5ACE}"/>
                        </a:ext>
                      </a:extLst>
                    </p:cNvPr>
                    <p:cNvSpPr/>
                    <p:nvPr/>
                  </p:nvSpPr>
                  <p:spPr>
                    <a:xfrm>
                      <a:off x="7817741" y="2708727"/>
                      <a:ext cx="239664" cy="46141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5AEEBD0-D242-B445-A06C-783A5D969D60}"/>
                          </a:ext>
                        </a:extLst>
                      </p:cNvPr>
                      <p:cNvSpPr txBox="1"/>
                      <p:nvPr/>
                    </p:nvSpPr>
                    <p:spPr>
                      <a:xfrm>
                        <a:off x="11502092" y="4489294"/>
                        <a:ext cx="25038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oMath>
                          </m:oMathPara>
                        </a14:m>
                        <a:endParaRPr lang="en-US" dirty="0"/>
                      </a:p>
                    </p:txBody>
                  </p:sp>
                </mc:Choice>
                <mc:Fallback xmlns="">
                  <p:sp>
                    <p:nvSpPr>
                      <p:cNvPr id="17" name="TextBox 16">
                        <a:extLst>
                          <a:ext uri="{FF2B5EF4-FFF2-40B4-BE49-F238E27FC236}">
                            <a16:creationId xmlns:a16="http://schemas.microsoft.com/office/drawing/2014/main" id="{25AEEBD0-D242-B445-A06C-783A5D969D60}"/>
                          </a:ext>
                        </a:extLst>
                      </p:cNvPr>
                      <p:cNvSpPr txBox="1">
                        <a:spLocks noRot="1" noChangeAspect="1" noMove="1" noResize="1" noEditPoints="1" noAdjustHandles="1" noChangeArrowheads="1" noChangeShapeType="1" noTextEdit="1"/>
                      </p:cNvSpPr>
                      <p:nvPr/>
                    </p:nvSpPr>
                    <p:spPr>
                      <a:xfrm>
                        <a:off x="11502092" y="4489294"/>
                        <a:ext cx="250389" cy="276999"/>
                      </a:xfrm>
                      <a:prstGeom prst="rect">
                        <a:avLst/>
                      </a:prstGeom>
                      <a:blipFill>
                        <a:blip r:embed="rId9"/>
                        <a:stretch>
                          <a:fillRect l="-19048" r="-4762"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B15096B-516A-8944-8778-5A3F699728D0}"/>
                          </a:ext>
                        </a:extLst>
                      </p:cNvPr>
                      <p:cNvSpPr txBox="1"/>
                      <p:nvPr/>
                    </p:nvSpPr>
                    <p:spPr>
                      <a:xfrm>
                        <a:off x="7540229" y="4676691"/>
                        <a:ext cx="27751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oMath>
                          </m:oMathPara>
                        </a14:m>
                        <a:endParaRPr lang="en-US" dirty="0"/>
                      </a:p>
                    </p:txBody>
                  </p:sp>
                </mc:Choice>
                <mc:Fallback xmlns="">
                  <p:sp>
                    <p:nvSpPr>
                      <p:cNvPr id="18" name="TextBox 17">
                        <a:extLst>
                          <a:ext uri="{FF2B5EF4-FFF2-40B4-BE49-F238E27FC236}">
                            <a16:creationId xmlns:a16="http://schemas.microsoft.com/office/drawing/2014/main" id="{EB15096B-516A-8944-8778-5A3F699728D0}"/>
                          </a:ext>
                        </a:extLst>
                      </p:cNvPr>
                      <p:cNvSpPr txBox="1">
                        <a:spLocks noRot="1" noChangeAspect="1" noMove="1" noResize="1" noEditPoints="1" noAdjustHandles="1" noChangeArrowheads="1" noChangeShapeType="1" noTextEdit="1"/>
                      </p:cNvSpPr>
                      <p:nvPr/>
                    </p:nvSpPr>
                    <p:spPr>
                      <a:xfrm>
                        <a:off x="7540229" y="4676691"/>
                        <a:ext cx="277512" cy="299249"/>
                      </a:xfrm>
                      <a:prstGeom prst="rect">
                        <a:avLst/>
                      </a:prstGeom>
                      <a:blipFill>
                        <a:blip r:embed="rId10"/>
                        <a:stretch>
                          <a:fillRect l="-17391" r="-13043"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73F0C12-6E5C-204E-BB1C-1DC6CB5ECBE9}"/>
                          </a:ext>
                        </a:extLst>
                      </p:cNvPr>
                      <p:cNvSpPr txBox="1"/>
                      <p:nvPr/>
                    </p:nvSpPr>
                    <p:spPr>
                      <a:xfrm>
                        <a:off x="7516697" y="2769214"/>
                        <a:ext cx="324576" cy="276999"/>
                      </a:xfrm>
                      <a:prstGeom prst="rect">
                        <a:avLst/>
                      </a:prstGeom>
                      <a:noFill/>
                    </p:spPr>
                    <p:txBody>
                      <a:bodyPr wrap="squar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oMath>
                          </m:oMathPara>
                        </a14:m>
                        <a:endParaRPr lang="en-US" dirty="0"/>
                      </a:p>
                    </p:txBody>
                  </p:sp>
                </mc:Choice>
                <mc:Fallback xmlns="">
                  <p:sp>
                    <p:nvSpPr>
                      <p:cNvPr id="19" name="TextBox 18">
                        <a:extLst>
                          <a:ext uri="{FF2B5EF4-FFF2-40B4-BE49-F238E27FC236}">
                            <a16:creationId xmlns:a16="http://schemas.microsoft.com/office/drawing/2014/main" id="{173F0C12-6E5C-204E-BB1C-1DC6CB5ECBE9}"/>
                          </a:ext>
                        </a:extLst>
                      </p:cNvPr>
                      <p:cNvSpPr txBox="1">
                        <a:spLocks noRot="1" noChangeAspect="1" noMove="1" noResize="1" noEditPoints="1" noAdjustHandles="1" noChangeArrowheads="1" noChangeShapeType="1" noTextEdit="1"/>
                      </p:cNvSpPr>
                      <p:nvPr/>
                    </p:nvSpPr>
                    <p:spPr>
                      <a:xfrm>
                        <a:off x="7516697" y="2769214"/>
                        <a:ext cx="324576" cy="276999"/>
                      </a:xfrm>
                      <a:prstGeom prst="rect">
                        <a:avLst/>
                      </a:prstGeom>
                      <a:blipFill>
                        <a:blip r:embed="rId11"/>
                        <a:stretch>
                          <a:fillRect l="-11111" r="-11111" b="-21739"/>
                        </a:stretch>
                      </a:blipFill>
                    </p:spPr>
                    <p:txBody>
                      <a:bodyPr/>
                      <a:lstStyle/>
                      <a:p>
                        <a:r>
                          <a:rPr lang="en-US">
                            <a:noFill/>
                          </a:rPr>
                          <a:t> </a:t>
                        </a:r>
                      </a:p>
                    </p:txBody>
                  </p:sp>
                </mc:Fallback>
              </mc:AlternateContent>
            </p:grpSp>
            <p:cxnSp>
              <p:nvCxnSpPr>
                <p:cNvPr id="14" name="Straight Connector 13">
                  <a:extLst>
                    <a:ext uri="{FF2B5EF4-FFF2-40B4-BE49-F238E27FC236}">
                      <a16:creationId xmlns:a16="http://schemas.microsoft.com/office/drawing/2014/main" id="{AC29E31C-7E7F-794E-BD1F-99D8F852D1F9}"/>
                    </a:ext>
                  </a:extLst>
                </p:cNvPr>
                <p:cNvCxnSpPr>
                  <a:cxnSpLocks/>
                  <a:stCxn id="38" idx="1"/>
                </p:cNvCxnSpPr>
                <p:nvPr/>
              </p:nvCxnSpPr>
              <p:spPr>
                <a:xfrm>
                  <a:off x="8596822" y="3195539"/>
                  <a:ext cx="0" cy="823855"/>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2C51B3D-C581-2E48-A8F5-151C6D126091}"/>
                        </a:ext>
                      </a:extLst>
                    </p:cNvPr>
                    <p:cNvSpPr txBox="1"/>
                    <p:nvPr/>
                  </p:nvSpPr>
                  <p:spPr>
                    <a:xfrm>
                      <a:off x="8633148" y="3335710"/>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5" name="TextBox 14">
                      <a:extLst>
                        <a:ext uri="{FF2B5EF4-FFF2-40B4-BE49-F238E27FC236}">
                          <a16:creationId xmlns:a16="http://schemas.microsoft.com/office/drawing/2014/main" id="{F2C51B3D-C581-2E48-A8F5-151C6D126091}"/>
                        </a:ext>
                      </a:extLst>
                    </p:cNvPr>
                    <p:cNvSpPr txBox="1">
                      <a:spLocks noRot="1" noChangeAspect="1" noMove="1" noResize="1" noEditPoints="1" noAdjustHandles="1" noChangeArrowheads="1" noChangeShapeType="1" noTextEdit="1"/>
                    </p:cNvSpPr>
                    <p:nvPr/>
                  </p:nvSpPr>
                  <p:spPr>
                    <a:xfrm>
                      <a:off x="8633148" y="3335710"/>
                      <a:ext cx="189474" cy="276999"/>
                    </a:xfrm>
                    <a:prstGeom prst="rect">
                      <a:avLst/>
                    </a:prstGeom>
                    <a:blipFill>
                      <a:blip r:embed="rId12"/>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587F8C5-0FF9-974D-BDA4-AF5ECAB6DB08}"/>
                      </a:ext>
                    </a:extLst>
                  </p:cNvPr>
                  <p:cNvSpPr txBox="1"/>
                  <p:nvPr/>
                </p:nvSpPr>
                <p:spPr>
                  <a:xfrm>
                    <a:off x="6342285" y="4768015"/>
                    <a:ext cx="18947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2" name="TextBox 11">
                    <a:extLst>
                      <a:ext uri="{FF2B5EF4-FFF2-40B4-BE49-F238E27FC236}">
                        <a16:creationId xmlns:a16="http://schemas.microsoft.com/office/drawing/2014/main" id="{0587F8C5-0FF9-974D-BDA4-AF5ECAB6DB08}"/>
                      </a:ext>
                    </a:extLst>
                  </p:cNvPr>
                  <p:cNvSpPr txBox="1">
                    <a:spLocks noRot="1" noChangeAspect="1" noMove="1" noResize="1" noEditPoints="1" noAdjustHandles="1" noChangeArrowheads="1" noChangeShapeType="1" noTextEdit="1"/>
                  </p:cNvSpPr>
                  <p:nvPr/>
                </p:nvSpPr>
                <p:spPr>
                  <a:xfrm>
                    <a:off x="6342285" y="4768015"/>
                    <a:ext cx="189474" cy="276999"/>
                  </a:xfrm>
                  <a:prstGeom prst="rect">
                    <a:avLst/>
                  </a:prstGeom>
                  <a:blipFill>
                    <a:blip r:embed="rId12"/>
                    <a:stretch>
                      <a:fillRect l="-1875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1F4EBB0B-AA58-FE4D-8907-996B0341E63C}"/>
                    </a:ext>
                  </a:extLst>
                </p:cNvPr>
                <p:cNvSpPr/>
                <p:nvPr/>
              </p:nvSpPr>
              <p:spPr>
                <a:xfrm>
                  <a:off x="8277756" y="2100024"/>
                  <a:ext cx="43550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56" name="Rectangle 55">
                  <a:extLst>
                    <a:ext uri="{FF2B5EF4-FFF2-40B4-BE49-F238E27FC236}">
                      <a16:creationId xmlns:a16="http://schemas.microsoft.com/office/drawing/2014/main" id="{1F4EBB0B-AA58-FE4D-8907-996B0341E63C}"/>
                    </a:ext>
                  </a:extLst>
                </p:cNvPr>
                <p:cNvSpPr>
                  <a:spLocks noRot="1" noChangeAspect="1" noMove="1" noResize="1" noEditPoints="1" noAdjustHandles="1" noChangeArrowheads="1" noChangeShapeType="1" noTextEdit="1"/>
                </p:cNvSpPr>
                <p:nvPr/>
              </p:nvSpPr>
              <p:spPr>
                <a:xfrm>
                  <a:off x="8277756" y="2100024"/>
                  <a:ext cx="435504"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1F81DE41-81F1-6744-BE84-F2E14CAA33A2}"/>
                    </a:ext>
                  </a:extLst>
                </p:cNvPr>
                <p:cNvSpPr/>
                <p:nvPr/>
              </p:nvSpPr>
              <p:spPr>
                <a:xfrm>
                  <a:off x="9503728" y="1648484"/>
                  <a:ext cx="435504" cy="369332"/>
                </a:xfrm>
                <a:prstGeom prst="rect">
                  <a:avLst/>
                </a:prstGeom>
              </p:spPr>
              <p:txBody>
                <a:bodyPr wrap="none">
                  <a:spAutoFit/>
                </a:bodyPr>
                <a:lstStyle/>
                <a:p>
                  <a:pPr/>
                  <a14:m>
                    <m:oMathPara xmlns:m="http://schemas.openxmlformats.org/officeDocument/2006/math">
                      <m:oMath>
                        <m:r>
                          <a:rPr lang="en-US" i="1" smtClean="0">
                            <a:solidFill>
                              <a:schemeClr val="tx1">
                                <a:alpha val="50000"/>
                              </a:schemeClr>
                            </a:solidFill>
                            <a:latin typeface="Cambria Math" panose="02040503050406030204" pitchFamily="18" charset="0"/>
                            <a:ea typeface="Cambria Math" panose="02040503050406030204" pitchFamily="18" charset="0"/>
                          </a:rPr>
                          <m:t>𝑚</m:t>
                        </m:r>
                      </m:oMath>
                    </m:oMathPara>
                  </a14:m>
                  <a:endParaRPr lang="en-US" dirty="0">
                    <a:solidFill>
                      <a:schemeClr val="tx1">
                        <a:alpha val="50000"/>
                      </a:schemeClr>
                    </a:solidFill>
                  </a:endParaRPr>
                </a:p>
              </p:txBody>
            </p:sp>
          </mc:Choice>
          <mc:Fallback xmlns="">
            <p:sp>
              <p:nvSpPr>
                <p:cNvPr id="57" name="Rectangle 56">
                  <a:extLst>
                    <a:ext uri="{FF2B5EF4-FFF2-40B4-BE49-F238E27FC236}">
                      <a16:creationId xmlns:a16="http://schemas.microsoft.com/office/drawing/2014/main" id="{1F81DE41-81F1-6744-BE84-F2E14CAA33A2}"/>
                    </a:ext>
                  </a:extLst>
                </p:cNvPr>
                <p:cNvSpPr>
                  <a:spLocks noRot="1" noChangeAspect="1" noMove="1" noResize="1" noEditPoints="1" noAdjustHandles="1" noChangeArrowheads="1" noChangeShapeType="1" noTextEdit="1"/>
                </p:cNvSpPr>
                <p:nvPr/>
              </p:nvSpPr>
              <p:spPr>
                <a:xfrm>
                  <a:off x="9503728" y="1648484"/>
                  <a:ext cx="435504" cy="369332"/>
                </a:xfrm>
                <a:prstGeom prst="rect">
                  <a:avLst/>
                </a:prstGeom>
                <a:blipFill>
                  <a:blip r:embed="rId1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33993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28D76A-7BB2-F4F0-D328-9ED1D876CC72}"/>
              </a:ext>
            </a:extLst>
          </p:cNvPr>
          <p:cNvSpPr txBox="1"/>
          <p:nvPr/>
        </p:nvSpPr>
        <p:spPr>
          <a:xfrm>
            <a:off x="4288220" y="199697"/>
            <a:ext cx="3615558" cy="43088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Motion of a Mass on a Spring</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5CDFF58-2BF6-5FA9-5BC7-CD34832E5C20}"/>
                  </a:ext>
                </a:extLst>
              </p:cNvPr>
              <p:cNvSpPr txBox="1"/>
              <p:nvPr/>
            </p:nvSpPr>
            <p:spPr>
              <a:xfrm>
                <a:off x="268012" y="630584"/>
                <a:ext cx="11655973" cy="340939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4:</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Suppose you have a mass </a:t>
                </a:r>
                <a14:m>
                  <m:oMath xmlns:m="http://schemas.openxmlformats.org/officeDocument/2006/math">
                    <m:r>
                      <a:rPr lang="en-US" b="0" i="1" smtClean="0">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 on the end of a spring of stiffness </a:t>
                </a:r>
                <a14:m>
                  <m:oMath xmlns:m="http://schemas.openxmlformats.org/officeDocument/2006/math">
                    <m:r>
                      <a:rPr lang="en-US" b="0" i="1" smtClean="0">
                        <a:latin typeface="Cambria Math" panose="02040503050406030204" pitchFamily="18" charset="0"/>
                      </a:rPr>
                      <m:t>𝑘</m:t>
                    </m:r>
                  </m:oMath>
                </a14:m>
                <a:r>
                  <a:rPr lang="en-US" dirty="0">
                    <a:latin typeface="Times New Roman" panose="02020603050405020304" pitchFamily="18" charset="0"/>
                    <a:cs typeface="Times New Roman" panose="02020603050405020304" pitchFamily="18" charset="0"/>
                  </a:rPr>
                  <a:t>.  The mass is pulled out by a distance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oMath>
                </a14:m>
                <a:r>
                  <a:rPr lang="en-US" dirty="0">
                    <a:latin typeface="Times New Roman" panose="02020603050405020304" pitchFamily="18" charset="0"/>
                    <a:cs typeface="Times New Roman" panose="02020603050405020304" pitchFamily="18" charset="0"/>
                  </a:rPr>
                  <a:t> from equilibrium (defined to be zero) and released from rest.</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trajectory of the mass as a function of time?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Where is the mass at the following times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f>
                          <m:fPr>
                            <m:ctrlPr>
                              <a:rPr lang="en-US" b="0" i="1" smtClean="0">
                                <a:latin typeface="Cambria Math" panose="02040503050406030204" pitchFamily="18" charset="0"/>
                              </a:rPr>
                            </m:ctrlPr>
                          </m:fPr>
                          <m:num>
                            <m:r>
                              <a:rPr lang="en-US" b="0" i="1" smtClean="0">
                                <a:latin typeface="Cambria Math" panose="02040503050406030204" pitchFamily="18" charset="0"/>
                              </a:rPr>
                              <m:t>𝑇</m:t>
                            </m:r>
                          </m:num>
                          <m:den>
                            <m:r>
                              <a:rPr lang="en-US" b="0" i="1" smtClean="0">
                                <a:latin typeface="Cambria Math" panose="02040503050406030204" pitchFamily="18" charset="0"/>
                              </a:rPr>
                              <m:t>4</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𝑇</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4</m:t>
                            </m:r>
                          </m:den>
                        </m:f>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𝑇</m:t>
                        </m:r>
                      </m:e>
                    </m:d>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velocity of the mass as a function of time and what is the velocity at the following times,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4</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3</m:t>
                            </m:r>
                          </m:num>
                          <m:den>
                            <m:r>
                              <a:rPr lang="en-US" i="1">
                                <a:latin typeface="Cambria Math" panose="02040503050406030204" pitchFamily="18" charset="0"/>
                              </a:rPr>
                              <m:t>4</m:t>
                            </m:r>
                          </m:den>
                        </m:f>
                        <m:r>
                          <a:rPr lang="en-US" i="1">
                            <a:latin typeface="Cambria Math" panose="02040503050406030204" pitchFamily="18" charset="0"/>
                          </a:rPr>
                          <m:t>𝑇</m:t>
                        </m:r>
                        <m:r>
                          <a:rPr lang="en-US" i="1">
                            <a:latin typeface="Cambria Math" panose="02040503050406030204" pitchFamily="18" charset="0"/>
                          </a:rPr>
                          <m:t>,</m:t>
                        </m:r>
                        <m:r>
                          <a:rPr lang="en-US" i="1">
                            <a:latin typeface="Cambria Math" panose="02040503050406030204" pitchFamily="18" charset="0"/>
                          </a:rPr>
                          <m:t>𝑇</m:t>
                        </m:r>
                      </m:e>
                    </m:d>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35CDFF58-2BF6-5FA9-5BC7-CD34832E5C20}"/>
                  </a:ext>
                </a:extLst>
              </p:cNvPr>
              <p:cNvSpPr txBox="1">
                <a:spLocks noRot="1" noChangeAspect="1" noMove="1" noResize="1" noEditPoints="1" noAdjustHandles="1" noChangeArrowheads="1" noChangeShapeType="1" noTextEdit="1"/>
              </p:cNvSpPr>
              <p:nvPr/>
            </p:nvSpPr>
            <p:spPr>
              <a:xfrm>
                <a:off x="268012" y="630584"/>
                <a:ext cx="11655973" cy="3409395"/>
              </a:xfrm>
              <a:prstGeom prst="rect">
                <a:avLst/>
              </a:prstGeom>
              <a:blipFill>
                <a:blip r:embed="rId2"/>
                <a:stretch>
                  <a:fillRect l="-436" t="-741" r="-1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868AC5F-320B-937B-8CA8-CF1C730D3B23}"/>
                  </a:ext>
                </a:extLst>
              </p:cNvPr>
              <p:cNvSpPr txBox="1"/>
              <p:nvPr/>
            </p:nvSpPr>
            <p:spPr>
              <a:xfrm>
                <a:off x="268012" y="3874311"/>
                <a:ext cx="11776844" cy="1922834"/>
              </a:xfrm>
              <a:prstGeom prst="rect">
                <a:avLst/>
              </a:prstGeom>
              <a:noFill/>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is the acceleration of the mass as a function of time and what is the acceleration at the following times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4</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3</m:t>
                            </m:r>
                          </m:num>
                          <m:den>
                            <m:r>
                              <a:rPr lang="en-US" i="1">
                                <a:latin typeface="Cambria Math" panose="02040503050406030204" pitchFamily="18" charset="0"/>
                              </a:rPr>
                              <m:t>4</m:t>
                            </m:r>
                          </m:den>
                        </m:f>
                        <m:r>
                          <a:rPr lang="en-US" i="1">
                            <a:latin typeface="Cambria Math" panose="02040503050406030204" pitchFamily="18" charset="0"/>
                          </a:rPr>
                          <m:t>𝑇</m:t>
                        </m:r>
                        <m:r>
                          <a:rPr lang="en-US" i="1">
                            <a:latin typeface="Cambria Math" panose="02040503050406030204" pitchFamily="18" charset="0"/>
                          </a:rPr>
                          <m:t>,</m:t>
                        </m:r>
                        <m:r>
                          <a:rPr lang="en-US" i="1">
                            <a:latin typeface="Cambria Math" panose="02040503050406030204" pitchFamily="18" charset="0"/>
                          </a:rPr>
                          <m:t>𝑇</m:t>
                        </m:r>
                      </m:e>
                    </m:d>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Are the accelerations consistent with the force applied to the mass at these times?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are the frequency, period, maximum speed, and maximum acceleration if  </a:t>
                </a:r>
                <a14:m>
                  <m:oMath xmlns:m="http://schemas.openxmlformats.org/officeDocument/2006/math">
                    <m:r>
                      <a:rPr lang="en-US" b="0" i="1" smtClean="0">
                        <a:latin typeface="Cambria Math" panose="02040503050406030204" pitchFamily="18" charset="0"/>
                        <a:cs typeface="Times New Roman" panose="02020603050405020304" pitchFamily="18" charset="0"/>
                      </a:rPr>
                      <m:t>𝑚</m:t>
                    </m:r>
                    <m:r>
                      <a:rPr lang="en-US" b="0" i="1" smtClean="0">
                        <a:latin typeface="Cambria Math" panose="02040503050406030204" pitchFamily="18" charset="0"/>
                        <a:cs typeface="Times New Roman" panose="02020603050405020304" pitchFamily="18" charset="0"/>
                      </a:rPr>
                      <m:t>=2</m:t>
                    </m:r>
                    <m:r>
                      <a:rPr lang="en-US" b="0" i="1" smtClean="0">
                        <a:latin typeface="Cambria Math" panose="02040503050406030204" pitchFamily="18" charset="0"/>
                        <a:cs typeface="Times New Roman" panose="02020603050405020304" pitchFamily="18" charset="0"/>
                      </a:rPr>
                      <m:t>𝑘𝑔</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b="0" i="1" smtClean="0">
                        <a:latin typeface="Cambria Math" panose="02040503050406030204" pitchFamily="18" charset="0"/>
                        <a:cs typeface="Times New Roman" panose="02020603050405020304" pitchFamily="18" charset="0"/>
                      </a:rPr>
                      <m:t>𝑘</m:t>
                    </m:r>
                    <m:r>
                      <a:rPr lang="en-US" b="0" i="1" smtClean="0">
                        <a:latin typeface="Cambria Math" panose="02040503050406030204" pitchFamily="18" charset="0"/>
                        <a:cs typeface="Times New Roman" panose="02020603050405020304" pitchFamily="18" charset="0"/>
                      </a:rPr>
                      <m:t>=0.05</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𝑁</m:t>
                            </m:r>
                          </m:num>
                          <m:den>
                            <m:r>
                              <a:rPr lang="en-US" b="0" i="1" smtClean="0">
                                <a:latin typeface="Cambria Math" panose="02040503050406030204" pitchFamily="18" charset="0"/>
                                <a:cs typeface="Times New Roman" panose="02020603050405020304" pitchFamily="18" charset="0"/>
                              </a:rPr>
                              <m:t>𝑚</m:t>
                            </m:r>
                          </m:den>
                        </m:f>
                      </m:e>
                    </m:box>
                  </m:oMath>
                </a14:m>
                <a:r>
                  <a:rPr lang="en-US"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cs typeface="Times New Roman" panose="02020603050405020304" pitchFamily="18" charset="0"/>
                          </a:rPr>
                          <m:t>𝑚𝑎𝑥</m:t>
                        </m:r>
                      </m:sub>
                    </m:sSub>
                    <m:r>
                      <a:rPr lang="en-US" b="0" i="1" smtClean="0">
                        <a:latin typeface="Cambria Math" panose="02040503050406030204" pitchFamily="18" charset="0"/>
                        <a:cs typeface="Times New Roman" panose="02020603050405020304" pitchFamily="18" charset="0"/>
                      </a:rPr>
                      <m:t>=10</m:t>
                    </m:r>
                    <m:r>
                      <a:rPr lang="en-US" b="0" i="1" smtClean="0">
                        <a:latin typeface="Cambria Math" panose="02040503050406030204" pitchFamily="18" charset="0"/>
                        <a:cs typeface="Times New Roman" panose="02020603050405020304" pitchFamily="18" charset="0"/>
                      </a:rPr>
                      <m:t>𝑐𝑚</m:t>
                    </m:r>
                  </m:oMath>
                </a14:m>
                <a:r>
                  <a:rPr lang="en-US" dirty="0">
                    <a:latin typeface="Times New Roman" panose="02020603050405020304" pitchFamily="18" charset="0"/>
                    <a:cs typeface="Times New Roman" panose="02020603050405020304" pitchFamily="18" charset="0"/>
                  </a:rPr>
                  <a:t>?</a:t>
                </a:r>
              </a:p>
            </p:txBody>
          </p:sp>
        </mc:Choice>
        <mc:Fallback xmlns="">
          <p:sp>
            <p:nvSpPr>
              <p:cNvPr id="8" name="TextBox 7">
                <a:extLst>
                  <a:ext uri="{FF2B5EF4-FFF2-40B4-BE49-F238E27FC236}">
                    <a16:creationId xmlns:a16="http://schemas.microsoft.com/office/drawing/2014/main" id="{7868AC5F-320B-937B-8CA8-CF1C730D3B23}"/>
                  </a:ext>
                </a:extLst>
              </p:cNvPr>
              <p:cNvSpPr txBox="1">
                <a:spLocks noRot="1" noChangeAspect="1" noMove="1" noResize="1" noEditPoints="1" noAdjustHandles="1" noChangeArrowheads="1" noChangeShapeType="1" noTextEdit="1"/>
              </p:cNvSpPr>
              <p:nvPr/>
            </p:nvSpPr>
            <p:spPr>
              <a:xfrm>
                <a:off x="268012" y="3874311"/>
                <a:ext cx="11776844" cy="1922834"/>
              </a:xfrm>
              <a:prstGeom prst="rect">
                <a:avLst/>
              </a:prstGeom>
              <a:blipFill>
                <a:blip r:embed="rId3"/>
                <a:stretch>
                  <a:fillRect l="-323" t="-1974" r="-323" b="-1974"/>
                </a:stretch>
              </a:blipFill>
            </p:spPr>
            <p:txBody>
              <a:bodyPr/>
              <a:lstStyle/>
              <a:p>
                <a:r>
                  <a:rPr lang="en-US">
                    <a:noFill/>
                  </a:rPr>
                  <a:t> </a:t>
                </a:r>
              </a:p>
            </p:txBody>
          </p:sp>
        </mc:Fallback>
      </mc:AlternateContent>
    </p:spTree>
    <p:extLst>
      <p:ext uri="{BB962C8B-B14F-4D97-AF65-F5344CB8AC3E}">
        <p14:creationId xmlns:p14="http://schemas.microsoft.com/office/powerpoint/2010/main" val="3896698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2772A64-2547-0DE0-DFAB-E8BB1EB7B2AC}"/>
              </a:ext>
            </a:extLst>
          </p:cNvPr>
          <p:cNvSpPr txBox="1"/>
          <p:nvPr/>
        </p:nvSpPr>
        <p:spPr>
          <a:xfrm>
            <a:off x="114300" y="277850"/>
            <a:ext cx="2235495"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4 Solutions:</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D17E93DD-51EA-CEF7-917C-BFE8B84BFBD3}"/>
                  </a:ext>
                </a:extLst>
              </p:cNvPr>
              <p:cNvGraphicFramePr>
                <a:graphicFrameLocks noGrp="1"/>
              </p:cNvGraphicFramePr>
              <p:nvPr>
                <p:extLst>
                  <p:ext uri="{D42A27DB-BD31-4B8C-83A1-F6EECF244321}">
                    <p14:modId xmlns:p14="http://schemas.microsoft.com/office/powerpoint/2010/main" val="2300030574"/>
                  </p:ext>
                </p:extLst>
              </p:nvPr>
            </p:nvGraphicFramePr>
            <p:xfrm>
              <a:off x="1434213" y="1003779"/>
              <a:ext cx="9323573" cy="3302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71535110"/>
                        </a:ext>
                      </a:extLst>
                    </a:gridCol>
                    <a:gridCol w="1354667">
                      <a:extLst>
                        <a:ext uri="{9D8B030D-6E8A-4147-A177-3AD203B41FA5}">
                          <a16:colId xmlns:a16="http://schemas.microsoft.com/office/drawing/2014/main" val="2721901415"/>
                        </a:ext>
                      </a:extLst>
                    </a:gridCol>
                    <a:gridCol w="1354667">
                      <a:extLst>
                        <a:ext uri="{9D8B030D-6E8A-4147-A177-3AD203B41FA5}">
                          <a16:colId xmlns:a16="http://schemas.microsoft.com/office/drawing/2014/main" val="1595406263"/>
                        </a:ext>
                      </a:extLst>
                    </a:gridCol>
                    <a:gridCol w="1354667">
                      <a:extLst>
                        <a:ext uri="{9D8B030D-6E8A-4147-A177-3AD203B41FA5}">
                          <a16:colId xmlns:a16="http://schemas.microsoft.com/office/drawing/2014/main" val="3345745503"/>
                        </a:ext>
                      </a:extLst>
                    </a:gridCol>
                    <a:gridCol w="1354667">
                      <a:extLst>
                        <a:ext uri="{9D8B030D-6E8A-4147-A177-3AD203B41FA5}">
                          <a16:colId xmlns:a16="http://schemas.microsoft.com/office/drawing/2014/main" val="3047205876"/>
                        </a:ext>
                      </a:extLst>
                    </a:gridCol>
                    <a:gridCol w="2550238">
                      <a:extLst>
                        <a:ext uri="{9D8B030D-6E8A-4147-A177-3AD203B41FA5}">
                          <a16:colId xmlns:a16="http://schemas.microsoft.com/office/drawing/2014/main" val="808200340"/>
                        </a:ext>
                      </a:extLst>
                    </a:gridCol>
                  </a:tblGrid>
                  <a:tr h="370840">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𝑡</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𝜔</m:t>
                                </m:r>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𝑡</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𝑥</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𝑣</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𝑎</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𝐹</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455148"/>
                      </a:ext>
                    </a:extLst>
                  </a:tr>
                  <a:tr h="370840">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𝑚</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𝑘</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2164995"/>
                      </a:ext>
                    </a:extLst>
                  </a:tr>
                  <a:tr h="370840">
                    <a:tc>
                      <a:txBody>
                        <a:bodyPr/>
                        <a:lstStyle/>
                        <a:p>
                          <a:pPr algn="ctr"/>
                          <a14:m>
                            <m:oMathPara xmlns:m="http://schemas.openxmlformats.org/officeDocument/2006/math">
                              <m:oMath>
                                <m:f>
                                  <m:fPr>
                                    <m:ctrlPr>
                                      <a:rPr lang="en-US" b="0" i="1" smtClean="0">
                                        <a:ln>
                                          <a:solidFill>
                                            <a:schemeClr val="tx1"/>
                                          </a:solidFill>
                                        </a:ln>
                                        <a:solidFill>
                                          <a:schemeClr val="tx1"/>
                                        </a:solidFill>
                                        <a:latin typeface="Cambria Math" panose="02040503050406030204" pitchFamily="18" charset="0"/>
                                      </a:rPr>
                                    </m:ctrlPr>
                                  </m:fPr>
                                  <m:num>
                                    <m:r>
                                      <a:rPr lang="en-US" b="0" i="1" smtClean="0">
                                        <a:ln>
                                          <a:solidFill>
                                            <a:schemeClr val="tx1"/>
                                          </a:solidFill>
                                        </a:ln>
                                        <a:solidFill>
                                          <a:schemeClr val="tx1"/>
                                        </a:solidFill>
                                        <a:latin typeface="Cambria Math" panose="02040503050406030204" pitchFamily="18" charset="0"/>
                                      </a:rPr>
                                      <m:t>𝑇</m:t>
                                    </m:r>
                                  </m:num>
                                  <m:den>
                                    <m:r>
                                      <a:rPr lang="en-US" b="0" i="1" smtClean="0">
                                        <a:ln>
                                          <a:solidFill>
                                            <a:schemeClr val="tx1"/>
                                          </a:solidFill>
                                        </a:ln>
                                        <a:solidFill>
                                          <a:schemeClr val="tx1"/>
                                        </a:solidFill>
                                        <a:latin typeface="Cambria Math" panose="02040503050406030204" pitchFamily="18" charset="0"/>
                                      </a:rPr>
                                      <m:t>4</m:t>
                                    </m:r>
                                  </m:den>
                                </m:f>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f>
                                  <m:fPr>
                                    <m:ctrlPr>
                                      <a:rPr lang="en-US" b="0" i="1" smtClean="0">
                                        <a:ln>
                                          <a:solidFill>
                                            <a:schemeClr val="tx1"/>
                                          </a:solidFill>
                                        </a:ln>
                                        <a:solidFill>
                                          <a:schemeClr val="tx1"/>
                                        </a:solidFill>
                                        <a:latin typeface="Cambria Math" panose="02040503050406030204" pitchFamily="18" charset="0"/>
                                        <a:ea typeface="Cambria Math" panose="02040503050406030204" pitchFamily="18" charset="0"/>
                                      </a:rPr>
                                    </m:ctrlPr>
                                  </m:fPr>
                                  <m:num>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𝜋</m:t>
                                    </m:r>
                                  </m:num>
                                  <m:den>
                                    <m:r>
                                      <a:rPr lang="en-US" b="0" i="1" smtClean="0">
                                        <a:ln>
                                          <a:solidFill>
                                            <a:schemeClr val="tx1"/>
                                          </a:solidFill>
                                        </a:ln>
                                        <a:solidFill>
                                          <a:schemeClr val="tx1"/>
                                        </a:solidFill>
                                        <a:latin typeface="Cambria Math" panose="02040503050406030204" pitchFamily="18" charset="0"/>
                                      </a:rPr>
                                      <m:t>2</m:t>
                                    </m:r>
                                  </m:den>
                                </m:f>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𝑣</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7551604"/>
                      </a:ext>
                    </a:extLst>
                  </a:tr>
                  <a:tr h="370840">
                    <a:tc>
                      <a:txBody>
                        <a:bodyPr/>
                        <a:lstStyle/>
                        <a:p>
                          <a:pPr algn="ctr"/>
                          <a14:m>
                            <m:oMathPara xmlns:m="http://schemas.openxmlformats.org/officeDocument/2006/math">
                              <m:oMath>
                                <m:f>
                                  <m:fPr>
                                    <m:ctrlPr>
                                      <a:rPr lang="en-US" b="0" i="1" smtClean="0">
                                        <a:ln>
                                          <a:solidFill>
                                            <a:schemeClr val="tx1"/>
                                          </a:solidFill>
                                        </a:ln>
                                        <a:solidFill>
                                          <a:schemeClr val="tx1"/>
                                        </a:solidFill>
                                        <a:latin typeface="Cambria Math" panose="02040503050406030204" pitchFamily="18" charset="0"/>
                                      </a:rPr>
                                    </m:ctrlPr>
                                  </m:fPr>
                                  <m:num>
                                    <m:r>
                                      <a:rPr lang="en-US" b="0" i="1" smtClean="0">
                                        <a:ln>
                                          <a:solidFill>
                                            <a:schemeClr val="tx1"/>
                                          </a:solidFill>
                                        </a:ln>
                                        <a:solidFill>
                                          <a:schemeClr val="tx1"/>
                                        </a:solidFill>
                                        <a:latin typeface="Cambria Math" panose="02040503050406030204" pitchFamily="18" charset="0"/>
                                      </a:rPr>
                                      <m:t>𝑇</m:t>
                                    </m:r>
                                  </m:num>
                                  <m:den>
                                    <m:r>
                                      <a:rPr lang="en-US" b="0" i="1" smtClean="0">
                                        <a:ln>
                                          <a:solidFill>
                                            <a:schemeClr val="tx1"/>
                                          </a:solidFill>
                                        </a:ln>
                                        <a:solidFill>
                                          <a:schemeClr val="tx1"/>
                                        </a:solidFill>
                                        <a:latin typeface="Cambria Math" panose="02040503050406030204" pitchFamily="18" charset="0"/>
                                      </a:rPr>
                                      <m:t>2</m:t>
                                    </m:r>
                                  </m:den>
                                </m:f>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𝜋</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𝑚</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𝑘</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38732585"/>
                      </a:ext>
                    </a:extLst>
                  </a:tr>
                  <a:tr h="370840">
                    <a:tc>
                      <a:txBody>
                        <a:bodyPr/>
                        <a:lstStyle/>
                        <a:p>
                          <a:pPr algn="ctr"/>
                          <a14:m>
                            <m:oMathPara xmlns:m="http://schemas.openxmlformats.org/officeDocument/2006/math">
                              <m:oMath>
                                <m:f>
                                  <m:fPr>
                                    <m:ctrlPr>
                                      <a:rPr lang="en-US" b="0" i="1" smtClean="0">
                                        <a:ln>
                                          <a:solidFill>
                                            <a:schemeClr val="tx1"/>
                                          </a:solidFill>
                                        </a:ln>
                                        <a:solidFill>
                                          <a:schemeClr val="tx1"/>
                                        </a:solidFill>
                                        <a:latin typeface="Cambria Math" panose="02040503050406030204" pitchFamily="18" charset="0"/>
                                      </a:rPr>
                                    </m:ctrlPr>
                                  </m:fPr>
                                  <m:num>
                                    <m:r>
                                      <a:rPr lang="en-US" b="0" i="1" smtClean="0">
                                        <a:ln>
                                          <a:solidFill>
                                            <a:schemeClr val="tx1"/>
                                          </a:solidFill>
                                        </a:ln>
                                        <a:solidFill>
                                          <a:schemeClr val="tx1"/>
                                        </a:solidFill>
                                        <a:latin typeface="Cambria Math" panose="02040503050406030204" pitchFamily="18" charset="0"/>
                                      </a:rPr>
                                      <m:t>3</m:t>
                                    </m:r>
                                    <m:r>
                                      <a:rPr lang="en-US" b="0" i="1" smtClean="0">
                                        <a:ln>
                                          <a:solidFill>
                                            <a:schemeClr val="tx1"/>
                                          </a:solidFill>
                                        </a:ln>
                                        <a:solidFill>
                                          <a:schemeClr val="tx1"/>
                                        </a:solidFill>
                                        <a:latin typeface="Cambria Math" panose="02040503050406030204" pitchFamily="18" charset="0"/>
                                      </a:rPr>
                                      <m:t>𝑇</m:t>
                                    </m:r>
                                  </m:num>
                                  <m:den>
                                    <m:r>
                                      <a:rPr lang="en-US" b="0" i="1" smtClean="0">
                                        <a:ln>
                                          <a:solidFill>
                                            <a:schemeClr val="tx1"/>
                                          </a:solidFill>
                                        </a:ln>
                                        <a:solidFill>
                                          <a:schemeClr val="tx1"/>
                                        </a:solidFill>
                                        <a:latin typeface="Cambria Math" panose="02040503050406030204" pitchFamily="18" charset="0"/>
                                      </a:rPr>
                                      <m:t>4</m:t>
                                    </m:r>
                                  </m:den>
                                </m:f>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f>
                                  <m:fPr>
                                    <m:ctrlPr>
                                      <a:rPr lang="en-US" b="0" i="1" smtClean="0">
                                        <a:ln>
                                          <a:solidFill>
                                            <a:schemeClr val="tx1"/>
                                          </a:solidFill>
                                        </a:ln>
                                        <a:solidFill>
                                          <a:schemeClr val="tx1"/>
                                        </a:solidFill>
                                        <a:latin typeface="Cambria Math" panose="02040503050406030204" pitchFamily="18" charset="0"/>
                                        <a:ea typeface="Cambria Math" panose="02040503050406030204" pitchFamily="18" charset="0"/>
                                      </a:rPr>
                                    </m:ctrlPr>
                                  </m:fPr>
                                  <m:num>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3</m:t>
                                    </m:r>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𝜋</m:t>
                                    </m:r>
                                  </m:num>
                                  <m:den>
                                    <m:r>
                                      <a:rPr lang="en-US" b="0" i="1" smtClean="0">
                                        <a:ln>
                                          <a:solidFill>
                                            <a:schemeClr val="tx1"/>
                                          </a:solidFill>
                                        </a:ln>
                                        <a:solidFill>
                                          <a:schemeClr val="tx1"/>
                                        </a:solidFill>
                                        <a:latin typeface="Cambria Math" panose="02040503050406030204" pitchFamily="18" charset="0"/>
                                      </a:rPr>
                                      <m:t>2</m:t>
                                    </m:r>
                                  </m:den>
                                </m:f>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𝑣</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6071619"/>
                      </a:ext>
                    </a:extLst>
                  </a:tr>
                  <a:tr h="370840">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𝑇</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2</m:t>
                                </m:r>
                                <m:r>
                                  <a:rPr lang="en-US" b="0" i="1" smtClean="0">
                                    <a:ln>
                                      <a:solidFill>
                                        <a:schemeClr val="tx1"/>
                                      </a:solidFill>
                                    </a:ln>
                                    <a:solidFill>
                                      <a:schemeClr val="tx1"/>
                                    </a:solidFill>
                                    <a:latin typeface="Cambria Math" panose="02040503050406030204" pitchFamily="18" charset="0"/>
                                    <a:ea typeface="Cambria Math" panose="02040503050406030204" pitchFamily="18" charset="0"/>
                                  </a:rPr>
                                  <m:t>𝜋</m:t>
                                </m:r>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0</m:t>
                                </m:r>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𝑚</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𝑎</m:t>
                                    </m:r>
                                  </m:e>
                                  <m:sub>
                                    <m:r>
                                      <a:rPr lang="en-US" b="0" i="1" smtClean="0">
                                        <a:ln>
                                          <a:solidFill>
                                            <a:schemeClr val="tx1"/>
                                          </a:solidFill>
                                        </a:ln>
                                        <a:solidFill>
                                          <a:schemeClr val="tx1"/>
                                        </a:solidFill>
                                        <a:latin typeface="Cambria Math" panose="02040503050406030204" pitchFamily="18" charset="0"/>
                                      </a:rPr>
                                      <m:t>𝑚𝑎𝑥</m:t>
                                    </m:r>
                                  </m:sub>
                                </m:sSub>
                                <m:r>
                                  <a:rPr lang="en-US" b="0" i="1" smtClean="0">
                                    <a:ln>
                                      <a:solidFill>
                                        <a:schemeClr val="tx1"/>
                                      </a:solidFill>
                                    </a:ln>
                                    <a:solidFill>
                                      <a:schemeClr val="tx1"/>
                                    </a:solidFill>
                                    <a:latin typeface="Cambria Math" panose="02040503050406030204" pitchFamily="18" charset="0"/>
                                  </a:rPr>
                                  <m:t>=−</m:t>
                                </m:r>
                                <m:r>
                                  <a:rPr lang="en-US" b="0" i="1" smtClean="0">
                                    <a:ln>
                                      <a:solidFill>
                                        <a:schemeClr val="tx1"/>
                                      </a:solidFill>
                                    </a:ln>
                                    <a:solidFill>
                                      <a:schemeClr val="tx1"/>
                                    </a:solidFill>
                                    <a:latin typeface="Cambria Math" panose="02040503050406030204" pitchFamily="18" charset="0"/>
                                  </a:rPr>
                                  <m:t>𝑘</m:t>
                                </m:r>
                                <m:sSub>
                                  <m:sSubPr>
                                    <m:ctrlPr>
                                      <a:rPr lang="en-US" b="0" i="1" smtClean="0">
                                        <a:ln>
                                          <a:solidFill>
                                            <a:schemeClr val="tx1"/>
                                          </a:solidFill>
                                        </a:ln>
                                        <a:solidFill>
                                          <a:schemeClr val="tx1"/>
                                        </a:solidFill>
                                        <a:latin typeface="Cambria Math" panose="02040503050406030204" pitchFamily="18" charset="0"/>
                                      </a:rPr>
                                    </m:ctrlPr>
                                  </m:sSubPr>
                                  <m:e>
                                    <m:r>
                                      <a:rPr lang="en-US" b="0" i="1" smtClean="0">
                                        <a:ln>
                                          <a:solidFill>
                                            <a:schemeClr val="tx1"/>
                                          </a:solidFill>
                                        </a:ln>
                                        <a:solidFill>
                                          <a:schemeClr val="tx1"/>
                                        </a:solidFill>
                                        <a:latin typeface="Cambria Math" panose="02040503050406030204" pitchFamily="18" charset="0"/>
                                      </a:rPr>
                                      <m:t>𝑥</m:t>
                                    </m:r>
                                  </m:e>
                                  <m:sub>
                                    <m:r>
                                      <a:rPr lang="en-US" b="0" i="1" smtClean="0">
                                        <a:ln>
                                          <a:solidFill>
                                            <a:schemeClr val="tx1"/>
                                          </a:solidFill>
                                        </a:ln>
                                        <a:solidFill>
                                          <a:schemeClr val="tx1"/>
                                        </a:solidFill>
                                        <a:latin typeface="Cambria Math" panose="02040503050406030204" pitchFamily="18" charset="0"/>
                                      </a:rPr>
                                      <m:t>𝑚𝑎𝑥</m:t>
                                    </m:r>
                                  </m:sub>
                                </m:sSub>
                              </m:oMath>
                            </m:oMathPara>
                          </a14:m>
                          <a:endParaRPr lang="en-US" b="0" dirty="0">
                            <a:ln>
                              <a:solidFill>
                                <a:schemeClr val="tx1"/>
                              </a:solidFill>
                            </a:ln>
                            <a:solidFill>
                              <a:schemeClr val="tx1"/>
                            </a:solidFill>
                          </a:endParaRPr>
                        </a:p>
                        <a:p>
                          <a:pPr algn="ctr"/>
                          <a:endParaRPr lang="en-US" b="0"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1888227"/>
                      </a:ext>
                    </a:extLst>
                  </a:tr>
                </a:tbl>
              </a:graphicData>
            </a:graphic>
          </p:graphicFrame>
        </mc:Choice>
        <mc:Fallback xmlns="">
          <p:graphicFrame>
            <p:nvGraphicFramePr>
              <p:cNvPr id="6" name="Table 5">
                <a:extLst>
                  <a:ext uri="{FF2B5EF4-FFF2-40B4-BE49-F238E27FC236}">
                    <a16:creationId xmlns:a16="http://schemas.microsoft.com/office/drawing/2014/main" id="{D17E93DD-51EA-CEF7-917C-BFE8B84BFBD3}"/>
                  </a:ext>
                </a:extLst>
              </p:cNvPr>
              <p:cNvGraphicFramePr>
                <a:graphicFrameLocks noGrp="1"/>
              </p:cNvGraphicFramePr>
              <p:nvPr>
                <p:extLst>
                  <p:ext uri="{D42A27DB-BD31-4B8C-83A1-F6EECF244321}">
                    <p14:modId xmlns:p14="http://schemas.microsoft.com/office/powerpoint/2010/main" val="2300030574"/>
                  </p:ext>
                </p:extLst>
              </p:nvPr>
            </p:nvGraphicFramePr>
            <p:xfrm>
              <a:off x="1434213" y="1003779"/>
              <a:ext cx="9323573" cy="330200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171535110"/>
                        </a:ext>
                      </a:extLst>
                    </a:gridCol>
                    <a:gridCol w="1354667">
                      <a:extLst>
                        <a:ext uri="{9D8B030D-6E8A-4147-A177-3AD203B41FA5}">
                          <a16:colId xmlns:a16="http://schemas.microsoft.com/office/drawing/2014/main" val="2721901415"/>
                        </a:ext>
                      </a:extLst>
                    </a:gridCol>
                    <a:gridCol w="1354667">
                      <a:extLst>
                        <a:ext uri="{9D8B030D-6E8A-4147-A177-3AD203B41FA5}">
                          <a16:colId xmlns:a16="http://schemas.microsoft.com/office/drawing/2014/main" val="1595406263"/>
                        </a:ext>
                      </a:extLst>
                    </a:gridCol>
                    <a:gridCol w="1354667">
                      <a:extLst>
                        <a:ext uri="{9D8B030D-6E8A-4147-A177-3AD203B41FA5}">
                          <a16:colId xmlns:a16="http://schemas.microsoft.com/office/drawing/2014/main" val="3345745503"/>
                        </a:ext>
                      </a:extLst>
                    </a:gridCol>
                    <a:gridCol w="1354667">
                      <a:extLst>
                        <a:ext uri="{9D8B030D-6E8A-4147-A177-3AD203B41FA5}">
                          <a16:colId xmlns:a16="http://schemas.microsoft.com/office/drawing/2014/main" val="3047205876"/>
                        </a:ext>
                      </a:extLst>
                    </a:gridCol>
                    <a:gridCol w="2550238">
                      <a:extLst>
                        <a:ext uri="{9D8B030D-6E8A-4147-A177-3AD203B41FA5}">
                          <a16:colId xmlns:a16="http://schemas.microsoft.com/office/drawing/2014/main" val="808200340"/>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3448" r="-588785" b="-80344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3448" r="-488785" b="-80344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3448" r="-388785" b="-80344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3448" r="-288785" b="-80344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3448" r="-188785" b="-803448"/>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3448" r="-498" b="-803448"/>
                          </a:stretch>
                        </a:blipFill>
                      </a:tcPr>
                    </a:tc>
                    <a:extLst>
                      <a:ext uri="{0D108BD9-81ED-4DB2-BD59-A6C34878D82A}">
                        <a16:rowId xmlns:a16="http://schemas.microsoft.com/office/drawing/2014/main" val="2981455148"/>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100000" r="-588785" b="-676667"/>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100000" r="-488785" b="-676667"/>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100000" r="-388785" b="-676667"/>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100000" r="-288785" b="-676667"/>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100000" r="-188785" b="-676667"/>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100000" r="-498" b="-676667"/>
                          </a:stretch>
                        </a:blipFill>
                      </a:tcPr>
                    </a:tc>
                    <a:extLst>
                      <a:ext uri="{0D108BD9-81ED-4DB2-BD59-A6C34878D82A}">
                        <a16:rowId xmlns:a16="http://schemas.microsoft.com/office/drawing/2014/main" val="1272164995"/>
                      </a:ext>
                    </a:extLst>
                  </a:tr>
                  <a:tr h="64008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120000" r="-588785" b="-306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120000" r="-488785" b="-306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120000" r="-388785" b="-306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120000" r="-288785" b="-306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120000" r="-188785" b="-306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120000" r="-498" b="-306000"/>
                          </a:stretch>
                        </a:blipFill>
                      </a:tcPr>
                    </a:tc>
                    <a:extLst>
                      <a:ext uri="{0D108BD9-81ED-4DB2-BD59-A6C34878D82A}">
                        <a16:rowId xmlns:a16="http://schemas.microsoft.com/office/drawing/2014/main" val="2807551604"/>
                      </a:ext>
                    </a:extLst>
                  </a:tr>
                  <a:tr h="64008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215686" r="-588785" b="-20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215686" r="-488785" b="-20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215686" r="-388785" b="-20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215686" r="-288785" b="-20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215686" r="-188785" b="-200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215686" r="-498" b="-200000"/>
                          </a:stretch>
                        </a:blipFill>
                      </a:tcPr>
                    </a:tc>
                    <a:extLst>
                      <a:ext uri="{0D108BD9-81ED-4DB2-BD59-A6C34878D82A}">
                        <a16:rowId xmlns:a16="http://schemas.microsoft.com/office/drawing/2014/main" val="3938732585"/>
                      </a:ext>
                    </a:extLst>
                  </a:tr>
                  <a:tr h="64008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322000" r="-588785" b="-104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322000" r="-488785" b="-104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322000" r="-388785" b="-104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322000" r="-288785" b="-104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322000" r="-188785" b="-10400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322000" r="-498" b="-104000"/>
                          </a:stretch>
                        </a:blipFill>
                      </a:tcPr>
                    </a:tc>
                    <a:extLst>
                      <a:ext uri="{0D108BD9-81ED-4DB2-BD59-A6C34878D82A}">
                        <a16:rowId xmlns:a16="http://schemas.microsoft.com/office/drawing/2014/main" val="1516071619"/>
                      </a:ext>
                    </a:extLst>
                  </a:tr>
                  <a:tr h="64008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t="-413725" r="-588785" b="-19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00000" t="-413725" r="-488785" b="-19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00000" t="-413725" r="-388785" b="-19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000" t="-413725" r="-288785" b="-19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0000" t="-413725" r="-188785" b="-19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169" t="-413725" r="-498" b="-1961"/>
                          </a:stretch>
                        </a:blipFill>
                      </a:tcPr>
                    </a:tc>
                    <a:extLst>
                      <a:ext uri="{0D108BD9-81ED-4DB2-BD59-A6C34878D82A}">
                        <a16:rowId xmlns:a16="http://schemas.microsoft.com/office/drawing/2014/main" val="731888227"/>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680D3E8-DF65-D768-EC27-E951E93C8F0B}"/>
                  </a:ext>
                </a:extLst>
              </p:cNvPr>
              <p:cNvSpPr txBox="1"/>
              <p:nvPr/>
            </p:nvSpPr>
            <p:spPr>
              <a:xfrm>
                <a:off x="353888" y="4662377"/>
                <a:ext cx="3555269" cy="323294"/>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fun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𝑇</m:t>
                                  </m:r>
                                </m:den>
                              </m:f>
                            </m:e>
                          </m:box>
                          <m:r>
                            <a:rPr lang="en-US" b="0" i="1" smtClean="0">
                              <a:latin typeface="Cambria Math" panose="02040503050406030204" pitchFamily="18" charset="0"/>
                            </a:rPr>
                            <m:t>𝑡</m:t>
                          </m:r>
                        </m:e>
                      </m:func>
                    </m:oMath>
                  </m:oMathPara>
                </a14:m>
                <a:endParaRPr lang="en-US" dirty="0"/>
              </a:p>
            </p:txBody>
          </p:sp>
        </mc:Choice>
        <mc:Fallback xmlns="">
          <p:sp>
            <p:nvSpPr>
              <p:cNvPr id="7" name="TextBox 6">
                <a:extLst>
                  <a:ext uri="{FF2B5EF4-FFF2-40B4-BE49-F238E27FC236}">
                    <a16:creationId xmlns:a16="http://schemas.microsoft.com/office/drawing/2014/main" id="{6680D3E8-DF65-D768-EC27-E951E93C8F0B}"/>
                  </a:ext>
                </a:extLst>
              </p:cNvPr>
              <p:cNvSpPr txBox="1">
                <a:spLocks noRot="1" noChangeAspect="1" noMove="1" noResize="1" noEditPoints="1" noAdjustHandles="1" noChangeArrowheads="1" noChangeShapeType="1" noTextEdit="1"/>
              </p:cNvSpPr>
              <p:nvPr/>
            </p:nvSpPr>
            <p:spPr>
              <a:xfrm>
                <a:off x="353888" y="4662377"/>
                <a:ext cx="3555269" cy="323294"/>
              </a:xfrm>
              <a:prstGeom prst="rect">
                <a:avLst/>
              </a:prstGeom>
              <a:blipFill>
                <a:blip r:embed="rId3"/>
                <a:stretch>
                  <a:fillRect t="-3846"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5117B62-968C-D0E9-437C-9703A7E6FF04}"/>
                  </a:ext>
                </a:extLst>
              </p:cNvPr>
              <p:cNvSpPr txBox="1"/>
              <p:nvPr/>
            </p:nvSpPr>
            <p:spPr>
              <a:xfrm>
                <a:off x="250224" y="5320736"/>
                <a:ext cx="4004045" cy="323294"/>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𝑣</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r>
                        <a:rPr lang="en-US" b="0" i="1" smtClean="0">
                          <a:latin typeface="Cambria Math" panose="02040503050406030204" pitchFamily="18" charset="0"/>
                          <a:ea typeface="Cambria Math" panose="02040503050406030204" pitchFamily="18" charset="0"/>
                        </a:rPr>
                        <m:t>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func>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𝑚𝑎𝑥</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ea typeface="Cambria Math" panose="02040503050406030204" pitchFamily="18" charset="0"/>
                                    </a:rPr>
                                    <m:t>𝑇</m:t>
                                  </m:r>
                                </m:den>
                              </m:f>
                            </m:e>
                          </m:box>
                          <m:r>
                            <a:rPr lang="en-US" b="0" i="1" smtClean="0">
                              <a:latin typeface="Cambria Math" panose="02040503050406030204" pitchFamily="18" charset="0"/>
                              <a:ea typeface="Cambria Math" panose="02040503050406030204" pitchFamily="18" charset="0"/>
                            </a:rPr>
                            <m:t>𝑡</m:t>
                          </m:r>
                        </m:e>
                      </m:func>
                    </m:oMath>
                  </m:oMathPara>
                </a14:m>
                <a:endParaRPr lang="en-US" dirty="0"/>
              </a:p>
            </p:txBody>
          </p:sp>
        </mc:Choice>
        <mc:Fallback xmlns="">
          <p:sp>
            <p:nvSpPr>
              <p:cNvPr id="8" name="TextBox 7">
                <a:extLst>
                  <a:ext uri="{FF2B5EF4-FFF2-40B4-BE49-F238E27FC236}">
                    <a16:creationId xmlns:a16="http://schemas.microsoft.com/office/drawing/2014/main" id="{A5117B62-968C-D0E9-437C-9703A7E6FF04}"/>
                  </a:ext>
                </a:extLst>
              </p:cNvPr>
              <p:cNvSpPr txBox="1">
                <a:spLocks noRot="1" noChangeAspect="1" noMove="1" noResize="1" noEditPoints="1" noAdjustHandles="1" noChangeArrowheads="1" noChangeShapeType="1" noTextEdit="1"/>
              </p:cNvSpPr>
              <p:nvPr/>
            </p:nvSpPr>
            <p:spPr>
              <a:xfrm>
                <a:off x="250224" y="5320736"/>
                <a:ext cx="4004045" cy="323294"/>
              </a:xfrm>
              <a:prstGeom prst="rect">
                <a:avLst/>
              </a:prstGeom>
              <a:blipFill>
                <a:blip r:embed="rId4"/>
                <a:stretch>
                  <a:fillRect t="-3846"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80BA21E-469E-3159-3824-2BA414388DE3}"/>
                  </a:ext>
                </a:extLst>
              </p:cNvPr>
              <p:cNvSpPr txBox="1"/>
              <p:nvPr/>
            </p:nvSpPr>
            <p:spPr>
              <a:xfrm>
                <a:off x="250224" y="5909903"/>
                <a:ext cx="4191147" cy="323294"/>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𝜔</m:t>
                          </m:r>
                        </m:e>
                        <m:sup>
                          <m:r>
                            <a:rPr lang="en-US" b="0" i="1" smtClean="0">
                              <a:latin typeface="Cambria Math" panose="02040503050406030204" pitchFamily="18" charset="0"/>
                            </a:rPr>
                            <m:t>2</m:t>
                          </m:r>
                        </m:sup>
                      </m:sSup>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𝑡</m:t>
                          </m:r>
                        </m:e>
                      </m:fun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𝑚𝑎𝑥</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𝑇</m:t>
                                  </m:r>
                                </m:den>
                              </m:f>
                            </m:e>
                          </m:box>
                          <m:r>
                            <a:rPr lang="en-US" b="0" i="1" smtClean="0">
                              <a:latin typeface="Cambria Math" panose="02040503050406030204" pitchFamily="18" charset="0"/>
                            </a:rPr>
                            <m:t>𝑡</m:t>
                          </m:r>
                        </m:e>
                      </m:func>
                    </m:oMath>
                  </m:oMathPara>
                </a14:m>
                <a:endParaRPr lang="en-US" dirty="0"/>
              </a:p>
            </p:txBody>
          </p:sp>
        </mc:Choice>
        <mc:Fallback xmlns="">
          <p:sp>
            <p:nvSpPr>
              <p:cNvPr id="9" name="TextBox 8">
                <a:extLst>
                  <a:ext uri="{FF2B5EF4-FFF2-40B4-BE49-F238E27FC236}">
                    <a16:creationId xmlns:a16="http://schemas.microsoft.com/office/drawing/2014/main" id="{580BA21E-469E-3159-3824-2BA414388DE3}"/>
                  </a:ext>
                </a:extLst>
              </p:cNvPr>
              <p:cNvSpPr txBox="1">
                <a:spLocks noRot="1" noChangeAspect="1" noMove="1" noResize="1" noEditPoints="1" noAdjustHandles="1" noChangeArrowheads="1" noChangeShapeType="1" noTextEdit="1"/>
              </p:cNvSpPr>
              <p:nvPr/>
            </p:nvSpPr>
            <p:spPr>
              <a:xfrm>
                <a:off x="250224" y="5909903"/>
                <a:ext cx="4191147" cy="323294"/>
              </a:xfrm>
              <a:prstGeom prst="rect">
                <a:avLst/>
              </a:prstGeom>
              <a:blipFill>
                <a:blip r:embed="rId5"/>
                <a:stretch>
                  <a:fillRect b="-148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F4ACC9E-9695-53DF-8F4B-DF0A5A577EE1}"/>
                  </a:ext>
                </a:extLst>
              </p:cNvPr>
              <p:cNvSpPr txBox="1"/>
              <p:nvPr/>
            </p:nvSpPr>
            <p:spPr>
              <a:xfrm>
                <a:off x="353888" y="6441650"/>
                <a:ext cx="242957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𝑚𝑎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𝑘𝑥</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m:oMathPara>
                </a14:m>
                <a:endParaRPr lang="en-US" dirty="0"/>
              </a:p>
            </p:txBody>
          </p:sp>
        </mc:Choice>
        <mc:Fallback xmlns="">
          <p:sp>
            <p:nvSpPr>
              <p:cNvPr id="10" name="TextBox 9">
                <a:extLst>
                  <a:ext uri="{FF2B5EF4-FFF2-40B4-BE49-F238E27FC236}">
                    <a16:creationId xmlns:a16="http://schemas.microsoft.com/office/drawing/2014/main" id="{8F4ACC9E-9695-53DF-8F4B-DF0A5A577EE1}"/>
                  </a:ext>
                </a:extLst>
              </p:cNvPr>
              <p:cNvSpPr txBox="1">
                <a:spLocks noRot="1" noChangeAspect="1" noMove="1" noResize="1" noEditPoints="1" noAdjustHandles="1" noChangeArrowheads="1" noChangeShapeType="1" noTextEdit="1"/>
              </p:cNvSpPr>
              <p:nvPr/>
            </p:nvSpPr>
            <p:spPr>
              <a:xfrm>
                <a:off x="353888" y="6441650"/>
                <a:ext cx="2429576" cy="276999"/>
              </a:xfrm>
              <a:prstGeom prst="rect">
                <a:avLst/>
              </a:prstGeom>
              <a:blipFill>
                <a:blip r:embed="rId6"/>
                <a:stretch>
                  <a:fillRect l="-1554"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D1DCD92-FC3B-C0E4-791C-36CAEA55F617}"/>
                  </a:ext>
                </a:extLst>
              </p:cNvPr>
              <p:cNvSpPr txBox="1"/>
              <p:nvPr/>
            </p:nvSpPr>
            <p:spPr>
              <a:xfrm>
                <a:off x="7943071" y="4488152"/>
                <a:ext cx="3895041" cy="818366"/>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𝑇</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ea typeface="Cambria Math" panose="02040503050406030204" pitchFamily="18" charset="0"/>
                            </a:rPr>
                            <m:t>𝜔</m:t>
                          </m:r>
                        </m:den>
                      </m:f>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𝑘</m:t>
                              </m:r>
                            </m:den>
                          </m:f>
                        </m:e>
                      </m:rad>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𝑘𝑔</m:t>
                              </m:r>
                            </m:num>
                            <m:den>
                              <m:r>
                                <a:rPr lang="en-US" b="0" i="1" smtClean="0">
                                  <a:latin typeface="Cambria Math" panose="02040503050406030204" pitchFamily="18" charset="0"/>
                                  <a:ea typeface="Cambria Math" panose="02040503050406030204" pitchFamily="18" charset="0"/>
                                </a:rPr>
                                <m:t>0.05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r>
                                        <a:rPr lang="en-US" b="0" i="1" smtClean="0">
                                          <a:latin typeface="Cambria Math" panose="02040503050406030204" pitchFamily="18" charset="0"/>
                                          <a:ea typeface="Cambria Math" panose="02040503050406030204" pitchFamily="18" charset="0"/>
                                        </a:rPr>
                                        <m:t>𝑚</m:t>
                                      </m:r>
                                    </m:den>
                                  </m:f>
                                </m:e>
                              </m:box>
                            </m:den>
                          </m:f>
                        </m:e>
                      </m:rad>
                      <m:r>
                        <a:rPr lang="en-US" b="0" i="1" smtClean="0">
                          <a:latin typeface="Cambria Math" panose="02040503050406030204" pitchFamily="18" charset="0"/>
                          <a:ea typeface="Cambria Math" panose="02040503050406030204" pitchFamily="18" charset="0"/>
                        </a:rPr>
                        <m:t>=39.7</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11" name="TextBox 10">
                <a:extLst>
                  <a:ext uri="{FF2B5EF4-FFF2-40B4-BE49-F238E27FC236}">
                    <a16:creationId xmlns:a16="http://schemas.microsoft.com/office/drawing/2014/main" id="{ED1DCD92-FC3B-C0E4-791C-36CAEA55F617}"/>
                  </a:ext>
                </a:extLst>
              </p:cNvPr>
              <p:cNvSpPr txBox="1">
                <a:spLocks noRot="1" noChangeAspect="1" noMove="1" noResize="1" noEditPoints="1" noAdjustHandles="1" noChangeArrowheads="1" noChangeShapeType="1" noTextEdit="1"/>
              </p:cNvSpPr>
              <p:nvPr/>
            </p:nvSpPr>
            <p:spPr>
              <a:xfrm>
                <a:off x="7943071" y="4488152"/>
                <a:ext cx="3895041" cy="818366"/>
              </a:xfrm>
              <a:prstGeom prst="rect">
                <a:avLst/>
              </a:prstGeom>
              <a:blipFill>
                <a:blip r:embed="rId7"/>
                <a:stretch>
                  <a:fillRect l="-974" r="-6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0392CF6-8153-DE59-7C6F-D483FC080332}"/>
                  </a:ext>
                </a:extLst>
              </p:cNvPr>
              <p:cNvSpPr txBox="1"/>
              <p:nvPr/>
            </p:nvSpPr>
            <p:spPr>
              <a:xfrm>
                <a:off x="4441371" y="4511682"/>
                <a:ext cx="3181127" cy="823046"/>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𝑘</m:t>
                              </m:r>
                            </m:num>
                            <m:den>
                              <m:r>
                                <a:rPr lang="en-US" b="0" i="1" smtClean="0">
                                  <a:latin typeface="Cambria Math" panose="02040503050406030204" pitchFamily="18" charset="0"/>
                                  <a:ea typeface="Cambria Math" panose="02040503050406030204" pitchFamily="18" charset="0"/>
                                </a:rPr>
                                <m:t>𝑚</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0.05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r>
                                        <a:rPr lang="en-US" b="0" i="1" smtClean="0">
                                          <a:latin typeface="Cambria Math" panose="02040503050406030204" pitchFamily="18" charset="0"/>
                                          <a:ea typeface="Cambria Math" panose="02040503050406030204" pitchFamily="18" charset="0"/>
                                        </a:rPr>
                                        <m:t>𝑚</m:t>
                                      </m:r>
                                    </m:den>
                                  </m:f>
                                </m:e>
                              </m:box>
                            </m:num>
                            <m:den>
                              <m:r>
                                <a:rPr lang="en-US" b="0" i="1" smtClean="0">
                                  <a:latin typeface="Cambria Math" panose="02040503050406030204" pitchFamily="18" charset="0"/>
                                  <a:ea typeface="Cambria Math" panose="02040503050406030204" pitchFamily="18" charset="0"/>
                                </a:rPr>
                                <m:t>𝑠𝑘𝑔</m:t>
                              </m:r>
                            </m:den>
                          </m:f>
                        </m:e>
                      </m:rad>
                      <m:r>
                        <a:rPr lang="en-US" b="0" i="1" smtClean="0">
                          <a:latin typeface="Cambria Math" panose="02040503050406030204" pitchFamily="18" charset="0"/>
                          <a:ea typeface="Cambria Math" panose="02040503050406030204" pitchFamily="18" charset="0"/>
                        </a:rPr>
                        <m:t>=0.158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−1</m:t>
                          </m:r>
                        </m:sup>
                      </m:sSup>
                    </m:oMath>
                  </m:oMathPara>
                </a14:m>
                <a:endParaRPr lang="en-US" dirty="0"/>
              </a:p>
            </p:txBody>
          </p:sp>
        </mc:Choice>
        <mc:Fallback xmlns="">
          <p:sp>
            <p:nvSpPr>
              <p:cNvPr id="12" name="TextBox 11">
                <a:extLst>
                  <a:ext uri="{FF2B5EF4-FFF2-40B4-BE49-F238E27FC236}">
                    <a16:creationId xmlns:a16="http://schemas.microsoft.com/office/drawing/2014/main" id="{D0392CF6-8153-DE59-7C6F-D483FC080332}"/>
                  </a:ext>
                </a:extLst>
              </p:cNvPr>
              <p:cNvSpPr txBox="1">
                <a:spLocks noRot="1" noChangeAspect="1" noMove="1" noResize="1" noEditPoints="1" noAdjustHandles="1" noChangeArrowheads="1" noChangeShapeType="1" noTextEdit="1"/>
              </p:cNvSpPr>
              <p:nvPr/>
            </p:nvSpPr>
            <p:spPr>
              <a:xfrm>
                <a:off x="4441371" y="4511682"/>
                <a:ext cx="3181127" cy="823046"/>
              </a:xfrm>
              <a:prstGeom prst="rect">
                <a:avLst/>
              </a:prstGeom>
              <a:blipFill>
                <a:blip r:embed="rId8"/>
                <a:stretch>
                  <a:fillRect l="-398" r="-398"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DF286A1-0F76-3C03-A469-33DDA6E51157}"/>
                  </a:ext>
                </a:extLst>
              </p:cNvPr>
              <p:cNvSpPr txBox="1"/>
              <p:nvPr/>
            </p:nvSpPr>
            <p:spPr>
              <a:xfrm>
                <a:off x="5196366" y="5599625"/>
                <a:ext cx="4542782" cy="31027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=0.1</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∙0.158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−1</m:t>
                          </m:r>
                        </m:sup>
                      </m:sSup>
                      <m:r>
                        <a:rPr lang="en-US" b="0" i="1" smtClean="0">
                          <a:latin typeface="Cambria Math" panose="02040503050406030204" pitchFamily="18" charset="0"/>
                          <a:ea typeface="Cambria Math" panose="02040503050406030204" pitchFamily="18" charset="0"/>
                        </a:rPr>
                        <m:t>=0.0158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13" name="TextBox 12">
                <a:extLst>
                  <a:ext uri="{FF2B5EF4-FFF2-40B4-BE49-F238E27FC236}">
                    <a16:creationId xmlns:a16="http://schemas.microsoft.com/office/drawing/2014/main" id="{6DF286A1-0F76-3C03-A469-33DDA6E51157}"/>
                  </a:ext>
                </a:extLst>
              </p:cNvPr>
              <p:cNvSpPr txBox="1">
                <a:spLocks noRot="1" noChangeAspect="1" noMove="1" noResize="1" noEditPoints="1" noAdjustHandles="1" noChangeArrowheads="1" noChangeShapeType="1" noTextEdit="1"/>
              </p:cNvSpPr>
              <p:nvPr/>
            </p:nvSpPr>
            <p:spPr>
              <a:xfrm>
                <a:off x="5196366" y="5599625"/>
                <a:ext cx="4542782" cy="310278"/>
              </a:xfrm>
              <a:prstGeom prst="rect">
                <a:avLst/>
              </a:prstGeom>
              <a:blipFill>
                <a:blip r:embed="rId9"/>
                <a:stretch>
                  <a:fillRect t="-8000"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CAE2269-DD40-F0D8-BAB5-D568BEE531F6}"/>
                  </a:ext>
                </a:extLst>
              </p:cNvPr>
              <p:cNvSpPr txBox="1"/>
              <p:nvPr/>
            </p:nvSpPr>
            <p:spPr>
              <a:xfrm>
                <a:off x="5196366" y="6249333"/>
                <a:ext cx="4982198" cy="32893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𝜔</m:t>
                          </m:r>
                        </m:e>
                        <m:sup>
                          <m:r>
                            <a:rPr lang="en-US" b="0" i="1" smtClean="0">
                              <a:latin typeface="Cambria Math" panose="02040503050406030204" pitchFamily="18" charset="0"/>
                            </a:rPr>
                            <m:t>2</m:t>
                          </m:r>
                        </m:sup>
                      </m:sSup>
                      <m:r>
                        <a:rPr lang="en-US" b="0" i="1" smtClean="0">
                          <a:latin typeface="Cambria Math" panose="02040503050406030204" pitchFamily="18" charset="0"/>
                        </a:rPr>
                        <m:t>=0.1</m:t>
                      </m:r>
                      <m:r>
                        <a:rPr lang="en-US" b="0" i="1" smtClean="0">
                          <a:latin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0.158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−1</m:t>
                                  </m:r>
                                </m:sup>
                              </m:sSup>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=0.0025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oMath>
                  </m:oMathPara>
                </a14:m>
                <a:endParaRPr lang="en-US" dirty="0"/>
              </a:p>
            </p:txBody>
          </p:sp>
        </mc:Choice>
        <mc:Fallback xmlns="">
          <p:sp>
            <p:nvSpPr>
              <p:cNvPr id="14" name="TextBox 13">
                <a:extLst>
                  <a:ext uri="{FF2B5EF4-FFF2-40B4-BE49-F238E27FC236}">
                    <a16:creationId xmlns:a16="http://schemas.microsoft.com/office/drawing/2014/main" id="{4CAE2269-DD40-F0D8-BAB5-D568BEE531F6}"/>
                  </a:ext>
                </a:extLst>
              </p:cNvPr>
              <p:cNvSpPr txBox="1">
                <a:spLocks noRot="1" noChangeAspect="1" noMove="1" noResize="1" noEditPoints="1" noAdjustHandles="1" noChangeArrowheads="1" noChangeShapeType="1" noTextEdit="1"/>
              </p:cNvSpPr>
              <p:nvPr/>
            </p:nvSpPr>
            <p:spPr>
              <a:xfrm>
                <a:off x="5196366" y="6249333"/>
                <a:ext cx="4982198" cy="328936"/>
              </a:xfrm>
              <a:prstGeom prst="rect">
                <a:avLst/>
              </a:prstGeom>
              <a:blipFill>
                <a:blip r:embed="rId10"/>
                <a:stretch>
                  <a:fillRect b="-15385"/>
                </a:stretch>
              </a:blipFill>
            </p:spPr>
            <p:txBody>
              <a:bodyPr/>
              <a:lstStyle/>
              <a:p>
                <a:r>
                  <a:rPr lang="en-US">
                    <a:noFill/>
                  </a:rPr>
                  <a:t> </a:t>
                </a:r>
              </a:p>
            </p:txBody>
          </p:sp>
        </mc:Fallback>
      </mc:AlternateContent>
    </p:spTree>
    <p:extLst>
      <p:ext uri="{BB962C8B-B14F-4D97-AF65-F5344CB8AC3E}">
        <p14:creationId xmlns:p14="http://schemas.microsoft.com/office/powerpoint/2010/main" val="832571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17629B-3A96-442A-46CD-1F07F3733BD9}"/>
              </a:ext>
            </a:extLst>
          </p:cNvPr>
          <p:cNvPicPr>
            <a:picLocks noChangeAspect="1"/>
          </p:cNvPicPr>
          <p:nvPr/>
        </p:nvPicPr>
        <p:blipFill>
          <a:blip r:embed="rId2"/>
          <a:stretch>
            <a:fillRect/>
          </a:stretch>
        </p:blipFill>
        <p:spPr>
          <a:xfrm>
            <a:off x="452383" y="591207"/>
            <a:ext cx="5359400" cy="2997200"/>
          </a:xfrm>
          <a:prstGeom prst="rect">
            <a:avLst/>
          </a:prstGeom>
        </p:spPr>
      </p:pic>
      <p:pic>
        <p:nvPicPr>
          <p:cNvPr id="5" name="Picture 4">
            <a:extLst>
              <a:ext uri="{FF2B5EF4-FFF2-40B4-BE49-F238E27FC236}">
                <a16:creationId xmlns:a16="http://schemas.microsoft.com/office/drawing/2014/main" id="{7AD5B48A-7D73-4A70-8EEE-18CB0BBEC7FF}"/>
              </a:ext>
            </a:extLst>
          </p:cNvPr>
          <p:cNvPicPr>
            <a:picLocks noChangeAspect="1"/>
          </p:cNvPicPr>
          <p:nvPr/>
        </p:nvPicPr>
        <p:blipFill>
          <a:blip r:embed="rId3"/>
          <a:stretch>
            <a:fillRect/>
          </a:stretch>
        </p:blipFill>
        <p:spPr>
          <a:xfrm>
            <a:off x="6191031" y="591207"/>
            <a:ext cx="5359400" cy="2959100"/>
          </a:xfrm>
          <a:prstGeom prst="rect">
            <a:avLst/>
          </a:prstGeom>
        </p:spPr>
      </p:pic>
      <p:pic>
        <p:nvPicPr>
          <p:cNvPr id="6" name="Picture 5">
            <a:extLst>
              <a:ext uri="{FF2B5EF4-FFF2-40B4-BE49-F238E27FC236}">
                <a16:creationId xmlns:a16="http://schemas.microsoft.com/office/drawing/2014/main" id="{C8C782C5-4B33-CBC7-6978-4029D10ECD9B}"/>
              </a:ext>
            </a:extLst>
          </p:cNvPr>
          <p:cNvPicPr>
            <a:picLocks noChangeAspect="1"/>
          </p:cNvPicPr>
          <p:nvPr/>
        </p:nvPicPr>
        <p:blipFill>
          <a:blip r:embed="rId4"/>
          <a:stretch>
            <a:fillRect/>
          </a:stretch>
        </p:blipFill>
        <p:spPr>
          <a:xfrm>
            <a:off x="3416300" y="3946853"/>
            <a:ext cx="5359400" cy="2832100"/>
          </a:xfrm>
          <a:prstGeom prst="rect">
            <a:avLst/>
          </a:prstGeom>
        </p:spPr>
      </p:pic>
      <p:sp>
        <p:nvSpPr>
          <p:cNvPr id="7" name="TextBox 6">
            <a:extLst>
              <a:ext uri="{FF2B5EF4-FFF2-40B4-BE49-F238E27FC236}">
                <a16:creationId xmlns:a16="http://schemas.microsoft.com/office/drawing/2014/main" id="{CEDC7D81-DAAE-3EE0-69ED-7215CC9B69A1}"/>
              </a:ext>
            </a:extLst>
          </p:cNvPr>
          <p:cNvSpPr txBox="1"/>
          <p:nvPr/>
        </p:nvSpPr>
        <p:spPr>
          <a:xfrm>
            <a:off x="4288221" y="79047"/>
            <a:ext cx="3615558" cy="43088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Motion of a Mass on a Spring</a:t>
            </a:r>
          </a:p>
        </p:txBody>
      </p:sp>
    </p:spTree>
    <p:extLst>
      <p:ext uri="{BB962C8B-B14F-4D97-AF65-F5344CB8AC3E}">
        <p14:creationId xmlns:p14="http://schemas.microsoft.com/office/powerpoint/2010/main" val="2067594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FD6E8-8089-C547-A802-35A37C7B0A62}"/>
              </a:ext>
            </a:extLst>
          </p:cNvPr>
          <p:cNvSpPr txBox="1"/>
          <p:nvPr/>
        </p:nvSpPr>
        <p:spPr>
          <a:xfrm>
            <a:off x="1369540" y="345989"/>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8691887-CEA7-F540-B252-17AB0F939AC2}"/>
                  </a:ext>
                </a:extLst>
              </p:cNvPr>
              <p:cNvSpPr txBox="1"/>
              <p:nvPr/>
            </p:nvSpPr>
            <p:spPr>
              <a:xfrm>
                <a:off x="423041" y="1038158"/>
                <a:ext cx="11469414" cy="2503699"/>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Example 5:</a:t>
                </a:r>
              </a:p>
              <a:p>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Suppose two masses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1</m:t>
                        </m:r>
                      </m:sub>
                    </m:sSub>
                    <m:r>
                      <a:rPr lang="en-US" sz="2200" b="0" i="1" smtClean="0">
                        <a:latin typeface="Cambria Math" panose="02040503050406030204" pitchFamily="18" charset="0"/>
                        <a:cs typeface="Times New Roman" panose="02020603050405020304" pitchFamily="18" charset="0"/>
                      </a:rPr>
                      <m:t>=1.0</m:t>
                    </m:r>
                    <m:r>
                      <a:rPr lang="en-US" sz="2200" b="0" i="1" smtClean="0">
                        <a:latin typeface="Cambria Math" panose="02040503050406030204" pitchFamily="18" charset="0"/>
                        <a:cs typeface="Times New Roman" panose="02020603050405020304" pitchFamily="18" charset="0"/>
                      </a:rPr>
                      <m:t>𝑘𝑔</m:t>
                    </m:r>
                  </m:oMath>
                </a14:m>
                <a:r>
                  <a:rPr lang="en-US" sz="22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2</m:t>
                        </m:r>
                      </m:sub>
                    </m:sSub>
                    <m:r>
                      <a:rPr lang="en-US" sz="2200" b="0" i="1" smtClean="0">
                        <a:latin typeface="Cambria Math" panose="02040503050406030204" pitchFamily="18" charset="0"/>
                        <a:cs typeface="Times New Roman" panose="02020603050405020304" pitchFamily="18" charset="0"/>
                      </a:rPr>
                      <m:t>=2.0</m:t>
                    </m:r>
                    <m:r>
                      <a:rPr lang="en-US" sz="2200" b="0" i="1" smtClean="0">
                        <a:latin typeface="Cambria Math" panose="02040503050406030204" pitchFamily="18" charset="0"/>
                        <a:cs typeface="Times New Roman" panose="02020603050405020304" pitchFamily="18" charset="0"/>
                      </a:rPr>
                      <m:t>𝑘𝑔</m:t>
                    </m:r>
                  </m:oMath>
                </a14:m>
                <a:r>
                  <a:rPr lang="en-US" sz="2200" dirty="0">
                    <a:latin typeface="Times New Roman" panose="02020603050405020304" pitchFamily="18" charset="0"/>
                    <a:cs typeface="Times New Roman" panose="02020603050405020304" pitchFamily="18" charset="0"/>
                  </a:rPr>
                  <a:t> are connected by a light rope that passes over a massless pulley.  Mass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1</m:t>
                        </m:r>
                      </m:sub>
                    </m:sSub>
                  </m:oMath>
                </a14:m>
                <a:r>
                  <a:rPr lang="en-US" sz="2200" dirty="0">
                    <a:latin typeface="Times New Roman" panose="02020603050405020304" pitchFamily="18" charset="0"/>
                    <a:cs typeface="Times New Roman" panose="02020603050405020304" pitchFamily="18" charset="0"/>
                  </a:rPr>
                  <a:t> is also connected to a spring of stiffness </a:t>
                </a:r>
                <a14:m>
                  <m:oMath xmlns:m="http://schemas.openxmlformats.org/officeDocument/2006/math">
                    <m:r>
                      <a:rPr lang="en-US" sz="2200" b="0" i="1" smtClean="0">
                        <a:latin typeface="Cambria Math" panose="02040503050406030204" pitchFamily="18" charset="0"/>
                        <a:cs typeface="Times New Roman" panose="02020603050405020304" pitchFamily="18" charset="0"/>
                      </a:rPr>
                      <m:t>𝑘</m:t>
                    </m:r>
                    <m:r>
                      <a:rPr lang="en-US" sz="2200" b="0" i="1" smtClean="0">
                        <a:latin typeface="Cambria Math" panose="02040503050406030204" pitchFamily="18" charset="0"/>
                        <a:cs typeface="Times New Roman" panose="02020603050405020304" pitchFamily="18" charset="0"/>
                      </a:rPr>
                      <m:t>=100</m:t>
                    </m:r>
                    <m:box>
                      <m:boxPr>
                        <m:ctrlPr>
                          <a:rPr lang="en-US" sz="2200" b="0" i="1" smtClean="0">
                            <a:latin typeface="Cambria Math" panose="02040503050406030204" pitchFamily="18" charset="0"/>
                            <a:cs typeface="Times New Roman" panose="02020603050405020304" pitchFamily="18" charset="0"/>
                          </a:rPr>
                        </m:ctrlPr>
                      </m:boxPr>
                      <m:e>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𝑁</m:t>
                            </m:r>
                          </m:num>
                          <m:den>
                            <m:r>
                              <a:rPr lang="en-US" sz="2200" b="0" i="1" smtClean="0">
                                <a:latin typeface="Cambria Math" panose="02040503050406030204" pitchFamily="18" charset="0"/>
                                <a:cs typeface="Times New Roman" panose="02020603050405020304" pitchFamily="18" charset="0"/>
                              </a:rPr>
                              <m:t>𝑚</m:t>
                            </m:r>
                          </m:den>
                        </m:f>
                      </m:e>
                    </m:box>
                  </m:oMath>
                </a14:m>
                <a:r>
                  <a:rPr lang="en-US" sz="2200" dirty="0">
                    <a:latin typeface="Times New Roman" panose="02020603050405020304" pitchFamily="18" charset="0"/>
                    <a:cs typeface="Times New Roman" panose="02020603050405020304" pitchFamily="18" charset="0"/>
                  </a:rPr>
                  <a:t>.  If mass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2</m:t>
                        </m:r>
                      </m:sub>
                    </m:sSub>
                  </m:oMath>
                </a14:m>
                <a:r>
                  <a:rPr lang="en-US" sz="2200" dirty="0">
                    <a:latin typeface="Times New Roman" panose="02020603050405020304" pitchFamily="18" charset="0"/>
                    <a:cs typeface="Times New Roman" panose="02020603050405020304" pitchFamily="18" charset="0"/>
                  </a:rPr>
                  <a:t> is released from rest, what is the maximum extension,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𝑥</m:t>
                        </m:r>
                      </m:e>
                      <m:sub>
                        <m:r>
                          <a:rPr lang="en-US" sz="2200" b="0" i="1" smtClean="0">
                            <a:latin typeface="Cambria Math" panose="02040503050406030204" pitchFamily="18" charset="0"/>
                            <a:cs typeface="Times New Roman" panose="02020603050405020304" pitchFamily="18" charset="0"/>
                          </a:rPr>
                          <m:t>𝑚𝑎𝑥</m:t>
                        </m:r>
                      </m:sub>
                    </m:sSub>
                  </m:oMath>
                </a14:m>
                <a:r>
                  <a:rPr lang="en-US" sz="2200" dirty="0">
                    <a:latin typeface="Times New Roman" panose="02020603050405020304" pitchFamily="18" charset="0"/>
                    <a:cs typeface="Times New Roman" panose="02020603050405020304" pitchFamily="18" charset="0"/>
                  </a:rPr>
                  <a:t>, of the spring?</a:t>
                </a:r>
              </a:p>
              <a:p>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What is the speed of mass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2</m:t>
                        </m:r>
                      </m:sub>
                    </m:sSub>
                  </m:oMath>
                </a14:m>
                <a:r>
                  <a:rPr lang="en-US" sz="2200" dirty="0">
                    <a:latin typeface="Times New Roman" panose="02020603050405020304" pitchFamily="18" charset="0"/>
                    <a:cs typeface="Times New Roman" panose="02020603050405020304" pitchFamily="18" charset="0"/>
                  </a:rPr>
                  <a:t> when the spring has been stretched by </a:t>
                </a:r>
                <a14:m>
                  <m:oMath xmlns:m="http://schemas.openxmlformats.org/officeDocument/2006/math">
                    <m:r>
                      <a:rPr lang="en-US" sz="2200" b="0" i="0" smtClean="0">
                        <a:latin typeface="Cambria Math" panose="02040503050406030204" pitchFamily="18" charset="0"/>
                        <a:cs typeface="Times New Roman" panose="02020603050405020304" pitchFamily="18" charset="0"/>
                      </a:rPr>
                      <m:t>0.75</m:t>
                    </m:r>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𝑥</m:t>
                        </m:r>
                      </m:e>
                      <m:sub>
                        <m:r>
                          <a:rPr lang="en-US" sz="2200" b="0" i="1" smtClean="0">
                            <a:latin typeface="Cambria Math" panose="02040503050406030204" pitchFamily="18" charset="0"/>
                            <a:cs typeface="Times New Roman" panose="02020603050405020304" pitchFamily="18" charset="0"/>
                          </a:rPr>
                          <m:t>𝑚𝑎𝑥</m:t>
                        </m:r>
                      </m:sub>
                    </m:sSub>
                  </m:oMath>
                </a14:m>
                <a:r>
                  <a:rPr lang="en-US" sz="2200" dirty="0">
                    <a:latin typeface="Times New Roman" panose="02020603050405020304" pitchFamily="18" charset="0"/>
                    <a:cs typeface="Times New Roman" panose="02020603050405020304" pitchFamily="18" charset="0"/>
                  </a:rPr>
                  <a:t>?</a:t>
                </a:r>
              </a:p>
            </p:txBody>
          </p:sp>
        </mc:Choice>
        <mc:Fallback xmlns="">
          <p:sp>
            <p:nvSpPr>
              <p:cNvPr id="32" name="TextBox 31">
                <a:extLst>
                  <a:ext uri="{FF2B5EF4-FFF2-40B4-BE49-F238E27FC236}">
                    <a16:creationId xmlns:a16="http://schemas.microsoft.com/office/drawing/2014/main" id="{A8691887-CEA7-F540-B252-17AB0F939AC2}"/>
                  </a:ext>
                </a:extLst>
              </p:cNvPr>
              <p:cNvSpPr txBox="1">
                <a:spLocks noRot="1" noChangeAspect="1" noMove="1" noResize="1" noEditPoints="1" noAdjustHandles="1" noChangeArrowheads="1" noChangeShapeType="1" noTextEdit="1"/>
              </p:cNvSpPr>
              <p:nvPr/>
            </p:nvSpPr>
            <p:spPr>
              <a:xfrm>
                <a:off x="423041" y="1038158"/>
                <a:ext cx="11469414" cy="2503699"/>
              </a:xfrm>
              <a:prstGeom prst="rect">
                <a:avLst/>
              </a:prstGeom>
              <a:blipFill>
                <a:blip r:embed="rId2"/>
                <a:stretch>
                  <a:fillRect l="-664" t="-1515" b="-4040"/>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D0997183-45EF-3A47-A4F7-A28C8B20346E}"/>
              </a:ext>
            </a:extLst>
          </p:cNvPr>
          <p:cNvGrpSpPr/>
          <p:nvPr/>
        </p:nvGrpSpPr>
        <p:grpSpPr>
          <a:xfrm>
            <a:off x="3988676" y="4007582"/>
            <a:ext cx="3946633" cy="2504429"/>
            <a:chOff x="1266497" y="1965095"/>
            <a:chExt cx="3946633" cy="2504429"/>
          </a:xfrm>
        </p:grpSpPr>
        <p:grpSp>
          <p:nvGrpSpPr>
            <p:cNvPr id="29" name="Group 28">
              <a:extLst>
                <a:ext uri="{FF2B5EF4-FFF2-40B4-BE49-F238E27FC236}">
                  <a16:creationId xmlns:a16="http://schemas.microsoft.com/office/drawing/2014/main" id="{7F952AC7-D22C-6D4E-82F4-AAE2290753DC}"/>
                </a:ext>
              </a:extLst>
            </p:cNvPr>
            <p:cNvGrpSpPr/>
            <p:nvPr/>
          </p:nvGrpSpPr>
          <p:grpSpPr>
            <a:xfrm>
              <a:off x="1266497" y="2049517"/>
              <a:ext cx="3946633" cy="2420007"/>
              <a:chOff x="1266497" y="2049517"/>
              <a:chExt cx="3946633" cy="2420007"/>
            </a:xfrm>
          </p:grpSpPr>
          <p:grpSp>
            <p:nvGrpSpPr>
              <p:cNvPr id="22" name="Group 21">
                <a:extLst>
                  <a:ext uri="{FF2B5EF4-FFF2-40B4-BE49-F238E27FC236}">
                    <a16:creationId xmlns:a16="http://schemas.microsoft.com/office/drawing/2014/main" id="{81E67C91-B982-AE46-8BA5-F2793299C0AE}"/>
                  </a:ext>
                </a:extLst>
              </p:cNvPr>
              <p:cNvGrpSpPr/>
              <p:nvPr/>
            </p:nvGrpSpPr>
            <p:grpSpPr>
              <a:xfrm>
                <a:off x="1266497" y="2049517"/>
                <a:ext cx="3946633" cy="2420007"/>
                <a:chOff x="1266497" y="2049517"/>
                <a:chExt cx="3946633" cy="2420007"/>
              </a:xfrm>
            </p:grpSpPr>
            <p:grpSp>
              <p:nvGrpSpPr>
                <p:cNvPr id="12" name="Group 11">
                  <a:extLst>
                    <a:ext uri="{FF2B5EF4-FFF2-40B4-BE49-F238E27FC236}">
                      <a16:creationId xmlns:a16="http://schemas.microsoft.com/office/drawing/2014/main" id="{69DC4DA9-6372-8A4D-A940-0AA0DDB9176A}"/>
                    </a:ext>
                  </a:extLst>
                </p:cNvPr>
                <p:cNvGrpSpPr/>
                <p:nvPr/>
              </p:nvGrpSpPr>
              <p:grpSpPr>
                <a:xfrm>
                  <a:off x="1266497" y="2049517"/>
                  <a:ext cx="3358054" cy="2420007"/>
                  <a:chOff x="1266497" y="2049517"/>
                  <a:chExt cx="3358054" cy="2420007"/>
                </a:xfrm>
              </p:grpSpPr>
              <p:sp>
                <p:nvSpPr>
                  <p:cNvPr id="5" name="Rectangle 4">
                    <a:extLst>
                      <a:ext uri="{FF2B5EF4-FFF2-40B4-BE49-F238E27FC236}">
                        <a16:creationId xmlns:a16="http://schemas.microsoft.com/office/drawing/2014/main" id="{F23717E9-7EDB-C342-98E1-564A6A49A90D}"/>
                      </a:ext>
                    </a:extLst>
                  </p:cNvPr>
                  <p:cNvSpPr/>
                  <p:nvPr/>
                </p:nvSpPr>
                <p:spPr>
                  <a:xfrm>
                    <a:off x="1271752" y="2711669"/>
                    <a:ext cx="3352799" cy="165012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BEF4AF8-AD3D-3D4B-840B-240267C945AF}"/>
                      </a:ext>
                    </a:extLst>
                  </p:cNvPr>
                  <p:cNvCxnSpPr>
                    <a:cxnSpLocks/>
                  </p:cNvCxnSpPr>
                  <p:nvPr/>
                </p:nvCxnSpPr>
                <p:spPr>
                  <a:xfrm>
                    <a:off x="1266497" y="2049517"/>
                    <a:ext cx="5255" cy="6621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8E7417D-8399-4B4A-9A1F-A7C1993FB986}"/>
                      </a:ext>
                    </a:extLst>
                  </p:cNvPr>
                  <p:cNvCxnSpPr/>
                  <p:nvPr/>
                </p:nvCxnSpPr>
                <p:spPr>
                  <a:xfrm>
                    <a:off x="1271752" y="2711669"/>
                    <a:ext cx="0" cy="175785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013A090-BA54-F345-BBA2-0A1A8C5216AB}"/>
                      </a:ext>
                    </a:extLst>
                  </p:cNvPr>
                  <p:cNvCxnSpPr>
                    <a:cxnSpLocks/>
                  </p:cNvCxnSpPr>
                  <p:nvPr/>
                </p:nvCxnSpPr>
                <p:spPr>
                  <a:xfrm>
                    <a:off x="1266497" y="4361793"/>
                    <a:ext cx="3358054"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a:extLst>
                    <a:ext uri="{FF2B5EF4-FFF2-40B4-BE49-F238E27FC236}">
                      <a16:creationId xmlns:a16="http://schemas.microsoft.com/office/drawing/2014/main" id="{73594FFB-4D81-094B-A373-61F59BA08704}"/>
                    </a:ext>
                  </a:extLst>
                </p:cNvPr>
                <p:cNvCxnSpPr>
                  <a:cxnSpLocks/>
                </p:cNvCxnSpPr>
                <p:nvPr/>
              </p:nvCxnSpPr>
              <p:spPr>
                <a:xfrm flipH="1">
                  <a:off x="4635061" y="2443545"/>
                  <a:ext cx="302733" cy="268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1E3292B-74EC-684A-B072-DA6BC0DC50BD}"/>
                    </a:ext>
                  </a:extLst>
                </p:cNvPr>
                <p:cNvSpPr/>
                <p:nvPr/>
              </p:nvSpPr>
              <p:spPr>
                <a:xfrm>
                  <a:off x="4803227" y="2417379"/>
                  <a:ext cx="157655" cy="1786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5DFF7D6-2EFB-FA4A-BDA0-10DE2825C7E1}"/>
                    </a:ext>
                  </a:extLst>
                </p:cNvPr>
                <p:cNvSpPr/>
                <p:nvPr/>
              </p:nvSpPr>
              <p:spPr>
                <a:xfrm>
                  <a:off x="2396359" y="2144109"/>
                  <a:ext cx="504496" cy="567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27485D2-3F1B-9047-950E-F69D18039B64}"/>
                    </a:ext>
                  </a:extLst>
                </p:cNvPr>
                <p:cNvSpPr/>
                <p:nvPr/>
              </p:nvSpPr>
              <p:spPr>
                <a:xfrm>
                  <a:off x="4708634" y="3132083"/>
                  <a:ext cx="504496" cy="578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4" name="Straight Connector 23">
                <a:extLst>
                  <a:ext uri="{FF2B5EF4-FFF2-40B4-BE49-F238E27FC236}">
                    <a16:creationId xmlns:a16="http://schemas.microsoft.com/office/drawing/2014/main" id="{2BD686D7-5541-404E-B2DB-7F4202B5AC7A}"/>
                  </a:ext>
                </a:extLst>
              </p:cNvPr>
              <p:cNvCxnSpPr>
                <a:cxnSpLocks/>
                <a:stCxn id="19" idx="3"/>
                <a:endCxn id="18" idx="0"/>
              </p:cNvCxnSpPr>
              <p:nvPr/>
            </p:nvCxnSpPr>
            <p:spPr>
              <a:xfrm flipV="1">
                <a:off x="2900855" y="2417379"/>
                <a:ext cx="1981200" cy="105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01D909C-BA32-714F-A26D-723AC709A40F}"/>
                  </a:ext>
                </a:extLst>
              </p:cNvPr>
              <p:cNvCxnSpPr>
                <a:cxnSpLocks/>
                <a:stCxn id="18" idx="6"/>
                <a:endCxn id="20" idx="0"/>
              </p:cNvCxnSpPr>
              <p:nvPr/>
            </p:nvCxnSpPr>
            <p:spPr>
              <a:xfrm>
                <a:off x="4960882" y="2506717"/>
                <a:ext cx="0" cy="625366"/>
              </a:xfrm>
              <a:prstGeom prst="line">
                <a:avLst/>
              </a:prstGeom>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0D9D243-2765-F040-907D-9AC45F22B081}"/>
                    </a:ext>
                  </a:extLst>
                </p:cNvPr>
                <p:cNvSpPr txBox="1"/>
                <p:nvPr/>
              </p:nvSpPr>
              <p:spPr>
                <a:xfrm>
                  <a:off x="2474169" y="2289388"/>
                  <a:ext cx="348877"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oMath>
                    </m:oMathPara>
                  </a14:m>
                  <a:endParaRPr lang="en-US" dirty="0"/>
                </a:p>
              </p:txBody>
            </p:sp>
          </mc:Choice>
          <mc:Fallback xmlns="">
            <p:sp>
              <p:nvSpPr>
                <p:cNvPr id="30" name="TextBox 29">
                  <a:extLst>
                    <a:ext uri="{FF2B5EF4-FFF2-40B4-BE49-F238E27FC236}">
                      <a16:creationId xmlns:a16="http://schemas.microsoft.com/office/drawing/2014/main" id="{E0D9D243-2765-F040-907D-9AC45F22B081}"/>
                    </a:ext>
                  </a:extLst>
                </p:cNvPr>
                <p:cNvSpPr txBox="1">
                  <a:spLocks noRot="1" noChangeAspect="1" noMove="1" noResize="1" noEditPoints="1" noAdjustHandles="1" noChangeArrowheads="1" noChangeShapeType="1" noTextEdit="1"/>
                </p:cNvSpPr>
                <p:nvPr/>
              </p:nvSpPr>
              <p:spPr>
                <a:xfrm>
                  <a:off x="2474169" y="2289388"/>
                  <a:ext cx="348877" cy="276999"/>
                </a:xfrm>
                <a:prstGeom prst="rect">
                  <a:avLst/>
                </a:prstGeom>
                <a:blipFill>
                  <a:blip r:embed="rId3"/>
                  <a:stretch>
                    <a:fillRect l="-6897" r="-3448"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569FCE7-F31E-D641-8A92-68A359104850}"/>
                    </a:ext>
                  </a:extLst>
                </p:cNvPr>
                <p:cNvSpPr txBox="1"/>
                <p:nvPr/>
              </p:nvSpPr>
              <p:spPr>
                <a:xfrm>
                  <a:off x="4803227" y="3282618"/>
                  <a:ext cx="35420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oMath>
                    </m:oMathPara>
                  </a14:m>
                  <a:endParaRPr lang="en-US" dirty="0"/>
                </a:p>
              </p:txBody>
            </p:sp>
          </mc:Choice>
          <mc:Fallback xmlns="">
            <p:sp>
              <p:nvSpPr>
                <p:cNvPr id="31" name="TextBox 30">
                  <a:extLst>
                    <a:ext uri="{FF2B5EF4-FFF2-40B4-BE49-F238E27FC236}">
                      <a16:creationId xmlns:a16="http://schemas.microsoft.com/office/drawing/2014/main" id="{8569FCE7-F31E-D641-8A92-68A359104850}"/>
                    </a:ext>
                  </a:extLst>
                </p:cNvPr>
                <p:cNvSpPr txBox="1">
                  <a:spLocks noRot="1" noChangeAspect="1" noMove="1" noResize="1" noEditPoints="1" noAdjustHandles="1" noChangeArrowheads="1" noChangeShapeType="1" noTextEdit="1"/>
                </p:cNvSpPr>
                <p:nvPr/>
              </p:nvSpPr>
              <p:spPr>
                <a:xfrm>
                  <a:off x="4803227" y="3282618"/>
                  <a:ext cx="354200" cy="276999"/>
                </a:xfrm>
                <a:prstGeom prst="rect">
                  <a:avLst/>
                </a:prstGeom>
                <a:blipFill>
                  <a:blip r:embed="rId4"/>
                  <a:stretch>
                    <a:fillRect l="-10345" r="-3448" b="-13043"/>
                  </a:stretch>
                </a:blipFill>
              </p:spPr>
              <p:txBody>
                <a:bodyPr/>
                <a:lstStyle/>
                <a:p>
                  <a:r>
                    <a:rPr lang="en-US">
                      <a:noFill/>
                    </a:rPr>
                    <a:t> </a:t>
                  </a:r>
                </a:p>
              </p:txBody>
            </p:sp>
          </mc:Fallback>
        </mc:AlternateContent>
        <p:pic>
          <p:nvPicPr>
            <p:cNvPr id="34" name="Picture 33">
              <a:extLst>
                <a:ext uri="{FF2B5EF4-FFF2-40B4-BE49-F238E27FC236}">
                  <a16:creationId xmlns:a16="http://schemas.microsoft.com/office/drawing/2014/main" id="{8C7FDAAB-180E-AE45-A64F-4AAED8A03483}"/>
                </a:ext>
              </a:extLst>
            </p:cNvPr>
            <p:cNvPicPr>
              <a:picLocks noChangeAspect="1"/>
            </p:cNvPicPr>
            <p:nvPr/>
          </p:nvPicPr>
          <p:blipFill>
            <a:blip r:embed="rId5"/>
            <a:stretch>
              <a:fillRect/>
            </a:stretch>
          </p:blipFill>
          <p:spPr>
            <a:xfrm>
              <a:off x="1288954" y="2289388"/>
              <a:ext cx="1097280" cy="300038"/>
            </a:xfrm>
            <a:prstGeom prst="rect">
              <a:avLst/>
            </a:prstGeom>
          </p:spPr>
        </p:pic>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A22DCFD-3F35-5747-BB6B-EED252A1CD35}"/>
                    </a:ext>
                  </a:extLst>
                </p:cNvPr>
                <p:cNvSpPr txBox="1"/>
                <p:nvPr/>
              </p:nvSpPr>
              <p:spPr>
                <a:xfrm>
                  <a:off x="1740921" y="1965095"/>
                  <a:ext cx="18626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𝑘</m:t>
                        </m:r>
                      </m:oMath>
                    </m:oMathPara>
                  </a14:m>
                  <a:endParaRPr lang="en-US" dirty="0"/>
                </a:p>
              </p:txBody>
            </p:sp>
          </mc:Choice>
          <mc:Fallback xmlns="">
            <p:sp>
              <p:nvSpPr>
                <p:cNvPr id="35" name="TextBox 34">
                  <a:extLst>
                    <a:ext uri="{FF2B5EF4-FFF2-40B4-BE49-F238E27FC236}">
                      <a16:creationId xmlns:a16="http://schemas.microsoft.com/office/drawing/2014/main" id="{7A22DCFD-3F35-5747-BB6B-EED252A1CD35}"/>
                    </a:ext>
                  </a:extLst>
                </p:cNvPr>
                <p:cNvSpPr txBox="1">
                  <a:spLocks noRot="1" noChangeAspect="1" noMove="1" noResize="1" noEditPoints="1" noAdjustHandles="1" noChangeArrowheads="1" noChangeShapeType="1" noTextEdit="1"/>
                </p:cNvSpPr>
                <p:nvPr/>
              </p:nvSpPr>
              <p:spPr>
                <a:xfrm>
                  <a:off x="1740921" y="1965095"/>
                  <a:ext cx="186269" cy="276999"/>
                </a:xfrm>
                <a:prstGeom prst="rect">
                  <a:avLst/>
                </a:prstGeom>
                <a:blipFill>
                  <a:blip r:embed="rId6"/>
                  <a:stretch>
                    <a:fillRect l="-31250" r="-25000" b="-8696"/>
                  </a:stretch>
                </a:blipFill>
              </p:spPr>
              <p:txBody>
                <a:bodyPr/>
                <a:lstStyle/>
                <a:p>
                  <a:r>
                    <a:rPr lang="en-US">
                      <a:noFill/>
                    </a:rPr>
                    <a:t> </a:t>
                  </a:r>
                </a:p>
              </p:txBody>
            </p:sp>
          </mc:Fallback>
        </mc:AlternateContent>
      </p:grpSp>
    </p:spTree>
    <p:extLst>
      <p:ext uri="{BB962C8B-B14F-4D97-AF65-F5344CB8AC3E}">
        <p14:creationId xmlns:p14="http://schemas.microsoft.com/office/powerpoint/2010/main" val="1376902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A52952F-D75D-F865-6E67-8FD1C9DC2165}"/>
                  </a:ext>
                </a:extLst>
              </p:cNvPr>
              <p:cNvSpPr txBox="1"/>
              <p:nvPr/>
            </p:nvSpPr>
            <p:spPr>
              <a:xfrm>
                <a:off x="305686" y="1276224"/>
                <a:ext cx="8317319"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What is the maximum extension,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𝑥</m:t>
                        </m:r>
                      </m:e>
                      <m:sub>
                        <m:r>
                          <a:rPr lang="en-US" sz="2200" b="0" i="1" smtClean="0">
                            <a:latin typeface="Cambria Math" panose="02040503050406030204" pitchFamily="18" charset="0"/>
                            <a:cs typeface="Times New Roman" panose="02020603050405020304" pitchFamily="18" charset="0"/>
                          </a:rPr>
                          <m:t>𝑚𝑎𝑥</m:t>
                        </m:r>
                      </m:sub>
                    </m:sSub>
                  </m:oMath>
                </a14:m>
                <a:r>
                  <a:rPr lang="en-US" sz="2200" dirty="0">
                    <a:latin typeface="Times New Roman" panose="02020603050405020304" pitchFamily="18" charset="0"/>
                    <a:cs typeface="Times New Roman" panose="02020603050405020304" pitchFamily="18" charset="0"/>
                  </a:rPr>
                  <a:t>, of the spring?</a:t>
                </a:r>
              </a:p>
            </p:txBody>
          </p:sp>
        </mc:Choice>
        <mc:Fallback xmlns="">
          <p:sp>
            <p:nvSpPr>
              <p:cNvPr id="5" name="TextBox 4">
                <a:extLst>
                  <a:ext uri="{FF2B5EF4-FFF2-40B4-BE49-F238E27FC236}">
                    <a16:creationId xmlns:a16="http://schemas.microsoft.com/office/drawing/2014/main" id="{9A52952F-D75D-F865-6E67-8FD1C9DC2165}"/>
                  </a:ext>
                </a:extLst>
              </p:cNvPr>
              <p:cNvSpPr txBox="1">
                <a:spLocks noRot="1" noChangeAspect="1" noMove="1" noResize="1" noEditPoints="1" noAdjustHandles="1" noChangeArrowheads="1" noChangeShapeType="1" noTextEdit="1"/>
              </p:cNvSpPr>
              <p:nvPr/>
            </p:nvSpPr>
            <p:spPr>
              <a:xfrm>
                <a:off x="305686" y="1276224"/>
                <a:ext cx="8317319" cy="430887"/>
              </a:xfrm>
              <a:prstGeom prst="rect">
                <a:avLst/>
              </a:prstGeom>
              <a:blipFill>
                <a:blip r:embed="rId2"/>
                <a:stretch>
                  <a:fillRect l="-915" t="-8571" b="-2571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C9BF8584-11EC-2DB4-2177-F00E6B613397}"/>
              </a:ext>
            </a:extLst>
          </p:cNvPr>
          <p:cNvSpPr txBox="1"/>
          <p:nvPr/>
        </p:nvSpPr>
        <p:spPr>
          <a:xfrm>
            <a:off x="305686" y="619213"/>
            <a:ext cx="6097772"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Example 5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717453-5C40-9AF5-F8CE-64413B303C9C}"/>
                  </a:ext>
                </a:extLst>
              </p:cNvPr>
              <p:cNvSpPr txBox="1"/>
              <p:nvPr/>
            </p:nvSpPr>
            <p:spPr>
              <a:xfrm>
                <a:off x="758898" y="1984884"/>
                <a:ext cx="8034228" cy="391902"/>
              </a:xfrm>
              <a:prstGeom prst="rect">
                <a:avLst/>
              </a:prstGeom>
              <a:noFill/>
            </p:spPr>
            <p:txBody>
              <a:bodyPr wrap="square">
                <a:spAutoFit/>
              </a:bodyPr>
              <a:lstStyle/>
              <a:p>
                <a:pPr marL="514350" marR="0" indent="-57150">
                  <a:buNone/>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rPr>
                        <m:t>𝐸</m:t>
                      </m:r>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𝑓𝑟</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𝑇</m:t>
                          </m:r>
                        </m:sub>
                      </m:sSub>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𝑠</m:t>
                          </m:r>
                        </m:sub>
                      </m:sSub>
                      <m:r>
                        <a:rPr lang="en-US" sz="1800" b="0" i="1" smtClean="0">
                          <a:effectLst/>
                          <a:latin typeface="Cambria Math" panose="02040503050406030204" pitchFamily="18" charset="0"/>
                          <a:ea typeface="Times New Roman" panose="02020603050405020304" pitchFamily="18" charset="0"/>
                        </a:rPr>
                        <m:t>=</m:t>
                      </m:r>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𝐾</m:t>
                          </m:r>
                        </m:e>
                        <m:sub>
                          <m:r>
                            <a:rPr lang="en-US" sz="1800" b="0" i="1" smtClean="0">
                              <a:effectLst/>
                              <a:latin typeface="Cambria Math" panose="02040503050406030204" pitchFamily="18" charset="0"/>
                              <a:ea typeface="Cambria Math" panose="02040503050406030204" pitchFamily="18" charset="0"/>
                            </a:rPr>
                            <m:t>1</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𝑔</m:t>
                          </m:r>
                          <m:r>
                            <a:rPr lang="en-US" sz="1800" b="0" i="1" smtClean="0">
                              <a:effectLst/>
                              <a:latin typeface="Cambria Math" panose="02040503050406030204" pitchFamily="18" charset="0"/>
                              <a:ea typeface="Cambria Math" panose="02040503050406030204" pitchFamily="18" charset="0"/>
                            </a:rPr>
                            <m:t>1</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𝐾</m:t>
                          </m:r>
                        </m:e>
                        <m:sub>
                          <m:r>
                            <a:rPr lang="en-US" sz="1800" b="0" i="1" smtClean="0">
                              <a:effectLst/>
                              <a:latin typeface="Cambria Math" panose="02040503050406030204" pitchFamily="18" charset="0"/>
                              <a:ea typeface="Cambria Math" panose="02040503050406030204" pitchFamily="18" charset="0"/>
                            </a:rPr>
                            <m:t>2</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𝑔</m:t>
                          </m:r>
                          <m:r>
                            <a:rPr lang="en-US" sz="1800" b="0" i="1" smtClean="0">
                              <a:effectLst/>
                              <a:latin typeface="Cambria Math" panose="02040503050406030204" pitchFamily="18" charset="0"/>
                              <a:ea typeface="Cambria Math" panose="02040503050406030204" pitchFamily="18" charset="0"/>
                            </a:rPr>
                            <m:t>2</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𝑠</m:t>
                          </m:r>
                        </m:sub>
                      </m:sSub>
                    </m:oMath>
                  </m:oMathPara>
                </a14:m>
                <a:endParaRPr lang="en-US" sz="1800" dirty="0">
                  <a:effectLst/>
                  <a:latin typeface="+mn-lt"/>
                  <a:ea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87717453-5C40-9AF5-F8CE-64413B303C9C}"/>
                  </a:ext>
                </a:extLst>
              </p:cNvPr>
              <p:cNvSpPr txBox="1">
                <a:spLocks noRot="1" noChangeAspect="1" noMove="1" noResize="1" noEditPoints="1" noAdjustHandles="1" noChangeArrowheads="1" noChangeShapeType="1" noTextEdit="1"/>
              </p:cNvSpPr>
              <p:nvPr/>
            </p:nvSpPr>
            <p:spPr>
              <a:xfrm>
                <a:off x="758898" y="1984884"/>
                <a:ext cx="8034228" cy="391902"/>
              </a:xfrm>
              <a:prstGeom prst="rect">
                <a:avLst/>
              </a:prstGeom>
              <a:blipFill>
                <a:blip r:embed="rId3"/>
                <a:stretch>
                  <a:fillRect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06C2185-4BE7-2BB0-2477-3386ED1D51AC}"/>
                  </a:ext>
                </a:extLst>
              </p:cNvPr>
              <p:cNvSpPr txBox="1"/>
              <p:nvPr/>
            </p:nvSpPr>
            <p:spPr>
              <a:xfrm>
                <a:off x="1187549" y="2654559"/>
                <a:ext cx="9249262" cy="338554"/>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0=0+0+0+</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r>
                                <a:rPr lang="en-US" b="0" i="1" smtClean="0">
                                  <a:latin typeface="Cambria Math" panose="02040503050406030204" pitchFamily="18" charset="0"/>
                                </a:rPr>
                                <m:t>𝑖</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r>
                            <a:rPr lang="en-US" i="1">
                              <a:latin typeface="Cambria Math" panose="02040503050406030204" pitchFamily="18" charset="0"/>
                            </a:rPr>
                            <m:t>𝑔</m:t>
                          </m:r>
                          <m:r>
                            <a:rPr lang="en-US" i="1">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𝑘</m:t>
                          </m:r>
                          <m:r>
                            <a:rPr lang="en-US" b="0" i="1" smtClean="0">
                              <a:latin typeface="Cambria Math" panose="02040503050406030204" pitchFamily="18" charset="0"/>
                            </a:rPr>
                            <m:t>𝑥</m:t>
                          </m:r>
                        </m:e>
                      </m:d>
                      <m:r>
                        <a:rPr lang="en-US" b="0" i="1" smtClean="0">
                          <a:latin typeface="Cambria Math" panose="02040503050406030204" pitchFamily="18" charset="0"/>
                        </a:rPr>
                        <m:t>𝑥</m:t>
                      </m:r>
                    </m:oMath>
                  </m:oMathPara>
                </a14:m>
                <a:endParaRPr lang="en-US" dirty="0"/>
              </a:p>
            </p:txBody>
          </p:sp>
        </mc:Choice>
        <mc:Fallback xmlns="">
          <p:sp>
            <p:nvSpPr>
              <p:cNvPr id="9" name="TextBox 8">
                <a:extLst>
                  <a:ext uri="{FF2B5EF4-FFF2-40B4-BE49-F238E27FC236}">
                    <a16:creationId xmlns:a16="http://schemas.microsoft.com/office/drawing/2014/main" id="{106C2185-4BE7-2BB0-2477-3386ED1D51AC}"/>
                  </a:ext>
                </a:extLst>
              </p:cNvPr>
              <p:cNvSpPr txBox="1">
                <a:spLocks noRot="1" noChangeAspect="1" noMove="1" noResize="1" noEditPoints="1" noAdjustHandles="1" noChangeArrowheads="1" noChangeShapeType="1" noTextEdit="1"/>
              </p:cNvSpPr>
              <p:nvPr/>
            </p:nvSpPr>
            <p:spPr>
              <a:xfrm>
                <a:off x="1187549" y="2654559"/>
                <a:ext cx="9249262" cy="338554"/>
              </a:xfrm>
              <a:prstGeom prst="rect">
                <a:avLst/>
              </a:prstGeom>
              <a:blipFill>
                <a:blip r:embed="rId4"/>
                <a:stretch>
                  <a:fillRect b="-1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D2ABFE0-897E-CF29-B198-4C1AD23BF7DA}"/>
                  </a:ext>
                </a:extLst>
              </p:cNvPr>
              <p:cNvSpPr txBox="1"/>
              <p:nvPr/>
            </p:nvSpPr>
            <p:spPr>
              <a:xfrm>
                <a:off x="1281223" y="3429000"/>
                <a:ext cx="1397562"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𝑚𝑖𝑛</m:t>
                          </m:r>
                        </m:sub>
                      </m:sSub>
                      <m:r>
                        <a:rPr lang="en-US"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1" name="TextBox 10">
                <a:extLst>
                  <a:ext uri="{FF2B5EF4-FFF2-40B4-BE49-F238E27FC236}">
                    <a16:creationId xmlns:a16="http://schemas.microsoft.com/office/drawing/2014/main" id="{0D2ABFE0-897E-CF29-B198-4C1AD23BF7DA}"/>
                  </a:ext>
                </a:extLst>
              </p:cNvPr>
              <p:cNvSpPr txBox="1">
                <a:spLocks noRot="1" noChangeAspect="1" noMove="1" noResize="1" noEditPoints="1" noAdjustHandles="1" noChangeArrowheads="1" noChangeShapeType="1" noTextEdit="1"/>
              </p:cNvSpPr>
              <p:nvPr/>
            </p:nvSpPr>
            <p:spPr>
              <a:xfrm>
                <a:off x="1281223" y="3429000"/>
                <a:ext cx="1397562" cy="276999"/>
              </a:xfrm>
              <a:prstGeom prst="rect">
                <a:avLst/>
              </a:prstGeom>
              <a:blipFill>
                <a:blip r:embed="rId5"/>
                <a:stretch>
                  <a:fillRect l="-1802" r="-3604"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C72B4A0-6ECC-2B12-6D72-9BE278684565}"/>
                  </a:ext>
                </a:extLst>
              </p:cNvPr>
              <p:cNvSpPr txBox="1"/>
              <p:nvPr/>
            </p:nvSpPr>
            <p:spPr>
              <a:xfrm>
                <a:off x="1281223" y="4035056"/>
                <a:ext cx="4391908" cy="684996"/>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𝑚𝑎𝑥</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𝑔</m:t>
                          </m:r>
                        </m:num>
                        <m:den>
                          <m:r>
                            <a:rPr lang="en-US" b="0" i="1" smtClean="0">
                              <a:latin typeface="Cambria Math" panose="02040503050406030204" pitchFamily="18" charset="0"/>
                              <a:ea typeface="Cambria Math" panose="02040503050406030204" pitchFamily="18" charset="0"/>
                            </a:rPr>
                            <m:t>𝑘</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2∙2</m:t>
                          </m:r>
                          <m:r>
                            <a:rPr lang="en-US" b="0" i="1" smtClean="0">
                              <a:latin typeface="Cambria Math" panose="02040503050406030204" pitchFamily="18" charset="0"/>
                              <a:ea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num>
                        <m:den>
                          <m:r>
                            <a:rPr lang="en-US" b="0" i="1" smtClean="0">
                              <a:latin typeface="Cambria Math" panose="02040503050406030204" pitchFamily="18" charset="0"/>
                              <a:ea typeface="Cambria Math" panose="02040503050406030204" pitchFamily="18" charset="0"/>
                            </a:rPr>
                            <m:t>100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r>
                                    <a:rPr lang="en-US" b="0" i="1" smtClean="0">
                                      <a:latin typeface="Cambria Math" panose="02040503050406030204" pitchFamily="18" charset="0"/>
                                      <a:ea typeface="Cambria Math" panose="02040503050406030204" pitchFamily="18" charset="0"/>
                                    </a:rPr>
                                    <m:t>𝑚</m:t>
                                  </m:r>
                                </m:den>
                              </m:f>
                            </m:e>
                          </m:box>
                        </m:den>
                      </m:f>
                      <m:r>
                        <a:rPr lang="en-US" b="0" i="1" smtClean="0">
                          <a:latin typeface="Cambria Math" panose="02040503050406030204" pitchFamily="18" charset="0"/>
                          <a:ea typeface="Cambria Math" panose="02040503050406030204" pitchFamily="18" charset="0"/>
                        </a:rPr>
                        <m:t>=0.392</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2" name="TextBox 11">
                <a:extLst>
                  <a:ext uri="{FF2B5EF4-FFF2-40B4-BE49-F238E27FC236}">
                    <a16:creationId xmlns:a16="http://schemas.microsoft.com/office/drawing/2014/main" id="{CC72B4A0-6ECC-2B12-6D72-9BE278684565}"/>
                  </a:ext>
                </a:extLst>
              </p:cNvPr>
              <p:cNvSpPr txBox="1">
                <a:spLocks noRot="1" noChangeAspect="1" noMove="1" noResize="1" noEditPoints="1" noAdjustHandles="1" noChangeArrowheads="1" noChangeShapeType="1" noTextEdit="1"/>
              </p:cNvSpPr>
              <p:nvPr/>
            </p:nvSpPr>
            <p:spPr>
              <a:xfrm>
                <a:off x="1281223" y="4035056"/>
                <a:ext cx="4391908" cy="684996"/>
              </a:xfrm>
              <a:prstGeom prst="rect">
                <a:avLst/>
              </a:prstGeom>
              <a:blipFill>
                <a:blip r:embed="rId6"/>
                <a:stretch>
                  <a:fillRect l="-288" r="-576" b="-5455"/>
                </a:stretch>
              </a:blipFill>
            </p:spPr>
            <p:txBody>
              <a:bodyPr/>
              <a:lstStyle/>
              <a:p>
                <a:r>
                  <a:rPr lang="en-US">
                    <a:noFill/>
                  </a:rPr>
                  <a:t> </a:t>
                </a:r>
              </a:p>
            </p:txBody>
          </p:sp>
        </mc:Fallback>
      </mc:AlternateContent>
    </p:spTree>
    <p:extLst>
      <p:ext uri="{BB962C8B-B14F-4D97-AF65-F5344CB8AC3E}">
        <p14:creationId xmlns:p14="http://schemas.microsoft.com/office/powerpoint/2010/main" val="112524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6A855C5-601B-3EA9-4F5B-3B332A6A5943}"/>
                  </a:ext>
                </a:extLst>
              </p:cNvPr>
              <p:cNvSpPr txBox="1"/>
              <p:nvPr/>
            </p:nvSpPr>
            <p:spPr>
              <a:xfrm>
                <a:off x="305686" y="1332439"/>
                <a:ext cx="10560789"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What is the speed of mass </a:t>
                </a:r>
                <a14:m>
                  <m:oMath xmlns:m="http://schemas.openxmlformats.org/officeDocument/2006/math">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𝑚</m:t>
                        </m:r>
                      </m:e>
                      <m:sub>
                        <m:r>
                          <a:rPr lang="en-US" sz="2200" b="0" i="1" smtClean="0">
                            <a:latin typeface="Cambria Math" panose="02040503050406030204" pitchFamily="18" charset="0"/>
                            <a:cs typeface="Times New Roman" panose="02020603050405020304" pitchFamily="18" charset="0"/>
                          </a:rPr>
                          <m:t>2</m:t>
                        </m:r>
                      </m:sub>
                    </m:sSub>
                  </m:oMath>
                </a14:m>
                <a:r>
                  <a:rPr lang="en-US" sz="2200" dirty="0">
                    <a:latin typeface="Times New Roman" panose="02020603050405020304" pitchFamily="18" charset="0"/>
                    <a:cs typeface="Times New Roman" panose="02020603050405020304" pitchFamily="18" charset="0"/>
                  </a:rPr>
                  <a:t> when the spring has been stretched by </a:t>
                </a:r>
                <a14:m>
                  <m:oMath xmlns:m="http://schemas.openxmlformats.org/officeDocument/2006/math">
                    <m:r>
                      <a:rPr lang="en-US" sz="2200" b="0" i="0" smtClean="0">
                        <a:latin typeface="Cambria Math" panose="02040503050406030204" pitchFamily="18" charset="0"/>
                        <a:cs typeface="Times New Roman" panose="02020603050405020304" pitchFamily="18" charset="0"/>
                      </a:rPr>
                      <m:t>0.75</m:t>
                    </m:r>
                    <m:sSub>
                      <m:sSubPr>
                        <m:ctrlPr>
                          <a:rPr lang="en-US" sz="2200" b="0" i="1" smtClean="0">
                            <a:latin typeface="Cambria Math" panose="02040503050406030204" pitchFamily="18" charset="0"/>
                            <a:cs typeface="Times New Roman" panose="02020603050405020304" pitchFamily="18" charset="0"/>
                          </a:rPr>
                        </m:ctrlPr>
                      </m:sSubPr>
                      <m:e>
                        <m:r>
                          <a:rPr lang="en-US" sz="2200" b="0" i="1" smtClean="0">
                            <a:latin typeface="Cambria Math" panose="02040503050406030204" pitchFamily="18" charset="0"/>
                            <a:cs typeface="Times New Roman" panose="02020603050405020304" pitchFamily="18" charset="0"/>
                          </a:rPr>
                          <m:t>𝑥</m:t>
                        </m:r>
                      </m:e>
                      <m:sub>
                        <m:r>
                          <a:rPr lang="en-US" sz="2200" b="0" i="1" smtClean="0">
                            <a:latin typeface="Cambria Math" panose="02040503050406030204" pitchFamily="18" charset="0"/>
                            <a:cs typeface="Times New Roman" panose="02020603050405020304" pitchFamily="18" charset="0"/>
                          </a:rPr>
                          <m:t>𝑚𝑎𝑥</m:t>
                        </m:r>
                      </m:sub>
                    </m:sSub>
                  </m:oMath>
                </a14:m>
                <a:r>
                  <a:rPr lang="en-US" sz="2200" dirty="0">
                    <a:latin typeface="Times New Roman" panose="02020603050405020304" pitchFamily="18" charset="0"/>
                    <a:cs typeface="Times New Roman" panose="02020603050405020304" pitchFamily="18" charset="0"/>
                  </a:rPr>
                  <a:t>?</a:t>
                </a:r>
              </a:p>
            </p:txBody>
          </p:sp>
        </mc:Choice>
        <mc:Fallback xmlns="">
          <p:sp>
            <p:nvSpPr>
              <p:cNvPr id="5" name="TextBox 4">
                <a:extLst>
                  <a:ext uri="{FF2B5EF4-FFF2-40B4-BE49-F238E27FC236}">
                    <a16:creationId xmlns:a16="http://schemas.microsoft.com/office/drawing/2014/main" id="{F6A855C5-601B-3EA9-4F5B-3B332A6A5943}"/>
                  </a:ext>
                </a:extLst>
              </p:cNvPr>
              <p:cNvSpPr txBox="1">
                <a:spLocks noRot="1" noChangeAspect="1" noMove="1" noResize="1" noEditPoints="1" noAdjustHandles="1" noChangeArrowheads="1" noChangeShapeType="1" noTextEdit="1"/>
              </p:cNvSpPr>
              <p:nvPr/>
            </p:nvSpPr>
            <p:spPr>
              <a:xfrm>
                <a:off x="305686" y="1332439"/>
                <a:ext cx="10560789" cy="430887"/>
              </a:xfrm>
              <a:prstGeom prst="rect">
                <a:avLst/>
              </a:prstGeom>
              <a:blipFill>
                <a:blip r:embed="rId2"/>
                <a:stretch>
                  <a:fillRect l="-721" t="-11765" b="-26471"/>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EB25D51F-C1E8-8515-71B2-A06930D2CCB4}"/>
              </a:ext>
            </a:extLst>
          </p:cNvPr>
          <p:cNvSpPr txBox="1"/>
          <p:nvPr/>
        </p:nvSpPr>
        <p:spPr>
          <a:xfrm>
            <a:off x="305686" y="619213"/>
            <a:ext cx="6097772"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Example 5 Solution:</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224B429-0170-B224-42EE-C816CE8AEB92}"/>
                  </a:ext>
                </a:extLst>
              </p:cNvPr>
              <p:cNvSpPr txBox="1"/>
              <p:nvPr/>
            </p:nvSpPr>
            <p:spPr>
              <a:xfrm>
                <a:off x="610617" y="2219663"/>
                <a:ext cx="8034228" cy="391902"/>
              </a:xfrm>
              <a:prstGeom prst="rect">
                <a:avLst/>
              </a:prstGeom>
              <a:noFill/>
            </p:spPr>
            <p:txBody>
              <a:bodyPr wrap="square">
                <a:spAutoFit/>
              </a:bodyPr>
              <a:lstStyle/>
              <a:p>
                <a:pPr marL="514350" marR="0" indent="-57150">
                  <a:buNone/>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rPr>
                        <m:t>𝐸</m:t>
                      </m:r>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𝑓𝑟</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𝑇</m:t>
                          </m:r>
                        </m:sub>
                      </m:sSub>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𝑠</m:t>
                          </m:r>
                        </m:sub>
                      </m:sSub>
                      <m:r>
                        <a:rPr lang="en-US" sz="1800" b="0" i="1" smtClean="0">
                          <a:effectLst/>
                          <a:latin typeface="Cambria Math" panose="02040503050406030204" pitchFamily="18" charset="0"/>
                          <a:ea typeface="Times New Roman" panose="02020603050405020304" pitchFamily="18" charset="0"/>
                        </a:rPr>
                        <m:t>=</m:t>
                      </m:r>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𝐾</m:t>
                          </m:r>
                        </m:e>
                        <m:sub>
                          <m:r>
                            <a:rPr lang="en-US" sz="1800" b="0" i="1" smtClean="0">
                              <a:effectLst/>
                              <a:latin typeface="Cambria Math" panose="02040503050406030204" pitchFamily="18" charset="0"/>
                              <a:ea typeface="Cambria Math" panose="02040503050406030204" pitchFamily="18" charset="0"/>
                            </a:rPr>
                            <m:t>1</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𝑔</m:t>
                          </m:r>
                          <m:r>
                            <a:rPr lang="en-US" sz="1800" b="0" i="1" smtClean="0">
                              <a:effectLst/>
                              <a:latin typeface="Cambria Math" panose="02040503050406030204" pitchFamily="18" charset="0"/>
                              <a:ea typeface="Cambria Math" panose="02040503050406030204" pitchFamily="18" charset="0"/>
                            </a:rPr>
                            <m:t>1</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𝐾</m:t>
                          </m:r>
                        </m:e>
                        <m:sub>
                          <m:r>
                            <a:rPr lang="en-US" sz="1800" b="0" i="1" smtClean="0">
                              <a:effectLst/>
                              <a:latin typeface="Cambria Math" panose="02040503050406030204" pitchFamily="18" charset="0"/>
                              <a:ea typeface="Cambria Math" panose="02040503050406030204" pitchFamily="18" charset="0"/>
                            </a:rPr>
                            <m:t>2</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𝑔</m:t>
                          </m:r>
                          <m:r>
                            <a:rPr lang="en-US" sz="1800" b="0" i="1" smtClean="0">
                              <a:effectLst/>
                              <a:latin typeface="Cambria Math" panose="02040503050406030204" pitchFamily="18" charset="0"/>
                              <a:ea typeface="Cambria Math" panose="02040503050406030204" pitchFamily="18" charset="0"/>
                            </a:rPr>
                            <m:t>2</m:t>
                          </m:r>
                        </m:sub>
                      </m:sSub>
                      <m:r>
                        <a:rPr lang="en-US" sz="1800" b="0" i="1" smtClean="0">
                          <a:effectLst/>
                          <a:latin typeface="Cambria Math" panose="02040503050406030204" pitchFamily="18" charset="0"/>
                          <a:ea typeface="Cambria Math" panose="02040503050406030204" pitchFamily="18" charset="0"/>
                        </a:rPr>
                        <m:t>+∆</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𝑈</m:t>
                          </m:r>
                        </m:e>
                        <m:sub>
                          <m:r>
                            <a:rPr lang="en-US" sz="1800" b="0" i="1" smtClean="0">
                              <a:effectLst/>
                              <a:latin typeface="Cambria Math" panose="02040503050406030204" pitchFamily="18" charset="0"/>
                              <a:ea typeface="Cambria Math" panose="02040503050406030204" pitchFamily="18" charset="0"/>
                            </a:rPr>
                            <m:t>𝑠</m:t>
                          </m:r>
                        </m:sub>
                      </m:sSub>
                    </m:oMath>
                  </m:oMathPara>
                </a14:m>
                <a:endParaRPr lang="en-US" sz="1800" dirty="0">
                  <a:effectLst/>
                  <a:latin typeface="+mn-lt"/>
                  <a:ea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F224B429-0170-B224-42EE-C816CE8AEB92}"/>
                  </a:ext>
                </a:extLst>
              </p:cNvPr>
              <p:cNvSpPr txBox="1">
                <a:spLocks noRot="1" noChangeAspect="1" noMove="1" noResize="1" noEditPoints="1" noAdjustHandles="1" noChangeArrowheads="1" noChangeShapeType="1" noTextEdit="1"/>
              </p:cNvSpPr>
              <p:nvPr/>
            </p:nvSpPr>
            <p:spPr>
              <a:xfrm>
                <a:off x="610617" y="2219663"/>
                <a:ext cx="8034228" cy="391902"/>
              </a:xfrm>
              <a:prstGeom prst="rect">
                <a:avLst/>
              </a:prstGeom>
              <a:blipFill>
                <a:blip r:embed="rId3"/>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3CCD24E-E18B-60E1-9E53-8E51BE097042}"/>
                  </a:ext>
                </a:extLst>
              </p:cNvPr>
              <p:cNvSpPr txBox="1"/>
              <p:nvPr/>
            </p:nvSpPr>
            <p:spPr>
              <a:xfrm>
                <a:off x="1752151" y="2771204"/>
                <a:ext cx="8687698" cy="327590"/>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+0+</m:t>
                      </m:r>
                      <m:d>
                        <m:dPr>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e>
                            <m:sub>
                              <m:r>
                                <a:rPr lang="en-US" b="0" i="1" smtClean="0">
                                  <a:latin typeface="Cambria Math" panose="02040503050406030204" pitchFamily="18" charset="0"/>
                                </a:rPr>
                                <m:t>2</m:t>
                              </m:r>
                            </m:sub>
                          </m:sSub>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r>
                            <a:rPr lang="en-US" i="1">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b="0" i="1" smtClean="0">
                                  <a:latin typeface="Cambria Math" panose="02040503050406030204" pitchFamily="18" charset="0"/>
                                </a:rPr>
                                <m:t>2</m:t>
                              </m:r>
                            </m:sub>
                          </m:sSub>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m:t>
                              </m:r>
                            </m:sub>
                            <m:sup>
                              <m:r>
                                <a:rPr lang="en-US" i="1">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r>
                                <a:rPr lang="en-US" b="0" i="1" smtClean="0">
                                  <a:latin typeface="Cambria Math" panose="02040503050406030204" pitchFamily="18" charset="0"/>
                                </a:rPr>
                                <m:t>𝑖</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oMath>
                  </m:oMathPara>
                </a14:m>
                <a:endParaRPr lang="en-US" dirty="0"/>
              </a:p>
            </p:txBody>
          </p:sp>
        </mc:Choice>
        <mc:Fallback xmlns="">
          <p:sp>
            <p:nvSpPr>
              <p:cNvPr id="8" name="TextBox 7">
                <a:extLst>
                  <a:ext uri="{FF2B5EF4-FFF2-40B4-BE49-F238E27FC236}">
                    <a16:creationId xmlns:a16="http://schemas.microsoft.com/office/drawing/2014/main" id="{03CCD24E-E18B-60E1-9E53-8E51BE097042}"/>
                  </a:ext>
                </a:extLst>
              </p:cNvPr>
              <p:cNvSpPr txBox="1">
                <a:spLocks noRot="1" noChangeAspect="1" noMove="1" noResize="1" noEditPoints="1" noAdjustHandles="1" noChangeArrowheads="1" noChangeShapeType="1" noTextEdit="1"/>
              </p:cNvSpPr>
              <p:nvPr/>
            </p:nvSpPr>
            <p:spPr>
              <a:xfrm>
                <a:off x="1752151" y="2771204"/>
                <a:ext cx="8687698" cy="327590"/>
              </a:xfrm>
              <a:prstGeom prst="rect">
                <a:avLst/>
              </a:prstGeom>
              <a:blipFill>
                <a:blip r:embed="rId4"/>
                <a:stretch>
                  <a:fillRect t="-3846"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4968C19-E849-65C6-1767-59F591D8EC50}"/>
                  </a:ext>
                </a:extLst>
              </p:cNvPr>
              <p:cNvSpPr txBox="1"/>
              <p:nvPr/>
            </p:nvSpPr>
            <p:spPr>
              <a:xfrm>
                <a:off x="1752151" y="3429000"/>
                <a:ext cx="3585340" cy="326693"/>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b="0" i="1" smtClean="0">
                                  <a:latin typeface="Cambria Math" panose="02040503050406030204" pitchFamily="18" charset="0"/>
                                </a:rPr>
                                <m:t>2</m:t>
                              </m:r>
                            </m:sub>
                          </m:sSub>
                        </m:e>
                      </m:d>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2</m:t>
                          </m:r>
                        </m:sub>
                      </m:sSub>
                      <m:r>
                        <a:rPr lang="en-US" i="1">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𝑓</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oMath>
                  </m:oMathPara>
                </a14:m>
                <a:endParaRPr lang="en-US" dirty="0"/>
              </a:p>
            </p:txBody>
          </p:sp>
        </mc:Choice>
        <mc:Fallback xmlns="">
          <p:sp>
            <p:nvSpPr>
              <p:cNvPr id="9" name="TextBox 8">
                <a:extLst>
                  <a:ext uri="{FF2B5EF4-FFF2-40B4-BE49-F238E27FC236}">
                    <a16:creationId xmlns:a16="http://schemas.microsoft.com/office/drawing/2014/main" id="{94968C19-E849-65C6-1767-59F591D8EC50}"/>
                  </a:ext>
                </a:extLst>
              </p:cNvPr>
              <p:cNvSpPr txBox="1">
                <a:spLocks noRot="1" noChangeAspect="1" noMove="1" noResize="1" noEditPoints="1" noAdjustHandles="1" noChangeArrowheads="1" noChangeShapeType="1" noTextEdit="1"/>
              </p:cNvSpPr>
              <p:nvPr/>
            </p:nvSpPr>
            <p:spPr>
              <a:xfrm>
                <a:off x="1752151" y="3429000"/>
                <a:ext cx="3585340" cy="326693"/>
              </a:xfrm>
              <a:prstGeom prst="rect">
                <a:avLst/>
              </a:prstGeom>
              <a:blipFill>
                <a:blip r:embed="rId5"/>
                <a:stretch>
                  <a:fillRect l="-704" t="-3846"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69904E5-9C42-2F91-0DF7-531B5A917B46}"/>
                  </a:ext>
                </a:extLst>
              </p:cNvPr>
              <p:cNvSpPr txBox="1"/>
              <p:nvPr/>
            </p:nvSpPr>
            <p:spPr>
              <a:xfrm>
                <a:off x="1752151" y="4246436"/>
                <a:ext cx="8673272" cy="826893"/>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100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𝑚</m:t>
                                      </m:r>
                                    </m:den>
                                  </m:f>
                                </m:e>
                              </m:box>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0.75∙0.392</m:t>
                                      </m:r>
                                      <m:r>
                                        <a:rPr lang="en-US" b="0" i="1" smtClean="0">
                                          <a:latin typeface="Cambria Math" panose="02040503050406030204" pitchFamily="18" charset="0"/>
                                          <a:ea typeface="Cambria Math" panose="02040503050406030204" pitchFamily="18" charset="0"/>
                                        </a:rPr>
                                        <m:t>𝑚</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∙0.75∙0.392</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rPr>
                                <m:t>1</m:t>
                              </m:r>
                              <m:r>
                                <a:rPr lang="en-US" b="0" i="1" smtClean="0">
                                  <a:latin typeface="Cambria Math" panose="02040503050406030204" pitchFamily="18" charset="0"/>
                                </a:rPr>
                                <m:t>𝑘𝑔</m:t>
                              </m:r>
                              <m:r>
                                <a:rPr lang="en-US" b="0" i="1" smtClean="0">
                                  <a:latin typeface="Cambria Math" panose="02040503050406030204" pitchFamily="18" charset="0"/>
                                </a:rPr>
                                <m:t>+2</m:t>
                              </m:r>
                              <m:r>
                                <a:rPr lang="en-US" b="0" i="1" smtClean="0">
                                  <a:latin typeface="Cambria Math" panose="02040503050406030204" pitchFamily="18" charset="0"/>
                                </a:rPr>
                                <m:t>𝑘𝑔</m:t>
                              </m:r>
                            </m:den>
                          </m:f>
                        </m:e>
                      </m:rad>
                      <m:r>
                        <a:rPr lang="en-US" b="0" i="1" smtClean="0">
                          <a:latin typeface="Cambria Math" panose="02040503050406030204" pitchFamily="18" charset="0"/>
                        </a:rPr>
                        <m:t>=2.19</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0" name="TextBox 9">
                <a:extLst>
                  <a:ext uri="{FF2B5EF4-FFF2-40B4-BE49-F238E27FC236}">
                    <a16:creationId xmlns:a16="http://schemas.microsoft.com/office/drawing/2014/main" id="{469904E5-9C42-2F91-0DF7-531B5A917B46}"/>
                  </a:ext>
                </a:extLst>
              </p:cNvPr>
              <p:cNvSpPr txBox="1">
                <a:spLocks noRot="1" noChangeAspect="1" noMove="1" noResize="1" noEditPoints="1" noAdjustHandles="1" noChangeArrowheads="1" noChangeShapeType="1" noTextEdit="1"/>
              </p:cNvSpPr>
              <p:nvPr/>
            </p:nvSpPr>
            <p:spPr>
              <a:xfrm>
                <a:off x="1752151" y="4246436"/>
                <a:ext cx="8673272" cy="826893"/>
              </a:xfrm>
              <a:prstGeom prst="rect">
                <a:avLst/>
              </a:prstGeom>
              <a:blipFill>
                <a:blip r:embed="rId6"/>
                <a:stretch>
                  <a:fillRect b="-4545"/>
                </a:stretch>
              </a:blipFill>
            </p:spPr>
            <p:txBody>
              <a:bodyPr/>
              <a:lstStyle/>
              <a:p>
                <a:r>
                  <a:rPr lang="en-US">
                    <a:noFill/>
                  </a:rPr>
                  <a:t> </a:t>
                </a:r>
              </a:p>
            </p:txBody>
          </p:sp>
        </mc:Fallback>
      </mc:AlternateContent>
    </p:spTree>
    <p:extLst>
      <p:ext uri="{BB962C8B-B14F-4D97-AF65-F5344CB8AC3E}">
        <p14:creationId xmlns:p14="http://schemas.microsoft.com/office/powerpoint/2010/main" val="2148481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7678AD1-9F0C-234C-B4B6-2BCA389A4F7F}"/>
                  </a:ext>
                </a:extLst>
              </p:cNvPr>
              <p:cNvSpPr txBox="1"/>
              <p:nvPr/>
            </p:nvSpPr>
            <p:spPr>
              <a:xfrm>
                <a:off x="295088" y="767544"/>
                <a:ext cx="11592112" cy="432823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6:</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 amusement park thrill ride consists of a cart with some riders (of total mass </a:t>
                </a:r>
                <a14:m>
                  <m:oMath xmlns:m="http://schemas.openxmlformats.org/officeDocument/2006/math">
                    <m:r>
                      <a:rPr lang="en-US" i="1" smtClean="0">
                        <a:latin typeface="Cambria Math" panose="02040503050406030204" pitchFamily="18" charset="0"/>
                      </a:rPr>
                      <m:t>𝑚</m:t>
                    </m:r>
                    <m:r>
                      <a:rPr lang="en-US" b="0" i="1" smtClean="0">
                        <a:latin typeface="Cambria Math" panose="02040503050406030204" pitchFamily="18" charset="0"/>
                      </a:rPr>
                      <m:t>=500</m:t>
                    </m:r>
                    <m:r>
                      <a:rPr lang="en-US" b="0" i="1" smtClean="0">
                        <a:latin typeface="Cambria Math" panose="02040503050406030204" pitchFamily="18" charset="0"/>
                      </a:rPr>
                      <m:t>𝑘𝑔</m:t>
                    </m:r>
                  </m:oMath>
                </a14:m>
                <a:r>
                  <a:rPr lang="en-US" dirty="0">
                    <a:latin typeface="Times New Roman" panose="02020603050405020304" pitchFamily="18" charset="0"/>
                    <a:cs typeface="Times New Roman" panose="02020603050405020304" pitchFamily="18" charset="0"/>
                  </a:rPr>
                  <a:t>) that is set into motion by a large spring with stiffness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=800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𝑚</m:t>
                            </m:r>
                          </m:den>
                        </m:f>
                      </m:e>
                    </m:box>
                  </m:oMath>
                </a14:m>
                <a:r>
                  <a:rPr lang="en-US" dirty="0">
                    <a:latin typeface="Times New Roman" panose="02020603050405020304" pitchFamily="18" charset="0"/>
                    <a:cs typeface="Times New Roman" panose="02020603050405020304" pitchFamily="18" charset="0"/>
                  </a:rPr>
                  <a:t>.  The cart travels along a flat horizontal section of track located </a:t>
                </a:r>
                <a14:m>
                  <m:oMath xmlns:m="http://schemas.openxmlformats.org/officeDocument/2006/math">
                    <m:r>
                      <a:rPr lang="en-US" b="0" i="1" smtClean="0">
                        <a:latin typeface="Cambria Math" panose="02040503050406030204" pitchFamily="18" charset="0"/>
                        <a:cs typeface="Times New Roman" panose="02020603050405020304" pitchFamily="18" charset="0"/>
                      </a:rPr>
                      <m:t>15</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above the ground.  The cart and riders then travel down the curved portion of the track toward the loop-the-loop portion of the ride, with unknown radius </a:t>
                </a:r>
                <a14:m>
                  <m:oMath xmlns:m="http://schemas.openxmlformats.org/officeDocument/2006/math">
                    <m:r>
                      <a:rPr lang="en-US" b="0" i="1" smtClean="0">
                        <a:latin typeface="Cambria Math" panose="02040503050406030204" pitchFamily="18" charset="0"/>
                      </a:rPr>
                      <m:t>𝑅</m:t>
                    </m:r>
                  </m:oMath>
                </a14:m>
                <a:r>
                  <a:rPr lang="en-US" dirty="0">
                    <a:latin typeface="Times New Roman" panose="02020603050405020304" pitchFamily="18" charset="0"/>
                    <a:cs typeface="Times New Roman" panose="02020603050405020304" pitchFamily="18" charset="0"/>
                  </a:rPr>
                  <a:t>.  Assume the entire track is frictionless.</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Suppose that the spring is initially compressed by an amount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=3</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(from its equilibrium length taken to be </a:t>
                </a:r>
                <a14:m>
                  <m:oMath xmlns:m="http://schemas.openxmlformats.org/officeDocument/2006/math">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=0</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 and the cart and riders are released from rest.  If the speed of the cart and riders at the top of the loop-the-loop is </a:t>
                </a:r>
                <a14:m>
                  <m:oMath xmlns:m="http://schemas.openxmlformats.org/officeDocument/2006/math">
                    <m:r>
                      <a:rPr lang="en-US" b="0" i="1" smtClean="0">
                        <a:latin typeface="Cambria Math" panose="02040503050406030204" pitchFamily="18" charset="0"/>
                        <a:cs typeface="Times New Roman" panose="02020603050405020304" pitchFamily="18" charset="0"/>
                      </a:rPr>
                      <m:t>8.55</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 what is the diameter of the loop?</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 much work was done by gravity on the cart and riders between the bottom and top of the loop-the-loop?</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Suppose that friction existed (with coefficient of friction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1" smtClean="0">
                        <a:latin typeface="Cambria Math" panose="02040503050406030204" pitchFamily="18" charset="0"/>
                        <a:ea typeface="Cambria Math" panose="02040503050406030204" pitchFamily="18" charset="0"/>
                        <a:cs typeface="Times New Roman" panose="02020603050405020304" pitchFamily="18" charset="0"/>
                      </a:rPr>
                      <m:t>=0.2</m:t>
                    </m:r>
                  </m:oMath>
                </a14:m>
                <a:r>
                  <a:rPr lang="en-US" dirty="0">
                    <a:latin typeface="Times New Roman" panose="02020603050405020304" pitchFamily="18" charset="0"/>
                    <a:cs typeface="Times New Roman" panose="02020603050405020304" pitchFamily="18" charset="0"/>
                  </a:rPr>
                  <a:t>) between the cart and riders and the horizontal surface.  What would the speed of the cart and riders be when it loses contact with the spring?</a:t>
                </a:r>
              </a:p>
            </p:txBody>
          </p:sp>
        </mc:Choice>
        <mc:Fallback xmlns="">
          <p:sp>
            <p:nvSpPr>
              <p:cNvPr id="4" name="TextBox 3">
                <a:extLst>
                  <a:ext uri="{FF2B5EF4-FFF2-40B4-BE49-F238E27FC236}">
                    <a16:creationId xmlns:a16="http://schemas.microsoft.com/office/drawing/2014/main" id="{D7678AD1-9F0C-234C-B4B6-2BCA389A4F7F}"/>
                  </a:ext>
                </a:extLst>
              </p:cNvPr>
              <p:cNvSpPr txBox="1">
                <a:spLocks noRot="1" noChangeAspect="1" noMove="1" noResize="1" noEditPoints="1" noAdjustHandles="1" noChangeArrowheads="1" noChangeShapeType="1" noTextEdit="1"/>
              </p:cNvSpPr>
              <p:nvPr/>
            </p:nvSpPr>
            <p:spPr>
              <a:xfrm>
                <a:off x="295088" y="767544"/>
                <a:ext cx="11592112" cy="4328236"/>
              </a:xfrm>
              <a:prstGeom prst="rect">
                <a:avLst/>
              </a:prstGeom>
              <a:blipFill>
                <a:blip r:embed="rId2"/>
                <a:stretch>
                  <a:fillRect l="-438" t="-585" r="-547" b="-877"/>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2492A47F-4ACE-A44C-8FFA-000FC18FFF09}"/>
              </a:ext>
            </a:extLst>
          </p:cNvPr>
          <p:cNvGrpSpPr/>
          <p:nvPr/>
        </p:nvGrpSpPr>
        <p:grpSpPr>
          <a:xfrm>
            <a:off x="2675217" y="5008975"/>
            <a:ext cx="7099300" cy="1651000"/>
            <a:chOff x="2675217" y="5008975"/>
            <a:chExt cx="7099300" cy="1651000"/>
          </a:xfrm>
        </p:grpSpPr>
        <p:grpSp>
          <p:nvGrpSpPr>
            <p:cNvPr id="6" name="Group 5">
              <a:extLst>
                <a:ext uri="{FF2B5EF4-FFF2-40B4-BE49-F238E27FC236}">
                  <a16:creationId xmlns:a16="http://schemas.microsoft.com/office/drawing/2014/main" id="{0774BF2A-6E10-0641-A07A-FBCFE1FBEB0E}"/>
                </a:ext>
              </a:extLst>
            </p:cNvPr>
            <p:cNvGrpSpPr/>
            <p:nvPr/>
          </p:nvGrpSpPr>
          <p:grpSpPr>
            <a:xfrm>
              <a:off x="2675217" y="5008975"/>
              <a:ext cx="7099300" cy="1651000"/>
              <a:chOff x="1651000" y="3994318"/>
              <a:chExt cx="8509000" cy="2355682"/>
            </a:xfrm>
          </p:grpSpPr>
          <p:grpSp>
            <p:nvGrpSpPr>
              <p:cNvPr id="9" name="Group 8">
                <a:extLst>
                  <a:ext uri="{FF2B5EF4-FFF2-40B4-BE49-F238E27FC236}">
                    <a16:creationId xmlns:a16="http://schemas.microsoft.com/office/drawing/2014/main" id="{796A72FD-87D8-CD43-BA8E-88852A1C6BE9}"/>
                  </a:ext>
                </a:extLst>
              </p:cNvPr>
              <p:cNvGrpSpPr/>
              <p:nvPr/>
            </p:nvGrpSpPr>
            <p:grpSpPr>
              <a:xfrm>
                <a:off x="1651000" y="4241800"/>
                <a:ext cx="8509000" cy="2108200"/>
                <a:chOff x="1041400" y="3009900"/>
                <a:chExt cx="8509000" cy="2108200"/>
              </a:xfrm>
            </p:grpSpPr>
            <p:grpSp>
              <p:nvGrpSpPr>
                <p:cNvPr id="14" name="Group 13">
                  <a:extLst>
                    <a:ext uri="{FF2B5EF4-FFF2-40B4-BE49-F238E27FC236}">
                      <a16:creationId xmlns:a16="http://schemas.microsoft.com/office/drawing/2014/main" id="{58D18780-7C63-A14B-8A9D-E9FEA198F444}"/>
                    </a:ext>
                  </a:extLst>
                </p:cNvPr>
                <p:cNvGrpSpPr/>
                <p:nvPr/>
              </p:nvGrpSpPr>
              <p:grpSpPr>
                <a:xfrm>
                  <a:off x="1041400" y="3009900"/>
                  <a:ext cx="8509000" cy="2108200"/>
                  <a:chOff x="1041400" y="3009900"/>
                  <a:chExt cx="8509000" cy="2108200"/>
                </a:xfrm>
              </p:grpSpPr>
              <p:grpSp>
                <p:nvGrpSpPr>
                  <p:cNvPr id="18" name="Group 17">
                    <a:extLst>
                      <a:ext uri="{FF2B5EF4-FFF2-40B4-BE49-F238E27FC236}">
                        <a16:creationId xmlns:a16="http://schemas.microsoft.com/office/drawing/2014/main" id="{95E6FD40-60AC-C84C-BCB1-9588960595FF}"/>
                      </a:ext>
                    </a:extLst>
                  </p:cNvPr>
                  <p:cNvGrpSpPr/>
                  <p:nvPr/>
                </p:nvGrpSpPr>
                <p:grpSpPr>
                  <a:xfrm>
                    <a:off x="1041400" y="3009900"/>
                    <a:ext cx="3111500" cy="2006600"/>
                    <a:chOff x="1041400" y="3009900"/>
                    <a:chExt cx="3111500" cy="2006600"/>
                  </a:xfrm>
                </p:grpSpPr>
                <p:grpSp>
                  <p:nvGrpSpPr>
                    <p:cNvPr id="23" name="Group 22">
                      <a:extLst>
                        <a:ext uri="{FF2B5EF4-FFF2-40B4-BE49-F238E27FC236}">
                          <a16:creationId xmlns:a16="http://schemas.microsoft.com/office/drawing/2014/main" id="{E57AEE84-C8D4-774A-AFEE-3BDAAA6B88DD}"/>
                        </a:ext>
                      </a:extLst>
                    </p:cNvPr>
                    <p:cNvGrpSpPr/>
                    <p:nvPr/>
                  </p:nvGrpSpPr>
                  <p:grpSpPr>
                    <a:xfrm>
                      <a:off x="1041400" y="3403600"/>
                      <a:ext cx="3111500" cy="1612900"/>
                      <a:chOff x="1041400" y="3403600"/>
                      <a:chExt cx="3111500" cy="1612900"/>
                    </a:xfrm>
                  </p:grpSpPr>
                  <p:sp>
                    <p:nvSpPr>
                      <p:cNvPr id="25" name="Rectangle 24">
                        <a:extLst>
                          <a:ext uri="{FF2B5EF4-FFF2-40B4-BE49-F238E27FC236}">
                            <a16:creationId xmlns:a16="http://schemas.microsoft.com/office/drawing/2014/main" id="{764AB0F1-993D-9E48-86E4-25648CED2C31}"/>
                          </a:ext>
                        </a:extLst>
                      </p:cNvPr>
                      <p:cNvSpPr/>
                      <p:nvPr/>
                    </p:nvSpPr>
                    <p:spPr>
                      <a:xfrm>
                        <a:off x="1041400" y="3403600"/>
                        <a:ext cx="3009900" cy="1612900"/>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CC4AC31-70C3-DA4C-844E-6DBA1258B9F4}"/>
                          </a:ext>
                        </a:extLst>
                      </p:cNvPr>
                      <p:cNvSpPr/>
                      <p:nvPr/>
                    </p:nvSpPr>
                    <p:spPr>
                      <a:xfrm>
                        <a:off x="3733800" y="3441700"/>
                        <a:ext cx="419100" cy="1536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4" name="Straight Connector 23">
                      <a:extLst>
                        <a:ext uri="{FF2B5EF4-FFF2-40B4-BE49-F238E27FC236}">
                          <a16:creationId xmlns:a16="http://schemas.microsoft.com/office/drawing/2014/main" id="{F4B4EC7A-6B75-BB4D-9781-3F0AF4B8B993}"/>
                        </a:ext>
                      </a:extLst>
                    </p:cNvPr>
                    <p:cNvCxnSpPr/>
                    <p:nvPr/>
                  </p:nvCxnSpPr>
                  <p:spPr>
                    <a:xfrm flipV="1">
                      <a:off x="1041400" y="3009900"/>
                      <a:ext cx="0" cy="3937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Arc 18">
                    <a:extLst>
                      <a:ext uri="{FF2B5EF4-FFF2-40B4-BE49-F238E27FC236}">
                        <a16:creationId xmlns:a16="http://schemas.microsoft.com/office/drawing/2014/main" id="{394CF8AD-D216-2F47-A0A5-3A0CE020E86D}"/>
                      </a:ext>
                    </a:extLst>
                  </p:cNvPr>
                  <p:cNvSpPr/>
                  <p:nvPr/>
                </p:nvSpPr>
                <p:spPr>
                  <a:xfrm>
                    <a:off x="2901951" y="3403600"/>
                    <a:ext cx="2298700" cy="1714500"/>
                  </a:xfrm>
                  <a:prstGeom prst="arc">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a:extLst>
                      <a:ext uri="{FF2B5EF4-FFF2-40B4-BE49-F238E27FC236}">
                        <a16:creationId xmlns:a16="http://schemas.microsoft.com/office/drawing/2014/main" id="{E28C91B8-9479-3B4D-A8C1-1799754CFE67}"/>
                      </a:ext>
                    </a:extLst>
                  </p:cNvPr>
                  <p:cNvSpPr/>
                  <p:nvPr/>
                </p:nvSpPr>
                <p:spPr>
                  <a:xfrm rot="10486924">
                    <a:off x="5204747" y="3277225"/>
                    <a:ext cx="2298700" cy="1714500"/>
                  </a:xfrm>
                  <a:prstGeom prst="arc">
                    <a:avLst>
                      <a:gd name="adj1" fmla="val 16657179"/>
                      <a:gd name="adj2" fmla="val 266654"/>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0009DA7D-9FCD-C54C-95FA-EF7AD09290A9}"/>
                      </a:ext>
                    </a:extLst>
                  </p:cNvPr>
                  <p:cNvCxnSpPr>
                    <a:stCxn id="20" idx="0"/>
                  </p:cNvCxnSpPr>
                  <p:nvPr/>
                </p:nvCxnSpPr>
                <p:spPr>
                  <a:xfrm>
                    <a:off x="6318033" y="4994332"/>
                    <a:ext cx="3232367" cy="946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41A9FF80-4D76-204A-B3CA-6B1829C692CF}"/>
                      </a:ext>
                    </a:extLst>
                  </p:cNvPr>
                  <p:cNvSpPr/>
                  <p:nvPr/>
                </p:nvSpPr>
                <p:spPr>
                  <a:xfrm>
                    <a:off x="7430247" y="3813232"/>
                    <a:ext cx="1320800" cy="11811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F68D9BE-8A86-EA4A-BE6D-8FBCC2B5771D}"/>
                    </a:ext>
                  </a:extLst>
                </p:cNvPr>
                <p:cNvGrpSpPr/>
                <p:nvPr/>
              </p:nvGrpSpPr>
              <p:grpSpPr>
                <a:xfrm>
                  <a:off x="1066800" y="3009900"/>
                  <a:ext cx="1054100" cy="393700"/>
                  <a:chOff x="1041400" y="3009900"/>
                  <a:chExt cx="1054100" cy="393700"/>
                </a:xfrm>
              </p:grpSpPr>
              <p:sp>
                <p:nvSpPr>
                  <p:cNvPr id="16" name="Rectangle 15">
                    <a:extLst>
                      <a:ext uri="{FF2B5EF4-FFF2-40B4-BE49-F238E27FC236}">
                        <a16:creationId xmlns:a16="http://schemas.microsoft.com/office/drawing/2014/main" id="{BDD1B7EF-B88F-4642-9263-A79929A2AEE0}"/>
                      </a:ext>
                    </a:extLst>
                  </p:cNvPr>
                  <p:cNvSpPr/>
                  <p:nvPr/>
                </p:nvSpPr>
                <p:spPr>
                  <a:xfrm>
                    <a:off x="1587500" y="3009900"/>
                    <a:ext cx="508000" cy="393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6D5F0915-4CE9-154A-A4F5-6C14E6011A74}"/>
                      </a:ext>
                    </a:extLst>
                  </p:cNvPr>
                  <p:cNvPicPr>
                    <a:picLocks noChangeAspect="1"/>
                  </p:cNvPicPr>
                  <p:nvPr/>
                </p:nvPicPr>
                <p:blipFill>
                  <a:blip r:embed="rId3"/>
                  <a:stretch>
                    <a:fillRect/>
                  </a:stretch>
                </p:blipFill>
                <p:spPr>
                  <a:xfrm flipH="1">
                    <a:off x="1041400" y="3148143"/>
                    <a:ext cx="546100" cy="157741"/>
                  </a:xfrm>
                  <a:prstGeom prst="rect">
                    <a:avLst/>
                  </a:prstGeom>
                </p:spPr>
              </p:pic>
            </p:grpSp>
          </p:grpSp>
          <p:cxnSp>
            <p:nvCxnSpPr>
              <p:cNvPr id="10" name="Straight Arrow Connector 9">
                <a:extLst>
                  <a:ext uri="{FF2B5EF4-FFF2-40B4-BE49-F238E27FC236}">
                    <a16:creationId xmlns:a16="http://schemas.microsoft.com/office/drawing/2014/main" id="{8CC5976F-467C-2D4D-9C49-E4E5C7EA82D9}"/>
                  </a:ext>
                </a:extLst>
              </p:cNvPr>
              <p:cNvCxnSpPr>
                <a:endCxn id="22" idx="7"/>
              </p:cNvCxnSpPr>
              <p:nvPr/>
            </p:nvCxnSpPr>
            <p:spPr>
              <a:xfrm flipV="1">
                <a:off x="8724900" y="5218100"/>
                <a:ext cx="442320" cy="4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2A2223C-07A7-5743-9CF8-B9069BE03C50}"/>
                      </a:ext>
                    </a:extLst>
                  </p:cNvPr>
                  <p:cNvSpPr txBox="1"/>
                  <p:nvPr/>
                </p:nvSpPr>
                <p:spPr>
                  <a:xfrm>
                    <a:off x="8724900" y="521810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3" name="TextBox 22">
                    <a:extLst>
                      <a:ext uri="{FF2B5EF4-FFF2-40B4-BE49-F238E27FC236}">
                        <a16:creationId xmlns:a16="http://schemas.microsoft.com/office/drawing/2014/main" id="{20469BC4-25EB-6144-A09F-DC75DF4CD29F}"/>
                      </a:ext>
                    </a:extLst>
                  </p:cNvPr>
                  <p:cNvSpPr txBox="1">
                    <a:spLocks noRot="1" noChangeAspect="1" noMove="1" noResize="1" noEditPoints="1" noAdjustHandles="1" noChangeArrowheads="1" noChangeShapeType="1" noTextEdit="1"/>
                  </p:cNvSpPr>
                  <p:nvPr/>
                </p:nvSpPr>
                <p:spPr>
                  <a:xfrm>
                    <a:off x="8724900" y="5218100"/>
                    <a:ext cx="207108" cy="276999"/>
                  </a:xfrm>
                  <a:prstGeom prst="rect">
                    <a:avLst/>
                  </a:prstGeom>
                  <a:blipFill>
                    <a:blip r:embed="rId4"/>
                    <a:stretch>
                      <a:fillRect l="-26667" r="-33333"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A5E6FFA-3075-A24C-BF5C-3F2740C9E9A6}"/>
                      </a:ext>
                    </a:extLst>
                  </p:cNvPr>
                  <p:cNvSpPr txBox="1"/>
                  <p:nvPr/>
                </p:nvSpPr>
                <p:spPr>
                  <a:xfrm>
                    <a:off x="2362187" y="4254463"/>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4" name="TextBox 23">
                    <a:extLst>
                      <a:ext uri="{FF2B5EF4-FFF2-40B4-BE49-F238E27FC236}">
                        <a16:creationId xmlns:a16="http://schemas.microsoft.com/office/drawing/2014/main" id="{67C459E2-4F3C-B34F-B88C-2595342DC388}"/>
                      </a:ext>
                    </a:extLst>
                  </p:cNvPr>
                  <p:cNvSpPr txBox="1">
                    <a:spLocks noRot="1" noChangeAspect="1" noMove="1" noResize="1" noEditPoints="1" noAdjustHandles="1" noChangeArrowheads="1" noChangeShapeType="1" noTextEdit="1"/>
                  </p:cNvSpPr>
                  <p:nvPr/>
                </p:nvSpPr>
                <p:spPr>
                  <a:xfrm>
                    <a:off x="2362187" y="4254463"/>
                    <a:ext cx="250838" cy="276999"/>
                  </a:xfrm>
                  <a:prstGeom prst="rect">
                    <a:avLst/>
                  </a:prstGeom>
                  <a:blipFill>
                    <a:blip r:embed="rId5"/>
                    <a:stretch>
                      <a:fillRect l="-22222" r="-16667" b="-3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2303925-A726-5C42-9AFE-3F9C5DAD07D1}"/>
                      </a:ext>
                    </a:extLst>
                  </p:cNvPr>
                  <p:cNvSpPr txBox="1"/>
                  <p:nvPr/>
                </p:nvSpPr>
                <p:spPr>
                  <a:xfrm>
                    <a:off x="1855442" y="3994318"/>
                    <a:ext cx="186270"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𝑘</m:t>
                          </m:r>
                        </m:oMath>
                      </m:oMathPara>
                    </a14:m>
                    <a:endParaRPr lang="en-US" dirty="0"/>
                  </a:p>
                </p:txBody>
              </p:sp>
            </mc:Choice>
            <mc:Fallback xmlns="">
              <p:sp>
                <p:nvSpPr>
                  <p:cNvPr id="25" name="TextBox 24">
                    <a:extLst>
                      <a:ext uri="{FF2B5EF4-FFF2-40B4-BE49-F238E27FC236}">
                        <a16:creationId xmlns:a16="http://schemas.microsoft.com/office/drawing/2014/main" id="{E61160F5-1BB4-304E-9CDE-24A43B01AB14}"/>
                      </a:ext>
                    </a:extLst>
                  </p:cNvPr>
                  <p:cNvSpPr txBox="1">
                    <a:spLocks noRot="1" noChangeAspect="1" noMove="1" noResize="1" noEditPoints="1" noAdjustHandles="1" noChangeArrowheads="1" noChangeShapeType="1" noTextEdit="1"/>
                  </p:cNvSpPr>
                  <p:nvPr/>
                </p:nvSpPr>
                <p:spPr>
                  <a:xfrm>
                    <a:off x="1855442" y="3994318"/>
                    <a:ext cx="186270" cy="276999"/>
                  </a:xfrm>
                  <a:prstGeom prst="rect">
                    <a:avLst/>
                  </a:prstGeom>
                  <a:blipFill>
                    <a:blip r:embed="rId6"/>
                    <a:stretch>
                      <a:fillRect l="-38462" r="-38462" b="-47059"/>
                    </a:stretch>
                  </a:blipFill>
                </p:spPr>
                <p:txBody>
                  <a:bodyPr/>
                  <a:lstStyle/>
                  <a:p>
                    <a:r>
                      <a:rPr lang="en-US">
                        <a:noFill/>
                      </a:rPr>
                      <a:t> </a:t>
                    </a:r>
                  </a:p>
                </p:txBody>
              </p:sp>
            </mc:Fallback>
          </mc:AlternateContent>
        </p:grpSp>
        <p:cxnSp>
          <p:nvCxnSpPr>
            <p:cNvPr id="7" name="Straight Arrow Connector 6">
              <a:extLst>
                <a:ext uri="{FF2B5EF4-FFF2-40B4-BE49-F238E27FC236}">
                  <a16:creationId xmlns:a16="http://schemas.microsoft.com/office/drawing/2014/main" id="{633C0760-B41A-B84D-91EA-4CA92AB76359}"/>
                </a:ext>
              </a:extLst>
            </p:cNvPr>
            <p:cNvCxnSpPr/>
            <p:nvPr/>
          </p:nvCxnSpPr>
          <p:spPr>
            <a:xfrm>
              <a:off x="4343400" y="5485056"/>
              <a:ext cx="0" cy="1077010"/>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586F7CE-6748-BC4F-A01E-CEE827537EB9}"/>
                    </a:ext>
                  </a:extLst>
                </p:cNvPr>
                <p:cNvSpPr txBox="1"/>
                <p:nvPr/>
              </p:nvSpPr>
              <p:spPr>
                <a:xfrm>
                  <a:off x="4394504" y="5920664"/>
                  <a:ext cx="1080360"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=15</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30" name="TextBox 29">
                  <a:extLst>
                    <a:ext uri="{FF2B5EF4-FFF2-40B4-BE49-F238E27FC236}">
                      <a16:creationId xmlns:a16="http://schemas.microsoft.com/office/drawing/2014/main" id="{55C30C6E-8B2A-9848-A587-294B839B4000}"/>
                    </a:ext>
                  </a:extLst>
                </p:cNvPr>
                <p:cNvSpPr txBox="1">
                  <a:spLocks noRot="1" noChangeAspect="1" noMove="1" noResize="1" noEditPoints="1" noAdjustHandles="1" noChangeArrowheads="1" noChangeShapeType="1" noTextEdit="1"/>
                </p:cNvSpPr>
                <p:nvPr/>
              </p:nvSpPr>
              <p:spPr>
                <a:xfrm>
                  <a:off x="4394504" y="5920664"/>
                  <a:ext cx="1080360" cy="276999"/>
                </a:xfrm>
                <a:prstGeom prst="rect">
                  <a:avLst/>
                </a:prstGeom>
                <a:blipFill>
                  <a:blip r:embed="rId7"/>
                  <a:stretch>
                    <a:fillRect l="-3488" r="-3488" b="-21739"/>
                  </a:stretch>
                </a:blipFill>
              </p:spPr>
              <p:txBody>
                <a:bodyPr/>
                <a:lstStyle/>
                <a:p>
                  <a:r>
                    <a:rPr lang="en-US">
                      <a:noFill/>
                    </a:rPr>
                    <a:t> </a:t>
                  </a:r>
                </a:p>
              </p:txBody>
            </p:sp>
          </mc:Fallback>
        </mc:AlternateContent>
      </p:grpSp>
      <p:sp>
        <p:nvSpPr>
          <p:cNvPr id="27" name="TextBox 26">
            <a:extLst>
              <a:ext uri="{FF2B5EF4-FFF2-40B4-BE49-F238E27FC236}">
                <a16:creationId xmlns:a16="http://schemas.microsoft.com/office/drawing/2014/main" id="{B9DEECD1-FB9E-B745-93AF-CEFE61BABB7B}"/>
              </a:ext>
            </a:extLst>
          </p:cNvPr>
          <p:cNvSpPr txBox="1"/>
          <p:nvPr/>
        </p:nvSpPr>
        <p:spPr>
          <a:xfrm>
            <a:off x="1369540" y="345989"/>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p:spTree>
    <p:extLst>
      <p:ext uri="{BB962C8B-B14F-4D97-AF65-F5344CB8AC3E}">
        <p14:creationId xmlns:p14="http://schemas.microsoft.com/office/powerpoint/2010/main" val="724547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CB4E4D6-0223-A7AD-38B3-75672AA74FDA}"/>
              </a:ext>
            </a:extLst>
          </p:cNvPr>
          <p:cNvSpPr txBox="1"/>
          <p:nvPr/>
        </p:nvSpPr>
        <p:spPr>
          <a:xfrm>
            <a:off x="199361" y="299115"/>
            <a:ext cx="2735226"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6 Solutions: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23EB2FB-BD88-905B-67C6-EEEF09FDF1C2}"/>
                  </a:ext>
                </a:extLst>
              </p:cNvPr>
              <p:cNvSpPr txBox="1"/>
              <p:nvPr/>
            </p:nvSpPr>
            <p:spPr>
              <a:xfrm>
                <a:off x="199361" y="3763571"/>
                <a:ext cx="4078915" cy="391902"/>
              </a:xfrm>
              <a:prstGeom prst="rect">
                <a:avLst/>
              </a:prstGeom>
              <a:noFill/>
            </p:spPr>
            <p:txBody>
              <a:bodyPr wrap="square">
                <a:spAutoFit/>
              </a:bodyPr>
              <a:lstStyle/>
              <a:p>
                <a:pPr marL="514350" marR="0" indent="-57150">
                  <a:buNone/>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rPr>
                        <m:t>𝐸</m:t>
                      </m:r>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𝑓𝑟</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𝑇</m:t>
                          </m:r>
                        </m:sub>
                      </m:sSub>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𝑠</m:t>
                          </m:r>
                        </m:sub>
                      </m:sSub>
                    </m:oMath>
                  </m:oMathPara>
                </a14:m>
                <a:endParaRPr lang="en-US" sz="1800" dirty="0">
                  <a:effectLst/>
                  <a:latin typeface="+mn-lt"/>
                  <a:ea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123EB2FB-BD88-905B-67C6-EEEF09FDF1C2}"/>
                  </a:ext>
                </a:extLst>
              </p:cNvPr>
              <p:cNvSpPr txBox="1">
                <a:spLocks noRot="1" noChangeAspect="1" noMove="1" noResize="1" noEditPoints="1" noAdjustHandles="1" noChangeArrowheads="1" noChangeShapeType="1" noTextEdit="1"/>
              </p:cNvSpPr>
              <p:nvPr/>
            </p:nvSpPr>
            <p:spPr>
              <a:xfrm>
                <a:off x="199361" y="3763571"/>
                <a:ext cx="4078915" cy="391902"/>
              </a:xfrm>
              <a:prstGeom prst="rect">
                <a:avLst/>
              </a:prstGeom>
              <a:blipFill>
                <a:blip r:embed="rId2"/>
                <a:stretch>
                  <a:fillRect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32B7754-3327-5D84-2580-060DB4A955A1}"/>
                  </a:ext>
                </a:extLst>
              </p:cNvPr>
              <p:cNvSpPr txBox="1"/>
              <p:nvPr/>
            </p:nvSpPr>
            <p:spPr>
              <a:xfrm>
                <a:off x="673823" y="4433246"/>
                <a:ext cx="5928674" cy="327590"/>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𝑓𝐴</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+0+</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𝑓𝐴</m:t>
                          </m:r>
                        </m:sub>
                        <m:sup>
                          <m:r>
                            <a:rPr lang="en-US" i="1">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oMath>
                  </m:oMathPara>
                </a14:m>
                <a:endParaRPr lang="en-US" dirty="0"/>
              </a:p>
            </p:txBody>
          </p:sp>
        </mc:Choice>
        <mc:Fallback xmlns="">
          <p:sp>
            <p:nvSpPr>
              <p:cNvPr id="7" name="TextBox 6">
                <a:extLst>
                  <a:ext uri="{FF2B5EF4-FFF2-40B4-BE49-F238E27FC236}">
                    <a16:creationId xmlns:a16="http://schemas.microsoft.com/office/drawing/2014/main" id="{032B7754-3327-5D84-2580-060DB4A955A1}"/>
                  </a:ext>
                </a:extLst>
              </p:cNvPr>
              <p:cNvSpPr txBox="1">
                <a:spLocks noRot="1" noChangeAspect="1" noMove="1" noResize="1" noEditPoints="1" noAdjustHandles="1" noChangeArrowheads="1" noChangeShapeType="1" noTextEdit="1"/>
              </p:cNvSpPr>
              <p:nvPr/>
            </p:nvSpPr>
            <p:spPr>
              <a:xfrm>
                <a:off x="673823" y="4433246"/>
                <a:ext cx="5928674" cy="327590"/>
              </a:xfrm>
              <a:prstGeom prst="rect">
                <a:avLst/>
              </a:prstGeom>
              <a:blipFill>
                <a:blip r:embed="rId3"/>
                <a:stretch>
                  <a:fillRect l="-642"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F13BDFB-BB80-67CC-EA1E-9ED28DFB52DA}"/>
                  </a:ext>
                </a:extLst>
              </p:cNvPr>
              <p:cNvSpPr txBox="1"/>
              <p:nvPr/>
            </p:nvSpPr>
            <p:spPr>
              <a:xfrm>
                <a:off x="673823" y="5038609"/>
                <a:ext cx="3814762" cy="82304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𝑓𝐴</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𝑘</m:t>
                              </m:r>
                            </m:num>
                            <m:den>
                              <m:r>
                                <a:rPr lang="en-US" b="0" i="1" smtClean="0">
                                  <a:latin typeface="Cambria Math" panose="02040503050406030204" pitchFamily="18" charset="0"/>
                                </a:rPr>
                                <m:t>𝑚</m:t>
                              </m:r>
                            </m:den>
                          </m:f>
                        </m:e>
                      </m:rad>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800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𝑚</m:t>
                                      </m:r>
                                    </m:den>
                                  </m:f>
                                </m:e>
                              </m:box>
                            </m:num>
                            <m:den>
                              <m:r>
                                <a:rPr lang="en-US" b="0" i="1" smtClean="0">
                                  <a:latin typeface="Cambria Math" panose="02040503050406030204" pitchFamily="18" charset="0"/>
                                </a:rPr>
                                <m:t>500</m:t>
                              </m:r>
                              <m:r>
                                <a:rPr lang="en-US" b="0" i="1" smtClean="0">
                                  <a:latin typeface="Cambria Math" panose="02040503050406030204" pitchFamily="18" charset="0"/>
                                </a:rPr>
                                <m:t>𝑘𝑔</m:t>
                              </m:r>
                            </m:den>
                          </m:f>
                        </m:e>
                      </m:rad>
                      <m:r>
                        <a:rPr lang="en-US" b="0" i="1" smtClean="0">
                          <a:latin typeface="Cambria Math" panose="02040503050406030204" pitchFamily="18" charset="0"/>
                          <a:ea typeface="Cambria Math" panose="02040503050406030204" pitchFamily="18" charset="0"/>
                        </a:rPr>
                        <m:t>∙3</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=3.97</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8" name="TextBox 7">
                <a:extLst>
                  <a:ext uri="{FF2B5EF4-FFF2-40B4-BE49-F238E27FC236}">
                    <a16:creationId xmlns:a16="http://schemas.microsoft.com/office/drawing/2014/main" id="{AF13BDFB-BB80-67CC-EA1E-9ED28DFB52DA}"/>
                  </a:ext>
                </a:extLst>
              </p:cNvPr>
              <p:cNvSpPr txBox="1">
                <a:spLocks noRot="1" noChangeAspect="1" noMove="1" noResize="1" noEditPoints="1" noAdjustHandles="1" noChangeArrowheads="1" noChangeShapeType="1" noTextEdit="1"/>
              </p:cNvSpPr>
              <p:nvPr/>
            </p:nvSpPr>
            <p:spPr>
              <a:xfrm>
                <a:off x="673823" y="5038609"/>
                <a:ext cx="3814762" cy="823046"/>
              </a:xfrm>
              <a:prstGeom prst="rect">
                <a:avLst/>
              </a:prstGeom>
              <a:blipFill>
                <a:blip r:embed="rId4"/>
                <a:stretch>
                  <a:fillRect l="-664" b="-30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E2850F8-C4DB-34B5-1D1F-1B4017E65A4F}"/>
                  </a:ext>
                </a:extLst>
              </p:cNvPr>
              <p:cNvSpPr txBox="1"/>
              <p:nvPr/>
            </p:nvSpPr>
            <p:spPr>
              <a:xfrm>
                <a:off x="110310" y="830323"/>
                <a:ext cx="11851317" cy="2124941"/>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Suppose that the spring is initially compressed by an amount </a:t>
                </a:r>
                <a14:m>
                  <m:oMath xmlns:m="http://schemas.openxmlformats.org/officeDocument/2006/math">
                    <m:sSub>
                      <m:sSubPr>
                        <m:ctrlPr>
                          <a:rPr lang="en-US" sz="1800" b="0" i="1" smtClean="0">
                            <a:latin typeface="Cambria Math" panose="02040503050406030204" pitchFamily="18" charset="0"/>
                            <a:cs typeface="Times New Roman" panose="02020603050405020304" pitchFamily="18" charset="0"/>
                          </a:rPr>
                        </m:ctrlPr>
                      </m:sSubPr>
                      <m:e>
                        <m:r>
                          <a:rPr lang="en-US" sz="1800" b="0" i="1" smtClean="0">
                            <a:latin typeface="Cambria Math" panose="02040503050406030204" pitchFamily="18" charset="0"/>
                            <a:cs typeface="Times New Roman" panose="02020603050405020304" pitchFamily="18" charset="0"/>
                          </a:rPr>
                          <m:t>𝑥</m:t>
                        </m:r>
                      </m:e>
                      <m:sub>
                        <m:r>
                          <a:rPr lang="en-US" sz="1800" b="0" i="1" smtClean="0">
                            <a:latin typeface="Cambria Math" panose="02040503050406030204" pitchFamily="18" charset="0"/>
                            <a:cs typeface="Times New Roman" panose="02020603050405020304" pitchFamily="18" charset="0"/>
                          </a:rPr>
                          <m:t>𝑖</m:t>
                        </m:r>
                      </m:sub>
                    </m:sSub>
                    <m:r>
                      <a:rPr lang="en-US" sz="1800" b="0" i="1" smtClean="0">
                        <a:latin typeface="Cambria Math" panose="02040503050406030204" pitchFamily="18" charset="0"/>
                        <a:cs typeface="Times New Roman" panose="02020603050405020304" pitchFamily="18" charset="0"/>
                      </a:rPr>
                      <m:t>=3</m:t>
                    </m:r>
                    <m:r>
                      <a:rPr lang="en-US" sz="1800" b="0" i="1" smtClean="0">
                        <a:latin typeface="Cambria Math" panose="02040503050406030204" pitchFamily="18" charset="0"/>
                        <a:cs typeface="Times New Roman" panose="02020603050405020304" pitchFamily="18" charset="0"/>
                      </a:rPr>
                      <m:t>𝑚</m:t>
                    </m:r>
                  </m:oMath>
                </a14:m>
                <a:r>
                  <a:rPr lang="en-US" sz="1800" dirty="0">
                    <a:latin typeface="Times New Roman" panose="02020603050405020304" pitchFamily="18" charset="0"/>
                    <a:cs typeface="Times New Roman" panose="02020603050405020304" pitchFamily="18" charset="0"/>
                  </a:rPr>
                  <a:t> (from its equilibrium length taken to be </a:t>
                </a:r>
                <a14:m>
                  <m:oMath xmlns:m="http://schemas.openxmlformats.org/officeDocument/2006/math">
                    <m:r>
                      <a:rPr lang="en-US" sz="1800" b="0" i="1" smtClean="0">
                        <a:latin typeface="Cambria Math" panose="02040503050406030204" pitchFamily="18" charset="0"/>
                        <a:cs typeface="Times New Roman" panose="02020603050405020304" pitchFamily="18" charset="0"/>
                      </a:rPr>
                      <m:t>𝑥</m:t>
                    </m:r>
                    <m:r>
                      <a:rPr lang="en-US" sz="1800" b="0" i="1" smtClean="0">
                        <a:latin typeface="Cambria Math" panose="02040503050406030204" pitchFamily="18" charset="0"/>
                        <a:cs typeface="Times New Roman" panose="02020603050405020304" pitchFamily="18" charset="0"/>
                      </a:rPr>
                      <m:t>=0</m:t>
                    </m:r>
                    <m:r>
                      <a:rPr lang="en-US" sz="1800" b="0" i="1" smtClean="0">
                        <a:latin typeface="Cambria Math" panose="02040503050406030204" pitchFamily="18" charset="0"/>
                        <a:cs typeface="Times New Roman" panose="02020603050405020304" pitchFamily="18" charset="0"/>
                      </a:rPr>
                      <m:t>𝑚</m:t>
                    </m:r>
                  </m:oMath>
                </a14:m>
                <a:r>
                  <a:rPr lang="en-US" sz="1800" dirty="0">
                    <a:latin typeface="Times New Roman" panose="02020603050405020304" pitchFamily="18" charset="0"/>
                    <a:cs typeface="Times New Roman" panose="02020603050405020304" pitchFamily="18" charset="0"/>
                  </a:rPr>
                  <a:t> ) and the cart and riders are released from rest.  If the speed of the cart and riders at the top of the loop-the-loop is </a:t>
                </a:r>
                <a14:m>
                  <m:oMath xmlns:m="http://schemas.openxmlformats.org/officeDocument/2006/math">
                    <m:r>
                      <a:rPr lang="en-US" sz="1800" b="0" i="1" smtClean="0">
                        <a:latin typeface="Cambria Math" panose="02040503050406030204" pitchFamily="18" charset="0"/>
                        <a:cs typeface="Times New Roman" panose="02020603050405020304" pitchFamily="18" charset="0"/>
                      </a:rPr>
                      <m:t>8.55</m:t>
                    </m:r>
                    <m:box>
                      <m:boxPr>
                        <m:ctrlPr>
                          <a:rPr lang="en-US" sz="1800" b="0" i="1" smtClean="0">
                            <a:latin typeface="Cambria Math" panose="02040503050406030204" pitchFamily="18" charset="0"/>
                            <a:cs typeface="Times New Roman" panose="02020603050405020304" pitchFamily="18" charset="0"/>
                          </a:rPr>
                        </m:ctrlPr>
                      </m:boxPr>
                      <m:e>
                        <m:f>
                          <m:fPr>
                            <m:ctrlPr>
                              <a:rPr lang="en-US" sz="1800" b="0" i="1" smtClean="0">
                                <a:latin typeface="Cambria Math" panose="02040503050406030204" pitchFamily="18" charset="0"/>
                                <a:cs typeface="Times New Roman" panose="02020603050405020304" pitchFamily="18" charset="0"/>
                              </a:rPr>
                            </m:ctrlPr>
                          </m:fPr>
                          <m:num>
                            <m:r>
                              <a:rPr lang="en-US" sz="1800" b="0" i="1" smtClean="0">
                                <a:latin typeface="Cambria Math" panose="02040503050406030204" pitchFamily="18" charset="0"/>
                                <a:cs typeface="Times New Roman" panose="02020603050405020304" pitchFamily="18" charset="0"/>
                              </a:rPr>
                              <m:t>𝑚</m:t>
                            </m:r>
                          </m:num>
                          <m:den>
                            <m:r>
                              <a:rPr lang="en-US" sz="1800" b="0" i="1" smtClean="0">
                                <a:latin typeface="Cambria Math" panose="02040503050406030204" pitchFamily="18" charset="0"/>
                                <a:cs typeface="Times New Roman" panose="02020603050405020304" pitchFamily="18" charset="0"/>
                              </a:rPr>
                              <m:t>𝑠</m:t>
                            </m:r>
                          </m:den>
                        </m:f>
                      </m:e>
                    </m:box>
                  </m:oMath>
                </a14:m>
                <a:r>
                  <a:rPr lang="en-US" sz="1800" dirty="0">
                    <a:latin typeface="Times New Roman" panose="02020603050405020304" pitchFamily="18" charset="0"/>
                    <a:cs typeface="Times New Roman" panose="02020603050405020304" pitchFamily="18" charset="0"/>
                  </a:rPr>
                  <a:t>, what is the diameter of the loop?</a:t>
                </a:r>
              </a:p>
              <a:p>
                <a:pPr algn="just"/>
                <a:endParaRPr lang="en-US"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We can do this in many steps or in a single step.  Let’s start by doing this in three steps.  1.  From the spring to point A, 2.  From point A to point B, and 3.  From point B to point C.</a:t>
                </a:r>
                <a:endParaRPr lang="en-US" sz="1800"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2E2850F8-C4DB-34B5-1D1F-1B4017E65A4F}"/>
                  </a:ext>
                </a:extLst>
              </p:cNvPr>
              <p:cNvSpPr txBox="1">
                <a:spLocks noRot="1" noChangeAspect="1" noMove="1" noResize="1" noEditPoints="1" noAdjustHandles="1" noChangeArrowheads="1" noChangeShapeType="1" noTextEdit="1"/>
              </p:cNvSpPr>
              <p:nvPr/>
            </p:nvSpPr>
            <p:spPr>
              <a:xfrm>
                <a:off x="110310" y="830323"/>
                <a:ext cx="11851317" cy="2124941"/>
              </a:xfrm>
              <a:prstGeom prst="rect">
                <a:avLst/>
              </a:prstGeom>
              <a:blipFill>
                <a:blip r:embed="rId5"/>
                <a:stretch>
                  <a:fillRect l="-428" t="-1190" r="-535" b="-3571"/>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843D48C4-9B2E-11FE-DFF3-BD3EDB48E704}"/>
              </a:ext>
            </a:extLst>
          </p:cNvPr>
          <p:cNvSpPr txBox="1"/>
          <p:nvPr/>
        </p:nvSpPr>
        <p:spPr>
          <a:xfrm>
            <a:off x="358849" y="3244334"/>
            <a:ext cx="60977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1.  From the spring to point A</a:t>
            </a:r>
            <a:endParaRPr lang="en-US" dirty="0"/>
          </a:p>
        </p:txBody>
      </p:sp>
      <p:grpSp>
        <p:nvGrpSpPr>
          <p:cNvPr id="41" name="Group 40">
            <a:extLst>
              <a:ext uri="{FF2B5EF4-FFF2-40B4-BE49-F238E27FC236}">
                <a16:creationId xmlns:a16="http://schemas.microsoft.com/office/drawing/2014/main" id="{FC7F7AD9-91E4-2D5E-1CAA-7F768B430786}"/>
              </a:ext>
            </a:extLst>
          </p:cNvPr>
          <p:cNvGrpSpPr/>
          <p:nvPr/>
        </p:nvGrpSpPr>
        <p:grpSpPr>
          <a:xfrm>
            <a:off x="4971849" y="5091648"/>
            <a:ext cx="7099300" cy="1651000"/>
            <a:chOff x="4971849" y="5091648"/>
            <a:chExt cx="7099300" cy="1651000"/>
          </a:xfrm>
        </p:grpSpPr>
        <p:grpSp>
          <p:nvGrpSpPr>
            <p:cNvPr id="13" name="Group 12">
              <a:extLst>
                <a:ext uri="{FF2B5EF4-FFF2-40B4-BE49-F238E27FC236}">
                  <a16:creationId xmlns:a16="http://schemas.microsoft.com/office/drawing/2014/main" id="{FD50808F-7BE8-77BC-4021-DBF85E797577}"/>
                </a:ext>
              </a:extLst>
            </p:cNvPr>
            <p:cNvGrpSpPr/>
            <p:nvPr/>
          </p:nvGrpSpPr>
          <p:grpSpPr>
            <a:xfrm>
              <a:off x="4971849" y="5091648"/>
              <a:ext cx="7099300" cy="1651000"/>
              <a:chOff x="2675217" y="5008975"/>
              <a:chExt cx="7099300" cy="1651000"/>
            </a:xfrm>
          </p:grpSpPr>
          <p:grpSp>
            <p:nvGrpSpPr>
              <p:cNvPr id="14" name="Group 13">
                <a:extLst>
                  <a:ext uri="{FF2B5EF4-FFF2-40B4-BE49-F238E27FC236}">
                    <a16:creationId xmlns:a16="http://schemas.microsoft.com/office/drawing/2014/main" id="{78FB12FB-3DA9-F1F8-4A1A-5E8D9509FACE}"/>
                  </a:ext>
                </a:extLst>
              </p:cNvPr>
              <p:cNvGrpSpPr/>
              <p:nvPr/>
            </p:nvGrpSpPr>
            <p:grpSpPr>
              <a:xfrm>
                <a:off x="2675217" y="5008975"/>
                <a:ext cx="7099300" cy="1651000"/>
                <a:chOff x="1651000" y="3994318"/>
                <a:chExt cx="8509000" cy="2355682"/>
              </a:xfrm>
            </p:grpSpPr>
            <p:grpSp>
              <p:nvGrpSpPr>
                <p:cNvPr id="17" name="Group 16">
                  <a:extLst>
                    <a:ext uri="{FF2B5EF4-FFF2-40B4-BE49-F238E27FC236}">
                      <a16:creationId xmlns:a16="http://schemas.microsoft.com/office/drawing/2014/main" id="{294BD03F-5883-BEE9-0C5F-5A23D49F6563}"/>
                    </a:ext>
                  </a:extLst>
                </p:cNvPr>
                <p:cNvGrpSpPr/>
                <p:nvPr/>
              </p:nvGrpSpPr>
              <p:grpSpPr>
                <a:xfrm>
                  <a:off x="1651000" y="4241800"/>
                  <a:ext cx="8509000" cy="2108200"/>
                  <a:chOff x="1041400" y="3009900"/>
                  <a:chExt cx="8509000" cy="2108200"/>
                </a:xfrm>
              </p:grpSpPr>
              <p:grpSp>
                <p:nvGrpSpPr>
                  <p:cNvPr id="22" name="Group 21">
                    <a:extLst>
                      <a:ext uri="{FF2B5EF4-FFF2-40B4-BE49-F238E27FC236}">
                        <a16:creationId xmlns:a16="http://schemas.microsoft.com/office/drawing/2014/main" id="{67924ACB-D667-0F9A-89D6-051FB3455B70}"/>
                      </a:ext>
                    </a:extLst>
                  </p:cNvPr>
                  <p:cNvGrpSpPr/>
                  <p:nvPr/>
                </p:nvGrpSpPr>
                <p:grpSpPr>
                  <a:xfrm>
                    <a:off x="1041400" y="3009900"/>
                    <a:ext cx="8509000" cy="2108200"/>
                    <a:chOff x="1041400" y="3009900"/>
                    <a:chExt cx="8509000" cy="2108200"/>
                  </a:xfrm>
                </p:grpSpPr>
                <p:grpSp>
                  <p:nvGrpSpPr>
                    <p:cNvPr id="26" name="Group 25">
                      <a:extLst>
                        <a:ext uri="{FF2B5EF4-FFF2-40B4-BE49-F238E27FC236}">
                          <a16:creationId xmlns:a16="http://schemas.microsoft.com/office/drawing/2014/main" id="{1C5EE7D4-67C2-DF61-8F4B-DEA19ED8554A}"/>
                        </a:ext>
                      </a:extLst>
                    </p:cNvPr>
                    <p:cNvGrpSpPr/>
                    <p:nvPr/>
                  </p:nvGrpSpPr>
                  <p:grpSpPr>
                    <a:xfrm>
                      <a:off x="1041400" y="3009900"/>
                      <a:ext cx="3111500" cy="2006600"/>
                      <a:chOff x="1041400" y="3009900"/>
                      <a:chExt cx="3111500" cy="2006600"/>
                    </a:xfrm>
                  </p:grpSpPr>
                  <p:grpSp>
                    <p:nvGrpSpPr>
                      <p:cNvPr id="31" name="Group 30">
                        <a:extLst>
                          <a:ext uri="{FF2B5EF4-FFF2-40B4-BE49-F238E27FC236}">
                            <a16:creationId xmlns:a16="http://schemas.microsoft.com/office/drawing/2014/main" id="{21BAB779-C0D8-3871-6FFE-19AB270BB0A8}"/>
                          </a:ext>
                        </a:extLst>
                      </p:cNvPr>
                      <p:cNvGrpSpPr/>
                      <p:nvPr/>
                    </p:nvGrpSpPr>
                    <p:grpSpPr>
                      <a:xfrm>
                        <a:off x="1041400" y="3403600"/>
                        <a:ext cx="3111500" cy="1612900"/>
                        <a:chOff x="1041400" y="3403600"/>
                        <a:chExt cx="3111500" cy="1612900"/>
                      </a:xfrm>
                    </p:grpSpPr>
                    <p:sp>
                      <p:nvSpPr>
                        <p:cNvPr id="33" name="Rectangle 32">
                          <a:extLst>
                            <a:ext uri="{FF2B5EF4-FFF2-40B4-BE49-F238E27FC236}">
                              <a16:creationId xmlns:a16="http://schemas.microsoft.com/office/drawing/2014/main" id="{D84A9C08-846B-9D21-28AD-41A85DE1F3EE}"/>
                            </a:ext>
                          </a:extLst>
                        </p:cNvPr>
                        <p:cNvSpPr/>
                        <p:nvPr/>
                      </p:nvSpPr>
                      <p:spPr>
                        <a:xfrm>
                          <a:off x="1041400" y="3403600"/>
                          <a:ext cx="3009900" cy="1612900"/>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E8263C3-E6AD-00EC-C578-3906949255E2}"/>
                            </a:ext>
                          </a:extLst>
                        </p:cNvPr>
                        <p:cNvSpPr/>
                        <p:nvPr/>
                      </p:nvSpPr>
                      <p:spPr>
                        <a:xfrm>
                          <a:off x="3733800" y="3441700"/>
                          <a:ext cx="419100" cy="1536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2" name="Straight Connector 31">
                        <a:extLst>
                          <a:ext uri="{FF2B5EF4-FFF2-40B4-BE49-F238E27FC236}">
                            <a16:creationId xmlns:a16="http://schemas.microsoft.com/office/drawing/2014/main" id="{E6E29662-04B0-F890-528E-65B9F902F654}"/>
                          </a:ext>
                        </a:extLst>
                      </p:cNvPr>
                      <p:cNvCxnSpPr/>
                      <p:nvPr/>
                    </p:nvCxnSpPr>
                    <p:spPr>
                      <a:xfrm flipV="1">
                        <a:off x="1041400" y="3009900"/>
                        <a:ext cx="0" cy="3937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Arc 26">
                      <a:extLst>
                        <a:ext uri="{FF2B5EF4-FFF2-40B4-BE49-F238E27FC236}">
                          <a16:creationId xmlns:a16="http://schemas.microsoft.com/office/drawing/2014/main" id="{79458FB4-CA63-1D5A-D3E7-387B923B724A}"/>
                        </a:ext>
                      </a:extLst>
                    </p:cNvPr>
                    <p:cNvSpPr/>
                    <p:nvPr/>
                  </p:nvSpPr>
                  <p:spPr>
                    <a:xfrm>
                      <a:off x="2901951" y="3403600"/>
                      <a:ext cx="2298700" cy="1714500"/>
                    </a:xfrm>
                    <a:prstGeom prst="arc">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a:extLst>
                        <a:ext uri="{FF2B5EF4-FFF2-40B4-BE49-F238E27FC236}">
                          <a16:creationId xmlns:a16="http://schemas.microsoft.com/office/drawing/2014/main" id="{DEE24CB8-40B3-E6B8-E695-78E03C3A49B3}"/>
                        </a:ext>
                      </a:extLst>
                    </p:cNvPr>
                    <p:cNvSpPr/>
                    <p:nvPr/>
                  </p:nvSpPr>
                  <p:spPr>
                    <a:xfrm rot="10486924">
                      <a:off x="5204747" y="3277225"/>
                      <a:ext cx="2298700" cy="1714500"/>
                    </a:xfrm>
                    <a:prstGeom prst="arc">
                      <a:avLst>
                        <a:gd name="adj1" fmla="val 16657179"/>
                        <a:gd name="adj2" fmla="val 266654"/>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34B08099-FB66-2D0C-2969-937180223C49}"/>
                        </a:ext>
                      </a:extLst>
                    </p:cNvPr>
                    <p:cNvCxnSpPr>
                      <a:stCxn id="28" idx="0"/>
                    </p:cNvCxnSpPr>
                    <p:nvPr/>
                  </p:nvCxnSpPr>
                  <p:spPr>
                    <a:xfrm>
                      <a:off x="6318033" y="4994332"/>
                      <a:ext cx="3232367" cy="946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ABCC3B67-4BCD-95D7-1C2B-F7FDB539E23F}"/>
                        </a:ext>
                      </a:extLst>
                    </p:cNvPr>
                    <p:cNvSpPr/>
                    <p:nvPr/>
                  </p:nvSpPr>
                  <p:spPr>
                    <a:xfrm>
                      <a:off x="7430247" y="3813232"/>
                      <a:ext cx="1320800" cy="11811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98776241-4510-5E8F-8E37-0C1910BB8D88}"/>
                      </a:ext>
                    </a:extLst>
                  </p:cNvPr>
                  <p:cNvGrpSpPr/>
                  <p:nvPr/>
                </p:nvGrpSpPr>
                <p:grpSpPr>
                  <a:xfrm>
                    <a:off x="1066800" y="3009900"/>
                    <a:ext cx="1054100" cy="393700"/>
                    <a:chOff x="1041400" y="3009900"/>
                    <a:chExt cx="1054100" cy="393700"/>
                  </a:xfrm>
                </p:grpSpPr>
                <p:sp>
                  <p:nvSpPr>
                    <p:cNvPr id="24" name="Rectangle 23">
                      <a:extLst>
                        <a:ext uri="{FF2B5EF4-FFF2-40B4-BE49-F238E27FC236}">
                          <a16:creationId xmlns:a16="http://schemas.microsoft.com/office/drawing/2014/main" id="{53CCFB92-D6B7-2239-53B7-645E071890CB}"/>
                        </a:ext>
                      </a:extLst>
                    </p:cNvPr>
                    <p:cNvSpPr/>
                    <p:nvPr/>
                  </p:nvSpPr>
                  <p:spPr>
                    <a:xfrm>
                      <a:off x="1587500" y="3009900"/>
                      <a:ext cx="508000" cy="393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0F7EDC6-3384-1BA0-3455-A30FBAEB0093}"/>
                        </a:ext>
                      </a:extLst>
                    </p:cNvPr>
                    <p:cNvPicPr>
                      <a:picLocks noChangeAspect="1"/>
                    </p:cNvPicPr>
                    <p:nvPr/>
                  </p:nvPicPr>
                  <p:blipFill>
                    <a:blip r:embed="rId6"/>
                    <a:stretch>
                      <a:fillRect/>
                    </a:stretch>
                  </p:blipFill>
                  <p:spPr>
                    <a:xfrm flipH="1">
                      <a:off x="1041400" y="3148143"/>
                      <a:ext cx="546100" cy="157741"/>
                    </a:xfrm>
                    <a:prstGeom prst="rect">
                      <a:avLst/>
                    </a:prstGeom>
                  </p:spPr>
                </p:pic>
              </p:grpSp>
            </p:grpSp>
            <p:cxnSp>
              <p:nvCxnSpPr>
                <p:cNvPr id="18" name="Straight Arrow Connector 17">
                  <a:extLst>
                    <a:ext uri="{FF2B5EF4-FFF2-40B4-BE49-F238E27FC236}">
                      <a16:creationId xmlns:a16="http://schemas.microsoft.com/office/drawing/2014/main" id="{7214B70A-1DAC-6E9A-027C-D02E01587671}"/>
                    </a:ext>
                  </a:extLst>
                </p:cNvPr>
                <p:cNvCxnSpPr>
                  <a:endCxn id="30" idx="7"/>
                </p:cNvCxnSpPr>
                <p:nvPr/>
              </p:nvCxnSpPr>
              <p:spPr>
                <a:xfrm flipV="1">
                  <a:off x="8724900" y="5218100"/>
                  <a:ext cx="442320" cy="4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6ACA922-5AA1-2104-17DA-B80B277F79F0}"/>
                        </a:ext>
                      </a:extLst>
                    </p:cNvPr>
                    <p:cNvSpPr txBox="1"/>
                    <p:nvPr/>
                  </p:nvSpPr>
                  <p:spPr>
                    <a:xfrm>
                      <a:off x="8724900" y="521810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3" name="TextBox 22">
                      <a:extLst>
                        <a:ext uri="{FF2B5EF4-FFF2-40B4-BE49-F238E27FC236}">
                          <a16:creationId xmlns:a16="http://schemas.microsoft.com/office/drawing/2014/main" id="{20469BC4-25EB-6144-A09F-DC75DF4CD29F}"/>
                        </a:ext>
                      </a:extLst>
                    </p:cNvPr>
                    <p:cNvSpPr txBox="1">
                      <a:spLocks noRot="1" noChangeAspect="1" noMove="1" noResize="1" noEditPoints="1" noAdjustHandles="1" noChangeArrowheads="1" noChangeShapeType="1" noTextEdit="1"/>
                    </p:cNvSpPr>
                    <p:nvPr/>
                  </p:nvSpPr>
                  <p:spPr>
                    <a:xfrm>
                      <a:off x="8724900" y="5218100"/>
                      <a:ext cx="207108" cy="276999"/>
                    </a:xfrm>
                    <a:prstGeom prst="rect">
                      <a:avLst/>
                    </a:prstGeom>
                    <a:blipFill>
                      <a:blip r:embed="rId7"/>
                      <a:stretch>
                        <a:fillRect l="-26667" r="-33333"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B7D20BC-8027-E80D-658A-8502C5454B16}"/>
                        </a:ext>
                      </a:extLst>
                    </p:cNvPr>
                    <p:cNvSpPr txBox="1"/>
                    <p:nvPr/>
                  </p:nvSpPr>
                  <p:spPr>
                    <a:xfrm>
                      <a:off x="2362187" y="4254463"/>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4" name="TextBox 23">
                      <a:extLst>
                        <a:ext uri="{FF2B5EF4-FFF2-40B4-BE49-F238E27FC236}">
                          <a16:creationId xmlns:a16="http://schemas.microsoft.com/office/drawing/2014/main" id="{67C459E2-4F3C-B34F-B88C-2595342DC388}"/>
                        </a:ext>
                      </a:extLst>
                    </p:cNvPr>
                    <p:cNvSpPr txBox="1">
                      <a:spLocks noRot="1" noChangeAspect="1" noMove="1" noResize="1" noEditPoints="1" noAdjustHandles="1" noChangeArrowheads="1" noChangeShapeType="1" noTextEdit="1"/>
                    </p:cNvSpPr>
                    <p:nvPr/>
                  </p:nvSpPr>
                  <p:spPr>
                    <a:xfrm>
                      <a:off x="2362187" y="4254463"/>
                      <a:ext cx="250838" cy="276999"/>
                    </a:xfrm>
                    <a:prstGeom prst="rect">
                      <a:avLst/>
                    </a:prstGeom>
                    <a:blipFill>
                      <a:blip r:embed="rId8"/>
                      <a:stretch>
                        <a:fillRect l="-22222" r="-16667" b="-3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9DDC2AE-4071-86B7-F7C3-0F83C79023D8}"/>
                        </a:ext>
                      </a:extLst>
                    </p:cNvPr>
                    <p:cNvSpPr txBox="1"/>
                    <p:nvPr/>
                  </p:nvSpPr>
                  <p:spPr>
                    <a:xfrm>
                      <a:off x="1855442" y="3994318"/>
                      <a:ext cx="186270"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𝑘</m:t>
                            </m:r>
                          </m:oMath>
                        </m:oMathPara>
                      </a14:m>
                      <a:endParaRPr lang="en-US" dirty="0"/>
                    </a:p>
                  </p:txBody>
                </p:sp>
              </mc:Choice>
              <mc:Fallback xmlns="">
                <p:sp>
                  <p:nvSpPr>
                    <p:cNvPr id="25" name="TextBox 24">
                      <a:extLst>
                        <a:ext uri="{FF2B5EF4-FFF2-40B4-BE49-F238E27FC236}">
                          <a16:creationId xmlns:a16="http://schemas.microsoft.com/office/drawing/2014/main" id="{E61160F5-1BB4-304E-9CDE-24A43B01AB14}"/>
                        </a:ext>
                      </a:extLst>
                    </p:cNvPr>
                    <p:cNvSpPr txBox="1">
                      <a:spLocks noRot="1" noChangeAspect="1" noMove="1" noResize="1" noEditPoints="1" noAdjustHandles="1" noChangeArrowheads="1" noChangeShapeType="1" noTextEdit="1"/>
                    </p:cNvSpPr>
                    <p:nvPr/>
                  </p:nvSpPr>
                  <p:spPr>
                    <a:xfrm>
                      <a:off x="1855442" y="3994318"/>
                      <a:ext cx="186270" cy="276999"/>
                    </a:xfrm>
                    <a:prstGeom prst="rect">
                      <a:avLst/>
                    </a:prstGeom>
                    <a:blipFill>
                      <a:blip r:embed="rId9"/>
                      <a:stretch>
                        <a:fillRect l="-38462" r="-38462" b="-47059"/>
                      </a:stretch>
                    </a:blipFill>
                  </p:spPr>
                  <p:txBody>
                    <a:bodyPr/>
                    <a:lstStyle/>
                    <a:p>
                      <a:r>
                        <a:rPr lang="en-US">
                          <a:noFill/>
                        </a:rPr>
                        <a:t> </a:t>
                      </a:r>
                    </a:p>
                  </p:txBody>
                </p:sp>
              </mc:Fallback>
            </mc:AlternateContent>
          </p:grpSp>
          <p:cxnSp>
            <p:nvCxnSpPr>
              <p:cNvPr id="15" name="Straight Arrow Connector 14">
                <a:extLst>
                  <a:ext uri="{FF2B5EF4-FFF2-40B4-BE49-F238E27FC236}">
                    <a16:creationId xmlns:a16="http://schemas.microsoft.com/office/drawing/2014/main" id="{98DBA4C7-B93A-0352-49C5-98DC15688D1E}"/>
                  </a:ext>
                </a:extLst>
              </p:cNvPr>
              <p:cNvCxnSpPr/>
              <p:nvPr/>
            </p:nvCxnSpPr>
            <p:spPr>
              <a:xfrm>
                <a:off x="4343400" y="5485056"/>
                <a:ext cx="0" cy="1077010"/>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6CD204B-1D56-1BC2-F6AB-2DC3F4ADC392}"/>
                      </a:ext>
                    </a:extLst>
                  </p:cNvPr>
                  <p:cNvSpPr txBox="1"/>
                  <p:nvPr/>
                </p:nvSpPr>
                <p:spPr>
                  <a:xfrm>
                    <a:off x="4394504" y="5920664"/>
                    <a:ext cx="1080360"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=15</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30" name="TextBox 29">
                    <a:extLst>
                      <a:ext uri="{FF2B5EF4-FFF2-40B4-BE49-F238E27FC236}">
                        <a16:creationId xmlns:a16="http://schemas.microsoft.com/office/drawing/2014/main" id="{55C30C6E-8B2A-9848-A587-294B839B4000}"/>
                      </a:ext>
                    </a:extLst>
                  </p:cNvPr>
                  <p:cNvSpPr txBox="1">
                    <a:spLocks noRot="1" noChangeAspect="1" noMove="1" noResize="1" noEditPoints="1" noAdjustHandles="1" noChangeArrowheads="1" noChangeShapeType="1" noTextEdit="1"/>
                  </p:cNvSpPr>
                  <p:nvPr/>
                </p:nvSpPr>
                <p:spPr>
                  <a:xfrm>
                    <a:off x="4394504" y="5920664"/>
                    <a:ext cx="1080360" cy="276999"/>
                  </a:xfrm>
                  <a:prstGeom prst="rect">
                    <a:avLst/>
                  </a:prstGeom>
                  <a:blipFill>
                    <a:blip r:embed="rId10"/>
                    <a:stretch>
                      <a:fillRect l="-3488" r="-3488" b="-21739"/>
                    </a:stretch>
                  </a:blipFill>
                </p:spPr>
                <p:txBody>
                  <a:bodyPr/>
                  <a:lstStyle/>
                  <a:p>
                    <a:r>
                      <a:rPr lang="en-US">
                        <a:noFill/>
                      </a:rPr>
                      <a:t> </a:t>
                    </a:r>
                  </a:p>
                </p:txBody>
              </p:sp>
            </mc:Fallback>
          </mc:AlternateContent>
        </p:grpSp>
        <p:sp>
          <p:nvSpPr>
            <p:cNvPr id="35" name="Oval 34">
              <a:extLst>
                <a:ext uri="{FF2B5EF4-FFF2-40B4-BE49-F238E27FC236}">
                  <a16:creationId xmlns:a16="http://schemas.microsoft.com/office/drawing/2014/main" id="{A9A59CC1-6137-DC89-03E4-AE7CB5E8A627}"/>
                </a:ext>
              </a:extLst>
            </p:cNvPr>
            <p:cNvSpPr>
              <a:spLocks noChangeAspect="1"/>
            </p:cNvSpPr>
            <p:nvPr/>
          </p:nvSpPr>
          <p:spPr>
            <a:xfrm>
              <a:off x="7031807" y="5495305"/>
              <a:ext cx="91490" cy="914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11D5143D-0D35-5ACC-D461-1954B026D8F7}"/>
                </a:ext>
              </a:extLst>
            </p:cNvPr>
            <p:cNvSpPr>
              <a:spLocks noChangeAspect="1"/>
            </p:cNvSpPr>
            <p:nvPr/>
          </p:nvSpPr>
          <p:spPr>
            <a:xfrm>
              <a:off x="10088823" y="6603563"/>
              <a:ext cx="91490" cy="914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EF15E284-C4A6-EAA4-C339-EE82C142FF30}"/>
                </a:ext>
              </a:extLst>
            </p:cNvPr>
            <p:cNvSpPr>
              <a:spLocks noChangeAspect="1"/>
            </p:cNvSpPr>
            <p:nvPr/>
          </p:nvSpPr>
          <p:spPr>
            <a:xfrm>
              <a:off x="10807490" y="5782400"/>
              <a:ext cx="91490" cy="914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60B6784-EE2B-92D8-5E2C-8D2D049C30E7}"/>
                    </a:ext>
                  </a:extLst>
                </p:cNvPr>
                <p:cNvSpPr txBox="1"/>
                <p:nvPr/>
              </p:nvSpPr>
              <p:spPr>
                <a:xfrm>
                  <a:off x="6979836" y="5173133"/>
                  <a:ext cx="20101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𝐴</m:t>
                        </m:r>
                      </m:oMath>
                    </m:oMathPara>
                  </a14:m>
                  <a:endParaRPr lang="en-US" dirty="0"/>
                </a:p>
              </p:txBody>
            </p:sp>
          </mc:Choice>
          <mc:Fallback xmlns="">
            <p:sp>
              <p:nvSpPr>
                <p:cNvPr id="38" name="TextBox 37">
                  <a:extLst>
                    <a:ext uri="{FF2B5EF4-FFF2-40B4-BE49-F238E27FC236}">
                      <a16:creationId xmlns:a16="http://schemas.microsoft.com/office/drawing/2014/main" id="{460B6784-EE2B-92D8-5E2C-8D2D049C30E7}"/>
                    </a:ext>
                  </a:extLst>
                </p:cNvPr>
                <p:cNvSpPr txBox="1">
                  <a:spLocks noRot="1" noChangeAspect="1" noMove="1" noResize="1" noEditPoints="1" noAdjustHandles="1" noChangeArrowheads="1" noChangeShapeType="1" noTextEdit="1"/>
                </p:cNvSpPr>
                <p:nvPr/>
              </p:nvSpPr>
              <p:spPr>
                <a:xfrm>
                  <a:off x="6979836" y="5173133"/>
                  <a:ext cx="201016" cy="276999"/>
                </a:xfrm>
                <a:prstGeom prst="rect">
                  <a:avLst/>
                </a:prstGeom>
                <a:blipFill>
                  <a:blip r:embed="rId11"/>
                  <a:stretch>
                    <a:fillRect l="-23529" r="-23529"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15D8BF3-B25C-A264-AA31-8D8CF9DC95C3}"/>
                    </a:ext>
                  </a:extLst>
                </p:cNvPr>
                <p:cNvSpPr txBox="1"/>
                <p:nvPr/>
              </p:nvSpPr>
              <p:spPr>
                <a:xfrm>
                  <a:off x="10068734" y="6316002"/>
                  <a:ext cx="211404"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𝐵</m:t>
                        </m:r>
                      </m:oMath>
                    </m:oMathPara>
                  </a14:m>
                  <a:endParaRPr lang="en-US" dirty="0"/>
                </a:p>
              </p:txBody>
            </p:sp>
          </mc:Choice>
          <mc:Fallback xmlns="">
            <p:sp>
              <p:nvSpPr>
                <p:cNvPr id="39" name="TextBox 38">
                  <a:extLst>
                    <a:ext uri="{FF2B5EF4-FFF2-40B4-BE49-F238E27FC236}">
                      <a16:creationId xmlns:a16="http://schemas.microsoft.com/office/drawing/2014/main" id="{715D8BF3-B25C-A264-AA31-8D8CF9DC95C3}"/>
                    </a:ext>
                  </a:extLst>
                </p:cNvPr>
                <p:cNvSpPr txBox="1">
                  <a:spLocks noRot="1" noChangeAspect="1" noMove="1" noResize="1" noEditPoints="1" noAdjustHandles="1" noChangeArrowheads="1" noChangeShapeType="1" noTextEdit="1"/>
                </p:cNvSpPr>
                <p:nvPr/>
              </p:nvSpPr>
              <p:spPr>
                <a:xfrm>
                  <a:off x="10068734" y="6316002"/>
                  <a:ext cx="211404" cy="276999"/>
                </a:xfrm>
                <a:prstGeom prst="rect">
                  <a:avLst/>
                </a:prstGeom>
                <a:blipFill>
                  <a:blip r:embed="rId12"/>
                  <a:stretch>
                    <a:fillRect l="-22222" r="-22222"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D30DF39-1978-DCA5-98DE-9CB084D50A5A}"/>
                    </a:ext>
                  </a:extLst>
                </p:cNvPr>
                <p:cNvSpPr txBox="1"/>
                <p:nvPr/>
              </p:nvSpPr>
              <p:spPr>
                <a:xfrm>
                  <a:off x="10752727" y="5522070"/>
                  <a:ext cx="201016"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𝐶</m:t>
                        </m:r>
                      </m:oMath>
                    </m:oMathPara>
                  </a14:m>
                  <a:endParaRPr lang="en-US" dirty="0"/>
                </a:p>
              </p:txBody>
            </p:sp>
          </mc:Choice>
          <mc:Fallback xmlns="">
            <p:sp>
              <p:nvSpPr>
                <p:cNvPr id="40" name="TextBox 39">
                  <a:extLst>
                    <a:ext uri="{FF2B5EF4-FFF2-40B4-BE49-F238E27FC236}">
                      <a16:creationId xmlns:a16="http://schemas.microsoft.com/office/drawing/2014/main" id="{1D30DF39-1978-DCA5-98DE-9CB084D50A5A}"/>
                    </a:ext>
                  </a:extLst>
                </p:cNvPr>
                <p:cNvSpPr txBox="1">
                  <a:spLocks noRot="1" noChangeAspect="1" noMove="1" noResize="1" noEditPoints="1" noAdjustHandles="1" noChangeArrowheads="1" noChangeShapeType="1" noTextEdit="1"/>
                </p:cNvSpPr>
                <p:nvPr/>
              </p:nvSpPr>
              <p:spPr>
                <a:xfrm>
                  <a:off x="10752727" y="5522070"/>
                  <a:ext cx="201016" cy="276999"/>
                </a:xfrm>
                <a:prstGeom prst="rect">
                  <a:avLst/>
                </a:prstGeom>
                <a:blipFill>
                  <a:blip r:embed="rId13"/>
                  <a:stretch>
                    <a:fillRect l="-23529" r="-17647" b="-4348"/>
                  </a:stretch>
                </a:blipFill>
              </p:spPr>
              <p:txBody>
                <a:bodyPr/>
                <a:lstStyle/>
                <a:p>
                  <a:r>
                    <a:rPr lang="en-US">
                      <a:noFill/>
                    </a:rPr>
                    <a:t> </a:t>
                  </a:r>
                </a:p>
              </p:txBody>
            </p:sp>
          </mc:Fallback>
        </mc:AlternateContent>
      </p:grpSp>
    </p:spTree>
    <p:extLst>
      <p:ext uri="{BB962C8B-B14F-4D97-AF65-F5344CB8AC3E}">
        <p14:creationId xmlns:p14="http://schemas.microsoft.com/office/powerpoint/2010/main" val="1210624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F98382-888E-EF95-52E5-F9B57A8217FD}"/>
              </a:ext>
            </a:extLst>
          </p:cNvPr>
          <p:cNvSpPr txBox="1"/>
          <p:nvPr/>
        </p:nvSpPr>
        <p:spPr>
          <a:xfrm>
            <a:off x="199361" y="299115"/>
            <a:ext cx="2735226"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6 Solutions:</a:t>
            </a:r>
          </a:p>
        </p:txBody>
      </p:sp>
      <p:sp>
        <p:nvSpPr>
          <p:cNvPr id="6" name="TextBox 5">
            <a:extLst>
              <a:ext uri="{FF2B5EF4-FFF2-40B4-BE49-F238E27FC236}">
                <a16:creationId xmlns:a16="http://schemas.microsoft.com/office/drawing/2014/main" id="{155A1E5F-DB44-FC4D-715B-D9F084AE2662}"/>
              </a:ext>
            </a:extLst>
          </p:cNvPr>
          <p:cNvSpPr txBox="1"/>
          <p:nvPr/>
        </p:nvSpPr>
        <p:spPr>
          <a:xfrm>
            <a:off x="199361" y="830744"/>
            <a:ext cx="60977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2.  From point A to point B</a:t>
            </a:r>
            <a:r>
              <a:rPr lang="en-US"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t>
            </a:r>
            <a:endParaRPr lang="en-US" dirty="0"/>
          </a:p>
        </p:txBody>
      </p:sp>
      <p:sp>
        <p:nvSpPr>
          <p:cNvPr id="8" name="TextBox 7">
            <a:extLst>
              <a:ext uri="{FF2B5EF4-FFF2-40B4-BE49-F238E27FC236}">
                <a16:creationId xmlns:a16="http://schemas.microsoft.com/office/drawing/2014/main" id="{77F814E5-400A-DBD8-3CD7-1178DF3808CE}"/>
              </a:ext>
            </a:extLst>
          </p:cNvPr>
          <p:cNvSpPr txBox="1"/>
          <p:nvPr/>
        </p:nvSpPr>
        <p:spPr>
          <a:xfrm>
            <a:off x="199361" y="3605841"/>
            <a:ext cx="60977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3.  From point B to point C.</a:t>
            </a:r>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FE58BEA-771E-A5DD-25F0-10E5EC2C0FD1}"/>
                  </a:ext>
                </a:extLst>
              </p:cNvPr>
              <p:cNvSpPr txBox="1"/>
              <p:nvPr/>
            </p:nvSpPr>
            <p:spPr>
              <a:xfrm>
                <a:off x="390747" y="4741581"/>
                <a:ext cx="4808574" cy="430887"/>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0</m:t>
                      </m:r>
                      <m:r>
                        <a:rPr lang="en-US" i="0">
                          <a:latin typeface="Cambria Math" panose="02040503050406030204" pitchFamily="18" charset="0"/>
                        </a:rPr>
                        <m:t>=</m:t>
                      </m:r>
                      <m:d>
                        <m:dPr>
                          <m:ctrlPr>
                            <a:rPr lang="en-US"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r>
                                <a:rPr lang="en-US" b="0" i="1" smtClean="0">
                                  <a:latin typeface="Cambria Math" panose="02040503050406030204" pitchFamily="18" charset="0"/>
                                </a:rPr>
                                <m:t>𝐶</m:t>
                              </m:r>
                            </m:sub>
                            <m:sup>
                              <m:r>
                                <a:rPr lang="en-US" i="0">
                                  <a:latin typeface="Cambria Math" panose="02040503050406030204" pitchFamily="18" charset="0"/>
                                </a:rPr>
                                <m:t>2</m:t>
                              </m:r>
                            </m:sup>
                          </m:sSubSup>
                          <m:r>
                            <a:rPr lang="en-US" i="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𝑖𝐵</m:t>
                              </m:r>
                            </m:sub>
                            <m:sup>
                              <m:r>
                                <a:rPr lang="en-US">
                                  <a:latin typeface="Cambria Math" panose="02040503050406030204" pitchFamily="18" charset="0"/>
                                </a:rPr>
                                <m:t>2</m:t>
                              </m:r>
                            </m:sup>
                          </m:sSubSup>
                        </m:e>
                      </m:d>
                      <m:r>
                        <a:rPr lang="en-US" i="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𝑚𝑔</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r>
                                <a:rPr lang="en-US" b="0" i="1" smtClean="0">
                                  <a:latin typeface="Cambria Math" panose="02040503050406030204" pitchFamily="18" charset="0"/>
                                </a:rPr>
                                <m:t>𝐶</m:t>
                              </m:r>
                            </m:sub>
                          </m:sSub>
                          <m:r>
                            <a:rPr lang="en-US" b="0" i="0"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𝑖𝐵</m:t>
                              </m:r>
                            </m:sub>
                          </m:sSub>
                        </m:e>
                      </m:d>
                    </m:oMath>
                  </m:oMathPara>
                </a14:m>
                <a:endParaRPr lang="en-US" dirty="0"/>
              </a:p>
            </p:txBody>
          </p:sp>
        </mc:Choice>
        <mc:Fallback xmlns="">
          <p:sp>
            <p:nvSpPr>
              <p:cNvPr id="9" name="TextBox 8">
                <a:extLst>
                  <a:ext uri="{FF2B5EF4-FFF2-40B4-BE49-F238E27FC236}">
                    <a16:creationId xmlns:a16="http://schemas.microsoft.com/office/drawing/2014/main" id="{1FE58BEA-771E-A5DD-25F0-10E5EC2C0FD1}"/>
                  </a:ext>
                </a:extLst>
              </p:cNvPr>
              <p:cNvSpPr txBox="1">
                <a:spLocks noRot="1" noChangeAspect="1" noMove="1" noResize="1" noEditPoints="1" noAdjustHandles="1" noChangeArrowheads="1" noChangeShapeType="1" noTextEdit="1"/>
              </p:cNvSpPr>
              <p:nvPr/>
            </p:nvSpPr>
            <p:spPr>
              <a:xfrm>
                <a:off x="390747" y="4741581"/>
                <a:ext cx="4808574" cy="430887"/>
              </a:xfrm>
              <a:prstGeom prst="rect">
                <a:avLst/>
              </a:prstGeom>
              <a:blipFill>
                <a:blip r:embed="rId2"/>
                <a:stretch>
                  <a:fillRect b="-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B24C782-DBCE-5068-5156-8CFAFAD0E9F0}"/>
                  </a:ext>
                </a:extLst>
              </p:cNvPr>
              <p:cNvSpPr txBox="1"/>
              <p:nvPr/>
            </p:nvSpPr>
            <p:spPr>
              <a:xfrm>
                <a:off x="478465" y="4114580"/>
                <a:ext cx="3841898" cy="391902"/>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m:t>
                      </m:r>
                      <m:r>
                        <a:rPr lang="en-US" i="1">
                          <a:latin typeface="Cambria Math" panose="02040503050406030204" pitchFamily="18" charset="0"/>
                        </a:rPr>
                        <m:t>𝐸</m:t>
                      </m:r>
                      <m:r>
                        <a:rPr lang="en-US" i="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𝑓𝑟</m:t>
                          </m:r>
                        </m:sub>
                      </m:sSub>
                      <m:r>
                        <a:rPr lang="en-US" b="0" i="0" smtClean="0">
                          <a:latin typeface="Cambria Math" panose="02040503050406030204" pitchFamily="18" charset="0"/>
                        </a:rPr>
                        <m:t>=</m:t>
                      </m:r>
                      <m:r>
                        <a:rPr lang="en-US" i="0">
                          <a:latin typeface="Cambria Math" panose="02040503050406030204" pitchFamily="18" charset="0"/>
                        </a:rPr>
                        <m:t>0=∆</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𝑇</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oMath>
                  </m:oMathPara>
                </a14:m>
                <a:endParaRPr lang="en-US" dirty="0"/>
              </a:p>
            </p:txBody>
          </p:sp>
        </mc:Choice>
        <mc:Fallback xmlns="">
          <p:sp>
            <p:nvSpPr>
              <p:cNvPr id="10" name="TextBox 9">
                <a:extLst>
                  <a:ext uri="{FF2B5EF4-FFF2-40B4-BE49-F238E27FC236}">
                    <a16:creationId xmlns:a16="http://schemas.microsoft.com/office/drawing/2014/main" id="{3B24C782-DBCE-5068-5156-8CFAFAD0E9F0}"/>
                  </a:ext>
                </a:extLst>
              </p:cNvPr>
              <p:cNvSpPr txBox="1">
                <a:spLocks noRot="1" noChangeAspect="1" noMove="1" noResize="1" noEditPoints="1" noAdjustHandles="1" noChangeArrowheads="1" noChangeShapeType="1" noTextEdit="1"/>
              </p:cNvSpPr>
              <p:nvPr/>
            </p:nvSpPr>
            <p:spPr>
              <a:xfrm>
                <a:off x="478465" y="4114580"/>
                <a:ext cx="3841898" cy="391902"/>
              </a:xfrm>
              <a:prstGeom prst="rect">
                <a:avLst/>
              </a:prstGeom>
              <a:blipFill>
                <a:blip r:embed="rId3"/>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880DD61-075C-6DDF-DC2B-25ADF82F602E}"/>
                  </a:ext>
                </a:extLst>
              </p:cNvPr>
              <p:cNvSpPr txBox="1"/>
              <p:nvPr/>
            </p:nvSpPr>
            <p:spPr>
              <a:xfrm>
                <a:off x="558209" y="5455414"/>
                <a:ext cx="6942221" cy="74097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𝑓𝐶</m:t>
                          </m:r>
                        </m:sub>
                      </m:sSub>
                      <m:r>
                        <a:rPr lang="en-US" b="0" i="1" smtClean="0">
                          <a:latin typeface="Cambria Math" panose="02040503050406030204" pitchFamily="18" charset="0"/>
                        </a:rPr>
                        <m:t>=2</m:t>
                      </m:r>
                      <m:r>
                        <a:rPr lang="en-US" b="0" i="1" smtClean="0">
                          <a:latin typeface="Cambria Math" panose="02040503050406030204" pitchFamily="18" charset="0"/>
                        </a:rPr>
                        <m:t>𝑅</m:t>
                      </m:r>
                      <m:r>
                        <a:rPr lang="en-US" b="0" i="1" smtClean="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𝑖𝐵</m:t>
                              </m:r>
                            </m:sub>
                            <m:sup>
                              <m:r>
                                <a:rPr lang="en-US">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r>
                                <a:rPr lang="en-US" b="0" i="1" smtClean="0">
                                  <a:latin typeface="Cambria Math" panose="02040503050406030204" pitchFamily="18" charset="0"/>
                                </a:rPr>
                                <m:t>𝐶</m:t>
                              </m:r>
                            </m:sub>
                            <m:sup>
                              <m:r>
                                <a:rPr lang="en-US">
                                  <a:latin typeface="Cambria Math" panose="02040503050406030204" pitchFamily="18" charset="0"/>
                                </a:rPr>
                                <m:t>2</m:t>
                              </m:r>
                            </m:sup>
                          </m:sSubSup>
                        </m:num>
                        <m:den>
                          <m:r>
                            <a:rPr lang="en-US" b="0" i="1" smtClean="0">
                              <a:latin typeface="Cambria Math" panose="02040503050406030204" pitchFamily="18" charset="0"/>
                            </a:rPr>
                            <m:t>2</m:t>
                          </m:r>
                          <m:r>
                            <a:rPr lang="en-US" b="0" i="1" smtClean="0">
                              <a:latin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𝑖𝐵</m:t>
                              </m:r>
                            </m:sub>
                            <m:sup>
                              <m:r>
                                <a:rPr lang="en-US">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𝑓𝐶</m:t>
                              </m:r>
                            </m:sub>
                            <m:sup>
                              <m:r>
                                <a:rPr lang="en-US">
                                  <a:latin typeface="Cambria Math" panose="02040503050406030204" pitchFamily="18" charset="0"/>
                                </a:rPr>
                                <m:t>2</m:t>
                              </m:r>
                            </m:sup>
                          </m:sSubSup>
                        </m:num>
                        <m:den>
                          <m:r>
                            <a:rPr lang="en-US" b="0" i="1" smtClean="0">
                              <a:latin typeface="Cambria Math" panose="02040503050406030204" pitchFamily="18" charset="0"/>
                            </a:rPr>
                            <m:t>4</m:t>
                          </m:r>
                          <m:r>
                            <a:rPr lang="en-US" b="0" i="1" smtClean="0">
                              <a:latin typeface="Cambria Math" panose="02040503050406030204" pitchFamily="18" charset="0"/>
                            </a:rPr>
                            <m:t>𝑔</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17.6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8.55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num>
                        <m:den>
                          <m:r>
                            <a:rPr lang="en-US" b="0" i="1" smtClean="0">
                              <a:latin typeface="Cambria Math" panose="02040503050406030204" pitchFamily="18" charset="0"/>
                            </a:rPr>
                            <m:t>4</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rPr>
                        <m:t>=6</m:t>
                      </m:r>
                      <m:r>
                        <a:rPr lang="en-US" b="0" i="1" smtClean="0">
                          <a:latin typeface="Cambria Math" panose="02040503050406030204" pitchFamily="18" charset="0"/>
                        </a:rPr>
                        <m:t>𝑚</m:t>
                      </m:r>
                    </m:oMath>
                  </m:oMathPara>
                </a14:m>
                <a:endParaRPr lang="en-US" dirty="0"/>
              </a:p>
            </p:txBody>
          </p:sp>
        </mc:Choice>
        <mc:Fallback xmlns="">
          <p:sp>
            <p:nvSpPr>
              <p:cNvPr id="11" name="TextBox 10">
                <a:extLst>
                  <a:ext uri="{FF2B5EF4-FFF2-40B4-BE49-F238E27FC236}">
                    <a16:creationId xmlns:a16="http://schemas.microsoft.com/office/drawing/2014/main" id="{1880DD61-075C-6DDF-DC2B-25ADF82F602E}"/>
                  </a:ext>
                </a:extLst>
              </p:cNvPr>
              <p:cNvSpPr txBox="1">
                <a:spLocks noRot="1" noChangeAspect="1" noMove="1" noResize="1" noEditPoints="1" noAdjustHandles="1" noChangeArrowheads="1" noChangeShapeType="1" noTextEdit="1"/>
              </p:cNvSpPr>
              <p:nvPr/>
            </p:nvSpPr>
            <p:spPr>
              <a:xfrm>
                <a:off x="558209" y="5455414"/>
                <a:ext cx="6942221" cy="740972"/>
              </a:xfrm>
              <a:prstGeom prst="rect">
                <a:avLst/>
              </a:prstGeom>
              <a:blipFill>
                <a:blip r:embed="rId4"/>
                <a:stretch>
                  <a:fillRect l="-183" b="-8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7E4C53B-5183-5EA6-2879-5DD63337EE4A}"/>
                  </a:ext>
                </a:extLst>
              </p:cNvPr>
              <p:cNvSpPr txBox="1"/>
              <p:nvPr/>
            </p:nvSpPr>
            <p:spPr>
              <a:xfrm>
                <a:off x="390747" y="2084968"/>
                <a:ext cx="4808574" cy="430887"/>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0</m:t>
                      </m:r>
                      <m:r>
                        <a:rPr lang="en-US" i="0">
                          <a:latin typeface="Cambria Math" panose="02040503050406030204" pitchFamily="18" charset="0"/>
                        </a:rPr>
                        <m:t>=</m:t>
                      </m:r>
                      <m:d>
                        <m:dPr>
                          <m:ctrlPr>
                            <a:rPr lang="en-US"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r>
                                <a:rPr lang="en-US" b="0" i="1" smtClean="0">
                                  <a:latin typeface="Cambria Math" panose="02040503050406030204" pitchFamily="18" charset="0"/>
                                </a:rPr>
                                <m:t>𝐵</m:t>
                              </m:r>
                            </m:sub>
                            <m:sup>
                              <m:r>
                                <a:rPr lang="en-US" i="0">
                                  <a:latin typeface="Cambria Math" panose="02040503050406030204" pitchFamily="18" charset="0"/>
                                </a:rPr>
                                <m:t>2</m:t>
                              </m:r>
                            </m:sup>
                          </m:sSubSup>
                          <m:r>
                            <a:rPr lang="en-US" i="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𝑖𝐴</m:t>
                              </m:r>
                            </m:sub>
                            <m:sup>
                              <m:r>
                                <a:rPr lang="en-US">
                                  <a:latin typeface="Cambria Math" panose="02040503050406030204" pitchFamily="18" charset="0"/>
                                </a:rPr>
                                <m:t>2</m:t>
                              </m:r>
                            </m:sup>
                          </m:sSubSup>
                        </m:e>
                      </m:d>
                      <m:r>
                        <a:rPr lang="en-US" i="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𝑚𝑔</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r>
                                <a:rPr lang="en-US" b="0" i="1" smtClean="0">
                                  <a:latin typeface="Cambria Math" panose="02040503050406030204" pitchFamily="18" charset="0"/>
                                </a:rPr>
                                <m:t>𝐵</m:t>
                              </m:r>
                            </m:sub>
                          </m:sSub>
                          <m:r>
                            <a:rPr lang="en-US" b="0" i="0"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𝑖𝐴</m:t>
                              </m:r>
                            </m:sub>
                          </m:sSub>
                        </m:e>
                      </m:d>
                    </m:oMath>
                  </m:oMathPara>
                </a14:m>
                <a:endParaRPr lang="en-US" dirty="0"/>
              </a:p>
            </p:txBody>
          </p:sp>
        </mc:Choice>
        <mc:Fallback xmlns="">
          <p:sp>
            <p:nvSpPr>
              <p:cNvPr id="12" name="TextBox 11">
                <a:extLst>
                  <a:ext uri="{FF2B5EF4-FFF2-40B4-BE49-F238E27FC236}">
                    <a16:creationId xmlns:a16="http://schemas.microsoft.com/office/drawing/2014/main" id="{D7E4C53B-5183-5EA6-2879-5DD63337EE4A}"/>
                  </a:ext>
                </a:extLst>
              </p:cNvPr>
              <p:cNvSpPr txBox="1">
                <a:spLocks noRot="1" noChangeAspect="1" noMove="1" noResize="1" noEditPoints="1" noAdjustHandles="1" noChangeArrowheads="1" noChangeShapeType="1" noTextEdit="1"/>
              </p:cNvSpPr>
              <p:nvPr/>
            </p:nvSpPr>
            <p:spPr>
              <a:xfrm>
                <a:off x="390747" y="2084968"/>
                <a:ext cx="4808574" cy="430887"/>
              </a:xfrm>
              <a:prstGeom prst="rect">
                <a:avLst/>
              </a:prstGeom>
              <a:blipFill>
                <a:blip r:embed="rId5"/>
                <a:stretch>
                  <a:fillRect b="-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31AB491-3824-43B0-4493-1C5D6FCFCFB2}"/>
                  </a:ext>
                </a:extLst>
              </p:cNvPr>
              <p:cNvSpPr txBox="1"/>
              <p:nvPr/>
            </p:nvSpPr>
            <p:spPr>
              <a:xfrm>
                <a:off x="478465" y="1457967"/>
                <a:ext cx="3841898" cy="391902"/>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m:t>
                      </m:r>
                      <m:r>
                        <a:rPr lang="en-US" i="1">
                          <a:latin typeface="Cambria Math" panose="02040503050406030204" pitchFamily="18" charset="0"/>
                        </a:rPr>
                        <m:t>𝐸</m:t>
                      </m:r>
                      <m:r>
                        <a:rPr lang="en-US" i="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𝑓𝑟</m:t>
                          </m:r>
                        </m:sub>
                      </m:sSub>
                      <m:r>
                        <a:rPr lang="en-US" b="0" i="0" smtClean="0">
                          <a:latin typeface="Cambria Math" panose="02040503050406030204" pitchFamily="18" charset="0"/>
                        </a:rPr>
                        <m:t>=</m:t>
                      </m:r>
                      <m:r>
                        <a:rPr lang="en-US" i="0">
                          <a:latin typeface="Cambria Math" panose="02040503050406030204" pitchFamily="18" charset="0"/>
                        </a:rPr>
                        <m:t>0=∆</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𝑇</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oMath>
                  </m:oMathPara>
                </a14:m>
                <a:endParaRPr lang="en-US" dirty="0"/>
              </a:p>
            </p:txBody>
          </p:sp>
        </mc:Choice>
        <mc:Fallback xmlns="">
          <p:sp>
            <p:nvSpPr>
              <p:cNvPr id="13" name="TextBox 12">
                <a:extLst>
                  <a:ext uri="{FF2B5EF4-FFF2-40B4-BE49-F238E27FC236}">
                    <a16:creationId xmlns:a16="http://schemas.microsoft.com/office/drawing/2014/main" id="{D31AB491-3824-43B0-4493-1C5D6FCFCFB2}"/>
                  </a:ext>
                </a:extLst>
              </p:cNvPr>
              <p:cNvSpPr txBox="1">
                <a:spLocks noRot="1" noChangeAspect="1" noMove="1" noResize="1" noEditPoints="1" noAdjustHandles="1" noChangeArrowheads="1" noChangeShapeType="1" noTextEdit="1"/>
              </p:cNvSpPr>
              <p:nvPr/>
            </p:nvSpPr>
            <p:spPr>
              <a:xfrm>
                <a:off x="478465" y="1457967"/>
                <a:ext cx="3841898" cy="391902"/>
              </a:xfrm>
              <a:prstGeom prst="rect">
                <a:avLst/>
              </a:prstGeom>
              <a:blipFill>
                <a:blip r:embed="rId6"/>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9971CBD-799D-07B7-5F2E-4EED7CAD2E78}"/>
                  </a:ext>
                </a:extLst>
              </p:cNvPr>
              <p:cNvSpPr txBox="1"/>
              <p:nvPr/>
            </p:nvSpPr>
            <p:spPr>
              <a:xfrm>
                <a:off x="558209" y="2640618"/>
                <a:ext cx="6090322" cy="58201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𝑓𝐵</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𝑖𝐴</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𝑖𝐴</m:t>
                              </m:r>
                            </m:sub>
                          </m:sSub>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3.97</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∙15</m:t>
                          </m:r>
                          <m:r>
                            <a:rPr lang="en-US" b="0" i="1" smtClean="0">
                              <a:latin typeface="Cambria Math" panose="02040503050406030204" pitchFamily="18" charset="0"/>
                              <a:ea typeface="Cambria Math" panose="02040503050406030204" pitchFamily="18" charset="0"/>
                            </a:rPr>
                            <m:t>𝑚</m:t>
                          </m:r>
                        </m:e>
                      </m:rad>
                      <m:r>
                        <a:rPr lang="en-US" b="0" i="0" smtClean="0">
                          <a:latin typeface="Cambria Math" panose="02040503050406030204" pitchFamily="18" charset="0"/>
                        </a:rPr>
                        <m:t>=17.6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xmlns="">
          <p:sp>
            <p:nvSpPr>
              <p:cNvPr id="14" name="TextBox 13">
                <a:extLst>
                  <a:ext uri="{FF2B5EF4-FFF2-40B4-BE49-F238E27FC236}">
                    <a16:creationId xmlns:a16="http://schemas.microsoft.com/office/drawing/2014/main" id="{C9971CBD-799D-07B7-5F2E-4EED7CAD2E78}"/>
                  </a:ext>
                </a:extLst>
              </p:cNvPr>
              <p:cNvSpPr txBox="1">
                <a:spLocks noRot="1" noChangeAspect="1" noMove="1" noResize="1" noEditPoints="1" noAdjustHandles="1" noChangeArrowheads="1" noChangeShapeType="1" noTextEdit="1"/>
              </p:cNvSpPr>
              <p:nvPr/>
            </p:nvSpPr>
            <p:spPr>
              <a:xfrm>
                <a:off x="558209" y="2640618"/>
                <a:ext cx="6090322" cy="582019"/>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76564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7633A-A171-C13B-9E4E-6AC2DB1E9C4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F1D74C5-1980-483D-EE63-CF6D493153D5}"/>
              </a:ext>
            </a:extLst>
          </p:cNvPr>
          <p:cNvSpPr txBox="1"/>
          <p:nvPr/>
        </p:nvSpPr>
        <p:spPr>
          <a:xfrm>
            <a:off x="199361" y="299115"/>
            <a:ext cx="2735226"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6 Solutions:</a:t>
            </a:r>
          </a:p>
        </p:txBody>
      </p:sp>
      <p:sp>
        <p:nvSpPr>
          <p:cNvPr id="6" name="TextBox 5">
            <a:extLst>
              <a:ext uri="{FF2B5EF4-FFF2-40B4-BE49-F238E27FC236}">
                <a16:creationId xmlns:a16="http://schemas.microsoft.com/office/drawing/2014/main" id="{86C87803-DA4C-EC8C-DCEB-DE46267B4719}"/>
              </a:ext>
            </a:extLst>
          </p:cNvPr>
          <p:cNvSpPr txBox="1"/>
          <p:nvPr/>
        </p:nvSpPr>
        <p:spPr>
          <a:xfrm>
            <a:off x="199361" y="830744"/>
            <a:ext cx="6097772"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As one step from compressing the spring to the top of the loop:</a:t>
            </a: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3F92B79-46DD-BBF5-8569-7C860B535202}"/>
                  </a:ext>
                </a:extLst>
              </p:cNvPr>
              <p:cNvSpPr txBox="1"/>
              <p:nvPr/>
            </p:nvSpPr>
            <p:spPr>
              <a:xfrm>
                <a:off x="199361" y="2168502"/>
                <a:ext cx="6097772" cy="419923"/>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0</m:t>
                      </m:r>
                      <m:r>
                        <a:rPr lang="en-US" i="0">
                          <a:latin typeface="Cambria Math" panose="02040503050406030204" pitchFamily="18" charset="0"/>
                        </a:rPr>
                        <m:t>=</m:t>
                      </m:r>
                      <m:d>
                        <m:dPr>
                          <m:ctrlPr>
                            <a:rPr lang="en-US"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r>
                                <a:rPr lang="en-US" b="0" i="1" smtClean="0">
                                  <a:latin typeface="Cambria Math" panose="02040503050406030204" pitchFamily="18" charset="0"/>
                                </a:rPr>
                                <m:t>𝐶</m:t>
                              </m:r>
                            </m:sub>
                            <m:sup>
                              <m:r>
                                <a:rPr lang="en-US" i="0">
                                  <a:latin typeface="Cambria Math" panose="02040503050406030204" pitchFamily="18" charset="0"/>
                                </a:rPr>
                                <m:t>2</m:t>
                              </m:r>
                            </m:sup>
                          </m:sSubSup>
                          <m:r>
                            <a:rPr lang="en-US" i="0">
                              <a:latin typeface="Cambria Math" panose="02040503050406030204" pitchFamily="18" charset="0"/>
                            </a:rPr>
                            <m:t>−0</m:t>
                          </m:r>
                        </m:e>
                      </m:d>
                      <m:r>
                        <a:rPr lang="en-US" i="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𝑚𝑔</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𝑓</m:t>
                              </m:r>
                              <m:r>
                                <a:rPr lang="en-US" b="0" i="1" smtClean="0">
                                  <a:latin typeface="Cambria Math" panose="02040503050406030204" pitchFamily="18" charset="0"/>
                                </a:rPr>
                                <m:t>𝐶</m:t>
                              </m:r>
                            </m:sub>
                          </m:sSub>
                          <m:r>
                            <a:rPr lang="en-US" b="0" i="0"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𝑖𝐴</m:t>
                              </m:r>
                            </m:sub>
                          </m:sSub>
                        </m:e>
                      </m:d>
                      <m:r>
                        <a:rPr lang="en-US" i="0">
                          <a:latin typeface="Cambria Math" panose="02040503050406030204" pitchFamily="18" charset="0"/>
                        </a:rPr>
                        <m:t>+</m:t>
                      </m:r>
                      <m:d>
                        <m:dPr>
                          <m:ctrlPr>
                            <a:rPr lang="en-US" i="0">
                              <a:latin typeface="Cambria Math" panose="02040503050406030204" pitchFamily="18" charset="0"/>
                            </a:rPr>
                          </m:ctrlPr>
                        </m:dPr>
                        <m:e>
                          <m:r>
                            <a:rPr lang="en-US" i="0">
                              <a:latin typeface="Cambria Math" panose="02040503050406030204" pitchFamily="18" charset="0"/>
                            </a:rPr>
                            <m:t>0</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𝑖𝐴</m:t>
                              </m:r>
                            </m:sub>
                            <m:sup>
                              <m:r>
                                <a:rPr lang="en-US" b="0" i="1" smtClean="0">
                                  <a:latin typeface="Cambria Math" panose="02040503050406030204" pitchFamily="18" charset="0"/>
                                </a:rPr>
                                <m:t>2</m:t>
                              </m:r>
                            </m:sup>
                          </m:sSubSup>
                        </m:e>
                      </m:d>
                    </m:oMath>
                  </m:oMathPara>
                </a14:m>
                <a:endParaRPr lang="en-US" dirty="0"/>
              </a:p>
            </p:txBody>
          </p:sp>
        </mc:Choice>
        <mc:Fallback xmlns="">
          <p:sp>
            <p:nvSpPr>
              <p:cNvPr id="3" name="TextBox 2">
                <a:extLst>
                  <a:ext uri="{FF2B5EF4-FFF2-40B4-BE49-F238E27FC236}">
                    <a16:creationId xmlns:a16="http://schemas.microsoft.com/office/drawing/2014/main" id="{E3F92B79-46DD-BBF5-8569-7C860B535202}"/>
                  </a:ext>
                </a:extLst>
              </p:cNvPr>
              <p:cNvSpPr txBox="1">
                <a:spLocks noRot="1" noChangeAspect="1" noMove="1" noResize="1" noEditPoints="1" noAdjustHandles="1" noChangeArrowheads="1" noChangeShapeType="1" noTextEdit="1"/>
              </p:cNvSpPr>
              <p:nvPr/>
            </p:nvSpPr>
            <p:spPr>
              <a:xfrm>
                <a:off x="199361" y="2168502"/>
                <a:ext cx="6097772" cy="419923"/>
              </a:xfrm>
              <a:prstGeom prst="rect">
                <a:avLst/>
              </a:prstGeom>
              <a:blipFill>
                <a:blip r:embed="rId2"/>
                <a:stretch>
                  <a:fillRect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5D30FB7-4E9E-27AE-4A9A-BDE86E417421}"/>
                  </a:ext>
                </a:extLst>
              </p:cNvPr>
              <p:cNvSpPr txBox="1"/>
              <p:nvPr/>
            </p:nvSpPr>
            <p:spPr>
              <a:xfrm>
                <a:off x="478465" y="1488338"/>
                <a:ext cx="3841898" cy="391902"/>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m:t>
                      </m:r>
                      <m:r>
                        <a:rPr lang="en-US" i="1">
                          <a:latin typeface="Cambria Math" panose="02040503050406030204" pitchFamily="18" charset="0"/>
                        </a:rPr>
                        <m:t>𝐸</m:t>
                      </m:r>
                      <m:r>
                        <a:rPr lang="en-US" i="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𝑓𝑟</m:t>
                          </m:r>
                        </m:sub>
                      </m:sSub>
                      <m:r>
                        <a:rPr lang="en-US" b="0" i="0" smtClean="0">
                          <a:latin typeface="Cambria Math" panose="02040503050406030204" pitchFamily="18" charset="0"/>
                        </a:rPr>
                        <m:t>=</m:t>
                      </m:r>
                      <m:r>
                        <a:rPr lang="en-US" i="0">
                          <a:latin typeface="Cambria Math" panose="02040503050406030204" pitchFamily="18" charset="0"/>
                        </a:rPr>
                        <m:t>0=∆</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𝑇</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oMath>
                  </m:oMathPara>
                </a14:m>
                <a:endParaRPr lang="en-US" dirty="0"/>
              </a:p>
            </p:txBody>
          </p:sp>
        </mc:Choice>
        <mc:Fallback xmlns="">
          <p:sp>
            <p:nvSpPr>
              <p:cNvPr id="7" name="TextBox 6">
                <a:extLst>
                  <a:ext uri="{FF2B5EF4-FFF2-40B4-BE49-F238E27FC236}">
                    <a16:creationId xmlns:a16="http://schemas.microsoft.com/office/drawing/2014/main" id="{F5D30FB7-4E9E-27AE-4A9A-BDE86E417421}"/>
                  </a:ext>
                </a:extLst>
              </p:cNvPr>
              <p:cNvSpPr txBox="1">
                <a:spLocks noRot="1" noChangeAspect="1" noMove="1" noResize="1" noEditPoints="1" noAdjustHandles="1" noChangeArrowheads="1" noChangeShapeType="1" noTextEdit="1"/>
              </p:cNvSpPr>
              <p:nvPr/>
            </p:nvSpPr>
            <p:spPr>
              <a:xfrm>
                <a:off x="478465" y="1488338"/>
                <a:ext cx="3841898" cy="391902"/>
              </a:xfrm>
              <a:prstGeom prst="rect">
                <a:avLst/>
              </a:prstGeom>
              <a:blipFill>
                <a:blip r:embed="rId3"/>
                <a:stretch>
                  <a:fillRect b="-96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16342D6-2119-320F-0F42-3AD3FAB93E0F}"/>
                  </a:ext>
                </a:extLst>
              </p:cNvPr>
              <p:cNvSpPr txBox="1"/>
              <p:nvPr/>
            </p:nvSpPr>
            <p:spPr>
              <a:xfrm>
                <a:off x="578872" y="2704696"/>
                <a:ext cx="6321795" cy="525913"/>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𝑓𝐶</m:t>
                          </m:r>
                        </m:sub>
                      </m:sSub>
                      <m:r>
                        <a:rPr lang="en-US" b="0" i="1" smtClean="0">
                          <a:latin typeface="Cambria Math" panose="02040503050406030204" pitchFamily="18" charset="0"/>
                        </a:rPr>
                        <m:t>=2</m:t>
                      </m:r>
                      <m:r>
                        <a:rPr lang="en-US" b="0" i="1" smtClean="0">
                          <a:latin typeface="Cambria Math" panose="02040503050406030204" pitchFamily="18" charset="0"/>
                        </a:rPr>
                        <m:t>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m:t>
                          </m:r>
                        </m:num>
                        <m:den>
                          <m:r>
                            <a:rPr lang="en-US" b="0" i="1" smtClean="0">
                              <a:latin typeface="Cambria Math" panose="02040503050406030204" pitchFamily="18" charset="0"/>
                            </a:rPr>
                            <m:t>2</m:t>
                          </m:r>
                          <m:r>
                            <a:rPr lang="en-US" b="0" i="1" smtClean="0">
                              <a:latin typeface="Cambria Math" panose="02040503050406030204" pitchFamily="18" charset="0"/>
                            </a:rPr>
                            <m:t>𝑚</m:t>
                          </m:r>
                        </m:den>
                      </m:f>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𝑖𝐴</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𝑓𝐶</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𝑖𝐴</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𝑘</m:t>
                          </m:r>
                        </m:num>
                        <m:den>
                          <m:r>
                            <a:rPr lang="en-US" b="0" i="1" smtClean="0">
                              <a:latin typeface="Cambria Math" panose="02040503050406030204" pitchFamily="18" charset="0"/>
                            </a:rPr>
                            <m:t>4</m:t>
                          </m:r>
                          <m:r>
                            <a:rPr lang="en-US" i="1">
                              <a:latin typeface="Cambria Math" panose="02040503050406030204" pitchFamily="18" charset="0"/>
                            </a:rPr>
                            <m:t>𝑚</m:t>
                          </m:r>
                        </m:den>
                      </m:f>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𝑖𝐴</m:t>
                          </m:r>
                        </m:sub>
                        <m:sup>
                          <m:r>
                            <a:rPr lang="en-US" i="1">
                              <a:latin typeface="Cambria Math" panose="02040503050406030204" pitchFamily="18" charset="0"/>
                            </a:rPr>
                            <m:t>2</m:t>
                          </m:r>
                        </m:sup>
                      </m:sSubSup>
                      <m:r>
                        <a:rPr lang="en-US" i="1">
                          <a:latin typeface="Cambria Math" panose="02040503050406030204" pitchFamily="18" charset="0"/>
                        </a:rPr>
                        <m:t>−</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1</m:t>
                              </m:r>
                            </m:num>
                            <m:den>
                              <m:r>
                                <a:rPr lang="en-US" b="0" i="1" smtClean="0">
                                  <a:latin typeface="Cambria Math" panose="02040503050406030204" pitchFamily="18" charset="0"/>
                                </a:rPr>
                                <m:t>4</m:t>
                              </m:r>
                            </m:den>
                          </m:f>
                        </m:e>
                      </m:box>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𝑓𝐶</m:t>
                          </m:r>
                        </m:sub>
                        <m:sup>
                          <m:r>
                            <a:rPr lang="en-US" i="1">
                              <a:latin typeface="Cambria Math" panose="02040503050406030204" pitchFamily="18" charset="0"/>
                            </a:rPr>
                            <m:t>2</m:t>
                          </m:r>
                        </m:sup>
                      </m:sSub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𝑖𝐴</m:t>
                          </m:r>
                        </m:sub>
                      </m:sSub>
                    </m:oMath>
                  </m:oMathPara>
                </a14:m>
                <a:endParaRPr lang="en-US" dirty="0"/>
              </a:p>
            </p:txBody>
          </p:sp>
        </mc:Choice>
        <mc:Fallback xmlns="">
          <p:sp>
            <p:nvSpPr>
              <p:cNvPr id="9" name="TextBox 8">
                <a:extLst>
                  <a:ext uri="{FF2B5EF4-FFF2-40B4-BE49-F238E27FC236}">
                    <a16:creationId xmlns:a16="http://schemas.microsoft.com/office/drawing/2014/main" id="{B16342D6-2119-320F-0F42-3AD3FAB93E0F}"/>
                  </a:ext>
                </a:extLst>
              </p:cNvPr>
              <p:cNvSpPr txBox="1">
                <a:spLocks noRot="1" noChangeAspect="1" noMove="1" noResize="1" noEditPoints="1" noAdjustHandles="1" noChangeArrowheads="1" noChangeShapeType="1" noTextEdit="1"/>
              </p:cNvSpPr>
              <p:nvPr/>
            </p:nvSpPr>
            <p:spPr>
              <a:xfrm>
                <a:off x="578872" y="2704696"/>
                <a:ext cx="6321795" cy="525913"/>
              </a:xfrm>
              <a:prstGeom prst="rect">
                <a:avLst/>
              </a:prstGeom>
              <a:blipFill>
                <a:blip r:embed="rId4"/>
                <a:stretch>
                  <a:fillRect t="-4762"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3FC112E-E6A7-63E5-E3AF-B811432D17E5}"/>
                  </a:ext>
                </a:extLst>
              </p:cNvPr>
              <p:cNvSpPr txBox="1"/>
              <p:nvPr/>
            </p:nvSpPr>
            <p:spPr>
              <a:xfrm>
                <a:off x="478465" y="3429000"/>
                <a:ext cx="7378996" cy="779637"/>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ea typeface="Cambria Math" panose="02040503050406030204" pitchFamily="18" charset="0"/>
                        </a:rPr>
                        <m:t>𝑅</m:t>
                      </m:r>
                      <m:r>
                        <a:rPr lang="en-US" sz="1800" b="0" i="1" smtClean="0">
                          <a:latin typeface="Cambria Math" panose="02040503050406030204" pitchFamily="18" charset="0"/>
                          <a:ea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𝑘</m:t>
                          </m:r>
                        </m:num>
                        <m:den>
                          <m:r>
                            <a:rPr lang="en-US" sz="1800" b="0" i="1" smtClean="0">
                              <a:latin typeface="Cambria Math" panose="02040503050406030204" pitchFamily="18" charset="0"/>
                            </a:rPr>
                            <m:t>4</m:t>
                          </m:r>
                          <m:r>
                            <a:rPr lang="en-US" sz="1800" i="1">
                              <a:latin typeface="Cambria Math" panose="02040503050406030204" pitchFamily="18" charset="0"/>
                            </a:rPr>
                            <m:t>𝑚</m:t>
                          </m:r>
                        </m:den>
                      </m:f>
                      <m:sSubSup>
                        <m:sSubSupPr>
                          <m:ctrlPr>
                            <a:rPr lang="en-US" sz="1800" i="1">
                              <a:latin typeface="Cambria Math" panose="02040503050406030204" pitchFamily="18" charset="0"/>
                            </a:rPr>
                          </m:ctrlPr>
                        </m:sSubSupPr>
                        <m:e>
                          <m:r>
                            <a:rPr lang="en-US" sz="1800" i="1">
                              <a:latin typeface="Cambria Math" panose="02040503050406030204" pitchFamily="18" charset="0"/>
                            </a:rPr>
                            <m:t>𝑥</m:t>
                          </m:r>
                        </m:e>
                        <m:sub>
                          <m:r>
                            <a:rPr lang="en-US" sz="1800" i="1">
                              <a:latin typeface="Cambria Math" panose="02040503050406030204" pitchFamily="18" charset="0"/>
                            </a:rPr>
                            <m:t>𝑖𝐴</m:t>
                          </m:r>
                        </m:sub>
                        <m:sup>
                          <m:r>
                            <a:rPr lang="en-US" sz="1800" i="1">
                              <a:latin typeface="Cambria Math" panose="02040503050406030204" pitchFamily="18" charset="0"/>
                            </a:rPr>
                            <m:t>2</m:t>
                          </m:r>
                        </m:sup>
                      </m:sSubSup>
                      <m:r>
                        <a:rPr lang="en-US" sz="1800" i="1">
                          <a:latin typeface="Cambria Math" panose="02040503050406030204" pitchFamily="18" charset="0"/>
                        </a:rPr>
                        <m:t>−</m:t>
                      </m:r>
                      <m:box>
                        <m:boxPr>
                          <m:ctrlPr>
                            <a:rPr lang="en-US" sz="1800" i="1">
                              <a:latin typeface="Cambria Math" panose="02040503050406030204" pitchFamily="18" charset="0"/>
                            </a:rPr>
                          </m:ctrlPr>
                        </m:boxPr>
                        <m:e>
                          <m:f>
                            <m:fPr>
                              <m:ctrlPr>
                                <a:rPr lang="en-US" sz="1800" i="1">
                                  <a:latin typeface="Cambria Math" panose="02040503050406030204" pitchFamily="18" charset="0"/>
                                </a:rPr>
                              </m:ctrlPr>
                            </m:fPr>
                            <m:num>
                              <m:r>
                                <a:rPr lang="en-US" sz="1800" i="1">
                                  <a:latin typeface="Cambria Math" panose="02040503050406030204" pitchFamily="18" charset="0"/>
                                </a:rPr>
                                <m:t>1</m:t>
                              </m:r>
                            </m:num>
                            <m:den>
                              <m:r>
                                <a:rPr lang="en-US" sz="1800" b="0" i="1" smtClean="0">
                                  <a:latin typeface="Cambria Math" panose="02040503050406030204" pitchFamily="18" charset="0"/>
                                </a:rPr>
                                <m:t>4</m:t>
                              </m:r>
                            </m:den>
                          </m:f>
                        </m:e>
                      </m:box>
                      <m:sSubSup>
                        <m:sSubSupPr>
                          <m:ctrlPr>
                            <a:rPr lang="en-US" sz="1800" i="1">
                              <a:latin typeface="Cambria Math" panose="02040503050406030204" pitchFamily="18" charset="0"/>
                            </a:rPr>
                          </m:ctrlPr>
                        </m:sSubSupPr>
                        <m:e>
                          <m:r>
                            <a:rPr lang="en-US" sz="1800" i="1">
                              <a:latin typeface="Cambria Math" panose="02040503050406030204" pitchFamily="18" charset="0"/>
                            </a:rPr>
                            <m:t>𝑣</m:t>
                          </m:r>
                        </m:e>
                        <m:sub>
                          <m:r>
                            <a:rPr lang="en-US" sz="1800" i="1">
                              <a:latin typeface="Cambria Math" panose="02040503050406030204" pitchFamily="18" charset="0"/>
                            </a:rPr>
                            <m:t>𝑓𝐶</m:t>
                          </m:r>
                        </m:sub>
                        <m:sup>
                          <m:r>
                            <a:rPr lang="en-US" sz="1800" i="1">
                              <a:latin typeface="Cambria Math" panose="02040503050406030204" pitchFamily="18" charset="0"/>
                            </a:rPr>
                            <m:t>2</m:t>
                          </m:r>
                        </m:sup>
                      </m:sSubSup>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𝑦</m:t>
                          </m:r>
                        </m:e>
                        <m:sub>
                          <m:r>
                            <a:rPr lang="en-US" sz="1800" i="1">
                              <a:latin typeface="Cambria Math" panose="02040503050406030204" pitchFamily="18" charset="0"/>
                            </a:rPr>
                            <m:t>𝑖𝐴</m:t>
                          </m:r>
                        </m:sub>
                      </m:sSub>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800</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𝑁</m:t>
                                  </m:r>
                                </m:num>
                                <m:den>
                                  <m:r>
                                    <a:rPr lang="en-US" sz="1800" b="0" i="1" smtClean="0">
                                      <a:latin typeface="Cambria Math" panose="02040503050406030204" pitchFamily="18" charset="0"/>
                                    </a:rPr>
                                    <m:t>𝑚</m:t>
                                  </m:r>
                                </m:den>
                              </m:f>
                            </m:e>
                          </m:box>
                        </m:num>
                        <m:den>
                          <m:r>
                            <a:rPr lang="en-US" sz="1800" b="0" i="1" smtClean="0">
                              <a:latin typeface="Cambria Math" panose="02040503050406030204" pitchFamily="18" charset="0"/>
                            </a:rPr>
                            <m:t>4</m:t>
                          </m:r>
                          <m:r>
                            <a:rPr lang="en-US" sz="1800" b="0" i="1" smtClean="0">
                              <a:latin typeface="Cambria Math" panose="02040503050406030204" pitchFamily="18" charset="0"/>
                              <a:ea typeface="Cambria Math" panose="02040503050406030204" pitchFamily="18" charset="0"/>
                            </a:rPr>
                            <m:t>∙500</m:t>
                          </m:r>
                          <m:r>
                            <a:rPr lang="en-US" sz="1800" b="0" i="1" smtClean="0">
                              <a:latin typeface="Cambria Math" panose="02040503050406030204" pitchFamily="18" charset="0"/>
                              <a:ea typeface="Cambria Math" panose="02040503050406030204" pitchFamily="18" charset="0"/>
                            </a:rPr>
                            <m:t>𝑘𝑔</m:t>
                          </m:r>
                        </m:den>
                      </m:f>
                      <m:r>
                        <a:rPr lang="en-US" sz="1800" b="0" i="1" smtClean="0">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rPr>
                          </m:ctrlPr>
                        </m:sSup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3</m:t>
                              </m:r>
                              <m:r>
                                <a:rPr lang="en-US" sz="1800" b="0" i="1" smtClean="0">
                                  <a:latin typeface="Cambria Math" panose="02040503050406030204" pitchFamily="18" charset="0"/>
                                </a:rPr>
                                <m:t>𝑚</m:t>
                              </m:r>
                            </m:e>
                          </m:d>
                        </m:e>
                        <m:sup>
                          <m:r>
                            <a:rPr lang="en-US" sz="1800" b="0" i="1" smtClean="0">
                              <a:latin typeface="Cambria Math" panose="02040503050406030204" pitchFamily="18" charset="0"/>
                            </a:rPr>
                            <m:t>2</m:t>
                          </m:r>
                        </m:sup>
                      </m:sSup>
                      <m:r>
                        <a:rPr lang="en-US" sz="1800" b="0" i="1" smtClean="0">
                          <a:latin typeface="Cambria Math" panose="02040503050406030204" pitchFamily="18" charset="0"/>
                        </a:rPr>
                        <m:t>−</m:t>
                      </m:r>
                      <m:f>
                        <m:fPr>
                          <m:ctrlPr>
                            <a:rPr lang="en-US" sz="1800" b="0" i="1" smtClean="0">
                              <a:latin typeface="Cambria Math" panose="02040503050406030204" pitchFamily="18" charset="0"/>
                            </a:rPr>
                          </m:ctrlPr>
                        </m:fPr>
                        <m:num>
                          <m:sSup>
                            <m:sSupPr>
                              <m:ctrlPr>
                                <a:rPr lang="en-US" sz="1800" b="0" i="1" smtClean="0">
                                  <a:latin typeface="Cambria Math" panose="02040503050406030204" pitchFamily="18" charset="0"/>
                                </a:rPr>
                              </m:ctrlPr>
                            </m:sSupPr>
                            <m:e>
                              <m:d>
                                <m:dPr>
                                  <m:ctrlPr>
                                    <a:rPr lang="en-US" sz="1800" b="0" i="1" smtClean="0">
                                      <a:latin typeface="Cambria Math" panose="02040503050406030204" pitchFamily="18" charset="0"/>
                                    </a:rPr>
                                  </m:ctrlPr>
                                </m:dPr>
                                <m:e>
                                  <m:r>
                                    <a:rPr lang="en-US" sz="1800" b="0" i="1" smtClean="0">
                                      <a:latin typeface="Cambria Math" panose="02040503050406030204" pitchFamily="18" charset="0"/>
                                    </a:rPr>
                                    <m:t>8.55</m:t>
                                  </m:r>
                                  <m:box>
                                    <m:boxPr>
                                      <m:ctrlPr>
                                        <a:rPr lang="en-US" sz="1800" b="0" i="1" smtClean="0">
                                          <a:latin typeface="Cambria Math" panose="02040503050406030204" pitchFamily="18" charset="0"/>
                                        </a:rPr>
                                      </m:ctrlPr>
                                    </m:boxPr>
                                    <m:e>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𝑚</m:t>
                                          </m:r>
                                        </m:num>
                                        <m:den>
                                          <m:r>
                                            <a:rPr lang="en-US" sz="1800" b="0" i="1" smtClean="0">
                                              <a:latin typeface="Cambria Math" panose="02040503050406030204" pitchFamily="18" charset="0"/>
                                            </a:rPr>
                                            <m:t>𝑠</m:t>
                                          </m:r>
                                        </m:den>
                                      </m:f>
                                    </m:e>
                                  </m:box>
                                </m:e>
                              </m:d>
                            </m:e>
                            <m:sup>
                              <m:r>
                                <a:rPr lang="en-US" sz="1800" b="0" i="1" smtClean="0">
                                  <a:latin typeface="Cambria Math" panose="02040503050406030204" pitchFamily="18" charset="0"/>
                                </a:rPr>
                                <m:t>2</m:t>
                              </m:r>
                            </m:sup>
                          </m:sSup>
                        </m:num>
                        <m:den>
                          <m:r>
                            <a:rPr lang="en-US" sz="1800" b="0" i="1" smtClean="0">
                              <a:latin typeface="Cambria Math" panose="02040503050406030204" pitchFamily="18" charset="0"/>
                            </a:rPr>
                            <m:t>4</m:t>
                          </m:r>
                        </m:den>
                      </m:f>
                      <m:r>
                        <a:rPr lang="en-US" sz="1800" b="0" i="1" smtClean="0">
                          <a:latin typeface="Cambria Math" panose="02040503050406030204" pitchFamily="18" charset="0"/>
                        </a:rPr>
                        <m:t>+15</m:t>
                      </m:r>
                      <m:r>
                        <a:rPr lang="en-US" sz="1800" b="0" i="1" smtClean="0">
                          <a:latin typeface="Cambria Math" panose="02040503050406030204" pitchFamily="18" charset="0"/>
                        </a:rPr>
                        <m:t>𝑚</m:t>
                      </m:r>
                      <m:r>
                        <a:rPr lang="en-US" sz="1800" b="0" i="1" smtClean="0">
                          <a:latin typeface="Cambria Math" panose="02040503050406030204" pitchFamily="18" charset="0"/>
                        </a:rPr>
                        <m:t>=6</m:t>
                      </m:r>
                      <m:r>
                        <a:rPr lang="en-US" sz="1800" b="0" i="1" smtClean="0">
                          <a:latin typeface="Cambria Math" panose="02040503050406030204" pitchFamily="18" charset="0"/>
                        </a:rPr>
                        <m:t>𝑚</m:t>
                      </m:r>
                    </m:oMath>
                  </m:oMathPara>
                </a14:m>
                <a:endParaRPr lang="en-US" dirty="0"/>
              </a:p>
            </p:txBody>
          </p:sp>
        </mc:Choice>
        <mc:Fallback xmlns="">
          <p:sp>
            <p:nvSpPr>
              <p:cNvPr id="11" name="TextBox 10">
                <a:extLst>
                  <a:ext uri="{FF2B5EF4-FFF2-40B4-BE49-F238E27FC236}">
                    <a16:creationId xmlns:a16="http://schemas.microsoft.com/office/drawing/2014/main" id="{F3FC112E-E6A7-63E5-E3AF-B811432D17E5}"/>
                  </a:ext>
                </a:extLst>
              </p:cNvPr>
              <p:cNvSpPr txBox="1">
                <a:spLocks noRot="1" noChangeAspect="1" noMove="1" noResize="1" noEditPoints="1" noAdjustHandles="1" noChangeArrowheads="1" noChangeShapeType="1" noTextEdit="1"/>
              </p:cNvSpPr>
              <p:nvPr/>
            </p:nvSpPr>
            <p:spPr>
              <a:xfrm>
                <a:off x="478465" y="3429000"/>
                <a:ext cx="7378996" cy="779637"/>
              </a:xfrm>
              <a:prstGeom prst="rect">
                <a:avLst/>
              </a:prstGeom>
              <a:blipFill>
                <a:blip r:embed="rId5"/>
                <a:stretch>
                  <a:fillRect b="-8065"/>
                </a:stretch>
              </a:blipFill>
            </p:spPr>
            <p:txBody>
              <a:bodyPr/>
              <a:lstStyle/>
              <a:p>
                <a:r>
                  <a:rPr lang="en-US">
                    <a:noFill/>
                  </a:rPr>
                  <a:t> </a:t>
                </a:r>
              </a:p>
            </p:txBody>
          </p:sp>
        </mc:Fallback>
      </mc:AlternateContent>
    </p:spTree>
    <p:extLst>
      <p:ext uri="{BB962C8B-B14F-4D97-AF65-F5344CB8AC3E}">
        <p14:creationId xmlns:p14="http://schemas.microsoft.com/office/powerpoint/2010/main" val="3884715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142E339-7A69-2DB9-6BBD-E92EE9857356}"/>
                  </a:ext>
                </a:extLst>
              </p:cNvPr>
              <p:cNvSpPr txBox="1"/>
              <p:nvPr/>
            </p:nvSpPr>
            <p:spPr>
              <a:xfrm>
                <a:off x="730987" y="5459337"/>
                <a:ext cx="8636296" cy="910699"/>
              </a:xfrm>
              <a:prstGeom prst="rect">
                <a:avLst/>
              </a:prstGeom>
              <a:noFill/>
            </p:spPr>
            <p:txBody>
              <a:bodyPr wrap="square">
                <a:spAutoFit/>
              </a:bodyPr>
              <a:lstStyle/>
              <a:p>
                <a:pPr marL="457200" marR="0" indent="-228600">
                  <a:buNone/>
                </a:pPr>
                <a:r>
                  <a:rPr lang="en-US" sz="1800" dirty="0">
                    <a:effectLst/>
                    <a:latin typeface="+mn-lt"/>
                    <a:ea typeface="Times New Roman" panose="02020603050405020304" pitchFamily="18" charset="0"/>
                  </a:rPr>
                  <a:t>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𝑣</m:t>
                        </m:r>
                      </m:e>
                      <m:sub>
                        <m:r>
                          <a:rPr lang="en-US" sz="1800" i="1">
                            <a:effectLst/>
                            <a:latin typeface="Cambria Math" panose="02040503050406030204" pitchFamily="18" charset="0"/>
                            <a:ea typeface="Times New Roman" panose="02020603050405020304" pitchFamily="18" charset="0"/>
                          </a:rPr>
                          <m:t>𝑓</m:t>
                        </m:r>
                      </m:sub>
                    </m:sSub>
                    <m:r>
                      <a:rPr lang="en-US" sz="1800" i="1">
                        <a:effectLst/>
                        <a:latin typeface="Cambria Math" panose="02040503050406030204" pitchFamily="18" charset="0"/>
                        <a:ea typeface="Times New Roman" panose="02020603050405020304" pitchFamily="18" charset="0"/>
                      </a:rPr>
                      <m:t>=</m:t>
                    </m:r>
                    <m:rad>
                      <m:radPr>
                        <m:degHide m:val="on"/>
                        <m:ctrlPr>
                          <a:rPr lang="en-US" sz="1800" i="1">
                            <a:effectLst/>
                            <a:latin typeface="Cambria Math" panose="02040503050406030204" pitchFamily="18" charset="0"/>
                            <a:ea typeface="Times New Roman" panose="02020603050405020304" pitchFamily="18" charset="0"/>
                          </a:rPr>
                        </m:ctrlPr>
                      </m:radPr>
                      <m:deg/>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𝑘</m:t>
                            </m:r>
                          </m:num>
                          <m:den>
                            <m:r>
                              <a:rPr lang="en-US" sz="1800" i="1">
                                <a:effectLst/>
                                <a:latin typeface="Cambria Math" panose="02040503050406030204" pitchFamily="18" charset="0"/>
                                <a:ea typeface="Times New Roman" panose="02020603050405020304" pitchFamily="18" charset="0"/>
                              </a:rPr>
                              <m:t>𝑚</m:t>
                            </m:r>
                          </m:den>
                        </m:f>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𝑥</m:t>
                            </m:r>
                          </m:e>
                          <m:sup>
                            <m:r>
                              <a:rPr lang="en-US" sz="1800" i="1">
                                <a:effectLst/>
                                <a:latin typeface="Cambria Math" panose="02040503050406030204" pitchFamily="18" charset="0"/>
                                <a:ea typeface="Times New Roman" panose="02020603050405020304" pitchFamily="18" charset="0"/>
                              </a:rPr>
                              <m:t>2</m:t>
                            </m:r>
                          </m:sup>
                        </m:sSup>
                        <m:r>
                          <a:rPr lang="en-US" sz="1800" i="1">
                            <a:effectLst/>
                            <a:latin typeface="Cambria Math" panose="02040503050406030204" pitchFamily="18" charset="0"/>
                            <a:ea typeface="Times New Roman" panose="02020603050405020304" pitchFamily="18" charset="0"/>
                          </a:rPr>
                          <m:t>−2</m:t>
                        </m:r>
                        <m:r>
                          <a:rPr lang="en-US" sz="1800" i="1">
                            <a:effectLst/>
                            <a:latin typeface="Cambria Math" panose="02040503050406030204" pitchFamily="18" charset="0"/>
                            <a:ea typeface="Times New Roman" panose="02020603050405020304" pitchFamily="18" charset="0"/>
                          </a:rPr>
                          <m:t>𝜇</m:t>
                        </m:r>
                        <m:r>
                          <a:rPr lang="en-US" sz="1800" i="1">
                            <a:effectLst/>
                            <a:latin typeface="Cambria Math" panose="02040503050406030204" pitchFamily="18" charset="0"/>
                            <a:ea typeface="Times New Roman" panose="02020603050405020304" pitchFamily="18" charset="0"/>
                          </a:rPr>
                          <m:t>𝑔𝑥</m:t>
                        </m:r>
                      </m:e>
                    </m:rad>
                    <m:r>
                      <a:rPr lang="en-US" sz="1800" i="1">
                        <a:effectLst/>
                        <a:latin typeface="Cambria Math" panose="02040503050406030204" pitchFamily="18" charset="0"/>
                        <a:ea typeface="Times New Roman" panose="02020603050405020304" pitchFamily="18" charset="0"/>
                      </a:rPr>
                      <m:t>=</m:t>
                    </m:r>
                    <m:rad>
                      <m:radPr>
                        <m:degHide m:val="on"/>
                        <m:ctrlPr>
                          <a:rPr lang="en-US" sz="1800" i="1">
                            <a:effectLst/>
                            <a:latin typeface="Cambria Math" panose="02040503050406030204" pitchFamily="18" charset="0"/>
                            <a:ea typeface="Times New Roman" panose="02020603050405020304" pitchFamily="18" charset="0"/>
                          </a:rPr>
                        </m:ctrlPr>
                      </m:radPr>
                      <m:deg/>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800</m:t>
                            </m:r>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𝑁</m:t>
                                    </m:r>
                                  </m:num>
                                  <m:den>
                                    <m:r>
                                      <a:rPr lang="en-US" sz="1800" i="1">
                                        <a:effectLst/>
                                        <a:latin typeface="Cambria Math" panose="02040503050406030204" pitchFamily="18" charset="0"/>
                                        <a:ea typeface="Times New Roman" panose="02020603050405020304" pitchFamily="18" charset="0"/>
                                      </a:rPr>
                                      <m:t>𝑚</m:t>
                                    </m:r>
                                  </m:den>
                                </m:f>
                              </m:e>
                            </m:box>
                          </m:num>
                          <m:den>
                            <m:r>
                              <a:rPr lang="en-US" sz="1800" i="1">
                                <a:effectLst/>
                                <a:latin typeface="Cambria Math" panose="02040503050406030204" pitchFamily="18" charset="0"/>
                                <a:ea typeface="Times New Roman" panose="02020603050405020304" pitchFamily="18" charset="0"/>
                              </a:rPr>
                              <m:t>500</m:t>
                            </m:r>
                            <m:r>
                              <a:rPr lang="en-US" sz="1800" i="1">
                                <a:effectLst/>
                                <a:latin typeface="Cambria Math" panose="02040503050406030204" pitchFamily="18" charset="0"/>
                                <a:ea typeface="Times New Roman" panose="02020603050405020304" pitchFamily="18" charset="0"/>
                              </a:rPr>
                              <m:t>𝑘𝑔</m:t>
                            </m:r>
                          </m:den>
                        </m:f>
                        <m:sSup>
                          <m:sSupPr>
                            <m:ctrlPr>
                              <a:rPr lang="en-US" sz="1800" i="1">
                                <a:effectLst/>
                                <a:latin typeface="Cambria Math" panose="02040503050406030204" pitchFamily="18" charset="0"/>
                                <a:ea typeface="Times New Roman" panose="02020603050405020304" pitchFamily="18" charset="0"/>
                              </a:rPr>
                            </m:ctrlPr>
                          </m:sSupPr>
                          <m:e>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3</m:t>
                                </m:r>
                                <m:r>
                                  <a:rPr lang="en-US" sz="1800" i="1">
                                    <a:effectLst/>
                                    <a:latin typeface="Cambria Math" panose="02040503050406030204" pitchFamily="18" charset="0"/>
                                    <a:ea typeface="Times New Roman" panose="02020603050405020304" pitchFamily="18" charset="0"/>
                                  </a:rPr>
                                  <m:t>𝑚</m:t>
                                </m:r>
                              </m:e>
                            </m:d>
                          </m:e>
                          <m:sup>
                            <m:r>
                              <a:rPr lang="en-US" sz="1800" i="1">
                                <a:effectLst/>
                                <a:latin typeface="Cambria Math" panose="02040503050406030204" pitchFamily="18" charset="0"/>
                                <a:ea typeface="Times New Roman" panose="02020603050405020304" pitchFamily="18" charset="0"/>
                              </a:rPr>
                              <m:t>2</m:t>
                            </m:r>
                          </m:sup>
                        </m:sSup>
                        <m:r>
                          <a:rPr lang="en-US" sz="1800" i="1">
                            <a:effectLst/>
                            <a:latin typeface="Cambria Math" panose="02040503050406030204" pitchFamily="18" charset="0"/>
                            <a:ea typeface="Times New Roman" panose="02020603050405020304" pitchFamily="18" charset="0"/>
                          </a:rPr>
                          <m:t>−2×0.2×9.8</m:t>
                        </m:r>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𝑠</m:t>
                                    </m:r>
                                  </m:e>
                                  <m:sup>
                                    <m:r>
                                      <a:rPr lang="en-US" sz="1800" i="1">
                                        <a:effectLst/>
                                        <a:latin typeface="Cambria Math" panose="02040503050406030204" pitchFamily="18" charset="0"/>
                                        <a:ea typeface="Times New Roman" panose="02020603050405020304" pitchFamily="18" charset="0"/>
                                      </a:rPr>
                                      <m:t>2</m:t>
                                    </m:r>
                                  </m:sup>
                                </m:sSup>
                              </m:den>
                            </m:f>
                          </m:e>
                        </m:box>
                        <m:r>
                          <a:rPr lang="en-US" sz="1800" i="1">
                            <a:effectLst/>
                            <a:latin typeface="Cambria Math" panose="02040503050406030204" pitchFamily="18" charset="0"/>
                            <a:ea typeface="Times New Roman" panose="02020603050405020304" pitchFamily="18" charset="0"/>
                          </a:rPr>
                          <m:t>×3</m:t>
                        </m:r>
                        <m:r>
                          <a:rPr lang="en-US" sz="1800" i="1">
                            <a:effectLst/>
                            <a:latin typeface="Cambria Math" panose="02040503050406030204" pitchFamily="18" charset="0"/>
                            <a:ea typeface="Times New Roman" panose="02020603050405020304" pitchFamily="18" charset="0"/>
                          </a:rPr>
                          <m:t>𝑚</m:t>
                        </m:r>
                      </m:e>
                    </m:rad>
                    <m:r>
                      <a:rPr lang="en-US" sz="1800" i="1">
                        <a:effectLst/>
                        <a:latin typeface="Cambria Math" panose="02040503050406030204" pitchFamily="18" charset="0"/>
                        <a:ea typeface="Times New Roman" panose="02020603050405020304" pitchFamily="18" charset="0"/>
                      </a:rPr>
                      <m:t>=1.62</m:t>
                    </m:r>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m:t>
                            </m:r>
                          </m:num>
                          <m:den>
                            <m:r>
                              <a:rPr lang="en-US" sz="1800" i="1">
                                <a:effectLst/>
                                <a:latin typeface="Cambria Math" panose="02040503050406030204" pitchFamily="18" charset="0"/>
                                <a:ea typeface="Times New Roman" panose="02020603050405020304" pitchFamily="18" charset="0"/>
                              </a:rPr>
                              <m:t>𝑠</m:t>
                            </m:r>
                          </m:den>
                        </m:f>
                      </m:e>
                    </m:box>
                  </m:oMath>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E142E339-7A69-2DB9-6BBD-E92EE9857356}"/>
                  </a:ext>
                </a:extLst>
              </p:cNvPr>
              <p:cNvSpPr txBox="1">
                <a:spLocks noRot="1" noChangeAspect="1" noMove="1" noResize="1" noEditPoints="1" noAdjustHandles="1" noChangeArrowheads="1" noChangeShapeType="1" noTextEdit="1"/>
              </p:cNvSpPr>
              <p:nvPr/>
            </p:nvSpPr>
            <p:spPr>
              <a:xfrm>
                <a:off x="730987" y="5459337"/>
                <a:ext cx="8636296" cy="91069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E0BA036-A74D-0D4F-7181-F29C1A042098}"/>
                  </a:ext>
                </a:extLst>
              </p:cNvPr>
              <p:cNvSpPr txBox="1"/>
              <p:nvPr/>
            </p:nvSpPr>
            <p:spPr>
              <a:xfrm>
                <a:off x="875856" y="4840687"/>
                <a:ext cx="8098021" cy="506870"/>
              </a:xfrm>
              <a:prstGeom prst="rect">
                <a:avLst/>
              </a:prstGeom>
              <a:noFill/>
            </p:spPr>
            <p:txBody>
              <a:bodyPr wrap="square">
                <a:spAutoFit/>
              </a:bodyPr>
              <a:lstStyle/>
              <a:p>
                <a:pPr marL="457200" marR="0" indent="-228600">
                  <a:buNone/>
                </a:pPr>
                <a:r>
                  <a:rPr lang="en-US" sz="1800" dirty="0">
                    <a:effectLst/>
                    <a:latin typeface="+mn-lt"/>
                    <a:ea typeface="Times New Roman" panose="02020603050405020304" pitchFamily="18" charset="0"/>
                  </a:rPr>
                  <a:t>	</a:t>
                </a:r>
                <a14:m>
                  <m:oMath xmlns:m="http://schemas.openxmlformats.org/officeDocument/2006/math">
                    <m:sSub>
                      <m:sSubPr>
                        <m:ctrlPr>
                          <a:rPr lang="en-US" sz="1800" b="0" i="1" smtClean="0">
                            <a:effectLst/>
                            <a:latin typeface="Cambria Math" panose="02040503050406030204" pitchFamily="18" charset="0"/>
                          </a:rPr>
                        </m:ctrlPr>
                      </m:sSubPr>
                      <m:e>
                        <m:r>
                          <a:rPr lang="en-US" sz="1800" b="0" i="1" smtClean="0">
                            <a:effectLst/>
                            <a:latin typeface="Cambria Math" panose="02040503050406030204" pitchFamily="18" charset="0"/>
                          </a:rPr>
                          <m:t>𝑊</m:t>
                        </m:r>
                      </m:e>
                      <m:sub>
                        <m:r>
                          <a:rPr lang="en-US" sz="1800" b="0" i="1" smtClean="0">
                            <a:effectLst/>
                            <a:latin typeface="Cambria Math" panose="02040503050406030204" pitchFamily="18" charset="0"/>
                          </a:rPr>
                          <m:t>𝑓𝑟</m:t>
                        </m:r>
                      </m:sub>
                    </m:sSub>
                    <m:r>
                      <a:rPr lang="en-US" sz="1800" b="0" i="1" smtClean="0">
                        <a:effectLst/>
                        <a:latin typeface="Cambria Math" panose="02040503050406030204" pitchFamily="18" charset="0"/>
                      </a:rPr>
                      <m:t>=</m:t>
                    </m:r>
                    <m:sSub>
                      <m:sSubPr>
                        <m:ctrlPr>
                          <a:rPr lang="en-US" sz="1800" b="0" i="1" smtClean="0">
                            <a:effectLst/>
                            <a:latin typeface="Cambria Math" panose="02040503050406030204" pitchFamily="18" charset="0"/>
                          </a:rPr>
                        </m:ctrlPr>
                      </m:sSubPr>
                      <m:e>
                        <m:r>
                          <a:rPr lang="en-US" sz="1800" b="0" i="1" smtClean="0">
                            <a:effectLst/>
                            <a:latin typeface="Cambria Math" panose="02040503050406030204" pitchFamily="18" charset="0"/>
                          </a:rPr>
                          <m:t>𝐹</m:t>
                        </m:r>
                      </m:e>
                      <m:sub>
                        <m:r>
                          <a:rPr lang="en-US" sz="1800" b="0" i="1" smtClean="0">
                            <a:effectLst/>
                            <a:latin typeface="Cambria Math" panose="02040503050406030204" pitchFamily="18" charset="0"/>
                          </a:rPr>
                          <m:t>𝑓𝑟</m:t>
                        </m:r>
                      </m:sub>
                    </m:sSub>
                    <m:r>
                      <a:rPr lang="en-US" sz="1800" i="1" smtClean="0">
                        <a:effectLst/>
                        <a:latin typeface="Cambria Math" panose="02040503050406030204" pitchFamily="18" charset="0"/>
                        <a:ea typeface="Cambria Math" panose="02040503050406030204" pitchFamily="18" charset="0"/>
                      </a:rPr>
                      <m:t>∆</m:t>
                    </m:r>
                    <m:r>
                      <a:rPr lang="en-US" sz="1800" b="0" i="1" smtClean="0">
                        <a:effectLst/>
                        <a:latin typeface="Cambria Math" panose="02040503050406030204" pitchFamily="18" charset="0"/>
                        <a:ea typeface="Cambria Math" panose="02040503050406030204" pitchFamily="18" charset="0"/>
                      </a:rPr>
                      <m:t>𝑥</m:t>
                    </m:r>
                    <m:func>
                      <m:funcPr>
                        <m:ctrlPr>
                          <a:rPr lang="en-US" sz="1800" b="0" i="0" smtClean="0">
                            <a:effectLst/>
                            <a:latin typeface="Cambria Math" panose="02040503050406030204" pitchFamily="18" charset="0"/>
                            <a:ea typeface="Cambria Math" panose="02040503050406030204" pitchFamily="18" charset="0"/>
                          </a:rPr>
                        </m:ctrlPr>
                      </m:funcPr>
                      <m:fName>
                        <m:r>
                          <m:rPr>
                            <m:sty m:val="p"/>
                          </m:rPr>
                          <a:rPr lang="en-US" sz="1800" b="0" i="0" smtClean="0">
                            <a:effectLst/>
                            <a:latin typeface="Cambria Math" panose="02040503050406030204" pitchFamily="18" charset="0"/>
                            <a:ea typeface="Cambria Math" panose="02040503050406030204" pitchFamily="18" charset="0"/>
                          </a:rPr>
                          <m:t>cos</m:t>
                        </m:r>
                      </m:fName>
                      <m:e>
                        <m:r>
                          <a:rPr lang="en-US" sz="1800" b="0" i="1" smtClean="0">
                            <a:effectLst/>
                            <a:latin typeface="Cambria Math" panose="02040503050406030204" pitchFamily="18" charset="0"/>
                            <a:ea typeface="Cambria Math" panose="02040503050406030204" pitchFamily="18" charset="0"/>
                          </a:rPr>
                          <m:t>𝜙</m:t>
                        </m:r>
                      </m:e>
                    </m:func>
                    <m:r>
                      <a:rPr lang="en-US" sz="1800" b="0" i="1" smtClean="0">
                        <a:effectLst/>
                        <a:latin typeface="Cambria Math" panose="02040503050406030204" pitchFamily="18" charset="0"/>
                        <a:ea typeface="Cambria Math" panose="02040503050406030204" pitchFamily="18" charset="0"/>
                      </a:rPr>
                      <m:t>=</m:t>
                    </m:r>
                    <m:r>
                      <a:rPr lang="en-US" sz="1800" b="0" i="1" smtClean="0">
                        <a:effectLst/>
                        <a:latin typeface="Cambria Math" panose="02040503050406030204" pitchFamily="18" charset="0"/>
                        <a:ea typeface="Cambria Math" panose="02040503050406030204" pitchFamily="18" charset="0"/>
                      </a:rPr>
                      <m:t>𝜇</m:t>
                    </m:r>
                    <m:sSub>
                      <m:sSubPr>
                        <m:ctrlPr>
                          <a:rPr lang="en-US" sz="1800" b="0" i="1" smtClean="0">
                            <a:effectLst/>
                            <a:latin typeface="Cambria Math" panose="02040503050406030204" pitchFamily="18" charset="0"/>
                            <a:ea typeface="Cambria Math" panose="02040503050406030204" pitchFamily="18" charset="0"/>
                          </a:rPr>
                        </m:ctrlPr>
                      </m:sSubPr>
                      <m:e>
                        <m:r>
                          <a:rPr lang="en-US" sz="1800" b="0" i="1" smtClean="0">
                            <a:effectLst/>
                            <a:latin typeface="Cambria Math" panose="02040503050406030204" pitchFamily="18" charset="0"/>
                            <a:ea typeface="Cambria Math" panose="02040503050406030204" pitchFamily="18" charset="0"/>
                          </a:rPr>
                          <m:t>𝐹</m:t>
                        </m:r>
                      </m:e>
                      <m:sub>
                        <m:r>
                          <a:rPr lang="en-US" sz="1800" b="0" i="1" smtClean="0">
                            <a:effectLst/>
                            <a:latin typeface="Cambria Math" panose="02040503050406030204" pitchFamily="18" charset="0"/>
                            <a:ea typeface="Cambria Math" panose="02040503050406030204" pitchFamily="18" charset="0"/>
                          </a:rPr>
                          <m:t>𝑁</m:t>
                        </m:r>
                      </m:sub>
                    </m:sSub>
                    <m:r>
                      <a:rPr lang="en-US" sz="1800" b="0" i="1" smtClean="0">
                        <a:effectLst/>
                        <a:latin typeface="Cambria Math" panose="02040503050406030204" pitchFamily="18" charset="0"/>
                        <a:ea typeface="Cambria Math" panose="02040503050406030204" pitchFamily="18" charset="0"/>
                      </a:rPr>
                      <m:t>𝑥</m:t>
                    </m:r>
                    <m:func>
                      <m:funcPr>
                        <m:ctrlPr>
                          <a:rPr lang="en-US" sz="1800" b="0" i="0" smtClean="0">
                            <a:effectLst/>
                            <a:latin typeface="Cambria Math" panose="02040503050406030204" pitchFamily="18" charset="0"/>
                            <a:ea typeface="Cambria Math" panose="02040503050406030204" pitchFamily="18" charset="0"/>
                          </a:rPr>
                        </m:ctrlPr>
                      </m:funcPr>
                      <m:fName>
                        <m:r>
                          <m:rPr>
                            <m:sty m:val="p"/>
                          </m:rPr>
                          <a:rPr lang="en-US" sz="1800" b="0" i="0" smtClean="0">
                            <a:effectLst/>
                            <a:latin typeface="Cambria Math" panose="02040503050406030204" pitchFamily="18" charset="0"/>
                            <a:ea typeface="Cambria Math" panose="02040503050406030204" pitchFamily="18" charset="0"/>
                          </a:rPr>
                          <m:t>cos</m:t>
                        </m:r>
                      </m:fName>
                      <m:e>
                        <m:r>
                          <a:rPr lang="en-US" sz="1800" b="0" i="1" smtClean="0">
                            <a:effectLst/>
                            <a:latin typeface="Cambria Math" panose="02040503050406030204" pitchFamily="18" charset="0"/>
                            <a:ea typeface="Cambria Math" panose="02040503050406030204" pitchFamily="18" charset="0"/>
                          </a:rPr>
                          <m:t>180</m:t>
                        </m:r>
                      </m:e>
                    </m:func>
                    <m:r>
                      <a:rPr lang="en-US" sz="1800" b="0" i="1" smtClean="0">
                        <a:effectLst/>
                        <a:latin typeface="Cambria Math" panose="02040503050406030204" pitchFamily="18" charset="0"/>
                        <a:ea typeface="Cambria Math" panose="02040503050406030204" pitchFamily="18" charset="0"/>
                      </a:rPr>
                      <m:t>=−</m:t>
                    </m:r>
                    <m:r>
                      <a:rPr lang="en-US" sz="1800" b="0" i="1" smtClean="0">
                        <a:effectLst/>
                        <a:latin typeface="Cambria Math" panose="02040503050406030204" pitchFamily="18" charset="0"/>
                        <a:ea typeface="Cambria Math" panose="02040503050406030204" pitchFamily="18" charset="0"/>
                      </a:rPr>
                      <m:t>𝜇</m:t>
                    </m:r>
                    <m:r>
                      <a:rPr lang="en-US" sz="1800" b="0" i="1" smtClean="0">
                        <a:effectLst/>
                        <a:latin typeface="Cambria Math" panose="02040503050406030204" pitchFamily="18" charset="0"/>
                        <a:ea typeface="Cambria Math" panose="02040503050406030204" pitchFamily="18" charset="0"/>
                      </a:rPr>
                      <m:t>𝑚𝑔𝑥</m:t>
                    </m:r>
                    <m:r>
                      <a:rPr lang="en-US" sz="1800" i="1">
                        <a:effectLst/>
                        <a:latin typeface="Cambria Math" panose="02040503050406030204" pitchFamily="18" charset="0"/>
                        <a:ea typeface="Times New Roman" panose="02020603050405020304" pitchFamily="18" charset="0"/>
                      </a:rPr>
                      <m:t>=</m:t>
                    </m:r>
                    <m:d>
                      <m:dPr>
                        <m:ctrlPr>
                          <a:rPr lang="en-US" sz="1800" i="1">
                            <a:effectLst/>
                            <a:latin typeface="Cambria Math" panose="02040503050406030204" pitchFamily="18" charset="0"/>
                            <a:ea typeface="Times New Roman" panose="02020603050405020304" pitchFamily="18" charset="0"/>
                          </a:rPr>
                        </m:ctrlPr>
                      </m:dPr>
                      <m:e>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m:t>
                                </m:r>
                              </m:num>
                              <m:den>
                                <m:r>
                                  <a:rPr lang="en-US" sz="1800" i="1">
                                    <a:effectLst/>
                                    <a:latin typeface="Cambria Math" panose="02040503050406030204" pitchFamily="18" charset="0"/>
                                    <a:ea typeface="Times New Roman" panose="02020603050405020304" pitchFamily="18" charset="0"/>
                                  </a:rPr>
                                  <m:t>2</m:t>
                                </m:r>
                              </m:den>
                            </m:f>
                          </m:e>
                        </m:box>
                        <m:r>
                          <a:rPr lang="en-US" sz="1800" i="1">
                            <a:effectLst/>
                            <a:latin typeface="Cambria Math" panose="02040503050406030204" pitchFamily="18" charset="0"/>
                            <a:ea typeface="Times New Roman" panose="02020603050405020304" pitchFamily="18" charset="0"/>
                          </a:rPr>
                          <m:t>𝑚</m:t>
                        </m:r>
                        <m:sSubSup>
                          <m:sSubSupPr>
                            <m:ctrlPr>
                              <a:rPr lang="en-US" sz="1800" i="1">
                                <a:effectLst/>
                                <a:latin typeface="Cambria Math" panose="02040503050406030204" pitchFamily="18" charset="0"/>
                                <a:ea typeface="Times New Roman" panose="02020603050405020304" pitchFamily="18" charset="0"/>
                              </a:rPr>
                            </m:ctrlPr>
                          </m:sSubSupPr>
                          <m:e>
                            <m:r>
                              <a:rPr lang="en-US" sz="1800" i="1">
                                <a:effectLst/>
                                <a:latin typeface="Cambria Math" panose="02040503050406030204" pitchFamily="18" charset="0"/>
                                <a:ea typeface="Times New Roman" panose="02020603050405020304" pitchFamily="18" charset="0"/>
                              </a:rPr>
                              <m:t>𝑣</m:t>
                            </m:r>
                          </m:e>
                          <m:sub>
                            <m:r>
                              <a:rPr lang="en-US" sz="1800" i="1">
                                <a:effectLst/>
                                <a:latin typeface="Cambria Math" panose="02040503050406030204" pitchFamily="18" charset="0"/>
                                <a:ea typeface="Times New Roman" panose="02020603050405020304" pitchFamily="18" charset="0"/>
                              </a:rPr>
                              <m:t>𝑓</m:t>
                            </m:r>
                          </m:sub>
                          <m:sup>
                            <m:r>
                              <a:rPr lang="en-US" sz="1800" i="1">
                                <a:effectLst/>
                                <a:latin typeface="Cambria Math" panose="02040503050406030204" pitchFamily="18" charset="0"/>
                                <a:ea typeface="Times New Roman" panose="02020603050405020304" pitchFamily="18" charset="0"/>
                              </a:rPr>
                              <m:t>2</m:t>
                            </m:r>
                          </m:sup>
                        </m:sSubSup>
                        <m:r>
                          <a:rPr lang="en-US" sz="1800" i="1">
                            <a:effectLst/>
                            <a:latin typeface="Cambria Math" panose="02040503050406030204" pitchFamily="18" charset="0"/>
                            <a:ea typeface="Times New Roman" panose="02020603050405020304" pitchFamily="18" charset="0"/>
                          </a:rPr>
                          <m:t>−0</m:t>
                        </m:r>
                      </m:e>
                    </m:d>
                    <m:r>
                      <a:rPr lang="en-US" sz="1800" i="1">
                        <a:effectLst/>
                        <a:latin typeface="Cambria Math" panose="02040503050406030204" pitchFamily="18" charset="0"/>
                        <a:ea typeface="Times New Roman" panose="02020603050405020304" pitchFamily="18" charset="0"/>
                      </a:rPr>
                      <m:t>+</m:t>
                    </m:r>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0−</m:t>
                        </m:r>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1</m:t>
                                </m:r>
                              </m:num>
                              <m:den>
                                <m:r>
                                  <a:rPr lang="en-US" sz="1800" i="1">
                                    <a:effectLst/>
                                    <a:latin typeface="Cambria Math" panose="02040503050406030204" pitchFamily="18" charset="0"/>
                                    <a:ea typeface="Times New Roman" panose="02020603050405020304" pitchFamily="18" charset="0"/>
                                  </a:rPr>
                                  <m:t>2</m:t>
                                </m:r>
                              </m:den>
                            </m:f>
                          </m:e>
                        </m:box>
                        <m:r>
                          <a:rPr lang="en-US" sz="1800" i="1">
                            <a:effectLst/>
                            <a:latin typeface="Cambria Math" panose="02040503050406030204" pitchFamily="18" charset="0"/>
                            <a:ea typeface="Times New Roman" panose="02020603050405020304" pitchFamily="18" charset="0"/>
                          </a:rPr>
                          <m:t>𝑘</m:t>
                        </m:r>
                        <m:sSubSup>
                          <m:sSubSupPr>
                            <m:ctrlPr>
                              <a:rPr lang="en-US" sz="1800" i="1">
                                <a:effectLst/>
                                <a:latin typeface="Cambria Math" panose="02040503050406030204" pitchFamily="18" charset="0"/>
                                <a:ea typeface="Times New Roman" panose="02020603050405020304" pitchFamily="18" charset="0"/>
                              </a:rPr>
                            </m:ctrlPr>
                          </m:sSubSupPr>
                          <m:e>
                            <m:r>
                              <a:rPr lang="en-US" sz="1800" i="1">
                                <a:effectLst/>
                                <a:latin typeface="Cambria Math" panose="02040503050406030204" pitchFamily="18" charset="0"/>
                                <a:ea typeface="Times New Roman" panose="02020603050405020304" pitchFamily="18" charset="0"/>
                              </a:rPr>
                              <m:t>𝑥</m:t>
                            </m:r>
                          </m:e>
                          <m:sub>
                            <m:r>
                              <a:rPr lang="en-US" sz="1800" i="1">
                                <a:effectLst/>
                                <a:latin typeface="Cambria Math" panose="02040503050406030204" pitchFamily="18" charset="0"/>
                                <a:ea typeface="Times New Roman" panose="02020603050405020304" pitchFamily="18" charset="0"/>
                              </a:rPr>
                              <m:t>𝑖</m:t>
                            </m:r>
                          </m:sub>
                          <m:sup>
                            <m:r>
                              <a:rPr lang="en-US" sz="1800" i="1">
                                <a:effectLst/>
                                <a:latin typeface="Cambria Math" panose="02040503050406030204" pitchFamily="18" charset="0"/>
                                <a:ea typeface="Times New Roman" panose="02020603050405020304" pitchFamily="18" charset="0"/>
                              </a:rPr>
                              <m:t>2</m:t>
                            </m:r>
                          </m:sup>
                        </m:sSubSup>
                      </m:e>
                    </m:d>
                  </m:oMath>
                </a14:m>
                <a:endParaRPr lang="en-US" sz="1800" dirty="0">
                  <a:effectLst/>
                  <a:latin typeface="+mn-lt"/>
                  <a:ea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5E0BA036-A74D-0D4F-7181-F29C1A042098}"/>
                  </a:ext>
                </a:extLst>
              </p:cNvPr>
              <p:cNvSpPr txBox="1">
                <a:spLocks noRot="1" noChangeAspect="1" noMove="1" noResize="1" noEditPoints="1" noAdjustHandles="1" noChangeArrowheads="1" noChangeShapeType="1" noTextEdit="1"/>
              </p:cNvSpPr>
              <p:nvPr/>
            </p:nvSpPr>
            <p:spPr>
              <a:xfrm>
                <a:off x="875856" y="4840687"/>
                <a:ext cx="8098021" cy="50687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2FF7767-B34D-2752-E965-44DE3EB9DCA9}"/>
                  </a:ext>
                </a:extLst>
              </p:cNvPr>
              <p:cNvSpPr txBox="1"/>
              <p:nvPr/>
            </p:nvSpPr>
            <p:spPr>
              <a:xfrm>
                <a:off x="875856" y="4337006"/>
                <a:ext cx="4078915" cy="391902"/>
              </a:xfrm>
              <a:prstGeom prst="rect">
                <a:avLst/>
              </a:prstGeom>
              <a:noFill/>
            </p:spPr>
            <p:txBody>
              <a:bodyPr wrap="square">
                <a:spAutoFit/>
              </a:bodyPr>
              <a:lstStyle/>
              <a:p>
                <a:pPr marL="514350" marR="0" indent="-57150">
                  <a:buNone/>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rPr>
                        <m:t>𝐸</m:t>
                      </m:r>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𝑓𝑟</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𝑇</m:t>
                          </m:r>
                        </m:sub>
                      </m:sSub>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𝑠</m:t>
                          </m:r>
                        </m:sub>
                      </m:sSub>
                    </m:oMath>
                  </m:oMathPara>
                </a14:m>
                <a:endParaRPr lang="en-US" sz="1800" dirty="0">
                  <a:effectLst/>
                  <a:latin typeface="+mn-lt"/>
                  <a:ea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22FF7767-B34D-2752-E965-44DE3EB9DCA9}"/>
                  </a:ext>
                </a:extLst>
              </p:cNvPr>
              <p:cNvSpPr txBox="1">
                <a:spLocks noRot="1" noChangeAspect="1" noMove="1" noResize="1" noEditPoints="1" noAdjustHandles="1" noChangeArrowheads="1" noChangeShapeType="1" noTextEdit="1"/>
              </p:cNvSpPr>
              <p:nvPr/>
            </p:nvSpPr>
            <p:spPr>
              <a:xfrm>
                <a:off x="875856" y="4337006"/>
                <a:ext cx="4078915" cy="391902"/>
              </a:xfrm>
              <a:prstGeom prst="rect">
                <a:avLst/>
              </a:prstGeom>
              <a:blipFill>
                <a:blip r:embed="rId4"/>
                <a:stretch>
                  <a:fillRect b="-6250"/>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BAA66BC2-AC45-B87D-1826-CB5B5EEB631F}"/>
              </a:ext>
            </a:extLst>
          </p:cNvPr>
          <p:cNvSpPr txBox="1"/>
          <p:nvPr/>
        </p:nvSpPr>
        <p:spPr>
          <a:xfrm>
            <a:off x="199361" y="299115"/>
            <a:ext cx="2735226"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6 Solutions: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B89A29F-B082-5007-7EAC-DF5F14B0E3FC}"/>
                  </a:ext>
                </a:extLst>
              </p:cNvPr>
              <p:cNvSpPr txBox="1"/>
              <p:nvPr/>
            </p:nvSpPr>
            <p:spPr>
              <a:xfrm>
                <a:off x="633966" y="2669114"/>
                <a:ext cx="8581802" cy="672556"/>
              </a:xfrm>
              <a:prstGeom prst="rect">
                <a:avLst/>
              </a:prstGeom>
              <a:noFill/>
            </p:spPr>
            <p:txBody>
              <a:bodyPr wrap="square">
                <a:spAutoFit/>
              </a:bodyPr>
              <a:lstStyle/>
              <a:p>
                <a:pPr marL="0" marR="0">
                  <a:buNone/>
                </a:pPr>
                <a:r>
                  <a:rPr lang="en-US" sz="1800" dirty="0">
                    <a:effectLst/>
                    <a:latin typeface="+mn-lt"/>
                    <a:ea typeface="Times New Roman" panose="02020603050405020304" pitchFamily="18" charset="0"/>
                  </a:rPr>
                  <a:t>	 </a:t>
                </a:r>
              </a:p>
              <a:p>
                <a:r>
                  <a:rPr lang="en-US" sz="1800" dirty="0">
                    <a:effectLst/>
                    <a:latin typeface="+mn-lt"/>
                    <a:ea typeface="Times New Roman" panose="02020603050405020304" pitchFamily="18" charset="0"/>
                  </a:rPr>
                  <a:t>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b="0" i="1" smtClean="0">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𝜙</m:t>
                        </m:r>
                      </m:e>
                    </m:func>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𝑅</m:t>
                    </m:r>
                    <m:r>
                      <a:rPr lang="en-US" b="0" i="1" smtClean="0">
                        <a:latin typeface="Cambria Math" panose="02040503050406030204" pitchFamily="18" charset="0"/>
                        <a:ea typeface="Cambria Math" panose="02040503050406030204" pitchFamily="18" charset="0"/>
                      </a:rPr>
                      <m:t>∙</m:t>
                    </m:r>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180</m:t>
                        </m:r>
                      </m:e>
                    </m:func>
                    <m:r>
                      <a:rPr lang="en-US" sz="1800" i="1">
                        <a:effectLst/>
                        <a:latin typeface="Cambria Math" panose="02040503050406030204" pitchFamily="18" charset="0"/>
                        <a:ea typeface="Times New Roman" panose="02020603050405020304" pitchFamily="18" charset="0"/>
                      </a:rPr>
                      <m:t>=−2</m:t>
                    </m:r>
                    <m:r>
                      <a:rPr lang="en-US" sz="1800" i="1">
                        <a:effectLst/>
                        <a:latin typeface="Cambria Math" panose="02040503050406030204" pitchFamily="18" charset="0"/>
                        <a:ea typeface="Times New Roman" panose="02020603050405020304" pitchFamily="18" charset="0"/>
                      </a:rPr>
                      <m:t>𝑅𝑚𝑔</m:t>
                    </m:r>
                    <m:r>
                      <a:rPr lang="en-US" sz="1800" i="1">
                        <a:effectLst/>
                        <a:latin typeface="Cambria Math" panose="02040503050406030204" pitchFamily="18" charset="0"/>
                        <a:ea typeface="Times New Roman" panose="02020603050405020304" pitchFamily="18" charset="0"/>
                      </a:rPr>
                      <m:t>=−58800</m:t>
                    </m:r>
                    <m:r>
                      <a:rPr lang="en-US" sz="1800" i="1">
                        <a:effectLst/>
                        <a:latin typeface="Cambria Math" panose="02040503050406030204" pitchFamily="18" charset="0"/>
                        <a:ea typeface="Times New Roman" panose="02020603050405020304" pitchFamily="18" charset="0"/>
                      </a:rPr>
                      <m:t>𝐽</m:t>
                    </m:r>
                  </m:oMath>
                </a14:m>
                <a:endParaRPr lang="en-US" sz="1200" dirty="0">
                  <a:effectLst/>
                  <a:latin typeface="Times New Roman" panose="02020603050405020304" pitchFamily="18" charset="0"/>
                  <a:ea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1B89A29F-B082-5007-7EAC-DF5F14B0E3FC}"/>
                  </a:ext>
                </a:extLst>
              </p:cNvPr>
              <p:cNvSpPr txBox="1">
                <a:spLocks noRot="1" noChangeAspect="1" noMove="1" noResize="1" noEditPoints="1" noAdjustHandles="1" noChangeArrowheads="1" noChangeShapeType="1" noTextEdit="1"/>
              </p:cNvSpPr>
              <p:nvPr/>
            </p:nvSpPr>
            <p:spPr>
              <a:xfrm>
                <a:off x="633966" y="2669114"/>
                <a:ext cx="8581802" cy="672556"/>
              </a:xfrm>
              <a:prstGeom prst="rect">
                <a:avLst/>
              </a:prstGeom>
              <a:blipFill>
                <a:blip r:embed="rId5"/>
                <a:stretch>
                  <a:fillRect b="-1852"/>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F2180A5A-1E20-C00C-16AA-495A71E2E090}"/>
              </a:ext>
            </a:extLst>
          </p:cNvPr>
          <p:cNvSpPr txBox="1"/>
          <p:nvPr/>
        </p:nvSpPr>
        <p:spPr>
          <a:xfrm>
            <a:off x="199361" y="950484"/>
            <a:ext cx="11549616" cy="369332"/>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How much work was done by gravity on the cart and riders between the bottom and top of the loop-the-loop?</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0C04421-6644-846C-B3DD-BE6FA7AD01D4}"/>
                  </a:ext>
                </a:extLst>
              </p:cNvPr>
              <p:cNvSpPr txBox="1"/>
              <p:nvPr/>
            </p:nvSpPr>
            <p:spPr>
              <a:xfrm>
                <a:off x="730987" y="1361007"/>
                <a:ext cx="8402379" cy="566758"/>
              </a:xfrm>
              <a:prstGeom prst="rect">
                <a:avLst/>
              </a:prstGeom>
              <a:noFill/>
            </p:spPr>
            <p:txBody>
              <a:bodyPr wrap="square">
                <a:spAutoFit/>
              </a:bodyPr>
              <a:lstStyle/>
              <a:p>
                <a:pPr marL="0" marR="0">
                  <a:buNone/>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d>
                        <m:dPr>
                          <m:ctrlPr>
                            <a:rPr lang="en-US" sz="1800" i="1">
                              <a:effectLst/>
                              <a:latin typeface="Cambria Math" panose="02040503050406030204" pitchFamily="18" charset="0"/>
                              <a:ea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rPr>
                            <m:t>2</m:t>
                          </m:r>
                          <m:r>
                            <a:rPr lang="en-US" sz="1800" i="1">
                              <a:effectLst/>
                              <a:latin typeface="Cambria Math" panose="02040503050406030204" pitchFamily="18" charset="0"/>
                              <a:ea typeface="Times New Roman" panose="02020603050405020304" pitchFamily="18" charset="0"/>
                            </a:rPr>
                            <m:t>𝑅𝑚𝑔</m:t>
                          </m:r>
                          <m:r>
                            <a:rPr lang="en-US" sz="1800" i="1">
                              <a:effectLst/>
                              <a:latin typeface="Cambria Math" panose="02040503050406030204" pitchFamily="18" charset="0"/>
                              <a:ea typeface="Times New Roman" panose="02020603050405020304" pitchFamily="18" charset="0"/>
                            </a:rPr>
                            <m:t>−0</m:t>
                          </m:r>
                        </m:e>
                      </m:d>
                      <m:r>
                        <a:rPr lang="en-US" sz="1800" i="1">
                          <a:effectLst/>
                          <a:latin typeface="Cambria Math" panose="02040503050406030204" pitchFamily="18" charset="0"/>
                          <a:ea typeface="Times New Roman" panose="02020603050405020304" pitchFamily="18" charset="0"/>
                        </a:rPr>
                        <m:t>=−2×</m:t>
                      </m:r>
                      <m:r>
                        <a:rPr lang="en-US" sz="1800" b="0" i="1" smtClean="0">
                          <a:effectLst/>
                          <a:latin typeface="Cambria Math" panose="02040503050406030204" pitchFamily="18" charset="0"/>
                          <a:ea typeface="Times New Roman" panose="02020603050405020304" pitchFamily="18" charset="0"/>
                        </a:rPr>
                        <m:t>6</m:t>
                      </m:r>
                      <m:r>
                        <a:rPr lang="en-US" sz="1800" i="1">
                          <a:effectLst/>
                          <a:latin typeface="Cambria Math" panose="02040503050406030204" pitchFamily="18" charset="0"/>
                          <a:ea typeface="Times New Roman" panose="02020603050405020304" pitchFamily="18" charset="0"/>
                        </a:rPr>
                        <m:t>𝑚</m:t>
                      </m:r>
                      <m:r>
                        <a:rPr lang="en-US" sz="1800" i="1">
                          <a:effectLst/>
                          <a:latin typeface="Cambria Math" panose="02040503050406030204" pitchFamily="18" charset="0"/>
                          <a:ea typeface="Times New Roman" panose="02020603050405020304" pitchFamily="18" charset="0"/>
                        </a:rPr>
                        <m:t>×500</m:t>
                      </m:r>
                      <m:r>
                        <a:rPr lang="en-US" sz="1800" i="1">
                          <a:effectLst/>
                          <a:latin typeface="Cambria Math" panose="02040503050406030204" pitchFamily="18" charset="0"/>
                          <a:ea typeface="Times New Roman" panose="02020603050405020304" pitchFamily="18" charset="0"/>
                        </a:rPr>
                        <m:t>𝑘𝑔</m:t>
                      </m:r>
                      <m:r>
                        <a:rPr lang="en-US" sz="1800" i="1">
                          <a:effectLst/>
                          <a:latin typeface="Cambria Math" panose="02040503050406030204" pitchFamily="18" charset="0"/>
                          <a:ea typeface="Times New Roman" panose="02020603050405020304" pitchFamily="18" charset="0"/>
                        </a:rPr>
                        <m:t>×9.8</m:t>
                      </m:r>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m:t>
                              </m:r>
                            </m:num>
                            <m:den>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𝑠</m:t>
                                  </m:r>
                                </m:e>
                                <m:sup>
                                  <m:r>
                                    <a:rPr lang="en-US" sz="1800" i="1">
                                      <a:effectLst/>
                                      <a:latin typeface="Cambria Math" panose="02040503050406030204" pitchFamily="18" charset="0"/>
                                      <a:ea typeface="Times New Roman" panose="02020603050405020304" pitchFamily="18" charset="0"/>
                                    </a:rPr>
                                    <m:t>2</m:t>
                                  </m:r>
                                </m:sup>
                              </m:sSup>
                            </m:den>
                          </m:f>
                        </m:e>
                      </m:box>
                      <m:r>
                        <a:rPr lang="en-US" sz="1800" i="1">
                          <a:effectLst/>
                          <a:latin typeface="Cambria Math" panose="02040503050406030204" pitchFamily="18" charset="0"/>
                          <a:ea typeface="Times New Roman" panose="02020603050405020304" pitchFamily="18" charset="0"/>
                        </a:rPr>
                        <m:t>=−5</m:t>
                      </m:r>
                      <m:r>
                        <a:rPr lang="en-US" sz="1800" b="0" i="1" smtClean="0">
                          <a:effectLst/>
                          <a:latin typeface="Cambria Math" panose="02040503050406030204" pitchFamily="18" charset="0"/>
                          <a:ea typeface="Times New Roman" panose="02020603050405020304" pitchFamily="18" charset="0"/>
                        </a:rPr>
                        <m:t>880</m:t>
                      </m:r>
                      <m:r>
                        <a:rPr lang="en-US" sz="1800" i="1">
                          <a:effectLst/>
                          <a:latin typeface="Cambria Math" panose="02040503050406030204" pitchFamily="18" charset="0"/>
                          <a:ea typeface="Times New Roman" panose="02020603050405020304" pitchFamily="18" charset="0"/>
                        </a:rPr>
                        <m:t>0</m:t>
                      </m:r>
                      <m:r>
                        <a:rPr lang="en-US" sz="1800" i="1">
                          <a:effectLst/>
                          <a:latin typeface="Cambria Math" panose="02040503050406030204" pitchFamily="18" charset="0"/>
                          <a:ea typeface="Times New Roman" panose="02020603050405020304" pitchFamily="18" charset="0"/>
                        </a:rPr>
                        <m:t>𝐽</m:t>
                      </m:r>
                    </m:oMath>
                  </m:oMathPara>
                </a14:m>
                <a:endParaRPr lang="en-US" sz="1800" dirty="0">
                  <a:effectLst/>
                  <a:latin typeface="+mn-lt"/>
                  <a:ea typeface="Times New Roman" panose="02020603050405020304" pitchFamily="18" charset="0"/>
                </a:endParaRPr>
              </a:p>
            </p:txBody>
          </p:sp>
        </mc:Choice>
        <mc:Fallback xmlns="">
          <p:sp>
            <p:nvSpPr>
              <p:cNvPr id="16" name="TextBox 15">
                <a:extLst>
                  <a:ext uri="{FF2B5EF4-FFF2-40B4-BE49-F238E27FC236}">
                    <a16:creationId xmlns:a16="http://schemas.microsoft.com/office/drawing/2014/main" id="{D0C04421-6644-846C-B3DD-BE6FA7AD01D4}"/>
                  </a:ext>
                </a:extLst>
              </p:cNvPr>
              <p:cNvSpPr txBox="1">
                <a:spLocks noRot="1" noChangeAspect="1" noMove="1" noResize="1" noEditPoints="1" noAdjustHandles="1" noChangeArrowheads="1" noChangeShapeType="1" noTextEdit="1"/>
              </p:cNvSpPr>
              <p:nvPr/>
            </p:nvSpPr>
            <p:spPr>
              <a:xfrm>
                <a:off x="730987" y="1361007"/>
                <a:ext cx="8402379" cy="566758"/>
              </a:xfrm>
              <a:prstGeom prst="rect">
                <a:avLst/>
              </a:prstGeom>
              <a:blipFill>
                <a:blip r:embed="rId6"/>
                <a:stretch>
                  <a:fillRect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18684B0-027A-DC2F-BCBC-E6FDFC860B67}"/>
                  </a:ext>
                </a:extLst>
              </p:cNvPr>
              <p:cNvSpPr txBox="1"/>
              <p:nvPr/>
            </p:nvSpPr>
            <p:spPr>
              <a:xfrm>
                <a:off x="1566974" y="2112943"/>
                <a:ext cx="7863050" cy="48981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𝑔</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i="1">
                              <a:latin typeface="Cambria Math" panose="02040503050406030204" pitchFamily="18" charset="0"/>
                              <a:ea typeface="Times New Roman" panose="02020603050405020304" pitchFamily="18" charset="0"/>
                            </a:rPr>
                            <m:t>𝑚</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i="1">
                                  <a:latin typeface="Cambria Math" panose="02040503050406030204" pitchFamily="18" charset="0"/>
                                  <a:ea typeface="Times New Roman" panose="02020603050405020304" pitchFamily="18" charset="0"/>
                                </a:rPr>
                                <m:t>𝑓</m:t>
                              </m:r>
                              <m:r>
                                <a:rPr lang="en-US" b="0" i="1" smtClean="0">
                                  <a:latin typeface="Cambria Math" panose="02040503050406030204" pitchFamily="18" charset="0"/>
                                  <a:ea typeface="Times New Roman" panose="02020603050405020304" pitchFamily="18" charset="0"/>
                                </a:rPr>
                                <m:t>𝐶</m:t>
                              </m:r>
                            </m:sub>
                            <m:sup>
                              <m:r>
                                <a:rPr lang="en-US" i="1">
                                  <a:latin typeface="Cambria Math" panose="02040503050406030204" pitchFamily="18" charset="0"/>
                                  <a:ea typeface="Times New Roman" panose="02020603050405020304" pitchFamily="18" charset="0"/>
                                </a:rPr>
                                <m:t>2</m:t>
                              </m:r>
                            </m:sup>
                          </m:sSubSup>
                          <m:r>
                            <a:rPr lang="en-US" b="0" i="1" smtClean="0">
                              <a:latin typeface="Cambria Math" panose="02040503050406030204" pitchFamily="18" charset="0"/>
                              <a:ea typeface="Times New Roman" panose="02020603050405020304" pitchFamily="18" charset="0"/>
                            </a:rPr>
                            <m:t>−</m:t>
                          </m:r>
                          <m:box>
                            <m:boxPr>
                              <m:ctrlPr>
                                <a:rPr lang="en-US" b="0" i="1" smtClean="0">
                                  <a:latin typeface="Cambria Math" panose="02040503050406030204" pitchFamily="18" charset="0"/>
                                  <a:ea typeface="Times New Roman" panose="02020603050405020304" pitchFamily="18" charset="0"/>
                                </a:rPr>
                              </m:ctrlPr>
                            </m:boxPr>
                            <m:e>
                              <m:f>
                                <m:fPr>
                                  <m:ctrlPr>
                                    <a:rPr lang="en-US" b="0" i="1" smtClean="0">
                                      <a:latin typeface="Cambria Math" panose="02040503050406030204" pitchFamily="18" charset="0"/>
                                      <a:ea typeface="Times New Roman" panose="02020603050405020304" pitchFamily="18" charset="0"/>
                                    </a:rPr>
                                  </m:ctrlPr>
                                </m:fPr>
                                <m:num>
                                  <m:r>
                                    <a:rPr lang="en-US" b="0" i="1" smtClean="0">
                                      <a:latin typeface="Cambria Math" panose="02040503050406030204" pitchFamily="18" charset="0"/>
                                      <a:ea typeface="Times New Roman" panose="02020603050405020304" pitchFamily="18" charset="0"/>
                                    </a:rPr>
                                    <m:t>1</m:t>
                                  </m:r>
                                </m:num>
                                <m:den>
                                  <m:r>
                                    <a:rPr lang="en-US" b="0" i="1" smtClean="0">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𝑚</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b="0" i="1" smtClean="0">
                                  <a:latin typeface="Cambria Math" panose="02040503050406030204" pitchFamily="18" charset="0"/>
                                  <a:ea typeface="Times New Roman" panose="02020603050405020304" pitchFamily="18" charset="0"/>
                                </a:rPr>
                                <m:t>𝑖𝐵</m:t>
                              </m:r>
                            </m:sub>
                            <m:sup>
                              <m:r>
                                <a:rPr lang="en-US" i="1">
                                  <a:latin typeface="Cambria Math" panose="02040503050406030204" pitchFamily="18" charset="0"/>
                                  <a:ea typeface="Times New Roman" panose="02020603050405020304" pitchFamily="18" charset="0"/>
                                </a:rPr>
                                <m:t>2</m:t>
                              </m:r>
                            </m:sup>
                          </m:sSubSup>
                        </m:e>
                      </m:d>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∙500</m:t>
                      </m:r>
                      <m:r>
                        <a:rPr lang="en-US" b="0" i="1" smtClean="0">
                          <a:latin typeface="Cambria Math" panose="02040503050406030204" pitchFamily="18" charset="0"/>
                          <a:ea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8.55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17.6</m:t>
                                  </m:r>
                                </m:e>
                              </m:d>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sup>
                              <m:r>
                                <a:rPr lang="en-US" b="0" i="1" smtClean="0">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=−58800</m:t>
                      </m:r>
                      <m:r>
                        <a:rPr lang="en-US" b="0" i="1" smtClean="0">
                          <a:latin typeface="Cambria Math" panose="02040503050406030204" pitchFamily="18" charset="0"/>
                          <a:ea typeface="Cambria Math" panose="02040503050406030204" pitchFamily="18" charset="0"/>
                        </a:rPr>
                        <m:t>𝐽</m:t>
                      </m:r>
                    </m:oMath>
                  </m:oMathPara>
                </a14:m>
                <a:endParaRPr lang="en-US" dirty="0"/>
              </a:p>
            </p:txBody>
          </p:sp>
        </mc:Choice>
        <mc:Fallback xmlns="">
          <p:sp>
            <p:nvSpPr>
              <p:cNvPr id="17" name="TextBox 16">
                <a:extLst>
                  <a:ext uri="{FF2B5EF4-FFF2-40B4-BE49-F238E27FC236}">
                    <a16:creationId xmlns:a16="http://schemas.microsoft.com/office/drawing/2014/main" id="{F18684B0-027A-DC2F-BCBC-E6FDFC860B67}"/>
                  </a:ext>
                </a:extLst>
              </p:cNvPr>
              <p:cNvSpPr txBox="1">
                <a:spLocks noRot="1" noChangeAspect="1" noMove="1" noResize="1" noEditPoints="1" noAdjustHandles="1" noChangeArrowheads="1" noChangeShapeType="1" noTextEdit="1"/>
              </p:cNvSpPr>
              <p:nvPr/>
            </p:nvSpPr>
            <p:spPr>
              <a:xfrm>
                <a:off x="1566974" y="2112943"/>
                <a:ext cx="7863050" cy="489814"/>
              </a:xfrm>
              <a:prstGeom prst="rect">
                <a:avLst/>
              </a:prstGeom>
              <a:blipFill>
                <a:blip r:embed="rId7"/>
                <a:stretch>
                  <a:fillRect l="-161" r="-484" b="-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447C67F-B5D6-3FCF-7D3D-5428115278DC}"/>
                  </a:ext>
                </a:extLst>
              </p:cNvPr>
              <p:cNvSpPr txBox="1"/>
              <p:nvPr/>
            </p:nvSpPr>
            <p:spPr>
              <a:xfrm>
                <a:off x="199360" y="3351890"/>
                <a:ext cx="11730369" cy="646331"/>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Suppose that friction existed (with coefficient of friction </a:t>
                </a:r>
                <a14:m>
                  <m:oMath xmlns:m="http://schemas.openxmlformats.org/officeDocument/2006/math">
                    <m:r>
                      <a:rPr lang="en-US" sz="1800" i="1" smtClean="0">
                        <a:latin typeface="Cambria Math" panose="02040503050406030204" pitchFamily="18" charset="0"/>
                        <a:ea typeface="Cambria Math" panose="02040503050406030204" pitchFamily="18" charset="0"/>
                        <a:cs typeface="Times New Roman" panose="02020603050405020304" pitchFamily="18" charset="0"/>
                      </a:rPr>
                      <m:t>𝜇</m:t>
                    </m:r>
                    <m:r>
                      <a:rPr lang="en-US" sz="1800" b="0" i="1" smtClean="0">
                        <a:latin typeface="Cambria Math" panose="02040503050406030204" pitchFamily="18" charset="0"/>
                        <a:ea typeface="Cambria Math" panose="02040503050406030204" pitchFamily="18" charset="0"/>
                        <a:cs typeface="Times New Roman" panose="02020603050405020304" pitchFamily="18" charset="0"/>
                      </a:rPr>
                      <m:t>=0.2</m:t>
                    </m:r>
                  </m:oMath>
                </a14:m>
                <a:r>
                  <a:rPr lang="en-US" sz="1800" dirty="0">
                    <a:latin typeface="Times New Roman" panose="02020603050405020304" pitchFamily="18" charset="0"/>
                    <a:cs typeface="Times New Roman" panose="02020603050405020304" pitchFamily="18" charset="0"/>
                  </a:rPr>
                  <a:t>) between the cart and riders and the horizontal surface.  What would the speed of the cart and riders be when it loses contact with the spring?</a:t>
                </a:r>
              </a:p>
            </p:txBody>
          </p:sp>
        </mc:Choice>
        <mc:Fallback xmlns="">
          <p:sp>
            <p:nvSpPr>
              <p:cNvPr id="19" name="TextBox 18">
                <a:extLst>
                  <a:ext uri="{FF2B5EF4-FFF2-40B4-BE49-F238E27FC236}">
                    <a16:creationId xmlns:a16="http://schemas.microsoft.com/office/drawing/2014/main" id="{6447C67F-B5D6-3FCF-7D3D-5428115278DC}"/>
                  </a:ext>
                </a:extLst>
              </p:cNvPr>
              <p:cNvSpPr txBox="1">
                <a:spLocks noRot="1" noChangeAspect="1" noMove="1" noResize="1" noEditPoints="1" noAdjustHandles="1" noChangeArrowheads="1" noChangeShapeType="1" noTextEdit="1"/>
              </p:cNvSpPr>
              <p:nvPr/>
            </p:nvSpPr>
            <p:spPr>
              <a:xfrm>
                <a:off x="199360" y="3351890"/>
                <a:ext cx="11730369" cy="646331"/>
              </a:xfrm>
              <a:prstGeom prst="rect">
                <a:avLst/>
              </a:prstGeom>
              <a:blipFill>
                <a:blip r:embed="rId8"/>
                <a:stretch>
                  <a:fillRect l="-324" t="-5882" r="-432" b="-13725"/>
                </a:stretch>
              </a:blipFill>
            </p:spPr>
            <p:txBody>
              <a:bodyPr/>
              <a:lstStyle/>
              <a:p>
                <a:r>
                  <a:rPr lang="en-US">
                    <a:noFill/>
                  </a:rPr>
                  <a:t> </a:t>
                </a:r>
              </a:p>
            </p:txBody>
          </p:sp>
        </mc:Fallback>
      </mc:AlternateContent>
    </p:spTree>
    <p:extLst>
      <p:ext uri="{BB962C8B-B14F-4D97-AF65-F5344CB8AC3E}">
        <p14:creationId xmlns:p14="http://schemas.microsoft.com/office/powerpoint/2010/main" val="4224888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1AEED60-A99A-7081-619A-8E109214FD6F}"/>
                  </a:ext>
                </a:extLst>
              </p:cNvPr>
              <p:cNvSpPr txBox="1"/>
              <p:nvPr/>
            </p:nvSpPr>
            <p:spPr>
              <a:xfrm>
                <a:off x="194956" y="306330"/>
                <a:ext cx="10204746" cy="351833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7:</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Human bone can compress and can withstand very large forces before they break.  </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Standing normally, how much does one of your femurs compress, if your mass is </a:t>
                </a:r>
                <a14:m>
                  <m:oMath xmlns:m="http://schemas.openxmlformats.org/officeDocument/2006/math">
                    <m:r>
                      <a:rPr lang="en-US" i="1">
                        <a:latin typeface="Cambria Math" panose="02040503050406030204" pitchFamily="18" charset="0"/>
                        <a:cs typeface="Times New Roman" panose="02020603050405020304" pitchFamily="18" charset="0"/>
                      </a:rPr>
                      <m:t>70</m:t>
                    </m:r>
                    <m:r>
                      <a:rPr lang="en-US" i="1">
                        <a:latin typeface="Cambria Math" panose="02040503050406030204" pitchFamily="18" charset="0"/>
                        <a:cs typeface="Times New Roman" panose="02020603050405020304" pitchFamily="18" charset="0"/>
                      </a:rPr>
                      <m:t>𝑘𝑔</m:t>
                    </m:r>
                  </m:oMath>
                </a14:m>
                <a:r>
                  <a:rPr lang="en-US" dirty="0">
                    <a:latin typeface="Times New Roman" panose="02020603050405020304" pitchFamily="18" charset="0"/>
                    <a:cs typeface="Times New Roman" panose="02020603050405020304" pitchFamily="18" charset="0"/>
                  </a:rPr>
                  <a:t>? The elastic modulus of human bone is </a:t>
                </a:r>
                <a14:m>
                  <m:oMath xmlns:m="http://schemas.openxmlformats.org/officeDocument/2006/math">
                    <m:r>
                      <a:rPr lang="en-US" b="0" i="1" smtClean="0">
                        <a:latin typeface="Cambria Math" panose="02040503050406030204" pitchFamily="18" charset="0"/>
                        <a:cs typeface="Times New Roman" panose="02020603050405020304" pitchFamily="18" charset="0"/>
                      </a:rPr>
                      <m:t>10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𝐺𝑁</m:t>
                            </m:r>
                          </m:num>
                          <m:den>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𝑚</m:t>
                                </m:r>
                              </m:e>
                              <m:sup>
                                <m:r>
                                  <a:rPr lang="en-US" b="0" i="1" smtClean="0">
                                    <a:latin typeface="Cambria Math" panose="02040503050406030204" pitchFamily="18" charset="0"/>
                                    <a:cs typeface="Times New Roman" panose="02020603050405020304" pitchFamily="18" charset="0"/>
                                  </a:rPr>
                                  <m:t>2</m:t>
                                </m:r>
                              </m:sup>
                            </m:sSup>
                          </m:den>
                        </m:f>
                      </m:e>
                    </m:box>
                  </m:oMath>
                </a14:m>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Suppose that you walk horizontally off a table </a:t>
                </a:r>
                <a14:m>
                  <m:oMath xmlns:m="http://schemas.openxmlformats.org/officeDocument/2006/math">
                    <m:r>
                      <a:rPr lang="en-US" i="1">
                        <a:latin typeface="Cambria Math" panose="02040503050406030204" pitchFamily="18" charset="0"/>
                        <a:cs typeface="Times New Roman" panose="02020603050405020304" pitchFamily="18" charset="0"/>
                      </a:rPr>
                      <m:t>0.7</m:t>
                    </m:r>
                    <m:r>
                      <a:rPr lang="en-US" i="1">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high and land on the ground straight legged.  By how much does one of your femurs compress?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What fraction/multiple of your body weight does does a femur support if you land straight legged on the ground from the table?</a:t>
                </a:r>
              </a:p>
            </p:txBody>
          </p:sp>
        </mc:Choice>
        <mc:Fallback xmlns="">
          <p:sp>
            <p:nvSpPr>
              <p:cNvPr id="4" name="TextBox 3">
                <a:extLst>
                  <a:ext uri="{FF2B5EF4-FFF2-40B4-BE49-F238E27FC236}">
                    <a16:creationId xmlns:a16="http://schemas.microsoft.com/office/drawing/2014/main" id="{91AEED60-A99A-7081-619A-8E109214FD6F}"/>
                  </a:ext>
                </a:extLst>
              </p:cNvPr>
              <p:cNvSpPr txBox="1">
                <a:spLocks noRot="1" noChangeAspect="1" noMove="1" noResize="1" noEditPoints="1" noAdjustHandles="1" noChangeArrowheads="1" noChangeShapeType="1" noTextEdit="1"/>
              </p:cNvSpPr>
              <p:nvPr/>
            </p:nvSpPr>
            <p:spPr>
              <a:xfrm>
                <a:off x="194956" y="306330"/>
                <a:ext cx="10204746" cy="3518335"/>
              </a:xfrm>
              <a:prstGeom prst="rect">
                <a:avLst/>
              </a:prstGeom>
              <a:blipFill>
                <a:blip r:embed="rId2"/>
                <a:stretch>
                  <a:fillRect l="-498" t="-722" r="-746"/>
                </a:stretch>
              </a:blipFill>
            </p:spPr>
            <p:txBody>
              <a:bodyPr/>
              <a:lstStyle/>
              <a:p>
                <a:r>
                  <a:rPr lang="en-US">
                    <a:noFill/>
                  </a:rPr>
                  <a:t> </a:t>
                </a:r>
              </a:p>
            </p:txBody>
          </p:sp>
        </mc:Fallback>
      </mc:AlternateContent>
      <mc:AlternateContent xmlns:mc="http://schemas.openxmlformats.org/markup-compatibility/2006">
        <mc:Choice xmlns:am3d="http://schemas.microsoft.com/office/drawing/2017/model3d" Requires="am3d">
          <p:graphicFrame>
            <p:nvGraphicFramePr>
              <p:cNvPr id="5" name="3D Model 4" descr="Human skeleton">
                <a:extLst>
                  <a:ext uri="{FF2B5EF4-FFF2-40B4-BE49-F238E27FC236}">
                    <a16:creationId xmlns:a16="http://schemas.microsoft.com/office/drawing/2014/main" id="{3A3FF152-DBA7-C814-3EC1-3D14639F5EA6}"/>
                  </a:ext>
                </a:extLst>
              </p:cNvPr>
              <p:cNvGraphicFramePr/>
              <p:nvPr>
                <p:extLst>
                  <p:ext uri="{D42A27DB-BD31-4B8C-83A1-F6EECF244321}">
                    <p14:modId xmlns:p14="http://schemas.microsoft.com/office/powerpoint/2010/main" val="3750774942"/>
                  </p:ext>
                </p:extLst>
              </p:nvPr>
            </p:nvGraphicFramePr>
            <p:xfrm>
              <a:off x="10566429" y="884894"/>
              <a:ext cx="1277795" cy="5088212"/>
            </p:xfrm>
            <a:graphic>
              <a:graphicData uri="http://schemas.microsoft.com/office/drawing/2017/model3d">
                <am3d:model3d r:embed="rId3">
                  <am3d:spPr>
                    <a:xfrm>
                      <a:off x="0" y="0"/>
                      <a:ext cx="1277795" cy="5088212"/>
                    </a:xfrm>
                    <a:prstGeom prst="rect">
                      <a:avLst/>
                    </a:prstGeom>
                  </am3d:spPr>
                  <am3d:camera>
                    <am3d:pos x="0" y="0" z="49171620"/>
                    <am3d:up dx="0" dy="36000000" dz="0"/>
                    <am3d:lookAt x="0" y="0" z="0"/>
                    <am3d:perspective fov="2700000"/>
                  </am3d:camera>
                  <am3d:trans>
                    <am3d:meterPerModelUnit n="3824065" d="1000000"/>
                    <am3d:preTrans dx="21890" dy="-18000000" dz="-839815"/>
                    <am3d:scale>
                      <am3d:sx n="1000000" d="1000000"/>
                      <am3d:sy n="1000000" d="1000000"/>
                      <am3d:sz n="1000000" d="1000000"/>
                    </am3d:scale>
                    <am3d:rot/>
                    <am3d:postTrans dx="0" dy="0" dz="0"/>
                  </am3d:trans>
                  <am3d:raster rName="Office3DRenderer" rVer="16.0.8326">
                    <am3d:blip r:embed="rId4"/>
                  </am3d:raster>
                  <am3d:objViewport viewportSz="525652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Human skeleton">
                <a:extLst>
                  <a:ext uri="{FF2B5EF4-FFF2-40B4-BE49-F238E27FC236}">
                    <a16:creationId xmlns:a16="http://schemas.microsoft.com/office/drawing/2014/main" id="{3A3FF152-DBA7-C814-3EC1-3D14639F5EA6}"/>
                  </a:ext>
                </a:extLst>
              </p:cNvPr>
              <p:cNvPicPr>
                <a:picLocks noGrp="1" noRot="1" noChangeAspect="1" noMove="1" noResize="1" noEditPoints="1" noAdjustHandles="1" noChangeArrowheads="1" noChangeShapeType="1" noCrop="1"/>
              </p:cNvPicPr>
              <p:nvPr/>
            </p:nvPicPr>
            <p:blipFill>
              <a:blip r:embed="rId4"/>
              <a:stretch>
                <a:fillRect/>
              </a:stretch>
            </p:blipFill>
            <p:spPr>
              <a:xfrm>
                <a:off x="10566429" y="884894"/>
                <a:ext cx="1277795" cy="5088212"/>
              </a:xfrm>
              <a:prstGeom prst="rect">
                <a:avLst/>
              </a:prstGeom>
            </p:spPr>
          </p:pic>
        </mc:Fallback>
      </mc:AlternateContent>
      <p:grpSp>
        <p:nvGrpSpPr>
          <p:cNvPr id="17" name="Group 16">
            <a:extLst>
              <a:ext uri="{FF2B5EF4-FFF2-40B4-BE49-F238E27FC236}">
                <a16:creationId xmlns:a16="http://schemas.microsoft.com/office/drawing/2014/main" id="{B13D2088-AA1A-2753-08E8-12EFFD57CFBE}"/>
              </a:ext>
            </a:extLst>
          </p:cNvPr>
          <p:cNvGrpSpPr/>
          <p:nvPr/>
        </p:nvGrpSpPr>
        <p:grpSpPr>
          <a:xfrm>
            <a:off x="3766620" y="3633827"/>
            <a:ext cx="4699578" cy="3168625"/>
            <a:chOff x="3766620" y="3633827"/>
            <a:chExt cx="4699578" cy="3168625"/>
          </a:xfrm>
        </p:grpSpPr>
        <p:grpSp>
          <p:nvGrpSpPr>
            <p:cNvPr id="8" name="Group 7">
              <a:extLst>
                <a:ext uri="{FF2B5EF4-FFF2-40B4-BE49-F238E27FC236}">
                  <a16:creationId xmlns:a16="http://schemas.microsoft.com/office/drawing/2014/main" id="{A92BE698-6084-797E-70DE-D85B5F41C347}"/>
                </a:ext>
              </a:extLst>
            </p:cNvPr>
            <p:cNvGrpSpPr/>
            <p:nvPr/>
          </p:nvGrpSpPr>
          <p:grpSpPr>
            <a:xfrm>
              <a:off x="3766620" y="3633827"/>
              <a:ext cx="4291785" cy="3168625"/>
              <a:chOff x="3717194" y="3633314"/>
              <a:chExt cx="4291785" cy="3168625"/>
            </a:xfrm>
          </p:grpSpPr>
          <p:pic>
            <p:nvPicPr>
              <p:cNvPr id="1026" name="Picture 2" descr="Femur, Thigh bone, Skeleton of lower limb, Human thigh, Anterior view of femur, Human skeleton">
                <a:extLst>
                  <a:ext uri="{FF2B5EF4-FFF2-40B4-BE49-F238E27FC236}">
                    <a16:creationId xmlns:a16="http://schemas.microsoft.com/office/drawing/2014/main" id="{7928377D-C210-D2B9-8E4F-5EF9E2B514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5880" y="3633314"/>
                <a:ext cx="4203099" cy="298395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874F842-8840-63D9-9FEF-EA16EED7DC2E}"/>
                  </a:ext>
                </a:extLst>
              </p:cNvPr>
              <p:cNvSpPr txBox="1"/>
              <p:nvPr/>
            </p:nvSpPr>
            <p:spPr>
              <a:xfrm>
                <a:off x="3717194" y="6617273"/>
                <a:ext cx="2190235" cy="184666"/>
              </a:xfrm>
              <a:prstGeom prst="rect">
                <a:avLst/>
              </a:prstGeom>
              <a:noFill/>
            </p:spPr>
            <p:txBody>
              <a:bodyPr wrap="square">
                <a:spAutoFit/>
              </a:bodyPr>
              <a:lstStyle/>
              <a:p>
                <a:r>
                  <a:rPr lang="en-US" sz="600" dirty="0">
                    <a:latin typeface="Times New Roman" panose="02020603050405020304" pitchFamily="18" charset="0"/>
                    <a:cs typeface="Times New Roman" panose="02020603050405020304" pitchFamily="18" charset="0"/>
                  </a:rPr>
                  <a:t>https://</a:t>
                </a:r>
                <a:r>
                  <a:rPr lang="en-US" sz="600" dirty="0" err="1">
                    <a:latin typeface="Times New Roman" panose="02020603050405020304" pitchFamily="18" charset="0"/>
                    <a:cs typeface="Times New Roman" panose="02020603050405020304" pitchFamily="18" charset="0"/>
                  </a:rPr>
                  <a:t>anatomy.app</a:t>
                </a:r>
                <a:r>
                  <a:rPr lang="en-US" sz="600" dirty="0">
                    <a:latin typeface="Times New Roman" panose="02020603050405020304" pitchFamily="18" charset="0"/>
                    <a:cs typeface="Times New Roman" panose="02020603050405020304" pitchFamily="18" charset="0"/>
                  </a:rPr>
                  <a:t>/encyclopedia/femur</a:t>
                </a:r>
              </a:p>
            </p:txBody>
          </p:sp>
        </p:grpSp>
        <p:sp>
          <p:nvSpPr>
            <p:cNvPr id="9" name="Left Brace 8">
              <a:extLst>
                <a:ext uri="{FF2B5EF4-FFF2-40B4-BE49-F238E27FC236}">
                  <a16:creationId xmlns:a16="http://schemas.microsoft.com/office/drawing/2014/main" id="{A5D54826-F89C-892E-04DF-37753CAC087D}"/>
                </a:ext>
              </a:extLst>
            </p:cNvPr>
            <p:cNvSpPr/>
            <p:nvPr/>
          </p:nvSpPr>
          <p:spPr>
            <a:xfrm flipH="1">
              <a:off x="6910055" y="4009048"/>
              <a:ext cx="271847" cy="2233513"/>
            </a:xfrm>
            <a:prstGeom prst="leftBrace">
              <a:avLst/>
            </a:prstGeom>
            <a:ln>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52310127-1342-7F54-D21E-7CDE01DD3E55}"/>
                </a:ext>
              </a:extLst>
            </p:cNvPr>
            <p:cNvSpPr/>
            <p:nvPr/>
          </p:nvSpPr>
          <p:spPr>
            <a:xfrm rot="5400000" flipH="1">
              <a:off x="6370628" y="5122599"/>
              <a:ext cx="261741" cy="169297"/>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3E48630-561A-C54B-428E-990D3A6A6E5E}"/>
                    </a:ext>
                  </a:extLst>
                </p:cNvPr>
                <p:cNvSpPr txBox="1"/>
                <p:nvPr/>
              </p:nvSpPr>
              <p:spPr>
                <a:xfrm>
                  <a:off x="7237528" y="4987304"/>
                  <a:ext cx="1228670"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FF00"/>
                            </a:solidFill>
                            <a:latin typeface="Cambria Math" panose="02040503050406030204" pitchFamily="18" charset="0"/>
                          </a:rPr>
                          <m:t>40</m:t>
                        </m:r>
                        <m:r>
                          <a:rPr lang="en-US" b="0" i="1" smtClean="0">
                            <a:solidFill>
                              <a:srgbClr val="FFFF00"/>
                            </a:solidFill>
                            <a:latin typeface="Cambria Math" panose="02040503050406030204" pitchFamily="18" charset="0"/>
                          </a:rPr>
                          <m:t>𝑐𝑚</m:t>
                        </m:r>
                        <m:r>
                          <a:rPr lang="en-US" b="0" i="1" smtClean="0">
                            <a:solidFill>
                              <a:srgbClr val="FFFF00"/>
                            </a:solidFill>
                            <a:latin typeface="Cambria Math" panose="02040503050406030204" pitchFamily="18" charset="0"/>
                          </a:rPr>
                          <m:t> ~ 16”</m:t>
                        </m:r>
                      </m:oMath>
                    </m:oMathPara>
                  </a14:m>
                  <a:endParaRPr lang="en-US" dirty="0">
                    <a:solidFill>
                      <a:srgbClr val="FFFF00"/>
                    </a:solidFill>
                  </a:endParaRPr>
                </a:p>
              </p:txBody>
            </p:sp>
          </mc:Choice>
          <mc:Fallback xmlns="">
            <p:sp>
              <p:nvSpPr>
                <p:cNvPr id="11" name="TextBox 10">
                  <a:extLst>
                    <a:ext uri="{FF2B5EF4-FFF2-40B4-BE49-F238E27FC236}">
                      <a16:creationId xmlns:a16="http://schemas.microsoft.com/office/drawing/2014/main" id="{63E48630-561A-C54B-428E-990D3A6A6E5E}"/>
                    </a:ext>
                  </a:extLst>
                </p:cNvPr>
                <p:cNvSpPr txBox="1">
                  <a:spLocks noRot="1" noChangeAspect="1" noMove="1" noResize="1" noEditPoints="1" noAdjustHandles="1" noChangeArrowheads="1" noChangeShapeType="1" noTextEdit="1"/>
                </p:cNvSpPr>
                <p:nvPr/>
              </p:nvSpPr>
              <p:spPr>
                <a:xfrm>
                  <a:off x="7237528" y="4987304"/>
                  <a:ext cx="1228670" cy="276999"/>
                </a:xfrm>
                <a:prstGeom prst="rect">
                  <a:avLst/>
                </a:prstGeom>
                <a:blipFill>
                  <a:blip r:embed="rId6"/>
                  <a:stretch>
                    <a:fillRect l="-3061" t="-4348" r="-4082" b="-347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A96F14C-69BE-5715-B399-490D74749AE9}"/>
                    </a:ext>
                  </a:extLst>
                </p:cNvPr>
                <p:cNvSpPr txBox="1"/>
                <p:nvPr/>
              </p:nvSpPr>
              <p:spPr>
                <a:xfrm>
                  <a:off x="5179758" y="5522784"/>
                  <a:ext cx="104111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0000"/>
                            </a:solidFill>
                            <a:latin typeface="Cambria Math" panose="02040503050406030204" pitchFamily="18" charset="0"/>
                          </a:rPr>
                          <m:t>2.6</m:t>
                        </m:r>
                        <m:r>
                          <a:rPr lang="en-US" b="0" i="1" smtClean="0">
                            <a:solidFill>
                              <a:srgbClr val="FF0000"/>
                            </a:solidFill>
                            <a:latin typeface="Cambria Math" panose="02040503050406030204" pitchFamily="18" charset="0"/>
                          </a:rPr>
                          <m:t>𝑐𝑚</m:t>
                        </m:r>
                        <m:r>
                          <a:rPr lang="en-US" b="0" i="1"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FA96F14C-69BE-5715-B399-490D74749AE9}"/>
                    </a:ext>
                  </a:extLst>
                </p:cNvPr>
                <p:cNvSpPr txBox="1">
                  <a:spLocks noRot="1" noChangeAspect="1" noMove="1" noResize="1" noEditPoints="1" noAdjustHandles="1" noChangeArrowheads="1" noChangeShapeType="1" noTextEdit="1"/>
                </p:cNvSpPr>
                <p:nvPr/>
              </p:nvSpPr>
              <p:spPr>
                <a:xfrm>
                  <a:off x="5179758" y="5522784"/>
                  <a:ext cx="1041118" cy="276999"/>
                </a:xfrm>
                <a:prstGeom prst="rect">
                  <a:avLst/>
                </a:prstGeom>
                <a:blipFill>
                  <a:blip r:embed="rId7"/>
                  <a:stretch>
                    <a:fillRect l="-4878" r="-4878" b="-8696"/>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33DE5634-F85A-056B-08D4-4503EDC446BC}"/>
                </a:ext>
              </a:extLst>
            </p:cNvPr>
            <p:cNvCxnSpPr>
              <a:cxnSpLocks/>
            </p:cNvCxnSpPr>
            <p:nvPr/>
          </p:nvCxnSpPr>
          <p:spPr>
            <a:xfrm flipV="1">
              <a:off x="5813349" y="5338118"/>
              <a:ext cx="685282" cy="12598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908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152C8-8D78-98BC-65D8-C8E56C15AF2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579C39A-B5CD-DEDE-E89E-16322160A02A}"/>
              </a:ext>
            </a:extLst>
          </p:cNvPr>
          <p:cNvSpPr txBox="1"/>
          <p:nvPr/>
        </p:nvSpPr>
        <p:spPr>
          <a:xfrm>
            <a:off x="182263" y="216929"/>
            <a:ext cx="6098058"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7 Solutions:</a:t>
            </a:r>
          </a:p>
        </p:txBody>
      </p:sp>
      <p:sp>
        <p:nvSpPr>
          <p:cNvPr id="7" name="TextBox 6">
            <a:extLst>
              <a:ext uri="{FF2B5EF4-FFF2-40B4-BE49-F238E27FC236}">
                <a16:creationId xmlns:a16="http://schemas.microsoft.com/office/drawing/2014/main" id="{719F2441-3801-CDCB-3E25-FDF5C9A51B8B}"/>
              </a:ext>
            </a:extLst>
          </p:cNvPr>
          <p:cNvSpPr txBox="1"/>
          <p:nvPr/>
        </p:nvSpPr>
        <p:spPr>
          <a:xfrm>
            <a:off x="342901" y="968117"/>
            <a:ext cx="8331542" cy="369332"/>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Standing normally, how much does one of your femurs compress?</a:t>
            </a:r>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D7A8C9-FB75-43B4-0EC4-DE5568D717B9}"/>
                  </a:ext>
                </a:extLst>
              </p:cNvPr>
              <p:cNvSpPr txBox="1"/>
              <p:nvPr/>
            </p:nvSpPr>
            <p:spPr>
              <a:xfrm>
                <a:off x="844660" y="1804599"/>
                <a:ext cx="10392780" cy="606384"/>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𝑆𝑡𝑟𝑒𝑠𝑠</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𝑠𝑡𝑟𝑎𝑖𝑛</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𝐹</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𝐴</m:t>
                              </m:r>
                            </m:e>
                            <m:sub>
                              <m:r>
                                <a:rPr lang="en-US" b="0" i="1" smtClean="0">
                                  <a:latin typeface="Cambria Math" panose="02040503050406030204" pitchFamily="18" charset="0"/>
                                  <a:ea typeface="Cambria Math" panose="02040503050406030204" pitchFamily="18" charset="0"/>
                                </a:rPr>
                                <m:t>𝑓𝑒𝑚𝑢𝑟</m:t>
                              </m:r>
                            </m:sub>
                          </m:sSub>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𝑓𝑒𝑚𝑢𝑟</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𝑓𝑒𝑚𝑢𝑟</m:t>
                              </m:r>
                            </m:sub>
                          </m:sSub>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𝑓𝑒𝑚𝑢𝑟</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𝐹</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𝑓𝑒𝑚𝑢𝑟</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𝐴</m:t>
                              </m:r>
                            </m:e>
                            <m:sub>
                              <m:r>
                                <a:rPr lang="en-US" b="0" i="1" smtClean="0">
                                  <a:latin typeface="Cambria Math" panose="02040503050406030204" pitchFamily="18" charset="0"/>
                                  <a:ea typeface="Cambria Math" panose="02040503050406030204" pitchFamily="18" charset="0"/>
                                </a:rPr>
                                <m:t>𝑓𝑒𝑚𝑢𝑟</m:t>
                              </m:r>
                            </m:sub>
                          </m:sSub>
                          <m:r>
                            <a:rPr lang="en-US" b="0" i="1" smtClean="0">
                              <a:latin typeface="Cambria Math" panose="02040503050406030204" pitchFamily="18" charset="0"/>
                              <a:ea typeface="Cambria Math" panose="02040503050406030204" pitchFamily="18" charset="0"/>
                            </a:rPr>
                            <m:t>𝐸</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𝐿</m:t>
                              </m:r>
                            </m:e>
                            <m:sub>
                              <m:r>
                                <a:rPr lang="en-US" i="1">
                                  <a:latin typeface="Cambria Math" panose="02040503050406030204" pitchFamily="18" charset="0"/>
                                  <a:ea typeface="Cambria Math" panose="02040503050406030204" pitchFamily="18" charset="0"/>
                                </a:rPr>
                                <m:t>𝑓𝑒𝑚𝑢𝑟</m:t>
                              </m:r>
                            </m:sub>
                          </m:sSub>
                        </m:num>
                        <m:den>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𝐸</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𝐴</m:t>
                              </m:r>
                            </m:e>
                            <m:sub>
                              <m:r>
                                <a:rPr lang="en-US" i="1">
                                  <a:latin typeface="Cambria Math" panose="02040503050406030204" pitchFamily="18" charset="0"/>
                                  <a:ea typeface="Cambria Math" panose="02040503050406030204" pitchFamily="18" charset="0"/>
                                </a:rPr>
                                <m:t>𝑓𝑒𝑚𝑢𝑟</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𝑊</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𝑓𝑒𝑚𝑢𝑟</m:t>
                              </m:r>
                            </m:sub>
                          </m:sSub>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𝐸</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𝐴</m:t>
                              </m:r>
                            </m:e>
                            <m:sub>
                              <m:r>
                                <a:rPr lang="en-US" b="0" i="1" smtClean="0">
                                  <a:latin typeface="Cambria Math" panose="02040503050406030204" pitchFamily="18" charset="0"/>
                                  <a:ea typeface="Cambria Math" panose="02040503050406030204" pitchFamily="18" charset="0"/>
                                </a:rPr>
                                <m:t>𝑓𝑒𝑚𝑢𝑟</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𝑚𝑔</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𝐿</m:t>
                              </m:r>
                            </m:e>
                            <m:sub>
                              <m:r>
                                <a:rPr lang="en-US" i="1">
                                  <a:latin typeface="Cambria Math" panose="02040503050406030204" pitchFamily="18" charset="0"/>
                                  <a:ea typeface="Cambria Math" panose="02040503050406030204" pitchFamily="18" charset="0"/>
                                </a:rPr>
                                <m:t>𝑓𝑒𝑚𝑢𝑟</m:t>
                              </m:r>
                            </m:sub>
                          </m:sSub>
                        </m:num>
                        <m:den>
                          <m:r>
                            <a:rPr lang="en-US" i="1">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𝐸</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𝐴</m:t>
                              </m:r>
                            </m:e>
                            <m:sub>
                              <m:r>
                                <a:rPr lang="en-US" i="1">
                                  <a:latin typeface="Cambria Math" panose="02040503050406030204" pitchFamily="18" charset="0"/>
                                  <a:ea typeface="Cambria Math" panose="02040503050406030204" pitchFamily="18" charset="0"/>
                                </a:rPr>
                                <m:t>𝑓𝑒𝑚𝑢𝑟</m:t>
                              </m:r>
                            </m:sub>
                          </m:sSub>
                        </m:den>
                      </m:f>
                    </m:oMath>
                  </m:oMathPara>
                </a14:m>
                <a:endParaRPr lang="en-US" dirty="0"/>
              </a:p>
            </p:txBody>
          </p:sp>
        </mc:Choice>
        <mc:Fallback xmlns="">
          <p:sp>
            <p:nvSpPr>
              <p:cNvPr id="8" name="TextBox 7">
                <a:extLst>
                  <a:ext uri="{FF2B5EF4-FFF2-40B4-BE49-F238E27FC236}">
                    <a16:creationId xmlns:a16="http://schemas.microsoft.com/office/drawing/2014/main" id="{ECD7A8C9-FB75-43B4-0EC4-DE5568D717B9}"/>
                  </a:ext>
                </a:extLst>
              </p:cNvPr>
              <p:cNvSpPr txBox="1">
                <a:spLocks noRot="1" noChangeAspect="1" noMove="1" noResize="1" noEditPoints="1" noAdjustHandles="1" noChangeArrowheads="1" noChangeShapeType="1" noTextEdit="1"/>
              </p:cNvSpPr>
              <p:nvPr/>
            </p:nvSpPr>
            <p:spPr>
              <a:xfrm>
                <a:off x="844660" y="1804599"/>
                <a:ext cx="10392780" cy="606384"/>
              </a:xfrm>
              <a:prstGeom prst="rect">
                <a:avLst/>
              </a:prstGeom>
              <a:blipFill>
                <a:blip r:embed="rId2"/>
                <a:stretch>
                  <a:fillRect t="-2041" b="-102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E8B7E62-7D6A-FFF4-C84F-73D26222EA59}"/>
                  </a:ext>
                </a:extLst>
              </p:cNvPr>
              <p:cNvSpPr txBox="1"/>
              <p:nvPr/>
            </p:nvSpPr>
            <p:spPr>
              <a:xfrm>
                <a:off x="954560" y="2707545"/>
                <a:ext cx="7108224" cy="819391"/>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𝐿</m:t>
                          </m:r>
                        </m:e>
                        <m:sub>
                          <m:r>
                            <a:rPr lang="en-US" sz="1800" b="0" i="1" smtClean="0">
                              <a:latin typeface="Cambria Math" panose="02040503050406030204" pitchFamily="18" charset="0"/>
                              <a:ea typeface="Cambria Math" panose="02040503050406030204" pitchFamily="18" charset="0"/>
                            </a:rPr>
                            <m:t>𝑓𝑒𝑚𝑢𝑟</m:t>
                          </m:r>
                        </m:sub>
                      </m:sSub>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70</m:t>
                          </m:r>
                          <m:r>
                            <a:rPr lang="en-US" sz="1800" b="0" i="1" smtClean="0">
                              <a:latin typeface="Cambria Math" panose="02040503050406030204" pitchFamily="18" charset="0"/>
                              <a:ea typeface="Cambria Math" panose="02040503050406030204" pitchFamily="18" charset="0"/>
                            </a:rPr>
                            <m:t>𝑘𝑔</m:t>
                          </m:r>
                          <m:r>
                            <a:rPr lang="en-US" sz="1800" b="0" i="1" smtClean="0">
                              <a:latin typeface="Cambria Math" panose="02040503050406030204" pitchFamily="18" charset="0"/>
                              <a:ea typeface="Cambria Math" panose="02040503050406030204" pitchFamily="18" charset="0"/>
                            </a:rPr>
                            <m:t>∙9.8</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𝑠</m:t>
                                      </m:r>
                                    </m:e>
                                    <m:sup>
                                      <m:r>
                                        <a:rPr lang="en-US" sz="1800" b="0" i="1" smtClean="0">
                                          <a:latin typeface="Cambria Math" panose="02040503050406030204" pitchFamily="18" charset="0"/>
                                          <a:ea typeface="Cambria Math" panose="02040503050406030204" pitchFamily="18" charset="0"/>
                                        </a:rPr>
                                        <m:t>2</m:t>
                                      </m:r>
                                    </m:sup>
                                  </m:sSup>
                                </m:den>
                              </m:f>
                            </m:e>
                          </m:box>
                          <m:r>
                            <a:rPr lang="en-US" sz="1800" b="0" i="1" smtClean="0">
                              <a:latin typeface="Cambria Math" panose="02040503050406030204" pitchFamily="18" charset="0"/>
                              <a:ea typeface="Cambria Math" panose="02040503050406030204" pitchFamily="18" charset="0"/>
                            </a:rPr>
                            <m:t>∙0.4</m:t>
                          </m:r>
                          <m:r>
                            <a:rPr lang="en-US" sz="1800" b="0" i="1" smtClean="0">
                              <a:latin typeface="Cambria Math" panose="02040503050406030204" pitchFamily="18" charset="0"/>
                              <a:ea typeface="Cambria Math" panose="02040503050406030204" pitchFamily="18" charset="0"/>
                            </a:rPr>
                            <m:t>𝑚</m:t>
                          </m:r>
                        </m:num>
                        <m:den>
                          <m:r>
                            <a:rPr lang="en-US" sz="1800" b="0" i="1" smtClean="0">
                              <a:latin typeface="Cambria Math" panose="02040503050406030204" pitchFamily="18" charset="0"/>
                              <a:ea typeface="Cambria Math" panose="02040503050406030204" pitchFamily="18" charset="0"/>
                            </a:rPr>
                            <m:t>2∙10×</m:t>
                          </m:r>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10</m:t>
                              </m:r>
                            </m:e>
                            <m:sup>
                              <m:r>
                                <a:rPr lang="en-US" sz="1800" b="0" i="1" smtClean="0">
                                  <a:latin typeface="Cambria Math" panose="02040503050406030204" pitchFamily="18" charset="0"/>
                                  <a:ea typeface="Cambria Math" panose="02040503050406030204" pitchFamily="18" charset="0"/>
                                </a:rPr>
                                <m:t>9</m:t>
                              </m:r>
                            </m:sup>
                          </m:sSup>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𝑁</m:t>
                                  </m:r>
                                </m:num>
                                <m:den>
                                  <m:sSup>
                                    <m:sSupPr>
                                      <m:ctrlPr>
                                        <a:rPr lang="en-US" sz="1800" b="0" i="1" smtClean="0">
                                          <a:latin typeface="Cambria Math" panose="02040503050406030204" pitchFamily="18" charset="0"/>
                                          <a:ea typeface="Cambria Math" panose="02040503050406030204" pitchFamily="18" charset="0"/>
                                        </a:rPr>
                                      </m:ctrlPr>
                                    </m:sSupPr>
                                    <m:e>
                                      <m:r>
                                        <a:rPr lang="en-US" sz="1800" b="0" i="1" smtClean="0">
                                          <a:latin typeface="Cambria Math" panose="02040503050406030204" pitchFamily="18" charset="0"/>
                                          <a:ea typeface="Cambria Math" panose="02040503050406030204" pitchFamily="18" charset="0"/>
                                        </a:rPr>
                                        <m:t>𝑚</m:t>
                                      </m:r>
                                    </m:e>
                                    <m:sup>
                                      <m:r>
                                        <a:rPr lang="en-US" sz="1800" b="0" i="1" smtClean="0">
                                          <a:latin typeface="Cambria Math" panose="02040503050406030204" pitchFamily="18" charset="0"/>
                                          <a:ea typeface="Cambria Math" panose="02040503050406030204" pitchFamily="18" charset="0"/>
                                        </a:rPr>
                                        <m:t>2</m:t>
                                      </m:r>
                                    </m:sup>
                                  </m:sSup>
                                </m:den>
                              </m:f>
                            </m:e>
                          </m:box>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𝜋</m:t>
                          </m:r>
                          <m:sSup>
                            <m:sSupPr>
                              <m:ctrlPr>
                                <a:rPr lang="en-US" sz="1800" b="0" i="1" smtClean="0">
                                  <a:latin typeface="Cambria Math" panose="02040503050406030204" pitchFamily="18" charset="0"/>
                                  <a:ea typeface="Cambria Math" panose="02040503050406030204" pitchFamily="18" charset="0"/>
                                </a:rPr>
                              </m:ctrlPr>
                            </m:sSupPr>
                            <m:e>
                              <m:d>
                                <m:dPr>
                                  <m:ctrlPr>
                                    <a:rPr lang="en-US"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0.013</m:t>
                                  </m:r>
                                  <m:r>
                                    <a:rPr lang="en-US" sz="1800" b="0" i="1" smtClean="0">
                                      <a:latin typeface="Cambria Math" panose="02040503050406030204" pitchFamily="18" charset="0"/>
                                      <a:ea typeface="Cambria Math" panose="02040503050406030204" pitchFamily="18" charset="0"/>
                                    </a:rPr>
                                    <m:t>𝑚</m:t>
                                  </m:r>
                                </m:e>
                              </m:d>
                            </m:e>
                            <m:sup>
                              <m:r>
                                <a:rPr lang="en-US" sz="1800" b="0" i="1" smtClean="0">
                                  <a:latin typeface="Cambria Math" panose="02040503050406030204" pitchFamily="18" charset="0"/>
                                  <a:ea typeface="Cambria Math" panose="02040503050406030204" pitchFamily="18" charset="0"/>
                                </a:rPr>
                                <m:t>2</m:t>
                              </m:r>
                            </m:sup>
                          </m:sSup>
                        </m:den>
                      </m:f>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2.58×</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−5</m:t>
                          </m:r>
                        </m:sup>
                      </m:sSup>
                      <m:r>
                        <a:rPr lang="en-US" i="1">
                          <a:latin typeface="Cambria Math" panose="02040503050406030204" pitchFamily="18" charset="0"/>
                          <a:ea typeface="Cambria Math" panose="02040503050406030204" pitchFamily="18" charset="0"/>
                        </a:rPr>
                        <m:t>𝑚</m:t>
                      </m:r>
                      <m:r>
                        <a:rPr lang="en-US" i="1">
                          <a:latin typeface="Cambria Math" panose="02040503050406030204" pitchFamily="18" charset="0"/>
                          <a:ea typeface="Cambria Math" panose="02040503050406030204" pitchFamily="18" charset="0"/>
                        </a:rPr>
                        <m:t>=26</m:t>
                      </m:r>
                      <m:r>
                        <a:rPr lang="en-US" i="1">
                          <a:latin typeface="Cambria Math" panose="02040503050406030204" pitchFamily="18" charset="0"/>
                          <a:ea typeface="Cambria Math" panose="02040503050406030204" pitchFamily="18" charset="0"/>
                        </a:rPr>
                        <m:t>𝜇</m:t>
                      </m:r>
                      <m:r>
                        <a:rPr lang="en-US" i="1">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10" name="TextBox 9">
                <a:extLst>
                  <a:ext uri="{FF2B5EF4-FFF2-40B4-BE49-F238E27FC236}">
                    <a16:creationId xmlns:a16="http://schemas.microsoft.com/office/drawing/2014/main" id="{AE8B7E62-7D6A-FFF4-C84F-73D26222EA59}"/>
                  </a:ext>
                </a:extLst>
              </p:cNvPr>
              <p:cNvSpPr txBox="1">
                <a:spLocks noRot="1" noChangeAspect="1" noMove="1" noResize="1" noEditPoints="1" noAdjustHandles="1" noChangeArrowheads="1" noChangeShapeType="1" noTextEdit="1"/>
              </p:cNvSpPr>
              <p:nvPr/>
            </p:nvSpPr>
            <p:spPr>
              <a:xfrm>
                <a:off x="954560" y="2707545"/>
                <a:ext cx="7108224" cy="819391"/>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00193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23BC32-CEBE-2A8E-3818-1DB42700337B}"/>
              </a:ext>
            </a:extLst>
          </p:cNvPr>
          <p:cNvSpPr txBox="1"/>
          <p:nvPr/>
        </p:nvSpPr>
        <p:spPr>
          <a:xfrm>
            <a:off x="182263" y="216929"/>
            <a:ext cx="6098058"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7 Solutions: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DB65E2-17EC-5BBB-175D-CA97565DE473}"/>
                  </a:ext>
                </a:extLst>
              </p:cNvPr>
              <p:cNvSpPr txBox="1"/>
              <p:nvPr/>
            </p:nvSpPr>
            <p:spPr>
              <a:xfrm>
                <a:off x="237353" y="915157"/>
                <a:ext cx="11717294" cy="646331"/>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Suppose that you walk horizontally off a table </a:t>
                </a:r>
                <a14:m>
                  <m:oMath xmlns:m="http://schemas.openxmlformats.org/officeDocument/2006/math">
                    <m:r>
                      <a:rPr lang="en-US" sz="1800" i="1">
                        <a:latin typeface="Cambria Math" panose="02040503050406030204" pitchFamily="18" charset="0"/>
                        <a:cs typeface="Times New Roman" panose="02020603050405020304" pitchFamily="18" charset="0"/>
                      </a:rPr>
                      <m:t>0.7</m:t>
                    </m:r>
                    <m:r>
                      <a:rPr lang="en-US" sz="1800" i="1">
                        <a:latin typeface="Cambria Math" panose="02040503050406030204" pitchFamily="18" charset="0"/>
                        <a:cs typeface="Times New Roman" panose="02020603050405020304" pitchFamily="18" charset="0"/>
                      </a:rPr>
                      <m:t>𝑚</m:t>
                    </m:r>
                  </m:oMath>
                </a14:m>
                <a:r>
                  <a:rPr lang="en-US" sz="1800" dirty="0">
                    <a:latin typeface="Times New Roman" panose="02020603050405020304" pitchFamily="18" charset="0"/>
                    <a:cs typeface="Times New Roman" panose="02020603050405020304" pitchFamily="18" charset="0"/>
                  </a:rPr>
                  <a:t> high and land on the ground straight legged.  By how much does one of your femurs compress?  </a:t>
                </a:r>
              </a:p>
            </p:txBody>
          </p:sp>
        </mc:Choice>
        <mc:Fallback xmlns="">
          <p:sp>
            <p:nvSpPr>
              <p:cNvPr id="12" name="TextBox 11">
                <a:extLst>
                  <a:ext uri="{FF2B5EF4-FFF2-40B4-BE49-F238E27FC236}">
                    <a16:creationId xmlns:a16="http://schemas.microsoft.com/office/drawing/2014/main" id="{1DDB65E2-17EC-5BBB-175D-CA97565DE473}"/>
                  </a:ext>
                </a:extLst>
              </p:cNvPr>
              <p:cNvSpPr txBox="1">
                <a:spLocks noRot="1" noChangeAspect="1" noMove="1" noResize="1" noEditPoints="1" noAdjustHandles="1" noChangeArrowheads="1" noChangeShapeType="1" noTextEdit="1"/>
              </p:cNvSpPr>
              <p:nvPr/>
            </p:nvSpPr>
            <p:spPr>
              <a:xfrm>
                <a:off x="237353" y="915157"/>
                <a:ext cx="11717294" cy="646331"/>
              </a:xfrm>
              <a:prstGeom prst="rect">
                <a:avLst/>
              </a:prstGeom>
              <a:blipFill>
                <a:blip r:embed="rId2"/>
                <a:stretch>
                  <a:fillRect l="-325" t="-3922" r="-433"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A8F79A4-CFC9-CCA3-AA99-3191D77A1C8F}"/>
                  </a:ext>
                </a:extLst>
              </p:cNvPr>
              <p:cNvSpPr txBox="1"/>
              <p:nvPr/>
            </p:nvSpPr>
            <p:spPr>
              <a:xfrm>
                <a:off x="237353" y="1800196"/>
                <a:ext cx="4078915" cy="391902"/>
              </a:xfrm>
              <a:prstGeom prst="rect">
                <a:avLst/>
              </a:prstGeom>
              <a:noFill/>
            </p:spPr>
            <p:txBody>
              <a:bodyPr wrap="square">
                <a:spAutoFit/>
              </a:bodyPr>
              <a:lstStyle/>
              <a:p>
                <a:pPr marL="514350" marR="0" indent="-57150">
                  <a:buNone/>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r>
                        <a:rPr lang="en-US" sz="1800" i="1" smtClean="0">
                          <a:effectLst/>
                          <a:latin typeface="Cambria Math" panose="02040503050406030204" pitchFamily="18" charset="0"/>
                          <a:ea typeface="Times New Roman" panose="02020603050405020304" pitchFamily="18" charset="0"/>
                        </a:rPr>
                        <m:t>𝐸</m:t>
                      </m:r>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𝑊</m:t>
                          </m:r>
                        </m:e>
                        <m:sub>
                          <m:r>
                            <a:rPr lang="en-US" sz="1800" i="1">
                              <a:effectLst/>
                              <a:latin typeface="Cambria Math" panose="02040503050406030204" pitchFamily="18" charset="0"/>
                              <a:ea typeface="Times New Roman" panose="02020603050405020304" pitchFamily="18" charset="0"/>
                            </a:rPr>
                            <m:t>𝑓𝑟</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𝐾</m:t>
                          </m:r>
                        </m:e>
                        <m:sub>
                          <m:r>
                            <a:rPr lang="en-US" sz="1800" i="1">
                              <a:effectLst/>
                              <a:latin typeface="Cambria Math" panose="02040503050406030204" pitchFamily="18" charset="0"/>
                              <a:ea typeface="Times New Roman" panose="02020603050405020304" pitchFamily="18" charset="0"/>
                            </a:rPr>
                            <m:t>𝑇</m:t>
                          </m:r>
                        </m:sub>
                      </m:sSub>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𝑔</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𝑈</m:t>
                          </m:r>
                        </m:e>
                        <m:sub>
                          <m:r>
                            <a:rPr lang="en-US" sz="1800" i="1">
                              <a:effectLst/>
                              <a:latin typeface="Cambria Math" panose="02040503050406030204" pitchFamily="18" charset="0"/>
                              <a:ea typeface="Times New Roman" panose="02020603050405020304" pitchFamily="18" charset="0"/>
                            </a:rPr>
                            <m:t>𝑠</m:t>
                          </m:r>
                        </m:sub>
                      </m:sSub>
                    </m:oMath>
                  </m:oMathPara>
                </a14:m>
                <a:endParaRPr lang="en-US" sz="1800" dirty="0">
                  <a:effectLst/>
                  <a:latin typeface="+mn-lt"/>
                  <a:ea typeface="Times New Roman" panose="02020603050405020304" pitchFamily="18" charset="0"/>
                </a:endParaRPr>
              </a:p>
            </p:txBody>
          </p:sp>
        </mc:Choice>
        <mc:Fallback xmlns="">
          <p:sp>
            <p:nvSpPr>
              <p:cNvPr id="14" name="TextBox 13">
                <a:extLst>
                  <a:ext uri="{FF2B5EF4-FFF2-40B4-BE49-F238E27FC236}">
                    <a16:creationId xmlns:a16="http://schemas.microsoft.com/office/drawing/2014/main" id="{1A8F79A4-CFC9-CCA3-AA99-3191D77A1C8F}"/>
                  </a:ext>
                </a:extLst>
              </p:cNvPr>
              <p:cNvSpPr txBox="1">
                <a:spLocks noRot="1" noChangeAspect="1" noMove="1" noResize="1" noEditPoints="1" noAdjustHandles="1" noChangeArrowheads="1" noChangeShapeType="1" noTextEdit="1"/>
              </p:cNvSpPr>
              <p:nvPr/>
            </p:nvSpPr>
            <p:spPr>
              <a:xfrm>
                <a:off x="237353" y="1800196"/>
                <a:ext cx="4078915" cy="391902"/>
              </a:xfrm>
              <a:prstGeom prst="rect">
                <a:avLst/>
              </a:prstGeom>
              <a:blipFill>
                <a:blip r:embed="rId3"/>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BC0A593-D98A-BA3D-9477-CE2411DE5DA9}"/>
                  </a:ext>
                </a:extLst>
              </p:cNvPr>
              <p:cNvSpPr txBox="1"/>
              <p:nvPr/>
            </p:nvSpPr>
            <p:spPr>
              <a:xfrm>
                <a:off x="685799" y="2430806"/>
                <a:ext cx="7479676" cy="327590"/>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0=0+</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𝑘</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𝑓</m:t>
                              </m:r>
                            </m:sub>
                            <m:sup>
                              <m:r>
                                <a:rPr lang="en-US" i="1">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i="1">
                              <a:latin typeface="Cambria Math" panose="02040503050406030204" pitchFamily="18" charset="0"/>
                            </a:rPr>
                            <m:t>𝑘</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𝑖</m:t>
                              </m:r>
                            </m:sub>
                            <m:sup>
                              <m:r>
                                <a:rPr lang="en-US" i="1">
                                  <a:latin typeface="Cambria Math" panose="02040503050406030204" pitchFamily="18" charset="0"/>
                                </a:rPr>
                                <m:t>2</m:t>
                              </m:r>
                            </m:sup>
                          </m:sSubSup>
                        </m:e>
                      </m:d>
                      <m:r>
                        <a:rPr lang="en-US" b="0" i="1" smtClean="0">
                          <a:latin typeface="Cambria Math" panose="02040503050406030204" pitchFamily="18" charset="0"/>
                        </a:rPr>
                        <m:t>=−</m:t>
                      </m:r>
                      <m:r>
                        <a:rPr lang="en-US" b="0" i="1" smtClean="0">
                          <a:latin typeface="Cambria Math" panose="02040503050406030204" pitchFamily="18" charset="0"/>
                        </a:rPr>
                        <m:t>𝑚𝑔ℎ</m:t>
                      </m:r>
                      <m:r>
                        <a:rPr lang="en-US" b="0" i="1" smtClean="0">
                          <a:latin typeface="Cambria Math" panose="02040503050406030204" pitchFamily="18" charset="0"/>
                        </a:rPr>
                        <m:t>+</m:t>
                      </m:r>
                      <m:r>
                        <a:rPr lang="en-US" b="0" i="1" smtClean="0">
                          <a:latin typeface="Cambria Math" panose="02040503050406030204" pitchFamily="18" charset="0"/>
                        </a:rPr>
                        <m:t>𝑘</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𝑥</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oMath>
                  </m:oMathPara>
                </a14:m>
                <a:endParaRPr lang="en-US" dirty="0"/>
              </a:p>
            </p:txBody>
          </p:sp>
        </mc:Choice>
        <mc:Fallback xmlns="">
          <p:sp>
            <p:nvSpPr>
              <p:cNvPr id="15" name="TextBox 14">
                <a:extLst>
                  <a:ext uri="{FF2B5EF4-FFF2-40B4-BE49-F238E27FC236}">
                    <a16:creationId xmlns:a16="http://schemas.microsoft.com/office/drawing/2014/main" id="{EBC0A593-D98A-BA3D-9477-CE2411DE5DA9}"/>
                  </a:ext>
                </a:extLst>
              </p:cNvPr>
              <p:cNvSpPr txBox="1">
                <a:spLocks noRot="1" noChangeAspect="1" noMove="1" noResize="1" noEditPoints="1" noAdjustHandles="1" noChangeArrowheads="1" noChangeShapeType="1" noTextEdit="1"/>
              </p:cNvSpPr>
              <p:nvPr/>
            </p:nvSpPr>
            <p:spPr>
              <a:xfrm>
                <a:off x="685799" y="2430806"/>
                <a:ext cx="7479676" cy="327590"/>
              </a:xfrm>
              <a:prstGeom prst="rect">
                <a:avLst/>
              </a:prstGeom>
              <a:blipFill>
                <a:blip r:embed="rId4"/>
                <a:stretch>
                  <a:fillRect l="-169"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16217171-E7AC-BA38-3402-2F8D2E8EAA89}"/>
                  </a:ext>
                </a:extLst>
              </p:cNvPr>
              <p:cNvSpPr txBox="1"/>
              <p:nvPr/>
            </p:nvSpPr>
            <p:spPr>
              <a:xfrm>
                <a:off x="806436" y="5162903"/>
                <a:ext cx="5732915" cy="84459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𝑚𝑔ℎ</m:t>
                              </m:r>
                            </m:num>
                            <m:den>
                              <m:r>
                                <a:rPr lang="en-US" b="0" i="1" smtClean="0">
                                  <a:latin typeface="Cambria Math" panose="02040503050406030204" pitchFamily="18" charset="0"/>
                                </a:rPr>
                                <m:t>𝑘</m:t>
                              </m:r>
                            </m:den>
                          </m:f>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70</m:t>
                              </m:r>
                              <m:r>
                                <a:rPr lang="en-US" b="0" i="1" smtClean="0">
                                  <a:latin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∙0.7</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rPr>
                                <m:t>1.3</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r>
                                        <a:rPr lang="en-US" b="0" i="1" smtClean="0">
                                          <a:latin typeface="Cambria Math" panose="02040503050406030204" pitchFamily="18" charset="0"/>
                                        </a:rPr>
                                        <m:t>𝑚</m:t>
                                      </m:r>
                                    </m:den>
                                  </m:f>
                                </m:e>
                              </m:box>
                            </m:den>
                          </m:f>
                        </m:e>
                      </m:rad>
                      <m:r>
                        <a:rPr lang="en-US" b="0" i="1" smtClean="0">
                          <a:latin typeface="Cambria Math" panose="02040503050406030204" pitchFamily="18" charset="0"/>
                        </a:rPr>
                        <m:t>=0.0004</m:t>
                      </m:r>
                      <m:r>
                        <a:rPr lang="en-US" b="0" i="1" smtClean="0">
                          <a:latin typeface="Cambria Math" panose="02040503050406030204" pitchFamily="18" charset="0"/>
                        </a:rPr>
                        <m:t>𝑚</m:t>
                      </m:r>
                      <m:r>
                        <a:rPr lang="en-US" b="0" i="1" smtClean="0">
                          <a:latin typeface="Cambria Math" panose="02040503050406030204" pitchFamily="18" charset="0"/>
                        </a:rPr>
                        <m:t>=0.4</m:t>
                      </m:r>
                      <m:r>
                        <a:rPr lang="en-US" b="0" i="1" smtClean="0">
                          <a:latin typeface="Cambria Math" panose="02040503050406030204" pitchFamily="18" charset="0"/>
                        </a:rPr>
                        <m:t>𝑚𝑚</m:t>
                      </m:r>
                    </m:oMath>
                  </m:oMathPara>
                </a14:m>
                <a:endParaRPr lang="en-US" dirty="0"/>
              </a:p>
            </p:txBody>
          </p:sp>
        </mc:Choice>
        <mc:Fallback xmlns="">
          <p:sp>
            <p:nvSpPr>
              <p:cNvPr id="16" name="TextBox 15">
                <a:extLst>
                  <a:ext uri="{FF2B5EF4-FFF2-40B4-BE49-F238E27FC236}">
                    <a16:creationId xmlns:a16="http://schemas.microsoft.com/office/drawing/2014/main" id="{16217171-E7AC-BA38-3402-2F8D2E8EAA89}"/>
                  </a:ext>
                </a:extLst>
              </p:cNvPr>
              <p:cNvSpPr txBox="1">
                <a:spLocks noRot="1" noChangeAspect="1" noMove="1" noResize="1" noEditPoints="1" noAdjustHandles="1" noChangeArrowheads="1" noChangeShapeType="1" noTextEdit="1"/>
              </p:cNvSpPr>
              <p:nvPr/>
            </p:nvSpPr>
            <p:spPr>
              <a:xfrm>
                <a:off x="806436" y="5162903"/>
                <a:ext cx="5732915" cy="844590"/>
              </a:xfrm>
              <a:prstGeom prst="rect">
                <a:avLst/>
              </a:prstGeom>
              <a:blipFill>
                <a:blip r:embed="rId5"/>
                <a:stretch>
                  <a:fillRect l="-221" r="-2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BCDBA4E6-F1C4-AF49-E5E2-7EECF6D353D2}"/>
                  </a:ext>
                </a:extLst>
              </p:cNvPr>
              <p:cNvSpPr txBox="1"/>
              <p:nvPr/>
            </p:nvSpPr>
            <p:spPr>
              <a:xfrm>
                <a:off x="2924464" y="3851625"/>
                <a:ext cx="5550494" cy="703975"/>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𝑘</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𝐸</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𝑓𝑒𝑚𝑢𝑟</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𝑓𝑒𝑚𝑢𝑟</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9</m:t>
                              </m:r>
                            </m:sup>
                          </m:sSup>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𝑚</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0.013</m:t>
                                  </m:r>
                                  <m:r>
                                    <a:rPr lang="en-US" b="0" i="1" smtClean="0">
                                      <a:latin typeface="Cambria Math" panose="02040503050406030204" pitchFamily="18" charset="0"/>
                                      <a:ea typeface="Cambria Math" panose="02040503050406030204" pitchFamily="18" charset="0"/>
                                    </a:rPr>
                                    <m:t>𝑚</m:t>
                                  </m:r>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rPr>
                            <m:t>0.4</m:t>
                          </m:r>
                          <m:r>
                            <a:rPr lang="en-US" b="0" i="1" smtClean="0">
                              <a:latin typeface="Cambria Math" panose="02040503050406030204" pitchFamily="18" charset="0"/>
                            </a:rPr>
                            <m:t>𝑚</m:t>
                          </m:r>
                        </m:den>
                      </m:f>
                      <m:r>
                        <a:rPr lang="en-US" b="0" i="1" smtClean="0">
                          <a:latin typeface="Cambria Math" panose="02040503050406030204" pitchFamily="18" charset="0"/>
                        </a:rPr>
                        <m:t>=1.3</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7</m:t>
                          </m:r>
                        </m:sup>
                      </m:sSup>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r>
                                <a:rPr lang="en-US" b="0" i="1" smtClean="0">
                                  <a:latin typeface="Cambria Math" panose="02040503050406030204" pitchFamily="18" charset="0"/>
                                  <a:ea typeface="Cambria Math" panose="02040503050406030204" pitchFamily="18" charset="0"/>
                                </a:rPr>
                                <m:t>𝑚</m:t>
                              </m:r>
                            </m:den>
                          </m:f>
                        </m:e>
                      </m:box>
                    </m:oMath>
                  </m:oMathPara>
                </a14:m>
                <a:endParaRPr lang="en-US" dirty="0"/>
              </a:p>
            </p:txBody>
          </p:sp>
        </mc:Choice>
        <mc:Fallback xmlns="">
          <p:sp>
            <p:nvSpPr>
              <p:cNvPr id="17" name="TextBox 16">
                <a:extLst>
                  <a:ext uri="{FF2B5EF4-FFF2-40B4-BE49-F238E27FC236}">
                    <a16:creationId xmlns:a16="http://schemas.microsoft.com/office/drawing/2014/main" id="{BCDBA4E6-F1C4-AF49-E5E2-7EECF6D353D2}"/>
                  </a:ext>
                </a:extLst>
              </p:cNvPr>
              <p:cNvSpPr txBox="1">
                <a:spLocks noRot="1" noChangeAspect="1" noMove="1" noResize="1" noEditPoints="1" noAdjustHandles="1" noChangeArrowheads="1" noChangeShapeType="1" noTextEdit="1"/>
              </p:cNvSpPr>
              <p:nvPr/>
            </p:nvSpPr>
            <p:spPr>
              <a:xfrm>
                <a:off x="2924464" y="3851625"/>
                <a:ext cx="5550494" cy="703975"/>
              </a:xfrm>
              <a:prstGeom prst="rect">
                <a:avLst/>
              </a:prstGeom>
              <a:blipFill>
                <a:blip r:embed="rId6"/>
                <a:stretch>
                  <a:fillRect l="-228" t="-1786" b="-89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9B89842-997F-09BC-10E4-CF48F80B9184}"/>
                  </a:ext>
                </a:extLst>
              </p:cNvPr>
              <p:cNvSpPr txBox="1"/>
              <p:nvPr/>
            </p:nvSpPr>
            <p:spPr>
              <a:xfrm>
                <a:off x="1169416" y="2997104"/>
                <a:ext cx="9060591" cy="720582"/>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rPr>
                        <m:t>𝑆𝑡𝑟𝑒𝑠𝑠</m:t>
                      </m:r>
                      <m:r>
                        <a:rPr lang="en-US" sz="1800" b="0" i="1" smtClean="0">
                          <a:latin typeface="Cambria Math" panose="02040503050406030204" pitchFamily="18" charset="0"/>
                        </a:rPr>
                        <m:t>=</m:t>
                      </m:r>
                      <m:r>
                        <a:rPr lang="en-US" sz="1800" b="0" i="1" smtClean="0">
                          <a:latin typeface="Cambria Math" panose="02040503050406030204" pitchFamily="18" charset="0"/>
                        </a:rPr>
                        <m:t>𝐸</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𝑠𝑡𝑟𝑎𝑖𝑛</m:t>
                      </m:r>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𝐹</m:t>
                          </m:r>
                        </m:num>
                        <m:den>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𝐴</m:t>
                              </m:r>
                            </m:e>
                            <m:sub>
                              <m:r>
                                <a:rPr lang="en-US" sz="1800" b="0" i="1" smtClean="0">
                                  <a:latin typeface="Cambria Math" panose="02040503050406030204" pitchFamily="18" charset="0"/>
                                  <a:ea typeface="Cambria Math" panose="02040503050406030204" pitchFamily="18" charset="0"/>
                                </a:rPr>
                                <m:t>𝑓𝑒𝑚𝑢𝑟</m:t>
                              </m:r>
                            </m:sub>
                          </m:sSub>
                        </m:den>
                      </m:f>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𝐸</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𝐿</m:t>
                              </m:r>
                            </m:e>
                            <m:sub>
                              <m:r>
                                <a:rPr lang="en-US" sz="1800" b="0" i="1" smtClean="0">
                                  <a:latin typeface="Cambria Math" panose="02040503050406030204" pitchFamily="18" charset="0"/>
                                  <a:ea typeface="Cambria Math" panose="02040503050406030204" pitchFamily="18" charset="0"/>
                                </a:rPr>
                                <m:t>𝑓𝑒𝑚𝑢𝑟</m:t>
                              </m:r>
                            </m:sub>
                          </m:sSub>
                        </m:num>
                        <m:den>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𝐿</m:t>
                              </m:r>
                            </m:e>
                            <m:sub>
                              <m:r>
                                <a:rPr lang="en-US" sz="1800" b="0" i="1" smtClean="0">
                                  <a:latin typeface="Cambria Math" panose="02040503050406030204" pitchFamily="18" charset="0"/>
                                  <a:ea typeface="Cambria Math" panose="02040503050406030204" pitchFamily="18" charset="0"/>
                                </a:rPr>
                                <m:t>𝑓𝑒𝑚𝑢𝑟</m:t>
                              </m:r>
                            </m:sub>
                          </m:sSub>
                        </m:den>
                      </m:f>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𝐹</m:t>
                      </m:r>
                      <m:r>
                        <a:rPr lang="en-US" sz="1800" b="0" i="1" smtClean="0">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𝐸</m:t>
                              </m:r>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𝑓𝑒𝑚𝑢𝑟</m:t>
                                  </m:r>
                                </m:sub>
                              </m:sSub>
                            </m:num>
                            <m:den>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𝑓𝑒𝑚𝑢𝑟</m:t>
                                  </m:r>
                                </m:sub>
                              </m:sSub>
                            </m:den>
                          </m:f>
                        </m:e>
                      </m:d>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𝐿</m:t>
                          </m:r>
                        </m:e>
                        <m:sub>
                          <m:r>
                            <a:rPr lang="en-US" sz="1800" b="0" i="1" smtClean="0">
                              <a:latin typeface="Cambria Math" panose="02040503050406030204" pitchFamily="18" charset="0"/>
                              <a:ea typeface="Cambria Math" panose="02040503050406030204" pitchFamily="18" charset="0"/>
                            </a:rPr>
                            <m:t>𝑓𝑒𝑚𝑢𝑟</m:t>
                          </m:r>
                        </m:sub>
                      </m:sSub>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𝐹</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𝑘</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𝐿</m:t>
                      </m:r>
                    </m:oMath>
                  </m:oMathPara>
                </a14:m>
                <a:endParaRPr lang="en-US" dirty="0"/>
              </a:p>
            </p:txBody>
          </p:sp>
        </mc:Choice>
        <mc:Fallback xmlns="">
          <p:sp>
            <p:nvSpPr>
              <p:cNvPr id="19" name="TextBox 18">
                <a:extLst>
                  <a:ext uri="{FF2B5EF4-FFF2-40B4-BE49-F238E27FC236}">
                    <a16:creationId xmlns:a16="http://schemas.microsoft.com/office/drawing/2014/main" id="{39B89842-997F-09BC-10E4-CF48F80B9184}"/>
                  </a:ext>
                </a:extLst>
              </p:cNvPr>
              <p:cNvSpPr txBox="1">
                <a:spLocks noRot="1" noChangeAspect="1" noMove="1" noResize="1" noEditPoints="1" noAdjustHandles="1" noChangeArrowheads="1" noChangeShapeType="1" noTextEdit="1"/>
              </p:cNvSpPr>
              <p:nvPr/>
            </p:nvSpPr>
            <p:spPr>
              <a:xfrm>
                <a:off x="1169416" y="2997104"/>
                <a:ext cx="9060591" cy="720582"/>
              </a:xfrm>
              <a:prstGeom prst="rect">
                <a:avLst/>
              </a:prstGeom>
              <a:blipFill>
                <a:blip r:embed="rId7"/>
                <a:stretch>
                  <a:fillRect b="-5263"/>
                </a:stretch>
              </a:blipFill>
            </p:spPr>
            <p:txBody>
              <a:bodyPr/>
              <a:lstStyle/>
              <a:p>
                <a:r>
                  <a:rPr lang="en-US">
                    <a:noFill/>
                  </a:rPr>
                  <a:t> </a:t>
                </a:r>
              </a:p>
            </p:txBody>
          </p:sp>
        </mc:Fallback>
      </mc:AlternateContent>
    </p:spTree>
    <p:extLst>
      <p:ext uri="{BB962C8B-B14F-4D97-AF65-F5344CB8AC3E}">
        <p14:creationId xmlns:p14="http://schemas.microsoft.com/office/powerpoint/2010/main" val="264333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42E8D-E812-660B-5C90-280E3DEF76C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7C027D2-69AC-76E2-0C8D-5F0D2E25FDC8}"/>
              </a:ext>
            </a:extLst>
          </p:cNvPr>
          <p:cNvSpPr txBox="1"/>
          <p:nvPr/>
        </p:nvSpPr>
        <p:spPr>
          <a:xfrm>
            <a:off x="182263" y="216929"/>
            <a:ext cx="6098058"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Example 7 Solutions:</a:t>
            </a:r>
          </a:p>
        </p:txBody>
      </p:sp>
      <p:sp>
        <p:nvSpPr>
          <p:cNvPr id="12" name="TextBox 11">
            <a:extLst>
              <a:ext uri="{FF2B5EF4-FFF2-40B4-BE49-F238E27FC236}">
                <a16:creationId xmlns:a16="http://schemas.microsoft.com/office/drawing/2014/main" id="{71AB39A4-677F-48EA-8C14-0130A8AE6AB1}"/>
              </a:ext>
            </a:extLst>
          </p:cNvPr>
          <p:cNvSpPr txBox="1"/>
          <p:nvPr/>
        </p:nvSpPr>
        <p:spPr>
          <a:xfrm>
            <a:off x="182263" y="814612"/>
            <a:ext cx="11717294" cy="646331"/>
          </a:xfrm>
          <a:prstGeom prst="rect">
            <a:avLst/>
          </a:prstGeom>
          <a:noFill/>
        </p:spPr>
        <p:txBody>
          <a:bodyPr wrap="square">
            <a:spAutoFit/>
          </a:bodyPr>
          <a:lstStyle/>
          <a:p>
            <a:pPr marL="285750" indent="-285750" algn="just">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What fraction/multiple of your body weight does does a femur support if you land straight legged on the ground from the table?</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FE23CA4F-B83B-D82C-5575-7CC8423AD9A9}"/>
                  </a:ext>
                </a:extLst>
              </p:cNvPr>
              <p:cNvSpPr txBox="1"/>
              <p:nvPr/>
            </p:nvSpPr>
            <p:spPr>
              <a:xfrm>
                <a:off x="914023" y="1816992"/>
                <a:ext cx="5018746" cy="893578"/>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𝑠</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𝑘𝑦</m:t>
                          </m:r>
                        </m:num>
                        <m:den>
                          <m:r>
                            <a:rPr lang="en-US" b="0" i="1" smtClean="0">
                              <a:latin typeface="Cambria Math" panose="02040503050406030204" pitchFamily="18" charset="0"/>
                            </a:rPr>
                            <m:t>𝑚𝑔</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1.3</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7</m:t>
                              </m:r>
                            </m:sup>
                          </m:sSup>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𝑁</m:t>
                                  </m:r>
                                </m:num>
                                <m:den>
                                  <m:r>
                                    <a:rPr lang="en-US" b="0" i="1" smtClean="0">
                                      <a:latin typeface="Cambria Math" panose="02040503050406030204" pitchFamily="18" charset="0"/>
                                      <a:ea typeface="Cambria Math" panose="02040503050406030204" pitchFamily="18" charset="0"/>
                                    </a:rPr>
                                    <m:t>𝑚</m:t>
                                  </m:r>
                                </m:den>
                              </m:f>
                            </m:e>
                          </m:box>
                          <m:r>
                            <a:rPr lang="en-US" b="0" i="1" smtClean="0">
                              <a:latin typeface="Cambria Math" panose="02040503050406030204" pitchFamily="18" charset="0"/>
                              <a:ea typeface="Cambria Math" panose="02040503050406030204" pitchFamily="18" charset="0"/>
                            </a:rPr>
                            <m:t>∙0.00004</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rPr>
                            <m:t>70</m:t>
                          </m:r>
                          <m:r>
                            <a:rPr lang="en-US" b="0" i="1" smtClean="0">
                              <a:latin typeface="Cambria Math" panose="02040503050406030204" pitchFamily="18" charset="0"/>
                            </a:rPr>
                            <m:t>𝑘𝑔</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rPr>
                        <m:t>=</m:t>
                      </m:r>
                      <m:r>
                        <a:rPr lang="en-US" b="0" i="1" smtClean="0">
                          <a:latin typeface="Cambria Math" panose="02040503050406030204" pitchFamily="18" charset="0"/>
                        </a:rPr>
                        <m:t>1.38</m:t>
                      </m:r>
                    </m:oMath>
                  </m:oMathPara>
                </a14:m>
                <a:endParaRPr lang="en-US" dirty="0"/>
              </a:p>
            </p:txBody>
          </p:sp>
        </mc:Choice>
        <mc:Fallback>
          <p:sp>
            <p:nvSpPr>
              <p:cNvPr id="13" name="TextBox 12">
                <a:extLst>
                  <a:ext uri="{FF2B5EF4-FFF2-40B4-BE49-F238E27FC236}">
                    <a16:creationId xmlns:a16="http://schemas.microsoft.com/office/drawing/2014/main" id="{FE23CA4F-B83B-D82C-5575-7CC8423AD9A9}"/>
                  </a:ext>
                </a:extLst>
              </p:cNvPr>
              <p:cNvSpPr txBox="1">
                <a:spLocks noRot="1" noChangeAspect="1" noMove="1" noResize="1" noEditPoints="1" noAdjustHandles="1" noChangeArrowheads="1" noChangeShapeType="1" noTextEdit="1"/>
              </p:cNvSpPr>
              <p:nvPr/>
            </p:nvSpPr>
            <p:spPr>
              <a:xfrm>
                <a:off x="914023" y="1816992"/>
                <a:ext cx="5018746" cy="893578"/>
              </a:xfrm>
              <a:prstGeom prst="rect">
                <a:avLst/>
              </a:prstGeom>
              <a:blipFill>
                <a:blip r:embed="rId2"/>
                <a:stretch>
                  <a:fillRect l="-1263" t="-1408" r="-505" b="-4225"/>
                </a:stretch>
              </a:blipFill>
            </p:spPr>
            <p:txBody>
              <a:bodyPr/>
              <a:lstStyle/>
              <a:p>
                <a:r>
                  <a:rPr lang="en-US">
                    <a:noFill/>
                  </a:rPr>
                  <a:t> </a:t>
                </a:r>
              </a:p>
            </p:txBody>
          </p:sp>
        </mc:Fallback>
      </mc:AlternateContent>
    </p:spTree>
    <p:extLst>
      <p:ext uri="{BB962C8B-B14F-4D97-AF65-F5344CB8AC3E}">
        <p14:creationId xmlns:p14="http://schemas.microsoft.com/office/powerpoint/2010/main" val="2372424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FD6E8-8089-C547-A802-35A37C7B0A62}"/>
              </a:ext>
            </a:extLst>
          </p:cNvPr>
          <p:cNvSpPr txBox="1"/>
          <p:nvPr/>
        </p:nvSpPr>
        <p:spPr>
          <a:xfrm>
            <a:off x="1369540" y="277005"/>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DCFD69DE-375E-DA43-9768-126BB50AB0B6}"/>
                  </a:ext>
                </a:extLst>
              </p:cNvPr>
              <p:cNvSpPr/>
              <p:nvPr/>
            </p:nvSpPr>
            <p:spPr>
              <a:xfrm>
                <a:off x="199813" y="874455"/>
                <a:ext cx="11293982" cy="2308324"/>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Example 8:</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block of mass </a:t>
                </a:r>
                <a14:m>
                  <m:oMath xmlns:m="http://schemas.openxmlformats.org/officeDocument/2006/math">
                    <m:r>
                      <a:rPr lang="en-US" sz="1600" b="0" i="1" smtClean="0">
                        <a:latin typeface="Cambria Math" panose="02040503050406030204" pitchFamily="18" charset="0"/>
                        <a:cs typeface="Times New Roman" panose="02020603050405020304" pitchFamily="18" charset="0"/>
                      </a:rPr>
                      <m:t>𝑚</m:t>
                    </m:r>
                  </m:oMath>
                </a14:m>
                <a:r>
                  <a:rPr lang="en-US" sz="1600" dirty="0">
                    <a:latin typeface="Times New Roman" panose="02020603050405020304" pitchFamily="18" charset="0"/>
                    <a:cs typeface="Times New Roman" panose="02020603050405020304" pitchFamily="18" charset="0"/>
                  </a:rPr>
                  <a:t> is constrained to stay on the track.  The block is released from rest at a height </a:t>
                </a:r>
                <a14:m>
                  <m:oMath xmlns:m="http://schemas.openxmlformats.org/officeDocument/2006/math">
                    <m:r>
                      <a:rPr lang="en-US" sz="1600" b="0" i="1" smtClean="0">
                        <a:latin typeface="Cambria Math" panose="02040503050406030204" pitchFamily="18" charset="0"/>
                        <a:cs typeface="Times New Roman" panose="02020603050405020304" pitchFamily="18" charset="0"/>
                      </a:rPr>
                      <m:t>𝑦</m:t>
                    </m:r>
                  </m:oMath>
                </a14:m>
                <a:r>
                  <a:rPr lang="en-US" sz="1600" dirty="0">
                    <a:latin typeface="Times New Roman" panose="02020603050405020304" pitchFamily="18" charset="0"/>
                    <a:cs typeface="Times New Roman" panose="02020603050405020304" pitchFamily="18" charset="0"/>
                  </a:rPr>
                  <a:t> above the ground and slides down the track and up the incline on the left with angle of inclination </a:t>
                </a:r>
                <a14:m>
                  <m:oMath xmlns:m="http://schemas.openxmlformats.org/officeDocument/2006/math">
                    <m:r>
                      <a:rPr lang="en-US" sz="1600" i="1" smtClean="0">
                        <a:latin typeface="Cambria Math" panose="02040503050406030204" pitchFamily="18" charset="0"/>
                        <a:ea typeface="Cambria Math" panose="02040503050406030204" pitchFamily="18" charset="0"/>
                        <a:cs typeface="Times New Roman" panose="02020603050405020304" pitchFamily="18" charset="0"/>
                      </a:rPr>
                      <m:t>𝜃</m:t>
                    </m:r>
                  </m:oMath>
                </a14:m>
                <a:r>
                  <a:rPr lang="en-US" sz="1600" dirty="0">
                    <a:latin typeface="Times New Roman" panose="02020603050405020304" pitchFamily="18" charset="0"/>
                    <a:cs typeface="Times New Roman" panose="02020603050405020304" pitchFamily="18" charset="0"/>
                  </a:rPr>
                  <a:t>.  The track is frictionless everywhere except for the ramp.  Between the block and the ramp there is friction with coefficient of friction </a:t>
                </a:r>
                <a14:m>
                  <m:oMath xmlns:m="http://schemas.openxmlformats.org/officeDocument/2006/math">
                    <m:r>
                      <a:rPr lang="en-US" sz="1600" i="1" smtClean="0">
                        <a:latin typeface="Cambria Math" panose="02040503050406030204" pitchFamily="18" charset="0"/>
                        <a:ea typeface="Cambria Math" panose="02040503050406030204" pitchFamily="18" charset="0"/>
                        <a:cs typeface="Times New Roman" panose="02020603050405020304" pitchFamily="18" charset="0"/>
                      </a:rPr>
                      <m:t>𝜇</m:t>
                    </m:r>
                  </m:oMath>
                </a14:m>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is the speed of the block at the bottom of the curved portion of the ramp?</a:t>
                </a:r>
              </a:p>
              <a:p>
                <a:pPr marL="285750" indent="-2857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is the height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𝑦</m:t>
                        </m:r>
                      </m:e>
                      <m:sub>
                        <m:r>
                          <a:rPr lang="en-US" sz="1600" b="0" i="1" smtClean="0">
                            <a:latin typeface="Cambria Math" panose="02040503050406030204" pitchFamily="18" charset="0"/>
                            <a:cs typeface="Times New Roman" panose="02020603050405020304" pitchFamily="18" charset="0"/>
                          </a:rPr>
                          <m:t>𝑚𝑎𝑥</m:t>
                        </m:r>
                      </m:sub>
                    </m:sSub>
                    <m:r>
                      <a:rPr lang="en-US" sz="1600" b="0" i="1" smtClean="0">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that the block slides up the ramp and comes to rest?</a:t>
                </a:r>
              </a:p>
            </p:txBody>
          </p:sp>
        </mc:Choice>
        <mc:Fallback xmlns="">
          <p:sp>
            <p:nvSpPr>
              <p:cNvPr id="3" name="Rectangle 2">
                <a:extLst>
                  <a:ext uri="{FF2B5EF4-FFF2-40B4-BE49-F238E27FC236}">
                    <a16:creationId xmlns:a16="http://schemas.microsoft.com/office/drawing/2014/main" id="{DCFD69DE-375E-DA43-9768-126BB50AB0B6}"/>
                  </a:ext>
                </a:extLst>
              </p:cNvPr>
              <p:cNvSpPr>
                <a:spLocks noRot="1" noChangeAspect="1" noMove="1" noResize="1" noEditPoints="1" noAdjustHandles="1" noChangeArrowheads="1" noChangeShapeType="1" noTextEdit="1"/>
              </p:cNvSpPr>
              <p:nvPr/>
            </p:nvSpPr>
            <p:spPr>
              <a:xfrm>
                <a:off x="199813" y="874455"/>
                <a:ext cx="11293982" cy="2308324"/>
              </a:xfrm>
              <a:prstGeom prst="rect">
                <a:avLst/>
              </a:prstGeom>
              <a:blipFill>
                <a:blip r:embed="rId2"/>
                <a:stretch>
                  <a:fillRect l="-337" t="-546" b="-2732"/>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017AC8D6-7C2A-7349-B09D-921476CC043D}"/>
              </a:ext>
            </a:extLst>
          </p:cNvPr>
          <p:cNvGrpSpPr/>
          <p:nvPr/>
        </p:nvGrpSpPr>
        <p:grpSpPr>
          <a:xfrm>
            <a:off x="3840899" y="2404239"/>
            <a:ext cx="5061036" cy="3481201"/>
            <a:chOff x="6711302" y="1344450"/>
            <a:chExt cx="5061036" cy="3481201"/>
          </a:xfrm>
        </p:grpSpPr>
        <p:grpSp>
          <p:nvGrpSpPr>
            <p:cNvPr id="6" name="Group 5">
              <a:extLst>
                <a:ext uri="{FF2B5EF4-FFF2-40B4-BE49-F238E27FC236}">
                  <a16:creationId xmlns:a16="http://schemas.microsoft.com/office/drawing/2014/main" id="{CB8AE2A9-B793-8A41-AE9B-3754B5984F8E}"/>
                </a:ext>
              </a:extLst>
            </p:cNvPr>
            <p:cNvGrpSpPr/>
            <p:nvPr/>
          </p:nvGrpSpPr>
          <p:grpSpPr>
            <a:xfrm>
              <a:off x="6711302" y="1344450"/>
              <a:ext cx="5061036" cy="3481201"/>
              <a:chOff x="6724002" y="730606"/>
              <a:chExt cx="5061036" cy="3481201"/>
            </a:xfrm>
          </p:grpSpPr>
          <p:grpSp>
            <p:nvGrpSpPr>
              <p:cNvPr id="8" name="Group 7">
                <a:extLst>
                  <a:ext uri="{FF2B5EF4-FFF2-40B4-BE49-F238E27FC236}">
                    <a16:creationId xmlns:a16="http://schemas.microsoft.com/office/drawing/2014/main" id="{B5A260EF-8980-A748-B9E7-434C70F24D18}"/>
                  </a:ext>
                </a:extLst>
              </p:cNvPr>
              <p:cNvGrpSpPr/>
              <p:nvPr/>
            </p:nvGrpSpPr>
            <p:grpSpPr>
              <a:xfrm>
                <a:off x="6724002" y="730606"/>
                <a:ext cx="4680598" cy="3438767"/>
                <a:chOff x="2482202" y="2185866"/>
                <a:chExt cx="4680598" cy="3438767"/>
              </a:xfrm>
            </p:grpSpPr>
            <p:sp>
              <p:nvSpPr>
                <p:cNvPr id="14" name="Rectangle 13">
                  <a:extLst>
                    <a:ext uri="{FF2B5EF4-FFF2-40B4-BE49-F238E27FC236}">
                      <a16:creationId xmlns:a16="http://schemas.microsoft.com/office/drawing/2014/main" id="{AC8499D1-8245-3543-A593-181BACC7BD63}"/>
                    </a:ext>
                  </a:extLst>
                </p:cNvPr>
                <p:cNvSpPr/>
                <p:nvPr/>
              </p:nvSpPr>
              <p:spPr>
                <a:xfrm>
                  <a:off x="6642100" y="3543300"/>
                  <a:ext cx="368300" cy="361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6AE5E6C-6E92-7A41-BB1B-48973FA6B4AF}"/>
                    </a:ext>
                  </a:extLst>
                </p:cNvPr>
                <p:cNvGrpSpPr/>
                <p:nvPr/>
              </p:nvGrpSpPr>
              <p:grpSpPr>
                <a:xfrm>
                  <a:off x="2482202" y="2185866"/>
                  <a:ext cx="4680598" cy="3438767"/>
                  <a:chOff x="2482202" y="2185866"/>
                  <a:chExt cx="4680598" cy="3438767"/>
                </a:xfrm>
              </p:grpSpPr>
              <p:grpSp>
                <p:nvGrpSpPr>
                  <p:cNvPr id="16" name="Group 15">
                    <a:extLst>
                      <a:ext uri="{FF2B5EF4-FFF2-40B4-BE49-F238E27FC236}">
                        <a16:creationId xmlns:a16="http://schemas.microsoft.com/office/drawing/2014/main" id="{3B58F383-4635-7146-B44D-7FB25AF42ED1}"/>
                      </a:ext>
                    </a:extLst>
                  </p:cNvPr>
                  <p:cNvGrpSpPr/>
                  <p:nvPr/>
                </p:nvGrpSpPr>
                <p:grpSpPr>
                  <a:xfrm>
                    <a:off x="2482202" y="2185866"/>
                    <a:ext cx="4568569" cy="3438767"/>
                    <a:chOff x="3357171" y="1110153"/>
                    <a:chExt cx="4568569" cy="3438767"/>
                  </a:xfrm>
                </p:grpSpPr>
                <p:grpSp>
                  <p:nvGrpSpPr>
                    <p:cNvPr id="18" name="Group 17">
                      <a:extLst>
                        <a:ext uri="{FF2B5EF4-FFF2-40B4-BE49-F238E27FC236}">
                          <a16:creationId xmlns:a16="http://schemas.microsoft.com/office/drawing/2014/main" id="{5FFD1445-757B-1143-B4B6-4E822D58D58A}"/>
                        </a:ext>
                      </a:extLst>
                    </p:cNvPr>
                    <p:cNvGrpSpPr/>
                    <p:nvPr/>
                  </p:nvGrpSpPr>
                  <p:grpSpPr>
                    <a:xfrm>
                      <a:off x="3784600" y="3771900"/>
                      <a:ext cx="2235200" cy="736600"/>
                      <a:chOff x="3784600" y="3771900"/>
                      <a:chExt cx="2235200" cy="736600"/>
                    </a:xfrm>
                  </p:grpSpPr>
                  <p:sp>
                    <p:nvSpPr>
                      <p:cNvPr id="20" name="Right Triangle 19">
                        <a:extLst>
                          <a:ext uri="{FF2B5EF4-FFF2-40B4-BE49-F238E27FC236}">
                            <a16:creationId xmlns:a16="http://schemas.microsoft.com/office/drawing/2014/main" id="{3426413F-86C3-C44B-B6A0-C015E663F2DF}"/>
                          </a:ext>
                        </a:extLst>
                      </p:cNvPr>
                      <p:cNvSpPr/>
                      <p:nvPr/>
                    </p:nvSpPr>
                    <p:spPr>
                      <a:xfrm>
                        <a:off x="3784600" y="3771900"/>
                        <a:ext cx="1219200" cy="736600"/>
                      </a:xfrm>
                      <a:prstGeom prst="rtTriangle">
                        <a:avLst/>
                      </a:prstGeom>
                      <a:solidFill>
                        <a:srgbClr val="929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3C9ADDEB-A9B0-DB4A-9D14-DC12CDDF6D3A}"/>
                          </a:ext>
                        </a:extLst>
                      </p:cNvPr>
                      <p:cNvCxnSpPr/>
                      <p:nvPr/>
                    </p:nvCxnSpPr>
                    <p:spPr>
                      <a:xfrm>
                        <a:off x="5003800" y="4508500"/>
                        <a:ext cx="10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B65F06C-74E9-C948-BB03-98E67D2BCD99}"/>
                          </a:ext>
                        </a:extLst>
                      </p:cNvPr>
                      <p:cNvCxnSpPr>
                        <a:cxnSpLocks/>
                        <a:endCxn id="20" idx="4"/>
                      </p:cNvCxnSpPr>
                      <p:nvPr/>
                    </p:nvCxnSpPr>
                    <p:spPr>
                      <a:xfrm>
                        <a:off x="3784600" y="3771900"/>
                        <a:ext cx="1219200" cy="736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Arc 18">
                      <a:extLst>
                        <a:ext uri="{FF2B5EF4-FFF2-40B4-BE49-F238E27FC236}">
                          <a16:creationId xmlns:a16="http://schemas.microsoft.com/office/drawing/2014/main" id="{F5EA9BF3-2225-5143-B7C7-A0CAB4ED202E}"/>
                        </a:ext>
                      </a:extLst>
                    </p:cNvPr>
                    <p:cNvSpPr/>
                    <p:nvPr/>
                  </p:nvSpPr>
                  <p:spPr>
                    <a:xfrm rot="4728541">
                      <a:off x="3922072" y="545252"/>
                      <a:ext cx="3438767" cy="4568569"/>
                    </a:xfrm>
                    <a:prstGeom prst="arc">
                      <a:avLst>
                        <a:gd name="adj1" fmla="val 16275909"/>
                        <a:gd name="adj2" fmla="val 0"/>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4CCE7120-00C3-A04F-B01A-06F66DA7DA8A}"/>
                      </a:ext>
                    </a:extLst>
                  </p:cNvPr>
                  <p:cNvCxnSpPr>
                    <a:cxnSpLocks/>
                    <a:stCxn id="20" idx="2"/>
                  </p:cNvCxnSpPr>
                  <p:nvPr/>
                </p:nvCxnSpPr>
                <p:spPr>
                  <a:xfrm>
                    <a:off x="2909631" y="5584213"/>
                    <a:ext cx="425316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cxnSp>
            <p:nvCxnSpPr>
              <p:cNvPr id="9" name="Straight Arrow Connector 8">
                <a:extLst>
                  <a:ext uri="{FF2B5EF4-FFF2-40B4-BE49-F238E27FC236}">
                    <a16:creationId xmlns:a16="http://schemas.microsoft.com/office/drawing/2014/main" id="{C40A9908-2DAD-3F49-A050-FE30586DBE65}"/>
                  </a:ext>
                </a:extLst>
              </p:cNvPr>
              <p:cNvCxnSpPr/>
              <p:nvPr/>
            </p:nvCxnSpPr>
            <p:spPr>
              <a:xfrm>
                <a:off x="7442200" y="3594100"/>
                <a:ext cx="0" cy="52215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DAE7C1B-C9A1-7F4D-8FD8-6C32EC593C32}"/>
                      </a:ext>
                    </a:extLst>
                  </p:cNvPr>
                  <p:cNvSpPr/>
                  <p:nvPr/>
                </p:nvSpPr>
                <p:spPr>
                  <a:xfrm>
                    <a:off x="6789697" y="3594099"/>
                    <a:ext cx="723467"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𝑚𝑎𝑥</m:t>
                              </m:r>
                            </m:sub>
                          </m:sSub>
                        </m:oMath>
                      </m:oMathPara>
                    </a14:m>
                    <a:endParaRPr lang="en-US" dirty="0"/>
                  </a:p>
                </p:txBody>
              </p:sp>
            </mc:Choice>
            <mc:Fallback xmlns="">
              <p:sp>
                <p:nvSpPr>
                  <p:cNvPr id="25" name="Rectangle 24">
                    <a:extLst>
                      <a:ext uri="{FF2B5EF4-FFF2-40B4-BE49-F238E27FC236}">
                        <a16:creationId xmlns:a16="http://schemas.microsoft.com/office/drawing/2014/main" id="{3EAE1BC8-9D7C-FD41-8D74-8A72F1CCE1DF}"/>
                      </a:ext>
                    </a:extLst>
                  </p:cNvPr>
                  <p:cNvSpPr>
                    <a:spLocks noRot="1" noChangeAspect="1" noMove="1" noResize="1" noEditPoints="1" noAdjustHandles="1" noChangeArrowheads="1" noChangeShapeType="1" noTextEdit="1"/>
                  </p:cNvSpPr>
                  <p:nvPr/>
                </p:nvSpPr>
                <p:spPr>
                  <a:xfrm>
                    <a:off x="6789697" y="3594099"/>
                    <a:ext cx="723467" cy="369332"/>
                  </a:xfrm>
                  <a:prstGeom prst="rect">
                    <a:avLst/>
                  </a:prstGeom>
                  <a:blipFill>
                    <a:blip r:embed="rId3"/>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0CD1C400-C92A-9F49-8E25-E18595CB4D2E}"/>
                      </a:ext>
                    </a:extLst>
                  </p:cNvPr>
                  <p:cNvSpPr/>
                  <p:nvPr/>
                </p:nvSpPr>
                <p:spPr>
                  <a:xfrm>
                    <a:off x="7719789" y="3842475"/>
                    <a:ext cx="374140" cy="36933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m:oMathPara>
                    </a14:m>
                    <a:endParaRPr lang="en-US" dirty="0"/>
                  </a:p>
                </p:txBody>
              </p:sp>
            </mc:Choice>
            <mc:Fallback xmlns="">
              <p:sp>
                <p:nvSpPr>
                  <p:cNvPr id="26" name="Rectangle 25">
                    <a:extLst>
                      <a:ext uri="{FF2B5EF4-FFF2-40B4-BE49-F238E27FC236}">
                        <a16:creationId xmlns:a16="http://schemas.microsoft.com/office/drawing/2014/main" id="{3033F4CC-2C11-2B42-92FB-3376A6C906F3}"/>
                      </a:ext>
                    </a:extLst>
                  </p:cNvPr>
                  <p:cNvSpPr>
                    <a:spLocks noRot="1" noChangeAspect="1" noMove="1" noResize="1" noEditPoints="1" noAdjustHandles="1" noChangeArrowheads="1" noChangeShapeType="1" noTextEdit="1"/>
                  </p:cNvSpPr>
                  <p:nvPr/>
                </p:nvSpPr>
                <p:spPr>
                  <a:xfrm>
                    <a:off x="7719789" y="3842475"/>
                    <a:ext cx="374140" cy="369332"/>
                  </a:xfrm>
                  <a:prstGeom prst="rect">
                    <a:avLst/>
                  </a:prstGeom>
                  <a:blipFill>
                    <a:blip r:embed="rId4"/>
                    <a:stretch>
                      <a:fillRect/>
                    </a:stretch>
                  </a:blipFill>
                </p:spPr>
                <p:txBody>
                  <a:bodyPr/>
                  <a:lstStyle/>
                  <a:p>
                    <a:r>
                      <a:rPr lang="en-US">
                        <a:noFill/>
                      </a:rPr>
                      <a:t> </a:t>
                    </a:r>
                  </a:p>
                </p:txBody>
              </p:sp>
            </mc:Fallback>
          </mc:AlternateContent>
          <p:sp>
            <p:nvSpPr>
              <p:cNvPr id="12" name="Left Brace 11">
                <a:extLst>
                  <a:ext uri="{FF2B5EF4-FFF2-40B4-BE49-F238E27FC236}">
                    <a16:creationId xmlns:a16="http://schemas.microsoft.com/office/drawing/2014/main" id="{AA577131-0B61-B04F-A247-EA806E545376}"/>
                  </a:ext>
                </a:extLst>
              </p:cNvPr>
              <p:cNvSpPr/>
              <p:nvPr/>
            </p:nvSpPr>
            <p:spPr>
              <a:xfrm rot="10800000">
                <a:off x="11285802" y="2457372"/>
                <a:ext cx="198702" cy="1678964"/>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DFF04C60-0EA3-544A-811E-C62BEDD4415B}"/>
                      </a:ext>
                    </a:extLst>
                  </p:cNvPr>
                  <p:cNvSpPr/>
                  <p:nvPr/>
                </p:nvSpPr>
                <p:spPr>
                  <a:xfrm>
                    <a:off x="11413654" y="3023021"/>
                    <a:ext cx="37138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𝑦</m:t>
                          </m:r>
                        </m:oMath>
                      </m:oMathPara>
                    </a14:m>
                    <a:endParaRPr lang="en-US" dirty="0"/>
                  </a:p>
                </p:txBody>
              </p:sp>
            </mc:Choice>
            <mc:Fallback xmlns="">
              <p:sp>
                <p:nvSpPr>
                  <p:cNvPr id="28" name="Rectangle 27">
                    <a:extLst>
                      <a:ext uri="{FF2B5EF4-FFF2-40B4-BE49-F238E27FC236}">
                        <a16:creationId xmlns:a16="http://schemas.microsoft.com/office/drawing/2014/main" id="{A6FF2BBD-ADA3-2F40-8B31-5ECA0D470E4F}"/>
                      </a:ext>
                    </a:extLst>
                  </p:cNvPr>
                  <p:cNvSpPr>
                    <a:spLocks noRot="1" noChangeAspect="1" noMove="1" noResize="1" noEditPoints="1" noAdjustHandles="1" noChangeArrowheads="1" noChangeShapeType="1" noTextEdit="1"/>
                  </p:cNvSpPr>
                  <p:nvPr/>
                </p:nvSpPr>
                <p:spPr>
                  <a:xfrm>
                    <a:off x="11413654" y="3023021"/>
                    <a:ext cx="371384" cy="369332"/>
                  </a:xfrm>
                  <a:prstGeom prst="rect">
                    <a:avLst/>
                  </a:prstGeom>
                  <a:blipFill>
                    <a:blip r:embed="rId5"/>
                    <a:stretch>
                      <a:fillRect b="-6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AFD0709-F921-8E43-B59C-C65BAC7ACA31}"/>
                    </a:ext>
                  </a:extLst>
                </p:cNvPr>
                <p:cNvSpPr/>
                <p:nvPr/>
              </p:nvSpPr>
              <p:spPr>
                <a:xfrm>
                  <a:off x="10860749" y="2746741"/>
                  <a:ext cx="43550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30" name="Rectangle 29">
                  <a:extLst>
                    <a:ext uri="{FF2B5EF4-FFF2-40B4-BE49-F238E27FC236}">
                      <a16:creationId xmlns:a16="http://schemas.microsoft.com/office/drawing/2014/main" id="{C3376040-024C-4749-9EEF-512A0BAD613F}"/>
                    </a:ext>
                  </a:extLst>
                </p:cNvPr>
                <p:cNvSpPr>
                  <a:spLocks noRot="1" noChangeAspect="1" noMove="1" noResize="1" noEditPoints="1" noAdjustHandles="1" noChangeArrowheads="1" noChangeShapeType="1" noTextEdit="1"/>
                </p:cNvSpPr>
                <p:nvPr/>
              </p:nvSpPr>
              <p:spPr>
                <a:xfrm>
                  <a:off x="10860749" y="2746741"/>
                  <a:ext cx="435504" cy="369332"/>
                </a:xfrm>
                <a:prstGeom prst="rect">
                  <a:avLst/>
                </a:prstGeom>
                <a:blipFill>
                  <a:blip r:embed="rId6"/>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55020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2" name="Rectangle 1">
            <a:extLst>
              <a:ext uri="{FF2B5EF4-FFF2-40B4-BE49-F238E27FC236}">
                <a16:creationId xmlns:a16="http://schemas.microsoft.com/office/drawing/2014/main" id="{82B199E0-F5A6-784F-91C6-0CB29D90CD6C}"/>
              </a:ext>
            </a:extLst>
          </p:cNvPr>
          <p:cNvSpPr/>
          <p:nvPr/>
        </p:nvSpPr>
        <p:spPr>
          <a:xfrm>
            <a:off x="358588" y="1123434"/>
            <a:ext cx="208262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8 Solution:</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1F44C2E4-A1AF-A748-984F-A17289E80B9D}"/>
                  </a:ext>
                </a:extLst>
              </p:cNvPr>
              <p:cNvSpPr/>
              <p:nvPr/>
            </p:nvSpPr>
            <p:spPr>
              <a:xfrm>
                <a:off x="358588" y="1885594"/>
                <a:ext cx="6096000" cy="2308324"/>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height </a:t>
                </a:r>
                <a14:m>
                  <m:oMath xmlns:m="http://schemas.openxmlformats.org/officeDocument/2006/math">
                    <m:r>
                      <m:rPr>
                        <m:sty m:val="p"/>
                      </m:rPr>
                      <a:rPr lang="en-US" i="1">
                        <a:latin typeface="Cambria Math" panose="02040503050406030204" pitchFamily="18" charset="0"/>
                        <a:cs typeface="Times New Roman" panose="02020603050405020304" pitchFamily="18" charset="0"/>
                      </a:rPr>
                      <m:t>y</m:t>
                    </m:r>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𝑚𝑎𝑥</m:t>
                        </m:r>
                      </m:sub>
                    </m:sSub>
                    <m:r>
                      <a:rPr lang="en-US" b="0" i="1" smtClean="0">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that the block slides up the ramp and comes to rest we need to know the speed of the block at the bottom of the ramp.  We calculate this by applying conservation of energy between where the block is released and the bottom of the ramp.</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Let’s take the initial height of the block to be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𝑦</m:t>
                    </m:r>
                  </m:oMath>
                </a14:m>
                <a:r>
                  <a:rPr lang="en-US" dirty="0">
                    <a:latin typeface="Times New Roman" panose="02020603050405020304" pitchFamily="18" charset="0"/>
                    <a:cs typeface="Times New Roman" panose="02020603050405020304" pitchFamily="18" charset="0"/>
                  </a:rPr>
                  <a:t> and the bottom of the curved portion of the track to be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𝑓</m:t>
                        </m:r>
                      </m:sub>
                    </m:sSub>
                    <m:r>
                      <a:rPr lang="en-US" i="1">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a:t>
                </a:r>
              </a:p>
            </p:txBody>
          </p:sp>
        </mc:Choice>
        <mc:Fallback xmlns="">
          <p:sp>
            <p:nvSpPr>
              <p:cNvPr id="3" name="Rectangle 2">
                <a:extLst>
                  <a:ext uri="{FF2B5EF4-FFF2-40B4-BE49-F238E27FC236}">
                    <a16:creationId xmlns:a16="http://schemas.microsoft.com/office/drawing/2014/main" id="{1F44C2E4-A1AF-A748-984F-A17289E80B9D}"/>
                  </a:ext>
                </a:extLst>
              </p:cNvPr>
              <p:cNvSpPr>
                <a:spLocks noRot="1" noChangeAspect="1" noMove="1" noResize="1" noEditPoints="1" noAdjustHandles="1" noChangeArrowheads="1" noChangeShapeType="1" noTextEdit="1"/>
              </p:cNvSpPr>
              <p:nvPr/>
            </p:nvSpPr>
            <p:spPr>
              <a:xfrm>
                <a:off x="358588" y="1885594"/>
                <a:ext cx="6096000" cy="2308324"/>
              </a:xfrm>
              <a:prstGeom prst="rect">
                <a:avLst/>
              </a:prstGeom>
              <a:blipFill>
                <a:blip r:embed="rId2"/>
                <a:stretch>
                  <a:fillRect l="-624" t="-546" r="-1663" b="-2732"/>
                </a:stretch>
              </a:blipFill>
            </p:spPr>
            <p:txBody>
              <a:bodyPr/>
              <a:lstStyle/>
              <a:p>
                <a:r>
                  <a:rPr lang="en-US">
                    <a:noFill/>
                  </a:rPr>
                  <a:t> </a:t>
                </a:r>
              </a:p>
            </p:txBody>
          </p:sp>
        </mc:Fallback>
      </mc:AlternateContent>
      <p:grpSp>
        <p:nvGrpSpPr>
          <p:cNvPr id="27" name="Group 26">
            <a:extLst>
              <a:ext uri="{FF2B5EF4-FFF2-40B4-BE49-F238E27FC236}">
                <a16:creationId xmlns:a16="http://schemas.microsoft.com/office/drawing/2014/main" id="{40871ED0-A2CB-4A43-8453-911BAF874761}"/>
              </a:ext>
            </a:extLst>
          </p:cNvPr>
          <p:cNvGrpSpPr/>
          <p:nvPr/>
        </p:nvGrpSpPr>
        <p:grpSpPr>
          <a:xfrm>
            <a:off x="2032520" y="4304802"/>
            <a:ext cx="2890727" cy="520391"/>
            <a:chOff x="2580725" y="3597472"/>
            <a:chExt cx="2890727" cy="520391"/>
          </a:xfrm>
        </p:grpSpPr>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3B0175E0-CAFF-2345-8141-C33DDC22B8FE}"/>
                    </a:ext>
                  </a:extLst>
                </p:cNvPr>
                <p:cNvSpPr/>
                <p:nvPr/>
              </p:nvSpPr>
              <p:spPr>
                <a:xfrm>
                  <a:off x="2580725" y="3718785"/>
                  <a:ext cx="2890727" cy="39190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𝐸</m:t>
                        </m:r>
                        <m:r>
                          <a:rPr lang="en-US" i="1">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24" name="Rectangle 23">
                  <a:extLst>
                    <a:ext uri="{FF2B5EF4-FFF2-40B4-BE49-F238E27FC236}">
                      <a16:creationId xmlns:a16="http://schemas.microsoft.com/office/drawing/2014/main" id="{3B0175E0-CAFF-2345-8141-C33DDC22B8FE}"/>
                    </a:ext>
                  </a:extLst>
                </p:cNvPr>
                <p:cNvSpPr>
                  <a:spLocks noRot="1" noChangeAspect="1" noMove="1" noResize="1" noEditPoints="1" noAdjustHandles="1" noChangeArrowheads="1" noChangeShapeType="1" noTextEdit="1"/>
                </p:cNvSpPr>
                <p:nvPr/>
              </p:nvSpPr>
              <p:spPr>
                <a:xfrm>
                  <a:off x="2580725" y="3718785"/>
                  <a:ext cx="2890727" cy="391902"/>
                </a:xfrm>
                <a:prstGeom prst="rect">
                  <a:avLst/>
                </a:prstGeom>
                <a:blipFill>
                  <a:blip r:embed="rId3"/>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BF8956AE-4C88-4448-A6E9-7169B46A0192}"/>
                    </a:ext>
                  </a:extLst>
                </p:cNvPr>
                <p:cNvSpPr/>
                <p:nvPr/>
              </p:nvSpPr>
              <p:spPr>
                <a:xfrm>
                  <a:off x="4757013" y="359747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25" name="Rectangle 24">
                  <a:extLst>
                    <a:ext uri="{FF2B5EF4-FFF2-40B4-BE49-F238E27FC236}">
                      <a16:creationId xmlns:a16="http://schemas.microsoft.com/office/drawing/2014/main" id="{BF8956AE-4C88-4448-A6E9-7169B46A0192}"/>
                    </a:ext>
                  </a:extLst>
                </p:cNvPr>
                <p:cNvSpPr>
                  <a:spLocks noRot="1" noChangeAspect="1" noMove="1" noResize="1" noEditPoints="1" noAdjustHandles="1" noChangeArrowheads="1" noChangeShapeType="1" noTextEdit="1"/>
                </p:cNvSpPr>
                <p:nvPr/>
              </p:nvSpPr>
              <p:spPr>
                <a:xfrm>
                  <a:off x="4757013" y="3597472"/>
                  <a:ext cx="324128" cy="307777"/>
                </a:xfrm>
                <a:prstGeom prst="rect">
                  <a:avLst/>
                </a:prstGeom>
                <a:blipFill>
                  <a:blip r:embed="rId4"/>
                  <a:stretch>
                    <a:fillRect/>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FCE2D989-AF44-BC4C-A909-CC04BFCA941E}"/>
                </a:ext>
              </a:extLst>
            </p:cNvPr>
            <p:cNvCxnSpPr/>
            <p:nvPr/>
          </p:nvCxnSpPr>
          <p:spPr>
            <a:xfrm flipV="1">
              <a:off x="4623666" y="3725961"/>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97E56A64-5CF9-F74A-A341-07A7F217FB25}"/>
              </a:ext>
            </a:extLst>
          </p:cNvPr>
          <p:cNvGrpSpPr/>
          <p:nvPr/>
        </p:nvGrpSpPr>
        <p:grpSpPr>
          <a:xfrm>
            <a:off x="1436009" y="4936077"/>
            <a:ext cx="3907608" cy="639160"/>
            <a:chOff x="1436009" y="4936077"/>
            <a:chExt cx="3907608" cy="639160"/>
          </a:xfrm>
        </p:grpSpPr>
        <p:grpSp>
          <p:nvGrpSpPr>
            <p:cNvPr id="32" name="Group 31">
              <a:extLst>
                <a:ext uri="{FF2B5EF4-FFF2-40B4-BE49-F238E27FC236}">
                  <a16:creationId xmlns:a16="http://schemas.microsoft.com/office/drawing/2014/main" id="{1C0B8705-A4CF-2B4C-9AB2-96B5F649B4C9}"/>
                </a:ext>
              </a:extLst>
            </p:cNvPr>
            <p:cNvGrpSpPr/>
            <p:nvPr/>
          </p:nvGrpSpPr>
          <p:grpSpPr>
            <a:xfrm>
              <a:off x="1436009" y="4936077"/>
              <a:ext cx="3907608" cy="563546"/>
              <a:chOff x="1589482" y="5134515"/>
              <a:chExt cx="3907608" cy="563546"/>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2998014-A032-D642-A049-722428E0BE7E}"/>
                      </a:ext>
                    </a:extLst>
                  </p:cNvPr>
                  <p:cNvSpPr txBox="1"/>
                  <p:nvPr/>
                </p:nvSpPr>
                <p:spPr>
                  <a:xfrm>
                    <a:off x="1589482" y="5307935"/>
                    <a:ext cx="3907608"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e>
                          </m:d>
                          <m:r>
                            <a:rPr lang="en-US" b="0" i="1" smtClean="0">
                              <a:latin typeface="Cambria Math" panose="02040503050406030204" pitchFamily="18" charset="0"/>
                            </a:rPr>
                            <m:t>=0</m:t>
                          </m:r>
                        </m:oMath>
                      </m:oMathPara>
                    </a14:m>
                    <a:endParaRPr lang="en-US" dirty="0"/>
                  </a:p>
                </p:txBody>
              </p:sp>
            </mc:Choice>
            <mc:Fallback xmlns="">
              <p:sp>
                <p:nvSpPr>
                  <p:cNvPr id="28" name="TextBox 27">
                    <a:extLst>
                      <a:ext uri="{FF2B5EF4-FFF2-40B4-BE49-F238E27FC236}">
                        <a16:creationId xmlns:a16="http://schemas.microsoft.com/office/drawing/2014/main" id="{82998014-A032-D642-A049-722428E0BE7E}"/>
                      </a:ext>
                    </a:extLst>
                  </p:cNvPr>
                  <p:cNvSpPr txBox="1">
                    <a:spLocks noRot="1" noChangeAspect="1" noMove="1" noResize="1" noEditPoints="1" noAdjustHandles="1" noChangeArrowheads="1" noChangeShapeType="1" noTextEdit="1"/>
                  </p:cNvSpPr>
                  <p:nvPr/>
                </p:nvSpPr>
                <p:spPr>
                  <a:xfrm>
                    <a:off x="1589482" y="5307935"/>
                    <a:ext cx="3907608" cy="327590"/>
                  </a:xfrm>
                  <a:prstGeom prst="rect">
                    <a:avLst/>
                  </a:prstGeom>
                  <a:blipFill>
                    <a:blip r:embed="rId5"/>
                    <a:stretch>
                      <a:fillRect r="-647"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B298829-A9FA-D34B-9E43-5FD4584EF9C9}"/>
                      </a:ext>
                    </a:extLst>
                  </p:cNvPr>
                  <p:cNvSpPr/>
                  <p:nvPr/>
                </p:nvSpPr>
                <p:spPr>
                  <a:xfrm>
                    <a:off x="2927006" y="5134515"/>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29" name="Rectangle 28">
                    <a:extLst>
                      <a:ext uri="{FF2B5EF4-FFF2-40B4-BE49-F238E27FC236}">
                        <a16:creationId xmlns:a16="http://schemas.microsoft.com/office/drawing/2014/main" id="{CB298829-A9FA-D34B-9E43-5FD4584EF9C9}"/>
                      </a:ext>
                    </a:extLst>
                  </p:cNvPr>
                  <p:cNvSpPr>
                    <a:spLocks noRot="1" noChangeAspect="1" noMove="1" noResize="1" noEditPoints="1" noAdjustHandles="1" noChangeArrowheads="1" noChangeShapeType="1" noTextEdit="1"/>
                  </p:cNvSpPr>
                  <p:nvPr/>
                </p:nvSpPr>
                <p:spPr>
                  <a:xfrm>
                    <a:off x="2927006" y="5134515"/>
                    <a:ext cx="324128" cy="307777"/>
                  </a:xfrm>
                  <a:prstGeom prst="rect">
                    <a:avLst/>
                  </a:prstGeom>
                  <a:blipFill>
                    <a:blip r:embed="rId6"/>
                    <a:stretch>
                      <a:fillRect/>
                    </a:stretch>
                  </a:blipFill>
                </p:spPr>
                <p:txBody>
                  <a:bodyPr/>
                  <a:lstStyle/>
                  <a:p>
                    <a:r>
                      <a:rPr lang="en-US">
                        <a:noFill/>
                      </a:rPr>
                      <a:t> </a:t>
                    </a:r>
                  </a:p>
                </p:txBody>
              </p:sp>
            </mc:Fallback>
          </mc:AlternateContent>
          <p:cxnSp>
            <p:nvCxnSpPr>
              <p:cNvPr id="30" name="Straight Arrow Connector 29">
                <a:extLst>
                  <a:ext uri="{FF2B5EF4-FFF2-40B4-BE49-F238E27FC236}">
                    <a16:creationId xmlns:a16="http://schemas.microsoft.com/office/drawing/2014/main" id="{B3591FFB-E165-F74E-9851-8EACCB709D11}"/>
                  </a:ext>
                </a:extLst>
              </p:cNvPr>
              <p:cNvCxnSpPr>
                <a:cxnSpLocks/>
              </p:cNvCxnSpPr>
              <p:nvPr/>
            </p:nvCxnSpPr>
            <p:spPr>
              <a:xfrm flipV="1">
                <a:off x="2757936" y="5245399"/>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E26AC775-E645-B34E-BCBB-8478B5FAA7FE}"/>
                    </a:ext>
                  </a:extLst>
                </p:cNvPr>
                <p:cNvSpPr/>
                <p:nvPr/>
              </p:nvSpPr>
              <p:spPr>
                <a:xfrm>
                  <a:off x="3849875" y="5007968"/>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34" name="Rectangle 33">
                  <a:extLst>
                    <a:ext uri="{FF2B5EF4-FFF2-40B4-BE49-F238E27FC236}">
                      <a16:creationId xmlns:a16="http://schemas.microsoft.com/office/drawing/2014/main" id="{E26AC775-E645-B34E-BCBB-8478B5FAA7FE}"/>
                    </a:ext>
                  </a:extLst>
                </p:cNvPr>
                <p:cNvSpPr>
                  <a:spLocks noRot="1" noChangeAspect="1" noMove="1" noResize="1" noEditPoints="1" noAdjustHandles="1" noChangeArrowheads="1" noChangeShapeType="1" noTextEdit="1"/>
                </p:cNvSpPr>
                <p:nvPr/>
              </p:nvSpPr>
              <p:spPr>
                <a:xfrm>
                  <a:off x="3849875" y="5007968"/>
                  <a:ext cx="324128" cy="307777"/>
                </a:xfrm>
                <a:prstGeom prst="rect">
                  <a:avLst/>
                </a:prstGeom>
                <a:blipFill>
                  <a:blip r:embed="rId7"/>
                  <a:stretch>
                    <a:fillRect/>
                  </a:stretch>
                </a:blipFill>
              </p:spPr>
              <p:txBody>
                <a:bodyPr/>
                <a:lstStyle/>
                <a:p>
                  <a:r>
                    <a:rPr lang="en-US">
                      <a:noFill/>
                    </a:rPr>
                    <a:t> </a:t>
                  </a:r>
                </a:p>
              </p:txBody>
            </p:sp>
          </mc:Fallback>
        </mc:AlternateContent>
        <p:cxnSp>
          <p:nvCxnSpPr>
            <p:cNvPr id="35" name="Straight Arrow Connector 34">
              <a:extLst>
                <a:ext uri="{FF2B5EF4-FFF2-40B4-BE49-F238E27FC236}">
                  <a16:creationId xmlns:a16="http://schemas.microsoft.com/office/drawing/2014/main" id="{B0757C1F-D027-AA44-BB8B-E0CB37DB78C2}"/>
                </a:ext>
              </a:extLst>
            </p:cNvPr>
            <p:cNvCxnSpPr>
              <a:cxnSpLocks/>
            </p:cNvCxnSpPr>
            <p:nvPr/>
          </p:nvCxnSpPr>
          <p:spPr>
            <a:xfrm flipV="1">
              <a:off x="3693908" y="5122575"/>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a:extLst>
              <a:ext uri="{FF2B5EF4-FFF2-40B4-BE49-F238E27FC236}">
                <a16:creationId xmlns:a16="http://schemas.microsoft.com/office/drawing/2014/main" id="{2E72D924-BB47-804C-A6EF-95F58D07F838}"/>
              </a:ext>
            </a:extLst>
          </p:cNvPr>
          <p:cNvCxnSpPr/>
          <p:nvPr/>
        </p:nvCxnSpPr>
        <p:spPr>
          <a:xfrm>
            <a:off x="2300379" y="6070599"/>
            <a:ext cx="5477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CEBA0B5D-00AC-DB44-83C6-067E2759FEBB}"/>
                  </a:ext>
                </a:extLst>
              </p:cNvPr>
              <p:cNvSpPr txBox="1"/>
              <p:nvPr/>
            </p:nvSpPr>
            <p:spPr>
              <a:xfrm>
                <a:off x="3017213" y="5900777"/>
                <a:ext cx="1152751" cy="33964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r>
                            <a:rPr lang="en-US" b="0" i="1" smtClean="0">
                              <a:latin typeface="Cambria Math" panose="02040503050406030204" pitchFamily="18" charset="0"/>
                            </a:rPr>
                            <m:t>𝑔𝑦</m:t>
                          </m:r>
                        </m:e>
                      </m:rad>
                    </m:oMath>
                  </m:oMathPara>
                </a14:m>
                <a:endParaRPr lang="en-US" dirty="0"/>
              </a:p>
            </p:txBody>
          </p:sp>
        </mc:Choice>
        <mc:Fallback xmlns="">
          <p:sp>
            <p:nvSpPr>
              <p:cNvPr id="38" name="TextBox 37">
                <a:extLst>
                  <a:ext uri="{FF2B5EF4-FFF2-40B4-BE49-F238E27FC236}">
                    <a16:creationId xmlns:a16="http://schemas.microsoft.com/office/drawing/2014/main" id="{CEBA0B5D-00AC-DB44-83C6-067E2759FEBB}"/>
                  </a:ext>
                </a:extLst>
              </p:cNvPr>
              <p:cNvSpPr txBox="1">
                <a:spLocks noRot="1" noChangeAspect="1" noMove="1" noResize="1" noEditPoints="1" noAdjustHandles="1" noChangeArrowheads="1" noChangeShapeType="1" noTextEdit="1"/>
              </p:cNvSpPr>
              <p:nvPr/>
            </p:nvSpPr>
            <p:spPr>
              <a:xfrm>
                <a:off x="3017213" y="5900777"/>
                <a:ext cx="1152751" cy="339645"/>
              </a:xfrm>
              <a:prstGeom prst="rect">
                <a:avLst/>
              </a:prstGeom>
              <a:blipFill>
                <a:blip r:embed="rId8"/>
                <a:stretch>
                  <a:fillRect l="-2198" r="-5495" b="-22222"/>
                </a:stretch>
              </a:blipFill>
            </p:spPr>
            <p:txBody>
              <a:bodyPr/>
              <a:lstStyle/>
              <a:p>
                <a:r>
                  <a:rPr lang="en-US">
                    <a:noFill/>
                  </a:rPr>
                  <a:t> </a:t>
                </a:r>
              </a:p>
            </p:txBody>
          </p:sp>
        </mc:Fallback>
      </mc:AlternateContent>
      <p:grpSp>
        <p:nvGrpSpPr>
          <p:cNvPr id="53" name="Group 52">
            <a:extLst>
              <a:ext uri="{FF2B5EF4-FFF2-40B4-BE49-F238E27FC236}">
                <a16:creationId xmlns:a16="http://schemas.microsoft.com/office/drawing/2014/main" id="{4597D404-278D-C747-86CE-36C66FF7E5CC}"/>
              </a:ext>
            </a:extLst>
          </p:cNvPr>
          <p:cNvGrpSpPr/>
          <p:nvPr/>
        </p:nvGrpSpPr>
        <p:grpSpPr>
          <a:xfrm>
            <a:off x="6711302" y="1622321"/>
            <a:ext cx="5061036" cy="4244762"/>
            <a:chOff x="6711302" y="1622321"/>
            <a:chExt cx="5061036" cy="4244762"/>
          </a:xfrm>
        </p:grpSpPr>
        <p:grpSp>
          <p:nvGrpSpPr>
            <p:cNvPr id="6" name="Group 5">
              <a:extLst>
                <a:ext uri="{FF2B5EF4-FFF2-40B4-BE49-F238E27FC236}">
                  <a16:creationId xmlns:a16="http://schemas.microsoft.com/office/drawing/2014/main" id="{02766DBA-8AAE-3948-8675-D0EAF5E0A7CF}"/>
                </a:ext>
              </a:extLst>
            </p:cNvPr>
            <p:cNvGrpSpPr/>
            <p:nvPr/>
          </p:nvGrpSpPr>
          <p:grpSpPr>
            <a:xfrm>
              <a:off x="6711302" y="1622321"/>
              <a:ext cx="5061036" cy="3481201"/>
              <a:chOff x="6711302" y="1344450"/>
              <a:chExt cx="5061036" cy="3481201"/>
            </a:xfrm>
          </p:grpSpPr>
          <p:grpSp>
            <p:nvGrpSpPr>
              <p:cNvPr id="7" name="Group 6">
                <a:extLst>
                  <a:ext uri="{FF2B5EF4-FFF2-40B4-BE49-F238E27FC236}">
                    <a16:creationId xmlns:a16="http://schemas.microsoft.com/office/drawing/2014/main" id="{BB32BE4C-F37A-C046-BA1D-EA312AC5EC12}"/>
                  </a:ext>
                </a:extLst>
              </p:cNvPr>
              <p:cNvGrpSpPr/>
              <p:nvPr/>
            </p:nvGrpSpPr>
            <p:grpSpPr>
              <a:xfrm>
                <a:off x="6711302" y="1344450"/>
                <a:ext cx="5061036" cy="3481201"/>
                <a:chOff x="6724002" y="730606"/>
                <a:chExt cx="5061036" cy="3481201"/>
              </a:xfrm>
            </p:grpSpPr>
            <p:grpSp>
              <p:nvGrpSpPr>
                <p:cNvPr id="9" name="Group 8">
                  <a:extLst>
                    <a:ext uri="{FF2B5EF4-FFF2-40B4-BE49-F238E27FC236}">
                      <a16:creationId xmlns:a16="http://schemas.microsoft.com/office/drawing/2014/main" id="{3961FEEC-2605-8B4E-96B7-5AAFFFCE5EED}"/>
                    </a:ext>
                  </a:extLst>
                </p:cNvPr>
                <p:cNvGrpSpPr/>
                <p:nvPr/>
              </p:nvGrpSpPr>
              <p:grpSpPr>
                <a:xfrm>
                  <a:off x="6724002" y="730606"/>
                  <a:ext cx="4680598" cy="3438767"/>
                  <a:chOff x="2482202" y="2185866"/>
                  <a:chExt cx="4680598" cy="3438767"/>
                </a:xfrm>
              </p:grpSpPr>
              <p:sp>
                <p:nvSpPr>
                  <p:cNvPr id="15" name="Rectangle 14">
                    <a:extLst>
                      <a:ext uri="{FF2B5EF4-FFF2-40B4-BE49-F238E27FC236}">
                        <a16:creationId xmlns:a16="http://schemas.microsoft.com/office/drawing/2014/main" id="{3BD0CA43-642C-DB41-BCA4-8228E479C2CB}"/>
                      </a:ext>
                    </a:extLst>
                  </p:cNvPr>
                  <p:cNvSpPr/>
                  <p:nvPr/>
                </p:nvSpPr>
                <p:spPr>
                  <a:xfrm>
                    <a:off x="6631649" y="3505304"/>
                    <a:ext cx="378751" cy="39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24B79D5-B959-0F41-AE09-AE77BDF778DF}"/>
                      </a:ext>
                    </a:extLst>
                  </p:cNvPr>
                  <p:cNvGrpSpPr/>
                  <p:nvPr/>
                </p:nvGrpSpPr>
                <p:grpSpPr>
                  <a:xfrm>
                    <a:off x="2482202" y="2185866"/>
                    <a:ext cx="4680598" cy="3438767"/>
                    <a:chOff x="2482202" y="2185866"/>
                    <a:chExt cx="4680598" cy="3438767"/>
                  </a:xfrm>
                </p:grpSpPr>
                <p:grpSp>
                  <p:nvGrpSpPr>
                    <p:cNvPr id="17" name="Group 16">
                      <a:extLst>
                        <a:ext uri="{FF2B5EF4-FFF2-40B4-BE49-F238E27FC236}">
                          <a16:creationId xmlns:a16="http://schemas.microsoft.com/office/drawing/2014/main" id="{FFE6737C-6607-B840-AC84-91C52F8EBAFA}"/>
                        </a:ext>
                      </a:extLst>
                    </p:cNvPr>
                    <p:cNvGrpSpPr/>
                    <p:nvPr/>
                  </p:nvGrpSpPr>
                  <p:grpSpPr>
                    <a:xfrm>
                      <a:off x="2482202" y="2185866"/>
                      <a:ext cx="4568569" cy="3438767"/>
                      <a:chOff x="3357171" y="1110153"/>
                      <a:chExt cx="4568569" cy="3438767"/>
                    </a:xfrm>
                  </p:grpSpPr>
                  <p:grpSp>
                    <p:nvGrpSpPr>
                      <p:cNvPr id="19" name="Group 18">
                        <a:extLst>
                          <a:ext uri="{FF2B5EF4-FFF2-40B4-BE49-F238E27FC236}">
                            <a16:creationId xmlns:a16="http://schemas.microsoft.com/office/drawing/2014/main" id="{F97E559B-A38E-F044-B6FE-4A871B68F7F4}"/>
                          </a:ext>
                        </a:extLst>
                      </p:cNvPr>
                      <p:cNvGrpSpPr/>
                      <p:nvPr/>
                    </p:nvGrpSpPr>
                    <p:grpSpPr>
                      <a:xfrm>
                        <a:off x="3784600" y="3771900"/>
                        <a:ext cx="2235200" cy="736600"/>
                        <a:chOff x="3784600" y="3771900"/>
                        <a:chExt cx="2235200" cy="736600"/>
                      </a:xfrm>
                    </p:grpSpPr>
                    <p:sp>
                      <p:nvSpPr>
                        <p:cNvPr id="21" name="Right Triangle 20">
                          <a:extLst>
                            <a:ext uri="{FF2B5EF4-FFF2-40B4-BE49-F238E27FC236}">
                              <a16:creationId xmlns:a16="http://schemas.microsoft.com/office/drawing/2014/main" id="{6F6F6E25-CA41-F24A-AF6E-0DD13140618E}"/>
                            </a:ext>
                          </a:extLst>
                        </p:cNvPr>
                        <p:cNvSpPr/>
                        <p:nvPr/>
                      </p:nvSpPr>
                      <p:spPr>
                        <a:xfrm>
                          <a:off x="3784600" y="3771900"/>
                          <a:ext cx="1219200" cy="736600"/>
                        </a:xfrm>
                        <a:prstGeom prst="rtTriangle">
                          <a:avLst/>
                        </a:prstGeom>
                        <a:solidFill>
                          <a:srgbClr val="929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5DE9F76-7A15-2B4E-A1C3-9A922046D8B5}"/>
                            </a:ext>
                          </a:extLst>
                        </p:cNvPr>
                        <p:cNvCxnSpPr/>
                        <p:nvPr/>
                      </p:nvCxnSpPr>
                      <p:spPr>
                        <a:xfrm>
                          <a:off x="5003800" y="4508500"/>
                          <a:ext cx="10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674350-16C8-5F46-933D-859E491BB52E}"/>
                            </a:ext>
                          </a:extLst>
                        </p:cNvPr>
                        <p:cNvCxnSpPr>
                          <a:cxnSpLocks/>
                          <a:endCxn id="21" idx="4"/>
                        </p:cNvCxnSpPr>
                        <p:nvPr/>
                      </p:nvCxnSpPr>
                      <p:spPr>
                        <a:xfrm>
                          <a:off x="3784600" y="3771900"/>
                          <a:ext cx="1219200" cy="736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Arc 19">
                        <a:extLst>
                          <a:ext uri="{FF2B5EF4-FFF2-40B4-BE49-F238E27FC236}">
                            <a16:creationId xmlns:a16="http://schemas.microsoft.com/office/drawing/2014/main" id="{A33ADA6B-CC5C-6743-9B44-A7EF35AFD646}"/>
                          </a:ext>
                        </a:extLst>
                      </p:cNvPr>
                      <p:cNvSpPr/>
                      <p:nvPr/>
                    </p:nvSpPr>
                    <p:spPr>
                      <a:xfrm rot="4728541">
                        <a:off x="3922072" y="545252"/>
                        <a:ext cx="3438767" cy="4568569"/>
                      </a:xfrm>
                      <a:prstGeom prst="arc">
                        <a:avLst>
                          <a:gd name="adj1" fmla="val 16275909"/>
                          <a:gd name="adj2" fmla="val 0"/>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E6326BDB-79BA-2F4A-A34A-445EC43FEC29}"/>
                        </a:ext>
                      </a:extLst>
                    </p:cNvPr>
                    <p:cNvCxnSpPr>
                      <a:cxnSpLocks/>
                      <a:stCxn id="21" idx="2"/>
                    </p:cNvCxnSpPr>
                    <p:nvPr/>
                  </p:nvCxnSpPr>
                  <p:spPr>
                    <a:xfrm>
                      <a:off x="2909631" y="5584213"/>
                      <a:ext cx="425316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cxnSp>
              <p:nvCxnSpPr>
                <p:cNvPr id="10" name="Straight Arrow Connector 9">
                  <a:extLst>
                    <a:ext uri="{FF2B5EF4-FFF2-40B4-BE49-F238E27FC236}">
                      <a16:creationId xmlns:a16="http://schemas.microsoft.com/office/drawing/2014/main" id="{2C0502F3-E01A-454E-BC66-1BA630209A16}"/>
                    </a:ext>
                  </a:extLst>
                </p:cNvPr>
                <p:cNvCxnSpPr/>
                <p:nvPr/>
              </p:nvCxnSpPr>
              <p:spPr>
                <a:xfrm>
                  <a:off x="7442200" y="3594100"/>
                  <a:ext cx="0" cy="52215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F13F6FB6-41EC-D847-865A-3592F0EAB2FF}"/>
                        </a:ext>
                      </a:extLst>
                    </p:cNvPr>
                    <p:cNvSpPr/>
                    <p:nvPr/>
                  </p:nvSpPr>
                  <p:spPr>
                    <a:xfrm>
                      <a:off x="6789697" y="3594099"/>
                      <a:ext cx="723467"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𝑚𝑎𝑥</m:t>
                                </m:r>
                              </m:sub>
                            </m:sSub>
                          </m:oMath>
                        </m:oMathPara>
                      </a14:m>
                      <a:endParaRPr lang="en-US" dirty="0"/>
                    </a:p>
                  </p:txBody>
                </p:sp>
              </mc:Choice>
              <mc:Fallback xmlns="">
                <p:sp>
                  <p:nvSpPr>
                    <p:cNvPr id="11" name="Rectangle 10">
                      <a:extLst>
                        <a:ext uri="{FF2B5EF4-FFF2-40B4-BE49-F238E27FC236}">
                          <a16:creationId xmlns:a16="http://schemas.microsoft.com/office/drawing/2014/main" id="{F13F6FB6-41EC-D847-865A-3592F0EAB2FF}"/>
                        </a:ext>
                      </a:extLst>
                    </p:cNvPr>
                    <p:cNvSpPr>
                      <a:spLocks noRot="1" noChangeAspect="1" noMove="1" noResize="1" noEditPoints="1" noAdjustHandles="1" noChangeArrowheads="1" noChangeShapeType="1" noTextEdit="1"/>
                    </p:cNvSpPr>
                    <p:nvPr/>
                  </p:nvSpPr>
                  <p:spPr>
                    <a:xfrm>
                      <a:off x="6789697" y="3594099"/>
                      <a:ext cx="723467" cy="369332"/>
                    </a:xfrm>
                    <a:prstGeom prst="rect">
                      <a:avLst/>
                    </a:prstGeom>
                    <a:blipFill>
                      <a:blip r:embed="rId9"/>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69E4B25-9634-D341-A456-38851F85F8C8}"/>
                        </a:ext>
                      </a:extLst>
                    </p:cNvPr>
                    <p:cNvSpPr/>
                    <p:nvPr/>
                  </p:nvSpPr>
                  <p:spPr>
                    <a:xfrm>
                      <a:off x="7719789" y="3842475"/>
                      <a:ext cx="374140" cy="36933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m:oMathPara>
                      </a14:m>
                      <a:endParaRPr lang="en-US" dirty="0"/>
                    </a:p>
                  </p:txBody>
                </p:sp>
              </mc:Choice>
              <mc:Fallback xmlns="">
                <p:sp>
                  <p:nvSpPr>
                    <p:cNvPr id="12" name="Rectangle 11">
                      <a:extLst>
                        <a:ext uri="{FF2B5EF4-FFF2-40B4-BE49-F238E27FC236}">
                          <a16:creationId xmlns:a16="http://schemas.microsoft.com/office/drawing/2014/main" id="{469E4B25-9634-D341-A456-38851F85F8C8}"/>
                        </a:ext>
                      </a:extLst>
                    </p:cNvPr>
                    <p:cNvSpPr>
                      <a:spLocks noRot="1" noChangeAspect="1" noMove="1" noResize="1" noEditPoints="1" noAdjustHandles="1" noChangeArrowheads="1" noChangeShapeType="1" noTextEdit="1"/>
                    </p:cNvSpPr>
                    <p:nvPr/>
                  </p:nvSpPr>
                  <p:spPr>
                    <a:xfrm>
                      <a:off x="7719789" y="3842475"/>
                      <a:ext cx="374140" cy="369332"/>
                    </a:xfrm>
                    <a:prstGeom prst="rect">
                      <a:avLst/>
                    </a:prstGeom>
                    <a:blipFill>
                      <a:blip r:embed="rId10"/>
                      <a:stretch>
                        <a:fillRect/>
                      </a:stretch>
                    </a:blipFill>
                  </p:spPr>
                  <p:txBody>
                    <a:bodyPr/>
                    <a:lstStyle/>
                    <a:p>
                      <a:r>
                        <a:rPr lang="en-US">
                          <a:noFill/>
                        </a:rPr>
                        <a:t> </a:t>
                      </a:r>
                    </a:p>
                  </p:txBody>
                </p:sp>
              </mc:Fallback>
            </mc:AlternateContent>
            <p:sp>
              <p:nvSpPr>
                <p:cNvPr id="13" name="Left Brace 12">
                  <a:extLst>
                    <a:ext uri="{FF2B5EF4-FFF2-40B4-BE49-F238E27FC236}">
                      <a16:creationId xmlns:a16="http://schemas.microsoft.com/office/drawing/2014/main" id="{F9BD49FD-EF25-B348-AFA5-0AF978D3A700}"/>
                    </a:ext>
                  </a:extLst>
                </p:cNvPr>
                <p:cNvSpPr/>
                <p:nvPr/>
              </p:nvSpPr>
              <p:spPr>
                <a:xfrm rot="10800000">
                  <a:off x="11285802" y="2457372"/>
                  <a:ext cx="198702" cy="1678964"/>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106C2335-D8C5-DF42-9A2E-B5944A642594}"/>
                        </a:ext>
                      </a:extLst>
                    </p:cNvPr>
                    <p:cNvSpPr/>
                    <p:nvPr/>
                  </p:nvSpPr>
                  <p:spPr>
                    <a:xfrm>
                      <a:off x="11413654" y="3023021"/>
                      <a:ext cx="37138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𝑦</m:t>
                            </m:r>
                          </m:oMath>
                        </m:oMathPara>
                      </a14:m>
                      <a:endParaRPr lang="en-US" dirty="0"/>
                    </a:p>
                  </p:txBody>
                </p:sp>
              </mc:Choice>
              <mc:Fallback xmlns="">
                <p:sp>
                  <p:nvSpPr>
                    <p:cNvPr id="14" name="Rectangle 13">
                      <a:extLst>
                        <a:ext uri="{FF2B5EF4-FFF2-40B4-BE49-F238E27FC236}">
                          <a16:creationId xmlns:a16="http://schemas.microsoft.com/office/drawing/2014/main" id="{106C2335-D8C5-DF42-9A2E-B5944A642594}"/>
                        </a:ext>
                      </a:extLst>
                    </p:cNvPr>
                    <p:cNvSpPr>
                      <a:spLocks noRot="1" noChangeAspect="1" noMove="1" noResize="1" noEditPoints="1" noAdjustHandles="1" noChangeArrowheads="1" noChangeShapeType="1" noTextEdit="1"/>
                    </p:cNvSpPr>
                    <p:nvPr/>
                  </p:nvSpPr>
                  <p:spPr>
                    <a:xfrm>
                      <a:off x="11413654" y="3023021"/>
                      <a:ext cx="371384" cy="369332"/>
                    </a:xfrm>
                    <a:prstGeom prst="rect">
                      <a:avLst/>
                    </a:prstGeom>
                    <a:blipFill>
                      <a:blip r:embed="rId11"/>
                      <a:stretch>
                        <a:fillRect b="-6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B9949EA-4603-A645-8A45-02ED99F11CDF}"/>
                      </a:ext>
                    </a:extLst>
                  </p:cNvPr>
                  <p:cNvSpPr/>
                  <p:nvPr/>
                </p:nvSpPr>
                <p:spPr>
                  <a:xfrm>
                    <a:off x="10860749" y="2746741"/>
                    <a:ext cx="43550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8" name="Rectangle 7">
                    <a:extLst>
                      <a:ext uri="{FF2B5EF4-FFF2-40B4-BE49-F238E27FC236}">
                        <a16:creationId xmlns:a16="http://schemas.microsoft.com/office/drawing/2014/main" id="{AB9949EA-4603-A645-8A45-02ED99F11CDF}"/>
                      </a:ext>
                    </a:extLst>
                  </p:cNvPr>
                  <p:cNvSpPr>
                    <a:spLocks noRot="1" noChangeAspect="1" noMove="1" noResize="1" noEditPoints="1" noAdjustHandles="1" noChangeArrowheads="1" noChangeShapeType="1" noTextEdit="1"/>
                  </p:cNvSpPr>
                  <p:nvPr/>
                </p:nvSpPr>
                <p:spPr>
                  <a:xfrm>
                    <a:off x="10860749" y="2746741"/>
                    <a:ext cx="435504" cy="369332"/>
                  </a:xfrm>
                  <a:prstGeom prst="rect">
                    <a:avLst/>
                  </a:prstGeom>
                  <a:blipFill>
                    <a:blip r:embed="rId12"/>
                    <a:stretch>
                      <a:fillRect/>
                    </a:stretch>
                  </a:blipFill>
                </p:spPr>
                <p:txBody>
                  <a:bodyPr/>
                  <a:lstStyle/>
                  <a:p>
                    <a:r>
                      <a:rPr lang="en-US">
                        <a:noFill/>
                      </a:rPr>
                      <a:t> </a:t>
                    </a:r>
                  </a:p>
                </p:txBody>
              </p:sp>
            </mc:Fallback>
          </mc:AlternateContent>
        </p:grpSp>
        <p:cxnSp>
          <p:nvCxnSpPr>
            <p:cNvPr id="40" name="Straight Arrow Connector 39">
              <a:extLst>
                <a:ext uri="{FF2B5EF4-FFF2-40B4-BE49-F238E27FC236}">
                  <a16:creationId xmlns:a16="http://schemas.microsoft.com/office/drawing/2014/main" id="{2D370A7E-E9AE-B342-B806-6042C062B5E9}"/>
                </a:ext>
              </a:extLst>
            </p:cNvPr>
            <p:cNvCxnSpPr>
              <a:cxnSpLocks/>
            </p:cNvCxnSpPr>
            <p:nvPr/>
          </p:nvCxnSpPr>
          <p:spPr>
            <a:xfrm flipV="1">
              <a:off x="8916386" y="5065083"/>
              <a:ext cx="407060" cy="40664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B41FDD4-C89E-F543-A982-D365434DC865}"/>
                    </a:ext>
                  </a:extLst>
                </p:cNvPr>
                <p:cNvSpPr txBox="1"/>
                <p:nvPr/>
              </p:nvSpPr>
              <p:spPr>
                <a:xfrm>
                  <a:off x="8357931" y="5527438"/>
                  <a:ext cx="1152751" cy="33964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r>
                              <a:rPr lang="en-US" b="0" i="1" smtClean="0">
                                <a:latin typeface="Cambria Math" panose="02040503050406030204" pitchFamily="18" charset="0"/>
                              </a:rPr>
                              <m:t>𝑔𝑦</m:t>
                            </m:r>
                          </m:e>
                        </m:rad>
                      </m:oMath>
                    </m:oMathPara>
                  </a14:m>
                  <a:endParaRPr lang="en-US" dirty="0"/>
                </a:p>
              </p:txBody>
            </p:sp>
          </mc:Choice>
          <mc:Fallback xmlns="">
            <p:sp>
              <p:nvSpPr>
                <p:cNvPr id="41" name="TextBox 40">
                  <a:extLst>
                    <a:ext uri="{FF2B5EF4-FFF2-40B4-BE49-F238E27FC236}">
                      <a16:creationId xmlns:a16="http://schemas.microsoft.com/office/drawing/2014/main" id="{0B41FDD4-C89E-F543-A982-D365434DC865}"/>
                    </a:ext>
                  </a:extLst>
                </p:cNvPr>
                <p:cNvSpPr txBox="1">
                  <a:spLocks noRot="1" noChangeAspect="1" noMove="1" noResize="1" noEditPoints="1" noAdjustHandles="1" noChangeArrowheads="1" noChangeShapeType="1" noTextEdit="1"/>
                </p:cNvSpPr>
                <p:nvPr/>
              </p:nvSpPr>
              <p:spPr>
                <a:xfrm>
                  <a:off x="8357931" y="5527438"/>
                  <a:ext cx="1152751" cy="339645"/>
                </a:xfrm>
                <a:prstGeom prst="rect">
                  <a:avLst/>
                </a:prstGeom>
                <a:blipFill>
                  <a:blip r:embed="rId13"/>
                  <a:stretch>
                    <a:fillRect l="-2174" r="-5435" b="-21429"/>
                  </a:stretch>
                </a:blipFill>
              </p:spPr>
              <p:txBody>
                <a:bodyPr/>
                <a:lstStyle/>
                <a:p>
                  <a:r>
                    <a:rPr lang="en-US">
                      <a:noFill/>
                    </a:rPr>
                    <a:t> </a:t>
                  </a:r>
                </a:p>
              </p:txBody>
            </p:sp>
          </mc:Fallback>
        </mc:AlternateContent>
        <p:cxnSp>
          <p:nvCxnSpPr>
            <p:cNvPr id="45" name="Straight Arrow Connector 44">
              <a:extLst>
                <a:ext uri="{FF2B5EF4-FFF2-40B4-BE49-F238E27FC236}">
                  <a16:creationId xmlns:a16="http://schemas.microsoft.com/office/drawing/2014/main" id="{8DA41A11-B64C-DC40-9170-EB26EF96025A}"/>
                </a:ext>
              </a:extLst>
            </p:cNvPr>
            <p:cNvCxnSpPr>
              <a:cxnSpLocks/>
            </p:cNvCxnSpPr>
            <p:nvPr/>
          </p:nvCxnSpPr>
          <p:spPr>
            <a:xfrm flipH="1" flipV="1">
              <a:off x="8386418" y="5040511"/>
              <a:ext cx="529968" cy="443919"/>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70EBD228-B9A7-F746-8BCB-EB6BA24B4C26}"/>
                </a:ext>
              </a:extLst>
            </p:cNvPr>
            <p:cNvSpPr/>
            <p:nvPr/>
          </p:nvSpPr>
          <p:spPr>
            <a:xfrm>
              <a:off x="8860460" y="4581966"/>
              <a:ext cx="378751" cy="39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B0FCCC5B-67CF-5C4C-B90A-FA6F5F27C3D0}"/>
                    </a:ext>
                  </a:extLst>
                </p:cNvPr>
                <p:cNvSpPr/>
                <p:nvPr/>
              </p:nvSpPr>
              <p:spPr>
                <a:xfrm>
                  <a:off x="8809413" y="4612579"/>
                  <a:ext cx="43550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52" name="Rectangle 51">
                  <a:extLst>
                    <a:ext uri="{FF2B5EF4-FFF2-40B4-BE49-F238E27FC236}">
                      <a16:creationId xmlns:a16="http://schemas.microsoft.com/office/drawing/2014/main" id="{B0FCCC5B-67CF-5C4C-B90A-FA6F5F27C3D0}"/>
                    </a:ext>
                  </a:extLst>
                </p:cNvPr>
                <p:cNvSpPr>
                  <a:spLocks noRot="1" noChangeAspect="1" noMove="1" noResize="1" noEditPoints="1" noAdjustHandles="1" noChangeArrowheads="1" noChangeShapeType="1" noTextEdit="1"/>
                </p:cNvSpPr>
                <p:nvPr/>
              </p:nvSpPr>
              <p:spPr>
                <a:xfrm>
                  <a:off x="8809413" y="4612579"/>
                  <a:ext cx="435504" cy="369332"/>
                </a:xfrm>
                <a:prstGeom prst="rect">
                  <a:avLst/>
                </a:prstGeom>
                <a:blipFill>
                  <a:blip r:embed="rId14"/>
                  <a:stretch>
                    <a:fillRect/>
                  </a:stretch>
                </a:blipFill>
              </p:spPr>
              <p:txBody>
                <a:bodyPr/>
                <a:lstStyle/>
                <a:p>
                  <a:r>
                    <a:rPr lang="en-US">
                      <a:noFill/>
                    </a:rPr>
                    <a:t> </a:t>
                  </a:r>
                </a:p>
              </p:txBody>
            </p:sp>
          </mc:Fallback>
        </mc:AlternateContent>
      </p:grpSp>
      <p:sp>
        <p:nvSpPr>
          <p:cNvPr id="54" name="TextBox 53">
            <a:extLst>
              <a:ext uri="{FF2B5EF4-FFF2-40B4-BE49-F238E27FC236}">
                <a16:creationId xmlns:a16="http://schemas.microsoft.com/office/drawing/2014/main" id="{6AC0CD84-BB1C-294B-9A99-34D88B8F4FB7}"/>
              </a:ext>
            </a:extLst>
          </p:cNvPr>
          <p:cNvSpPr txBox="1"/>
          <p:nvPr/>
        </p:nvSpPr>
        <p:spPr>
          <a:xfrm>
            <a:off x="7138731" y="5943261"/>
            <a:ext cx="4786569" cy="830997"/>
          </a:xfrm>
          <a:prstGeom prst="rect">
            <a:avLst/>
          </a:prstGeom>
          <a:noFill/>
        </p:spPr>
        <p:txBody>
          <a:bodyPr wrap="square" rtlCol="0">
            <a:spAutoFit/>
          </a:bodyPr>
          <a:lstStyle/>
          <a:p>
            <a:r>
              <a:rPr lang="en-US" sz="1600" dirty="0">
                <a:solidFill>
                  <a:srgbClr val="7030A0"/>
                </a:solidFill>
                <a:latin typeface="Times New Roman" panose="02020603050405020304" pitchFamily="18" charset="0"/>
                <a:cs typeface="Times New Roman" panose="02020603050405020304" pitchFamily="18" charset="0"/>
              </a:rPr>
              <a:t>The block slides across the horizontal surface at the same speed it reached the bottom of the curved portion since there is no friction in the system so far.</a:t>
            </a:r>
          </a:p>
        </p:txBody>
      </p:sp>
    </p:spTree>
    <p:extLst>
      <p:ext uri="{BB962C8B-B14F-4D97-AF65-F5344CB8AC3E}">
        <p14:creationId xmlns:p14="http://schemas.microsoft.com/office/powerpoint/2010/main" val="1994807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C5EA2FCC-1E33-A748-80C6-CE9067B3B9CF}"/>
              </a:ext>
            </a:extLst>
          </p:cNvPr>
          <p:cNvSpPr/>
          <p:nvPr/>
        </p:nvSpPr>
        <p:spPr>
          <a:xfrm>
            <a:off x="358588" y="1136134"/>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8 Solution continued:</a:t>
            </a:r>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AF76614E-B2E4-5F4C-B838-44D93FC9AF58}"/>
                  </a:ext>
                </a:extLst>
              </p:cNvPr>
              <p:cNvSpPr/>
              <p:nvPr/>
            </p:nvSpPr>
            <p:spPr>
              <a:xfrm>
                <a:off x="349035" y="1740182"/>
                <a:ext cx="6096000" cy="3206070"/>
              </a:xfrm>
              <a:prstGeom prst="rect">
                <a:avLst/>
              </a:prstGeom>
            </p:spPr>
            <p:txBody>
              <a:bodyPr>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box slides along the ramp a distance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coming to rest.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is related to the height it rises in the air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𝑚𝑎𝑥</m:t>
                        </m:r>
                      </m:sub>
                    </m:sSub>
                  </m:oMath>
                </a14:m>
                <a:r>
                  <a:rPr lang="en-US" dirty="0">
                    <a:latin typeface="Times New Roman" panose="02020603050405020304" pitchFamily="18" charset="0"/>
                    <a:cs typeface="Times New Roman" panose="02020603050405020304" pitchFamily="18" charset="0"/>
                  </a:rPr>
                  <a:t> from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by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 need to determine the distance the mass goes along the  ramp using energy ideas with work being done by the force of friction along the ramp.</a:t>
                </a:r>
              </a:p>
            </p:txBody>
          </p:sp>
        </mc:Choice>
        <mc:Fallback xmlns="">
          <p:sp>
            <p:nvSpPr>
              <p:cNvPr id="47" name="Rectangle 46">
                <a:extLst>
                  <a:ext uri="{FF2B5EF4-FFF2-40B4-BE49-F238E27FC236}">
                    <a16:creationId xmlns:a16="http://schemas.microsoft.com/office/drawing/2014/main" id="{AF76614E-B2E4-5F4C-B838-44D93FC9AF58}"/>
                  </a:ext>
                </a:extLst>
              </p:cNvPr>
              <p:cNvSpPr>
                <a:spLocks noRot="1" noChangeAspect="1" noMove="1" noResize="1" noEditPoints="1" noAdjustHandles="1" noChangeArrowheads="1" noChangeShapeType="1" noTextEdit="1"/>
              </p:cNvSpPr>
              <p:nvPr/>
            </p:nvSpPr>
            <p:spPr>
              <a:xfrm>
                <a:off x="349035" y="1740182"/>
                <a:ext cx="6096000" cy="3206070"/>
              </a:xfrm>
              <a:prstGeom prst="rect">
                <a:avLst/>
              </a:prstGeom>
              <a:blipFill>
                <a:blip r:embed="rId2"/>
                <a:stretch>
                  <a:fillRect l="-416" t="-791" b="-23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60A6B0D-B149-3840-9D13-4775855B2894}"/>
                  </a:ext>
                </a:extLst>
              </p:cNvPr>
              <p:cNvSpPr txBox="1"/>
              <p:nvPr/>
            </p:nvSpPr>
            <p:spPr>
              <a:xfrm>
                <a:off x="2603264" y="3331892"/>
                <a:ext cx="1306960" cy="552395"/>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𝑚𝑎𝑥</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den>
                      </m:f>
                    </m:oMath>
                  </m:oMathPara>
                </a14:m>
                <a:endParaRPr lang="en-US" dirty="0"/>
              </a:p>
            </p:txBody>
          </p:sp>
        </mc:Choice>
        <mc:Fallback xmlns="">
          <p:sp>
            <p:nvSpPr>
              <p:cNvPr id="2" name="TextBox 1">
                <a:extLst>
                  <a:ext uri="{FF2B5EF4-FFF2-40B4-BE49-F238E27FC236}">
                    <a16:creationId xmlns:a16="http://schemas.microsoft.com/office/drawing/2014/main" id="{360A6B0D-B149-3840-9D13-4775855B2894}"/>
                  </a:ext>
                </a:extLst>
              </p:cNvPr>
              <p:cNvSpPr txBox="1">
                <a:spLocks noRot="1" noChangeAspect="1" noMove="1" noResize="1" noEditPoints="1" noAdjustHandles="1" noChangeArrowheads="1" noChangeShapeType="1" noTextEdit="1"/>
              </p:cNvSpPr>
              <p:nvPr/>
            </p:nvSpPr>
            <p:spPr>
              <a:xfrm>
                <a:off x="2603264" y="3331892"/>
                <a:ext cx="1306960" cy="552395"/>
              </a:xfrm>
              <a:prstGeom prst="rect">
                <a:avLst/>
              </a:prstGeom>
              <a:blipFill>
                <a:blip r:embed="rId9"/>
                <a:stretch>
                  <a:fillRect l="-2885" b="-13333"/>
                </a:stretch>
              </a:blipFill>
            </p:spPr>
            <p:txBody>
              <a:bodyPr/>
              <a:lstStyle/>
              <a:p>
                <a:r>
                  <a:rPr lang="en-US">
                    <a:noFill/>
                  </a:rPr>
                  <a:t> </a:t>
                </a:r>
              </a:p>
            </p:txBody>
          </p:sp>
        </mc:Fallback>
      </mc:AlternateContent>
      <p:grpSp>
        <p:nvGrpSpPr>
          <p:cNvPr id="48" name="Group 47">
            <a:extLst>
              <a:ext uri="{FF2B5EF4-FFF2-40B4-BE49-F238E27FC236}">
                <a16:creationId xmlns:a16="http://schemas.microsoft.com/office/drawing/2014/main" id="{E9E3AB18-EFC8-6B47-8317-CAB2CBC4184E}"/>
              </a:ext>
            </a:extLst>
          </p:cNvPr>
          <p:cNvGrpSpPr/>
          <p:nvPr/>
        </p:nvGrpSpPr>
        <p:grpSpPr>
          <a:xfrm>
            <a:off x="1213803" y="5091664"/>
            <a:ext cx="4596963" cy="520391"/>
            <a:chOff x="2580725" y="3597472"/>
            <a:chExt cx="4596963" cy="520391"/>
          </a:xfrm>
        </p:grpSpPr>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A4772E5D-6E4F-4549-9E5C-47B65C6DCCA9}"/>
                    </a:ext>
                  </a:extLst>
                </p:cNvPr>
                <p:cNvSpPr/>
                <p:nvPr/>
              </p:nvSpPr>
              <p:spPr>
                <a:xfrm>
                  <a:off x="2580725" y="3718785"/>
                  <a:ext cx="4596963" cy="39190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𝐸</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𝑓𝑟</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oMath>
                    </m:oMathPara>
                  </a14:m>
                  <a:endParaRPr lang="en-US" dirty="0"/>
                </a:p>
              </p:txBody>
            </p:sp>
          </mc:Choice>
          <mc:Fallback xmlns="">
            <p:sp>
              <p:nvSpPr>
                <p:cNvPr id="49" name="Rectangle 48">
                  <a:extLst>
                    <a:ext uri="{FF2B5EF4-FFF2-40B4-BE49-F238E27FC236}">
                      <a16:creationId xmlns:a16="http://schemas.microsoft.com/office/drawing/2014/main" id="{A4772E5D-6E4F-4549-9E5C-47B65C6DCCA9}"/>
                    </a:ext>
                  </a:extLst>
                </p:cNvPr>
                <p:cNvSpPr>
                  <a:spLocks noRot="1" noChangeAspect="1" noMove="1" noResize="1" noEditPoints="1" noAdjustHandles="1" noChangeArrowheads="1" noChangeShapeType="1" noTextEdit="1"/>
                </p:cNvSpPr>
                <p:nvPr/>
              </p:nvSpPr>
              <p:spPr>
                <a:xfrm>
                  <a:off x="2580725" y="3718785"/>
                  <a:ext cx="4596963" cy="391902"/>
                </a:xfrm>
                <a:prstGeom prst="rect">
                  <a:avLst/>
                </a:prstGeom>
                <a:blipFill>
                  <a:blip r:embed="rId10"/>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0842C2D6-C60F-6E43-9AA0-EFABD9DE445C}"/>
                    </a:ext>
                  </a:extLst>
                </p:cNvPr>
                <p:cNvSpPr/>
                <p:nvPr/>
              </p:nvSpPr>
              <p:spPr>
                <a:xfrm>
                  <a:off x="4757013" y="359747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50" name="Rectangle 49">
                  <a:extLst>
                    <a:ext uri="{FF2B5EF4-FFF2-40B4-BE49-F238E27FC236}">
                      <a16:creationId xmlns:a16="http://schemas.microsoft.com/office/drawing/2014/main" id="{0842C2D6-C60F-6E43-9AA0-EFABD9DE445C}"/>
                    </a:ext>
                  </a:extLst>
                </p:cNvPr>
                <p:cNvSpPr>
                  <a:spLocks noRot="1" noChangeAspect="1" noMove="1" noResize="1" noEditPoints="1" noAdjustHandles="1" noChangeArrowheads="1" noChangeShapeType="1" noTextEdit="1"/>
                </p:cNvSpPr>
                <p:nvPr/>
              </p:nvSpPr>
              <p:spPr>
                <a:xfrm>
                  <a:off x="4757013" y="3597472"/>
                  <a:ext cx="324128" cy="307777"/>
                </a:xfrm>
                <a:prstGeom prst="rect">
                  <a:avLst/>
                </a:prstGeom>
                <a:blipFill>
                  <a:blip r:embed="rId11"/>
                  <a:stretch>
                    <a:fillRect/>
                  </a:stretch>
                </a:blipFill>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DAAF005E-D590-874D-90B8-0D314D7C5F26}"/>
                </a:ext>
              </a:extLst>
            </p:cNvPr>
            <p:cNvCxnSpPr/>
            <p:nvPr/>
          </p:nvCxnSpPr>
          <p:spPr>
            <a:xfrm flipV="1">
              <a:off x="4623666" y="3725961"/>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59BB08C5-B970-B244-A421-95D340F04CE2}"/>
              </a:ext>
            </a:extLst>
          </p:cNvPr>
          <p:cNvGrpSpPr/>
          <p:nvPr/>
        </p:nvGrpSpPr>
        <p:grpSpPr>
          <a:xfrm>
            <a:off x="1213803" y="5646792"/>
            <a:ext cx="4563557" cy="578063"/>
            <a:chOff x="1436009" y="4927121"/>
            <a:chExt cx="4563557" cy="578063"/>
          </a:xfrm>
        </p:grpSpPr>
        <p:grpSp>
          <p:nvGrpSpPr>
            <p:cNvPr id="53" name="Group 52">
              <a:extLst>
                <a:ext uri="{FF2B5EF4-FFF2-40B4-BE49-F238E27FC236}">
                  <a16:creationId xmlns:a16="http://schemas.microsoft.com/office/drawing/2014/main" id="{99479DA4-F932-7E4A-B928-66BA06A28706}"/>
                </a:ext>
              </a:extLst>
            </p:cNvPr>
            <p:cNvGrpSpPr/>
            <p:nvPr/>
          </p:nvGrpSpPr>
          <p:grpSpPr>
            <a:xfrm>
              <a:off x="1436009" y="4927121"/>
              <a:ext cx="4563557" cy="515527"/>
              <a:chOff x="1589482" y="5125559"/>
              <a:chExt cx="4563557" cy="515527"/>
            </a:xfrm>
          </p:grpSpPr>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BA43966C-77BF-A34E-8C21-BB4BAEB24AC6}"/>
                      </a:ext>
                    </a:extLst>
                  </p:cNvPr>
                  <p:cNvSpPr txBox="1"/>
                  <p:nvPr/>
                </p:nvSpPr>
                <p:spPr>
                  <a:xfrm>
                    <a:off x="1589482" y="5307935"/>
                    <a:ext cx="4563557"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oMath>
                      </m:oMathPara>
                    </a14:m>
                    <a:endParaRPr lang="en-US" dirty="0"/>
                  </a:p>
                </p:txBody>
              </p:sp>
            </mc:Choice>
            <mc:Fallback xmlns="">
              <p:sp>
                <p:nvSpPr>
                  <p:cNvPr id="56" name="TextBox 55">
                    <a:extLst>
                      <a:ext uri="{FF2B5EF4-FFF2-40B4-BE49-F238E27FC236}">
                        <a16:creationId xmlns:a16="http://schemas.microsoft.com/office/drawing/2014/main" id="{BA43966C-77BF-A34E-8C21-BB4BAEB24AC6}"/>
                      </a:ext>
                    </a:extLst>
                  </p:cNvPr>
                  <p:cNvSpPr txBox="1">
                    <a:spLocks noRot="1" noChangeAspect="1" noMove="1" noResize="1" noEditPoints="1" noAdjustHandles="1" noChangeArrowheads="1" noChangeShapeType="1" noTextEdit="1"/>
                  </p:cNvSpPr>
                  <p:nvPr/>
                </p:nvSpPr>
                <p:spPr>
                  <a:xfrm>
                    <a:off x="1589482" y="5307935"/>
                    <a:ext cx="4563557" cy="327590"/>
                  </a:xfrm>
                  <a:prstGeom prst="rect">
                    <a:avLst/>
                  </a:prstGeom>
                  <a:blipFill>
                    <a:blip r:embed="rId12"/>
                    <a:stretch>
                      <a:fillRect r="-279"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5367E943-83C1-2B44-A7B2-77393B36B813}"/>
                      </a:ext>
                    </a:extLst>
                  </p:cNvPr>
                  <p:cNvSpPr/>
                  <p:nvPr/>
                </p:nvSpPr>
                <p:spPr>
                  <a:xfrm>
                    <a:off x="2213324" y="5125559"/>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57" name="Rectangle 56">
                    <a:extLst>
                      <a:ext uri="{FF2B5EF4-FFF2-40B4-BE49-F238E27FC236}">
                        <a16:creationId xmlns:a16="http://schemas.microsoft.com/office/drawing/2014/main" id="{5367E943-83C1-2B44-A7B2-77393B36B813}"/>
                      </a:ext>
                    </a:extLst>
                  </p:cNvPr>
                  <p:cNvSpPr>
                    <a:spLocks noRot="1" noChangeAspect="1" noMove="1" noResize="1" noEditPoints="1" noAdjustHandles="1" noChangeArrowheads="1" noChangeShapeType="1" noTextEdit="1"/>
                  </p:cNvSpPr>
                  <p:nvPr/>
                </p:nvSpPr>
                <p:spPr>
                  <a:xfrm>
                    <a:off x="2213324" y="5125559"/>
                    <a:ext cx="324128" cy="307777"/>
                  </a:xfrm>
                  <a:prstGeom prst="rect">
                    <a:avLst/>
                  </a:prstGeom>
                  <a:blipFill>
                    <a:blip r:embed="rId13"/>
                    <a:stretch>
                      <a:fillRect/>
                    </a:stretch>
                  </a:blipFill>
                </p:spPr>
                <p:txBody>
                  <a:bodyPr/>
                  <a:lstStyle/>
                  <a:p>
                    <a:r>
                      <a:rPr lang="en-US">
                        <a:noFill/>
                      </a:rPr>
                      <a:t> </a:t>
                    </a:r>
                  </a:p>
                </p:txBody>
              </p:sp>
            </mc:Fallback>
          </mc:AlternateContent>
          <p:cxnSp>
            <p:nvCxnSpPr>
              <p:cNvPr id="58" name="Straight Arrow Connector 57">
                <a:extLst>
                  <a:ext uri="{FF2B5EF4-FFF2-40B4-BE49-F238E27FC236}">
                    <a16:creationId xmlns:a16="http://schemas.microsoft.com/office/drawing/2014/main" id="{1E1CF491-2980-6A44-96FA-F7D91A026052}"/>
                  </a:ext>
                </a:extLst>
              </p:cNvPr>
              <p:cNvCxnSpPr>
                <a:cxnSpLocks/>
              </p:cNvCxnSpPr>
              <p:nvPr/>
            </p:nvCxnSpPr>
            <p:spPr>
              <a:xfrm flipV="1">
                <a:off x="2097675" y="5250960"/>
                <a:ext cx="154234" cy="390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10CD00DB-CE9C-E74E-8F62-8D44DC527EEB}"/>
                    </a:ext>
                  </a:extLst>
                </p:cNvPr>
                <p:cNvSpPr/>
                <p:nvPr/>
              </p:nvSpPr>
              <p:spPr>
                <a:xfrm>
                  <a:off x="4744901" y="4955608"/>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54" name="Rectangle 53">
                  <a:extLst>
                    <a:ext uri="{FF2B5EF4-FFF2-40B4-BE49-F238E27FC236}">
                      <a16:creationId xmlns:a16="http://schemas.microsoft.com/office/drawing/2014/main" id="{10CD00DB-CE9C-E74E-8F62-8D44DC527EEB}"/>
                    </a:ext>
                  </a:extLst>
                </p:cNvPr>
                <p:cNvSpPr>
                  <a:spLocks noRot="1" noChangeAspect="1" noMove="1" noResize="1" noEditPoints="1" noAdjustHandles="1" noChangeArrowheads="1" noChangeShapeType="1" noTextEdit="1"/>
                </p:cNvSpPr>
                <p:nvPr/>
              </p:nvSpPr>
              <p:spPr>
                <a:xfrm>
                  <a:off x="4744901" y="4955608"/>
                  <a:ext cx="324128" cy="307777"/>
                </a:xfrm>
                <a:prstGeom prst="rect">
                  <a:avLst/>
                </a:prstGeom>
                <a:blipFill>
                  <a:blip r:embed="rId14"/>
                  <a:stretch>
                    <a:fillRect/>
                  </a:stretch>
                </a:blipFill>
              </p:spPr>
              <p:txBody>
                <a:bodyPr/>
                <a:lstStyle/>
                <a:p>
                  <a:r>
                    <a:rPr lang="en-US">
                      <a:noFill/>
                    </a:rPr>
                    <a:t> </a:t>
                  </a:r>
                </a:p>
              </p:txBody>
            </p:sp>
          </mc:Fallback>
        </mc:AlternateContent>
        <p:cxnSp>
          <p:nvCxnSpPr>
            <p:cNvPr id="55" name="Straight Arrow Connector 54">
              <a:extLst>
                <a:ext uri="{FF2B5EF4-FFF2-40B4-BE49-F238E27FC236}">
                  <a16:creationId xmlns:a16="http://schemas.microsoft.com/office/drawing/2014/main" id="{3C92EED9-B4F6-2B40-87C4-01105FF67B06}"/>
                </a:ext>
              </a:extLst>
            </p:cNvPr>
            <p:cNvCxnSpPr>
              <a:cxnSpLocks/>
            </p:cNvCxnSpPr>
            <p:nvPr/>
          </p:nvCxnSpPr>
          <p:spPr>
            <a:xfrm flipV="1">
              <a:off x="4564409" y="5052522"/>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9587CF04-6A9A-624D-B2A3-BE91F068B4B0}"/>
                  </a:ext>
                </a:extLst>
              </p:cNvPr>
              <p:cNvSpPr txBox="1"/>
              <p:nvPr/>
            </p:nvSpPr>
            <p:spPr>
              <a:xfrm>
                <a:off x="1721996" y="6414774"/>
                <a:ext cx="3953711" cy="322717"/>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𝑔𝑦</m:t>
                          </m:r>
                        </m:e>
                      </m:d>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𝑚𝑔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oMath>
                  </m:oMathPara>
                </a14:m>
                <a:endParaRPr lang="en-US" dirty="0"/>
              </a:p>
            </p:txBody>
          </p:sp>
        </mc:Choice>
        <mc:Fallback xmlns="">
          <p:sp>
            <p:nvSpPr>
              <p:cNvPr id="60" name="TextBox 59">
                <a:extLst>
                  <a:ext uri="{FF2B5EF4-FFF2-40B4-BE49-F238E27FC236}">
                    <a16:creationId xmlns:a16="http://schemas.microsoft.com/office/drawing/2014/main" id="{9587CF04-6A9A-624D-B2A3-BE91F068B4B0}"/>
                  </a:ext>
                </a:extLst>
              </p:cNvPr>
              <p:cNvSpPr txBox="1">
                <a:spLocks noRot="1" noChangeAspect="1" noMove="1" noResize="1" noEditPoints="1" noAdjustHandles="1" noChangeArrowheads="1" noChangeShapeType="1" noTextEdit="1"/>
              </p:cNvSpPr>
              <p:nvPr/>
            </p:nvSpPr>
            <p:spPr>
              <a:xfrm>
                <a:off x="1721996" y="6414774"/>
                <a:ext cx="3953711" cy="322717"/>
              </a:xfrm>
              <a:prstGeom prst="rect">
                <a:avLst/>
              </a:prstGeom>
              <a:blipFill>
                <a:blip r:embed="rId15"/>
                <a:stretch>
                  <a:fillRect r="-321" b="-22222"/>
                </a:stretch>
              </a:blipFill>
            </p:spPr>
            <p:txBody>
              <a:bodyPr/>
              <a:lstStyle/>
              <a:p>
                <a:r>
                  <a:rPr lang="en-US">
                    <a:noFill/>
                  </a:rPr>
                  <a:t> </a:t>
                </a:r>
              </a:p>
            </p:txBody>
          </p:sp>
        </mc:Fallback>
      </mc:AlternateContent>
      <p:cxnSp>
        <p:nvCxnSpPr>
          <p:cNvPr id="62" name="Straight Arrow Connector 61">
            <a:extLst>
              <a:ext uri="{FF2B5EF4-FFF2-40B4-BE49-F238E27FC236}">
                <a16:creationId xmlns:a16="http://schemas.microsoft.com/office/drawing/2014/main" id="{B235CEA2-AD76-2043-8EAE-EE07A20037AF}"/>
              </a:ext>
            </a:extLst>
          </p:cNvPr>
          <p:cNvCxnSpPr>
            <a:cxnSpLocks/>
          </p:cNvCxnSpPr>
          <p:nvPr/>
        </p:nvCxnSpPr>
        <p:spPr>
          <a:xfrm flipV="1">
            <a:off x="5810766" y="6477000"/>
            <a:ext cx="590034" cy="99132"/>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0FF72986-3236-1E40-AC7E-BD7B5AE27BF1}"/>
                  </a:ext>
                </a:extLst>
              </p:cNvPr>
              <p:cNvSpPr txBox="1"/>
              <p:nvPr/>
            </p:nvSpPr>
            <p:spPr>
              <a:xfrm>
                <a:off x="6539190" y="6125050"/>
                <a:ext cx="2442656" cy="52277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f>
                        <m:fPr>
                          <m:ctrlPr>
                            <a:rPr lang="en-US" b="0" i="1" smtClean="0">
                              <a:latin typeface="Cambria Math" panose="02040503050406030204" pitchFamily="18" charset="0"/>
                              <a:ea typeface="Cambria Math" panose="02040503050406030204" pitchFamily="18" charset="0"/>
                            </a:rPr>
                          </m:ctrlPr>
                        </m:fPr>
                        <m:num>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num>
                        <m:den>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den>
                      </m:f>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𝑚𝑎𝑥</m:t>
                          </m:r>
                        </m:sub>
                      </m:sSub>
                      <m:r>
                        <a:rPr lang="en-US" b="0" i="1" smtClean="0">
                          <a:latin typeface="Cambria Math" panose="02040503050406030204" pitchFamily="18" charset="0"/>
                        </a:rPr>
                        <m:t>=</m:t>
                      </m:r>
                      <m:r>
                        <a:rPr lang="en-US" b="0" i="1" smtClean="0">
                          <a:latin typeface="Cambria Math" panose="02040503050406030204" pitchFamily="18" charset="0"/>
                        </a:rPr>
                        <m:t>𝑦</m:t>
                      </m:r>
                    </m:oMath>
                  </m:oMathPara>
                </a14:m>
                <a:endParaRPr lang="en-US" dirty="0"/>
              </a:p>
            </p:txBody>
          </p:sp>
        </mc:Choice>
        <mc:Fallback xmlns="">
          <p:sp>
            <p:nvSpPr>
              <p:cNvPr id="63" name="TextBox 62">
                <a:extLst>
                  <a:ext uri="{FF2B5EF4-FFF2-40B4-BE49-F238E27FC236}">
                    <a16:creationId xmlns:a16="http://schemas.microsoft.com/office/drawing/2014/main" id="{0FF72986-3236-1E40-AC7E-BD7B5AE27BF1}"/>
                  </a:ext>
                </a:extLst>
              </p:cNvPr>
              <p:cNvSpPr txBox="1">
                <a:spLocks noRot="1" noChangeAspect="1" noMove="1" noResize="1" noEditPoints="1" noAdjustHandles="1" noChangeArrowheads="1" noChangeShapeType="1" noTextEdit="1"/>
              </p:cNvSpPr>
              <p:nvPr/>
            </p:nvSpPr>
            <p:spPr>
              <a:xfrm>
                <a:off x="6539190" y="6125050"/>
                <a:ext cx="2442656" cy="522772"/>
              </a:xfrm>
              <a:prstGeom prst="rect">
                <a:avLst/>
              </a:prstGeom>
              <a:blipFill>
                <a:blip r:embed="rId16"/>
                <a:stretch>
                  <a:fillRect l="-1554" t="-2381" r="-1554" b="-14286"/>
                </a:stretch>
              </a:blipFill>
            </p:spPr>
            <p:txBody>
              <a:bodyPr/>
              <a:lstStyle/>
              <a:p>
                <a:r>
                  <a:rPr lang="en-US">
                    <a:noFill/>
                  </a:rPr>
                  <a:t> </a:t>
                </a:r>
              </a:p>
            </p:txBody>
          </p:sp>
        </mc:Fallback>
      </mc:AlternateContent>
      <p:cxnSp>
        <p:nvCxnSpPr>
          <p:cNvPr id="64" name="Straight Arrow Connector 63">
            <a:extLst>
              <a:ext uri="{FF2B5EF4-FFF2-40B4-BE49-F238E27FC236}">
                <a16:creationId xmlns:a16="http://schemas.microsoft.com/office/drawing/2014/main" id="{374A5BDF-3675-3943-A5D4-ACDC4F294C24}"/>
              </a:ext>
            </a:extLst>
          </p:cNvPr>
          <p:cNvCxnSpPr/>
          <p:nvPr/>
        </p:nvCxnSpPr>
        <p:spPr>
          <a:xfrm>
            <a:off x="9182886" y="6400774"/>
            <a:ext cx="564953"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25A0244B-6259-9249-8E64-A970C8FDDF95}"/>
                  </a:ext>
                </a:extLst>
              </p:cNvPr>
              <p:cNvSpPr txBox="1"/>
              <p:nvPr/>
            </p:nvSpPr>
            <p:spPr>
              <a:xfrm>
                <a:off x="10098048" y="6130116"/>
                <a:ext cx="1891865" cy="51770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𝑦</m:t>
                          </m:r>
                        </m:num>
                        <m:den>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𝜇</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cot</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65" name="TextBox 64">
                <a:extLst>
                  <a:ext uri="{FF2B5EF4-FFF2-40B4-BE49-F238E27FC236}">
                    <a16:creationId xmlns:a16="http://schemas.microsoft.com/office/drawing/2014/main" id="{25A0244B-6259-9249-8E64-A970C8FDDF95}"/>
                  </a:ext>
                </a:extLst>
              </p:cNvPr>
              <p:cNvSpPr txBox="1">
                <a:spLocks noRot="1" noChangeAspect="1" noMove="1" noResize="1" noEditPoints="1" noAdjustHandles="1" noChangeArrowheads="1" noChangeShapeType="1" noTextEdit="1"/>
              </p:cNvSpPr>
              <p:nvPr/>
            </p:nvSpPr>
            <p:spPr>
              <a:xfrm>
                <a:off x="10098048" y="6130116"/>
                <a:ext cx="1891865" cy="517706"/>
              </a:xfrm>
              <a:prstGeom prst="rect">
                <a:avLst/>
              </a:prstGeom>
              <a:blipFill>
                <a:blip r:embed="rId17"/>
                <a:stretch>
                  <a:fillRect l="-2000" t="-2439" r="-2000" b="-12195"/>
                </a:stretch>
              </a:blipFill>
            </p:spPr>
            <p:txBody>
              <a:bodyPr/>
              <a:lstStyle/>
              <a:p>
                <a:r>
                  <a:rPr lang="en-US">
                    <a:noFill/>
                  </a:rPr>
                  <a:t> </a:t>
                </a:r>
              </a:p>
            </p:txBody>
          </p:sp>
        </mc:Fallback>
      </mc:AlternateContent>
      <p:sp>
        <p:nvSpPr>
          <p:cNvPr id="66" name="Rectangle 65">
            <a:extLst>
              <a:ext uri="{FF2B5EF4-FFF2-40B4-BE49-F238E27FC236}">
                <a16:creationId xmlns:a16="http://schemas.microsoft.com/office/drawing/2014/main" id="{105D9D2A-B428-344E-B98F-837DC4E9C83E}"/>
              </a:ext>
            </a:extLst>
          </p:cNvPr>
          <p:cNvSpPr/>
          <p:nvPr/>
        </p:nvSpPr>
        <p:spPr>
          <a:xfrm>
            <a:off x="9994899" y="5983056"/>
            <a:ext cx="2066961" cy="754435"/>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BA9BEEB-06FB-B749-B9A1-8FA92380AFC6}"/>
              </a:ext>
            </a:extLst>
          </p:cNvPr>
          <p:cNvGrpSpPr/>
          <p:nvPr/>
        </p:nvGrpSpPr>
        <p:grpSpPr>
          <a:xfrm>
            <a:off x="6665983" y="691315"/>
            <a:ext cx="5061036" cy="4244762"/>
            <a:chOff x="6665983" y="691315"/>
            <a:chExt cx="5061036" cy="4244762"/>
          </a:xfrm>
        </p:grpSpPr>
        <p:grpSp>
          <p:nvGrpSpPr>
            <p:cNvPr id="23" name="Group 22">
              <a:extLst>
                <a:ext uri="{FF2B5EF4-FFF2-40B4-BE49-F238E27FC236}">
                  <a16:creationId xmlns:a16="http://schemas.microsoft.com/office/drawing/2014/main" id="{F227DC05-7194-EA47-93A0-EAEED2FEFC8F}"/>
                </a:ext>
              </a:extLst>
            </p:cNvPr>
            <p:cNvGrpSpPr/>
            <p:nvPr/>
          </p:nvGrpSpPr>
          <p:grpSpPr>
            <a:xfrm>
              <a:off x="6665983" y="691315"/>
              <a:ext cx="5061036" cy="4244762"/>
              <a:chOff x="6711302" y="1622321"/>
              <a:chExt cx="5061036" cy="4244762"/>
            </a:xfrm>
          </p:grpSpPr>
          <p:grpSp>
            <p:nvGrpSpPr>
              <p:cNvPr id="24" name="Group 23">
                <a:extLst>
                  <a:ext uri="{FF2B5EF4-FFF2-40B4-BE49-F238E27FC236}">
                    <a16:creationId xmlns:a16="http://schemas.microsoft.com/office/drawing/2014/main" id="{26C50577-67ED-A945-AA9B-356A561FFCEF}"/>
                  </a:ext>
                </a:extLst>
              </p:cNvPr>
              <p:cNvGrpSpPr/>
              <p:nvPr/>
            </p:nvGrpSpPr>
            <p:grpSpPr>
              <a:xfrm>
                <a:off x="6711302" y="1622321"/>
                <a:ext cx="5061036" cy="3481201"/>
                <a:chOff x="6711302" y="1344450"/>
                <a:chExt cx="5061036" cy="3481201"/>
              </a:xfrm>
            </p:grpSpPr>
            <p:grpSp>
              <p:nvGrpSpPr>
                <p:cNvPr id="30" name="Group 29">
                  <a:extLst>
                    <a:ext uri="{FF2B5EF4-FFF2-40B4-BE49-F238E27FC236}">
                      <a16:creationId xmlns:a16="http://schemas.microsoft.com/office/drawing/2014/main" id="{95C8959E-22C9-0643-9412-F98A08D4197C}"/>
                    </a:ext>
                  </a:extLst>
                </p:cNvPr>
                <p:cNvGrpSpPr/>
                <p:nvPr/>
              </p:nvGrpSpPr>
              <p:grpSpPr>
                <a:xfrm>
                  <a:off x="6711302" y="1344450"/>
                  <a:ext cx="5061036" cy="3481201"/>
                  <a:chOff x="6724002" y="730606"/>
                  <a:chExt cx="5061036" cy="3481201"/>
                </a:xfrm>
              </p:grpSpPr>
              <p:grpSp>
                <p:nvGrpSpPr>
                  <p:cNvPr id="32" name="Group 31">
                    <a:extLst>
                      <a:ext uri="{FF2B5EF4-FFF2-40B4-BE49-F238E27FC236}">
                        <a16:creationId xmlns:a16="http://schemas.microsoft.com/office/drawing/2014/main" id="{72563FEF-5823-3F44-B526-2485723404F1}"/>
                      </a:ext>
                    </a:extLst>
                  </p:cNvPr>
                  <p:cNvGrpSpPr/>
                  <p:nvPr/>
                </p:nvGrpSpPr>
                <p:grpSpPr>
                  <a:xfrm>
                    <a:off x="6724002" y="730606"/>
                    <a:ext cx="4680598" cy="3438767"/>
                    <a:chOff x="2482202" y="2185866"/>
                    <a:chExt cx="4680598" cy="3438767"/>
                  </a:xfrm>
                </p:grpSpPr>
                <p:sp>
                  <p:nvSpPr>
                    <p:cNvPr id="38" name="Rectangle 37">
                      <a:extLst>
                        <a:ext uri="{FF2B5EF4-FFF2-40B4-BE49-F238E27FC236}">
                          <a16:creationId xmlns:a16="http://schemas.microsoft.com/office/drawing/2014/main" id="{63E7186D-66CB-AA44-90A9-D221AC4C7B55}"/>
                        </a:ext>
                      </a:extLst>
                    </p:cNvPr>
                    <p:cNvSpPr/>
                    <p:nvPr/>
                  </p:nvSpPr>
                  <p:spPr>
                    <a:xfrm>
                      <a:off x="6631649" y="3505304"/>
                      <a:ext cx="378751" cy="39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586706AF-B77D-AD42-A165-D859B137656B}"/>
                        </a:ext>
                      </a:extLst>
                    </p:cNvPr>
                    <p:cNvGrpSpPr/>
                    <p:nvPr/>
                  </p:nvGrpSpPr>
                  <p:grpSpPr>
                    <a:xfrm>
                      <a:off x="2482202" y="2185866"/>
                      <a:ext cx="4680598" cy="3438767"/>
                      <a:chOff x="2482202" y="2185866"/>
                      <a:chExt cx="4680598" cy="3438767"/>
                    </a:xfrm>
                  </p:grpSpPr>
                  <p:grpSp>
                    <p:nvGrpSpPr>
                      <p:cNvPr id="40" name="Group 39">
                        <a:extLst>
                          <a:ext uri="{FF2B5EF4-FFF2-40B4-BE49-F238E27FC236}">
                            <a16:creationId xmlns:a16="http://schemas.microsoft.com/office/drawing/2014/main" id="{737DB062-4628-0E47-8B3C-F430F8755940}"/>
                          </a:ext>
                        </a:extLst>
                      </p:cNvPr>
                      <p:cNvGrpSpPr/>
                      <p:nvPr/>
                    </p:nvGrpSpPr>
                    <p:grpSpPr>
                      <a:xfrm>
                        <a:off x="2482202" y="2185866"/>
                        <a:ext cx="4568569" cy="3438767"/>
                        <a:chOff x="3357171" y="1110153"/>
                        <a:chExt cx="4568569" cy="3438767"/>
                      </a:xfrm>
                    </p:grpSpPr>
                    <p:grpSp>
                      <p:nvGrpSpPr>
                        <p:cNvPr id="42" name="Group 41">
                          <a:extLst>
                            <a:ext uri="{FF2B5EF4-FFF2-40B4-BE49-F238E27FC236}">
                              <a16:creationId xmlns:a16="http://schemas.microsoft.com/office/drawing/2014/main" id="{D168411B-AB03-D348-AAFD-D6A165BAEBB4}"/>
                            </a:ext>
                          </a:extLst>
                        </p:cNvPr>
                        <p:cNvGrpSpPr/>
                        <p:nvPr/>
                      </p:nvGrpSpPr>
                      <p:grpSpPr>
                        <a:xfrm>
                          <a:off x="3784600" y="3771900"/>
                          <a:ext cx="2235200" cy="736600"/>
                          <a:chOff x="3784600" y="3771900"/>
                          <a:chExt cx="2235200" cy="736600"/>
                        </a:xfrm>
                      </p:grpSpPr>
                      <p:sp>
                        <p:nvSpPr>
                          <p:cNvPr id="44" name="Right Triangle 43">
                            <a:extLst>
                              <a:ext uri="{FF2B5EF4-FFF2-40B4-BE49-F238E27FC236}">
                                <a16:creationId xmlns:a16="http://schemas.microsoft.com/office/drawing/2014/main" id="{1830A7C3-69DE-774E-BBE2-EC726329A828}"/>
                              </a:ext>
                            </a:extLst>
                          </p:cNvPr>
                          <p:cNvSpPr/>
                          <p:nvPr/>
                        </p:nvSpPr>
                        <p:spPr>
                          <a:xfrm>
                            <a:off x="3784600" y="3771900"/>
                            <a:ext cx="1219200" cy="736600"/>
                          </a:xfrm>
                          <a:prstGeom prst="rtTriangle">
                            <a:avLst/>
                          </a:prstGeom>
                          <a:solidFill>
                            <a:srgbClr val="929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869BD525-F00B-1143-AF11-01E167270F76}"/>
                              </a:ext>
                            </a:extLst>
                          </p:cNvPr>
                          <p:cNvCxnSpPr/>
                          <p:nvPr/>
                        </p:nvCxnSpPr>
                        <p:spPr>
                          <a:xfrm>
                            <a:off x="5003800" y="4508500"/>
                            <a:ext cx="10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20DBF3A-0DB0-3C4C-9308-4CA78DC2DD83}"/>
                              </a:ext>
                            </a:extLst>
                          </p:cNvPr>
                          <p:cNvCxnSpPr>
                            <a:cxnSpLocks/>
                            <a:endCxn id="44" idx="4"/>
                          </p:cNvCxnSpPr>
                          <p:nvPr/>
                        </p:nvCxnSpPr>
                        <p:spPr>
                          <a:xfrm>
                            <a:off x="3784600" y="3771900"/>
                            <a:ext cx="1219200" cy="736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Arc 42">
                          <a:extLst>
                            <a:ext uri="{FF2B5EF4-FFF2-40B4-BE49-F238E27FC236}">
                              <a16:creationId xmlns:a16="http://schemas.microsoft.com/office/drawing/2014/main" id="{A98B561A-2C37-F14F-A4E5-968F1A507A4F}"/>
                            </a:ext>
                          </a:extLst>
                        </p:cNvPr>
                        <p:cNvSpPr/>
                        <p:nvPr/>
                      </p:nvSpPr>
                      <p:spPr>
                        <a:xfrm rot="4728541">
                          <a:off x="3922072" y="545252"/>
                          <a:ext cx="3438767" cy="4568569"/>
                        </a:xfrm>
                        <a:prstGeom prst="arc">
                          <a:avLst>
                            <a:gd name="adj1" fmla="val 16275909"/>
                            <a:gd name="adj2" fmla="val 0"/>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41" name="Straight Connector 40">
                        <a:extLst>
                          <a:ext uri="{FF2B5EF4-FFF2-40B4-BE49-F238E27FC236}">
                            <a16:creationId xmlns:a16="http://schemas.microsoft.com/office/drawing/2014/main" id="{2005A8F5-7F21-924A-B045-06CA190A2096}"/>
                          </a:ext>
                        </a:extLst>
                      </p:cNvPr>
                      <p:cNvCxnSpPr>
                        <a:cxnSpLocks/>
                        <a:stCxn id="44" idx="2"/>
                      </p:cNvCxnSpPr>
                      <p:nvPr/>
                    </p:nvCxnSpPr>
                    <p:spPr>
                      <a:xfrm>
                        <a:off x="2909631" y="5584213"/>
                        <a:ext cx="425316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cxnSp>
                <p:nvCxnSpPr>
                  <p:cNvPr id="33" name="Straight Arrow Connector 32">
                    <a:extLst>
                      <a:ext uri="{FF2B5EF4-FFF2-40B4-BE49-F238E27FC236}">
                        <a16:creationId xmlns:a16="http://schemas.microsoft.com/office/drawing/2014/main" id="{A06790C9-8741-4845-8362-7E2155186E55}"/>
                      </a:ext>
                    </a:extLst>
                  </p:cNvPr>
                  <p:cNvCxnSpPr/>
                  <p:nvPr/>
                </p:nvCxnSpPr>
                <p:spPr>
                  <a:xfrm>
                    <a:off x="7442200" y="3594100"/>
                    <a:ext cx="0" cy="52215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701A9B0E-180E-D147-B7B7-8BD7ECCB697B}"/>
                          </a:ext>
                        </a:extLst>
                      </p:cNvPr>
                      <p:cNvSpPr/>
                      <p:nvPr/>
                    </p:nvSpPr>
                    <p:spPr>
                      <a:xfrm>
                        <a:off x="6789697" y="3594099"/>
                        <a:ext cx="723467" cy="369332"/>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𝑚𝑎𝑥</m:t>
                                  </m:r>
                                </m:sub>
                              </m:sSub>
                            </m:oMath>
                          </m:oMathPara>
                        </a14:m>
                        <a:endParaRPr lang="en-US" dirty="0"/>
                      </a:p>
                    </p:txBody>
                  </p:sp>
                </mc:Choice>
                <mc:Fallback xmlns="">
                  <p:sp>
                    <p:nvSpPr>
                      <p:cNvPr id="34" name="Rectangle 33">
                        <a:extLst>
                          <a:ext uri="{FF2B5EF4-FFF2-40B4-BE49-F238E27FC236}">
                            <a16:creationId xmlns:a16="http://schemas.microsoft.com/office/drawing/2014/main" id="{701A9B0E-180E-D147-B7B7-8BD7ECCB697B}"/>
                          </a:ext>
                        </a:extLst>
                      </p:cNvPr>
                      <p:cNvSpPr>
                        <a:spLocks noRot="1" noChangeAspect="1" noMove="1" noResize="1" noEditPoints="1" noAdjustHandles="1" noChangeArrowheads="1" noChangeShapeType="1" noTextEdit="1"/>
                      </p:cNvSpPr>
                      <p:nvPr/>
                    </p:nvSpPr>
                    <p:spPr>
                      <a:xfrm>
                        <a:off x="6789697" y="3594099"/>
                        <a:ext cx="723467" cy="369332"/>
                      </a:xfrm>
                      <a:prstGeom prst="rect">
                        <a:avLst/>
                      </a:prstGeom>
                      <a:blipFill>
                        <a:blip r:embed="rId18"/>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0C6106F6-4FE1-2442-B02B-9044D0A2ABE7}"/>
                          </a:ext>
                        </a:extLst>
                      </p:cNvPr>
                      <p:cNvSpPr/>
                      <p:nvPr/>
                    </p:nvSpPr>
                    <p:spPr>
                      <a:xfrm>
                        <a:off x="7719789" y="3842475"/>
                        <a:ext cx="374140" cy="36933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cs typeface="Times New Roman" panose="02020603050405020304" pitchFamily="18" charset="0"/>
                                </a:rPr>
                                <m:t>𝜃</m:t>
                              </m:r>
                            </m:oMath>
                          </m:oMathPara>
                        </a14:m>
                        <a:endParaRPr lang="en-US" dirty="0"/>
                      </a:p>
                    </p:txBody>
                  </p:sp>
                </mc:Choice>
                <mc:Fallback xmlns="">
                  <p:sp>
                    <p:nvSpPr>
                      <p:cNvPr id="35" name="Rectangle 34">
                        <a:extLst>
                          <a:ext uri="{FF2B5EF4-FFF2-40B4-BE49-F238E27FC236}">
                            <a16:creationId xmlns:a16="http://schemas.microsoft.com/office/drawing/2014/main" id="{0C6106F6-4FE1-2442-B02B-9044D0A2ABE7}"/>
                          </a:ext>
                        </a:extLst>
                      </p:cNvPr>
                      <p:cNvSpPr>
                        <a:spLocks noRot="1" noChangeAspect="1" noMove="1" noResize="1" noEditPoints="1" noAdjustHandles="1" noChangeArrowheads="1" noChangeShapeType="1" noTextEdit="1"/>
                      </p:cNvSpPr>
                      <p:nvPr/>
                    </p:nvSpPr>
                    <p:spPr>
                      <a:xfrm>
                        <a:off x="7719789" y="3842475"/>
                        <a:ext cx="374140" cy="369332"/>
                      </a:xfrm>
                      <a:prstGeom prst="rect">
                        <a:avLst/>
                      </a:prstGeom>
                      <a:blipFill>
                        <a:blip r:embed="rId3"/>
                        <a:stretch>
                          <a:fillRect/>
                        </a:stretch>
                      </a:blipFill>
                    </p:spPr>
                    <p:txBody>
                      <a:bodyPr/>
                      <a:lstStyle/>
                      <a:p>
                        <a:r>
                          <a:rPr lang="en-US">
                            <a:noFill/>
                          </a:rPr>
                          <a:t> </a:t>
                        </a:r>
                      </a:p>
                    </p:txBody>
                  </p:sp>
                </mc:Fallback>
              </mc:AlternateContent>
              <p:sp>
                <p:nvSpPr>
                  <p:cNvPr id="36" name="Left Brace 35">
                    <a:extLst>
                      <a:ext uri="{FF2B5EF4-FFF2-40B4-BE49-F238E27FC236}">
                        <a16:creationId xmlns:a16="http://schemas.microsoft.com/office/drawing/2014/main" id="{179C3577-FD19-0A44-97E2-9895A0562D96}"/>
                      </a:ext>
                    </a:extLst>
                  </p:cNvPr>
                  <p:cNvSpPr/>
                  <p:nvPr/>
                </p:nvSpPr>
                <p:spPr>
                  <a:xfrm rot="10800000">
                    <a:off x="11285802" y="2457372"/>
                    <a:ext cx="198702" cy="1678964"/>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47F9D859-9896-CA44-81D1-82C698C59231}"/>
                          </a:ext>
                        </a:extLst>
                      </p:cNvPr>
                      <p:cNvSpPr/>
                      <p:nvPr/>
                    </p:nvSpPr>
                    <p:spPr>
                      <a:xfrm>
                        <a:off x="11413654" y="3023021"/>
                        <a:ext cx="37138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𝑦</m:t>
                              </m:r>
                            </m:oMath>
                          </m:oMathPara>
                        </a14:m>
                        <a:endParaRPr lang="en-US" dirty="0"/>
                      </a:p>
                    </p:txBody>
                  </p:sp>
                </mc:Choice>
                <mc:Fallback xmlns="">
                  <p:sp>
                    <p:nvSpPr>
                      <p:cNvPr id="37" name="Rectangle 36">
                        <a:extLst>
                          <a:ext uri="{FF2B5EF4-FFF2-40B4-BE49-F238E27FC236}">
                            <a16:creationId xmlns:a16="http://schemas.microsoft.com/office/drawing/2014/main" id="{47F9D859-9896-CA44-81D1-82C698C59231}"/>
                          </a:ext>
                        </a:extLst>
                      </p:cNvPr>
                      <p:cNvSpPr>
                        <a:spLocks noRot="1" noChangeAspect="1" noMove="1" noResize="1" noEditPoints="1" noAdjustHandles="1" noChangeArrowheads="1" noChangeShapeType="1" noTextEdit="1"/>
                      </p:cNvSpPr>
                      <p:nvPr/>
                    </p:nvSpPr>
                    <p:spPr>
                      <a:xfrm>
                        <a:off x="11413654" y="3023021"/>
                        <a:ext cx="371384" cy="369332"/>
                      </a:xfrm>
                      <a:prstGeom prst="rect">
                        <a:avLst/>
                      </a:prstGeom>
                      <a:blipFill>
                        <a:blip r:embed="rId4"/>
                        <a:stretch>
                          <a:fillRect b="-66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51B0951B-0184-4C4A-AF60-17959D718496}"/>
                        </a:ext>
                      </a:extLst>
                    </p:cNvPr>
                    <p:cNvSpPr/>
                    <p:nvPr/>
                  </p:nvSpPr>
                  <p:spPr>
                    <a:xfrm>
                      <a:off x="10860749" y="2746741"/>
                      <a:ext cx="43550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31" name="Rectangle 30">
                      <a:extLst>
                        <a:ext uri="{FF2B5EF4-FFF2-40B4-BE49-F238E27FC236}">
                          <a16:creationId xmlns:a16="http://schemas.microsoft.com/office/drawing/2014/main" id="{51B0951B-0184-4C4A-AF60-17959D718496}"/>
                        </a:ext>
                      </a:extLst>
                    </p:cNvPr>
                    <p:cNvSpPr>
                      <a:spLocks noRot="1" noChangeAspect="1" noMove="1" noResize="1" noEditPoints="1" noAdjustHandles="1" noChangeArrowheads="1" noChangeShapeType="1" noTextEdit="1"/>
                    </p:cNvSpPr>
                    <p:nvPr/>
                  </p:nvSpPr>
                  <p:spPr>
                    <a:xfrm>
                      <a:off x="10860749" y="2746741"/>
                      <a:ext cx="435504" cy="369332"/>
                    </a:xfrm>
                    <a:prstGeom prst="rect">
                      <a:avLst/>
                    </a:prstGeom>
                    <a:blipFill>
                      <a:blip r:embed="rId5"/>
                      <a:stretch>
                        <a:fillRect/>
                      </a:stretch>
                    </a:blipFill>
                  </p:spPr>
                  <p:txBody>
                    <a:bodyPr/>
                    <a:lstStyle/>
                    <a:p>
                      <a:r>
                        <a:rPr lang="en-US">
                          <a:noFill/>
                        </a:rPr>
                        <a:t> </a:t>
                      </a:r>
                    </a:p>
                  </p:txBody>
                </p:sp>
              </mc:Fallback>
            </mc:AlternateContent>
          </p:grpSp>
          <p:cxnSp>
            <p:nvCxnSpPr>
              <p:cNvPr id="25" name="Straight Arrow Connector 24">
                <a:extLst>
                  <a:ext uri="{FF2B5EF4-FFF2-40B4-BE49-F238E27FC236}">
                    <a16:creationId xmlns:a16="http://schemas.microsoft.com/office/drawing/2014/main" id="{71630D02-14F1-7941-987C-FD192CB0BC12}"/>
                  </a:ext>
                </a:extLst>
              </p:cNvPr>
              <p:cNvCxnSpPr>
                <a:cxnSpLocks/>
              </p:cNvCxnSpPr>
              <p:nvPr/>
            </p:nvCxnSpPr>
            <p:spPr>
              <a:xfrm flipV="1">
                <a:off x="8916386" y="5065083"/>
                <a:ext cx="407060" cy="40664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7FE37739-28A6-5B49-B46E-73C923DF16F9}"/>
                      </a:ext>
                    </a:extLst>
                  </p:cNvPr>
                  <p:cNvSpPr txBox="1"/>
                  <p:nvPr/>
                </p:nvSpPr>
                <p:spPr>
                  <a:xfrm>
                    <a:off x="8357931" y="5527438"/>
                    <a:ext cx="1152751" cy="33964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r>
                                <a:rPr lang="en-US" b="0" i="1" smtClean="0">
                                  <a:latin typeface="Cambria Math" panose="02040503050406030204" pitchFamily="18" charset="0"/>
                                </a:rPr>
                                <m:t>𝑔𝑦</m:t>
                              </m:r>
                            </m:e>
                          </m:rad>
                        </m:oMath>
                      </m:oMathPara>
                    </a14:m>
                    <a:endParaRPr lang="en-US" dirty="0"/>
                  </a:p>
                </p:txBody>
              </p:sp>
            </mc:Choice>
            <mc:Fallback xmlns="">
              <p:sp>
                <p:nvSpPr>
                  <p:cNvPr id="26" name="TextBox 25">
                    <a:extLst>
                      <a:ext uri="{FF2B5EF4-FFF2-40B4-BE49-F238E27FC236}">
                        <a16:creationId xmlns:a16="http://schemas.microsoft.com/office/drawing/2014/main" id="{7FE37739-28A6-5B49-B46E-73C923DF16F9}"/>
                      </a:ext>
                    </a:extLst>
                  </p:cNvPr>
                  <p:cNvSpPr txBox="1">
                    <a:spLocks noRot="1" noChangeAspect="1" noMove="1" noResize="1" noEditPoints="1" noAdjustHandles="1" noChangeArrowheads="1" noChangeShapeType="1" noTextEdit="1"/>
                  </p:cNvSpPr>
                  <p:nvPr/>
                </p:nvSpPr>
                <p:spPr>
                  <a:xfrm>
                    <a:off x="8357931" y="5527438"/>
                    <a:ext cx="1152751" cy="339645"/>
                  </a:xfrm>
                  <a:prstGeom prst="rect">
                    <a:avLst/>
                  </a:prstGeom>
                  <a:blipFill>
                    <a:blip r:embed="rId6"/>
                    <a:stretch>
                      <a:fillRect l="-2198" r="-5495" b="-21429"/>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EAF16DEA-760C-2D4D-8362-CABD2BF99E29}"/>
                  </a:ext>
                </a:extLst>
              </p:cNvPr>
              <p:cNvCxnSpPr>
                <a:cxnSpLocks/>
              </p:cNvCxnSpPr>
              <p:nvPr/>
            </p:nvCxnSpPr>
            <p:spPr>
              <a:xfrm flipH="1" flipV="1">
                <a:off x="8386418" y="5040511"/>
                <a:ext cx="529968" cy="443919"/>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115D35D4-1CA3-1542-A3D0-3BAE585B86F0}"/>
                  </a:ext>
                </a:extLst>
              </p:cNvPr>
              <p:cNvSpPr/>
              <p:nvPr/>
            </p:nvSpPr>
            <p:spPr>
              <a:xfrm>
                <a:off x="8860460" y="4581966"/>
                <a:ext cx="378751" cy="399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6601FD62-5796-6D44-80B3-C6894A3B518E}"/>
                      </a:ext>
                    </a:extLst>
                  </p:cNvPr>
                  <p:cNvSpPr/>
                  <p:nvPr/>
                </p:nvSpPr>
                <p:spPr>
                  <a:xfrm>
                    <a:off x="8809413" y="4612579"/>
                    <a:ext cx="435504" cy="369332"/>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cs typeface="Times New Roman" panose="02020603050405020304" pitchFamily="18" charset="0"/>
                            </a:rPr>
                            <m:t>𝑚</m:t>
                          </m:r>
                        </m:oMath>
                      </m:oMathPara>
                    </a14:m>
                    <a:endParaRPr lang="en-US" dirty="0"/>
                  </a:p>
                </p:txBody>
              </p:sp>
            </mc:Choice>
            <mc:Fallback xmlns="">
              <p:sp>
                <p:nvSpPr>
                  <p:cNvPr id="29" name="Rectangle 28">
                    <a:extLst>
                      <a:ext uri="{FF2B5EF4-FFF2-40B4-BE49-F238E27FC236}">
                        <a16:creationId xmlns:a16="http://schemas.microsoft.com/office/drawing/2014/main" id="{6601FD62-5796-6D44-80B3-C6894A3B518E}"/>
                      </a:ext>
                    </a:extLst>
                  </p:cNvPr>
                  <p:cNvSpPr>
                    <a:spLocks noRot="1" noChangeAspect="1" noMove="1" noResize="1" noEditPoints="1" noAdjustHandles="1" noChangeArrowheads="1" noChangeShapeType="1" noTextEdit="1"/>
                  </p:cNvSpPr>
                  <p:nvPr/>
                </p:nvSpPr>
                <p:spPr>
                  <a:xfrm>
                    <a:off x="8809413" y="4612579"/>
                    <a:ext cx="435504" cy="369332"/>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8A99046-6392-5941-AB87-F56FF3622A22}"/>
                    </a:ext>
                  </a:extLst>
                </p:cNvPr>
                <p:cNvSpPr/>
                <p:nvPr/>
              </p:nvSpPr>
              <p:spPr>
                <a:xfrm>
                  <a:off x="7832204" y="3252974"/>
                  <a:ext cx="505844"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𝑥</m:t>
                        </m:r>
                      </m:oMath>
                    </m:oMathPara>
                  </a14:m>
                  <a:endParaRPr lang="en-US" dirty="0"/>
                </a:p>
              </p:txBody>
            </p:sp>
          </mc:Choice>
          <mc:Fallback xmlns="">
            <p:sp>
              <p:nvSpPr>
                <p:cNvPr id="5" name="Rectangle 4">
                  <a:extLst>
                    <a:ext uri="{FF2B5EF4-FFF2-40B4-BE49-F238E27FC236}">
                      <a16:creationId xmlns:a16="http://schemas.microsoft.com/office/drawing/2014/main" id="{E8A99046-6392-5941-AB87-F56FF3622A22}"/>
                    </a:ext>
                  </a:extLst>
                </p:cNvPr>
                <p:cNvSpPr>
                  <a:spLocks noRot="1" noChangeAspect="1" noMove="1" noResize="1" noEditPoints="1" noAdjustHandles="1" noChangeArrowheads="1" noChangeShapeType="1" noTextEdit="1"/>
                </p:cNvSpPr>
                <p:nvPr/>
              </p:nvSpPr>
              <p:spPr>
                <a:xfrm>
                  <a:off x="7832204" y="3252974"/>
                  <a:ext cx="505844" cy="369332"/>
                </a:xfrm>
                <a:prstGeom prst="rect">
                  <a:avLst/>
                </a:prstGeom>
                <a:blipFill>
                  <a:blip r:embed="rId19"/>
                  <a:stretch>
                    <a:fillRect/>
                  </a:stretch>
                </a:blipFill>
              </p:spPr>
              <p:txBody>
                <a:bodyPr/>
                <a:lstStyle/>
                <a:p>
                  <a:r>
                    <a:rPr lang="en-US">
                      <a:noFill/>
                    </a:rPr>
                    <a:t> </a:t>
                  </a:r>
                </a:p>
              </p:txBody>
            </p:sp>
          </mc:Fallback>
        </mc:AlternateContent>
        <p:sp>
          <p:nvSpPr>
            <p:cNvPr id="6" name="Right Brace 5">
              <a:extLst>
                <a:ext uri="{FF2B5EF4-FFF2-40B4-BE49-F238E27FC236}">
                  <a16:creationId xmlns:a16="http://schemas.microsoft.com/office/drawing/2014/main" id="{FDEED172-589F-E941-82FD-E00B88089BFC}"/>
                </a:ext>
              </a:extLst>
            </p:cNvPr>
            <p:cNvSpPr/>
            <p:nvPr/>
          </p:nvSpPr>
          <p:spPr>
            <a:xfrm rot="18122661">
              <a:off x="7791826" y="3092628"/>
              <a:ext cx="221556" cy="113733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148626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4FD6E8-8089-C547-A802-35A37C7B0A62}"/>
              </a:ext>
            </a:extLst>
          </p:cNvPr>
          <p:cNvSpPr txBox="1"/>
          <p:nvPr/>
        </p:nvSpPr>
        <p:spPr>
          <a:xfrm>
            <a:off x="1369540" y="129492"/>
            <a:ext cx="9452919" cy="492443"/>
          </a:xfrm>
          <a:prstGeom prst="rect">
            <a:avLst/>
          </a:prstGeom>
          <a:noFill/>
        </p:spPr>
        <p:txBody>
          <a:bodyPr wrap="square" rtlCol="0">
            <a:spAutoFit/>
          </a:bodyPr>
          <a:lstStyle/>
          <a:p>
            <a:pPr algn="ctr"/>
            <a:r>
              <a:rPr lang="en-US" sz="26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855B8A95-0B56-374A-AF32-B1E150604941}"/>
                  </a:ext>
                </a:extLst>
              </p:cNvPr>
              <p:cNvSpPr/>
              <p:nvPr/>
            </p:nvSpPr>
            <p:spPr>
              <a:xfrm>
                <a:off x="269745" y="377172"/>
                <a:ext cx="11376212" cy="4927118"/>
              </a:xfrm>
              <a:prstGeom prst="rect">
                <a:avLst/>
              </a:prstGeom>
            </p:spPr>
            <p:txBody>
              <a:bodyPr wrap="square">
                <a:spAutoFit/>
              </a:bodyPr>
              <a:lstStyle/>
              <a:p>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latin typeface="Times New Roman" panose="02020603050405020304" pitchFamily="18" charset="0"/>
                    <a:ea typeface="Times New Roman" panose="02020603050405020304" pitchFamily="18" charset="0"/>
                    <a:cs typeface="Times New Roman" panose="02020603050405020304" pitchFamily="18" charset="0"/>
                  </a:rPr>
                  <a:t>Example 9:</a:t>
                </a:r>
              </a:p>
              <a:p>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latin typeface="Times New Roman" panose="02020603050405020304" pitchFamily="18" charset="0"/>
                    <a:ea typeface="Times New Roman" panose="02020603050405020304" pitchFamily="18" charset="0"/>
                    <a:cs typeface="Times New Roman" panose="02020603050405020304" pitchFamily="18" charset="0"/>
                  </a:rPr>
                  <a:t>Consider the system shown below.  A spring of stiffness </a:t>
                </a:r>
                <a14:m>
                  <m:oMath xmlns:m="http://schemas.openxmlformats.org/officeDocument/2006/math">
                    <m:r>
                      <a:rPr lang="en-US" i="1">
                        <a:solidFill>
                          <a:srgbClr val="131313"/>
                        </a:solidFill>
                        <a:latin typeface="Cambria Math" panose="02040503050406030204" pitchFamily="18" charset="0"/>
                        <a:ea typeface="Times New Roman" panose="02020603050405020304" pitchFamily="18" charset="0"/>
                      </a:rPr>
                      <m:t>𝑘</m:t>
                    </m:r>
                    <m:r>
                      <a:rPr lang="en-US" i="1">
                        <a:solidFill>
                          <a:srgbClr val="131313"/>
                        </a:solidFill>
                        <a:latin typeface="Cambria Math" panose="02040503050406030204" pitchFamily="18" charset="0"/>
                        <a:ea typeface="Times New Roman" panose="02020603050405020304" pitchFamily="18" charset="0"/>
                      </a:rPr>
                      <m:t>=1000</m:t>
                    </m:r>
                    <m:box>
                      <m:boxPr>
                        <m:ctrlPr>
                          <a:rPr lang="en-US" i="1">
                            <a:solidFill>
                              <a:srgbClr val="131313"/>
                            </a:solidFill>
                            <a:latin typeface="Cambria Math" panose="02040503050406030204" pitchFamily="18" charset="0"/>
                            <a:ea typeface="Times New Roman" panose="02020603050405020304" pitchFamily="18" charset="0"/>
                          </a:rPr>
                        </m:ctrlPr>
                      </m:boxPr>
                      <m:e>
                        <m:f>
                          <m:fPr>
                            <m:ctrlPr>
                              <a:rPr lang="en-US" i="1">
                                <a:solidFill>
                                  <a:srgbClr val="131313"/>
                                </a:solidFill>
                                <a:latin typeface="Cambria Math" panose="02040503050406030204" pitchFamily="18" charset="0"/>
                                <a:ea typeface="Times New Roman" panose="02020603050405020304" pitchFamily="18" charset="0"/>
                              </a:rPr>
                            </m:ctrlPr>
                          </m:fPr>
                          <m:num>
                            <m:r>
                              <a:rPr lang="en-US" i="1">
                                <a:solidFill>
                                  <a:srgbClr val="131313"/>
                                </a:solidFill>
                                <a:latin typeface="Cambria Math" panose="02040503050406030204" pitchFamily="18" charset="0"/>
                                <a:ea typeface="Times New Roman" panose="02020603050405020304" pitchFamily="18" charset="0"/>
                              </a:rPr>
                              <m:t>𝑁</m:t>
                            </m:r>
                          </m:num>
                          <m:den>
                            <m:r>
                              <a:rPr lang="en-US" i="1">
                                <a:solidFill>
                                  <a:srgbClr val="131313"/>
                                </a:solidFill>
                                <a:latin typeface="Cambria Math" panose="02040503050406030204" pitchFamily="18" charset="0"/>
                                <a:ea typeface="Times New Roman" panose="02020603050405020304" pitchFamily="18" charset="0"/>
                              </a:rPr>
                              <m:t>𝑚</m:t>
                            </m:r>
                          </m:den>
                        </m:f>
                      </m:e>
                    </m:box>
                  </m:oMath>
                </a14:m>
                <a:r>
                  <a:rPr lang="en-US" dirty="0">
                    <a:solidFill>
                      <a:srgbClr val="131313"/>
                    </a:solidFill>
                    <a:latin typeface="Times New Roman" panose="02020603050405020304" pitchFamily="18" charset="0"/>
                    <a:ea typeface="Times New Roman" panose="02020603050405020304" pitchFamily="18" charset="0"/>
                    <a:cs typeface="Times New Roman" panose="02020603050405020304" pitchFamily="18" charset="0"/>
                  </a:rPr>
                  <a:t> is </a:t>
                </a:r>
                <a:r>
                  <a:rPr lang="en-US" dirty="0">
                    <a:latin typeface="Times New Roman" panose="02020603050405020304" pitchFamily="18" charset="0"/>
                    <a:ea typeface="Times New Roman" panose="02020603050405020304" pitchFamily="18" charset="0"/>
                    <a:cs typeface="Times New Roman" panose="02020603050405020304" pitchFamily="18" charset="0"/>
                  </a:rPr>
                  <a:t>compressed by an amount </a:t>
                </a:r>
                <a14:m>
                  <m:oMath xmlns:m="http://schemas.openxmlformats.org/officeDocument/2006/math">
                    <m:d>
                      <m:dPr>
                        <m:begChr m:val="|"/>
                        <m:endChr m:val="|"/>
                        <m:ctrlPr>
                          <a:rPr lang="en-US" i="1">
                            <a:solidFill>
                              <a:srgbClr val="131313"/>
                            </a:solidFill>
                            <a:latin typeface="Cambria Math" panose="02040503050406030204" pitchFamily="18" charset="0"/>
                            <a:ea typeface="Times New Roman" panose="02020603050405020304" pitchFamily="18" charset="0"/>
                          </a:rPr>
                        </m:ctrlPr>
                      </m:dPr>
                      <m:e>
                        <m:r>
                          <a:rPr lang="en-US" i="1">
                            <a:solidFill>
                              <a:srgbClr val="131313"/>
                            </a:solidFill>
                            <a:latin typeface="Cambria Math" panose="02040503050406030204" pitchFamily="18" charset="0"/>
                            <a:ea typeface="Times New Roman" panose="02020603050405020304" pitchFamily="18" charset="0"/>
                          </a:rPr>
                          <m:t>∆</m:t>
                        </m:r>
                        <m:acc>
                          <m:accPr>
                            <m:chr m:val="⃗"/>
                            <m:ctrlPr>
                              <a:rPr lang="en-US" i="1">
                                <a:solidFill>
                                  <a:srgbClr val="131313"/>
                                </a:solidFill>
                                <a:latin typeface="Cambria Math" panose="02040503050406030204" pitchFamily="18" charset="0"/>
                                <a:ea typeface="Times New Roman" panose="02020603050405020304" pitchFamily="18" charset="0"/>
                              </a:rPr>
                            </m:ctrlPr>
                          </m:accPr>
                          <m:e>
                            <m:r>
                              <a:rPr lang="en-US" i="1">
                                <a:solidFill>
                                  <a:srgbClr val="131313"/>
                                </a:solidFill>
                                <a:latin typeface="Cambria Math" panose="02040503050406030204" pitchFamily="18" charset="0"/>
                                <a:ea typeface="Times New Roman" panose="02020603050405020304" pitchFamily="18" charset="0"/>
                              </a:rPr>
                              <m:t>𝑥</m:t>
                            </m:r>
                          </m:e>
                        </m:acc>
                      </m:e>
                    </m:d>
                    <m:r>
                      <a:rPr lang="en-US" i="1">
                        <a:solidFill>
                          <a:srgbClr val="131313"/>
                        </a:solidFill>
                        <a:latin typeface="Cambria Math" panose="02040503050406030204" pitchFamily="18" charset="0"/>
                        <a:ea typeface="Times New Roman" panose="02020603050405020304" pitchFamily="18" charset="0"/>
                      </a:rPr>
                      <m:t>=0.25</m:t>
                    </m:r>
                    <m:r>
                      <a:rPr lang="en-US" i="1">
                        <a:solidFill>
                          <a:srgbClr val="131313"/>
                        </a:solidFill>
                        <a:latin typeface="Cambria Math" panose="02040503050406030204" pitchFamily="18" charset="0"/>
                        <a:ea typeface="Times New Roman" panose="02020603050405020304" pitchFamily="18" charset="0"/>
                      </a:rPr>
                      <m:t>𝑚</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from equilibrium.  A mass </a:t>
                </a:r>
                <a14:m>
                  <m:oMath xmlns:m="http://schemas.openxmlformats.org/officeDocument/2006/math">
                    <m:r>
                      <a:rPr lang="en-US" i="1">
                        <a:solidFill>
                          <a:srgbClr val="131313"/>
                        </a:solidFill>
                        <a:latin typeface="Cambria Math" panose="02040503050406030204" pitchFamily="18" charset="0"/>
                        <a:ea typeface="Times New Roman" panose="02020603050405020304" pitchFamily="18" charset="0"/>
                      </a:rPr>
                      <m:t>𝑚</m:t>
                    </m:r>
                    <m:r>
                      <a:rPr lang="en-US" i="1">
                        <a:solidFill>
                          <a:srgbClr val="131313"/>
                        </a:solidFill>
                        <a:latin typeface="Cambria Math" panose="02040503050406030204" pitchFamily="18" charset="0"/>
                        <a:ea typeface="Times New Roman" panose="02020603050405020304" pitchFamily="18" charset="0"/>
                      </a:rPr>
                      <m:t>=10</m:t>
                    </m:r>
                    <m:r>
                      <a:rPr lang="en-US" i="1">
                        <a:solidFill>
                          <a:srgbClr val="131313"/>
                        </a:solidFill>
                        <a:latin typeface="Cambria Math" panose="02040503050406030204" pitchFamily="18" charset="0"/>
                        <a:ea typeface="Times New Roman" panose="02020603050405020304" pitchFamily="18" charset="0"/>
                      </a:rPr>
                      <m:t>𝑘𝑔</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is placed against the spring and the mass is released from rest.  All surfaces are frictionless except the region between points C and D.  </a:t>
                </a:r>
              </a:p>
              <a:p>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If the mass leaves the spring when the spring is at its equilibrium position, what is its speed of the mass at the top of the hill, labeled as point A?  </a:t>
                </a:r>
              </a:p>
              <a:p>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What is the speed of the mass at point B if the height between points A and B if </a:t>
                </a:r>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𝑦</m:t>
                            </m:r>
                          </m:e>
                        </m:acc>
                      </m:e>
                    </m:d>
                    <m:r>
                      <a:rPr lang="en-US" i="1">
                        <a:latin typeface="Cambria Math" panose="02040503050406030204" pitchFamily="18" charset="0"/>
                      </a:rPr>
                      <m:t>=1.25</m:t>
                    </m:r>
                    <m:r>
                      <a:rPr lang="en-US" i="1">
                        <a:latin typeface="Cambria Math" panose="02040503050406030204" pitchFamily="18" charset="0"/>
                      </a:rPr>
                      <m:t>𝑚</m:t>
                    </m:r>
                  </m:oMath>
                </a14:m>
                <a:r>
                  <a:rPr lang="en-US" dirty="0">
                    <a:latin typeface="Times New Roman" panose="02020603050405020304" pitchFamily="18" charset="0"/>
                    <a:cs typeface="Times New Roman" panose="02020603050405020304" pitchFamily="18" charset="0"/>
                  </a:rPr>
                  <a:t>?</a:t>
                </a:r>
              </a:p>
              <a:p>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mass slides along the horizontal surface from points B to C, at a constant speed.  The block at point C encounters a ramp inclined at an angle </a:t>
                </a:r>
                <a14:m>
                  <m:oMath xmlns:m="http://schemas.openxmlformats.org/officeDocument/2006/math">
                    <m:r>
                      <a:rPr lang="en-US" i="1">
                        <a:latin typeface="Cambria Math" panose="02040503050406030204" pitchFamily="18" charset="0"/>
                      </a:rPr>
                      <m:t>𝜃</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41</m:t>
                        </m:r>
                      </m:e>
                      <m:sup>
                        <m:r>
                          <a:rPr lang="en-US" b="0" i="1" smtClean="0">
                            <a:latin typeface="Cambria Math" panose="02040503050406030204" pitchFamily="18" charset="0"/>
                          </a:rPr>
                          <m:t>0</m:t>
                        </m:r>
                      </m:sup>
                    </m:sSup>
                  </m:oMath>
                </a14:m>
                <a:r>
                  <a:rPr lang="en-US" dirty="0">
                    <a:latin typeface="Times New Roman" panose="02020603050405020304" pitchFamily="18" charset="0"/>
                    <a:cs typeface="Times New Roman" panose="02020603050405020304" pitchFamily="18" charset="0"/>
                  </a:rPr>
                  <a:t> measured with respect to the horizontal.  Between points C and D, there is friction between the block and the ramp with coefficient of friction </a:t>
                </a:r>
                <a14:m>
                  <m:oMath xmlns:m="http://schemas.openxmlformats.org/officeDocument/2006/math">
                    <m:r>
                      <a:rPr lang="en-US" i="1">
                        <a:latin typeface="Cambria Math" panose="02040503050406030204" pitchFamily="18" charset="0"/>
                      </a:rPr>
                      <m:t>𝜇</m:t>
                    </m:r>
                  </m:oMath>
                </a14:m>
                <a:r>
                  <a:rPr lang="en-US" dirty="0">
                    <a:latin typeface="Times New Roman" panose="02020603050405020304" pitchFamily="18" charset="0"/>
                    <a:cs typeface="Times New Roman" panose="02020603050405020304" pitchFamily="18" charset="0"/>
                  </a:rPr>
                  <a:t>.  Let the distance the block slides along the ramp be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𝐷𝐶</m:t>
                        </m:r>
                      </m:sub>
                    </m:sSub>
                    <m:r>
                      <a:rPr lang="en-US" i="1">
                        <a:latin typeface="Cambria Math" panose="02040503050406030204" pitchFamily="18" charset="0"/>
                      </a:rPr>
                      <m:t>=</m:t>
                    </m:r>
                    <m:r>
                      <a:rPr lang="en-US" i="1">
                        <a:latin typeface="Cambria Math" panose="02040503050406030204" pitchFamily="18" charset="0"/>
                      </a:rPr>
                      <m:t>𝑥</m:t>
                    </m:r>
                  </m:oMath>
                </a14:m>
                <a:r>
                  <a:rPr lang="en-US" dirty="0">
                    <a:latin typeface="Times New Roman" panose="02020603050405020304" pitchFamily="18" charset="0"/>
                    <a:cs typeface="Times New Roman" panose="02020603050405020304" pitchFamily="18" charset="0"/>
                  </a:rPr>
                  <a:t>.  Using energy ideas, derive an expression for the distance the block slides along the ramp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𝐷𝐶</m:t>
                        </m:r>
                      </m:sub>
                    </m:sSub>
                    <m:r>
                      <a:rPr lang="en-US" i="1">
                        <a:latin typeface="Cambria Math" panose="02040503050406030204" pitchFamily="18" charset="0"/>
                      </a:rPr>
                      <m:t>=</m:t>
                    </m:r>
                    <m:r>
                      <a:rPr lang="en-US" i="1">
                        <a:latin typeface="Cambria Math" panose="02040503050406030204" pitchFamily="18" charset="0"/>
                      </a:rPr>
                      <m:t>𝑥</m:t>
                    </m:r>
                  </m:oMath>
                </a14:m>
                <a:r>
                  <a:rPr lang="en-US" dirty="0">
                    <a:latin typeface="Times New Roman" panose="02020603050405020304" pitchFamily="18" charset="0"/>
                    <a:cs typeface="Times New Roman" panose="02020603050405020304" pitchFamily="18" charset="0"/>
                  </a:rPr>
                  <a:t> starting at point C with speed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𝐵</m:t>
                        </m:r>
                      </m:sub>
                    </m:sSub>
                  </m:oMath>
                </a14:m>
                <a:r>
                  <a:rPr lang="en-US" dirty="0">
                    <a:latin typeface="Times New Roman" panose="02020603050405020304" pitchFamily="18" charset="0"/>
                    <a:cs typeface="Times New Roman" panose="02020603050405020304" pitchFamily="18" charset="0"/>
                  </a:rPr>
                  <a:t> and coming to rest at point D.</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3" name="Rectangle 2">
                <a:extLst>
                  <a:ext uri="{FF2B5EF4-FFF2-40B4-BE49-F238E27FC236}">
                    <a16:creationId xmlns:a16="http://schemas.microsoft.com/office/drawing/2014/main" id="{855B8A95-0B56-374A-AF32-B1E150604941}"/>
                  </a:ext>
                </a:extLst>
              </p:cNvPr>
              <p:cNvSpPr>
                <a:spLocks noRot="1" noChangeAspect="1" noMove="1" noResize="1" noEditPoints="1" noAdjustHandles="1" noChangeArrowheads="1" noChangeShapeType="1" noTextEdit="1"/>
              </p:cNvSpPr>
              <p:nvPr/>
            </p:nvSpPr>
            <p:spPr>
              <a:xfrm>
                <a:off x="269745" y="377172"/>
                <a:ext cx="11376212" cy="4927118"/>
              </a:xfrm>
              <a:prstGeom prst="rect">
                <a:avLst/>
              </a:prstGeom>
              <a:blipFill>
                <a:blip r:embed="rId2"/>
                <a:stretch>
                  <a:fillRect l="-446" r="-223" b="-1028"/>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92A4E09B-C74D-FD4C-9D62-AC045E069968}"/>
              </a:ext>
            </a:extLst>
          </p:cNvPr>
          <p:cNvGrpSpPr/>
          <p:nvPr/>
        </p:nvGrpSpPr>
        <p:grpSpPr>
          <a:xfrm>
            <a:off x="3187700" y="5209335"/>
            <a:ext cx="6286500" cy="1648665"/>
            <a:chOff x="3187700" y="5209335"/>
            <a:chExt cx="6286500" cy="1648665"/>
          </a:xfrm>
        </p:grpSpPr>
        <p:grpSp>
          <p:nvGrpSpPr>
            <p:cNvPr id="6" name="Group 5">
              <a:extLst>
                <a:ext uri="{FF2B5EF4-FFF2-40B4-BE49-F238E27FC236}">
                  <a16:creationId xmlns:a16="http://schemas.microsoft.com/office/drawing/2014/main" id="{6AA5AC04-80C7-8948-A8FD-F6D69DF0D09B}"/>
                </a:ext>
              </a:extLst>
            </p:cNvPr>
            <p:cNvGrpSpPr/>
            <p:nvPr/>
          </p:nvGrpSpPr>
          <p:grpSpPr>
            <a:xfrm>
              <a:off x="3187700" y="5209335"/>
              <a:ext cx="6286500" cy="1648665"/>
              <a:chOff x="2122805" y="4259459"/>
              <a:chExt cx="7071995" cy="2014340"/>
            </a:xfrm>
          </p:grpSpPr>
          <p:grpSp>
            <p:nvGrpSpPr>
              <p:cNvPr id="10" name="Group 9">
                <a:extLst>
                  <a:ext uri="{FF2B5EF4-FFF2-40B4-BE49-F238E27FC236}">
                    <a16:creationId xmlns:a16="http://schemas.microsoft.com/office/drawing/2014/main" id="{A6C1B9B9-4692-334A-A77D-5C131FE71D34}"/>
                  </a:ext>
                </a:extLst>
              </p:cNvPr>
              <p:cNvGrpSpPr/>
              <p:nvPr/>
            </p:nvGrpSpPr>
            <p:grpSpPr>
              <a:xfrm>
                <a:off x="2122805" y="4484021"/>
                <a:ext cx="7071995" cy="1789778"/>
                <a:chOff x="2122805" y="4484021"/>
                <a:chExt cx="7071995" cy="1789778"/>
              </a:xfrm>
            </p:grpSpPr>
            <p:grpSp>
              <p:nvGrpSpPr>
                <p:cNvPr id="12" name="Group 11">
                  <a:extLst>
                    <a:ext uri="{FF2B5EF4-FFF2-40B4-BE49-F238E27FC236}">
                      <a16:creationId xmlns:a16="http://schemas.microsoft.com/office/drawing/2014/main" id="{A962B7E7-CDBC-A94A-8F10-93061851EDBF}"/>
                    </a:ext>
                  </a:extLst>
                </p:cNvPr>
                <p:cNvGrpSpPr/>
                <p:nvPr/>
              </p:nvGrpSpPr>
              <p:grpSpPr>
                <a:xfrm>
                  <a:off x="2122805" y="4510404"/>
                  <a:ext cx="7071995" cy="1763395"/>
                  <a:chOff x="0" y="0"/>
                  <a:chExt cx="5381095" cy="1165028"/>
                </a:xfrm>
              </p:grpSpPr>
              <p:grpSp>
                <p:nvGrpSpPr>
                  <p:cNvPr id="14" name="Group 13">
                    <a:extLst>
                      <a:ext uri="{FF2B5EF4-FFF2-40B4-BE49-F238E27FC236}">
                        <a16:creationId xmlns:a16="http://schemas.microsoft.com/office/drawing/2014/main" id="{5FD539D4-5CAF-3F4A-AC06-323BAFD2892A}"/>
                      </a:ext>
                    </a:extLst>
                  </p:cNvPr>
                  <p:cNvGrpSpPr/>
                  <p:nvPr/>
                </p:nvGrpSpPr>
                <p:grpSpPr>
                  <a:xfrm>
                    <a:off x="0" y="0"/>
                    <a:ext cx="5381095" cy="1165028"/>
                    <a:chOff x="0" y="0"/>
                    <a:chExt cx="5381095" cy="1165028"/>
                  </a:xfrm>
                </p:grpSpPr>
                <p:grpSp>
                  <p:nvGrpSpPr>
                    <p:cNvPr id="16" name="Group 15">
                      <a:extLst>
                        <a:ext uri="{FF2B5EF4-FFF2-40B4-BE49-F238E27FC236}">
                          <a16:creationId xmlns:a16="http://schemas.microsoft.com/office/drawing/2014/main" id="{0833CBEE-EDA8-E343-A4CA-623D96E579CB}"/>
                        </a:ext>
                      </a:extLst>
                    </p:cNvPr>
                    <p:cNvGrpSpPr/>
                    <p:nvPr/>
                  </p:nvGrpSpPr>
                  <p:grpSpPr>
                    <a:xfrm>
                      <a:off x="0" y="40460"/>
                      <a:ext cx="5381095" cy="1124568"/>
                      <a:chOff x="0" y="0"/>
                      <a:chExt cx="5381095" cy="1124568"/>
                    </a:xfrm>
                  </p:grpSpPr>
                  <p:grpSp>
                    <p:nvGrpSpPr>
                      <p:cNvPr id="21" name="Group 20">
                        <a:extLst>
                          <a:ext uri="{FF2B5EF4-FFF2-40B4-BE49-F238E27FC236}">
                            <a16:creationId xmlns:a16="http://schemas.microsoft.com/office/drawing/2014/main" id="{829D0516-5BAF-244F-A9A6-339610547387}"/>
                          </a:ext>
                        </a:extLst>
                      </p:cNvPr>
                      <p:cNvGrpSpPr/>
                      <p:nvPr/>
                    </p:nvGrpSpPr>
                    <p:grpSpPr>
                      <a:xfrm>
                        <a:off x="0" y="0"/>
                        <a:ext cx="5381095" cy="1124568"/>
                        <a:chOff x="0" y="0"/>
                        <a:chExt cx="5381095" cy="1124568"/>
                      </a:xfrm>
                    </p:grpSpPr>
                    <p:grpSp>
                      <p:nvGrpSpPr>
                        <p:cNvPr id="23" name="Group 22">
                          <a:extLst>
                            <a:ext uri="{FF2B5EF4-FFF2-40B4-BE49-F238E27FC236}">
                              <a16:creationId xmlns:a16="http://schemas.microsoft.com/office/drawing/2014/main" id="{DC3AAE97-D103-354F-A9BF-60353364EF4A}"/>
                            </a:ext>
                          </a:extLst>
                        </p:cNvPr>
                        <p:cNvGrpSpPr/>
                        <p:nvPr/>
                      </p:nvGrpSpPr>
                      <p:grpSpPr>
                        <a:xfrm>
                          <a:off x="0" y="40686"/>
                          <a:ext cx="5381095" cy="1083882"/>
                          <a:chOff x="0" y="-7866"/>
                          <a:chExt cx="5381095" cy="1083882"/>
                        </a:xfrm>
                      </p:grpSpPr>
                      <p:cxnSp>
                        <p:nvCxnSpPr>
                          <p:cNvPr id="25" name="Straight Connector 24">
                            <a:extLst>
                              <a:ext uri="{FF2B5EF4-FFF2-40B4-BE49-F238E27FC236}">
                                <a16:creationId xmlns:a16="http://schemas.microsoft.com/office/drawing/2014/main" id="{930DB5B5-5E4C-854A-8D79-6EC8C5E128C4}"/>
                              </a:ext>
                            </a:extLst>
                          </p:cNvPr>
                          <p:cNvCxnSpPr/>
                          <p:nvPr/>
                        </p:nvCxnSpPr>
                        <p:spPr>
                          <a:xfrm>
                            <a:off x="0" y="194209"/>
                            <a:ext cx="109242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Text Box 9">
                            <a:extLst>
                              <a:ext uri="{FF2B5EF4-FFF2-40B4-BE49-F238E27FC236}">
                                <a16:creationId xmlns:a16="http://schemas.microsoft.com/office/drawing/2014/main" id="{204F6C08-FFC2-EF49-B08F-5DC69F161F46}"/>
                              </a:ext>
                            </a:extLst>
                          </p:cNvPr>
                          <p:cNvSpPr txBox="1"/>
                          <p:nvPr/>
                        </p:nvSpPr>
                        <p:spPr>
                          <a:xfrm>
                            <a:off x="1060437" y="-7866"/>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A</a:t>
                            </a:r>
                          </a:p>
                        </p:txBody>
                      </p:sp>
                      <p:grpSp>
                        <p:nvGrpSpPr>
                          <p:cNvPr id="27" name="Group 26">
                            <a:extLst>
                              <a:ext uri="{FF2B5EF4-FFF2-40B4-BE49-F238E27FC236}">
                                <a16:creationId xmlns:a16="http://schemas.microsoft.com/office/drawing/2014/main" id="{B29AFF1E-1C9E-C14C-9553-C9E836210B95}"/>
                              </a:ext>
                            </a:extLst>
                          </p:cNvPr>
                          <p:cNvGrpSpPr/>
                          <p:nvPr/>
                        </p:nvGrpSpPr>
                        <p:grpSpPr>
                          <a:xfrm>
                            <a:off x="1877353" y="137565"/>
                            <a:ext cx="3503742" cy="938451"/>
                            <a:chOff x="0" y="0"/>
                            <a:chExt cx="3503742" cy="938451"/>
                          </a:xfrm>
                        </p:grpSpPr>
                        <p:grpSp>
                          <p:nvGrpSpPr>
                            <p:cNvPr id="30" name="Group 29">
                              <a:extLst>
                                <a:ext uri="{FF2B5EF4-FFF2-40B4-BE49-F238E27FC236}">
                                  <a16:creationId xmlns:a16="http://schemas.microsoft.com/office/drawing/2014/main" id="{AC6DF601-8D12-0844-A7D4-6436A60B7BE1}"/>
                                </a:ext>
                              </a:extLst>
                            </p:cNvPr>
                            <p:cNvGrpSpPr/>
                            <p:nvPr/>
                          </p:nvGrpSpPr>
                          <p:grpSpPr>
                            <a:xfrm>
                              <a:off x="0" y="161841"/>
                              <a:ext cx="3155893" cy="758616"/>
                              <a:chOff x="0" y="0"/>
                              <a:chExt cx="3155893" cy="758616"/>
                            </a:xfrm>
                          </p:grpSpPr>
                          <p:grpSp>
                            <p:nvGrpSpPr>
                              <p:cNvPr id="34" name="Group 33">
                                <a:extLst>
                                  <a:ext uri="{FF2B5EF4-FFF2-40B4-BE49-F238E27FC236}">
                                    <a16:creationId xmlns:a16="http://schemas.microsoft.com/office/drawing/2014/main" id="{B4E01A3B-0DB0-8F41-90E8-823353FEE7F3}"/>
                                  </a:ext>
                                </a:extLst>
                              </p:cNvPr>
                              <p:cNvGrpSpPr/>
                              <p:nvPr/>
                            </p:nvGrpSpPr>
                            <p:grpSpPr>
                              <a:xfrm>
                                <a:off x="0" y="0"/>
                                <a:ext cx="3155893" cy="672083"/>
                                <a:chOff x="0" y="0"/>
                                <a:chExt cx="3155893" cy="672083"/>
                              </a:xfrm>
                            </p:grpSpPr>
                            <p:cxnSp>
                              <p:nvCxnSpPr>
                                <p:cNvPr id="36" name="Straight Connector 35">
                                  <a:extLst>
                                    <a:ext uri="{FF2B5EF4-FFF2-40B4-BE49-F238E27FC236}">
                                      <a16:creationId xmlns:a16="http://schemas.microsoft.com/office/drawing/2014/main" id="{CEEA8C29-9A52-0F4F-9103-F8283F099B6F}"/>
                                    </a:ext>
                                  </a:extLst>
                                </p:cNvPr>
                                <p:cNvCxnSpPr/>
                                <p:nvPr/>
                              </p:nvCxnSpPr>
                              <p:spPr>
                                <a:xfrm>
                                  <a:off x="0" y="671639"/>
                                  <a:ext cx="1982301"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74347C9-05C4-A64E-BC8E-D268DCDBC1C5}"/>
                                    </a:ext>
                                  </a:extLst>
                                </p:cNvPr>
                                <p:cNvCxnSpPr/>
                                <p:nvPr/>
                              </p:nvCxnSpPr>
                              <p:spPr>
                                <a:xfrm flipV="1">
                                  <a:off x="1982548" y="0"/>
                                  <a:ext cx="1173345" cy="67163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9B99699-B074-9944-AB3F-D9302F73F16C}"/>
                                    </a:ext>
                                  </a:extLst>
                                </p:cNvPr>
                                <p:cNvCxnSpPr/>
                                <p:nvPr/>
                              </p:nvCxnSpPr>
                              <p:spPr>
                                <a:xfrm flipV="1">
                                  <a:off x="1982548" y="671639"/>
                                  <a:ext cx="1172845" cy="444"/>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35" name="Text Box 7">
                                <a:extLst>
                                  <a:ext uri="{FF2B5EF4-FFF2-40B4-BE49-F238E27FC236}">
                                    <a16:creationId xmlns:a16="http://schemas.microsoft.com/office/drawing/2014/main" id="{DA827A11-C515-B44E-99F8-526033C4A913}"/>
                                  </a:ext>
                                </a:extLst>
                              </p:cNvPr>
                              <p:cNvSpPr txBox="1"/>
                              <p:nvPr/>
                            </p:nvSpPr>
                            <p:spPr>
                              <a:xfrm>
                                <a:off x="2211585" y="451119"/>
                                <a:ext cx="590718" cy="3074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endParaRPr lang="en-US" sz="1600" dirty="0">
                                  <a:effectLst/>
                                  <a:latin typeface="Times New Roman" panose="02020603050405020304" pitchFamily="18" charset="0"/>
                                  <a:ea typeface="Times New Roman" panose="02020603050405020304" pitchFamily="18" charset="0"/>
                                </a:endParaRPr>
                              </a:p>
                            </p:txBody>
                          </p:sp>
                        </p:grpSp>
                        <p:sp>
                          <p:nvSpPr>
                            <p:cNvPr id="31" name="Text Box 10">
                              <a:extLst>
                                <a:ext uri="{FF2B5EF4-FFF2-40B4-BE49-F238E27FC236}">
                                  <a16:creationId xmlns:a16="http://schemas.microsoft.com/office/drawing/2014/main" id="{6F799714-AD56-CA4C-A2C9-BD141ECF6410}"/>
                                </a:ext>
                              </a:extLst>
                            </p:cNvPr>
                            <p:cNvSpPr txBox="1"/>
                            <p:nvPr/>
                          </p:nvSpPr>
                          <p:spPr>
                            <a:xfrm>
                              <a:off x="64736" y="631179"/>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B</a:t>
                              </a:r>
                            </a:p>
                          </p:txBody>
                        </p:sp>
                        <p:sp>
                          <p:nvSpPr>
                            <p:cNvPr id="32" name="Text Box 11">
                              <a:extLst>
                                <a:ext uri="{FF2B5EF4-FFF2-40B4-BE49-F238E27FC236}">
                                  <a16:creationId xmlns:a16="http://schemas.microsoft.com/office/drawing/2014/main" id="{508158D9-8BC7-D74F-9838-61567051989D}"/>
                                </a:ext>
                              </a:extLst>
                            </p:cNvPr>
                            <p:cNvSpPr txBox="1"/>
                            <p:nvPr/>
                          </p:nvSpPr>
                          <p:spPr>
                            <a:xfrm>
                              <a:off x="1848757" y="61296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a:t>
                              </a:r>
                            </a:p>
                          </p:txBody>
                        </p:sp>
                        <p:sp>
                          <p:nvSpPr>
                            <p:cNvPr id="33" name="Text Box 12">
                              <a:extLst>
                                <a:ext uri="{FF2B5EF4-FFF2-40B4-BE49-F238E27FC236}">
                                  <a16:creationId xmlns:a16="http://schemas.microsoft.com/office/drawing/2014/main" id="{20A46380-17BB-9B4D-AE3A-CC179D946728}"/>
                                </a:ext>
                              </a:extLst>
                            </p:cNvPr>
                            <p:cNvSpPr txBox="1"/>
                            <p:nvPr/>
                          </p:nvSpPr>
                          <p:spPr>
                            <a:xfrm>
                              <a:off x="2913132" y="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D</a:t>
                              </a:r>
                            </a:p>
                          </p:txBody>
                        </p:sp>
                      </p:grpSp>
                      <p:sp>
                        <p:nvSpPr>
                          <p:cNvPr id="28" name="Arc 27">
                            <a:extLst>
                              <a:ext uri="{FF2B5EF4-FFF2-40B4-BE49-F238E27FC236}">
                                <a16:creationId xmlns:a16="http://schemas.microsoft.com/office/drawing/2014/main" id="{FB414B7B-C8CA-3042-9888-4C4010BA58FA}"/>
                              </a:ext>
                            </a:extLst>
                          </p:cNvPr>
                          <p:cNvSpPr/>
                          <p:nvPr/>
                        </p:nvSpPr>
                        <p:spPr>
                          <a:xfrm>
                            <a:off x="671639"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9" name="Arc 28">
                            <a:extLst>
                              <a:ext uri="{FF2B5EF4-FFF2-40B4-BE49-F238E27FC236}">
                                <a16:creationId xmlns:a16="http://schemas.microsoft.com/office/drawing/2014/main" id="{4B41D92E-EA1C-D348-958A-7D9A786BA929}"/>
                              </a:ext>
                            </a:extLst>
                          </p:cNvPr>
                          <p:cNvSpPr/>
                          <p:nvPr/>
                        </p:nvSpPr>
                        <p:spPr>
                          <a:xfrm rot="10800000">
                            <a:off x="1521303"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Connector 23">
                          <a:extLst>
                            <a:ext uri="{FF2B5EF4-FFF2-40B4-BE49-F238E27FC236}">
                              <a16:creationId xmlns:a16="http://schemas.microsoft.com/office/drawing/2014/main" id="{07B2A833-7F21-8A46-987B-B9B93723FE13}"/>
                            </a:ext>
                          </a:extLst>
                        </p:cNvPr>
                        <p:cNvCxnSpPr/>
                        <p:nvPr/>
                      </p:nvCxnSpPr>
                      <p:spPr>
                        <a:xfrm>
                          <a:off x="0" y="0"/>
                          <a:ext cx="0" cy="24270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22" name="Picture 21">
                        <a:extLst>
                          <a:ext uri="{FF2B5EF4-FFF2-40B4-BE49-F238E27FC236}">
                            <a16:creationId xmlns:a16="http://schemas.microsoft.com/office/drawing/2014/main" id="{2EF80B40-5A76-4744-AAAC-0E615C4915C8}"/>
                          </a:ext>
                        </a:extLst>
                      </p:cNvPr>
                      <p:cNvPicPr>
                        <a:picLocks noChangeAspect="1"/>
                      </p:cNvPicPr>
                      <p:nvPr/>
                    </p:nvPicPr>
                    <p:blipFill>
                      <a:blip r:embed="rId3"/>
                      <a:stretch>
                        <a:fillRect/>
                      </a:stretch>
                    </p:blipFill>
                    <p:spPr>
                      <a:xfrm flipH="1">
                        <a:off x="8092" y="48552"/>
                        <a:ext cx="347345" cy="94615"/>
                      </a:xfrm>
                      <a:prstGeom prst="rect">
                        <a:avLst/>
                      </a:prstGeom>
                    </p:spPr>
                  </p:pic>
                </p:grpSp>
                <p:sp>
                  <p:nvSpPr>
                    <p:cNvPr id="17" name="Rectangle 16">
                      <a:extLst>
                        <a:ext uri="{FF2B5EF4-FFF2-40B4-BE49-F238E27FC236}">
                          <a16:creationId xmlns:a16="http://schemas.microsoft.com/office/drawing/2014/main" id="{8294E2BC-A9BE-C843-8A25-58A349BE2819}"/>
                        </a:ext>
                      </a:extLst>
                    </p:cNvPr>
                    <p:cNvSpPr/>
                    <p:nvPr/>
                  </p:nvSpPr>
                  <p:spPr>
                    <a:xfrm>
                      <a:off x="356049" y="0"/>
                      <a:ext cx="202372" cy="283029"/>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Straight Connector 17">
                      <a:extLst>
                        <a:ext uri="{FF2B5EF4-FFF2-40B4-BE49-F238E27FC236}">
                          <a16:creationId xmlns:a16="http://schemas.microsoft.com/office/drawing/2014/main" id="{1C55A49B-1477-714C-A304-9D2B92C76D45}"/>
                        </a:ext>
                      </a:extLst>
                    </p:cNvPr>
                    <p:cNvCxnSpPr/>
                    <p:nvPr/>
                  </p:nvCxnSpPr>
                  <p:spPr>
                    <a:xfrm flipH="1">
                      <a:off x="356050" y="283221"/>
                      <a:ext cx="620" cy="186117"/>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C528F08-E5CA-1041-BB07-3F2473EB1ADF}"/>
                        </a:ext>
                      </a:extLst>
                    </p:cNvPr>
                    <p:cNvCxnSpPr/>
                    <p:nvPr/>
                  </p:nvCxnSpPr>
                  <p:spPr>
                    <a:xfrm>
                      <a:off x="663547" y="283221"/>
                      <a:ext cx="8079" cy="186055"/>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B43283C-02A1-5541-AD43-70C468C9EEB8}"/>
                        </a:ext>
                      </a:extLst>
                    </p:cNvPr>
                    <p:cNvCxnSpPr/>
                    <p:nvPr/>
                  </p:nvCxnSpPr>
                  <p:spPr>
                    <a:xfrm>
                      <a:off x="356050" y="396510"/>
                      <a:ext cx="315576"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15" name="Text Box 29">
                    <a:extLst>
                      <a:ext uri="{FF2B5EF4-FFF2-40B4-BE49-F238E27FC236}">
                        <a16:creationId xmlns:a16="http://schemas.microsoft.com/office/drawing/2014/main" id="{F4FAFB4B-8738-B44C-9C2F-6CE624C79772}"/>
                      </a:ext>
                    </a:extLst>
                  </p:cNvPr>
                  <p:cNvSpPr txBox="1"/>
                  <p:nvPr/>
                </p:nvSpPr>
                <p:spPr>
                  <a:xfrm>
                    <a:off x="331774" y="436970"/>
                    <a:ext cx="380326" cy="30718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effectLst/>
                        <a:latin typeface="Times New Roman" panose="02020603050405020304" pitchFamily="18" charset="0"/>
                        <a:ea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190E1707-4FA9-3E41-9223-AB5803BCD9BF}"/>
                        </a:ext>
                      </a:extLst>
                    </p:cNvPr>
                    <p:cNvSpPr/>
                    <p:nvPr/>
                  </p:nvSpPr>
                  <p:spPr>
                    <a:xfrm>
                      <a:off x="2520965" y="4484021"/>
                      <a:ext cx="435504"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3" name="Rectangle 2">
                      <a:extLst>
                        <a:ext uri="{FF2B5EF4-FFF2-40B4-BE49-F238E27FC236}">
                          <a16:creationId xmlns:a16="http://schemas.microsoft.com/office/drawing/2014/main" id="{143762C2-EE96-8645-9C6A-E8538B83A3A7}"/>
                        </a:ext>
                      </a:extLst>
                    </p:cNvPr>
                    <p:cNvSpPr>
                      <a:spLocks noRot="1" noChangeAspect="1" noMove="1" noResize="1" noEditPoints="1" noAdjustHandles="1" noChangeArrowheads="1" noChangeShapeType="1" noTextEdit="1"/>
                    </p:cNvSpPr>
                    <p:nvPr/>
                  </p:nvSpPr>
                  <p:spPr>
                    <a:xfrm>
                      <a:off x="2520965" y="4484021"/>
                      <a:ext cx="435504" cy="369332"/>
                    </a:xfrm>
                    <a:prstGeom prst="rect">
                      <a:avLst/>
                    </a:prstGeom>
                    <a:blipFill>
                      <a:blip r:embed="rId4"/>
                      <a:stretch>
                        <a:fillRect b="-4167"/>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86D539A-0A94-DE4F-9AEB-DABDEBF0E454}"/>
                      </a:ext>
                    </a:extLst>
                  </p:cNvPr>
                  <p:cNvSpPr/>
                  <p:nvPr/>
                </p:nvSpPr>
                <p:spPr>
                  <a:xfrm>
                    <a:off x="2187897" y="4259459"/>
                    <a:ext cx="370935"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𝑘</m:t>
                          </m:r>
                        </m:oMath>
                      </m:oMathPara>
                    </a14:m>
                    <a:endParaRPr lang="en-US" dirty="0"/>
                  </a:p>
                </p:txBody>
              </p:sp>
            </mc:Choice>
            <mc:Fallback xmlns="">
              <p:sp>
                <p:nvSpPr>
                  <p:cNvPr id="33" name="Rectangle 32">
                    <a:extLst>
                      <a:ext uri="{FF2B5EF4-FFF2-40B4-BE49-F238E27FC236}">
                        <a16:creationId xmlns:a16="http://schemas.microsoft.com/office/drawing/2014/main" id="{F2BD8F47-8748-C443-8B9E-93821343343C}"/>
                      </a:ext>
                    </a:extLst>
                  </p:cNvPr>
                  <p:cNvSpPr>
                    <a:spLocks noRot="1" noChangeAspect="1" noMove="1" noResize="1" noEditPoints="1" noAdjustHandles="1" noChangeArrowheads="1" noChangeShapeType="1" noTextEdit="1"/>
                  </p:cNvSpPr>
                  <p:nvPr/>
                </p:nvSpPr>
                <p:spPr>
                  <a:xfrm>
                    <a:off x="2187897" y="4259459"/>
                    <a:ext cx="370935" cy="369332"/>
                  </a:xfrm>
                  <a:prstGeom prst="rect">
                    <a:avLst/>
                  </a:prstGeom>
                  <a:blipFill>
                    <a:blip r:embed="rId5"/>
                    <a:stretch>
                      <a:fillRect b="-12000"/>
                    </a:stretch>
                  </a:blipFill>
                </p:spPr>
                <p:txBody>
                  <a:bodyPr/>
                  <a:lstStyle/>
                  <a:p>
                    <a:r>
                      <a:rPr lang="en-US">
                        <a:noFill/>
                      </a:rPr>
                      <a:t> </a:t>
                    </a:r>
                  </a:p>
                </p:txBody>
              </p:sp>
            </mc:Fallback>
          </mc:AlternateContent>
        </p:grpSp>
        <p:sp>
          <p:nvSpPr>
            <p:cNvPr id="7" name="Text Box 29">
              <a:extLst>
                <a:ext uri="{FF2B5EF4-FFF2-40B4-BE49-F238E27FC236}">
                  <a16:creationId xmlns:a16="http://schemas.microsoft.com/office/drawing/2014/main" id="{F5797311-AE55-D447-A3E0-84B1CE1386A4}"/>
                </a:ext>
              </a:extLst>
            </p:cNvPr>
            <p:cNvSpPr txBox="1"/>
            <p:nvPr/>
          </p:nvSpPr>
          <p:spPr>
            <a:xfrm>
              <a:off x="4106489" y="6056468"/>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latin typeface="Times New Roman" panose="02020603050405020304" pitchFamily="18" charset="0"/>
                  <a:ea typeface="Times New Roman" panose="02020603050405020304" pitchFamily="18" charset="0"/>
                  <a:sym typeface="Symbol" pitchFamily="2" charset="2"/>
                </a:rPr>
                <a:t>y</a:t>
              </a:r>
              <a:endParaRPr lang="en-US" sz="1600" dirty="0">
                <a:effectLst/>
                <a:latin typeface="Times New Roman" panose="02020603050405020304" pitchFamily="18" charset="0"/>
                <a:ea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7666434A-4AF4-5744-9D56-9A4A6597D547}"/>
                </a:ext>
              </a:extLst>
            </p:cNvPr>
            <p:cNvCxnSpPr>
              <a:cxnSpLocks/>
            </p:cNvCxnSpPr>
            <p:nvPr/>
          </p:nvCxnSpPr>
          <p:spPr>
            <a:xfrm>
              <a:off x="4463933" y="5790751"/>
              <a:ext cx="0" cy="90231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E99C150-F220-3049-8B72-460FB77948C4}"/>
                </a:ext>
              </a:extLst>
            </p:cNvPr>
            <p:cNvCxnSpPr>
              <a:cxnSpLocks/>
            </p:cNvCxnSpPr>
            <p:nvPr/>
          </p:nvCxnSpPr>
          <p:spPr>
            <a:xfrm flipV="1">
              <a:off x="3488428" y="6727622"/>
              <a:ext cx="1810524" cy="994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67285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D6C07B2-64E2-6C47-B553-7639F7F3464E}"/>
                  </a:ext>
                </a:extLst>
              </p:cNvPr>
              <p:cNvSpPr/>
              <p:nvPr/>
            </p:nvSpPr>
            <p:spPr>
              <a:xfrm>
                <a:off x="358588" y="1448164"/>
                <a:ext cx="11528612" cy="2630144"/>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determine the speed of the mass when it loses contact with the spring (at its equilibrium point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cs typeface="Times New Roman" panose="02020603050405020304" pitchFamily="18" charset="0"/>
                          </a:rPr>
                          <m:t>𝑓</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since the mass is not permanently attached) we use conservation of energy.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speed of the mass when it leaves the spring is also the speed of the mass at the top of the hill, labeled as point A since there is no friction on the horizontal surface and the spring is initially compressed (from equilibrium) by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cs typeface="Times New Roman" panose="02020603050405020304" pitchFamily="18" charset="0"/>
                          </a:rPr>
                          <m:t>𝑖</m:t>
                        </m:r>
                      </m:sub>
                    </m:sSub>
                    <m:r>
                      <a:rPr lang="en-US" b="0" i="1" smtClean="0">
                        <a:latin typeface="Cambria Math" panose="02040503050406030204" pitchFamily="18" charset="0"/>
                        <a:cs typeface="Times New Roman" panose="02020603050405020304" pitchFamily="18" charset="0"/>
                      </a:rPr>
                      <m:t>=</m:t>
                    </m:r>
                    <m:d>
                      <m:dPr>
                        <m:begChr m:val="|"/>
                        <m:endChr m:val="|"/>
                        <m:ctrlPr>
                          <a:rPr lang="en-US" i="1">
                            <a:solidFill>
                              <a:srgbClr val="131313"/>
                            </a:solidFill>
                            <a:latin typeface="Cambria Math" panose="02040503050406030204" pitchFamily="18" charset="0"/>
                            <a:ea typeface="Times New Roman" panose="02020603050405020304" pitchFamily="18" charset="0"/>
                          </a:rPr>
                        </m:ctrlPr>
                      </m:dPr>
                      <m:e>
                        <m:r>
                          <a:rPr lang="en-US" i="1">
                            <a:solidFill>
                              <a:srgbClr val="131313"/>
                            </a:solidFill>
                            <a:latin typeface="Cambria Math" panose="02040503050406030204" pitchFamily="18" charset="0"/>
                            <a:ea typeface="Times New Roman" panose="02020603050405020304" pitchFamily="18" charset="0"/>
                          </a:rPr>
                          <m:t>∆</m:t>
                        </m:r>
                        <m:acc>
                          <m:accPr>
                            <m:chr m:val="⃗"/>
                            <m:ctrlPr>
                              <a:rPr lang="en-US" i="1">
                                <a:solidFill>
                                  <a:srgbClr val="131313"/>
                                </a:solidFill>
                                <a:latin typeface="Cambria Math" panose="02040503050406030204" pitchFamily="18" charset="0"/>
                                <a:ea typeface="Times New Roman" panose="02020603050405020304" pitchFamily="18" charset="0"/>
                              </a:rPr>
                            </m:ctrlPr>
                          </m:accPr>
                          <m:e>
                            <m:r>
                              <a:rPr lang="en-US" i="1">
                                <a:solidFill>
                                  <a:srgbClr val="131313"/>
                                </a:solidFill>
                                <a:latin typeface="Cambria Math" panose="02040503050406030204" pitchFamily="18" charset="0"/>
                                <a:ea typeface="Times New Roman" panose="02020603050405020304" pitchFamily="18" charset="0"/>
                              </a:rPr>
                              <m:t>𝑥</m:t>
                            </m:r>
                          </m:e>
                        </m:acc>
                      </m:e>
                    </m:d>
                  </m:oMath>
                </a14:m>
                <a:r>
                  <a:rPr lang="en-US"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 the mass is being accelerated by the spring from rest to its final speed, the mass does not change height.  Thus </a:t>
                </a:r>
                <a14:m>
                  <m:oMath xmlns:m="http://schemas.openxmlformats.org/officeDocument/2006/math">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a:t>
                </a:r>
              </a:p>
            </p:txBody>
          </p:sp>
        </mc:Choice>
        <mc:Fallback xmlns="">
          <p:sp>
            <p:nvSpPr>
              <p:cNvPr id="3" name="Rectangle 2">
                <a:extLst>
                  <a:ext uri="{FF2B5EF4-FFF2-40B4-BE49-F238E27FC236}">
                    <a16:creationId xmlns:a16="http://schemas.microsoft.com/office/drawing/2014/main" id="{4D6C07B2-64E2-6C47-B553-7639F7F3464E}"/>
                  </a:ext>
                </a:extLst>
              </p:cNvPr>
              <p:cNvSpPr>
                <a:spLocks noRot="1" noChangeAspect="1" noMove="1" noResize="1" noEditPoints="1" noAdjustHandles="1" noChangeArrowheads="1" noChangeShapeType="1" noTextEdit="1"/>
              </p:cNvSpPr>
              <p:nvPr/>
            </p:nvSpPr>
            <p:spPr>
              <a:xfrm>
                <a:off x="358588" y="1448164"/>
                <a:ext cx="11528612" cy="2630144"/>
              </a:xfrm>
              <a:prstGeom prst="rect">
                <a:avLst/>
              </a:prstGeom>
              <a:blipFill>
                <a:blip r:embed="rId2"/>
                <a:stretch>
                  <a:fillRect l="-330" t="-962" b="-2404"/>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43588A74-B01D-5349-AC6F-64B752166727}"/>
              </a:ext>
            </a:extLst>
          </p:cNvPr>
          <p:cNvSpPr/>
          <p:nvPr/>
        </p:nvSpPr>
        <p:spPr>
          <a:xfrm>
            <a:off x="358588" y="904719"/>
            <a:ext cx="2140330"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a:t>
            </a:r>
          </a:p>
        </p:txBody>
      </p:sp>
      <p:grpSp>
        <p:nvGrpSpPr>
          <p:cNvPr id="11" name="Group 10">
            <a:extLst>
              <a:ext uri="{FF2B5EF4-FFF2-40B4-BE49-F238E27FC236}">
                <a16:creationId xmlns:a16="http://schemas.microsoft.com/office/drawing/2014/main" id="{0C9A8811-FF3E-024C-B4F2-AD00C807D8C5}"/>
              </a:ext>
            </a:extLst>
          </p:cNvPr>
          <p:cNvGrpSpPr/>
          <p:nvPr/>
        </p:nvGrpSpPr>
        <p:grpSpPr>
          <a:xfrm>
            <a:off x="4827338" y="3649415"/>
            <a:ext cx="2461122" cy="614702"/>
            <a:chOff x="4476753" y="4159806"/>
            <a:chExt cx="2461122" cy="614702"/>
          </a:xfrm>
        </p:grpSpPr>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2856E60-1115-E44A-87BC-69473E79CA98}"/>
                    </a:ext>
                  </a:extLst>
                </p:cNvPr>
                <p:cNvSpPr/>
                <p:nvPr/>
              </p:nvSpPr>
              <p:spPr>
                <a:xfrm>
                  <a:off x="4476753" y="4340944"/>
                  <a:ext cx="2461122" cy="39190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𝑈</m:t>
                            </m:r>
                          </m:e>
                          <m:sub>
                            <m:r>
                              <a:rPr lang="en-US" b="0" i="1" smtClean="0">
                                <a:latin typeface="Cambria Math" panose="02040503050406030204" pitchFamily="18" charset="0"/>
                                <a:ea typeface="Cambria Math" panose="02040503050406030204" pitchFamily="18" charset="0"/>
                              </a:rPr>
                              <m:t>𝑠</m:t>
                            </m:r>
                          </m:sub>
                        </m:sSub>
                      </m:oMath>
                    </m:oMathPara>
                  </a14:m>
                  <a:endParaRPr lang="en-US" dirty="0"/>
                </a:p>
              </p:txBody>
            </p:sp>
          </mc:Choice>
          <mc:Fallback xmlns="">
            <p:sp>
              <p:nvSpPr>
                <p:cNvPr id="7" name="Rectangle 6">
                  <a:extLst>
                    <a:ext uri="{FF2B5EF4-FFF2-40B4-BE49-F238E27FC236}">
                      <a16:creationId xmlns:a16="http://schemas.microsoft.com/office/drawing/2014/main" id="{12856E60-1115-E44A-87BC-69473E79CA98}"/>
                    </a:ext>
                  </a:extLst>
                </p:cNvPr>
                <p:cNvSpPr>
                  <a:spLocks noRot="1" noChangeAspect="1" noMove="1" noResize="1" noEditPoints="1" noAdjustHandles="1" noChangeArrowheads="1" noChangeShapeType="1" noTextEdit="1"/>
                </p:cNvSpPr>
                <p:nvPr/>
              </p:nvSpPr>
              <p:spPr>
                <a:xfrm>
                  <a:off x="4476753" y="4340944"/>
                  <a:ext cx="2461122" cy="391902"/>
                </a:xfrm>
                <a:prstGeom prst="rect">
                  <a:avLst/>
                </a:prstGeom>
                <a:blipFill>
                  <a:blip r:embed="rId3"/>
                  <a:stretch>
                    <a:fillRect b="-3226"/>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93285A6D-00D1-F447-8145-B3229B1A2F47}"/>
                </a:ext>
              </a:extLst>
            </p:cNvPr>
            <p:cNvCxnSpPr/>
            <p:nvPr/>
          </p:nvCxnSpPr>
          <p:spPr>
            <a:xfrm flipV="1">
              <a:off x="5968999" y="4286444"/>
              <a:ext cx="88901" cy="488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46D53056-AC37-A145-9055-9F009D5ABA3B}"/>
                    </a:ext>
                  </a:extLst>
                </p:cNvPr>
                <p:cNvSpPr/>
                <p:nvPr/>
              </p:nvSpPr>
              <p:spPr>
                <a:xfrm>
                  <a:off x="6019799" y="4159806"/>
                  <a:ext cx="324128" cy="307777"/>
                </a:xfrm>
                <a:prstGeom prst="rect">
                  <a:avLst/>
                </a:prstGeom>
              </p:spPr>
              <p:txBody>
                <a:bodyPr wrap="squar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10" name="Rectangle 9">
                  <a:extLst>
                    <a:ext uri="{FF2B5EF4-FFF2-40B4-BE49-F238E27FC236}">
                      <a16:creationId xmlns:a16="http://schemas.microsoft.com/office/drawing/2014/main" id="{46D53056-AC37-A145-9055-9F009D5ABA3B}"/>
                    </a:ext>
                  </a:extLst>
                </p:cNvPr>
                <p:cNvSpPr>
                  <a:spLocks noRot="1" noChangeAspect="1" noMove="1" noResize="1" noEditPoints="1" noAdjustHandles="1" noChangeArrowheads="1" noChangeShapeType="1" noTextEdit="1"/>
                </p:cNvSpPr>
                <p:nvPr/>
              </p:nvSpPr>
              <p:spPr>
                <a:xfrm>
                  <a:off x="6019799" y="4159806"/>
                  <a:ext cx="324128" cy="307777"/>
                </a:xfrm>
                <a:prstGeom prst="rect">
                  <a:avLst/>
                </a:prstGeom>
                <a:blipFill>
                  <a:blip r:embed="rId4"/>
                  <a:stretch>
                    <a:fillRect/>
                  </a:stretch>
                </a:blipFill>
              </p:spPr>
              <p:txBody>
                <a:bodyPr/>
                <a:lstStyle/>
                <a:p>
                  <a:r>
                    <a:rPr lang="en-US">
                      <a:noFill/>
                    </a:rPr>
                    <a:t> </a:t>
                  </a:r>
                </a:p>
              </p:txBody>
            </p:sp>
          </mc:Fallback>
        </mc:AlternateContent>
      </p:grpSp>
      <p:grpSp>
        <p:nvGrpSpPr>
          <p:cNvPr id="16" name="Group 15">
            <a:extLst>
              <a:ext uri="{FF2B5EF4-FFF2-40B4-BE49-F238E27FC236}">
                <a16:creationId xmlns:a16="http://schemas.microsoft.com/office/drawing/2014/main" id="{EA0114AF-9F31-504D-BD3C-B06AD3170E15}"/>
              </a:ext>
            </a:extLst>
          </p:cNvPr>
          <p:cNvGrpSpPr/>
          <p:nvPr/>
        </p:nvGrpSpPr>
        <p:grpSpPr>
          <a:xfrm>
            <a:off x="3969443" y="4356771"/>
            <a:ext cx="4176913" cy="614702"/>
            <a:chOff x="3740843" y="3763961"/>
            <a:chExt cx="4176913" cy="614702"/>
          </a:xfrm>
        </p:grpSpPr>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BA78C9CB-C5C3-9F43-9D82-EE3EDDB387DC}"/>
                    </a:ext>
                  </a:extLst>
                </p:cNvPr>
                <p:cNvSpPr/>
                <p:nvPr/>
              </p:nvSpPr>
              <p:spPr>
                <a:xfrm>
                  <a:off x="3740843" y="3949269"/>
                  <a:ext cx="4176913" cy="419923"/>
                </a:xfrm>
                <a:prstGeom prst="rect">
                  <a:avLst/>
                </a:prstGeom>
              </p:spPr>
              <p:txBody>
                <a:bodyPr wrap="none">
                  <a:spAutoFit/>
                </a:bodyPr>
                <a:lstStyle/>
                <a:p>
                  <a:pPr marL="228600" marR="0">
                    <a:spcBef>
                      <a:spcPts val="0"/>
                    </a:spcBef>
                    <a:spcAft>
                      <a:spcPts val="0"/>
                    </a:spcAft>
                  </a:pPr>
                  <a14:m>
                    <m:oMathPara xmlns:m="http://schemas.openxmlformats.org/officeDocument/2006/math">
                      <m:oMath>
                        <m:d>
                          <m:dPr>
                            <m:ctrlPr>
                              <a:rPr lang="en-US" i="1">
                                <a:latin typeface="Cambria Math" panose="02040503050406030204" pitchFamily="18" charset="0"/>
                                <a:ea typeface="Times New Roman" panose="02020603050405020304" pitchFamily="18" charset="0"/>
                              </a:rPr>
                            </m:ctrlPr>
                          </m:dPr>
                          <m:e>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𝑚</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i="1">
                                    <a:latin typeface="Cambria Math" panose="02040503050406030204" pitchFamily="18" charset="0"/>
                                    <a:ea typeface="Times New Roman" panose="02020603050405020304" pitchFamily="18" charset="0"/>
                                  </a:rPr>
                                  <m:t>𝑓</m:t>
                                </m:r>
                              </m:sub>
                              <m:sup>
                                <m:r>
                                  <a:rPr lang="en-US" i="1">
                                    <a:latin typeface="Cambria Math" panose="02040503050406030204" pitchFamily="18" charset="0"/>
                                    <a:ea typeface="Times New Roman" panose="02020603050405020304" pitchFamily="18" charset="0"/>
                                  </a:rPr>
                                  <m:t>2</m:t>
                                </m:r>
                              </m:sup>
                            </m:sSubSup>
                            <m:r>
                              <a:rPr lang="en-US" i="1">
                                <a:latin typeface="Cambria Math" panose="02040503050406030204" pitchFamily="18" charset="0"/>
                                <a:ea typeface="Times New Roman" panose="02020603050405020304" pitchFamily="18" charset="0"/>
                              </a:rPr>
                              <m:t>−</m:t>
                            </m:r>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𝑚</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i="1">
                                    <a:latin typeface="Cambria Math" panose="02040503050406030204" pitchFamily="18" charset="0"/>
                                    <a:ea typeface="Times New Roman" panose="02020603050405020304" pitchFamily="18" charset="0"/>
                                  </a:rPr>
                                  <m:t>𝑖</m:t>
                                </m:r>
                              </m:sub>
                              <m:sup>
                                <m:r>
                                  <a:rPr lang="en-US" i="1">
                                    <a:latin typeface="Cambria Math" panose="02040503050406030204" pitchFamily="18" charset="0"/>
                                    <a:ea typeface="Times New Roman" panose="02020603050405020304" pitchFamily="18" charset="0"/>
                                  </a:rPr>
                                  <m:t>2</m:t>
                                </m:r>
                              </m:sup>
                            </m:sSubSup>
                          </m:e>
                        </m:d>
                        <m:r>
                          <a:rPr lang="en-US" b="0" i="1" smtClean="0">
                            <a:latin typeface="Cambria Math" panose="02040503050406030204" pitchFamily="18" charset="0"/>
                            <a:ea typeface="Times New Roman" panose="02020603050405020304" pitchFamily="18" charset="0"/>
                          </a:rPr>
                          <m:t>+</m:t>
                        </m:r>
                        <m:d>
                          <m:dPr>
                            <m:ctrlPr>
                              <a:rPr lang="en-US" i="1">
                                <a:latin typeface="Cambria Math" panose="02040503050406030204" pitchFamily="18" charset="0"/>
                                <a:ea typeface="Times New Roman" panose="02020603050405020304" pitchFamily="18" charset="0"/>
                              </a:rPr>
                            </m:ctrlPr>
                          </m:dPr>
                          <m:e>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𝑘</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𝑥</m:t>
                                </m:r>
                              </m:e>
                              <m:sub>
                                <m:r>
                                  <a:rPr lang="en-US" b="0" i="1" smtClean="0">
                                    <a:latin typeface="Cambria Math" panose="02040503050406030204" pitchFamily="18" charset="0"/>
                                    <a:ea typeface="Times New Roman" panose="02020603050405020304" pitchFamily="18" charset="0"/>
                                  </a:rPr>
                                  <m:t>𝑓</m:t>
                                </m:r>
                              </m:sub>
                              <m:sup>
                                <m:r>
                                  <a:rPr lang="en-US" i="1">
                                    <a:latin typeface="Cambria Math" panose="02040503050406030204" pitchFamily="18" charset="0"/>
                                    <a:ea typeface="Times New Roman" panose="02020603050405020304" pitchFamily="18" charset="0"/>
                                  </a:rPr>
                                  <m:t>2</m:t>
                                </m:r>
                              </m:sup>
                            </m:sSubSup>
                            <m:r>
                              <a:rPr lang="en-US" b="0" i="1" smtClean="0">
                                <a:latin typeface="Cambria Math" panose="02040503050406030204" pitchFamily="18" charset="0"/>
                                <a:ea typeface="Times New Roman" panose="02020603050405020304" pitchFamily="18" charset="0"/>
                              </a:rPr>
                              <m:t>−</m:t>
                            </m:r>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𝑘</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𝑥</m:t>
                                </m:r>
                              </m:e>
                              <m:sub>
                                <m:r>
                                  <a:rPr lang="en-US" i="1">
                                    <a:latin typeface="Cambria Math" panose="02040503050406030204" pitchFamily="18" charset="0"/>
                                    <a:ea typeface="Times New Roman" panose="02020603050405020304" pitchFamily="18" charset="0"/>
                                  </a:rPr>
                                  <m:t>𝑖</m:t>
                                </m:r>
                              </m:sub>
                              <m:sup>
                                <m:r>
                                  <a:rPr lang="en-US" i="1">
                                    <a:latin typeface="Cambria Math" panose="02040503050406030204" pitchFamily="18" charset="0"/>
                                    <a:ea typeface="Times New Roman" panose="02020603050405020304" pitchFamily="18" charset="0"/>
                                  </a:rPr>
                                  <m:t>2</m:t>
                                </m:r>
                              </m:sup>
                            </m:sSubSup>
                          </m:e>
                        </m:d>
                        <m:r>
                          <a:rPr lang="en-US" b="0" i="1" smtClean="0">
                            <a:latin typeface="Cambria Math" panose="02040503050406030204" pitchFamily="18" charset="0"/>
                          </a:rPr>
                          <m:t>=0</m:t>
                        </m:r>
                      </m:oMath>
                    </m:oMathPara>
                  </a14:m>
                  <a:endParaRPr lang="en-US" sz="2000" dirty="0">
                    <a:effectLst/>
                    <a:latin typeface="Times New Roman" panose="02020603050405020304" pitchFamily="18" charset="0"/>
                    <a:ea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BA78C9CB-C5C3-9F43-9D82-EE3EDDB387DC}"/>
                    </a:ext>
                  </a:extLst>
                </p:cNvPr>
                <p:cNvSpPr>
                  <a:spLocks noRot="1" noChangeAspect="1" noMove="1" noResize="1" noEditPoints="1" noAdjustHandles="1" noChangeArrowheads="1" noChangeShapeType="1" noTextEdit="1"/>
                </p:cNvSpPr>
                <p:nvPr/>
              </p:nvSpPr>
              <p:spPr>
                <a:xfrm>
                  <a:off x="3740843" y="3949269"/>
                  <a:ext cx="4176913" cy="419923"/>
                </a:xfrm>
                <a:prstGeom prst="rect">
                  <a:avLst/>
                </a:prstGeom>
                <a:blipFill>
                  <a:blip r:embed="rId5"/>
                  <a:stretch>
                    <a:fillRect b="-2941"/>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6BFFDD4A-B772-874F-927E-885928B65E2F}"/>
                </a:ext>
              </a:extLst>
            </p:cNvPr>
            <p:cNvCxnSpPr/>
            <p:nvPr/>
          </p:nvCxnSpPr>
          <p:spPr>
            <a:xfrm flipV="1">
              <a:off x="5295899" y="3890599"/>
              <a:ext cx="88901" cy="488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DB97DC5A-116E-C34E-BBC9-DADE72227F54}"/>
                    </a:ext>
                  </a:extLst>
                </p:cNvPr>
                <p:cNvSpPr/>
                <p:nvPr/>
              </p:nvSpPr>
              <p:spPr>
                <a:xfrm>
                  <a:off x="5346699" y="3763961"/>
                  <a:ext cx="324128" cy="307777"/>
                </a:xfrm>
                <a:prstGeom prst="rect">
                  <a:avLst/>
                </a:prstGeom>
              </p:spPr>
              <p:txBody>
                <a:bodyPr wrap="squar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13" name="Rectangle 12">
                  <a:extLst>
                    <a:ext uri="{FF2B5EF4-FFF2-40B4-BE49-F238E27FC236}">
                      <a16:creationId xmlns:a16="http://schemas.microsoft.com/office/drawing/2014/main" id="{DB97DC5A-116E-C34E-BBC9-DADE72227F54}"/>
                    </a:ext>
                  </a:extLst>
                </p:cNvPr>
                <p:cNvSpPr>
                  <a:spLocks noRot="1" noChangeAspect="1" noMove="1" noResize="1" noEditPoints="1" noAdjustHandles="1" noChangeArrowheads="1" noChangeShapeType="1" noTextEdit="1"/>
                </p:cNvSpPr>
                <p:nvPr/>
              </p:nvSpPr>
              <p:spPr>
                <a:xfrm>
                  <a:off x="5346699" y="3763961"/>
                  <a:ext cx="324128" cy="307777"/>
                </a:xfrm>
                <a:prstGeom prst="rect">
                  <a:avLst/>
                </a:prstGeom>
                <a:blipFill>
                  <a:blip r:embed="rId6"/>
                  <a:stretch>
                    <a:fillRect/>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D5B15134-480D-A447-8284-C633939C7C2F}"/>
                </a:ext>
              </a:extLst>
            </p:cNvPr>
            <p:cNvCxnSpPr/>
            <p:nvPr/>
          </p:nvCxnSpPr>
          <p:spPr>
            <a:xfrm flipV="1">
              <a:off x="6255026" y="3890599"/>
              <a:ext cx="88901" cy="488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4D44D1F9-3419-A548-9CFA-A0B5C4CC1195}"/>
                    </a:ext>
                  </a:extLst>
                </p:cNvPr>
                <p:cNvSpPr/>
                <p:nvPr/>
              </p:nvSpPr>
              <p:spPr>
                <a:xfrm>
                  <a:off x="6305826" y="3763961"/>
                  <a:ext cx="324128" cy="307777"/>
                </a:xfrm>
                <a:prstGeom prst="rect">
                  <a:avLst/>
                </a:prstGeom>
              </p:spPr>
              <p:txBody>
                <a:bodyPr wrap="squar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15" name="Rectangle 14">
                  <a:extLst>
                    <a:ext uri="{FF2B5EF4-FFF2-40B4-BE49-F238E27FC236}">
                      <a16:creationId xmlns:a16="http://schemas.microsoft.com/office/drawing/2014/main" id="{4D44D1F9-3419-A548-9CFA-A0B5C4CC1195}"/>
                    </a:ext>
                  </a:extLst>
                </p:cNvPr>
                <p:cNvSpPr>
                  <a:spLocks noRot="1" noChangeAspect="1" noMove="1" noResize="1" noEditPoints="1" noAdjustHandles="1" noChangeArrowheads="1" noChangeShapeType="1" noTextEdit="1"/>
                </p:cNvSpPr>
                <p:nvPr/>
              </p:nvSpPr>
              <p:spPr>
                <a:xfrm>
                  <a:off x="6305826" y="3763961"/>
                  <a:ext cx="324128" cy="307777"/>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CC3121B7-D4CF-9348-9281-B84FD15D11D8}"/>
                  </a:ext>
                </a:extLst>
              </p:cNvPr>
              <p:cNvSpPr/>
              <p:nvPr/>
            </p:nvSpPr>
            <p:spPr>
              <a:xfrm>
                <a:off x="3452453" y="5810943"/>
                <a:ext cx="5734262" cy="915379"/>
              </a:xfrm>
              <a:prstGeom prst="rect">
                <a:avLst/>
              </a:prstGeom>
            </p:spPr>
            <p:txBody>
              <a:bodyPr wrap="none">
                <a:spAutoFit/>
              </a:bodyPr>
              <a:lstStyle/>
              <a:p>
                <a:pPr/>
                <a14:m>
                  <m:oMathPara xmlns:m="http://schemas.openxmlformats.org/officeDocument/2006/math">
                    <m:oMath>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𝑚</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i="1">
                              <a:latin typeface="Cambria Math" panose="02040503050406030204" pitchFamily="18" charset="0"/>
                              <a:ea typeface="Times New Roman" panose="02020603050405020304" pitchFamily="18" charset="0"/>
                            </a:rPr>
                            <m:t>𝑓</m:t>
                          </m:r>
                        </m:sub>
                        <m:sup>
                          <m:r>
                            <a:rPr lang="en-US" i="1">
                              <a:latin typeface="Cambria Math" panose="02040503050406030204" pitchFamily="18" charset="0"/>
                              <a:ea typeface="Times New Roman" panose="02020603050405020304" pitchFamily="18" charset="0"/>
                            </a:rPr>
                            <m:t>2</m:t>
                          </m:r>
                        </m:sup>
                      </m:sSubSup>
                      <m:r>
                        <a:rPr lang="en-US" b="0" i="1" smtClean="0">
                          <a:latin typeface="Cambria Math" panose="02040503050406030204" pitchFamily="18" charset="0"/>
                          <a:ea typeface="Times New Roman" panose="02020603050405020304" pitchFamily="18" charset="0"/>
                        </a:rPr>
                        <m:t>=</m:t>
                      </m:r>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m:t>
                              </m:r>
                            </m:num>
                            <m:den>
                              <m:r>
                                <a:rPr lang="en-US" i="1">
                                  <a:latin typeface="Cambria Math" panose="02040503050406030204" pitchFamily="18" charset="0"/>
                                  <a:ea typeface="Times New Roman" panose="02020603050405020304" pitchFamily="18" charset="0"/>
                                </a:rPr>
                                <m:t>2</m:t>
                              </m:r>
                            </m:den>
                          </m:f>
                        </m:e>
                      </m:box>
                      <m:r>
                        <a:rPr lang="en-US" i="1">
                          <a:latin typeface="Cambria Math" panose="02040503050406030204" pitchFamily="18" charset="0"/>
                          <a:ea typeface="Times New Roman" panose="02020603050405020304" pitchFamily="18" charset="0"/>
                        </a:rPr>
                        <m:t>𝑘</m:t>
                      </m:r>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𝑥</m:t>
                          </m:r>
                        </m:e>
                        <m:sub>
                          <m:r>
                            <a:rPr lang="en-US" i="1">
                              <a:latin typeface="Cambria Math" panose="02040503050406030204" pitchFamily="18" charset="0"/>
                              <a:ea typeface="Times New Roman" panose="02020603050405020304" pitchFamily="18" charset="0"/>
                            </a:rPr>
                            <m:t>𝑖</m:t>
                          </m:r>
                        </m:sub>
                        <m:sup>
                          <m:r>
                            <a:rPr lang="en-US" i="1">
                              <a:latin typeface="Cambria Math" panose="02040503050406030204" pitchFamily="18" charset="0"/>
                              <a:ea typeface="Times New Roman" panose="02020603050405020304" pitchFamily="18" charset="0"/>
                            </a:rPr>
                            <m:t>2</m:t>
                          </m:r>
                        </m:sup>
                      </m:sSubSup>
                      <m:r>
                        <a:rPr lang="en-US" i="1">
                          <a:latin typeface="Cambria Math" panose="02040503050406030204" pitchFamily="18" charset="0"/>
                          <a:ea typeface="Times New Roman" panose="02020603050405020304" pitchFamily="18" charset="0"/>
                        </a:rPr>
                        <m:t>→</m:t>
                      </m:r>
                      <m:sSub>
                        <m:sSubPr>
                          <m:ctrlPr>
                            <a:rPr lang="en-US" i="1">
                              <a:latin typeface="Cambria Math" panose="02040503050406030204" pitchFamily="18" charset="0"/>
                              <a:ea typeface="Times New Roman" panose="02020603050405020304" pitchFamily="18" charset="0"/>
                            </a:rPr>
                          </m:ctrlPr>
                        </m:sSubPr>
                        <m:e>
                          <m:r>
                            <a:rPr lang="en-US" i="1">
                              <a:latin typeface="Cambria Math" panose="02040503050406030204" pitchFamily="18" charset="0"/>
                              <a:ea typeface="Times New Roman" panose="02020603050405020304" pitchFamily="18" charset="0"/>
                            </a:rPr>
                            <m:t>𝑣</m:t>
                          </m:r>
                        </m:e>
                        <m:sub>
                          <m:r>
                            <a:rPr lang="en-US" i="1">
                              <a:latin typeface="Cambria Math" panose="02040503050406030204" pitchFamily="18" charset="0"/>
                              <a:ea typeface="Times New Roman" panose="02020603050405020304" pitchFamily="18" charset="0"/>
                            </a:rPr>
                            <m:t>𝐴</m:t>
                          </m:r>
                        </m:sub>
                      </m:sSub>
                      <m:r>
                        <a:rPr lang="en-US" i="1">
                          <a:latin typeface="Cambria Math" panose="02040503050406030204" pitchFamily="18" charset="0"/>
                          <a:ea typeface="Times New Roman" panose="02020603050405020304" pitchFamily="18" charset="0"/>
                        </a:rPr>
                        <m:t>=</m:t>
                      </m:r>
                      <m:rad>
                        <m:radPr>
                          <m:degHide m:val="on"/>
                          <m:ctrlPr>
                            <a:rPr lang="en-US" i="1">
                              <a:latin typeface="Cambria Math" panose="02040503050406030204" pitchFamily="18" charset="0"/>
                              <a:ea typeface="Times New Roman" panose="02020603050405020304" pitchFamily="18" charset="0"/>
                            </a:rPr>
                          </m:ctrlPr>
                        </m:radPr>
                        <m:deg/>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𝑘</m:t>
                              </m:r>
                            </m:num>
                            <m:den>
                              <m:r>
                                <a:rPr lang="en-US" i="1">
                                  <a:latin typeface="Cambria Math" panose="02040503050406030204" pitchFamily="18" charset="0"/>
                                  <a:ea typeface="Times New Roman" panose="02020603050405020304" pitchFamily="18" charset="0"/>
                                </a:rPr>
                                <m:t>𝑚</m:t>
                              </m:r>
                            </m:den>
                          </m:f>
                        </m:e>
                      </m:rad>
                      <m:r>
                        <a:rPr lang="en-US" i="1">
                          <a:latin typeface="Cambria Math" panose="02040503050406030204" pitchFamily="18" charset="0"/>
                          <a:ea typeface="Times New Roman" panose="02020603050405020304" pitchFamily="18" charset="0"/>
                        </a:rPr>
                        <m:t>𝑥</m:t>
                      </m:r>
                      <m:r>
                        <a:rPr lang="en-US" i="1">
                          <a:latin typeface="Cambria Math" panose="02040503050406030204" pitchFamily="18" charset="0"/>
                          <a:ea typeface="Times New Roman" panose="02020603050405020304" pitchFamily="18" charset="0"/>
                        </a:rPr>
                        <m:t>=</m:t>
                      </m:r>
                      <m:rad>
                        <m:radPr>
                          <m:degHide m:val="on"/>
                          <m:ctrlPr>
                            <a:rPr lang="en-US" i="1">
                              <a:latin typeface="Cambria Math" panose="02040503050406030204" pitchFamily="18" charset="0"/>
                              <a:ea typeface="Times New Roman" panose="02020603050405020304" pitchFamily="18" charset="0"/>
                            </a:rPr>
                          </m:ctrlPr>
                        </m:radPr>
                        <m:deg/>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1000</m:t>
                              </m:r>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𝑁</m:t>
                                      </m:r>
                                    </m:num>
                                    <m:den>
                                      <m:r>
                                        <a:rPr lang="en-US" i="1">
                                          <a:latin typeface="Cambria Math" panose="02040503050406030204" pitchFamily="18" charset="0"/>
                                          <a:ea typeface="Times New Roman" panose="02020603050405020304" pitchFamily="18" charset="0"/>
                                        </a:rPr>
                                        <m:t>𝑚</m:t>
                                      </m:r>
                                    </m:den>
                                  </m:f>
                                </m:e>
                              </m:box>
                            </m:num>
                            <m:den>
                              <m:r>
                                <a:rPr lang="en-US" i="1">
                                  <a:latin typeface="Cambria Math" panose="02040503050406030204" pitchFamily="18" charset="0"/>
                                  <a:ea typeface="Times New Roman" panose="02020603050405020304" pitchFamily="18" charset="0"/>
                                </a:rPr>
                                <m:t>10</m:t>
                              </m:r>
                              <m:r>
                                <a:rPr lang="en-US" i="1">
                                  <a:latin typeface="Cambria Math" panose="02040503050406030204" pitchFamily="18" charset="0"/>
                                  <a:ea typeface="Times New Roman" panose="02020603050405020304" pitchFamily="18" charset="0"/>
                                </a:rPr>
                                <m:t>𝑘𝑔</m:t>
                              </m:r>
                            </m:den>
                          </m:f>
                        </m:e>
                      </m:rad>
                      <m:d>
                        <m:dPr>
                          <m:ctrlPr>
                            <a:rPr lang="en-US" i="1">
                              <a:latin typeface="Cambria Math" panose="02040503050406030204" pitchFamily="18" charset="0"/>
                              <a:ea typeface="Times New Roman" panose="02020603050405020304" pitchFamily="18" charset="0"/>
                            </a:rPr>
                          </m:ctrlPr>
                        </m:dPr>
                        <m:e>
                          <m:r>
                            <a:rPr lang="en-US" i="1">
                              <a:latin typeface="Cambria Math" panose="02040503050406030204" pitchFamily="18" charset="0"/>
                              <a:ea typeface="Times New Roman" panose="02020603050405020304" pitchFamily="18" charset="0"/>
                            </a:rPr>
                            <m:t>0.25</m:t>
                          </m:r>
                          <m:r>
                            <a:rPr lang="en-US" i="1">
                              <a:latin typeface="Cambria Math" panose="02040503050406030204" pitchFamily="18" charset="0"/>
                              <a:ea typeface="Times New Roman" panose="02020603050405020304" pitchFamily="18" charset="0"/>
                            </a:rPr>
                            <m:t>𝑚</m:t>
                          </m:r>
                        </m:e>
                      </m:d>
                      <m:r>
                        <a:rPr lang="en-US" i="1">
                          <a:latin typeface="Cambria Math" panose="02040503050406030204" pitchFamily="18" charset="0"/>
                          <a:ea typeface="Times New Roman" panose="02020603050405020304" pitchFamily="18" charset="0"/>
                        </a:rPr>
                        <m:t>=2.5</m:t>
                      </m:r>
                      <m:box>
                        <m:boxPr>
                          <m:ctrlPr>
                            <a:rPr lang="en-US" i="1">
                              <a:latin typeface="Cambria Math" panose="02040503050406030204" pitchFamily="18" charset="0"/>
                              <a:ea typeface="Times New Roman" panose="02020603050405020304" pitchFamily="18" charset="0"/>
                            </a:rPr>
                          </m:ctrlPr>
                        </m:boxPr>
                        <m:e>
                          <m:f>
                            <m:fPr>
                              <m:ctrlPr>
                                <a:rPr lang="en-US" i="1">
                                  <a:latin typeface="Cambria Math" panose="02040503050406030204" pitchFamily="18" charset="0"/>
                                  <a:ea typeface="Times New Roman" panose="02020603050405020304" pitchFamily="18" charset="0"/>
                                </a:rPr>
                              </m:ctrlPr>
                            </m:fPr>
                            <m:num>
                              <m:r>
                                <a:rPr lang="en-US" i="1">
                                  <a:latin typeface="Cambria Math" panose="02040503050406030204" pitchFamily="18" charset="0"/>
                                  <a:ea typeface="Times New Roman" panose="02020603050405020304" pitchFamily="18" charset="0"/>
                                </a:rPr>
                                <m:t>𝑚</m:t>
                              </m:r>
                            </m:num>
                            <m:den>
                              <m:r>
                                <a:rPr lang="en-US" i="1">
                                  <a:latin typeface="Cambria Math" panose="02040503050406030204" pitchFamily="18" charset="0"/>
                                  <a:ea typeface="Times New Roman" panose="02020603050405020304" pitchFamily="18" charset="0"/>
                                </a:rPr>
                                <m:t>𝑠</m:t>
                              </m:r>
                            </m:den>
                          </m:f>
                        </m:e>
                      </m:box>
                    </m:oMath>
                  </m:oMathPara>
                </a14:m>
                <a:endParaRPr lang="en-US" dirty="0"/>
              </a:p>
            </p:txBody>
          </p:sp>
        </mc:Choice>
        <mc:Fallback xmlns="">
          <p:sp>
            <p:nvSpPr>
              <p:cNvPr id="17" name="Rectangle 16">
                <a:extLst>
                  <a:ext uri="{FF2B5EF4-FFF2-40B4-BE49-F238E27FC236}">
                    <a16:creationId xmlns:a16="http://schemas.microsoft.com/office/drawing/2014/main" id="{CC3121B7-D4CF-9348-9281-B84FD15D11D8}"/>
                  </a:ext>
                </a:extLst>
              </p:cNvPr>
              <p:cNvSpPr>
                <a:spLocks noRot="1" noChangeAspect="1" noMove="1" noResize="1" noEditPoints="1" noAdjustHandles="1" noChangeArrowheads="1" noChangeShapeType="1" noTextEdit="1"/>
              </p:cNvSpPr>
              <p:nvPr/>
            </p:nvSpPr>
            <p:spPr>
              <a:xfrm>
                <a:off x="3452453" y="5810943"/>
                <a:ext cx="5734262" cy="915379"/>
              </a:xfrm>
              <a:prstGeom prst="rect">
                <a:avLst/>
              </a:prstGeom>
              <a:blipFill>
                <a:blip r:embed="rId8"/>
                <a:stretch>
                  <a:fillRect/>
                </a:stretch>
              </a:blipFill>
            </p:spPr>
            <p:txBody>
              <a:bodyPr/>
              <a:lstStyle/>
              <a:p>
                <a:r>
                  <a:rPr lang="en-US">
                    <a:noFill/>
                  </a:rPr>
                  <a:t> </a:t>
                </a:r>
              </a:p>
            </p:txBody>
          </p:sp>
        </mc:Fallback>
      </mc:AlternateContent>
      <p:sp>
        <p:nvSpPr>
          <p:cNvPr id="2" name="Right Brace 1">
            <a:extLst>
              <a:ext uri="{FF2B5EF4-FFF2-40B4-BE49-F238E27FC236}">
                <a16:creationId xmlns:a16="http://schemas.microsoft.com/office/drawing/2014/main" id="{74BA7A46-EEE8-F441-B706-67B6EBE82EC7}"/>
              </a:ext>
            </a:extLst>
          </p:cNvPr>
          <p:cNvSpPr/>
          <p:nvPr/>
        </p:nvSpPr>
        <p:spPr>
          <a:xfrm rot="5400000">
            <a:off x="4537163" y="4774678"/>
            <a:ext cx="185309" cy="559957"/>
          </a:xfrm>
          <a:prstGeom prst="righ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Right Brace 17">
            <a:extLst>
              <a:ext uri="{FF2B5EF4-FFF2-40B4-BE49-F238E27FC236}">
                <a16:creationId xmlns:a16="http://schemas.microsoft.com/office/drawing/2014/main" id="{A044E711-CA00-7A46-9D14-36AD43852A5D}"/>
              </a:ext>
            </a:extLst>
          </p:cNvPr>
          <p:cNvSpPr/>
          <p:nvPr/>
        </p:nvSpPr>
        <p:spPr>
          <a:xfrm rot="5400000">
            <a:off x="7003760" y="4683645"/>
            <a:ext cx="200302" cy="689046"/>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193A462B-FF54-EE47-98E7-B0307A9B36BD}"/>
              </a:ext>
            </a:extLst>
          </p:cNvPr>
          <p:cNvSpPr txBox="1"/>
          <p:nvPr/>
        </p:nvSpPr>
        <p:spPr>
          <a:xfrm>
            <a:off x="6572527" y="5085944"/>
            <a:ext cx="1454309" cy="646331"/>
          </a:xfrm>
          <a:prstGeom prst="rect">
            <a:avLst/>
          </a:prstGeom>
          <a:noFill/>
        </p:spPr>
        <p:txBody>
          <a:bodyPr wrap="square" rtlCol="0">
            <a:spAutoFit/>
          </a:bodyPr>
          <a:lstStyle/>
          <a:p>
            <a:r>
              <a:rPr lang="en-US" sz="1200" dirty="0">
                <a:solidFill>
                  <a:srgbClr val="FF0000"/>
                </a:solidFill>
                <a:latin typeface="Times New Roman" panose="02020603050405020304" pitchFamily="18" charset="0"/>
                <a:cs typeface="Times New Roman" panose="02020603050405020304" pitchFamily="18" charset="0"/>
              </a:rPr>
              <a:t>The spring loses elastic potential energy.</a:t>
            </a:r>
          </a:p>
        </p:txBody>
      </p:sp>
      <p:sp>
        <p:nvSpPr>
          <p:cNvPr id="19" name="TextBox 18">
            <a:extLst>
              <a:ext uri="{FF2B5EF4-FFF2-40B4-BE49-F238E27FC236}">
                <a16:creationId xmlns:a16="http://schemas.microsoft.com/office/drawing/2014/main" id="{EC5FFDDD-12EE-E74D-A006-B9CD9BCF0A05}"/>
              </a:ext>
            </a:extLst>
          </p:cNvPr>
          <p:cNvSpPr txBox="1"/>
          <p:nvPr/>
        </p:nvSpPr>
        <p:spPr>
          <a:xfrm>
            <a:off x="4030471" y="5163249"/>
            <a:ext cx="1198691" cy="461665"/>
          </a:xfrm>
          <a:prstGeom prst="rect">
            <a:avLst/>
          </a:prstGeom>
          <a:noFill/>
        </p:spPr>
        <p:txBody>
          <a:bodyPr wrap="square" rtlCol="0">
            <a:spAutoFit/>
          </a:bodyPr>
          <a:lstStyle/>
          <a:p>
            <a:r>
              <a:rPr lang="en-US" sz="1200" dirty="0">
                <a:solidFill>
                  <a:srgbClr val="00B050"/>
                </a:solidFill>
                <a:latin typeface="Times New Roman" panose="02020603050405020304" pitchFamily="18" charset="0"/>
                <a:cs typeface="Times New Roman" panose="02020603050405020304" pitchFamily="18" charset="0"/>
              </a:rPr>
              <a:t>The mass gains kinetic energy.</a:t>
            </a:r>
          </a:p>
        </p:txBody>
      </p:sp>
    </p:spTree>
    <p:extLst>
      <p:ext uri="{BB962C8B-B14F-4D97-AF65-F5344CB8AC3E}">
        <p14:creationId xmlns:p14="http://schemas.microsoft.com/office/powerpoint/2010/main" val="2014493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EF72E933-BD0E-C343-B726-B022F53CE047}"/>
              </a:ext>
            </a:extLst>
          </p:cNvPr>
          <p:cNvSpPr/>
          <p:nvPr/>
        </p:nvSpPr>
        <p:spPr>
          <a:xfrm>
            <a:off x="358588" y="904719"/>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 continued:</a:t>
            </a:r>
          </a:p>
        </p:txBody>
      </p:sp>
      <p:sp>
        <p:nvSpPr>
          <p:cNvPr id="2" name="Rectangle 1">
            <a:extLst>
              <a:ext uri="{FF2B5EF4-FFF2-40B4-BE49-F238E27FC236}">
                <a16:creationId xmlns:a16="http://schemas.microsoft.com/office/drawing/2014/main" id="{CC713196-C47B-2645-B57E-C95E0367C42E}"/>
              </a:ext>
            </a:extLst>
          </p:cNvPr>
          <p:cNvSpPr/>
          <p:nvPr/>
        </p:nvSpPr>
        <p:spPr>
          <a:xfrm>
            <a:off x="358588" y="1631435"/>
            <a:ext cx="11401612" cy="64186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determine the speed of the mass at point B we apply conservation of energy between point A at the top of the hill and point B at the bottom of the hill.  Again, there is no friction (or springs) on this portion of the track.</a:t>
            </a:r>
          </a:p>
        </p:txBody>
      </p:sp>
      <p:grpSp>
        <p:nvGrpSpPr>
          <p:cNvPr id="5" name="Group 4">
            <a:extLst>
              <a:ext uri="{FF2B5EF4-FFF2-40B4-BE49-F238E27FC236}">
                <a16:creationId xmlns:a16="http://schemas.microsoft.com/office/drawing/2014/main" id="{F07CF09D-AE29-B94E-AE80-F9EDBF2632D1}"/>
              </a:ext>
            </a:extLst>
          </p:cNvPr>
          <p:cNvGrpSpPr/>
          <p:nvPr/>
        </p:nvGrpSpPr>
        <p:grpSpPr>
          <a:xfrm>
            <a:off x="1964059" y="2698687"/>
            <a:ext cx="2890728" cy="520391"/>
            <a:chOff x="2580725" y="3597472"/>
            <a:chExt cx="2890728" cy="520391"/>
          </a:xfrm>
        </p:grpSpPr>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246268B-7A2A-6E4D-8940-48D4E598CE25}"/>
                    </a:ext>
                  </a:extLst>
                </p:cNvPr>
                <p:cNvSpPr/>
                <p:nvPr/>
              </p:nvSpPr>
              <p:spPr>
                <a:xfrm>
                  <a:off x="2580725" y="3718785"/>
                  <a:ext cx="2890728" cy="39190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𝐸</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6" name="Rectangle 5">
                  <a:extLst>
                    <a:ext uri="{FF2B5EF4-FFF2-40B4-BE49-F238E27FC236}">
                      <a16:creationId xmlns:a16="http://schemas.microsoft.com/office/drawing/2014/main" id="{1246268B-7A2A-6E4D-8940-48D4E598CE25}"/>
                    </a:ext>
                  </a:extLst>
                </p:cNvPr>
                <p:cNvSpPr>
                  <a:spLocks noRot="1" noChangeAspect="1" noMove="1" noResize="1" noEditPoints="1" noAdjustHandles="1" noChangeArrowheads="1" noChangeShapeType="1" noTextEdit="1"/>
                </p:cNvSpPr>
                <p:nvPr/>
              </p:nvSpPr>
              <p:spPr>
                <a:xfrm>
                  <a:off x="2580725" y="3718785"/>
                  <a:ext cx="2890728" cy="39190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C563582E-6D9B-DC44-93BB-9325AB5C3921}"/>
                    </a:ext>
                  </a:extLst>
                </p:cNvPr>
                <p:cNvSpPr/>
                <p:nvPr/>
              </p:nvSpPr>
              <p:spPr>
                <a:xfrm>
                  <a:off x="4757013" y="359747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7" name="Rectangle 6">
                  <a:extLst>
                    <a:ext uri="{FF2B5EF4-FFF2-40B4-BE49-F238E27FC236}">
                      <a16:creationId xmlns:a16="http://schemas.microsoft.com/office/drawing/2014/main" id="{C563582E-6D9B-DC44-93BB-9325AB5C3921}"/>
                    </a:ext>
                  </a:extLst>
                </p:cNvPr>
                <p:cNvSpPr>
                  <a:spLocks noRot="1" noChangeAspect="1" noMove="1" noResize="1" noEditPoints="1" noAdjustHandles="1" noChangeArrowheads="1" noChangeShapeType="1" noTextEdit="1"/>
                </p:cNvSpPr>
                <p:nvPr/>
              </p:nvSpPr>
              <p:spPr>
                <a:xfrm>
                  <a:off x="4757013" y="3597472"/>
                  <a:ext cx="324128" cy="307777"/>
                </a:xfrm>
                <a:prstGeom prst="rect">
                  <a:avLst/>
                </a:prstGeom>
                <a:blipFill>
                  <a:blip r:embed="rId3"/>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35C1CADE-32DA-C24A-98A4-E4AC113170F2}"/>
                </a:ext>
              </a:extLst>
            </p:cNvPr>
            <p:cNvCxnSpPr/>
            <p:nvPr/>
          </p:nvCxnSpPr>
          <p:spPr>
            <a:xfrm flipV="1">
              <a:off x="4623666" y="3725961"/>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4F2BA4E-1745-FC48-8262-B072D023EA75}"/>
              </a:ext>
            </a:extLst>
          </p:cNvPr>
          <p:cNvGrpSpPr/>
          <p:nvPr/>
        </p:nvGrpSpPr>
        <p:grpSpPr>
          <a:xfrm>
            <a:off x="1399734" y="3400778"/>
            <a:ext cx="4281107" cy="549576"/>
            <a:chOff x="1436009" y="4998550"/>
            <a:chExt cx="4281107" cy="549576"/>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E9DF705-8ACF-6242-9281-CCA9C67B800E}"/>
                    </a:ext>
                  </a:extLst>
                </p:cNvPr>
                <p:cNvSpPr txBox="1"/>
                <p:nvPr/>
              </p:nvSpPr>
              <p:spPr>
                <a:xfrm>
                  <a:off x="1436009" y="5109497"/>
                  <a:ext cx="4281107"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𝑓𝐵</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𝑖𝐴</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𝑓𝐵</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𝑖𝐴</m:t>
                                </m:r>
                              </m:sub>
                            </m:sSub>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BE9DF705-8ACF-6242-9281-CCA9C67B800E}"/>
                    </a:ext>
                  </a:extLst>
                </p:cNvPr>
                <p:cNvSpPr txBox="1">
                  <a:spLocks noRot="1" noChangeAspect="1" noMove="1" noResize="1" noEditPoints="1" noAdjustHandles="1" noChangeArrowheads="1" noChangeShapeType="1" noTextEdit="1"/>
                </p:cNvSpPr>
                <p:nvPr/>
              </p:nvSpPr>
              <p:spPr>
                <a:xfrm>
                  <a:off x="1436009" y="5109497"/>
                  <a:ext cx="4281107" cy="327590"/>
                </a:xfrm>
                <a:prstGeom prst="rect">
                  <a:avLst/>
                </a:prstGeom>
                <a:blipFill>
                  <a:blip r:embed="rId4"/>
                  <a:stretch>
                    <a:fillRect r="-592"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263A06C1-985F-024F-9AC6-453B22503F3B}"/>
                    </a:ext>
                  </a:extLst>
                </p:cNvPr>
                <p:cNvSpPr/>
                <p:nvPr/>
              </p:nvSpPr>
              <p:spPr>
                <a:xfrm>
                  <a:off x="4059874" y="4998550"/>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11" name="Rectangle 10">
                  <a:extLst>
                    <a:ext uri="{FF2B5EF4-FFF2-40B4-BE49-F238E27FC236}">
                      <a16:creationId xmlns:a16="http://schemas.microsoft.com/office/drawing/2014/main" id="{263A06C1-985F-024F-9AC6-453B22503F3B}"/>
                    </a:ext>
                  </a:extLst>
                </p:cNvPr>
                <p:cNvSpPr>
                  <a:spLocks noRot="1" noChangeAspect="1" noMove="1" noResize="1" noEditPoints="1" noAdjustHandles="1" noChangeArrowheads="1" noChangeShapeType="1" noTextEdit="1"/>
                </p:cNvSpPr>
                <p:nvPr/>
              </p:nvSpPr>
              <p:spPr>
                <a:xfrm>
                  <a:off x="4059874" y="4998550"/>
                  <a:ext cx="324128" cy="307777"/>
                </a:xfrm>
                <a:prstGeom prst="rect">
                  <a:avLst/>
                </a:prstGeom>
                <a:blipFill>
                  <a:blip r:embed="rId5"/>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B5263519-83DB-704B-9015-9674FBDF11BB}"/>
                </a:ext>
              </a:extLst>
            </p:cNvPr>
            <p:cNvCxnSpPr>
              <a:cxnSpLocks/>
            </p:cNvCxnSpPr>
            <p:nvPr/>
          </p:nvCxnSpPr>
          <p:spPr>
            <a:xfrm flipV="1">
              <a:off x="3879382" y="5095464"/>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C2A63FA9-6D28-424A-92D6-49C1F5668DC8}"/>
              </a:ext>
            </a:extLst>
          </p:cNvPr>
          <p:cNvGrpSpPr/>
          <p:nvPr/>
        </p:nvGrpSpPr>
        <p:grpSpPr>
          <a:xfrm>
            <a:off x="5640376" y="4993435"/>
            <a:ext cx="6286500" cy="1648665"/>
            <a:chOff x="3187700" y="5209335"/>
            <a:chExt cx="6286500" cy="1648665"/>
          </a:xfrm>
        </p:grpSpPr>
        <p:grpSp>
          <p:nvGrpSpPr>
            <p:cNvPr id="17" name="Group 16">
              <a:extLst>
                <a:ext uri="{FF2B5EF4-FFF2-40B4-BE49-F238E27FC236}">
                  <a16:creationId xmlns:a16="http://schemas.microsoft.com/office/drawing/2014/main" id="{CFC6BBA5-FE5B-1245-8AB2-AEAD50A33AEF}"/>
                </a:ext>
              </a:extLst>
            </p:cNvPr>
            <p:cNvGrpSpPr/>
            <p:nvPr/>
          </p:nvGrpSpPr>
          <p:grpSpPr>
            <a:xfrm>
              <a:off x="3187700" y="5209335"/>
              <a:ext cx="6286500" cy="1648665"/>
              <a:chOff x="2122805" y="4259459"/>
              <a:chExt cx="7071995" cy="2014340"/>
            </a:xfrm>
          </p:grpSpPr>
          <p:grpSp>
            <p:nvGrpSpPr>
              <p:cNvPr id="21" name="Group 20">
                <a:extLst>
                  <a:ext uri="{FF2B5EF4-FFF2-40B4-BE49-F238E27FC236}">
                    <a16:creationId xmlns:a16="http://schemas.microsoft.com/office/drawing/2014/main" id="{D677D69B-E245-8C49-BE62-15110784B4A1}"/>
                  </a:ext>
                </a:extLst>
              </p:cNvPr>
              <p:cNvGrpSpPr/>
              <p:nvPr/>
            </p:nvGrpSpPr>
            <p:grpSpPr>
              <a:xfrm>
                <a:off x="2122805" y="4484021"/>
                <a:ext cx="7071995" cy="1789778"/>
                <a:chOff x="2122805" y="4484021"/>
                <a:chExt cx="7071995" cy="1789778"/>
              </a:xfrm>
            </p:grpSpPr>
            <p:grpSp>
              <p:nvGrpSpPr>
                <p:cNvPr id="23" name="Group 22">
                  <a:extLst>
                    <a:ext uri="{FF2B5EF4-FFF2-40B4-BE49-F238E27FC236}">
                      <a16:creationId xmlns:a16="http://schemas.microsoft.com/office/drawing/2014/main" id="{963B71E8-B672-424F-9928-55323F95EC3B}"/>
                    </a:ext>
                  </a:extLst>
                </p:cNvPr>
                <p:cNvGrpSpPr/>
                <p:nvPr/>
              </p:nvGrpSpPr>
              <p:grpSpPr>
                <a:xfrm>
                  <a:off x="2122805" y="4510404"/>
                  <a:ext cx="7071995" cy="1763395"/>
                  <a:chOff x="0" y="0"/>
                  <a:chExt cx="5381095" cy="1165028"/>
                </a:xfrm>
              </p:grpSpPr>
              <p:grpSp>
                <p:nvGrpSpPr>
                  <p:cNvPr id="25" name="Group 24">
                    <a:extLst>
                      <a:ext uri="{FF2B5EF4-FFF2-40B4-BE49-F238E27FC236}">
                        <a16:creationId xmlns:a16="http://schemas.microsoft.com/office/drawing/2014/main" id="{4F8F30E8-36D9-EE45-A4D2-690C6A84695C}"/>
                      </a:ext>
                    </a:extLst>
                  </p:cNvPr>
                  <p:cNvGrpSpPr/>
                  <p:nvPr/>
                </p:nvGrpSpPr>
                <p:grpSpPr>
                  <a:xfrm>
                    <a:off x="0" y="0"/>
                    <a:ext cx="5381095" cy="1165028"/>
                    <a:chOff x="0" y="0"/>
                    <a:chExt cx="5381095" cy="1165028"/>
                  </a:xfrm>
                </p:grpSpPr>
                <p:grpSp>
                  <p:nvGrpSpPr>
                    <p:cNvPr id="27" name="Group 26">
                      <a:extLst>
                        <a:ext uri="{FF2B5EF4-FFF2-40B4-BE49-F238E27FC236}">
                          <a16:creationId xmlns:a16="http://schemas.microsoft.com/office/drawing/2014/main" id="{1B8EC6BE-3FE1-B54B-BC63-6501673BE9E5}"/>
                        </a:ext>
                      </a:extLst>
                    </p:cNvPr>
                    <p:cNvGrpSpPr/>
                    <p:nvPr/>
                  </p:nvGrpSpPr>
                  <p:grpSpPr>
                    <a:xfrm>
                      <a:off x="0" y="40460"/>
                      <a:ext cx="5381095" cy="1124568"/>
                      <a:chOff x="0" y="0"/>
                      <a:chExt cx="5381095" cy="1124568"/>
                    </a:xfrm>
                  </p:grpSpPr>
                  <p:grpSp>
                    <p:nvGrpSpPr>
                      <p:cNvPr id="32" name="Group 31">
                        <a:extLst>
                          <a:ext uri="{FF2B5EF4-FFF2-40B4-BE49-F238E27FC236}">
                            <a16:creationId xmlns:a16="http://schemas.microsoft.com/office/drawing/2014/main" id="{22C2AE4E-EEE7-E64F-B3C2-89BDC2AC87F2}"/>
                          </a:ext>
                        </a:extLst>
                      </p:cNvPr>
                      <p:cNvGrpSpPr/>
                      <p:nvPr/>
                    </p:nvGrpSpPr>
                    <p:grpSpPr>
                      <a:xfrm>
                        <a:off x="0" y="0"/>
                        <a:ext cx="5381095" cy="1124568"/>
                        <a:chOff x="0" y="0"/>
                        <a:chExt cx="5381095" cy="1124568"/>
                      </a:xfrm>
                    </p:grpSpPr>
                    <p:grpSp>
                      <p:nvGrpSpPr>
                        <p:cNvPr id="34" name="Group 33">
                          <a:extLst>
                            <a:ext uri="{FF2B5EF4-FFF2-40B4-BE49-F238E27FC236}">
                              <a16:creationId xmlns:a16="http://schemas.microsoft.com/office/drawing/2014/main" id="{759685D0-4E29-1547-9F09-259C132CD15D}"/>
                            </a:ext>
                          </a:extLst>
                        </p:cNvPr>
                        <p:cNvGrpSpPr/>
                        <p:nvPr/>
                      </p:nvGrpSpPr>
                      <p:grpSpPr>
                        <a:xfrm>
                          <a:off x="0" y="40686"/>
                          <a:ext cx="5381095" cy="1083882"/>
                          <a:chOff x="0" y="-7866"/>
                          <a:chExt cx="5381095" cy="1083882"/>
                        </a:xfrm>
                      </p:grpSpPr>
                      <p:cxnSp>
                        <p:nvCxnSpPr>
                          <p:cNvPr id="36" name="Straight Connector 35">
                            <a:extLst>
                              <a:ext uri="{FF2B5EF4-FFF2-40B4-BE49-F238E27FC236}">
                                <a16:creationId xmlns:a16="http://schemas.microsoft.com/office/drawing/2014/main" id="{92E64498-3BB2-C947-A88F-6922D2401CA2}"/>
                              </a:ext>
                            </a:extLst>
                          </p:cNvPr>
                          <p:cNvCxnSpPr/>
                          <p:nvPr/>
                        </p:nvCxnSpPr>
                        <p:spPr>
                          <a:xfrm>
                            <a:off x="0" y="194209"/>
                            <a:ext cx="109242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7" name="Text Box 9">
                            <a:extLst>
                              <a:ext uri="{FF2B5EF4-FFF2-40B4-BE49-F238E27FC236}">
                                <a16:creationId xmlns:a16="http://schemas.microsoft.com/office/drawing/2014/main" id="{927A7A79-151A-E84B-835F-7DE11ED634AB}"/>
                              </a:ext>
                            </a:extLst>
                          </p:cNvPr>
                          <p:cNvSpPr txBox="1"/>
                          <p:nvPr/>
                        </p:nvSpPr>
                        <p:spPr>
                          <a:xfrm>
                            <a:off x="1060437" y="-7866"/>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A</a:t>
                            </a:r>
                          </a:p>
                        </p:txBody>
                      </p:sp>
                      <p:grpSp>
                        <p:nvGrpSpPr>
                          <p:cNvPr id="38" name="Group 37">
                            <a:extLst>
                              <a:ext uri="{FF2B5EF4-FFF2-40B4-BE49-F238E27FC236}">
                                <a16:creationId xmlns:a16="http://schemas.microsoft.com/office/drawing/2014/main" id="{86ADD49A-F0F1-3048-875C-5AD3A172E0B9}"/>
                              </a:ext>
                            </a:extLst>
                          </p:cNvPr>
                          <p:cNvGrpSpPr/>
                          <p:nvPr/>
                        </p:nvGrpSpPr>
                        <p:grpSpPr>
                          <a:xfrm>
                            <a:off x="1877353" y="137565"/>
                            <a:ext cx="3503742" cy="938451"/>
                            <a:chOff x="0" y="0"/>
                            <a:chExt cx="3503742" cy="938451"/>
                          </a:xfrm>
                        </p:grpSpPr>
                        <p:grpSp>
                          <p:nvGrpSpPr>
                            <p:cNvPr id="41" name="Group 40">
                              <a:extLst>
                                <a:ext uri="{FF2B5EF4-FFF2-40B4-BE49-F238E27FC236}">
                                  <a16:creationId xmlns:a16="http://schemas.microsoft.com/office/drawing/2014/main" id="{5EF7DD3F-B685-C342-9D7C-70141B4CFCC7}"/>
                                </a:ext>
                              </a:extLst>
                            </p:cNvPr>
                            <p:cNvGrpSpPr/>
                            <p:nvPr/>
                          </p:nvGrpSpPr>
                          <p:grpSpPr>
                            <a:xfrm>
                              <a:off x="0" y="161841"/>
                              <a:ext cx="3155893" cy="758616"/>
                              <a:chOff x="0" y="0"/>
                              <a:chExt cx="3155893" cy="758616"/>
                            </a:xfrm>
                          </p:grpSpPr>
                          <p:grpSp>
                            <p:nvGrpSpPr>
                              <p:cNvPr id="45" name="Group 44">
                                <a:extLst>
                                  <a:ext uri="{FF2B5EF4-FFF2-40B4-BE49-F238E27FC236}">
                                    <a16:creationId xmlns:a16="http://schemas.microsoft.com/office/drawing/2014/main" id="{8CADB6B6-DAAB-304A-8F6E-E2653F8A0F9A}"/>
                                  </a:ext>
                                </a:extLst>
                              </p:cNvPr>
                              <p:cNvGrpSpPr/>
                              <p:nvPr/>
                            </p:nvGrpSpPr>
                            <p:grpSpPr>
                              <a:xfrm>
                                <a:off x="0" y="0"/>
                                <a:ext cx="3155893" cy="672083"/>
                                <a:chOff x="0" y="0"/>
                                <a:chExt cx="3155893" cy="672083"/>
                              </a:xfrm>
                            </p:grpSpPr>
                            <p:cxnSp>
                              <p:nvCxnSpPr>
                                <p:cNvPr id="47" name="Straight Connector 46">
                                  <a:extLst>
                                    <a:ext uri="{FF2B5EF4-FFF2-40B4-BE49-F238E27FC236}">
                                      <a16:creationId xmlns:a16="http://schemas.microsoft.com/office/drawing/2014/main" id="{6F733DBE-B86E-4C46-B8DF-451873AE29FC}"/>
                                    </a:ext>
                                  </a:extLst>
                                </p:cNvPr>
                                <p:cNvCxnSpPr/>
                                <p:nvPr/>
                              </p:nvCxnSpPr>
                              <p:spPr>
                                <a:xfrm>
                                  <a:off x="0" y="671639"/>
                                  <a:ext cx="1982301"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030E2FCA-2FC7-C543-952E-F3A9DBD865E0}"/>
                                    </a:ext>
                                  </a:extLst>
                                </p:cNvPr>
                                <p:cNvCxnSpPr/>
                                <p:nvPr/>
                              </p:nvCxnSpPr>
                              <p:spPr>
                                <a:xfrm flipV="1">
                                  <a:off x="1982548" y="0"/>
                                  <a:ext cx="1173345" cy="67163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32D1AA5B-692E-B34F-8245-3321DC74E398}"/>
                                    </a:ext>
                                  </a:extLst>
                                </p:cNvPr>
                                <p:cNvCxnSpPr/>
                                <p:nvPr/>
                              </p:nvCxnSpPr>
                              <p:spPr>
                                <a:xfrm flipV="1">
                                  <a:off x="1982548" y="671639"/>
                                  <a:ext cx="1172845" cy="444"/>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46" name="Text Box 7">
                                <a:extLst>
                                  <a:ext uri="{FF2B5EF4-FFF2-40B4-BE49-F238E27FC236}">
                                    <a16:creationId xmlns:a16="http://schemas.microsoft.com/office/drawing/2014/main" id="{CD01C970-DE39-AA4E-B63F-B15DC7D69DEB}"/>
                                  </a:ext>
                                </a:extLst>
                              </p:cNvPr>
                              <p:cNvSpPr txBox="1"/>
                              <p:nvPr/>
                            </p:nvSpPr>
                            <p:spPr>
                              <a:xfrm>
                                <a:off x="2211585" y="451119"/>
                                <a:ext cx="590718" cy="3074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endParaRPr lang="en-US" sz="1600" dirty="0">
                                  <a:effectLst/>
                                  <a:latin typeface="Times New Roman" panose="02020603050405020304" pitchFamily="18" charset="0"/>
                                  <a:ea typeface="Times New Roman" panose="02020603050405020304" pitchFamily="18" charset="0"/>
                                </a:endParaRPr>
                              </a:p>
                            </p:txBody>
                          </p:sp>
                        </p:grpSp>
                        <p:sp>
                          <p:nvSpPr>
                            <p:cNvPr id="42" name="Text Box 10">
                              <a:extLst>
                                <a:ext uri="{FF2B5EF4-FFF2-40B4-BE49-F238E27FC236}">
                                  <a16:creationId xmlns:a16="http://schemas.microsoft.com/office/drawing/2014/main" id="{CE39BECC-02B0-2D47-990F-8C19A721860A}"/>
                                </a:ext>
                              </a:extLst>
                            </p:cNvPr>
                            <p:cNvSpPr txBox="1"/>
                            <p:nvPr/>
                          </p:nvSpPr>
                          <p:spPr>
                            <a:xfrm>
                              <a:off x="64736" y="631179"/>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B</a:t>
                              </a:r>
                            </a:p>
                          </p:txBody>
                        </p:sp>
                        <p:sp>
                          <p:nvSpPr>
                            <p:cNvPr id="43" name="Text Box 11">
                              <a:extLst>
                                <a:ext uri="{FF2B5EF4-FFF2-40B4-BE49-F238E27FC236}">
                                  <a16:creationId xmlns:a16="http://schemas.microsoft.com/office/drawing/2014/main" id="{C04F6DF3-A099-CC44-AEAC-472C554F2BEF}"/>
                                </a:ext>
                              </a:extLst>
                            </p:cNvPr>
                            <p:cNvSpPr txBox="1"/>
                            <p:nvPr/>
                          </p:nvSpPr>
                          <p:spPr>
                            <a:xfrm>
                              <a:off x="1848757" y="61296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a:t>
                              </a:r>
                            </a:p>
                          </p:txBody>
                        </p:sp>
                        <p:sp>
                          <p:nvSpPr>
                            <p:cNvPr id="44" name="Text Box 12">
                              <a:extLst>
                                <a:ext uri="{FF2B5EF4-FFF2-40B4-BE49-F238E27FC236}">
                                  <a16:creationId xmlns:a16="http://schemas.microsoft.com/office/drawing/2014/main" id="{AC98D79B-90EA-6F42-A91F-791908252208}"/>
                                </a:ext>
                              </a:extLst>
                            </p:cNvPr>
                            <p:cNvSpPr txBox="1"/>
                            <p:nvPr/>
                          </p:nvSpPr>
                          <p:spPr>
                            <a:xfrm>
                              <a:off x="2913132" y="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D</a:t>
                              </a:r>
                            </a:p>
                          </p:txBody>
                        </p:sp>
                      </p:grpSp>
                      <p:sp>
                        <p:nvSpPr>
                          <p:cNvPr id="39" name="Arc 38">
                            <a:extLst>
                              <a:ext uri="{FF2B5EF4-FFF2-40B4-BE49-F238E27FC236}">
                                <a16:creationId xmlns:a16="http://schemas.microsoft.com/office/drawing/2014/main" id="{4F39A108-FFD4-B443-AEA5-CEB970684EBC}"/>
                              </a:ext>
                            </a:extLst>
                          </p:cNvPr>
                          <p:cNvSpPr/>
                          <p:nvPr/>
                        </p:nvSpPr>
                        <p:spPr>
                          <a:xfrm>
                            <a:off x="671639"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0" name="Arc 39">
                            <a:extLst>
                              <a:ext uri="{FF2B5EF4-FFF2-40B4-BE49-F238E27FC236}">
                                <a16:creationId xmlns:a16="http://schemas.microsoft.com/office/drawing/2014/main" id="{3F0697DC-A612-2347-807F-0C639D636827}"/>
                              </a:ext>
                            </a:extLst>
                          </p:cNvPr>
                          <p:cNvSpPr/>
                          <p:nvPr/>
                        </p:nvSpPr>
                        <p:spPr>
                          <a:xfrm rot="10800000">
                            <a:off x="1521303"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35" name="Straight Connector 34">
                          <a:extLst>
                            <a:ext uri="{FF2B5EF4-FFF2-40B4-BE49-F238E27FC236}">
                              <a16:creationId xmlns:a16="http://schemas.microsoft.com/office/drawing/2014/main" id="{7AB690AE-D687-A746-A60F-5E78764B1255}"/>
                            </a:ext>
                          </a:extLst>
                        </p:cNvPr>
                        <p:cNvCxnSpPr/>
                        <p:nvPr/>
                      </p:nvCxnSpPr>
                      <p:spPr>
                        <a:xfrm>
                          <a:off x="0" y="0"/>
                          <a:ext cx="0" cy="24270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33" name="Picture 32">
                        <a:extLst>
                          <a:ext uri="{FF2B5EF4-FFF2-40B4-BE49-F238E27FC236}">
                            <a16:creationId xmlns:a16="http://schemas.microsoft.com/office/drawing/2014/main" id="{211E33D2-4B84-6244-9F92-F13D4F58FA69}"/>
                          </a:ext>
                        </a:extLst>
                      </p:cNvPr>
                      <p:cNvPicPr>
                        <a:picLocks noChangeAspect="1"/>
                      </p:cNvPicPr>
                      <p:nvPr/>
                    </p:nvPicPr>
                    <p:blipFill>
                      <a:blip r:embed="rId6"/>
                      <a:stretch>
                        <a:fillRect/>
                      </a:stretch>
                    </p:blipFill>
                    <p:spPr>
                      <a:xfrm flipH="1">
                        <a:off x="8092" y="48552"/>
                        <a:ext cx="347345" cy="94615"/>
                      </a:xfrm>
                      <a:prstGeom prst="rect">
                        <a:avLst/>
                      </a:prstGeom>
                    </p:spPr>
                  </p:pic>
                </p:grpSp>
                <p:sp>
                  <p:nvSpPr>
                    <p:cNvPr id="28" name="Rectangle 27">
                      <a:extLst>
                        <a:ext uri="{FF2B5EF4-FFF2-40B4-BE49-F238E27FC236}">
                          <a16:creationId xmlns:a16="http://schemas.microsoft.com/office/drawing/2014/main" id="{236A7DA7-F024-EB4A-BC88-667C0CFDA377}"/>
                        </a:ext>
                      </a:extLst>
                    </p:cNvPr>
                    <p:cNvSpPr/>
                    <p:nvPr/>
                  </p:nvSpPr>
                  <p:spPr>
                    <a:xfrm>
                      <a:off x="356049" y="0"/>
                      <a:ext cx="202372" cy="283029"/>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9" name="Straight Connector 28">
                      <a:extLst>
                        <a:ext uri="{FF2B5EF4-FFF2-40B4-BE49-F238E27FC236}">
                          <a16:creationId xmlns:a16="http://schemas.microsoft.com/office/drawing/2014/main" id="{CDD3C417-B644-A144-B284-A1BA07BE96EA}"/>
                        </a:ext>
                      </a:extLst>
                    </p:cNvPr>
                    <p:cNvCxnSpPr/>
                    <p:nvPr/>
                  </p:nvCxnSpPr>
                  <p:spPr>
                    <a:xfrm flipH="1">
                      <a:off x="356050" y="283221"/>
                      <a:ext cx="620" cy="186117"/>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9D91073-220B-8744-902C-1A6F76E4A0EC}"/>
                        </a:ext>
                      </a:extLst>
                    </p:cNvPr>
                    <p:cNvCxnSpPr/>
                    <p:nvPr/>
                  </p:nvCxnSpPr>
                  <p:spPr>
                    <a:xfrm>
                      <a:off x="663547" y="283221"/>
                      <a:ext cx="8079" cy="186055"/>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C0BB14F5-1B32-8444-963A-A01E5A552723}"/>
                        </a:ext>
                      </a:extLst>
                    </p:cNvPr>
                    <p:cNvCxnSpPr/>
                    <p:nvPr/>
                  </p:nvCxnSpPr>
                  <p:spPr>
                    <a:xfrm>
                      <a:off x="356050" y="396510"/>
                      <a:ext cx="315576"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26" name="Text Box 29">
                    <a:extLst>
                      <a:ext uri="{FF2B5EF4-FFF2-40B4-BE49-F238E27FC236}">
                        <a16:creationId xmlns:a16="http://schemas.microsoft.com/office/drawing/2014/main" id="{F5ED2CF8-F45F-7043-8BA1-16C4BD13A661}"/>
                      </a:ext>
                    </a:extLst>
                  </p:cNvPr>
                  <p:cNvSpPr txBox="1"/>
                  <p:nvPr/>
                </p:nvSpPr>
                <p:spPr>
                  <a:xfrm>
                    <a:off x="331774" y="436970"/>
                    <a:ext cx="380326" cy="30718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effectLst/>
                        <a:latin typeface="Times New Roman" panose="02020603050405020304" pitchFamily="18" charset="0"/>
                        <a:ea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C8FD6E0E-B838-C740-8EB4-96D8780646BA}"/>
                        </a:ext>
                      </a:extLst>
                    </p:cNvPr>
                    <p:cNvSpPr/>
                    <p:nvPr/>
                  </p:nvSpPr>
                  <p:spPr>
                    <a:xfrm>
                      <a:off x="2520965" y="4484021"/>
                      <a:ext cx="435504"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24" name="Rectangle 23">
                      <a:extLst>
                        <a:ext uri="{FF2B5EF4-FFF2-40B4-BE49-F238E27FC236}">
                          <a16:creationId xmlns:a16="http://schemas.microsoft.com/office/drawing/2014/main" id="{C8FD6E0E-B838-C740-8EB4-96D8780646BA}"/>
                        </a:ext>
                      </a:extLst>
                    </p:cNvPr>
                    <p:cNvSpPr>
                      <a:spLocks noRot="1" noChangeAspect="1" noMove="1" noResize="1" noEditPoints="1" noAdjustHandles="1" noChangeArrowheads="1" noChangeShapeType="1" noTextEdit="1"/>
                    </p:cNvSpPr>
                    <p:nvPr/>
                  </p:nvSpPr>
                  <p:spPr>
                    <a:xfrm>
                      <a:off x="2520965" y="4484021"/>
                      <a:ext cx="435504" cy="369332"/>
                    </a:xfrm>
                    <a:prstGeom prst="rect">
                      <a:avLst/>
                    </a:prstGeom>
                    <a:blipFill>
                      <a:blip r:embed="rId7"/>
                      <a:stretch>
                        <a:fillRect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7DD57E47-7FCC-9D4E-9F39-001E0D1A18B8}"/>
                      </a:ext>
                    </a:extLst>
                  </p:cNvPr>
                  <p:cNvSpPr/>
                  <p:nvPr/>
                </p:nvSpPr>
                <p:spPr>
                  <a:xfrm>
                    <a:off x="2187897" y="4259459"/>
                    <a:ext cx="370935"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𝑘</m:t>
                          </m:r>
                        </m:oMath>
                      </m:oMathPara>
                    </a14:m>
                    <a:endParaRPr lang="en-US" dirty="0"/>
                  </a:p>
                </p:txBody>
              </p:sp>
            </mc:Choice>
            <mc:Fallback xmlns="">
              <p:sp>
                <p:nvSpPr>
                  <p:cNvPr id="22" name="Rectangle 21">
                    <a:extLst>
                      <a:ext uri="{FF2B5EF4-FFF2-40B4-BE49-F238E27FC236}">
                        <a16:creationId xmlns:a16="http://schemas.microsoft.com/office/drawing/2014/main" id="{7DD57E47-7FCC-9D4E-9F39-001E0D1A18B8}"/>
                      </a:ext>
                    </a:extLst>
                  </p:cNvPr>
                  <p:cNvSpPr>
                    <a:spLocks noRot="1" noChangeAspect="1" noMove="1" noResize="1" noEditPoints="1" noAdjustHandles="1" noChangeArrowheads="1" noChangeShapeType="1" noTextEdit="1"/>
                  </p:cNvSpPr>
                  <p:nvPr/>
                </p:nvSpPr>
                <p:spPr>
                  <a:xfrm>
                    <a:off x="2187897" y="4259459"/>
                    <a:ext cx="370935" cy="369332"/>
                  </a:xfrm>
                  <a:prstGeom prst="rect">
                    <a:avLst/>
                  </a:prstGeom>
                  <a:blipFill>
                    <a:blip r:embed="rId8"/>
                    <a:stretch>
                      <a:fillRect b="-12000"/>
                    </a:stretch>
                  </a:blipFill>
                </p:spPr>
                <p:txBody>
                  <a:bodyPr/>
                  <a:lstStyle/>
                  <a:p>
                    <a:r>
                      <a:rPr lang="en-US">
                        <a:noFill/>
                      </a:rPr>
                      <a:t> </a:t>
                    </a:r>
                  </a:p>
                </p:txBody>
              </p:sp>
            </mc:Fallback>
          </mc:AlternateContent>
        </p:grpSp>
        <p:sp>
          <p:nvSpPr>
            <p:cNvPr id="18" name="Text Box 29">
              <a:extLst>
                <a:ext uri="{FF2B5EF4-FFF2-40B4-BE49-F238E27FC236}">
                  <a16:creationId xmlns:a16="http://schemas.microsoft.com/office/drawing/2014/main" id="{84D04E33-D55B-AC40-AD7A-B27572C49491}"/>
                </a:ext>
              </a:extLst>
            </p:cNvPr>
            <p:cNvSpPr txBox="1"/>
            <p:nvPr/>
          </p:nvSpPr>
          <p:spPr>
            <a:xfrm>
              <a:off x="4106489" y="6056468"/>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latin typeface="Times New Roman" panose="02020603050405020304" pitchFamily="18" charset="0"/>
                  <a:ea typeface="Times New Roman" panose="02020603050405020304" pitchFamily="18" charset="0"/>
                  <a:sym typeface="Symbol" pitchFamily="2" charset="2"/>
                </a:rPr>
                <a:t>y</a:t>
              </a:r>
              <a:endParaRPr lang="en-US" sz="1600" dirty="0">
                <a:effectLst/>
                <a:latin typeface="Times New Roman" panose="02020603050405020304" pitchFamily="18" charset="0"/>
                <a:ea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5C346D3F-23F0-A942-89A2-4C0AFDA5D0B8}"/>
                </a:ext>
              </a:extLst>
            </p:cNvPr>
            <p:cNvCxnSpPr>
              <a:cxnSpLocks/>
            </p:cNvCxnSpPr>
            <p:nvPr/>
          </p:nvCxnSpPr>
          <p:spPr>
            <a:xfrm>
              <a:off x="4463933" y="5790751"/>
              <a:ext cx="0" cy="90231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32D2123-C048-D54A-BED4-448C1B83F74F}"/>
                </a:ext>
              </a:extLst>
            </p:cNvPr>
            <p:cNvCxnSpPr>
              <a:cxnSpLocks/>
            </p:cNvCxnSpPr>
            <p:nvPr/>
          </p:nvCxnSpPr>
          <p:spPr>
            <a:xfrm flipV="1">
              <a:off x="3488428" y="6727622"/>
              <a:ext cx="1810524" cy="994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9202D0F9-EB5C-4841-A61E-8C07C62FC4AE}"/>
                  </a:ext>
                </a:extLst>
              </p:cNvPr>
              <p:cNvSpPr/>
              <p:nvPr/>
            </p:nvSpPr>
            <p:spPr>
              <a:xfrm>
                <a:off x="437765" y="4186926"/>
                <a:ext cx="6259214" cy="663708"/>
              </a:xfrm>
              <a:prstGeom prst="rect">
                <a:avLst/>
              </a:prstGeom>
            </p:spPr>
            <p:txBody>
              <a:bodyPr wrap="none">
                <a:spAutoFit/>
              </a:bodyPr>
              <a:lstStyle/>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𝑣</m:t>
                          </m:r>
                        </m:e>
                        <m:sub>
                          <m:r>
                            <a:rPr lang="en-US" b="0" i="1" smtClean="0">
                              <a:solidFill>
                                <a:schemeClr val="tx1"/>
                              </a:solidFill>
                              <a:latin typeface="Cambria Math" panose="02040503050406030204" pitchFamily="18" charset="0"/>
                            </a:rPr>
                            <m:t>𝑓</m:t>
                          </m:r>
                          <m:r>
                            <a:rPr lang="en-US" i="1">
                              <a:solidFill>
                                <a:schemeClr val="tx1"/>
                              </a:solidFill>
                              <a:latin typeface="Cambria Math" panose="02040503050406030204" pitchFamily="18" charset="0"/>
                            </a:rPr>
                            <m:t>𝐵</m:t>
                          </m:r>
                        </m:sub>
                      </m:sSub>
                      <m:r>
                        <a:rPr lang="en-US" i="0">
                          <a:solidFill>
                            <a:schemeClr val="tx1"/>
                          </a:solidFill>
                          <a:latin typeface="Cambria Math" panose="02040503050406030204" pitchFamily="18" charset="0"/>
                        </a:rPr>
                        <m:t>=</m:t>
                      </m:r>
                      <m:rad>
                        <m:radPr>
                          <m:degHide m:val="on"/>
                          <m:ctrlPr>
                            <a:rPr lang="en-US" i="1">
                              <a:solidFill>
                                <a:schemeClr val="tx1"/>
                              </a:solidFill>
                              <a:latin typeface="Cambria Math" panose="02040503050406030204" pitchFamily="18" charset="0"/>
                            </a:rPr>
                          </m:ctrlPr>
                        </m:radPr>
                        <m:deg/>
                        <m:e>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𝑣</m:t>
                              </m:r>
                            </m:e>
                            <m:sub>
                              <m:r>
                                <a:rPr lang="en-US" b="0" i="1" smtClean="0">
                                  <a:solidFill>
                                    <a:schemeClr val="tx1"/>
                                  </a:solidFill>
                                  <a:latin typeface="Cambria Math" panose="02040503050406030204" pitchFamily="18" charset="0"/>
                                </a:rPr>
                                <m:t>𝑖</m:t>
                              </m:r>
                              <m:r>
                                <a:rPr lang="en-US" i="1">
                                  <a:solidFill>
                                    <a:schemeClr val="tx1"/>
                                  </a:solidFill>
                                  <a:latin typeface="Cambria Math" panose="02040503050406030204" pitchFamily="18" charset="0"/>
                                </a:rPr>
                                <m:t>𝐴</m:t>
                              </m:r>
                            </m:sub>
                            <m:sup>
                              <m:r>
                                <a:rPr lang="en-US" i="0">
                                  <a:solidFill>
                                    <a:schemeClr val="tx1"/>
                                  </a:solidFill>
                                  <a:latin typeface="Cambria Math" panose="02040503050406030204" pitchFamily="18" charset="0"/>
                                </a:rPr>
                                <m:t>2</m:t>
                              </m:r>
                            </m:sup>
                          </m:sSubSup>
                          <m:r>
                            <a:rPr lang="en-US" i="0">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𝑔</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𝑖𝐴</m:t>
                              </m:r>
                            </m:sub>
                          </m:sSub>
                        </m:e>
                      </m:rad>
                      <m:r>
                        <a:rPr lang="en-US" b="0" i="1" smtClean="0">
                          <a:solidFill>
                            <a:schemeClr val="tx1"/>
                          </a:solidFill>
                          <a:latin typeface="Cambria Math" panose="02040503050406030204" pitchFamily="18" charset="0"/>
                        </a:rPr>
                        <m:t>=</m:t>
                      </m:r>
                      <m:rad>
                        <m:radPr>
                          <m:degHide m:val="on"/>
                          <m:ctrlPr>
                            <a:rPr lang="en-US" i="1">
                              <a:solidFill>
                                <a:schemeClr val="tx1"/>
                              </a:solidFill>
                              <a:latin typeface="Cambria Math" panose="02040503050406030204" pitchFamily="18" charset="0"/>
                            </a:rPr>
                          </m:ctrlPr>
                        </m:radPr>
                        <m:deg/>
                        <m:e>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2.5</m:t>
                                  </m:r>
                                  <m:box>
                                    <m:boxPr>
                                      <m:ctrlPr>
                                        <a:rPr lang="en-US" i="1">
                                          <a:solidFill>
                                            <a:schemeClr val="tx1"/>
                                          </a:solidFill>
                                          <a:latin typeface="Cambria Math" panose="02040503050406030204" pitchFamily="18" charset="0"/>
                                        </a:rPr>
                                      </m:ctrlPr>
                                    </m:box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𝑚</m:t>
                                          </m:r>
                                        </m:num>
                                        <m:den>
                                          <m:r>
                                            <a:rPr lang="en-US" i="1">
                                              <a:solidFill>
                                                <a:schemeClr val="tx1"/>
                                              </a:solidFill>
                                              <a:latin typeface="Cambria Math" panose="02040503050406030204" pitchFamily="18" charset="0"/>
                                            </a:rPr>
                                            <m:t>𝑠</m:t>
                                          </m:r>
                                        </m:den>
                                      </m:f>
                                    </m:e>
                                  </m:box>
                                </m:e>
                              </m:d>
                            </m:e>
                            <m:sup>
                              <m:r>
                                <a:rPr lang="en-US" i="1">
                                  <a:solidFill>
                                    <a:schemeClr val="tx1"/>
                                  </a:solidFill>
                                  <a:latin typeface="Cambria Math" panose="02040503050406030204" pitchFamily="18" charset="0"/>
                                </a:rPr>
                                <m:t>2</m:t>
                              </m:r>
                            </m:sup>
                          </m:sSup>
                          <m:r>
                            <a:rPr lang="en-US" i="1">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2×9.8</m:t>
                              </m:r>
                              <m:box>
                                <m:boxPr>
                                  <m:ctrlPr>
                                    <a:rPr lang="en-US" i="1">
                                      <a:solidFill>
                                        <a:schemeClr val="tx1"/>
                                      </a:solidFill>
                                      <a:latin typeface="Cambria Math" panose="02040503050406030204" pitchFamily="18" charset="0"/>
                                    </a:rPr>
                                  </m:ctrlPr>
                                </m:box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𝑚</m:t>
                                      </m:r>
                                    </m:num>
                                    <m:den>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𝑠</m:t>
                                          </m:r>
                                        </m:e>
                                        <m:sup>
                                          <m:r>
                                            <a:rPr lang="en-US" i="1">
                                              <a:solidFill>
                                                <a:schemeClr val="tx1"/>
                                              </a:solidFill>
                                              <a:latin typeface="Cambria Math" panose="02040503050406030204" pitchFamily="18" charset="0"/>
                                            </a:rPr>
                                            <m:t>2</m:t>
                                          </m:r>
                                        </m:sup>
                                      </m:sSup>
                                    </m:den>
                                  </m:f>
                                </m:e>
                              </m:box>
                              <m:r>
                                <a:rPr lang="en-US" i="1">
                                  <a:solidFill>
                                    <a:schemeClr val="tx1"/>
                                  </a:solidFill>
                                  <a:latin typeface="Cambria Math" panose="02040503050406030204" pitchFamily="18" charset="0"/>
                                </a:rPr>
                                <m:t>×1.25</m:t>
                              </m:r>
                              <m:r>
                                <a:rPr lang="en-US" i="1">
                                  <a:solidFill>
                                    <a:schemeClr val="tx1"/>
                                  </a:solidFill>
                                  <a:latin typeface="Cambria Math" panose="02040503050406030204" pitchFamily="18" charset="0"/>
                                </a:rPr>
                                <m:t>𝑚</m:t>
                              </m:r>
                            </m:e>
                          </m:d>
                        </m:e>
                      </m:rad>
                      <m:r>
                        <a:rPr lang="en-US" i="1">
                          <a:solidFill>
                            <a:schemeClr val="tx1"/>
                          </a:solidFill>
                          <a:latin typeface="Cambria Math" panose="02040503050406030204" pitchFamily="18" charset="0"/>
                        </a:rPr>
                        <m:t>=5.6</m:t>
                      </m:r>
                      <m:box>
                        <m:boxPr>
                          <m:ctrlPr>
                            <a:rPr lang="en-US" i="1">
                              <a:solidFill>
                                <a:schemeClr val="tx1"/>
                              </a:solidFill>
                              <a:latin typeface="Cambria Math" panose="02040503050406030204" pitchFamily="18" charset="0"/>
                            </a:rPr>
                          </m:ctrlPr>
                        </m:box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𝑚</m:t>
                              </m:r>
                            </m:num>
                            <m:den>
                              <m:r>
                                <a:rPr lang="en-US" i="1">
                                  <a:solidFill>
                                    <a:schemeClr val="tx1"/>
                                  </a:solidFill>
                                  <a:latin typeface="Cambria Math" panose="02040503050406030204" pitchFamily="18" charset="0"/>
                                </a:rPr>
                                <m:t>𝑠</m:t>
                              </m:r>
                            </m:den>
                          </m:f>
                        </m:e>
                      </m:box>
                    </m:oMath>
                  </m:oMathPara>
                </a14:m>
                <a:endParaRPr lang="en-US" dirty="0">
                  <a:solidFill>
                    <a:schemeClr val="tx1"/>
                  </a:solidFill>
                </a:endParaRPr>
              </a:p>
            </p:txBody>
          </p:sp>
        </mc:Choice>
        <mc:Fallback xmlns="">
          <p:sp>
            <p:nvSpPr>
              <p:cNvPr id="52" name="Rectangle 51">
                <a:extLst>
                  <a:ext uri="{FF2B5EF4-FFF2-40B4-BE49-F238E27FC236}">
                    <a16:creationId xmlns:a16="http://schemas.microsoft.com/office/drawing/2014/main" id="{9202D0F9-EB5C-4841-A61E-8C07C62FC4AE}"/>
                  </a:ext>
                </a:extLst>
              </p:cNvPr>
              <p:cNvSpPr>
                <a:spLocks noRot="1" noChangeAspect="1" noMove="1" noResize="1" noEditPoints="1" noAdjustHandles="1" noChangeArrowheads="1" noChangeShapeType="1" noTextEdit="1"/>
              </p:cNvSpPr>
              <p:nvPr/>
            </p:nvSpPr>
            <p:spPr>
              <a:xfrm>
                <a:off x="437765" y="4186926"/>
                <a:ext cx="6259214" cy="663708"/>
              </a:xfrm>
              <a:prstGeom prst="rect">
                <a:avLst/>
              </a:prstGeom>
              <a:blipFill>
                <a:blip r:embed="rId9"/>
                <a:stretch>
                  <a:fillRect/>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E68781F3-4964-134B-BF09-C7464E7DBF1E}"/>
              </a:ext>
            </a:extLst>
          </p:cNvPr>
          <p:cNvSpPr txBox="1"/>
          <p:nvPr/>
        </p:nvSpPr>
        <p:spPr>
          <a:xfrm>
            <a:off x="7157148" y="2478422"/>
            <a:ext cx="4135672" cy="2893100"/>
          </a:xfrm>
          <a:prstGeom prst="rect">
            <a:avLst/>
          </a:prstGeom>
          <a:noFill/>
        </p:spPr>
        <p:txBody>
          <a:bodyPr wrap="square" rtlCol="0">
            <a:spAutoFit/>
          </a:bodyPr>
          <a:lstStyle/>
          <a:p>
            <a:r>
              <a:rPr lang="en-US" sz="1400" dirty="0">
                <a:solidFill>
                  <a:srgbClr val="7030A0"/>
                </a:solidFill>
                <a:latin typeface="Times New Roman" panose="02020603050405020304" pitchFamily="18" charset="0"/>
                <a:cs typeface="Times New Roman" panose="02020603050405020304" pitchFamily="18" charset="0"/>
              </a:rPr>
              <a:t>This seems reasonable.  Gravity does work on the mass from point A to point B and the mass loses gravitational potential energy and gains kinetic energy.</a:t>
            </a:r>
          </a:p>
          <a:p>
            <a:endParaRPr lang="en-US" sz="1400" dirty="0">
              <a:solidFill>
                <a:srgbClr val="7030A0"/>
              </a:solidFill>
              <a:latin typeface="Times New Roman" panose="02020603050405020304" pitchFamily="18" charset="0"/>
              <a:cs typeface="Times New Roman" panose="02020603050405020304" pitchFamily="18" charset="0"/>
            </a:endParaRPr>
          </a:p>
          <a:p>
            <a:r>
              <a:rPr lang="en-US" sz="1400" dirty="0">
                <a:solidFill>
                  <a:srgbClr val="7030A0"/>
                </a:solidFill>
                <a:latin typeface="Times New Roman" panose="02020603050405020304" pitchFamily="18" charset="0"/>
                <a:cs typeface="Times New Roman" panose="02020603050405020304" pitchFamily="18" charset="0"/>
              </a:rPr>
              <a:t>Thus the mass should go faster at the bottom of the hill?</a:t>
            </a:r>
          </a:p>
          <a:p>
            <a:endParaRPr lang="en-US" sz="1400" dirty="0">
              <a:solidFill>
                <a:srgbClr val="7030A0"/>
              </a:solidFill>
              <a:latin typeface="Times New Roman" panose="02020603050405020304" pitchFamily="18" charset="0"/>
              <a:cs typeface="Times New Roman" panose="02020603050405020304" pitchFamily="18" charset="0"/>
            </a:endParaRPr>
          </a:p>
          <a:p>
            <a:r>
              <a:rPr lang="en-US" sz="1400" dirty="0">
                <a:solidFill>
                  <a:srgbClr val="7030A0"/>
                </a:solidFill>
                <a:latin typeface="Times New Roman" panose="02020603050405020304" pitchFamily="18" charset="0"/>
                <a:cs typeface="Times New Roman" panose="02020603050405020304" pitchFamily="18" charset="0"/>
              </a:rPr>
              <a:t>Notice forces would be hard to apply here since there are big curves between points A and B.  Thus the component of the weight parallel to the track changes angle as the mass slides along the track.  In other words, the force may not be constant and difficult to determine.</a:t>
            </a:r>
          </a:p>
        </p:txBody>
      </p:sp>
    </p:spTree>
    <p:extLst>
      <p:ext uri="{BB962C8B-B14F-4D97-AF65-F5344CB8AC3E}">
        <p14:creationId xmlns:p14="http://schemas.microsoft.com/office/powerpoint/2010/main" val="2494492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672CECD3-1FCE-894F-AC17-C7978378366C}"/>
              </a:ext>
            </a:extLst>
          </p:cNvPr>
          <p:cNvSpPr/>
          <p:nvPr/>
        </p:nvSpPr>
        <p:spPr>
          <a:xfrm>
            <a:off x="358588" y="904719"/>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 continued:</a:t>
            </a:r>
          </a:p>
        </p:txBody>
      </p:sp>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BB92F0DC-8F37-4947-AB33-E7AFC5EE99C1}"/>
                  </a:ext>
                </a:extLst>
              </p:cNvPr>
              <p:cNvSpPr/>
              <p:nvPr/>
            </p:nvSpPr>
            <p:spPr>
              <a:xfrm>
                <a:off x="358588" y="1318236"/>
                <a:ext cx="10878304" cy="923330"/>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order to derive an expression for the distance the block slides along the ramp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𝐷𝐶</m:t>
                        </m:r>
                      </m:sub>
                    </m:sSub>
                    <m:r>
                      <a:rPr lang="en-US" i="1">
                        <a:latin typeface="Cambria Math" panose="02040503050406030204" pitchFamily="18" charset="0"/>
                      </a:rPr>
                      <m:t>=</m:t>
                    </m:r>
                    <m:r>
                      <a:rPr lang="en-US" i="1">
                        <a:latin typeface="Cambria Math" panose="02040503050406030204" pitchFamily="18" charset="0"/>
                      </a:rPr>
                      <m:t>𝑥</m:t>
                    </m:r>
                  </m:oMath>
                </a14:m>
                <a:r>
                  <a:rPr lang="en-US" dirty="0">
                    <a:latin typeface="Times New Roman" panose="02020603050405020304" pitchFamily="18" charset="0"/>
                    <a:cs typeface="Times New Roman" panose="02020603050405020304" pitchFamily="18" charset="0"/>
                  </a:rPr>
                  <a:t> starting at point C with speed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𝐵</m:t>
                        </m:r>
                      </m:sub>
                    </m:sSub>
                  </m:oMath>
                </a14:m>
                <a:r>
                  <a:rPr lang="en-US" dirty="0">
                    <a:latin typeface="Times New Roman" panose="02020603050405020304" pitchFamily="18" charset="0"/>
                    <a:cs typeface="Times New Roman" panose="02020603050405020304" pitchFamily="18" charset="0"/>
                  </a:rPr>
                  <a:t> and coming to rest at point D, we use conservation of energy and the work done by friction on the mass along the ramp.</a:t>
                </a:r>
                <a:endParaRPr lang="en-US" dirty="0"/>
              </a:p>
            </p:txBody>
          </p:sp>
        </mc:Choice>
        <mc:Fallback xmlns="">
          <p:sp>
            <p:nvSpPr>
              <p:cNvPr id="39" name="Rectangle 38">
                <a:extLst>
                  <a:ext uri="{FF2B5EF4-FFF2-40B4-BE49-F238E27FC236}">
                    <a16:creationId xmlns:a16="http://schemas.microsoft.com/office/drawing/2014/main" id="{BB92F0DC-8F37-4947-AB33-E7AFC5EE99C1}"/>
                  </a:ext>
                </a:extLst>
              </p:cNvPr>
              <p:cNvSpPr>
                <a:spLocks noRot="1" noChangeAspect="1" noMove="1" noResize="1" noEditPoints="1" noAdjustHandles="1" noChangeArrowheads="1" noChangeShapeType="1" noTextEdit="1"/>
              </p:cNvSpPr>
              <p:nvPr/>
            </p:nvSpPr>
            <p:spPr>
              <a:xfrm>
                <a:off x="358588" y="1318236"/>
                <a:ext cx="10878304" cy="923330"/>
              </a:xfrm>
              <a:prstGeom prst="rect">
                <a:avLst/>
              </a:prstGeom>
              <a:blipFill>
                <a:blip r:embed="rId2"/>
                <a:stretch>
                  <a:fillRect l="-350" t="-2703" b="-6757"/>
                </a:stretch>
              </a:blipFill>
            </p:spPr>
            <p:txBody>
              <a:bodyPr/>
              <a:lstStyle/>
              <a:p>
                <a:r>
                  <a:rPr lang="en-US">
                    <a:noFill/>
                  </a:rPr>
                  <a:t> </a:t>
                </a:r>
              </a:p>
            </p:txBody>
          </p:sp>
        </mc:Fallback>
      </mc:AlternateContent>
      <p:grpSp>
        <p:nvGrpSpPr>
          <p:cNvPr id="40" name="Group 39">
            <a:extLst>
              <a:ext uri="{FF2B5EF4-FFF2-40B4-BE49-F238E27FC236}">
                <a16:creationId xmlns:a16="http://schemas.microsoft.com/office/drawing/2014/main" id="{A047863B-020B-3940-BB37-9CEDA064013D}"/>
              </a:ext>
            </a:extLst>
          </p:cNvPr>
          <p:cNvGrpSpPr/>
          <p:nvPr/>
        </p:nvGrpSpPr>
        <p:grpSpPr>
          <a:xfrm>
            <a:off x="1984964" y="2004976"/>
            <a:ext cx="4574201" cy="520391"/>
            <a:chOff x="2580725" y="3597472"/>
            <a:chExt cx="4574201" cy="520391"/>
          </a:xfrm>
        </p:grpSpPr>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7ACAB5B7-43A1-3143-9840-85D6C344E5E0}"/>
                    </a:ext>
                  </a:extLst>
                </p:cNvPr>
                <p:cNvSpPr/>
                <p:nvPr/>
              </p:nvSpPr>
              <p:spPr>
                <a:xfrm>
                  <a:off x="2580725" y="3718785"/>
                  <a:ext cx="4574201" cy="391902"/>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𝐸</m:t>
                        </m:r>
                        <m:r>
                          <a:rPr lang="en-US" i="1" smtClean="0">
                            <a:latin typeface="Cambria Math" panose="02040503050406030204" pitchFamily="18" charset="0"/>
                            <a:ea typeface="Cambria Math" panose="02040503050406030204" pitchFamily="18" charset="0"/>
                          </a:rPr>
                          <m:t>=∆</m:t>
                        </m:r>
                        <m:r>
                          <a:rPr lang="en-US" i="1" smtClean="0">
                            <a:latin typeface="Cambria Math" panose="02040503050406030204" pitchFamily="18" charset="0"/>
                            <a:ea typeface="Cambria Math" panose="02040503050406030204" pitchFamily="18" charset="0"/>
                          </a:rPr>
                          <m:t>𝐾</m:t>
                        </m:r>
                        <m:r>
                          <a:rPr lang="en-US"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𝑔</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𝑠</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𝑓𝑟</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1" name="Rectangle 40">
                  <a:extLst>
                    <a:ext uri="{FF2B5EF4-FFF2-40B4-BE49-F238E27FC236}">
                      <a16:creationId xmlns:a16="http://schemas.microsoft.com/office/drawing/2014/main" id="{7ACAB5B7-43A1-3143-9840-85D6C344E5E0}"/>
                    </a:ext>
                  </a:extLst>
                </p:cNvPr>
                <p:cNvSpPr>
                  <a:spLocks noRot="1" noChangeAspect="1" noMove="1" noResize="1" noEditPoints="1" noAdjustHandles="1" noChangeArrowheads="1" noChangeShapeType="1" noTextEdit="1"/>
                </p:cNvSpPr>
                <p:nvPr/>
              </p:nvSpPr>
              <p:spPr>
                <a:xfrm>
                  <a:off x="2580725" y="3718785"/>
                  <a:ext cx="4574201" cy="391902"/>
                </a:xfrm>
                <a:prstGeom prst="rect">
                  <a:avLst/>
                </a:prstGeom>
                <a:blipFill>
                  <a:blip r:embed="rId3"/>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4A71506E-5D91-3C46-8C30-21BFDD6CEB33}"/>
                    </a:ext>
                  </a:extLst>
                </p:cNvPr>
                <p:cNvSpPr/>
                <p:nvPr/>
              </p:nvSpPr>
              <p:spPr>
                <a:xfrm>
                  <a:off x="4757013" y="359747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2" name="Rectangle 41">
                  <a:extLst>
                    <a:ext uri="{FF2B5EF4-FFF2-40B4-BE49-F238E27FC236}">
                      <a16:creationId xmlns:a16="http://schemas.microsoft.com/office/drawing/2014/main" id="{4A71506E-5D91-3C46-8C30-21BFDD6CEB33}"/>
                    </a:ext>
                  </a:extLst>
                </p:cNvPr>
                <p:cNvSpPr>
                  <a:spLocks noRot="1" noChangeAspect="1" noMove="1" noResize="1" noEditPoints="1" noAdjustHandles="1" noChangeArrowheads="1" noChangeShapeType="1" noTextEdit="1"/>
                </p:cNvSpPr>
                <p:nvPr/>
              </p:nvSpPr>
              <p:spPr>
                <a:xfrm>
                  <a:off x="4757013" y="3597472"/>
                  <a:ext cx="324128" cy="307777"/>
                </a:xfrm>
                <a:prstGeom prst="rect">
                  <a:avLst/>
                </a:prstGeom>
                <a:blipFill>
                  <a:blip r:embed="rId4"/>
                  <a:stretch>
                    <a:fillRect/>
                  </a:stretch>
                </a:blipFill>
              </p:spPr>
              <p:txBody>
                <a:bodyPr/>
                <a:lstStyle/>
                <a:p>
                  <a:r>
                    <a:rPr lang="en-US">
                      <a:noFill/>
                    </a:rPr>
                    <a:t> </a:t>
                  </a:r>
                </a:p>
              </p:txBody>
            </p:sp>
          </mc:Fallback>
        </mc:AlternateContent>
        <p:cxnSp>
          <p:nvCxnSpPr>
            <p:cNvPr id="43" name="Straight Arrow Connector 42">
              <a:extLst>
                <a:ext uri="{FF2B5EF4-FFF2-40B4-BE49-F238E27FC236}">
                  <a16:creationId xmlns:a16="http://schemas.microsoft.com/office/drawing/2014/main" id="{BBDADA18-A912-D54A-8CD3-5E44FEBEFFE2}"/>
                </a:ext>
              </a:extLst>
            </p:cNvPr>
            <p:cNvCxnSpPr/>
            <p:nvPr/>
          </p:nvCxnSpPr>
          <p:spPr>
            <a:xfrm flipV="1">
              <a:off x="4623666" y="3725961"/>
              <a:ext cx="189006" cy="39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91A58C18-E2AD-F549-8DB1-FA6848DF7BDE}"/>
                  </a:ext>
                </a:extLst>
              </p:cNvPr>
              <p:cNvSpPr/>
              <p:nvPr/>
            </p:nvSpPr>
            <p:spPr>
              <a:xfrm>
                <a:off x="358587" y="3373137"/>
                <a:ext cx="9904235" cy="1521827"/>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box slides along the ramp a distance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𝑓𝐷</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𝑖𝐶</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oMath>
                </a14:m>
                <a:r>
                  <a:rPr lang="en-US" dirty="0">
                    <a:latin typeface="Times New Roman" panose="02020603050405020304" pitchFamily="18" charset="0"/>
                    <a:cs typeface="Times New Roman" panose="02020603050405020304" pitchFamily="18" charset="0"/>
                  </a:rPr>
                  <a:t> before coming to rest.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is related to the height it rises in the air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𝑓𝐷</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𝐷</m:t>
                        </m:r>
                      </m:sub>
                    </m:sSub>
                  </m:oMath>
                </a14:m>
                <a:r>
                  <a:rPr lang="en-US" dirty="0">
                    <a:latin typeface="Times New Roman" panose="02020603050405020304" pitchFamily="18" charset="0"/>
                    <a:cs typeface="Times New Roman" panose="02020603050405020304" pitchFamily="18" charset="0"/>
                  </a:rPr>
                  <a:t> from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𝑦</m:t>
                        </m:r>
                      </m:e>
                      <m:sub>
                        <m:r>
                          <a:rPr lang="en-US" b="0" i="1" smtClean="0">
                            <a:latin typeface="Cambria Math" panose="02040503050406030204" pitchFamily="18" charset="0"/>
                            <a:cs typeface="Times New Roman" panose="02020603050405020304" pitchFamily="18" charset="0"/>
                          </a:rPr>
                          <m:t>𝑖𝐶</m:t>
                        </m:r>
                      </m:sub>
                    </m:sSub>
                    <m:r>
                      <a:rPr lang="en-US" b="0" i="1" smtClean="0">
                        <a:latin typeface="Cambria Math" panose="02040503050406030204" pitchFamily="18" charset="0"/>
                        <a:cs typeface="Times New Roman" panose="02020603050405020304" pitchFamily="18" charset="0"/>
                      </a:rPr>
                      <m:t>=0</m:t>
                    </m:r>
                  </m:oMath>
                </a14:m>
                <a:r>
                  <a:rPr lang="en-US" dirty="0">
                    <a:latin typeface="Times New Roman" panose="02020603050405020304" pitchFamily="18" charset="0"/>
                    <a:cs typeface="Times New Roman" panose="02020603050405020304" pitchFamily="18" charset="0"/>
                  </a:rPr>
                  <a:t>) by </a:t>
                </a:r>
              </a:p>
            </p:txBody>
          </p:sp>
        </mc:Choice>
        <mc:Fallback xmlns="">
          <p:sp>
            <p:nvSpPr>
              <p:cNvPr id="48" name="Rectangle 47">
                <a:extLst>
                  <a:ext uri="{FF2B5EF4-FFF2-40B4-BE49-F238E27FC236}">
                    <a16:creationId xmlns:a16="http://schemas.microsoft.com/office/drawing/2014/main" id="{91A58C18-E2AD-F549-8DB1-FA6848DF7BDE}"/>
                  </a:ext>
                </a:extLst>
              </p:cNvPr>
              <p:cNvSpPr>
                <a:spLocks noRot="1" noChangeAspect="1" noMove="1" noResize="1" noEditPoints="1" noAdjustHandles="1" noChangeArrowheads="1" noChangeShapeType="1" noTextEdit="1"/>
              </p:cNvSpPr>
              <p:nvPr/>
            </p:nvSpPr>
            <p:spPr>
              <a:xfrm>
                <a:off x="358587" y="3373137"/>
                <a:ext cx="9904235" cy="1521827"/>
              </a:xfrm>
              <a:prstGeom prst="rect">
                <a:avLst/>
              </a:prstGeom>
              <a:blipFill>
                <a:blip r:embed="rId5"/>
                <a:stretch>
                  <a:fillRect l="-384" t="-1667"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EA9B1B7-7F26-874F-B132-AF2413C7DD8E}"/>
                  </a:ext>
                </a:extLst>
              </p:cNvPr>
              <p:cNvSpPr txBox="1"/>
              <p:nvPr/>
            </p:nvSpPr>
            <p:spPr>
              <a:xfrm>
                <a:off x="3100964" y="3937542"/>
                <a:ext cx="1115947" cy="474297"/>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𝐷</m:t>
                              </m:r>
                            </m:sub>
                          </m:sSub>
                        </m:num>
                        <m:den>
                          <m:r>
                            <a:rPr lang="en-US" b="0" i="1" smtClean="0">
                              <a:latin typeface="Cambria Math" panose="02040503050406030204" pitchFamily="18" charset="0"/>
                            </a:rPr>
                            <m:t>𝑥</m:t>
                          </m:r>
                        </m:den>
                      </m:f>
                    </m:oMath>
                  </m:oMathPara>
                </a14:m>
                <a:endParaRPr lang="en-US" dirty="0"/>
              </a:p>
            </p:txBody>
          </p:sp>
        </mc:Choice>
        <mc:Fallback xmlns="">
          <p:sp>
            <p:nvSpPr>
              <p:cNvPr id="49" name="TextBox 48">
                <a:extLst>
                  <a:ext uri="{FF2B5EF4-FFF2-40B4-BE49-F238E27FC236}">
                    <a16:creationId xmlns:a16="http://schemas.microsoft.com/office/drawing/2014/main" id="{0EA9B1B7-7F26-874F-B132-AF2413C7DD8E}"/>
                  </a:ext>
                </a:extLst>
              </p:cNvPr>
              <p:cNvSpPr txBox="1">
                <a:spLocks noRot="1" noChangeAspect="1" noMove="1" noResize="1" noEditPoints="1" noAdjustHandles="1" noChangeArrowheads="1" noChangeShapeType="1" noTextEdit="1"/>
              </p:cNvSpPr>
              <p:nvPr/>
            </p:nvSpPr>
            <p:spPr>
              <a:xfrm>
                <a:off x="3100964" y="3937542"/>
                <a:ext cx="1115947" cy="474297"/>
              </a:xfrm>
              <a:prstGeom prst="rect">
                <a:avLst/>
              </a:prstGeom>
              <a:blipFill>
                <a:blip r:embed="rId6"/>
                <a:stretch>
                  <a:fillRect l="-2247" b="-10526"/>
                </a:stretch>
              </a:blipFill>
            </p:spPr>
            <p:txBody>
              <a:bodyPr/>
              <a:lstStyle/>
              <a:p>
                <a:r>
                  <a:rPr lang="en-US">
                    <a:noFill/>
                  </a:rPr>
                  <a:t> </a:t>
                </a:r>
              </a:p>
            </p:txBody>
          </p:sp>
        </mc:Fallback>
      </mc:AlternateContent>
      <p:grpSp>
        <p:nvGrpSpPr>
          <p:cNvPr id="56" name="Group 55">
            <a:extLst>
              <a:ext uri="{FF2B5EF4-FFF2-40B4-BE49-F238E27FC236}">
                <a16:creationId xmlns:a16="http://schemas.microsoft.com/office/drawing/2014/main" id="{D9873BB4-F073-EA4A-908F-EA13337F5244}"/>
              </a:ext>
            </a:extLst>
          </p:cNvPr>
          <p:cNvGrpSpPr/>
          <p:nvPr/>
        </p:nvGrpSpPr>
        <p:grpSpPr>
          <a:xfrm>
            <a:off x="5753757" y="5041156"/>
            <a:ext cx="6286500" cy="1648665"/>
            <a:chOff x="5410857" y="5168156"/>
            <a:chExt cx="6286500" cy="1648665"/>
          </a:xfrm>
        </p:grpSpPr>
        <p:grpSp>
          <p:nvGrpSpPr>
            <p:cNvPr id="57" name="Group 56">
              <a:extLst>
                <a:ext uri="{FF2B5EF4-FFF2-40B4-BE49-F238E27FC236}">
                  <a16:creationId xmlns:a16="http://schemas.microsoft.com/office/drawing/2014/main" id="{EA30D7B8-CD2F-A64F-AAD1-CCB629D3D1A2}"/>
                </a:ext>
              </a:extLst>
            </p:cNvPr>
            <p:cNvGrpSpPr/>
            <p:nvPr/>
          </p:nvGrpSpPr>
          <p:grpSpPr>
            <a:xfrm>
              <a:off x="5410857" y="5168156"/>
              <a:ext cx="6286500" cy="1648665"/>
              <a:chOff x="3187700" y="5209335"/>
              <a:chExt cx="6286500" cy="1648665"/>
            </a:xfrm>
          </p:grpSpPr>
          <p:grpSp>
            <p:nvGrpSpPr>
              <p:cNvPr id="62" name="Group 61">
                <a:extLst>
                  <a:ext uri="{FF2B5EF4-FFF2-40B4-BE49-F238E27FC236}">
                    <a16:creationId xmlns:a16="http://schemas.microsoft.com/office/drawing/2014/main" id="{A75C4607-444D-7F44-8664-D3889DBB833C}"/>
                  </a:ext>
                </a:extLst>
              </p:cNvPr>
              <p:cNvGrpSpPr/>
              <p:nvPr/>
            </p:nvGrpSpPr>
            <p:grpSpPr>
              <a:xfrm>
                <a:off x="3187700" y="5209335"/>
                <a:ext cx="6286500" cy="1648665"/>
                <a:chOff x="2122805" y="4259459"/>
                <a:chExt cx="7071995" cy="2014340"/>
              </a:xfrm>
            </p:grpSpPr>
            <p:grpSp>
              <p:nvGrpSpPr>
                <p:cNvPr id="66" name="Group 65">
                  <a:extLst>
                    <a:ext uri="{FF2B5EF4-FFF2-40B4-BE49-F238E27FC236}">
                      <a16:creationId xmlns:a16="http://schemas.microsoft.com/office/drawing/2014/main" id="{54E1DF6A-DD6B-464B-B950-F9F64A1ADD05}"/>
                    </a:ext>
                  </a:extLst>
                </p:cNvPr>
                <p:cNvGrpSpPr/>
                <p:nvPr/>
              </p:nvGrpSpPr>
              <p:grpSpPr>
                <a:xfrm>
                  <a:off x="2122805" y="4484021"/>
                  <a:ext cx="7071995" cy="1789778"/>
                  <a:chOff x="2122805" y="4484021"/>
                  <a:chExt cx="7071995" cy="1789778"/>
                </a:xfrm>
              </p:grpSpPr>
              <p:grpSp>
                <p:nvGrpSpPr>
                  <p:cNvPr id="68" name="Group 67">
                    <a:extLst>
                      <a:ext uri="{FF2B5EF4-FFF2-40B4-BE49-F238E27FC236}">
                        <a16:creationId xmlns:a16="http://schemas.microsoft.com/office/drawing/2014/main" id="{799C480E-C389-8C4B-876B-DE24755D1829}"/>
                      </a:ext>
                    </a:extLst>
                  </p:cNvPr>
                  <p:cNvGrpSpPr/>
                  <p:nvPr/>
                </p:nvGrpSpPr>
                <p:grpSpPr>
                  <a:xfrm>
                    <a:off x="2122805" y="4510404"/>
                    <a:ext cx="7071995" cy="1763395"/>
                    <a:chOff x="0" y="0"/>
                    <a:chExt cx="5381095" cy="1165028"/>
                  </a:xfrm>
                </p:grpSpPr>
                <p:grpSp>
                  <p:nvGrpSpPr>
                    <p:cNvPr id="70" name="Group 69">
                      <a:extLst>
                        <a:ext uri="{FF2B5EF4-FFF2-40B4-BE49-F238E27FC236}">
                          <a16:creationId xmlns:a16="http://schemas.microsoft.com/office/drawing/2014/main" id="{530B844D-C495-D240-9929-7BC4341309BF}"/>
                        </a:ext>
                      </a:extLst>
                    </p:cNvPr>
                    <p:cNvGrpSpPr/>
                    <p:nvPr/>
                  </p:nvGrpSpPr>
                  <p:grpSpPr>
                    <a:xfrm>
                      <a:off x="0" y="0"/>
                      <a:ext cx="5381095" cy="1165028"/>
                      <a:chOff x="0" y="0"/>
                      <a:chExt cx="5381095" cy="1165028"/>
                    </a:xfrm>
                  </p:grpSpPr>
                  <p:grpSp>
                    <p:nvGrpSpPr>
                      <p:cNvPr id="72" name="Group 71">
                        <a:extLst>
                          <a:ext uri="{FF2B5EF4-FFF2-40B4-BE49-F238E27FC236}">
                            <a16:creationId xmlns:a16="http://schemas.microsoft.com/office/drawing/2014/main" id="{E6DB4A89-0FD0-7A4F-BC93-3BBF93FCAA69}"/>
                          </a:ext>
                        </a:extLst>
                      </p:cNvPr>
                      <p:cNvGrpSpPr/>
                      <p:nvPr/>
                    </p:nvGrpSpPr>
                    <p:grpSpPr>
                      <a:xfrm>
                        <a:off x="0" y="40460"/>
                        <a:ext cx="5381095" cy="1124568"/>
                        <a:chOff x="0" y="0"/>
                        <a:chExt cx="5381095" cy="1124568"/>
                      </a:xfrm>
                    </p:grpSpPr>
                    <p:grpSp>
                      <p:nvGrpSpPr>
                        <p:cNvPr id="77" name="Group 76">
                          <a:extLst>
                            <a:ext uri="{FF2B5EF4-FFF2-40B4-BE49-F238E27FC236}">
                              <a16:creationId xmlns:a16="http://schemas.microsoft.com/office/drawing/2014/main" id="{70061EE6-87C7-034D-9AB6-32D4A4FE9AEE}"/>
                            </a:ext>
                          </a:extLst>
                        </p:cNvPr>
                        <p:cNvGrpSpPr/>
                        <p:nvPr/>
                      </p:nvGrpSpPr>
                      <p:grpSpPr>
                        <a:xfrm>
                          <a:off x="0" y="0"/>
                          <a:ext cx="5381095" cy="1124568"/>
                          <a:chOff x="0" y="0"/>
                          <a:chExt cx="5381095" cy="1124568"/>
                        </a:xfrm>
                      </p:grpSpPr>
                      <p:grpSp>
                        <p:nvGrpSpPr>
                          <p:cNvPr id="79" name="Group 78">
                            <a:extLst>
                              <a:ext uri="{FF2B5EF4-FFF2-40B4-BE49-F238E27FC236}">
                                <a16:creationId xmlns:a16="http://schemas.microsoft.com/office/drawing/2014/main" id="{76F9B2C6-8966-484D-8B5F-F8ABA902330B}"/>
                              </a:ext>
                            </a:extLst>
                          </p:cNvPr>
                          <p:cNvGrpSpPr/>
                          <p:nvPr/>
                        </p:nvGrpSpPr>
                        <p:grpSpPr>
                          <a:xfrm>
                            <a:off x="0" y="40686"/>
                            <a:ext cx="5381095" cy="1083882"/>
                            <a:chOff x="0" y="-7866"/>
                            <a:chExt cx="5381095" cy="1083882"/>
                          </a:xfrm>
                        </p:grpSpPr>
                        <p:cxnSp>
                          <p:nvCxnSpPr>
                            <p:cNvPr id="81" name="Straight Connector 80">
                              <a:extLst>
                                <a:ext uri="{FF2B5EF4-FFF2-40B4-BE49-F238E27FC236}">
                                  <a16:creationId xmlns:a16="http://schemas.microsoft.com/office/drawing/2014/main" id="{7E427D37-F03E-954D-9B6B-EA0DC45302AA}"/>
                                </a:ext>
                              </a:extLst>
                            </p:cNvPr>
                            <p:cNvCxnSpPr/>
                            <p:nvPr/>
                          </p:nvCxnSpPr>
                          <p:spPr>
                            <a:xfrm>
                              <a:off x="0" y="194209"/>
                              <a:ext cx="109242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2" name="Text Box 9">
                              <a:extLst>
                                <a:ext uri="{FF2B5EF4-FFF2-40B4-BE49-F238E27FC236}">
                                  <a16:creationId xmlns:a16="http://schemas.microsoft.com/office/drawing/2014/main" id="{D147DF5D-896F-9649-8274-3CB990BD4F7A}"/>
                                </a:ext>
                              </a:extLst>
                            </p:cNvPr>
                            <p:cNvSpPr txBox="1"/>
                            <p:nvPr/>
                          </p:nvSpPr>
                          <p:spPr>
                            <a:xfrm>
                              <a:off x="1060437" y="-7866"/>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A</a:t>
                              </a:r>
                            </a:p>
                          </p:txBody>
                        </p:sp>
                        <p:grpSp>
                          <p:nvGrpSpPr>
                            <p:cNvPr id="83" name="Group 82">
                              <a:extLst>
                                <a:ext uri="{FF2B5EF4-FFF2-40B4-BE49-F238E27FC236}">
                                  <a16:creationId xmlns:a16="http://schemas.microsoft.com/office/drawing/2014/main" id="{79D34C4A-8B0B-D147-B146-44560E7086AB}"/>
                                </a:ext>
                              </a:extLst>
                            </p:cNvPr>
                            <p:cNvGrpSpPr/>
                            <p:nvPr/>
                          </p:nvGrpSpPr>
                          <p:grpSpPr>
                            <a:xfrm>
                              <a:off x="1877353" y="137565"/>
                              <a:ext cx="3503742" cy="938451"/>
                              <a:chOff x="0" y="0"/>
                              <a:chExt cx="3503742" cy="938451"/>
                            </a:xfrm>
                          </p:grpSpPr>
                          <p:grpSp>
                            <p:nvGrpSpPr>
                              <p:cNvPr id="86" name="Group 85">
                                <a:extLst>
                                  <a:ext uri="{FF2B5EF4-FFF2-40B4-BE49-F238E27FC236}">
                                    <a16:creationId xmlns:a16="http://schemas.microsoft.com/office/drawing/2014/main" id="{6F179268-8FD8-864D-BF16-0C821F4BD78D}"/>
                                  </a:ext>
                                </a:extLst>
                              </p:cNvPr>
                              <p:cNvGrpSpPr/>
                              <p:nvPr/>
                            </p:nvGrpSpPr>
                            <p:grpSpPr>
                              <a:xfrm>
                                <a:off x="0" y="161841"/>
                                <a:ext cx="3155893" cy="758616"/>
                                <a:chOff x="0" y="0"/>
                                <a:chExt cx="3155893" cy="758616"/>
                              </a:xfrm>
                            </p:grpSpPr>
                            <p:grpSp>
                              <p:nvGrpSpPr>
                                <p:cNvPr id="90" name="Group 89">
                                  <a:extLst>
                                    <a:ext uri="{FF2B5EF4-FFF2-40B4-BE49-F238E27FC236}">
                                      <a16:creationId xmlns:a16="http://schemas.microsoft.com/office/drawing/2014/main" id="{A118BB8E-3E44-4041-8A8B-BAD870BAC0F2}"/>
                                    </a:ext>
                                  </a:extLst>
                                </p:cNvPr>
                                <p:cNvGrpSpPr/>
                                <p:nvPr/>
                              </p:nvGrpSpPr>
                              <p:grpSpPr>
                                <a:xfrm>
                                  <a:off x="0" y="0"/>
                                  <a:ext cx="3155893" cy="672083"/>
                                  <a:chOff x="0" y="0"/>
                                  <a:chExt cx="3155893" cy="672083"/>
                                </a:xfrm>
                              </p:grpSpPr>
                              <p:cxnSp>
                                <p:nvCxnSpPr>
                                  <p:cNvPr id="92" name="Straight Connector 91">
                                    <a:extLst>
                                      <a:ext uri="{FF2B5EF4-FFF2-40B4-BE49-F238E27FC236}">
                                        <a16:creationId xmlns:a16="http://schemas.microsoft.com/office/drawing/2014/main" id="{207EFDF0-D847-F048-BF7B-5607B118DD83}"/>
                                      </a:ext>
                                    </a:extLst>
                                  </p:cNvPr>
                                  <p:cNvCxnSpPr/>
                                  <p:nvPr/>
                                </p:nvCxnSpPr>
                                <p:spPr>
                                  <a:xfrm>
                                    <a:off x="0" y="671639"/>
                                    <a:ext cx="1982301"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7280D802-D77F-7740-ABC6-B4FEEF7E5B07}"/>
                                      </a:ext>
                                    </a:extLst>
                                  </p:cNvPr>
                                  <p:cNvCxnSpPr/>
                                  <p:nvPr/>
                                </p:nvCxnSpPr>
                                <p:spPr>
                                  <a:xfrm flipV="1">
                                    <a:off x="1982548" y="0"/>
                                    <a:ext cx="1173345" cy="67163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A426468A-25DB-6C49-98FA-5149FAD8F0E1}"/>
                                      </a:ext>
                                    </a:extLst>
                                  </p:cNvPr>
                                  <p:cNvCxnSpPr/>
                                  <p:nvPr/>
                                </p:nvCxnSpPr>
                                <p:spPr>
                                  <a:xfrm flipV="1">
                                    <a:off x="1982548" y="671639"/>
                                    <a:ext cx="1172845" cy="444"/>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91" name="Text Box 7">
                                  <a:extLst>
                                    <a:ext uri="{FF2B5EF4-FFF2-40B4-BE49-F238E27FC236}">
                                      <a16:creationId xmlns:a16="http://schemas.microsoft.com/office/drawing/2014/main" id="{CF63CF36-8549-5B45-9631-55692289143D}"/>
                                    </a:ext>
                                  </a:extLst>
                                </p:cNvPr>
                                <p:cNvSpPr txBox="1"/>
                                <p:nvPr/>
                              </p:nvSpPr>
                              <p:spPr>
                                <a:xfrm>
                                  <a:off x="2211585" y="451119"/>
                                  <a:ext cx="590718" cy="3074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endParaRPr lang="en-US" sz="1600" dirty="0">
                                    <a:effectLst/>
                                    <a:latin typeface="Times New Roman" panose="02020603050405020304" pitchFamily="18" charset="0"/>
                                    <a:ea typeface="Times New Roman" panose="02020603050405020304" pitchFamily="18" charset="0"/>
                                  </a:endParaRPr>
                                </a:p>
                              </p:txBody>
                            </p:sp>
                          </p:grpSp>
                          <p:sp>
                            <p:nvSpPr>
                              <p:cNvPr id="87" name="Text Box 10">
                                <a:extLst>
                                  <a:ext uri="{FF2B5EF4-FFF2-40B4-BE49-F238E27FC236}">
                                    <a16:creationId xmlns:a16="http://schemas.microsoft.com/office/drawing/2014/main" id="{8E41F03B-C5DC-CD4B-88C4-48CF2645A46D}"/>
                                  </a:ext>
                                </a:extLst>
                              </p:cNvPr>
                              <p:cNvSpPr txBox="1"/>
                              <p:nvPr/>
                            </p:nvSpPr>
                            <p:spPr>
                              <a:xfrm>
                                <a:off x="64736" y="631179"/>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B</a:t>
                                </a:r>
                              </a:p>
                            </p:txBody>
                          </p:sp>
                          <p:sp>
                            <p:nvSpPr>
                              <p:cNvPr id="88" name="Text Box 11">
                                <a:extLst>
                                  <a:ext uri="{FF2B5EF4-FFF2-40B4-BE49-F238E27FC236}">
                                    <a16:creationId xmlns:a16="http://schemas.microsoft.com/office/drawing/2014/main" id="{6AEB2830-57D7-5649-8F01-708108F8EAD5}"/>
                                  </a:ext>
                                </a:extLst>
                              </p:cNvPr>
                              <p:cNvSpPr txBox="1"/>
                              <p:nvPr/>
                            </p:nvSpPr>
                            <p:spPr>
                              <a:xfrm>
                                <a:off x="1848757" y="61296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a:t>
                                </a:r>
                              </a:p>
                            </p:txBody>
                          </p:sp>
                          <p:sp>
                            <p:nvSpPr>
                              <p:cNvPr id="89" name="Text Box 12">
                                <a:extLst>
                                  <a:ext uri="{FF2B5EF4-FFF2-40B4-BE49-F238E27FC236}">
                                    <a16:creationId xmlns:a16="http://schemas.microsoft.com/office/drawing/2014/main" id="{622F5244-570A-8D40-86F3-16006FAE65B0}"/>
                                  </a:ext>
                                </a:extLst>
                              </p:cNvPr>
                              <p:cNvSpPr txBox="1"/>
                              <p:nvPr/>
                            </p:nvSpPr>
                            <p:spPr>
                              <a:xfrm>
                                <a:off x="2913132" y="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D</a:t>
                                </a:r>
                              </a:p>
                            </p:txBody>
                          </p:sp>
                        </p:grpSp>
                        <p:sp>
                          <p:nvSpPr>
                            <p:cNvPr id="84" name="Arc 83">
                              <a:extLst>
                                <a:ext uri="{FF2B5EF4-FFF2-40B4-BE49-F238E27FC236}">
                                  <a16:creationId xmlns:a16="http://schemas.microsoft.com/office/drawing/2014/main" id="{5A53D482-A761-C641-AB95-9824CD1A3B60}"/>
                                </a:ext>
                              </a:extLst>
                            </p:cNvPr>
                            <p:cNvSpPr/>
                            <p:nvPr/>
                          </p:nvSpPr>
                          <p:spPr>
                            <a:xfrm>
                              <a:off x="671639"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5" name="Arc 84">
                              <a:extLst>
                                <a:ext uri="{FF2B5EF4-FFF2-40B4-BE49-F238E27FC236}">
                                  <a16:creationId xmlns:a16="http://schemas.microsoft.com/office/drawing/2014/main" id="{61BFB5D2-1606-D04A-B12A-E9A77DCC492E}"/>
                                </a:ext>
                              </a:extLst>
                            </p:cNvPr>
                            <p:cNvSpPr/>
                            <p:nvPr/>
                          </p:nvSpPr>
                          <p:spPr>
                            <a:xfrm rot="10800000">
                              <a:off x="1521303"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80" name="Straight Connector 79">
                            <a:extLst>
                              <a:ext uri="{FF2B5EF4-FFF2-40B4-BE49-F238E27FC236}">
                                <a16:creationId xmlns:a16="http://schemas.microsoft.com/office/drawing/2014/main" id="{2B3C0B07-F5D1-414F-841A-72421CCA47AD}"/>
                              </a:ext>
                            </a:extLst>
                          </p:cNvPr>
                          <p:cNvCxnSpPr/>
                          <p:nvPr/>
                        </p:nvCxnSpPr>
                        <p:spPr>
                          <a:xfrm>
                            <a:off x="0" y="0"/>
                            <a:ext cx="0" cy="24270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78" name="Picture 77">
                          <a:extLst>
                            <a:ext uri="{FF2B5EF4-FFF2-40B4-BE49-F238E27FC236}">
                              <a16:creationId xmlns:a16="http://schemas.microsoft.com/office/drawing/2014/main" id="{6477AFDA-7629-1B40-85B2-818940A4E7AF}"/>
                            </a:ext>
                          </a:extLst>
                        </p:cNvPr>
                        <p:cNvPicPr>
                          <a:picLocks noChangeAspect="1"/>
                        </p:cNvPicPr>
                        <p:nvPr/>
                      </p:nvPicPr>
                      <p:blipFill>
                        <a:blip r:embed="rId7"/>
                        <a:stretch>
                          <a:fillRect/>
                        </a:stretch>
                      </p:blipFill>
                      <p:spPr>
                        <a:xfrm flipH="1">
                          <a:off x="8092" y="48552"/>
                          <a:ext cx="347345" cy="94615"/>
                        </a:xfrm>
                        <a:prstGeom prst="rect">
                          <a:avLst/>
                        </a:prstGeom>
                      </p:spPr>
                    </p:pic>
                  </p:grpSp>
                  <p:sp>
                    <p:nvSpPr>
                      <p:cNvPr id="73" name="Rectangle 72">
                        <a:extLst>
                          <a:ext uri="{FF2B5EF4-FFF2-40B4-BE49-F238E27FC236}">
                            <a16:creationId xmlns:a16="http://schemas.microsoft.com/office/drawing/2014/main" id="{E225F75B-790F-2B42-BF63-6104A14188BB}"/>
                          </a:ext>
                        </a:extLst>
                      </p:cNvPr>
                      <p:cNvSpPr/>
                      <p:nvPr/>
                    </p:nvSpPr>
                    <p:spPr>
                      <a:xfrm>
                        <a:off x="356049" y="0"/>
                        <a:ext cx="202372" cy="283029"/>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74" name="Straight Connector 73">
                        <a:extLst>
                          <a:ext uri="{FF2B5EF4-FFF2-40B4-BE49-F238E27FC236}">
                            <a16:creationId xmlns:a16="http://schemas.microsoft.com/office/drawing/2014/main" id="{C884B2EA-0A7E-6E4B-985A-0E9982019E2E}"/>
                          </a:ext>
                        </a:extLst>
                      </p:cNvPr>
                      <p:cNvCxnSpPr/>
                      <p:nvPr/>
                    </p:nvCxnSpPr>
                    <p:spPr>
                      <a:xfrm flipH="1">
                        <a:off x="356050" y="283221"/>
                        <a:ext cx="620" cy="186117"/>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43134015-24DB-C646-92CD-F83DA0F3187C}"/>
                          </a:ext>
                        </a:extLst>
                      </p:cNvPr>
                      <p:cNvCxnSpPr/>
                      <p:nvPr/>
                    </p:nvCxnSpPr>
                    <p:spPr>
                      <a:xfrm>
                        <a:off x="663547" y="283221"/>
                        <a:ext cx="8079" cy="186055"/>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DCE93E74-8008-7C47-B835-1C9EC8445253}"/>
                          </a:ext>
                        </a:extLst>
                      </p:cNvPr>
                      <p:cNvCxnSpPr/>
                      <p:nvPr/>
                    </p:nvCxnSpPr>
                    <p:spPr>
                      <a:xfrm>
                        <a:off x="356050" y="396510"/>
                        <a:ext cx="315576"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71" name="Text Box 29">
                      <a:extLst>
                        <a:ext uri="{FF2B5EF4-FFF2-40B4-BE49-F238E27FC236}">
                          <a16:creationId xmlns:a16="http://schemas.microsoft.com/office/drawing/2014/main" id="{3940860E-61A9-804C-97F2-4ABAC5D0E251}"/>
                        </a:ext>
                      </a:extLst>
                    </p:cNvPr>
                    <p:cNvSpPr txBox="1"/>
                    <p:nvPr/>
                  </p:nvSpPr>
                  <p:spPr>
                    <a:xfrm>
                      <a:off x="331774" y="436970"/>
                      <a:ext cx="380326" cy="30718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effectLst/>
                          <a:latin typeface="Times New Roman" panose="02020603050405020304" pitchFamily="18" charset="0"/>
                          <a:ea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FD39D3B6-9C7C-434F-BF95-108C150099A8}"/>
                          </a:ext>
                        </a:extLst>
                      </p:cNvPr>
                      <p:cNvSpPr/>
                      <p:nvPr/>
                    </p:nvSpPr>
                    <p:spPr>
                      <a:xfrm>
                        <a:off x="2520965" y="4484021"/>
                        <a:ext cx="435504"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69" name="Rectangle 68">
                        <a:extLst>
                          <a:ext uri="{FF2B5EF4-FFF2-40B4-BE49-F238E27FC236}">
                            <a16:creationId xmlns:a16="http://schemas.microsoft.com/office/drawing/2014/main" id="{FD39D3B6-9C7C-434F-BF95-108C150099A8}"/>
                          </a:ext>
                        </a:extLst>
                      </p:cNvPr>
                      <p:cNvSpPr>
                        <a:spLocks noRot="1" noChangeAspect="1" noMove="1" noResize="1" noEditPoints="1" noAdjustHandles="1" noChangeArrowheads="1" noChangeShapeType="1" noTextEdit="1"/>
                      </p:cNvSpPr>
                      <p:nvPr/>
                    </p:nvSpPr>
                    <p:spPr>
                      <a:xfrm>
                        <a:off x="2520965" y="4484021"/>
                        <a:ext cx="435504" cy="369332"/>
                      </a:xfrm>
                      <a:prstGeom prst="rect">
                        <a:avLst/>
                      </a:prstGeom>
                      <a:blipFill>
                        <a:blip r:embed="rId8"/>
                        <a:stretch>
                          <a:fillRect b="-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564B0BB2-A6CF-0847-8B93-5BA62369C0AF}"/>
                        </a:ext>
                      </a:extLst>
                    </p:cNvPr>
                    <p:cNvSpPr/>
                    <p:nvPr/>
                  </p:nvSpPr>
                  <p:spPr>
                    <a:xfrm>
                      <a:off x="2187897" y="4259459"/>
                      <a:ext cx="370935"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𝑘</m:t>
                            </m:r>
                          </m:oMath>
                        </m:oMathPara>
                      </a14:m>
                      <a:endParaRPr lang="en-US" dirty="0"/>
                    </a:p>
                  </p:txBody>
                </p:sp>
              </mc:Choice>
              <mc:Fallback xmlns="">
                <p:sp>
                  <p:nvSpPr>
                    <p:cNvPr id="67" name="Rectangle 66">
                      <a:extLst>
                        <a:ext uri="{FF2B5EF4-FFF2-40B4-BE49-F238E27FC236}">
                          <a16:creationId xmlns:a16="http://schemas.microsoft.com/office/drawing/2014/main" id="{564B0BB2-A6CF-0847-8B93-5BA62369C0AF}"/>
                        </a:ext>
                      </a:extLst>
                    </p:cNvPr>
                    <p:cNvSpPr>
                      <a:spLocks noRot="1" noChangeAspect="1" noMove="1" noResize="1" noEditPoints="1" noAdjustHandles="1" noChangeArrowheads="1" noChangeShapeType="1" noTextEdit="1"/>
                    </p:cNvSpPr>
                    <p:nvPr/>
                  </p:nvSpPr>
                  <p:spPr>
                    <a:xfrm>
                      <a:off x="2187897" y="4259459"/>
                      <a:ext cx="370935" cy="369332"/>
                    </a:xfrm>
                    <a:prstGeom prst="rect">
                      <a:avLst/>
                    </a:prstGeom>
                    <a:blipFill>
                      <a:blip r:embed="rId9"/>
                      <a:stretch>
                        <a:fillRect b="-12000"/>
                      </a:stretch>
                    </a:blipFill>
                  </p:spPr>
                  <p:txBody>
                    <a:bodyPr/>
                    <a:lstStyle/>
                    <a:p>
                      <a:r>
                        <a:rPr lang="en-US">
                          <a:noFill/>
                        </a:rPr>
                        <a:t> </a:t>
                      </a:r>
                    </a:p>
                  </p:txBody>
                </p:sp>
              </mc:Fallback>
            </mc:AlternateContent>
          </p:grpSp>
          <p:sp>
            <p:nvSpPr>
              <p:cNvPr id="63" name="Text Box 29">
                <a:extLst>
                  <a:ext uri="{FF2B5EF4-FFF2-40B4-BE49-F238E27FC236}">
                    <a16:creationId xmlns:a16="http://schemas.microsoft.com/office/drawing/2014/main" id="{30239505-9D1F-E94B-8C4D-CB041841EFDD}"/>
                  </a:ext>
                </a:extLst>
              </p:cNvPr>
              <p:cNvSpPr txBox="1"/>
              <p:nvPr/>
            </p:nvSpPr>
            <p:spPr>
              <a:xfrm>
                <a:off x="4106489" y="6056468"/>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latin typeface="Times New Roman" panose="02020603050405020304" pitchFamily="18" charset="0"/>
                    <a:ea typeface="Times New Roman" panose="02020603050405020304" pitchFamily="18" charset="0"/>
                    <a:sym typeface="Symbol" pitchFamily="2" charset="2"/>
                  </a:rPr>
                  <a:t>y</a:t>
                </a:r>
                <a:endParaRPr lang="en-US" sz="1600" dirty="0">
                  <a:effectLst/>
                  <a:latin typeface="Times New Roman" panose="02020603050405020304" pitchFamily="18" charset="0"/>
                  <a:ea typeface="Times New Roman" panose="02020603050405020304" pitchFamily="18" charset="0"/>
                </a:endParaRPr>
              </a:p>
            </p:txBody>
          </p:sp>
          <p:cxnSp>
            <p:nvCxnSpPr>
              <p:cNvPr id="64" name="Straight Arrow Connector 63">
                <a:extLst>
                  <a:ext uri="{FF2B5EF4-FFF2-40B4-BE49-F238E27FC236}">
                    <a16:creationId xmlns:a16="http://schemas.microsoft.com/office/drawing/2014/main" id="{3282E7B1-93D5-B54A-9A02-83B3FD092A20}"/>
                  </a:ext>
                </a:extLst>
              </p:cNvPr>
              <p:cNvCxnSpPr>
                <a:cxnSpLocks/>
              </p:cNvCxnSpPr>
              <p:nvPr/>
            </p:nvCxnSpPr>
            <p:spPr>
              <a:xfrm>
                <a:off x="4463933" y="5790751"/>
                <a:ext cx="0" cy="90231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9A71FBA-0A85-DA45-9667-7B77694D2261}"/>
                  </a:ext>
                </a:extLst>
              </p:cNvPr>
              <p:cNvCxnSpPr>
                <a:cxnSpLocks/>
              </p:cNvCxnSpPr>
              <p:nvPr/>
            </p:nvCxnSpPr>
            <p:spPr>
              <a:xfrm flipV="1">
                <a:off x="3488428" y="6727622"/>
                <a:ext cx="1810524" cy="994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58" name="Text Box 29">
                  <a:extLst>
                    <a:ext uri="{FF2B5EF4-FFF2-40B4-BE49-F238E27FC236}">
                      <a16:creationId xmlns:a16="http://schemas.microsoft.com/office/drawing/2014/main" id="{74B67003-C5FD-E741-85B8-B000DD63BB3E}"/>
                    </a:ext>
                  </a:extLst>
                </p:cNvPr>
                <p:cNvSpPr txBox="1"/>
                <p:nvPr/>
              </p:nvSpPr>
              <p:spPr>
                <a:xfrm>
                  <a:off x="10767463" y="6219912"/>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14:m>
                    <m:oMathPara xmlns:m="http://schemas.openxmlformats.org/officeDocument/2006/math">
                      <m:oMath>
                        <m:sSub>
                          <m:sSubPr>
                            <m:ctrlPr>
                              <a:rPr lang="en-US" sz="1600" b="0" i="1" dirty="0" smtClean="0">
                                <a:latin typeface="Cambria Math" panose="02040503050406030204" pitchFamily="18" charset="0"/>
                                <a:sym typeface="Symbol" pitchFamily="2" charset="2"/>
                              </a:rPr>
                            </m:ctrlPr>
                          </m:sSubPr>
                          <m:e>
                            <m:r>
                              <a:rPr lang="en-US" sz="1600" b="0" i="1" dirty="0" smtClean="0">
                                <a:latin typeface="Cambria Math" panose="02040503050406030204" pitchFamily="18" charset="0"/>
                                <a:sym typeface="Symbol" pitchFamily="2" charset="2"/>
                              </a:rPr>
                              <m:t>𝑦</m:t>
                            </m:r>
                          </m:e>
                          <m:sub>
                            <m:r>
                              <a:rPr lang="en-US" sz="1600" b="0" i="1" dirty="0" smtClean="0">
                                <a:latin typeface="Cambria Math" panose="02040503050406030204" pitchFamily="18" charset="0"/>
                                <a:sym typeface="Symbol" pitchFamily="2" charset="2"/>
                              </a:rPr>
                              <m:t>𝐷</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58" name="Text Box 29">
                  <a:extLst>
                    <a:ext uri="{FF2B5EF4-FFF2-40B4-BE49-F238E27FC236}">
                      <a16:creationId xmlns:a16="http://schemas.microsoft.com/office/drawing/2014/main" id="{74B67003-C5FD-E741-85B8-B000DD63BB3E}"/>
                    </a:ext>
                  </a:extLst>
                </p:cNvPr>
                <p:cNvSpPr txBox="1">
                  <a:spLocks noRot="1" noChangeAspect="1" noMove="1" noResize="1" noEditPoints="1" noAdjustHandles="1" noChangeArrowheads="1" noChangeShapeType="1" noTextEdit="1"/>
                </p:cNvSpPr>
                <p:nvPr/>
              </p:nvSpPr>
              <p:spPr>
                <a:xfrm>
                  <a:off x="10767463" y="6219912"/>
                  <a:ext cx="444318" cy="380547"/>
                </a:xfrm>
                <a:prstGeom prst="rect">
                  <a:avLst/>
                </a:prstGeom>
                <a:blipFill>
                  <a:blip r:embed="rId10"/>
                  <a:stretch>
                    <a:fillRect/>
                  </a:stretch>
                </a:blipFill>
                <a:ln w="6350">
                  <a:noFill/>
                </a:ln>
              </p:spPr>
              <p:txBody>
                <a:bodyPr/>
                <a:lstStyle/>
                <a:p>
                  <a:r>
                    <a:rPr lang="en-US">
                      <a:noFill/>
                    </a:rPr>
                    <a:t> </a:t>
                  </a:r>
                </a:p>
              </p:txBody>
            </p:sp>
          </mc:Fallback>
        </mc:AlternateContent>
        <p:cxnSp>
          <p:nvCxnSpPr>
            <p:cNvPr id="59" name="Straight Arrow Connector 58">
              <a:extLst>
                <a:ext uri="{FF2B5EF4-FFF2-40B4-BE49-F238E27FC236}">
                  <a16:creationId xmlns:a16="http://schemas.microsoft.com/office/drawing/2014/main" id="{AFD8F5D9-4EFF-0F44-AAFF-93593CA24884}"/>
                </a:ext>
              </a:extLst>
            </p:cNvPr>
            <p:cNvCxnSpPr>
              <a:cxnSpLocks/>
            </p:cNvCxnSpPr>
            <p:nvPr/>
          </p:nvCxnSpPr>
          <p:spPr>
            <a:xfrm>
              <a:off x="11145470" y="5954900"/>
              <a:ext cx="0" cy="74148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0" name="Rectangle 59">
              <a:extLst>
                <a:ext uri="{FF2B5EF4-FFF2-40B4-BE49-F238E27FC236}">
                  <a16:creationId xmlns:a16="http://schemas.microsoft.com/office/drawing/2014/main" id="{CEEA57BE-7B9D-BE48-9989-2605AF7FDC60}"/>
                </a:ext>
              </a:extLst>
            </p:cNvPr>
            <p:cNvSpPr/>
            <p:nvPr/>
          </p:nvSpPr>
          <p:spPr>
            <a:xfrm rot="19860937">
              <a:off x="10861248" y="5655647"/>
              <a:ext cx="236422" cy="35062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22CE7C82-345F-5041-9A57-50F096A994CC}"/>
                    </a:ext>
                  </a:extLst>
                </p:cNvPr>
                <p:cNvSpPr/>
                <p:nvPr/>
              </p:nvSpPr>
              <p:spPr>
                <a:xfrm>
                  <a:off x="10780101" y="5649280"/>
                  <a:ext cx="387132" cy="302285"/>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61" name="Rectangle 60">
                  <a:extLst>
                    <a:ext uri="{FF2B5EF4-FFF2-40B4-BE49-F238E27FC236}">
                      <a16:creationId xmlns:a16="http://schemas.microsoft.com/office/drawing/2014/main" id="{22CE7C82-345F-5041-9A57-50F096A994CC}"/>
                    </a:ext>
                  </a:extLst>
                </p:cNvPr>
                <p:cNvSpPr>
                  <a:spLocks noRot="1" noChangeAspect="1" noMove="1" noResize="1" noEditPoints="1" noAdjustHandles="1" noChangeArrowheads="1" noChangeShapeType="1" noTextEdit="1"/>
                </p:cNvSpPr>
                <p:nvPr/>
              </p:nvSpPr>
              <p:spPr>
                <a:xfrm>
                  <a:off x="10780101" y="5649280"/>
                  <a:ext cx="387132" cy="302285"/>
                </a:xfrm>
                <a:prstGeom prst="rect">
                  <a:avLst/>
                </a:prstGeom>
                <a:blipFill>
                  <a:blip r:embed="rId11"/>
                  <a:stretch>
                    <a:fillRect b="-4000"/>
                  </a:stretch>
                </a:blipFill>
              </p:spPr>
              <p:txBody>
                <a:bodyPr/>
                <a:lstStyle/>
                <a:p>
                  <a:r>
                    <a:rPr lang="en-US">
                      <a:noFill/>
                    </a:rPr>
                    <a:t> </a:t>
                  </a:r>
                </a:p>
              </p:txBody>
            </p:sp>
          </mc:Fallback>
        </mc:AlternateContent>
      </p:grpSp>
      <p:grpSp>
        <p:nvGrpSpPr>
          <p:cNvPr id="97" name="Group 96">
            <a:extLst>
              <a:ext uri="{FF2B5EF4-FFF2-40B4-BE49-F238E27FC236}">
                <a16:creationId xmlns:a16="http://schemas.microsoft.com/office/drawing/2014/main" id="{0AC14086-0BB1-D44F-AF23-149CE21BC0A7}"/>
              </a:ext>
            </a:extLst>
          </p:cNvPr>
          <p:cNvGrpSpPr/>
          <p:nvPr/>
        </p:nvGrpSpPr>
        <p:grpSpPr>
          <a:xfrm>
            <a:off x="2131510" y="2635052"/>
            <a:ext cx="4849404" cy="610298"/>
            <a:chOff x="2131510" y="2635052"/>
            <a:chExt cx="4849404" cy="610298"/>
          </a:xfrm>
        </p:grpSpPr>
        <p:grpSp>
          <p:nvGrpSpPr>
            <p:cNvPr id="44" name="Group 43">
              <a:extLst>
                <a:ext uri="{FF2B5EF4-FFF2-40B4-BE49-F238E27FC236}">
                  <a16:creationId xmlns:a16="http://schemas.microsoft.com/office/drawing/2014/main" id="{B6FB74CC-E491-8C40-9204-D7F83F7B2918}"/>
                </a:ext>
              </a:extLst>
            </p:cNvPr>
            <p:cNvGrpSpPr/>
            <p:nvPr/>
          </p:nvGrpSpPr>
          <p:grpSpPr>
            <a:xfrm>
              <a:off x="2131510" y="2635053"/>
              <a:ext cx="4849404" cy="597738"/>
              <a:chOff x="1436009" y="4936562"/>
              <a:chExt cx="4849404" cy="597738"/>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BD73401-F509-8448-8E7B-73A5DCF65CB6}"/>
                      </a:ext>
                    </a:extLst>
                  </p:cNvPr>
                  <p:cNvSpPr txBox="1"/>
                  <p:nvPr/>
                </p:nvSpPr>
                <p:spPr>
                  <a:xfrm>
                    <a:off x="1436009" y="5109497"/>
                    <a:ext cx="4849404" cy="327590"/>
                  </a:xfrm>
                  <a:prstGeom prst="rect">
                    <a:avLst/>
                  </a:prstGeom>
                  <a:noFill/>
                </p:spPr>
                <p:txBody>
                  <a:bodyPr wrap="none" lIns="0" tIns="0" rIns="0" bIns="0" rtlCol="0">
                    <a:spAutoFit/>
                  </a:bodyPr>
                  <a:lstStyle/>
                  <a:p>
                    <a:pPr/>
                    <a14:m>
                      <m:oMathPara xmlns:m="http://schemas.openxmlformats.org/officeDocument/2006/math">
                        <m:o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𝑓𝐷</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𝑖𝐶</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𝑓𝐷</m:t>
                                  </m:r>
                                </m:sub>
                              </m:sSub>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𝑖𝐶</m:t>
                                  </m:r>
                                </m:sub>
                              </m:sSub>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5" name="TextBox 44">
                    <a:extLst>
                      <a:ext uri="{FF2B5EF4-FFF2-40B4-BE49-F238E27FC236}">
                        <a16:creationId xmlns:a16="http://schemas.microsoft.com/office/drawing/2014/main" id="{6BD73401-F509-8448-8E7B-73A5DCF65CB6}"/>
                      </a:ext>
                    </a:extLst>
                  </p:cNvPr>
                  <p:cNvSpPr txBox="1">
                    <a:spLocks noRot="1" noChangeAspect="1" noMove="1" noResize="1" noEditPoints="1" noAdjustHandles="1" noChangeArrowheads="1" noChangeShapeType="1" noTextEdit="1"/>
                  </p:cNvSpPr>
                  <p:nvPr/>
                </p:nvSpPr>
                <p:spPr>
                  <a:xfrm>
                    <a:off x="1436009" y="5109497"/>
                    <a:ext cx="4849404" cy="327590"/>
                  </a:xfrm>
                  <a:prstGeom prst="rect">
                    <a:avLst/>
                  </a:prstGeom>
                  <a:blipFill>
                    <a:blip r:embed="rId12"/>
                    <a:stretch>
                      <a:fillRect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A2A52BDF-E929-FE4A-8867-DFA4D2CD5900}"/>
                      </a:ext>
                    </a:extLst>
                  </p:cNvPr>
                  <p:cNvSpPr/>
                  <p:nvPr/>
                </p:nvSpPr>
                <p:spPr>
                  <a:xfrm>
                    <a:off x="4860914" y="493656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6" name="Rectangle 45">
                    <a:extLst>
                      <a:ext uri="{FF2B5EF4-FFF2-40B4-BE49-F238E27FC236}">
                        <a16:creationId xmlns:a16="http://schemas.microsoft.com/office/drawing/2014/main" id="{A2A52BDF-E929-FE4A-8867-DFA4D2CD5900}"/>
                      </a:ext>
                    </a:extLst>
                  </p:cNvPr>
                  <p:cNvSpPr>
                    <a:spLocks noRot="1" noChangeAspect="1" noMove="1" noResize="1" noEditPoints="1" noAdjustHandles="1" noChangeArrowheads="1" noChangeShapeType="1" noTextEdit="1"/>
                  </p:cNvSpPr>
                  <p:nvPr/>
                </p:nvSpPr>
                <p:spPr>
                  <a:xfrm>
                    <a:off x="4860914" y="4936562"/>
                    <a:ext cx="324128" cy="307777"/>
                  </a:xfrm>
                  <a:prstGeom prst="rect">
                    <a:avLst/>
                  </a:prstGeom>
                  <a:blipFill>
                    <a:blip r:embed="rId13"/>
                    <a:stretch>
                      <a:fillRect/>
                    </a:stretch>
                  </a:blipFill>
                </p:spPr>
                <p:txBody>
                  <a:bodyPr/>
                  <a:lstStyle/>
                  <a:p>
                    <a:r>
                      <a:rPr lang="en-US">
                        <a:noFill/>
                      </a:rPr>
                      <a:t> </a:t>
                    </a:r>
                  </a:p>
                </p:txBody>
              </p:sp>
            </mc:Fallback>
          </mc:AlternateContent>
          <p:cxnSp>
            <p:nvCxnSpPr>
              <p:cNvPr id="47" name="Straight Arrow Connector 46">
                <a:extLst>
                  <a:ext uri="{FF2B5EF4-FFF2-40B4-BE49-F238E27FC236}">
                    <a16:creationId xmlns:a16="http://schemas.microsoft.com/office/drawing/2014/main" id="{580B9436-8ED3-9649-AAEC-5204340A8724}"/>
                  </a:ext>
                </a:extLst>
              </p:cNvPr>
              <p:cNvCxnSpPr>
                <a:cxnSpLocks/>
              </p:cNvCxnSpPr>
              <p:nvPr/>
            </p:nvCxnSpPr>
            <p:spPr>
              <a:xfrm flipV="1">
                <a:off x="4715356" y="5081638"/>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5" name="Rectangle 94">
                  <a:extLst>
                    <a:ext uri="{FF2B5EF4-FFF2-40B4-BE49-F238E27FC236}">
                      <a16:creationId xmlns:a16="http://schemas.microsoft.com/office/drawing/2014/main" id="{A349E721-38A5-2D47-99E5-F3FB6762B91D}"/>
                    </a:ext>
                  </a:extLst>
                </p:cNvPr>
                <p:cNvSpPr/>
                <p:nvPr/>
              </p:nvSpPr>
              <p:spPr>
                <a:xfrm>
                  <a:off x="2796138" y="2635052"/>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95" name="Rectangle 94">
                  <a:extLst>
                    <a:ext uri="{FF2B5EF4-FFF2-40B4-BE49-F238E27FC236}">
                      <a16:creationId xmlns:a16="http://schemas.microsoft.com/office/drawing/2014/main" id="{A349E721-38A5-2D47-99E5-F3FB6762B91D}"/>
                    </a:ext>
                  </a:extLst>
                </p:cNvPr>
                <p:cNvSpPr>
                  <a:spLocks noRot="1" noChangeAspect="1" noMove="1" noResize="1" noEditPoints="1" noAdjustHandles="1" noChangeArrowheads="1" noChangeShapeType="1" noTextEdit="1"/>
                </p:cNvSpPr>
                <p:nvPr/>
              </p:nvSpPr>
              <p:spPr>
                <a:xfrm>
                  <a:off x="2796138" y="2635052"/>
                  <a:ext cx="324128" cy="307777"/>
                </a:xfrm>
                <a:prstGeom prst="rect">
                  <a:avLst/>
                </a:prstGeom>
                <a:blipFill>
                  <a:blip r:embed="rId14"/>
                  <a:stretch>
                    <a:fillRect/>
                  </a:stretch>
                </a:blipFill>
              </p:spPr>
              <p:txBody>
                <a:bodyPr/>
                <a:lstStyle/>
                <a:p>
                  <a:r>
                    <a:rPr lang="en-US">
                      <a:noFill/>
                    </a:rPr>
                    <a:t> </a:t>
                  </a:r>
                </a:p>
              </p:txBody>
            </p:sp>
          </mc:Fallback>
        </mc:AlternateContent>
        <p:cxnSp>
          <p:nvCxnSpPr>
            <p:cNvPr id="96" name="Straight Arrow Connector 95">
              <a:extLst>
                <a:ext uri="{FF2B5EF4-FFF2-40B4-BE49-F238E27FC236}">
                  <a16:creationId xmlns:a16="http://schemas.microsoft.com/office/drawing/2014/main" id="{58D6A9F9-1BD4-C846-840A-B95E116518D7}"/>
                </a:ext>
              </a:extLst>
            </p:cNvPr>
            <p:cNvCxnSpPr>
              <a:cxnSpLocks/>
            </p:cNvCxnSpPr>
            <p:nvPr/>
          </p:nvCxnSpPr>
          <p:spPr>
            <a:xfrm flipV="1">
              <a:off x="2654653" y="2792688"/>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5937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p:sp>
        <p:nvSpPr>
          <p:cNvPr id="3" name="Rectangle 2">
            <a:extLst>
              <a:ext uri="{FF2B5EF4-FFF2-40B4-BE49-F238E27FC236}">
                <a16:creationId xmlns:a16="http://schemas.microsoft.com/office/drawing/2014/main" id="{38407ACC-42FA-0E4A-9951-F672D40F4C8A}"/>
              </a:ext>
            </a:extLst>
          </p:cNvPr>
          <p:cNvSpPr/>
          <p:nvPr/>
        </p:nvSpPr>
        <p:spPr>
          <a:xfrm>
            <a:off x="358588" y="904719"/>
            <a:ext cx="3050835"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Example 7 Solution continued:</a:t>
            </a:r>
          </a:p>
        </p:txBody>
      </p:sp>
      <p:grpSp>
        <p:nvGrpSpPr>
          <p:cNvPr id="5" name="Group 4">
            <a:extLst>
              <a:ext uri="{FF2B5EF4-FFF2-40B4-BE49-F238E27FC236}">
                <a16:creationId xmlns:a16="http://schemas.microsoft.com/office/drawing/2014/main" id="{97146A18-38FF-0C4D-B3AB-6EEF3524C51B}"/>
              </a:ext>
            </a:extLst>
          </p:cNvPr>
          <p:cNvGrpSpPr/>
          <p:nvPr/>
        </p:nvGrpSpPr>
        <p:grpSpPr>
          <a:xfrm>
            <a:off x="5597788" y="4133545"/>
            <a:ext cx="6286500" cy="1648665"/>
            <a:chOff x="5410857" y="5168156"/>
            <a:chExt cx="6286500" cy="1648665"/>
          </a:xfrm>
        </p:grpSpPr>
        <p:grpSp>
          <p:nvGrpSpPr>
            <p:cNvPr id="6" name="Group 5">
              <a:extLst>
                <a:ext uri="{FF2B5EF4-FFF2-40B4-BE49-F238E27FC236}">
                  <a16:creationId xmlns:a16="http://schemas.microsoft.com/office/drawing/2014/main" id="{F7C307F2-4A75-424F-9301-538BC07A445C}"/>
                </a:ext>
              </a:extLst>
            </p:cNvPr>
            <p:cNvGrpSpPr/>
            <p:nvPr/>
          </p:nvGrpSpPr>
          <p:grpSpPr>
            <a:xfrm>
              <a:off x="5410857" y="5168156"/>
              <a:ext cx="6286500" cy="1648665"/>
              <a:chOff x="3187700" y="5209335"/>
              <a:chExt cx="6286500" cy="1648665"/>
            </a:xfrm>
          </p:grpSpPr>
          <p:grpSp>
            <p:nvGrpSpPr>
              <p:cNvPr id="11" name="Group 10">
                <a:extLst>
                  <a:ext uri="{FF2B5EF4-FFF2-40B4-BE49-F238E27FC236}">
                    <a16:creationId xmlns:a16="http://schemas.microsoft.com/office/drawing/2014/main" id="{5DD9B2B4-D729-D64E-A3AD-CFB25B3DA1B9}"/>
                  </a:ext>
                </a:extLst>
              </p:cNvPr>
              <p:cNvGrpSpPr/>
              <p:nvPr/>
            </p:nvGrpSpPr>
            <p:grpSpPr>
              <a:xfrm>
                <a:off x="3187700" y="5209335"/>
                <a:ext cx="6286500" cy="1648665"/>
                <a:chOff x="2122805" y="4259459"/>
                <a:chExt cx="7071995" cy="2014340"/>
              </a:xfrm>
            </p:grpSpPr>
            <p:grpSp>
              <p:nvGrpSpPr>
                <p:cNvPr id="15" name="Group 14">
                  <a:extLst>
                    <a:ext uri="{FF2B5EF4-FFF2-40B4-BE49-F238E27FC236}">
                      <a16:creationId xmlns:a16="http://schemas.microsoft.com/office/drawing/2014/main" id="{24110FC3-F8AA-004B-95E7-E663A57FA25B}"/>
                    </a:ext>
                  </a:extLst>
                </p:cNvPr>
                <p:cNvGrpSpPr/>
                <p:nvPr/>
              </p:nvGrpSpPr>
              <p:grpSpPr>
                <a:xfrm>
                  <a:off x="2122805" y="4484021"/>
                  <a:ext cx="7071995" cy="1789778"/>
                  <a:chOff x="2122805" y="4484021"/>
                  <a:chExt cx="7071995" cy="1789778"/>
                </a:xfrm>
              </p:grpSpPr>
              <p:grpSp>
                <p:nvGrpSpPr>
                  <p:cNvPr id="17" name="Group 16">
                    <a:extLst>
                      <a:ext uri="{FF2B5EF4-FFF2-40B4-BE49-F238E27FC236}">
                        <a16:creationId xmlns:a16="http://schemas.microsoft.com/office/drawing/2014/main" id="{7A86DCD0-CC7D-094A-B40A-267D6614C37D}"/>
                      </a:ext>
                    </a:extLst>
                  </p:cNvPr>
                  <p:cNvGrpSpPr/>
                  <p:nvPr/>
                </p:nvGrpSpPr>
                <p:grpSpPr>
                  <a:xfrm>
                    <a:off x="2122805" y="4510404"/>
                    <a:ext cx="7071995" cy="1763395"/>
                    <a:chOff x="0" y="0"/>
                    <a:chExt cx="5381095" cy="1165028"/>
                  </a:xfrm>
                </p:grpSpPr>
                <p:grpSp>
                  <p:nvGrpSpPr>
                    <p:cNvPr id="19" name="Group 18">
                      <a:extLst>
                        <a:ext uri="{FF2B5EF4-FFF2-40B4-BE49-F238E27FC236}">
                          <a16:creationId xmlns:a16="http://schemas.microsoft.com/office/drawing/2014/main" id="{88ED58E7-B0BC-0143-97C8-406CAD10C76A}"/>
                        </a:ext>
                      </a:extLst>
                    </p:cNvPr>
                    <p:cNvGrpSpPr/>
                    <p:nvPr/>
                  </p:nvGrpSpPr>
                  <p:grpSpPr>
                    <a:xfrm>
                      <a:off x="0" y="0"/>
                      <a:ext cx="5381095" cy="1165028"/>
                      <a:chOff x="0" y="0"/>
                      <a:chExt cx="5381095" cy="1165028"/>
                    </a:xfrm>
                  </p:grpSpPr>
                  <p:grpSp>
                    <p:nvGrpSpPr>
                      <p:cNvPr id="21" name="Group 20">
                        <a:extLst>
                          <a:ext uri="{FF2B5EF4-FFF2-40B4-BE49-F238E27FC236}">
                            <a16:creationId xmlns:a16="http://schemas.microsoft.com/office/drawing/2014/main" id="{A83FEB8F-DACB-8D44-B926-3D0D71E5441C}"/>
                          </a:ext>
                        </a:extLst>
                      </p:cNvPr>
                      <p:cNvGrpSpPr/>
                      <p:nvPr/>
                    </p:nvGrpSpPr>
                    <p:grpSpPr>
                      <a:xfrm>
                        <a:off x="0" y="40460"/>
                        <a:ext cx="5381095" cy="1124568"/>
                        <a:chOff x="0" y="0"/>
                        <a:chExt cx="5381095" cy="1124568"/>
                      </a:xfrm>
                    </p:grpSpPr>
                    <p:grpSp>
                      <p:nvGrpSpPr>
                        <p:cNvPr id="26" name="Group 25">
                          <a:extLst>
                            <a:ext uri="{FF2B5EF4-FFF2-40B4-BE49-F238E27FC236}">
                              <a16:creationId xmlns:a16="http://schemas.microsoft.com/office/drawing/2014/main" id="{DEE3471C-9050-E148-B1E8-18D290F340DA}"/>
                            </a:ext>
                          </a:extLst>
                        </p:cNvPr>
                        <p:cNvGrpSpPr/>
                        <p:nvPr/>
                      </p:nvGrpSpPr>
                      <p:grpSpPr>
                        <a:xfrm>
                          <a:off x="0" y="0"/>
                          <a:ext cx="5381095" cy="1124568"/>
                          <a:chOff x="0" y="0"/>
                          <a:chExt cx="5381095" cy="1124568"/>
                        </a:xfrm>
                      </p:grpSpPr>
                      <p:grpSp>
                        <p:nvGrpSpPr>
                          <p:cNvPr id="28" name="Group 27">
                            <a:extLst>
                              <a:ext uri="{FF2B5EF4-FFF2-40B4-BE49-F238E27FC236}">
                                <a16:creationId xmlns:a16="http://schemas.microsoft.com/office/drawing/2014/main" id="{E42B4946-4FA3-6348-9400-73F4E909DF0C}"/>
                              </a:ext>
                            </a:extLst>
                          </p:cNvPr>
                          <p:cNvGrpSpPr/>
                          <p:nvPr/>
                        </p:nvGrpSpPr>
                        <p:grpSpPr>
                          <a:xfrm>
                            <a:off x="0" y="40686"/>
                            <a:ext cx="5381095" cy="1083882"/>
                            <a:chOff x="0" y="-7866"/>
                            <a:chExt cx="5381095" cy="1083882"/>
                          </a:xfrm>
                        </p:grpSpPr>
                        <p:cxnSp>
                          <p:nvCxnSpPr>
                            <p:cNvPr id="30" name="Straight Connector 29">
                              <a:extLst>
                                <a:ext uri="{FF2B5EF4-FFF2-40B4-BE49-F238E27FC236}">
                                  <a16:creationId xmlns:a16="http://schemas.microsoft.com/office/drawing/2014/main" id="{64438490-2DE0-5C44-83B2-AB3476770E82}"/>
                                </a:ext>
                              </a:extLst>
                            </p:cNvPr>
                            <p:cNvCxnSpPr/>
                            <p:nvPr/>
                          </p:nvCxnSpPr>
                          <p:spPr>
                            <a:xfrm>
                              <a:off x="0" y="194209"/>
                              <a:ext cx="109242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1" name="Text Box 9">
                              <a:extLst>
                                <a:ext uri="{FF2B5EF4-FFF2-40B4-BE49-F238E27FC236}">
                                  <a16:creationId xmlns:a16="http://schemas.microsoft.com/office/drawing/2014/main" id="{9C59E06A-0C68-964F-9CA8-00260AE1DEC1}"/>
                                </a:ext>
                              </a:extLst>
                            </p:cNvPr>
                            <p:cNvSpPr txBox="1"/>
                            <p:nvPr/>
                          </p:nvSpPr>
                          <p:spPr>
                            <a:xfrm>
                              <a:off x="1060437" y="-7866"/>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A</a:t>
                              </a:r>
                            </a:p>
                          </p:txBody>
                        </p:sp>
                        <p:grpSp>
                          <p:nvGrpSpPr>
                            <p:cNvPr id="32" name="Group 31">
                              <a:extLst>
                                <a:ext uri="{FF2B5EF4-FFF2-40B4-BE49-F238E27FC236}">
                                  <a16:creationId xmlns:a16="http://schemas.microsoft.com/office/drawing/2014/main" id="{10334DBA-A1BC-6947-B75A-617F2C564D17}"/>
                                </a:ext>
                              </a:extLst>
                            </p:cNvPr>
                            <p:cNvGrpSpPr/>
                            <p:nvPr/>
                          </p:nvGrpSpPr>
                          <p:grpSpPr>
                            <a:xfrm>
                              <a:off x="1877353" y="137565"/>
                              <a:ext cx="3503742" cy="938451"/>
                              <a:chOff x="0" y="0"/>
                              <a:chExt cx="3503742" cy="938451"/>
                            </a:xfrm>
                          </p:grpSpPr>
                          <p:grpSp>
                            <p:nvGrpSpPr>
                              <p:cNvPr id="35" name="Group 34">
                                <a:extLst>
                                  <a:ext uri="{FF2B5EF4-FFF2-40B4-BE49-F238E27FC236}">
                                    <a16:creationId xmlns:a16="http://schemas.microsoft.com/office/drawing/2014/main" id="{3A429329-CB52-1149-A7BB-8EB0A6D617A6}"/>
                                  </a:ext>
                                </a:extLst>
                              </p:cNvPr>
                              <p:cNvGrpSpPr/>
                              <p:nvPr/>
                            </p:nvGrpSpPr>
                            <p:grpSpPr>
                              <a:xfrm>
                                <a:off x="0" y="161841"/>
                                <a:ext cx="3155893" cy="758616"/>
                                <a:chOff x="0" y="0"/>
                                <a:chExt cx="3155893" cy="758616"/>
                              </a:xfrm>
                            </p:grpSpPr>
                            <p:grpSp>
                              <p:nvGrpSpPr>
                                <p:cNvPr id="39" name="Group 38">
                                  <a:extLst>
                                    <a:ext uri="{FF2B5EF4-FFF2-40B4-BE49-F238E27FC236}">
                                      <a16:creationId xmlns:a16="http://schemas.microsoft.com/office/drawing/2014/main" id="{397ADD4A-6DF9-1A42-9688-4F0210652C39}"/>
                                    </a:ext>
                                  </a:extLst>
                                </p:cNvPr>
                                <p:cNvGrpSpPr/>
                                <p:nvPr/>
                              </p:nvGrpSpPr>
                              <p:grpSpPr>
                                <a:xfrm>
                                  <a:off x="0" y="0"/>
                                  <a:ext cx="3155893" cy="672083"/>
                                  <a:chOff x="0" y="0"/>
                                  <a:chExt cx="3155893" cy="672083"/>
                                </a:xfrm>
                              </p:grpSpPr>
                              <p:cxnSp>
                                <p:nvCxnSpPr>
                                  <p:cNvPr id="41" name="Straight Connector 40">
                                    <a:extLst>
                                      <a:ext uri="{FF2B5EF4-FFF2-40B4-BE49-F238E27FC236}">
                                        <a16:creationId xmlns:a16="http://schemas.microsoft.com/office/drawing/2014/main" id="{0E944E94-93EB-5941-9967-C6B38B90B8AB}"/>
                                      </a:ext>
                                    </a:extLst>
                                  </p:cNvPr>
                                  <p:cNvCxnSpPr/>
                                  <p:nvPr/>
                                </p:nvCxnSpPr>
                                <p:spPr>
                                  <a:xfrm>
                                    <a:off x="0" y="671639"/>
                                    <a:ext cx="1982301"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1617F66-1CD0-C047-8427-F748021828A5}"/>
                                      </a:ext>
                                    </a:extLst>
                                  </p:cNvPr>
                                  <p:cNvCxnSpPr/>
                                  <p:nvPr/>
                                </p:nvCxnSpPr>
                                <p:spPr>
                                  <a:xfrm flipV="1">
                                    <a:off x="1982548" y="0"/>
                                    <a:ext cx="1173345" cy="67163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08AF4E33-4D1E-CB4E-94E5-6A63F854EEA0}"/>
                                      </a:ext>
                                    </a:extLst>
                                  </p:cNvPr>
                                  <p:cNvCxnSpPr/>
                                  <p:nvPr/>
                                </p:nvCxnSpPr>
                                <p:spPr>
                                  <a:xfrm flipV="1">
                                    <a:off x="1982548" y="671639"/>
                                    <a:ext cx="1172845" cy="444"/>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40" name="Text Box 7">
                                  <a:extLst>
                                    <a:ext uri="{FF2B5EF4-FFF2-40B4-BE49-F238E27FC236}">
                                      <a16:creationId xmlns:a16="http://schemas.microsoft.com/office/drawing/2014/main" id="{4675C059-128C-AE42-8F23-2C9E40D030FD}"/>
                                    </a:ext>
                                  </a:extLst>
                                </p:cNvPr>
                                <p:cNvSpPr txBox="1"/>
                                <p:nvPr/>
                              </p:nvSpPr>
                              <p:spPr>
                                <a:xfrm>
                                  <a:off x="2211585" y="451119"/>
                                  <a:ext cx="590718" cy="3074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endParaRPr lang="en-US" sz="1600" dirty="0">
                                    <a:effectLst/>
                                    <a:latin typeface="Times New Roman" panose="02020603050405020304" pitchFamily="18" charset="0"/>
                                    <a:ea typeface="Times New Roman" panose="02020603050405020304" pitchFamily="18" charset="0"/>
                                  </a:endParaRPr>
                                </a:p>
                              </p:txBody>
                            </p:sp>
                          </p:grpSp>
                          <p:sp>
                            <p:nvSpPr>
                              <p:cNvPr id="36" name="Text Box 10">
                                <a:extLst>
                                  <a:ext uri="{FF2B5EF4-FFF2-40B4-BE49-F238E27FC236}">
                                    <a16:creationId xmlns:a16="http://schemas.microsoft.com/office/drawing/2014/main" id="{2CEA7E83-1A26-D541-AD08-1FAF1159F8CF}"/>
                                  </a:ext>
                                </a:extLst>
                              </p:cNvPr>
                              <p:cNvSpPr txBox="1"/>
                              <p:nvPr/>
                            </p:nvSpPr>
                            <p:spPr>
                              <a:xfrm>
                                <a:off x="64736" y="631179"/>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B</a:t>
                                </a:r>
                              </a:p>
                            </p:txBody>
                          </p:sp>
                          <p:sp>
                            <p:nvSpPr>
                              <p:cNvPr id="37" name="Text Box 11">
                                <a:extLst>
                                  <a:ext uri="{FF2B5EF4-FFF2-40B4-BE49-F238E27FC236}">
                                    <a16:creationId xmlns:a16="http://schemas.microsoft.com/office/drawing/2014/main" id="{071FD900-F5FD-A947-ABC3-E6AC0D5DC8B4}"/>
                                  </a:ext>
                                </a:extLst>
                              </p:cNvPr>
                              <p:cNvSpPr txBox="1"/>
                              <p:nvPr/>
                            </p:nvSpPr>
                            <p:spPr>
                              <a:xfrm>
                                <a:off x="1848757" y="61296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a:t>
                                </a:r>
                              </a:p>
                            </p:txBody>
                          </p:sp>
                          <p:sp>
                            <p:nvSpPr>
                              <p:cNvPr id="38" name="Text Box 12">
                                <a:extLst>
                                  <a:ext uri="{FF2B5EF4-FFF2-40B4-BE49-F238E27FC236}">
                                    <a16:creationId xmlns:a16="http://schemas.microsoft.com/office/drawing/2014/main" id="{52DAC86F-AC6D-5144-A61E-41CC22F1910A}"/>
                                  </a:ext>
                                </a:extLst>
                              </p:cNvPr>
                              <p:cNvSpPr txBox="1"/>
                              <p:nvPr/>
                            </p:nvSpPr>
                            <p:spPr>
                              <a:xfrm>
                                <a:off x="2913132" y="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D</a:t>
                                </a:r>
                              </a:p>
                            </p:txBody>
                          </p:sp>
                        </p:grpSp>
                        <p:sp>
                          <p:nvSpPr>
                            <p:cNvPr id="33" name="Arc 32">
                              <a:extLst>
                                <a:ext uri="{FF2B5EF4-FFF2-40B4-BE49-F238E27FC236}">
                                  <a16:creationId xmlns:a16="http://schemas.microsoft.com/office/drawing/2014/main" id="{01D0E6E8-AF3B-5342-AE0F-D6A8A4B0794D}"/>
                                </a:ext>
                              </a:extLst>
                            </p:cNvPr>
                            <p:cNvSpPr/>
                            <p:nvPr/>
                          </p:nvSpPr>
                          <p:spPr>
                            <a:xfrm>
                              <a:off x="671639"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Arc 33">
                              <a:extLst>
                                <a:ext uri="{FF2B5EF4-FFF2-40B4-BE49-F238E27FC236}">
                                  <a16:creationId xmlns:a16="http://schemas.microsoft.com/office/drawing/2014/main" id="{5A599570-FBCF-6549-A564-61CD5E411544}"/>
                                </a:ext>
                              </a:extLst>
                            </p:cNvPr>
                            <p:cNvSpPr/>
                            <p:nvPr/>
                          </p:nvSpPr>
                          <p:spPr>
                            <a:xfrm rot="10800000">
                              <a:off x="1521303"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9" name="Straight Connector 28">
                            <a:extLst>
                              <a:ext uri="{FF2B5EF4-FFF2-40B4-BE49-F238E27FC236}">
                                <a16:creationId xmlns:a16="http://schemas.microsoft.com/office/drawing/2014/main" id="{E683D31E-BD12-564C-9439-BB47CE7619F5}"/>
                              </a:ext>
                            </a:extLst>
                          </p:cNvPr>
                          <p:cNvCxnSpPr/>
                          <p:nvPr/>
                        </p:nvCxnSpPr>
                        <p:spPr>
                          <a:xfrm>
                            <a:off x="0" y="0"/>
                            <a:ext cx="0" cy="24270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27" name="Picture 26">
                          <a:extLst>
                            <a:ext uri="{FF2B5EF4-FFF2-40B4-BE49-F238E27FC236}">
                              <a16:creationId xmlns:a16="http://schemas.microsoft.com/office/drawing/2014/main" id="{ACAAF942-D949-0244-8694-96FC0E00DEAC}"/>
                            </a:ext>
                          </a:extLst>
                        </p:cNvPr>
                        <p:cNvPicPr>
                          <a:picLocks noChangeAspect="1"/>
                        </p:cNvPicPr>
                        <p:nvPr/>
                      </p:nvPicPr>
                      <p:blipFill>
                        <a:blip r:embed="rId2"/>
                        <a:stretch>
                          <a:fillRect/>
                        </a:stretch>
                      </p:blipFill>
                      <p:spPr>
                        <a:xfrm flipH="1">
                          <a:off x="8092" y="48552"/>
                          <a:ext cx="347345" cy="94615"/>
                        </a:xfrm>
                        <a:prstGeom prst="rect">
                          <a:avLst/>
                        </a:prstGeom>
                      </p:spPr>
                    </p:pic>
                  </p:grpSp>
                  <p:sp>
                    <p:nvSpPr>
                      <p:cNvPr id="22" name="Rectangle 21">
                        <a:extLst>
                          <a:ext uri="{FF2B5EF4-FFF2-40B4-BE49-F238E27FC236}">
                            <a16:creationId xmlns:a16="http://schemas.microsoft.com/office/drawing/2014/main" id="{6E5ABEAA-0B7C-9E4E-8B35-5F2DF3EEA120}"/>
                          </a:ext>
                        </a:extLst>
                      </p:cNvPr>
                      <p:cNvSpPr/>
                      <p:nvPr/>
                    </p:nvSpPr>
                    <p:spPr>
                      <a:xfrm>
                        <a:off x="356049" y="0"/>
                        <a:ext cx="202372" cy="283029"/>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3" name="Straight Connector 22">
                        <a:extLst>
                          <a:ext uri="{FF2B5EF4-FFF2-40B4-BE49-F238E27FC236}">
                            <a16:creationId xmlns:a16="http://schemas.microsoft.com/office/drawing/2014/main" id="{58A6B2AE-5E6B-9542-8AC8-8E75E85C0A19}"/>
                          </a:ext>
                        </a:extLst>
                      </p:cNvPr>
                      <p:cNvCxnSpPr/>
                      <p:nvPr/>
                    </p:nvCxnSpPr>
                    <p:spPr>
                      <a:xfrm flipH="1">
                        <a:off x="356050" y="283221"/>
                        <a:ext cx="620" cy="186117"/>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6938258-85B8-7A45-AF53-06C5D18E223C}"/>
                          </a:ext>
                        </a:extLst>
                      </p:cNvPr>
                      <p:cNvCxnSpPr/>
                      <p:nvPr/>
                    </p:nvCxnSpPr>
                    <p:spPr>
                      <a:xfrm>
                        <a:off x="663547" y="283221"/>
                        <a:ext cx="8079" cy="186055"/>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B1861D4-55DC-7A45-86AF-05EA02F7DC6F}"/>
                          </a:ext>
                        </a:extLst>
                      </p:cNvPr>
                      <p:cNvCxnSpPr/>
                      <p:nvPr/>
                    </p:nvCxnSpPr>
                    <p:spPr>
                      <a:xfrm>
                        <a:off x="356050" y="396510"/>
                        <a:ext cx="315576"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20" name="Text Box 29">
                      <a:extLst>
                        <a:ext uri="{FF2B5EF4-FFF2-40B4-BE49-F238E27FC236}">
                          <a16:creationId xmlns:a16="http://schemas.microsoft.com/office/drawing/2014/main" id="{2B63206C-E7CA-794A-AA36-35A9708F90EF}"/>
                        </a:ext>
                      </a:extLst>
                    </p:cNvPr>
                    <p:cNvSpPr txBox="1"/>
                    <p:nvPr/>
                  </p:nvSpPr>
                  <p:spPr>
                    <a:xfrm>
                      <a:off x="331774" y="436970"/>
                      <a:ext cx="380326" cy="30718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effectLst/>
                          <a:latin typeface="Times New Roman" panose="02020603050405020304" pitchFamily="18" charset="0"/>
                          <a:ea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EAB6D7B4-FD5C-2945-93BA-F9F08DF4F26C}"/>
                          </a:ext>
                        </a:extLst>
                      </p:cNvPr>
                      <p:cNvSpPr/>
                      <p:nvPr/>
                    </p:nvSpPr>
                    <p:spPr>
                      <a:xfrm>
                        <a:off x="2520965" y="4484021"/>
                        <a:ext cx="435504"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18" name="Rectangle 17">
                        <a:extLst>
                          <a:ext uri="{FF2B5EF4-FFF2-40B4-BE49-F238E27FC236}">
                            <a16:creationId xmlns:a16="http://schemas.microsoft.com/office/drawing/2014/main" id="{EAB6D7B4-FD5C-2945-93BA-F9F08DF4F26C}"/>
                          </a:ext>
                        </a:extLst>
                      </p:cNvPr>
                      <p:cNvSpPr>
                        <a:spLocks noRot="1" noChangeAspect="1" noMove="1" noResize="1" noEditPoints="1" noAdjustHandles="1" noChangeArrowheads="1" noChangeShapeType="1" noTextEdit="1"/>
                      </p:cNvSpPr>
                      <p:nvPr/>
                    </p:nvSpPr>
                    <p:spPr>
                      <a:xfrm>
                        <a:off x="2520965" y="4484021"/>
                        <a:ext cx="435504" cy="369332"/>
                      </a:xfrm>
                      <a:prstGeom prst="rect">
                        <a:avLst/>
                      </a:prstGeom>
                      <a:blipFill>
                        <a:blip r:embed="rId3"/>
                        <a:stretch>
                          <a:fillRect b="-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EDD4B88-94C5-D34B-B4EE-EE4F00431903}"/>
                        </a:ext>
                      </a:extLst>
                    </p:cNvPr>
                    <p:cNvSpPr/>
                    <p:nvPr/>
                  </p:nvSpPr>
                  <p:spPr>
                    <a:xfrm>
                      <a:off x="2187897" y="4259459"/>
                      <a:ext cx="370935"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𝑘</m:t>
                            </m:r>
                          </m:oMath>
                        </m:oMathPara>
                      </a14:m>
                      <a:endParaRPr lang="en-US" dirty="0"/>
                    </a:p>
                  </p:txBody>
                </p:sp>
              </mc:Choice>
              <mc:Fallback xmlns="">
                <p:sp>
                  <p:nvSpPr>
                    <p:cNvPr id="16" name="Rectangle 15">
                      <a:extLst>
                        <a:ext uri="{FF2B5EF4-FFF2-40B4-BE49-F238E27FC236}">
                          <a16:creationId xmlns:a16="http://schemas.microsoft.com/office/drawing/2014/main" id="{6EDD4B88-94C5-D34B-B4EE-EE4F00431903}"/>
                        </a:ext>
                      </a:extLst>
                    </p:cNvPr>
                    <p:cNvSpPr>
                      <a:spLocks noRot="1" noChangeAspect="1" noMove="1" noResize="1" noEditPoints="1" noAdjustHandles="1" noChangeArrowheads="1" noChangeShapeType="1" noTextEdit="1"/>
                    </p:cNvSpPr>
                    <p:nvPr/>
                  </p:nvSpPr>
                  <p:spPr>
                    <a:xfrm>
                      <a:off x="2187897" y="4259459"/>
                      <a:ext cx="370935" cy="369332"/>
                    </a:xfrm>
                    <a:prstGeom prst="rect">
                      <a:avLst/>
                    </a:prstGeom>
                    <a:blipFill>
                      <a:blip r:embed="rId4"/>
                      <a:stretch>
                        <a:fillRect b="-12000"/>
                      </a:stretch>
                    </a:blipFill>
                  </p:spPr>
                  <p:txBody>
                    <a:bodyPr/>
                    <a:lstStyle/>
                    <a:p>
                      <a:r>
                        <a:rPr lang="en-US">
                          <a:noFill/>
                        </a:rPr>
                        <a:t> </a:t>
                      </a:r>
                    </a:p>
                  </p:txBody>
                </p:sp>
              </mc:Fallback>
            </mc:AlternateContent>
          </p:grpSp>
          <p:sp>
            <p:nvSpPr>
              <p:cNvPr id="12" name="Text Box 29">
                <a:extLst>
                  <a:ext uri="{FF2B5EF4-FFF2-40B4-BE49-F238E27FC236}">
                    <a16:creationId xmlns:a16="http://schemas.microsoft.com/office/drawing/2014/main" id="{59BCF10A-9D79-8048-92B3-6064DCBE67B8}"/>
                  </a:ext>
                </a:extLst>
              </p:cNvPr>
              <p:cNvSpPr txBox="1"/>
              <p:nvPr/>
            </p:nvSpPr>
            <p:spPr>
              <a:xfrm>
                <a:off x="4106489" y="6056468"/>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latin typeface="Times New Roman" panose="02020603050405020304" pitchFamily="18" charset="0"/>
                    <a:ea typeface="Times New Roman" panose="02020603050405020304" pitchFamily="18" charset="0"/>
                    <a:sym typeface="Symbol" pitchFamily="2" charset="2"/>
                  </a:rPr>
                  <a:t>y</a:t>
                </a:r>
                <a:endParaRPr lang="en-US" sz="1600" dirty="0">
                  <a:effectLst/>
                  <a:latin typeface="Times New Roman" panose="02020603050405020304" pitchFamily="18" charset="0"/>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3B7F4BFB-60B9-9841-97E8-EE93B6C40336}"/>
                  </a:ext>
                </a:extLst>
              </p:cNvPr>
              <p:cNvCxnSpPr>
                <a:cxnSpLocks/>
              </p:cNvCxnSpPr>
              <p:nvPr/>
            </p:nvCxnSpPr>
            <p:spPr>
              <a:xfrm>
                <a:off x="4463933" y="5790751"/>
                <a:ext cx="0" cy="90231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9D3B1C1-DC5C-5347-96FB-609F13FF527D}"/>
                  </a:ext>
                </a:extLst>
              </p:cNvPr>
              <p:cNvCxnSpPr>
                <a:cxnSpLocks/>
              </p:cNvCxnSpPr>
              <p:nvPr/>
            </p:nvCxnSpPr>
            <p:spPr>
              <a:xfrm flipV="1">
                <a:off x="3488428" y="6727622"/>
                <a:ext cx="1810524" cy="994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 Box 29">
                  <a:extLst>
                    <a:ext uri="{FF2B5EF4-FFF2-40B4-BE49-F238E27FC236}">
                      <a16:creationId xmlns:a16="http://schemas.microsoft.com/office/drawing/2014/main" id="{DBA351E5-72C5-6E45-9F63-46160E8D1269}"/>
                    </a:ext>
                  </a:extLst>
                </p:cNvPr>
                <p:cNvSpPr txBox="1"/>
                <p:nvPr/>
              </p:nvSpPr>
              <p:spPr>
                <a:xfrm>
                  <a:off x="10767463" y="6219912"/>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14:m>
                    <m:oMathPara xmlns:m="http://schemas.openxmlformats.org/officeDocument/2006/math">
                      <m:oMath>
                        <m:sSub>
                          <m:sSubPr>
                            <m:ctrlPr>
                              <a:rPr lang="en-US" sz="1600" b="0" i="1" dirty="0" smtClean="0">
                                <a:latin typeface="Cambria Math" panose="02040503050406030204" pitchFamily="18" charset="0"/>
                                <a:sym typeface="Symbol" pitchFamily="2" charset="2"/>
                              </a:rPr>
                            </m:ctrlPr>
                          </m:sSubPr>
                          <m:e>
                            <m:r>
                              <a:rPr lang="en-US" sz="1600" b="0" i="1" dirty="0" smtClean="0">
                                <a:latin typeface="Cambria Math" panose="02040503050406030204" pitchFamily="18" charset="0"/>
                                <a:sym typeface="Symbol" pitchFamily="2" charset="2"/>
                              </a:rPr>
                              <m:t>𝑦</m:t>
                            </m:r>
                          </m:e>
                          <m:sub>
                            <m:r>
                              <a:rPr lang="en-US" sz="1600" b="0" i="1" dirty="0" smtClean="0">
                                <a:latin typeface="Cambria Math" panose="02040503050406030204" pitchFamily="18" charset="0"/>
                                <a:sym typeface="Symbol" pitchFamily="2" charset="2"/>
                              </a:rPr>
                              <m:t>𝐷</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 name="Text Box 29">
                  <a:extLst>
                    <a:ext uri="{FF2B5EF4-FFF2-40B4-BE49-F238E27FC236}">
                      <a16:creationId xmlns:a16="http://schemas.microsoft.com/office/drawing/2014/main" id="{DBA351E5-72C5-6E45-9F63-46160E8D1269}"/>
                    </a:ext>
                  </a:extLst>
                </p:cNvPr>
                <p:cNvSpPr txBox="1">
                  <a:spLocks noRot="1" noChangeAspect="1" noMove="1" noResize="1" noEditPoints="1" noAdjustHandles="1" noChangeArrowheads="1" noChangeShapeType="1" noTextEdit="1"/>
                </p:cNvSpPr>
                <p:nvPr/>
              </p:nvSpPr>
              <p:spPr>
                <a:xfrm>
                  <a:off x="10767463" y="6219912"/>
                  <a:ext cx="444318" cy="380547"/>
                </a:xfrm>
                <a:prstGeom prst="rect">
                  <a:avLst/>
                </a:prstGeom>
                <a:blipFill>
                  <a:blip r:embed="rId5"/>
                  <a:stretch>
                    <a:fillRect/>
                  </a:stretch>
                </a:blipFill>
                <a:ln w="6350">
                  <a:noFill/>
                </a:ln>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2A53FE0E-2679-9C4B-87FB-87FA1FB996D3}"/>
                </a:ext>
              </a:extLst>
            </p:cNvPr>
            <p:cNvCxnSpPr>
              <a:cxnSpLocks/>
            </p:cNvCxnSpPr>
            <p:nvPr/>
          </p:nvCxnSpPr>
          <p:spPr>
            <a:xfrm>
              <a:off x="11145470" y="5954900"/>
              <a:ext cx="0" cy="74148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AD78F9B6-FD25-E045-9C69-B9C473AE3640}"/>
                </a:ext>
              </a:extLst>
            </p:cNvPr>
            <p:cNvSpPr/>
            <p:nvPr/>
          </p:nvSpPr>
          <p:spPr>
            <a:xfrm rot="19860937">
              <a:off x="10861248" y="5655647"/>
              <a:ext cx="236422" cy="35062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820F33DD-8ACD-5D4B-9FB0-C0514F20532D}"/>
                    </a:ext>
                  </a:extLst>
                </p:cNvPr>
                <p:cNvSpPr/>
                <p:nvPr/>
              </p:nvSpPr>
              <p:spPr>
                <a:xfrm>
                  <a:off x="10780101" y="5649280"/>
                  <a:ext cx="387132" cy="302285"/>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10" name="Rectangle 9">
                  <a:extLst>
                    <a:ext uri="{FF2B5EF4-FFF2-40B4-BE49-F238E27FC236}">
                      <a16:creationId xmlns:a16="http://schemas.microsoft.com/office/drawing/2014/main" id="{820F33DD-8ACD-5D4B-9FB0-C0514F20532D}"/>
                    </a:ext>
                  </a:extLst>
                </p:cNvPr>
                <p:cNvSpPr>
                  <a:spLocks noRot="1" noChangeAspect="1" noMove="1" noResize="1" noEditPoints="1" noAdjustHandles="1" noChangeArrowheads="1" noChangeShapeType="1" noTextEdit="1"/>
                </p:cNvSpPr>
                <p:nvPr/>
              </p:nvSpPr>
              <p:spPr>
                <a:xfrm>
                  <a:off x="10780101" y="5649280"/>
                  <a:ext cx="387132" cy="302285"/>
                </a:xfrm>
                <a:prstGeom prst="rect">
                  <a:avLst/>
                </a:prstGeom>
                <a:blipFill>
                  <a:blip r:embed="rId6"/>
                  <a:stretch>
                    <a:fillRect b="-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9BC8267A-6BAA-9148-8D0E-6143019EEDFB}"/>
                  </a:ext>
                </a:extLst>
              </p:cNvPr>
              <p:cNvSpPr/>
              <p:nvPr/>
            </p:nvSpPr>
            <p:spPr>
              <a:xfrm>
                <a:off x="358588" y="1524388"/>
                <a:ext cx="10868213" cy="668581"/>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Let’s put what we have together in our statement of conservation of energy knowing that </a:t>
                </a:r>
                <a14:m>
                  <m:oMath xmlns:m="http://schemas.openxmlformats.org/officeDocument/2006/math">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𝑖𝐶</m:t>
                        </m:r>
                      </m:sub>
                    </m:sSub>
                    <m:r>
                      <a:rPr lang="en-US" b="0" i="1" smtClean="0">
                        <a:latin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cs typeface="Times New Roman" panose="02020603050405020304" pitchFamily="18" charset="0"/>
                          </a:rPr>
                          <m:t>𝑣</m:t>
                        </m:r>
                      </m:e>
                      <m:sub>
                        <m:r>
                          <a:rPr lang="en-US" b="0" i="1" smtClean="0">
                            <a:latin typeface="Cambria Math" panose="02040503050406030204" pitchFamily="18" charset="0"/>
                            <a:cs typeface="Times New Roman" panose="02020603050405020304" pitchFamily="18" charset="0"/>
                          </a:rPr>
                          <m:t>𝑓𝐵</m:t>
                        </m:r>
                      </m:sub>
                    </m:sSub>
                  </m:oMath>
                </a14:m>
                <a:r>
                  <a:rPr lang="en-US" dirty="0">
                    <a:latin typeface="Times New Roman" panose="02020603050405020304" pitchFamily="18" charset="0"/>
                    <a:cs typeface="Times New Roman" panose="02020603050405020304" pitchFamily="18" charset="0"/>
                  </a:rPr>
                  <a:t>, since there is no friction along the horizontal surface.</a:t>
                </a:r>
              </a:p>
            </p:txBody>
          </p:sp>
        </mc:Choice>
        <mc:Fallback xmlns="">
          <p:sp>
            <p:nvSpPr>
              <p:cNvPr id="48" name="Rectangle 47">
                <a:extLst>
                  <a:ext uri="{FF2B5EF4-FFF2-40B4-BE49-F238E27FC236}">
                    <a16:creationId xmlns:a16="http://schemas.microsoft.com/office/drawing/2014/main" id="{9BC8267A-6BAA-9148-8D0E-6143019EEDFB}"/>
                  </a:ext>
                </a:extLst>
              </p:cNvPr>
              <p:cNvSpPr>
                <a:spLocks noRot="1" noChangeAspect="1" noMove="1" noResize="1" noEditPoints="1" noAdjustHandles="1" noChangeArrowheads="1" noChangeShapeType="1" noTextEdit="1"/>
              </p:cNvSpPr>
              <p:nvPr/>
            </p:nvSpPr>
            <p:spPr>
              <a:xfrm>
                <a:off x="358588" y="1524388"/>
                <a:ext cx="10868213" cy="668581"/>
              </a:xfrm>
              <a:prstGeom prst="rect">
                <a:avLst/>
              </a:prstGeom>
              <a:blipFill>
                <a:blip r:embed="rId7"/>
                <a:stretch>
                  <a:fillRect l="-350" t="-3774" b="-13208"/>
                </a:stretch>
              </a:blipFill>
            </p:spPr>
            <p:txBody>
              <a:bodyPr/>
              <a:lstStyle/>
              <a:p>
                <a:r>
                  <a:rPr lang="en-US">
                    <a:noFill/>
                  </a:rPr>
                  <a:t> </a:t>
                </a:r>
              </a:p>
            </p:txBody>
          </p:sp>
        </mc:Fallback>
      </mc:AlternateContent>
      <p:grpSp>
        <p:nvGrpSpPr>
          <p:cNvPr id="52" name="Group 51">
            <a:extLst>
              <a:ext uri="{FF2B5EF4-FFF2-40B4-BE49-F238E27FC236}">
                <a16:creationId xmlns:a16="http://schemas.microsoft.com/office/drawing/2014/main" id="{6A73C195-34D3-DD4C-B264-0F47F1FFF586}"/>
              </a:ext>
            </a:extLst>
          </p:cNvPr>
          <p:cNvGrpSpPr/>
          <p:nvPr/>
        </p:nvGrpSpPr>
        <p:grpSpPr>
          <a:xfrm>
            <a:off x="759910" y="2424164"/>
            <a:ext cx="7024359" cy="661749"/>
            <a:chOff x="759910" y="2424164"/>
            <a:chExt cx="7024359" cy="661749"/>
          </a:xfrm>
        </p:grpSpPr>
        <p:grpSp>
          <p:nvGrpSpPr>
            <p:cNvPr id="44" name="Group 43">
              <a:extLst>
                <a:ext uri="{FF2B5EF4-FFF2-40B4-BE49-F238E27FC236}">
                  <a16:creationId xmlns:a16="http://schemas.microsoft.com/office/drawing/2014/main" id="{C76DBF5A-7525-D64F-95B5-E83D460E35D7}"/>
                </a:ext>
              </a:extLst>
            </p:cNvPr>
            <p:cNvGrpSpPr/>
            <p:nvPr/>
          </p:nvGrpSpPr>
          <p:grpSpPr>
            <a:xfrm>
              <a:off x="759910" y="2424164"/>
              <a:ext cx="7024359" cy="661749"/>
              <a:chOff x="1436009" y="4961451"/>
              <a:chExt cx="7024359" cy="661749"/>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E2E72F4-9119-0A44-BA1A-93B4FF1FFBA8}"/>
                      </a:ext>
                    </a:extLst>
                  </p:cNvPr>
                  <p:cNvSpPr txBox="1"/>
                  <p:nvPr/>
                </p:nvSpPr>
                <p:spPr>
                  <a:xfrm>
                    <a:off x="1436009" y="5109497"/>
                    <a:ext cx="7024359" cy="327590"/>
                  </a:xfrm>
                  <a:prstGeom prst="rect">
                    <a:avLst/>
                  </a:prstGeom>
                  <a:noFill/>
                </p:spPr>
                <p:txBody>
                  <a:bodyPr wrap="none" lIns="0" tIns="0" rIns="0" bIns="0" rtlCol="0">
                    <a:spAutoFit/>
                  </a:bodyPr>
                  <a:lstStyle/>
                  <a:p>
                    <a14:m>
                      <m:oMath xmlns:m="http://schemas.openxmlformats.org/officeDocument/2006/math">
                        <m:d>
                          <m:dPr>
                            <m:ctrlPr>
                              <a:rPr lang="en-US" b="0" i="1" smtClean="0">
                                <a:latin typeface="Cambria Math" panose="02040503050406030204" pitchFamily="18" charset="0"/>
                              </a:rPr>
                            </m:ctrlPr>
                          </m:dPr>
                          <m:e>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𝑓𝐷</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𝑖𝐶</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rPr>
                              <m:t>−</m:t>
                            </m:r>
                            <m:r>
                              <a:rPr lang="en-US" b="0" i="1" smtClean="0">
                                <a:latin typeface="Cambria Math" panose="02040503050406030204" pitchFamily="18" charset="0"/>
                              </a:rPr>
                              <m:t>𝑚𝑔</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𝑖𝐶</m:t>
                                </m:r>
                              </m:sub>
                            </m:sSub>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r>
                      <a:rPr lang="en-US" b="0" dirty="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ea typeface="Cambria Math" panose="02040503050406030204" pitchFamily="18" charset="0"/>
                          </a:rPr>
                          <m:t>𝑥</m:t>
                        </m:r>
                      </m:oMath>
                    </a14:m>
                    <a:endParaRPr lang="en-US" dirty="0"/>
                  </a:p>
                </p:txBody>
              </p:sp>
            </mc:Choice>
            <mc:Fallback xmlns="">
              <p:sp>
                <p:nvSpPr>
                  <p:cNvPr id="45" name="TextBox 44">
                    <a:extLst>
                      <a:ext uri="{FF2B5EF4-FFF2-40B4-BE49-F238E27FC236}">
                        <a16:creationId xmlns:a16="http://schemas.microsoft.com/office/drawing/2014/main" id="{AE2E72F4-9119-0A44-BA1A-93B4FF1FFBA8}"/>
                      </a:ext>
                    </a:extLst>
                  </p:cNvPr>
                  <p:cNvSpPr txBox="1">
                    <a:spLocks noRot="1" noChangeAspect="1" noMove="1" noResize="1" noEditPoints="1" noAdjustHandles="1" noChangeArrowheads="1" noChangeShapeType="1" noTextEdit="1"/>
                  </p:cNvSpPr>
                  <p:nvPr/>
                </p:nvSpPr>
                <p:spPr>
                  <a:xfrm>
                    <a:off x="1436009" y="5109497"/>
                    <a:ext cx="7024359" cy="327590"/>
                  </a:xfrm>
                  <a:prstGeom prst="rect">
                    <a:avLst/>
                  </a:prstGeom>
                  <a:blipFill>
                    <a:blip r:embed="rId8"/>
                    <a:stretch>
                      <a:fillRect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AC67EF40-B17E-0B42-A452-9C535AC40AD9}"/>
                      </a:ext>
                    </a:extLst>
                  </p:cNvPr>
                  <p:cNvSpPr/>
                  <p:nvPr/>
                </p:nvSpPr>
                <p:spPr>
                  <a:xfrm>
                    <a:off x="4970072" y="4961451"/>
                    <a:ext cx="324128" cy="307777"/>
                  </a:xfrm>
                  <a:prstGeom prst="rect">
                    <a:avLst/>
                  </a:prstGeom>
                </p:spPr>
                <p:txBody>
                  <a:bodyPr wrap="non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46" name="Rectangle 45">
                    <a:extLst>
                      <a:ext uri="{FF2B5EF4-FFF2-40B4-BE49-F238E27FC236}">
                        <a16:creationId xmlns:a16="http://schemas.microsoft.com/office/drawing/2014/main" id="{AC67EF40-B17E-0B42-A452-9C535AC40AD9}"/>
                      </a:ext>
                    </a:extLst>
                  </p:cNvPr>
                  <p:cNvSpPr>
                    <a:spLocks noRot="1" noChangeAspect="1" noMove="1" noResize="1" noEditPoints="1" noAdjustHandles="1" noChangeArrowheads="1" noChangeShapeType="1" noTextEdit="1"/>
                  </p:cNvSpPr>
                  <p:nvPr/>
                </p:nvSpPr>
                <p:spPr>
                  <a:xfrm>
                    <a:off x="4970072" y="4961451"/>
                    <a:ext cx="324128" cy="307777"/>
                  </a:xfrm>
                  <a:prstGeom prst="rect">
                    <a:avLst/>
                  </a:prstGeom>
                  <a:blipFill>
                    <a:blip r:embed="rId9"/>
                    <a:stretch>
                      <a:fillRect/>
                    </a:stretch>
                  </a:blipFill>
                </p:spPr>
                <p:txBody>
                  <a:bodyPr/>
                  <a:lstStyle/>
                  <a:p>
                    <a:r>
                      <a:rPr lang="en-US">
                        <a:noFill/>
                      </a:rPr>
                      <a:t> </a:t>
                    </a:r>
                  </a:p>
                </p:txBody>
              </p:sp>
            </mc:Fallback>
          </mc:AlternateContent>
          <p:cxnSp>
            <p:nvCxnSpPr>
              <p:cNvPr id="47" name="Straight Arrow Connector 46">
                <a:extLst>
                  <a:ext uri="{FF2B5EF4-FFF2-40B4-BE49-F238E27FC236}">
                    <a16:creationId xmlns:a16="http://schemas.microsoft.com/office/drawing/2014/main" id="{6DB18ECF-2341-D341-A015-712826375228}"/>
                  </a:ext>
                </a:extLst>
              </p:cNvPr>
              <p:cNvCxnSpPr>
                <a:cxnSpLocks/>
              </p:cNvCxnSpPr>
              <p:nvPr/>
            </p:nvCxnSpPr>
            <p:spPr>
              <a:xfrm flipV="1">
                <a:off x="4855056" y="5170538"/>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47712585-E5A4-A74C-9B20-BDEBFDA25731}"/>
                    </a:ext>
                  </a:extLst>
                </p:cNvPr>
                <p:cNvSpPr/>
                <p:nvPr/>
              </p:nvSpPr>
              <p:spPr>
                <a:xfrm>
                  <a:off x="1496377" y="2483313"/>
                  <a:ext cx="324128" cy="307777"/>
                </a:xfrm>
                <a:prstGeom prst="rect">
                  <a:avLst/>
                </a:prstGeom>
              </p:spPr>
              <p:txBody>
                <a:bodyPr wrap="square">
                  <a:spAutoFit/>
                </a:bodyPr>
                <a:lstStyle/>
                <a:p>
                  <a:pPr/>
                  <a14:m>
                    <m:oMathPara xmlns:m="http://schemas.openxmlformats.org/officeDocument/2006/math">
                      <m:oMath>
                        <m:r>
                          <a:rPr lang="en-US" sz="1400" i="1" smtClean="0">
                            <a:latin typeface="Cambria Math" panose="02040503050406030204" pitchFamily="18" charset="0"/>
                            <a:ea typeface="Cambria Math" panose="02040503050406030204" pitchFamily="18" charset="0"/>
                          </a:rPr>
                          <m:t>0</m:t>
                        </m:r>
                      </m:oMath>
                    </m:oMathPara>
                  </a14:m>
                  <a:endParaRPr lang="en-US" sz="1400" dirty="0"/>
                </a:p>
              </p:txBody>
            </p:sp>
          </mc:Choice>
          <mc:Fallback xmlns="">
            <p:sp>
              <p:nvSpPr>
                <p:cNvPr id="50" name="Rectangle 49">
                  <a:extLst>
                    <a:ext uri="{FF2B5EF4-FFF2-40B4-BE49-F238E27FC236}">
                      <a16:creationId xmlns:a16="http://schemas.microsoft.com/office/drawing/2014/main" id="{47712585-E5A4-A74C-9B20-BDEBFDA25731}"/>
                    </a:ext>
                  </a:extLst>
                </p:cNvPr>
                <p:cNvSpPr>
                  <a:spLocks noRot="1" noChangeAspect="1" noMove="1" noResize="1" noEditPoints="1" noAdjustHandles="1" noChangeArrowheads="1" noChangeShapeType="1" noTextEdit="1"/>
                </p:cNvSpPr>
                <p:nvPr/>
              </p:nvSpPr>
              <p:spPr>
                <a:xfrm>
                  <a:off x="1496377" y="2483313"/>
                  <a:ext cx="324128" cy="307777"/>
                </a:xfrm>
                <a:prstGeom prst="rect">
                  <a:avLst/>
                </a:prstGeom>
                <a:blipFill>
                  <a:blip r:embed="rId10"/>
                  <a:stretch>
                    <a:fillRect/>
                  </a:stretch>
                </a:blipFill>
              </p:spPr>
              <p:txBody>
                <a:bodyPr/>
                <a:lstStyle/>
                <a:p>
                  <a:r>
                    <a:rPr lang="en-US">
                      <a:noFill/>
                    </a:rPr>
                    <a:t> </a:t>
                  </a:r>
                </a:p>
              </p:txBody>
            </p:sp>
          </mc:Fallback>
        </mc:AlternateContent>
        <p:cxnSp>
          <p:nvCxnSpPr>
            <p:cNvPr id="51" name="Straight Arrow Connector 50">
              <a:extLst>
                <a:ext uri="{FF2B5EF4-FFF2-40B4-BE49-F238E27FC236}">
                  <a16:creationId xmlns:a16="http://schemas.microsoft.com/office/drawing/2014/main" id="{3F182D5F-9F34-2348-8F8B-557643ED28BD}"/>
                </a:ext>
              </a:extLst>
            </p:cNvPr>
            <p:cNvCxnSpPr>
              <a:cxnSpLocks/>
            </p:cNvCxnSpPr>
            <p:nvPr/>
          </p:nvCxnSpPr>
          <p:spPr>
            <a:xfrm flipV="1">
              <a:off x="1334157" y="2633251"/>
              <a:ext cx="230032" cy="45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3" name="Rectangle 52">
                <a:extLst>
                  <a:ext uri="{FF2B5EF4-FFF2-40B4-BE49-F238E27FC236}">
                    <a16:creationId xmlns:a16="http://schemas.microsoft.com/office/drawing/2014/main" id="{40EA6D52-95D2-FF48-969F-2A6B23DCDEDD}"/>
                  </a:ext>
                </a:extLst>
              </p:cNvPr>
              <p:cNvSpPr/>
              <p:nvPr/>
            </p:nvSpPr>
            <p:spPr>
              <a:xfrm>
                <a:off x="1744041" y="3279041"/>
                <a:ext cx="3853747" cy="415050"/>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r>
                        <a:rPr lang="en-US" b="0" i="1" smtClean="0">
                          <a:latin typeface="Cambria Math" panose="02040503050406030204" pitchFamily="18" charset="0"/>
                        </a:rPr>
                        <m:t>𝑚</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𝑖𝐵</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r>
                        <a:rPr lang="en-US" b="0" i="1" smtClean="0">
                          <a:latin typeface="Cambria Math" panose="02040503050406030204" pitchFamily="18" charset="0"/>
                        </a:rPr>
                        <m:t>𝑚𝑔𝑥</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𝑥𝑚𝑔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53" name="Rectangle 52">
                <a:extLst>
                  <a:ext uri="{FF2B5EF4-FFF2-40B4-BE49-F238E27FC236}">
                    <a16:creationId xmlns:a16="http://schemas.microsoft.com/office/drawing/2014/main" id="{40EA6D52-95D2-FF48-969F-2A6B23DCDEDD}"/>
                  </a:ext>
                </a:extLst>
              </p:cNvPr>
              <p:cNvSpPr>
                <a:spLocks noRot="1" noChangeAspect="1" noMove="1" noResize="1" noEditPoints="1" noAdjustHandles="1" noChangeArrowheads="1" noChangeShapeType="1" noTextEdit="1"/>
              </p:cNvSpPr>
              <p:nvPr/>
            </p:nvSpPr>
            <p:spPr>
              <a:xfrm>
                <a:off x="1744041" y="3279041"/>
                <a:ext cx="3853747" cy="415050"/>
              </a:xfrm>
              <a:prstGeom prst="rect">
                <a:avLst/>
              </a:prstGeom>
              <a:blipFill>
                <a:blip r:embed="rId11"/>
                <a:stretch>
                  <a:fillRect/>
                </a:stretch>
              </a:blipFill>
            </p:spPr>
            <p:txBody>
              <a:bodyPr/>
              <a:lstStyle/>
              <a:p>
                <a:r>
                  <a:rPr lang="en-US">
                    <a:noFill/>
                  </a:rPr>
                  <a:t> </a:t>
                </a:r>
              </a:p>
            </p:txBody>
          </p:sp>
        </mc:Fallback>
      </mc:AlternateContent>
      <p:sp>
        <p:nvSpPr>
          <p:cNvPr id="54" name="TextBox 53">
            <a:extLst>
              <a:ext uri="{FF2B5EF4-FFF2-40B4-BE49-F238E27FC236}">
                <a16:creationId xmlns:a16="http://schemas.microsoft.com/office/drawing/2014/main" id="{6A444C15-E2A0-7549-86B0-FF4B84C156AB}"/>
              </a:ext>
            </a:extLst>
          </p:cNvPr>
          <p:cNvSpPr txBox="1"/>
          <p:nvPr/>
        </p:nvSpPr>
        <p:spPr>
          <a:xfrm>
            <a:off x="1169773" y="4084302"/>
            <a:ext cx="1750982" cy="954107"/>
          </a:xfrm>
          <a:prstGeom prst="rect">
            <a:avLst/>
          </a:prstGeom>
          <a:noFill/>
        </p:spPr>
        <p:txBody>
          <a:bodyPr wrap="square" rtlCol="0">
            <a:spAutoFit/>
          </a:bodyPr>
          <a:lstStyle/>
          <a:p>
            <a:r>
              <a:rPr lang="en-US" sz="1400" dirty="0">
                <a:solidFill>
                  <a:srgbClr val="00B0F0"/>
                </a:solidFill>
                <a:latin typeface="Times New Roman" panose="02020603050405020304" pitchFamily="18" charset="0"/>
                <a:cs typeface="Times New Roman" panose="02020603050405020304" pitchFamily="18" charset="0"/>
              </a:rPr>
              <a:t>Mass loses kinetic energy as it rises due to friction and an increase in height.</a:t>
            </a:r>
          </a:p>
        </p:txBody>
      </p:sp>
      <p:sp>
        <p:nvSpPr>
          <p:cNvPr id="55" name="TextBox 54">
            <a:extLst>
              <a:ext uri="{FF2B5EF4-FFF2-40B4-BE49-F238E27FC236}">
                <a16:creationId xmlns:a16="http://schemas.microsoft.com/office/drawing/2014/main" id="{D2641B2F-81B6-0741-A871-89C0B94F764D}"/>
              </a:ext>
            </a:extLst>
          </p:cNvPr>
          <p:cNvSpPr txBox="1"/>
          <p:nvPr/>
        </p:nvSpPr>
        <p:spPr>
          <a:xfrm>
            <a:off x="2979230" y="3958446"/>
            <a:ext cx="1750982" cy="1384995"/>
          </a:xfrm>
          <a:prstGeom prst="rect">
            <a:avLst/>
          </a:prstGeom>
          <a:noFill/>
        </p:spPr>
        <p:txBody>
          <a:bodyPr wrap="square" rtlCol="0">
            <a:spAutoFit/>
          </a:bodyPr>
          <a:lstStyle/>
          <a:p>
            <a:r>
              <a:rPr lang="en-US" sz="1400" dirty="0">
                <a:solidFill>
                  <a:srgbClr val="FF0000"/>
                </a:solidFill>
                <a:latin typeface="Times New Roman" panose="02020603050405020304" pitchFamily="18" charset="0"/>
                <a:cs typeface="Times New Roman" panose="02020603050405020304" pitchFamily="18" charset="0"/>
              </a:rPr>
              <a:t>The loss of kinetic energy goes into an increase in height and an increase in gravitational potential energy. </a:t>
            </a:r>
          </a:p>
        </p:txBody>
      </p:sp>
      <p:cxnSp>
        <p:nvCxnSpPr>
          <p:cNvPr id="57" name="Straight Arrow Connector 56">
            <a:extLst>
              <a:ext uri="{FF2B5EF4-FFF2-40B4-BE49-F238E27FC236}">
                <a16:creationId xmlns:a16="http://schemas.microsoft.com/office/drawing/2014/main" id="{E6DA04A7-093B-D245-AC9F-7446C851554B}"/>
              </a:ext>
            </a:extLst>
          </p:cNvPr>
          <p:cNvCxnSpPr>
            <a:cxnSpLocks/>
          </p:cNvCxnSpPr>
          <p:nvPr/>
        </p:nvCxnSpPr>
        <p:spPr>
          <a:xfrm flipH="1" flipV="1">
            <a:off x="3409424" y="3556107"/>
            <a:ext cx="337919" cy="4109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BFDDACF-3C42-6145-BFAF-628EF16409C7}"/>
              </a:ext>
            </a:extLst>
          </p:cNvPr>
          <p:cNvCxnSpPr>
            <a:cxnSpLocks/>
            <a:stCxn id="54" idx="0"/>
          </p:cNvCxnSpPr>
          <p:nvPr/>
        </p:nvCxnSpPr>
        <p:spPr>
          <a:xfrm flipV="1">
            <a:off x="2045264" y="3625100"/>
            <a:ext cx="252211" cy="45920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8A9A7742-EC9A-CA4C-94D2-30690628F0E1}"/>
                  </a:ext>
                </a:extLst>
              </p:cNvPr>
              <p:cNvSpPr/>
              <p:nvPr/>
            </p:nvSpPr>
            <p:spPr>
              <a:xfrm>
                <a:off x="7733294" y="3543246"/>
                <a:ext cx="2722605" cy="705962"/>
              </a:xfrm>
              <a:prstGeom prst="rect">
                <a:avLst/>
              </a:prstGeom>
            </p:spPr>
            <p:txBody>
              <a:bodyPr wrap="square">
                <a:spAutoFit/>
              </a:bodyPr>
              <a:lstStyle/>
              <a:p>
                <a:pPr/>
                <a14:m>
                  <m:oMathPara xmlns:m="http://schemas.openxmlformats.org/officeDocument/2006/math">
                    <m:oMath>
                      <m:r>
                        <a:rPr lang="en-US" i="1" smtClean="0">
                          <a:latin typeface="Cambria Math" panose="02040503050406030204" pitchFamily="18" charset="0"/>
                          <a:ea typeface="Times New Roman" panose="02020603050405020304" pitchFamily="18" charset="0"/>
                        </a:rPr>
                        <m:t>𝑥</m:t>
                      </m:r>
                      <m:r>
                        <a:rPr lang="en-US" i="1" smtClean="0">
                          <a:latin typeface="Cambria Math" panose="02040503050406030204" pitchFamily="18" charset="0"/>
                          <a:ea typeface="Times New Roman" panose="02020603050405020304" pitchFamily="18" charset="0"/>
                        </a:rPr>
                        <m:t>=</m:t>
                      </m:r>
                      <m:f>
                        <m:fPr>
                          <m:ctrlPr>
                            <a:rPr lang="en-US" i="1">
                              <a:latin typeface="Cambria Math" panose="02040503050406030204" pitchFamily="18" charset="0"/>
                              <a:ea typeface="Times New Roman" panose="02020603050405020304" pitchFamily="18" charset="0"/>
                            </a:rPr>
                          </m:ctrlPr>
                        </m:fPr>
                        <m:num>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b="0" i="1" smtClean="0">
                                  <a:latin typeface="Cambria Math" panose="02040503050406030204" pitchFamily="18" charset="0"/>
                                  <a:ea typeface="Times New Roman" panose="02020603050405020304" pitchFamily="18" charset="0"/>
                                </a:rPr>
                                <m:t>𝑖</m:t>
                              </m:r>
                              <m:r>
                                <a:rPr lang="en-US" i="1">
                                  <a:latin typeface="Cambria Math" panose="02040503050406030204" pitchFamily="18" charset="0"/>
                                  <a:ea typeface="Times New Roman" panose="02020603050405020304" pitchFamily="18" charset="0"/>
                                </a:rPr>
                                <m:t>𝐵</m:t>
                              </m:r>
                            </m:sub>
                            <m:sup>
                              <m:r>
                                <a:rPr lang="en-US" i="1">
                                  <a:latin typeface="Cambria Math" panose="02040503050406030204" pitchFamily="18" charset="0"/>
                                  <a:ea typeface="Times New Roman" panose="02020603050405020304" pitchFamily="18" charset="0"/>
                                </a:rPr>
                                <m:t>2</m:t>
                              </m:r>
                            </m:sup>
                          </m:sSubSup>
                        </m:num>
                        <m:den>
                          <m:r>
                            <a:rPr lang="en-US" i="1">
                              <a:latin typeface="Cambria Math" panose="02040503050406030204" pitchFamily="18" charset="0"/>
                              <a:ea typeface="Times New Roman" panose="02020603050405020304" pitchFamily="18" charset="0"/>
                            </a:rPr>
                            <m:t>2</m:t>
                          </m:r>
                          <m:r>
                            <a:rPr lang="en-US" b="0" i="1" smtClean="0">
                              <a:latin typeface="Cambria Math" panose="02040503050406030204" pitchFamily="18" charset="0"/>
                              <a:ea typeface="Times New Roman" panose="02020603050405020304" pitchFamily="18" charset="0"/>
                            </a:rPr>
                            <m:t>𝑔</m:t>
                          </m:r>
                          <m:d>
                            <m:dPr>
                              <m:ctrlPr>
                                <a:rPr lang="en-US" i="1">
                                  <a:latin typeface="Cambria Math" panose="02040503050406030204" pitchFamily="18" charset="0"/>
                                  <a:ea typeface="Times New Roman" panose="02020603050405020304" pitchFamily="18" charset="0"/>
                                </a:rPr>
                              </m:ctrlPr>
                            </m:dPr>
                            <m:e>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r>
                                    <a:rPr lang="en-US" i="1">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e>
                              </m:func>
                            </m:e>
                          </m:d>
                        </m:den>
                      </m:f>
                    </m:oMath>
                  </m:oMathPara>
                </a14:m>
                <a:endParaRPr lang="en-US" dirty="0"/>
              </a:p>
            </p:txBody>
          </p:sp>
        </mc:Choice>
        <mc:Fallback xmlns="">
          <p:sp>
            <p:nvSpPr>
              <p:cNvPr id="62" name="Rectangle 61">
                <a:extLst>
                  <a:ext uri="{FF2B5EF4-FFF2-40B4-BE49-F238E27FC236}">
                    <a16:creationId xmlns:a16="http://schemas.microsoft.com/office/drawing/2014/main" id="{8A9A7742-EC9A-CA4C-94D2-30690628F0E1}"/>
                  </a:ext>
                </a:extLst>
              </p:cNvPr>
              <p:cNvSpPr>
                <a:spLocks noRot="1" noChangeAspect="1" noMove="1" noResize="1" noEditPoints="1" noAdjustHandles="1" noChangeArrowheads="1" noChangeShapeType="1" noTextEdit="1"/>
              </p:cNvSpPr>
              <p:nvPr/>
            </p:nvSpPr>
            <p:spPr>
              <a:xfrm>
                <a:off x="7733294" y="3543246"/>
                <a:ext cx="2722605" cy="705962"/>
              </a:xfrm>
              <a:prstGeom prst="rect">
                <a:avLst/>
              </a:prstGeom>
              <a:blipFill>
                <a:blip r:embed="rId12"/>
                <a:stretch>
                  <a:fillRect b="-3509"/>
                </a:stretch>
              </a:blipFill>
            </p:spPr>
            <p:txBody>
              <a:bodyPr/>
              <a:lstStyle/>
              <a:p>
                <a:r>
                  <a:rPr lang="en-US">
                    <a:noFill/>
                  </a:rPr>
                  <a:t> </a:t>
                </a:r>
              </a:p>
            </p:txBody>
          </p:sp>
        </mc:Fallback>
      </mc:AlternateContent>
      <p:cxnSp>
        <p:nvCxnSpPr>
          <p:cNvPr id="64" name="Straight Arrow Connector 63">
            <a:extLst>
              <a:ext uri="{FF2B5EF4-FFF2-40B4-BE49-F238E27FC236}">
                <a16:creationId xmlns:a16="http://schemas.microsoft.com/office/drawing/2014/main" id="{8357AA38-73AF-6B4F-B611-24219A8CDBC9}"/>
              </a:ext>
            </a:extLst>
          </p:cNvPr>
          <p:cNvCxnSpPr>
            <a:cxnSpLocks/>
            <a:stCxn id="53" idx="3"/>
            <a:endCxn id="62" idx="1"/>
          </p:cNvCxnSpPr>
          <p:nvPr/>
        </p:nvCxnSpPr>
        <p:spPr>
          <a:xfrm>
            <a:off x="5597788" y="3486566"/>
            <a:ext cx="2135506" cy="409661"/>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EE76893B-A542-D64A-A298-A43AFFFC4895}"/>
              </a:ext>
            </a:extLst>
          </p:cNvPr>
          <p:cNvSpPr/>
          <p:nvPr/>
        </p:nvSpPr>
        <p:spPr>
          <a:xfrm>
            <a:off x="7773353" y="3505146"/>
            <a:ext cx="2758746" cy="945773"/>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AD5FE098-6DDA-7B42-B55C-D6C145A96D10}"/>
                  </a:ext>
                </a:extLst>
              </p:cNvPr>
              <p:cNvSpPr txBox="1"/>
              <p:nvPr/>
            </p:nvSpPr>
            <p:spPr>
              <a:xfrm>
                <a:off x="5898516" y="5832262"/>
                <a:ext cx="6052896" cy="954107"/>
              </a:xfrm>
              <a:prstGeom prst="rect">
                <a:avLst/>
              </a:prstGeom>
              <a:noFill/>
            </p:spPr>
            <p:txBody>
              <a:bodyPr wrap="square" rtlCol="0">
                <a:spAutoFit/>
              </a:bodyPr>
              <a:lstStyle/>
              <a:p>
                <a:r>
                  <a:rPr lang="en-US" sz="1400" dirty="0">
                    <a:solidFill>
                      <a:srgbClr val="7030A0"/>
                    </a:solidFill>
                    <a:latin typeface="Times New Roman" panose="02020603050405020304" pitchFamily="18" charset="0"/>
                    <a:cs typeface="Times New Roman" panose="02020603050405020304" pitchFamily="18" charset="0"/>
                  </a:rPr>
                  <a:t>This seems reasonable.  If friction was not present, </a:t>
                </a:r>
                <a14:m>
                  <m:oMath xmlns:m="http://schemas.openxmlformats.org/officeDocument/2006/math">
                    <m:r>
                      <a:rPr lang="en-US" sz="1400" i="1" smtClean="0">
                        <a:solidFill>
                          <a:srgbClr val="7030A0"/>
                        </a:solidFill>
                        <a:latin typeface="Cambria Math" panose="02040503050406030204" pitchFamily="18" charset="0"/>
                        <a:ea typeface="Cambria Math" panose="02040503050406030204" pitchFamily="18" charset="0"/>
                      </a:rPr>
                      <m:t>𝜇</m:t>
                    </m:r>
                    <m:r>
                      <a:rPr lang="en-US" sz="1400" b="0" i="1" smtClean="0">
                        <a:solidFill>
                          <a:srgbClr val="7030A0"/>
                        </a:solidFill>
                        <a:latin typeface="Cambria Math" panose="02040503050406030204" pitchFamily="18" charset="0"/>
                        <a:ea typeface="Cambria Math" panose="02040503050406030204" pitchFamily="18" charset="0"/>
                      </a:rPr>
                      <m:t>=0,</m:t>
                    </m:r>
                  </m:oMath>
                </a14:m>
                <a:r>
                  <a:rPr lang="en-US" sz="1400" dirty="0">
                    <a:solidFill>
                      <a:srgbClr val="7030A0"/>
                    </a:solidFill>
                    <a:latin typeface="Times New Roman" panose="02020603050405020304" pitchFamily="18" charset="0"/>
                    <a:cs typeface="Times New Roman" panose="02020603050405020304" pitchFamily="18" charset="0"/>
                  </a:rPr>
                  <a:t> the denominator would get smaller and thus </a:t>
                </a:r>
                <a14:m>
                  <m:oMath xmlns:m="http://schemas.openxmlformats.org/officeDocument/2006/math">
                    <m:r>
                      <a:rPr lang="en-US" sz="1400" b="0" i="1" smtClean="0">
                        <a:solidFill>
                          <a:srgbClr val="7030A0"/>
                        </a:solidFill>
                        <a:latin typeface="Cambria Math" panose="02040503050406030204" pitchFamily="18" charset="0"/>
                        <a:cs typeface="Times New Roman" panose="02020603050405020304" pitchFamily="18" charset="0"/>
                      </a:rPr>
                      <m:t>𝑥</m:t>
                    </m:r>
                  </m:oMath>
                </a14:m>
                <a:r>
                  <a:rPr lang="en-US" sz="1400" dirty="0">
                    <a:solidFill>
                      <a:srgbClr val="7030A0"/>
                    </a:solidFill>
                    <a:latin typeface="Times New Roman" panose="02020603050405020304" pitchFamily="18" charset="0"/>
                    <a:cs typeface="Times New Roman" panose="02020603050405020304" pitchFamily="18" charset="0"/>
                  </a:rPr>
                  <a:t> larger and the block would go farther up the ramp.  Also, if </a:t>
                </a:r>
                <a14:m>
                  <m:oMath xmlns:m="http://schemas.openxmlformats.org/officeDocument/2006/math">
                    <m:r>
                      <a:rPr lang="en-US" sz="1400" i="1" smtClean="0">
                        <a:solidFill>
                          <a:srgbClr val="7030A0"/>
                        </a:solidFill>
                        <a:latin typeface="Cambria Math" panose="02040503050406030204" pitchFamily="18" charset="0"/>
                        <a:ea typeface="Cambria Math" panose="02040503050406030204" pitchFamily="18" charset="0"/>
                      </a:rPr>
                      <m:t>𝜇</m:t>
                    </m:r>
                    <m:r>
                      <a:rPr lang="en-US" sz="1400" b="0" i="1" smtClean="0">
                        <a:solidFill>
                          <a:srgbClr val="7030A0"/>
                        </a:solidFill>
                        <a:latin typeface="Cambria Math" panose="02040503050406030204" pitchFamily="18" charset="0"/>
                        <a:ea typeface="Cambria Math" panose="02040503050406030204" pitchFamily="18" charset="0"/>
                      </a:rPr>
                      <m:t>=0</m:t>
                    </m:r>
                  </m:oMath>
                </a14:m>
                <a:r>
                  <a:rPr lang="en-US" sz="1400" dirty="0">
                    <a:solidFill>
                      <a:srgbClr val="7030A0"/>
                    </a:solidFill>
                    <a:latin typeface="Times New Roman" panose="02020603050405020304" pitchFamily="18" charset="0"/>
                    <a:cs typeface="Times New Roman" panose="02020603050405020304" pitchFamily="18" charset="0"/>
                  </a:rPr>
                  <a:t>, this would be the same expression you’d get if you through the block straight up in the air and asked how high the block went, </a:t>
                </a:r>
                <a14:m>
                  <m:oMath xmlns:m="http://schemas.openxmlformats.org/officeDocument/2006/math">
                    <m:r>
                      <a:rPr lang="en-US" sz="1400" b="0" i="1" smtClean="0">
                        <a:solidFill>
                          <a:srgbClr val="7030A0"/>
                        </a:solidFill>
                        <a:latin typeface="Cambria Math" panose="02040503050406030204" pitchFamily="18" charset="0"/>
                      </a:rPr>
                      <m:t>𝑦</m:t>
                    </m:r>
                  </m:oMath>
                </a14:m>
                <a:r>
                  <a:rPr lang="en-US" sz="1400" dirty="0">
                    <a:solidFill>
                      <a:srgbClr val="7030A0"/>
                    </a:solidFill>
                    <a:latin typeface="Times New Roman" panose="02020603050405020304" pitchFamily="18" charset="0"/>
                    <a:cs typeface="Times New Roman" panose="02020603050405020304" pitchFamily="18" charset="0"/>
                  </a:rPr>
                  <a:t>.</a:t>
                </a:r>
              </a:p>
            </p:txBody>
          </p:sp>
        </mc:Choice>
        <mc:Fallback xmlns="">
          <p:sp>
            <p:nvSpPr>
              <p:cNvPr id="67" name="TextBox 66">
                <a:extLst>
                  <a:ext uri="{FF2B5EF4-FFF2-40B4-BE49-F238E27FC236}">
                    <a16:creationId xmlns:a16="http://schemas.microsoft.com/office/drawing/2014/main" id="{AD5FE098-6DDA-7B42-B55C-D6C145A96D10}"/>
                  </a:ext>
                </a:extLst>
              </p:cNvPr>
              <p:cNvSpPr txBox="1">
                <a:spLocks noRot="1" noChangeAspect="1" noMove="1" noResize="1" noEditPoints="1" noAdjustHandles="1" noChangeArrowheads="1" noChangeShapeType="1" noTextEdit="1"/>
              </p:cNvSpPr>
              <p:nvPr/>
            </p:nvSpPr>
            <p:spPr>
              <a:xfrm>
                <a:off x="5898516" y="5832262"/>
                <a:ext cx="6052896" cy="954107"/>
              </a:xfrm>
              <a:prstGeom prst="rect">
                <a:avLst/>
              </a:prstGeom>
              <a:blipFill>
                <a:blip r:embed="rId13"/>
                <a:stretch>
                  <a:fillRect l="-209" r="-209"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455AA59-A5D8-9947-914E-0EFDCF2DFA78}"/>
                  </a:ext>
                </a:extLst>
              </p:cNvPr>
              <p:cNvSpPr txBox="1"/>
              <p:nvPr/>
            </p:nvSpPr>
            <p:spPr>
              <a:xfrm>
                <a:off x="769364" y="5782210"/>
                <a:ext cx="4837878" cy="986489"/>
              </a:xfrm>
              <a:prstGeom prst="rect">
                <a:avLst/>
              </a:prstGeom>
              <a:noFill/>
            </p:spPr>
            <p:txBody>
              <a:bodyPr wrap="square" rtlCol="0">
                <a:spAutoFit/>
              </a:bodyPr>
              <a:lstStyle/>
              <a:p>
                <a:r>
                  <a:rPr lang="en-US" sz="1400" dirty="0">
                    <a:solidFill>
                      <a:srgbClr val="00B050"/>
                    </a:solidFill>
                    <a:latin typeface="Times New Roman" panose="02020603050405020304" pitchFamily="18" charset="0"/>
                    <a:cs typeface="Times New Roman" panose="02020603050405020304" pitchFamily="18" charset="0"/>
                  </a:rPr>
                  <a:t>Note also, if the system was </a:t>
                </a:r>
                <a:r>
                  <a:rPr lang="en-US" sz="1400" b="1" i="1" dirty="0">
                    <a:solidFill>
                      <a:srgbClr val="00B050"/>
                    </a:solidFill>
                    <a:latin typeface="Times New Roman" panose="02020603050405020304" pitchFamily="18" charset="0"/>
                    <a:cs typeface="Times New Roman" panose="02020603050405020304" pitchFamily="18" charset="0"/>
                  </a:rPr>
                  <a:t>only</a:t>
                </a:r>
                <a:r>
                  <a:rPr lang="en-US" sz="1400" dirty="0">
                    <a:solidFill>
                      <a:srgbClr val="00B050"/>
                    </a:solidFill>
                    <a:latin typeface="Times New Roman" panose="02020603050405020304" pitchFamily="18" charset="0"/>
                    <a:cs typeface="Times New Roman" panose="02020603050405020304" pitchFamily="18" charset="0"/>
                  </a:rPr>
                  <a:t> the mass, gravity and friction would be external to the system and the work done by gravity and friction (</a:t>
                </a:r>
                <a14:m>
                  <m:oMath xmlns:m="http://schemas.openxmlformats.org/officeDocument/2006/math">
                    <m:r>
                      <a:rPr lang="en-US" sz="1400" b="0" i="0" smtClean="0">
                        <a:solidFill>
                          <a:srgbClr val="00B050"/>
                        </a:solidFill>
                        <a:latin typeface="Cambria Math" panose="02040503050406030204" pitchFamily="18" charset="0"/>
                      </a:rPr>
                      <m:t>−</m:t>
                    </m:r>
                    <m:r>
                      <a:rPr lang="en-US" sz="1400" i="1">
                        <a:solidFill>
                          <a:srgbClr val="00B050"/>
                        </a:solidFill>
                        <a:latin typeface="Cambria Math" panose="02040503050406030204" pitchFamily="18" charset="0"/>
                      </a:rPr>
                      <m:t>𝑚𝑔𝑥</m:t>
                    </m:r>
                    <m:func>
                      <m:funcPr>
                        <m:ctrlPr>
                          <a:rPr lang="en-US" sz="1400">
                            <a:solidFill>
                              <a:srgbClr val="00B050"/>
                            </a:solidFill>
                            <a:latin typeface="Cambria Math" panose="02040503050406030204" pitchFamily="18" charset="0"/>
                          </a:rPr>
                        </m:ctrlPr>
                      </m:funcPr>
                      <m:fName>
                        <m:r>
                          <m:rPr>
                            <m:sty m:val="p"/>
                          </m:rPr>
                          <a:rPr lang="en-US" sz="1400">
                            <a:solidFill>
                              <a:srgbClr val="00B050"/>
                            </a:solidFill>
                            <a:latin typeface="Cambria Math" panose="02040503050406030204" pitchFamily="18" charset="0"/>
                          </a:rPr>
                          <m:t>sin</m:t>
                        </m:r>
                      </m:fName>
                      <m:e>
                        <m:r>
                          <a:rPr lang="en-US" sz="1400" i="1">
                            <a:solidFill>
                              <a:srgbClr val="00B050"/>
                            </a:solidFill>
                            <a:latin typeface="Cambria Math" panose="02040503050406030204" pitchFamily="18" charset="0"/>
                            <a:ea typeface="Cambria Math" panose="02040503050406030204" pitchFamily="18" charset="0"/>
                          </a:rPr>
                          <m:t>𝜃</m:t>
                        </m:r>
                      </m:e>
                    </m:func>
                    <m:r>
                      <a:rPr lang="en-US" sz="1400" i="1">
                        <a:solidFill>
                          <a:srgbClr val="00B050"/>
                        </a:solidFill>
                        <a:latin typeface="Cambria Math" panose="02040503050406030204" pitchFamily="18" charset="0"/>
                        <a:ea typeface="Cambria Math" panose="02040503050406030204" pitchFamily="18" charset="0"/>
                      </a:rPr>
                      <m:t>−</m:t>
                    </m:r>
                    <m:r>
                      <a:rPr lang="en-US" sz="1400" i="1">
                        <a:solidFill>
                          <a:srgbClr val="00B050"/>
                        </a:solidFill>
                        <a:latin typeface="Cambria Math" panose="02040503050406030204" pitchFamily="18" charset="0"/>
                        <a:ea typeface="Cambria Math" panose="02040503050406030204" pitchFamily="18" charset="0"/>
                      </a:rPr>
                      <m:t>𝜇</m:t>
                    </m:r>
                    <m:r>
                      <a:rPr lang="en-US" sz="1400" i="1">
                        <a:solidFill>
                          <a:srgbClr val="00B050"/>
                        </a:solidFill>
                        <a:latin typeface="Cambria Math" panose="02040503050406030204" pitchFamily="18" charset="0"/>
                        <a:ea typeface="Cambria Math" panose="02040503050406030204" pitchFamily="18" charset="0"/>
                      </a:rPr>
                      <m:t>𝑥𝑚𝑔</m:t>
                    </m:r>
                    <m:func>
                      <m:funcPr>
                        <m:ctrlPr>
                          <a:rPr lang="en-US" sz="1400">
                            <a:solidFill>
                              <a:srgbClr val="00B050"/>
                            </a:solidFill>
                            <a:latin typeface="Cambria Math" panose="02040503050406030204" pitchFamily="18" charset="0"/>
                            <a:ea typeface="Cambria Math" panose="02040503050406030204" pitchFamily="18" charset="0"/>
                          </a:rPr>
                        </m:ctrlPr>
                      </m:funcPr>
                      <m:fName>
                        <m:r>
                          <m:rPr>
                            <m:sty m:val="p"/>
                          </m:rPr>
                          <a:rPr lang="en-US" sz="1400">
                            <a:solidFill>
                              <a:srgbClr val="00B050"/>
                            </a:solidFill>
                            <a:latin typeface="Cambria Math" panose="02040503050406030204" pitchFamily="18" charset="0"/>
                            <a:ea typeface="Cambria Math" panose="02040503050406030204" pitchFamily="18" charset="0"/>
                          </a:rPr>
                          <m:t>cos</m:t>
                        </m:r>
                      </m:fName>
                      <m:e>
                        <m:r>
                          <a:rPr lang="en-US" sz="1400" i="1">
                            <a:solidFill>
                              <a:srgbClr val="00B050"/>
                            </a:solidFill>
                            <a:latin typeface="Cambria Math" panose="02040503050406030204" pitchFamily="18" charset="0"/>
                            <a:ea typeface="Cambria Math" panose="02040503050406030204" pitchFamily="18" charset="0"/>
                          </a:rPr>
                          <m:t>𝜃</m:t>
                        </m:r>
                      </m:e>
                    </m:func>
                  </m:oMath>
                </a14:m>
                <a:r>
                  <a:rPr lang="en-US" sz="1400" dirty="0">
                    <a:solidFill>
                      <a:srgbClr val="00B050"/>
                    </a:solidFill>
                    <a:latin typeface="Times New Roman" panose="02020603050405020304" pitchFamily="18" charset="0"/>
                    <a:cs typeface="Times New Roman" panose="02020603050405020304" pitchFamily="18" charset="0"/>
                  </a:rPr>
                  <a:t>) would change the kinetic energy of the system (</a:t>
                </a:r>
                <a14:m>
                  <m:oMath xmlns:m="http://schemas.openxmlformats.org/officeDocument/2006/math">
                    <m:r>
                      <a:rPr lang="en-US" sz="1400" i="1">
                        <a:solidFill>
                          <a:srgbClr val="00B050"/>
                        </a:solidFill>
                        <a:latin typeface="Cambria Math" panose="02040503050406030204" pitchFamily="18" charset="0"/>
                      </a:rPr>
                      <m:t>−</m:t>
                    </m:r>
                    <m:box>
                      <m:boxPr>
                        <m:ctrlPr>
                          <a:rPr lang="en-US" sz="1400" i="1">
                            <a:solidFill>
                              <a:srgbClr val="00B050"/>
                            </a:solidFill>
                            <a:latin typeface="Cambria Math" panose="02040503050406030204" pitchFamily="18" charset="0"/>
                          </a:rPr>
                        </m:ctrlPr>
                      </m:boxPr>
                      <m:e>
                        <m:f>
                          <m:fPr>
                            <m:ctrlPr>
                              <a:rPr lang="en-US" sz="1400" i="1">
                                <a:solidFill>
                                  <a:srgbClr val="00B050"/>
                                </a:solidFill>
                                <a:latin typeface="Cambria Math" panose="02040503050406030204" pitchFamily="18" charset="0"/>
                              </a:rPr>
                            </m:ctrlPr>
                          </m:fPr>
                          <m:num>
                            <m:r>
                              <a:rPr lang="en-US" sz="1400" i="1">
                                <a:solidFill>
                                  <a:srgbClr val="00B050"/>
                                </a:solidFill>
                                <a:latin typeface="Cambria Math" panose="02040503050406030204" pitchFamily="18" charset="0"/>
                              </a:rPr>
                              <m:t>1</m:t>
                            </m:r>
                          </m:num>
                          <m:den>
                            <m:r>
                              <a:rPr lang="en-US" sz="1400" i="1">
                                <a:solidFill>
                                  <a:srgbClr val="00B050"/>
                                </a:solidFill>
                                <a:latin typeface="Cambria Math" panose="02040503050406030204" pitchFamily="18" charset="0"/>
                              </a:rPr>
                              <m:t>2</m:t>
                            </m:r>
                          </m:den>
                        </m:f>
                      </m:e>
                    </m:box>
                    <m:r>
                      <a:rPr lang="en-US" sz="1400" i="1">
                        <a:solidFill>
                          <a:srgbClr val="00B050"/>
                        </a:solidFill>
                        <a:latin typeface="Cambria Math" panose="02040503050406030204" pitchFamily="18" charset="0"/>
                      </a:rPr>
                      <m:t>𝑚</m:t>
                    </m:r>
                    <m:sSubSup>
                      <m:sSubSupPr>
                        <m:ctrlPr>
                          <a:rPr lang="en-US" sz="1400" i="1">
                            <a:solidFill>
                              <a:srgbClr val="00B050"/>
                            </a:solidFill>
                            <a:latin typeface="Cambria Math" panose="02040503050406030204" pitchFamily="18" charset="0"/>
                          </a:rPr>
                        </m:ctrlPr>
                      </m:sSubSupPr>
                      <m:e>
                        <m:r>
                          <a:rPr lang="en-US" sz="1400" i="1">
                            <a:solidFill>
                              <a:srgbClr val="00B050"/>
                            </a:solidFill>
                            <a:latin typeface="Cambria Math" panose="02040503050406030204" pitchFamily="18" charset="0"/>
                          </a:rPr>
                          <m:t>𝑣</m:t>
                        </m:r>
                      </m:e>
                      <m:sub>
                        <m:r>
                          <a:rPr lang="en-US" sz="1400" i="1">
                            <a:solidFill>
                              <a:srgbClr val="00B050"/>
                            </a:solidFill>
                            <a:latin typeface="Cambria Math" panose="02040503050406030204" pitchFamily="18" charset="0"/>
                          </a:rPr>
                          <m:t>𝑖𝐵</m:t>
                        </m:r>
                      </m:sub>
                      <m:sup>
                        <m:r>
                          <a:rPr lang="en-US" sz="1400" i="1">
                            <a:solidFill>
                              <a:srgbClr val="00B050"/>
                            </a:solidFill>
                            <a:latin typeface="Cambria Math" panose="02040503050406030204" pitchFamily="18" charset="0"/>
                          </a:rPr>
                          <m:t>2</m:t>
                        </m:r>
                      </m:sup>
                    </m:sSubSup>
                  </m:oMath>
                </a14:m>
                <a:r>
                  <a:rPr lang="en-US" sz="1400" dirty="0">
                    <a:solidFill>
                      <a:srgbClr val="00B050"/>
                    </a:solidFill>
                    <a:latin typeface="Times New Roman" panose="02020603050405020304" pitchFamily="18" charset="0"/>
                    <a:cs typeface="Times New Roman" panose="02020603050405020304" pitchFamily="18" charset="0"/>
                  </a:rPr>
                  <a:t>).</a:t>
                </a:r>
              </a:p>
            </p:txBody>
          </p:sp>
        </mc:Choice>
        <mc:Fallback xmlns="">
          <p:sp>
            <p:nvSpPr>
              <p:cNvPr id="2" name="TextBox 1">
                <a:extLst>
                  <a:ext uri="{FF2B5EF4-FFF2-40B4-BE49-F238E27FC236}">
                    <a16:creationId xmlns:a16="http://schemas.microsoft.com/office/drawing/2014/main" id="{E455AA59-A5D8-9947-914E-0EFDCF2DFA78}"/>
                  </a:ext>
                </a:extLst>
              </p:cNvPr>
              <p:cNvSpPr txBox="1">
                <a:spLocks noRot="1" noChangeAspect="1" noMove="1" noResize="1" noEditPoints="1" noAdjustHandles="1" noChangeArrowheads="1" noChangeShapeType="1" noTextEdit="1"/>
              </p:cNvSpPr>
              <p:nvPr/>
            </p:nvSpPr>
            <p:spPr>
              <a:xfrm>
                <a:off x="769364" y="5782210"/>
                <a:ext cx="4837878" cy="986489"/>
              </a:xfrm>
              <a:prstGeom prst="rect">
                <a:avLst/>
              </a:prstGeom>
              <a:blipFill>
                <a:blip r:embed="rId14"/>
                <a:stretch>
                  <a:fillRect l="-262" b="-2532"/>
                </a:stretch>
              </a:blipFill>
            </p:spPr>
            <p:txBody>
              <a:bodyPr/>
              <a:lstStyle/>
              <a:p>
                <a:r>
                  <a:rPr lang="en-US">
                    <a:noFill/>
                  </a:rPr>
                  <a:t> </a:t>
                </a:r>
              </a:p>
            </p:txBody>
          </p:sp>
        </mc:Fallback>
      </mc:AlternateContent>
    </p:spTree>
    <p:extLst>
      <p:ext uri="{BB962C8B-B14F-4D97-AF65-F5344CB8AC3E}">
        <p14:creationId xmlns:p14="http://schemas.microsoft.com/office/powerpoint/2010/main" val="2541341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B656D4-990B-F74F-B207-DE2EAF70CB36}"/>
              </a:ext>
            </a:extLst>
          </p:cNvPr>
          <p:cNvSpPr txBox="1"/>
          <p:nvPr/>
        </p:nvSpPr>
        <p:spPr>
          <a:xfrm>
            <a:off x="358588" y="268941"/>
            <a:ext cx="476025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Conservation of Energy</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68D48DC-9CC4-1F4A-884F-9E2AA4437E54}"/>
                  </a:ext>
                </a:extLst>
              </p:cNvPr>
              <p:cNvSpPr/>
              <p:nvPr/>
            </p:nvSpPr>
            <p:spPr>
              <a:xfrm>
                <a:off x="358588" y="904718"/>
                <a:ext cx="11551099" cy="341632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Example 7 Solution continued:</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Suppose that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1" smtClean="0">
                        <a:latin typeface="Cambria Math" panose="02040503050406030204" pitchFamily="18" charset="0"/>
                        <a:ea typeface="Cambria Math" panose="02040503050406030204" pitchFamily="18" charset="0"/>
                        <a:cs typeface="Times New Roman" panose="02020603050405020304" pitchFamily="18" charset="0"/>
                      </a:rPr>
                      <m:t>=0.7</m:t>
                    </m:r>
                  </m:oMath>
                </a14:m>
                <a:r>
                  <a:rPr lang="en-US" dirty="0">
                    <a:latin typeface="Times New Roman" panose="02020603050405020304" pitchFamily="18" charset="0"/>
                    <a:cs typeface="Times New Roman" panose="02020603050405020304" pitchFamily="18" charset="0"/>
                  </a:rPr>
                  <a:t> and that the ramp is inclined at an angle of </a:t>
                </a:r>
                <a14:m>
                  <m:oMath xmlns:m="http://schemas.openxmlformats.org/officeDocument/2006/math">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θ</m:t>
                    </m:r>
                    <m:r>
                      <a:rPr lang="en-US" b="0" i="1" smtClean="0">
                        <a:latin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41</m:t>
                        </m:r>
                      </m:e>
                      <m:sup>
                        <m:r>
                          <a:rPr lang="en-US"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How high and far along the ramp does the block go?</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distance along the ramp:</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height in the air:</a:t>
                </a:r>
              </a:p>
            </p:txBody>
          </p:sp>
        </mc:Choice>
        <mc:Fallback xmlns="">
          <p:sp>
            <p:nvSpPr>
              <p:cNvPr id="3" name="Rectangle 2">
                <a:extLst>
                  <a:ext uri="{FF2B5EF4-FFF2-40B4-BE49-F238E27FC236}">
                    <a16:creationId xmlns:a16="http://schemas.microsoft.com/office/drawing/2014/main" id="{368D48DC-9CC4-1F4A-884F-9E2AA4437E54}"/>
                  </a:ext>
                </a:extLst>
              </p:cNvPr>
              <p:cNvSpPr>
                <a:spLocks noRot="1" noChangeAspect="1" noMove="1" noResize="1" noEditPoints="1" noAdjustHandles="1" noChangeArrowheads="1" noChangeShapeType="1" noTextEdit="1"/>
              </p:cNvSpPr>
              <p:nvPr/>
            </p:nvSpPr>
            <p:spPr>
              <a:xfrm>
                <a:off x="358588" y="904718"/>
                <a:ext cx="11551099" cy="3416320"/>
              </a:xfrm>
              <a:prstGeom prst="rect">
                <a:avLst/>
              </a:prstGeom>
              <a:blipFill>
                <a:blip r:embed="rId2"/>
                <a:stretch>
                  <a:fillRect l="-329" t="-370" r="-659" b="-1852"/>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C90D7474-B41C-5844-AF97-6504B96B7AD9}"/>
              </a:ext>
            </a:extLst>
          </p:cNvPr>
          <p:cNvGrpSpPr/>
          <p:nvPr/>
        </p:nvGrpSpPr>
        <p:grpSpPr>
          <a:xfrm>
            <a:off x="5623187" y="4962135"/>
            <a:ext cx="6286500" cy="1648665"/>
            <a:chOff x="5410857" y="5168156"/>
            <a:chExt cx="6286500" cy="1648665"/>
          </a:xfrm>
        </p:grpSpPr>
        <p:grpSp>
          <p:nvGrpSpPr>
            <p:cNvPr id="6" name="Group 5">
              <a:extLst>
                <a:ext uri="{FF2B5EF4-FFF2-40B4-BE49-F238E27FC236}">
                  <a16:creationId xmlns:a16="http://schemas.microsoft.com/office/drawing/2014/main" id="{2290A5F1-D6DB-D649-8D88-090A15614371}"/>
                </a:ext>
              </a:extLst>
            </p:cNvPr>
            <p:cNvGrpSpPr/>
            <p:nvPr/>
          </p:nvGrpSpPr>
          <p:grpSpPr>
            <a:xfrm>
              <a:off x="5410857" y="5168156"/>
              <a:ext cx="6286500" cy="1648665"/>
              <a:chOff x="3187700" y="5209335"/>
              <a:chExt cx="6286500" cy="1648665"/>
            </a:xfrm>
          </p:grpSpPr>
          <p:grpSp>
            <p:nvGrpSpPr>
              <p:cNvPr id="11" name="Group 10">
                <a:extLst>
                  <a:ext uri="{FF2B5EF4-FFF2-40B4-BE49-F238E27FC236}">
                    <a16:creationId xmlns:a16="http://schemas.microsoft.com/office/drawing/2014/main" id="{E7385307-58E6-2543-B0C9-1962792AC543}"/>
                  </a:ext>
                </a:extLst>
              </p:cNvPr>
              <p:cNvGrpSpPr/>
              <p:nvPr/>
            </p:nvGrpSpPr>
            <p:grpSpPr>
              <a:xfrm>
                <a:off x="3187700" y="5209335"/>
                <a:ext cx="6286500" cy="1648665"/>
                <a:chOff x="2122805" y="4259459"/>
                <a:chExt cx="7071995" cy="2014340"/>
              </a:xfrm>
            </p:grpSpPr>
            <p:grpSp>
              <p:nvGrpSpPr>
                <p:cNvPr id="15" name="Group 14">
                  <a:extLst>
                    <a:ext uri="{FF2B5EF4-FFF2-40B4-BE49-F238E27FC236}">
                      <a16:creationId xmlns:a16="http://schemas.microsoft.com/office/drawing/2014/main" id="{F611BE64-283F-BB44-B0C9-4FA566769B4D}"/>
                    </a:ext>
                  </a:extLst>
                </p:cNvPr>
                <p:cNvGrpSpPr/>
                <p:nvPr/>
              </p:nvGrpSpPr>
              <p:grpSpPr>
                <a:xfrm>
                  <a:off x="2122805" y="4484021"/>
                  <a:ext cx="7071995" cy="1789778"/>
                  <a:chOff x="2122805" y="4484021"/>
                  <a:chExt cx="7071995" cy="1789778"/>
                </a:xfrm>
              </p:grpSpPr>
              <p:grpSp>
                <p:nvGrpSpPr>
                  <p:cNvPr id="17" name="Group 16">
                    <a:extLst>
                      <a:ext uri="{FF2B5EF4-FFF2-40B4-BE49-F238E27FC236}">
                        <a16:creationId xmlns:a16="http://schemas.microsoft.com/office/drawing/2014/main" id="{A3FBAC1B-1D92-4E4A-A42D-F3CD0F566E71}"/>
                      </a:ext>
                    </a:extLst>
                  </p:cNvPr>
                  <p:cNvGrpSpPr/>
                  <p:nvPr/>
                </p:nvGrpSpPr>
                <p:grpSpPr>
                  <a:xfrm>
                    <a:off x="2122805" y="4510404"/>
                    <a:ext cx="7071995" cy="1763395"/>
                    <a:chOff x="0" y="0"/>
                    <a:chExt cx="5381095" cy="1165028"/>
                  </a:xfrm>
                </p:grpSpPr>
                <p:grpSp>
                  <p:nvGrpSpPr>
                    <p:cNvPr id="19" name="Group 18">
                      <a:extLst>
                        <a:ext uri="{FF2B5EF4-FFF2-40B4-BE49-F238E27FC236}">
                          <a16:creationId xmlns:a16="http://schemas.microsoft.com/office/drawing/2014/main" id="{F146626A-44CA-874C-8D37-A4F134ED22C2}"/>
                        </a:ext>
                      </a:extLst>
                    </p:cNvPr>
                    <p:cNvGrpSpPr/>
                    <p:nvPr/>
                  </p:nvGrpSpPr>
                  <p:grpSpPr>
                    <a:xfrm>
                      <a:off x="0" y="0"/>
                      <a:ext cx="5381095" cy="1165028"/>
                      <a:chOff x="0" y="0"/>
                      <a:chExt cx="5381095" cy="1165028"/>
                    </a:xfrm>
                  </p:grpSpPr>
                  <p:grpSp>
                    <p:nvGrpSpPr>
                      <p:cNvPr id="21" name="Group 20">
                        <a:extLst>
                          <a:ext uri="{FF2B5EF4-FFF2-40B4-BE49-F238E27FC236}">
                            <a16:creationId xmlns:a16="http://schemas.microsoft.com/office/drawing/2014/main" id="{E3664528-B1AA-2F43-A8C4-D1870C22C1B1}"/>
                          </a:ext>
                        </a:extLst>
                      </p:cNvPr>
                      <p:cNvGrpSpPr/>
                      <p:nvPr/>
                    </p:nvGrpSpPr>
                    <p:grpSpPr>
                      <a:xfrm>
                        <a:off x="0" y="40460"/>
                        <a:ext cx="5381095" cy="1124568"/>
                        <a:chOff x="0" y="0"/>
                        <a:chExt cx="5381095" cy="1124568"/>
                      </a:xfrm>
                    </p:grpSpPr>
                    <p:grpSp>
                      <p:nvGrpSpPr>
                        <p:cNvPr id="26" name="Group 25">
                          <a:extLst>
                            <a:ext uri="{FF2B5EF4-FFF2-40B4-BE49-F238E27FC236}">
                              <a16:creationId xmlns:a16="http://schemas.microsoft.com/office/drawing/2014/main" id="{9BD72057-A39A-394C-A4B3-C1568D51C840}"/>
                            </a:ext>
                          </a:extLst>
                        </p:cNvPr>
                        <p:cNvGrpSpPr/>
                        <p:nvPr/>
                      </p:nvGrpSpPr>
                      <p:grpSpPr>
                        <a:xfrm>
                          <a:off x="0" y="0"/>
                          <a:ext cx="5381095" cy="1124568"/>
                          <a:chOff x="0" y="0"/>
                          <a:chExt cx="5381095" cy="1124568"/>
                        </a:xfrm>
                      </p:grpSpPr>
                      <p:grpSp>
                        <p:nvGrpSpPr>
                          <p:cNvPr id="28" name="Group 27">
                            <a:extLst>
                              <a:ext uri="{FF2B5EF4-FFF2-40B4-BE49-F238E27FC236}">
                                <a16:creationId xmlns:a16="http://schemas.microsoft.com/office/drawing/2014/main" id="{42A3E801-D27F-D148-AAB6-66C0A579E4B0}"/>
                              </a:ext>
                            </a:extLst>
                          </p:cNvPr>
                          <p:cNvGrpSpPr/>
                          <p:nvPr/>
                        </p:nvGrpSpPr>
                        <p:grpSpPr>
                          <a:xfrm>
                            <a:off x="0" y="40686"/>
                            <a:ext cx="5381095" cy="1083882"/>
                            <a:chOff x="0" y="-7866"/>
                            <a:chExt cx="5381095" cy="1083882"/>
                          </a:xfrm>
                        </p:grpSpPr>
                        <p:cxnSp>
                          <p:nvCxnSpPr>
                            <p:cNvPr id="30" name="Straight Connector 29">
                              <a:extLst>
                                <a:ext uri="{FF2B5EF4-FFF2-40B4-BE49-F238E27FC236}">
                                  <a16:creationId xmlns:a16="http://schemas.microsoft.com/office/drawing/2014/main" id="{9E2CFC0C-B9D0-4440-88F7-6B69D132445C}"/>
                                </a:ext>
                              </a:extLst>
                            </p:cNvPr>
                            <p:cNvCxnSpPr/>
                            <p:nvPr/>
                          </p:nvCxnSpPr>
                          <p:spPr>
                            <a:xfrm>
                              <a:off x="0" y="194209"/>
                              <a:ext cx="1092425"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1" name="Text Box 9">
                              <a:extLst>
                                <a:ext uri="{FF2B5EF4-FFF2-40B4-BE49-F238E27FC236}">
                                  <a16:creationId xmlns:a16="http://schemas.microsoft.com/office/drawing/2014/main" id="{3E66AAB0-6732-F54C-B6DE-1D2920B4F606}"/>
                                </a:ext>
                              </a:extLst>
                            </p:cNvPr>
                            <p:cNvSpPr txBox="1"/>
                            <p:nvPr/>
                          </p:nvSpPr>
                          <p:spPr>
                            <a:xfrm>
                              <a:off x="1060437" y="-7866"/>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A</a:t>
                              </a:r>
                            </a:p>
                          </p:txBody>
                        </p:sp>
                        <p:grpSp>
                          <p:nvGrpSpPr>
                            <p:cNvPr id="32" name="Group 31">
                              <a:extLst>
                                <a:ext uri="{FF2B5EF4-FFF2-40B4-BE49-F238E27FC236}">
                                  <a16:creationId xmlns:a16="http://schemas.microsoft.com/office/drawing/2014/main" id="{A3407B8E-7436-D544-BB00-F74C516808F3}"/>
                                </a:ext>
                              </a:extLst>
                            </p:cNvPr>
                            <p:cNvGrpSpPr/>
                            <p:nvPr/>
                          </p:nvGrpSpPr>
                          <p:grpSpPr>
                            <a:xfrm>
                              <a:off x="1877353" y="137565"/>
                              <a:ext cx="3503742" cy="938451"/>
                              <a:chOff x="0" y="0"/>
                              <a:chExt cx="3503742" cy="938451"/>
                            </a:xfrm>
                          </p:grpSpPr>
                          <p:grpSp>
                            <p:nvGrpSpPr>
                              <p:cNvPr id="35" name="Group 34">
                                <a:extLst>
                                  <a:ext uri="{FF2B5EF4-FFF2-40B4-BE49-F238E27FC236}">
                                    <a16:creationId xmlns:a16="http://schemas.microsoft.com/office/drawing/2014/main" id="{C4227AFB-63A8-8E40-855B-4DE761C47F67}"/>
                                  </a:ext>
                                </a:extLst>
                              </p:cNvPr>
                              <p:cNvGrpSpPr/>
                              <p:nvPr/>
                            </p:nvGrpSpPr>
                            <p:grpSpPr>
                              <a:xfrm>
                                <a:off x="0" y="161841"/>
                                <a:ext cx="3155893" cy="758616"/>
                                <a:chOff x="0" y="0"/>
                                <a:chExt cx="3155893" cy="758616"/>
                              </a:xfrm>
                            </p:grpSpPr>
                            <p:grpSp>
                              <p:nvGrpSpPr>
                                <p:cNvPr id="39" name="Group 38">
                                  <a:extLst>
                                    <a:ext uri="{FF2B5EF4-FFF2-40B4-BE49-F238E27FC236}">
                                      <a16:creationId xmlns:a16="http://schemas.microsoft.com/office/drawing/2014/main" id="{9477FDF5-7111-4F46-88CD-64BB32D24EAF}"/>
                                    </a:ext>
                                  </a:extLst>
                                </p:cNvPr>
                                <p:cNvGrpSpPr/>
                                <p:nvPr/>
                              </p:nvGrpSpPr>
                              <p:grpSpPr>
                                <a:xfrm>
                                  <a:off x="0" y="0"/>
                                  <a:ext cx="3155893" cy="672083"/>
                                  <a:chOff x="0" y="0"/>
                                  <a:chExt cx="3155893" cy="672083"/>
                                </a:xfrm>
                              </p:grpSpPr>
                              <p:cxnSp>
                                <p:nvCxnSpPr>
                                  <p:cNvPr id="41" name="Straight Connector 40">
                                    <a:extLst>
                                      <a:ext uri="{FF2B5EF4-FFF2-40B4-BE49-F238E27FC236}">
                                        <a16:creationId xmlns:a16="http://schemas.microsoft.com/office/drawing/2014/main" id="{5A81B369-FEB2-314E-9F99-E6A16AB9D794}"/>
                                      </a:ext>
                                    </a:extLst>
                                  </p:cNvPr>
                                  <p:cNvCxnSpPr/>
                                  <p:nvPr/>
                                </p:nvCxnSpPr>
                                <p:spPr>
                                  <a:xfrm>
                                    <a:off x="0" y="671639"/>
                                    <a:ext cx="1982301"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8F872A2-8605-8740-90CA-F04E6F894FC2}"/>
                                      </a:ext>
                                    </a:extLst>
                                  </p:cNvPr>
                                  <p:cNvCxnSpPr/>
                                  <p:nvPr/>
                                </p:nvCxnSpPr>
                                <p:spPr>
                                  <a:xfrm flipV="1">
                                    <a:off x="1982548" y="0"/>
                                    <a:ext cx="1173345" cy="67163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9177262-7364-2C47-B7F1-CF569A84549B}"/>
                                      </a:ext>
                                    </a:extLst>
                                  </p:cNvPr>
                                  <p:cNvCxnSpPr/>
                                  <p:nvPr/>
                                </p:nvCxnSpPr>
                                <p:spPr>
                                  <a:xfrm flipV="1">
                                    <a:off x="1982548" y="671639"/>
                                    <a:ext cx="1172845" cy="444"/>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40" name="Text Box 7">
                                  <a:extLst>
                                    <a:ext uri="{FF2B5EF4-FFF2-40B4-BE49-F238E27FC236}">
                                      <a16:creationId xmlns:a16="http://schemas.microsoft.com/office/drawing/2014/main" id="{A681A7C2-D6EF-874B-813D-2B2A3F2B6624}"/>
                                    </a:ext>
                                  </a:extLst>
                                </p:cNvPr>
                                <p:cNvSpPr txBox="1"/>
                                <p:nvPr/>
                              </p:nvSpPr>
                              <p:spPr>
                                <a:xfrm>
                                  <a:off x="2211585" y="451119"/>
                                  <a:ext cx="590718" cy="30749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endParaRPr lang="en-US" sz="1600" dirty="0">
                                    <a:effectLst/>
                                    <a:latin typeface="Times New Roman" panose="02020603050405020304" pitchFamily="18" charset="0"/>
                                    <a:ea typeface="Times New Roman" panose="02020603050405020304" pitchFamily="18" charset="0"/>
                                  </a:endParaRPr>
                                </a:p>
                              </p:txBody>
                            </p:sp>
                          </p:grpSp>
                          <p:sp>
                            <p:nvSpPr>
                              <p:cNvPr id="36" name="Text Box 10">
                                <a:extLst>
                                  <a:ext uri="{FF2B5EF4-FFF2-40B4-BE49-F238E27FC236}">
                                    <a16:creationId xmlns:a16="http://schemas.microsoft.com/office/drawing/2014/main" id="{FF461FD9-383B-6F46-A604-CA1E817C41E8}"/>
                                  </a:ext>
                                </a:extLst>
                              </p:cNvPr>
                              <p:cNvSpPr txBox="1"/>
                              <p:nvPr/>
                            </p:nvSpPr>
                            <p:spPr>
                              <a:xfrm>
                                <a:off x="64736" y="631179"/>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B</a:t>
                                </a:r>
                              </a:p>
                            </p:txBody>
                          </p:sp>
                          <p:sp>
                            <p:nvSpPr>
                              <p:cNvPr id="37" name="Text Box 11">
                                <a:extLst>
                                  <a:ext uri="{FF2B5EF4-FFF2-40B4-BE49-F238E27FC236}">
                                    <a16:creationId xmlns:a16="http://schemas.microsoft.com/office/drawing/2014/main" id="{40CBE0B6-2B6E-B54A-83BD-C8CB6952DB10}"/>
                                  </a:ext>
                                </a:extLst>
                              </p:cNvPr>
                              <p:cNvSpPr txBox="1"/>
                              <p:nvPr/>
                            </p:nvSpPr>
                            <p:spPr>
                              <a:xfrm>
                                <a:off x="1848757" y="61296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C</a:t>
                                </a:r>
                              </a:p>
                            </p:txBody>
                          </p:sp>
                          <p:sp>
                            <p:nvSpPr>
                              <p:cNvPr id="38" name="Text Box 12">
                                <a:extLst>
                                  <a:ext uri="{FF2B5EF4-FFF2-40B4-BE49-F238E27FC236}">
                                    <a16:creationId xmlns:a16="http://schemas.microsoft.com/office/drawing/2014/main" id="{3280A547-1F1C-0A45-9DB2-4B49DC517FEA}"/>
                                  </a:ext>
                                </a:extLst>
                              </p:cNvPr>
                              <p:cNvSpPr txBox="1"/>
                              <p:nvPr/>
                            </p:nvSpPr>
                            <p:spPr>
                              <a:xfrm>
                                <a:off x="2913132" y="0"/>
                                <a:ext cx="590610" cy="30727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rPr>
                                  <a:t>D</a:t>
                                </a:r>
                              </a:p>
                            </p:txBody>
                          </p:sp>
                        </p:grpSp>
                        <p:sp>
                          <p:nvSpPr>
                            <p:cNvPr id="33" name="Arc 32">
                              <a:extLst>
                                <a:ext uri="{FF2B5EF4-FFF2-40B4-BE49-F238E27FC236}">
                                  <a16:creationId xmlns:a16="http://schemas.microsoft.com/office/drawing/2014/main" id="{AEA2417D-DCB7-0545-B03E-BBF0F3577304}"/>
                                </a:ext>
                              </a:extLst>
                            </p:cNvPr>
                            <p:cNvSpPr/>
                            <p:nvPr/>
                          </p:nvSpPr>
                          <p:spPr>
                            <a:xfrm>
                              <a:off x="671639"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Arc 33">
                              <a:extLst>
                                <a:ext uri="{FF2B5EF4-FFF2-40B4-BE49-F238E27FC236}">
                                  <a16:creationId xmlns:a16="http://schemas.microsoft.com/office/drawing/2014/main" id="{4EC5A978-C15A-2D49-88AF-52F2253773F9}"/>
                                </a:ext>
                              </a:extLst>
                            </p:cNvPr>
                            <p:cNvSpPr/>
                            <p:nvPr/>
                          </p:nvSpPr>
                          <p:spPr>
                            <a:xfrm rot="10800000">
                              <a:off x="1521303" y="194209"/>
                              <a:ext cx="849881" cy="776786"/>
                            </a:xfrm>
                            <a:prstGeom prst="arc">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9" name="Straight Connector 28">
                            <a:extLst>
                              <a:ext uri="{FF2B5EF4-FFF2-40B4-BE49-F238E27FC236}">
                                <a16:creationId xmlns:a16="http://schemas.microsoft.com/office/drawing/2014/main" id="{F21094FF-7CC0-174D-847A-F6C362ABD6FB}"/>
                              </a:ext>
                            </a:extLst>
                          </p:cNvPr>
                          <p:cNvCxnSpPr/>
                          <p:nvPr/>
                        </p:nvCxnSpPr>
                        <p:spPr>
                          <a:xfrm>
                            <a:off x="0" y="0"/>
                            <a:ext cx="0" cy="242702"/>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27" name="Picture 26">
                          <a:extLst>
                            <a:ext uri="{FF2B5EF4-FFF2-40B4-BE49-F238E27FC236}">
                              <a16:creationId xmlns:a16="http://schemas.microsoft.com/office/drawing/2014/main" id="{05DC9FA4-09DA-C745-9E98-6D28212C5946}"/>
                            </a:ext>
                          </a:extLst>
                        </p:cNvPr>
                        <p:cNvPicPr>
                          <a:picLocks noChangeAspect="1"/>
                        </p:cNvPicPr>
                        <p:nvPr/>
                      </p:nvPicPr>
                      <p:blipFill>
                        <a:blip r:embed="rId3"/>
                        <a:stretch>
                          <a:fillRect/>
                        </a:stretch>
                      </p:blipFill>
                      <p:spPr>
                        <a:xfrm flipH="1">
                          <a:off x="8092" y="48552"/>
                          <a:ext cx="347345" cy="94615"/>
                        </a:xfrm>
                        <a:prstGeom prst="rect">
                          <a:avLst/>
                        </a:prstGeom>
                      </p:spPr>
                    </p:pic>
                  </p:grpSp>
                  <p:sp>
                    <p:nvSpPr>
                      <p:cNvPr id="22" name="Rectangle 21">
                        <a:extLst>
                          <a:ext uri="{FF2B5EF4-FFF2-40B4-BE49-F238E27FC236}">
                            <a16:creationId xmlns:a16="http://schemas.microsoft.com/office/drawing/2014/main" id="{40BC7402-F2F6-A54B-AFB2-2A80F2F464CB}"/>
                          </a:ext>
                        </a:extLst>
                      </p:cNvPr>
                      <p:cNvSpPr/>
                      <p:nvPr/>
                    </p:nvSpPr>
                    <p:spPr>
                      <a:xfrm>
                        <a:off x="356049" y="0"/>
                        <a:ext cx="202372" cy="283029"/>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3" name="Straight Connector 22">
                        <a:extLst>
                          <a:ext uri="{FF2B5EF4-FFF2-40B4-BE49-F238E27FC236}">
                            <a16:creationId xmlns:a16="http://schemas.microsoft.com/office/drawing/2014/main" id="{493E1781-B737-6D41-885A-75CF3EC59DDF}"/>
                          </a:ext>
                        </a:extLst>
                      </p:cNvPr>
                      <p:cNvCxnSpPr/>
                      <p:nvPr/>
                    </p:nvCxnSpPr>
                    <p:spPr>
                      <a:xfrm flipH="1">
                        <a:off x="356050" y="283221"/>
                        <a:ext cx="620" cy="186117"/>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898E3A3-37FE-6146-B721-83D5E36A3F0E}"/>
                          </a:ext>
                        </a:extLst>
                      </p:cNvPr>
                      <p:cNvCxnSpPr/>
                      <p:nvPr/>
                    </p:nvCxnSpPr>
                    <p:spPr>
                      <a:xfrm>
                        <a:off x="663547" y="283221"/>
                        <a:ext cx="8079" cy="186055"/>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CE20C232-A01C-9D4B-A07F-600F5DBC21C1}"/>
                          </a:ext>
                        </a:extLst>
                      </p:cNvPr>
                      <p:cNvCxnSpPr/>
                      <p:nvPr/>
                    </p:nvCxnSpPr>
                    <p:spPr>
                      <a:xfrm>
                        <a:off x="356050" y="396510"/>
                        <a:ext cx="315576" cy="0"/>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20" name="Text Box 29">
                      <a:extLst>
                        <a:ext uri="{FF2B5EF4-FFF2-40B4-BE49-F238E27FC236}">
                          <a16:creationId xmlns:a16="http://schemas.microsoft.com/office/drawing/2014/main" id="{FBB76564-219D-EE48-9BD5-2DC89A8867C5}"/>
                        </a:ext>
                      </a:extLst>
                    </p:cNvPr>
                    <p:cNvSpPr txBox="1"/>
                    <p:nvPr/>
                  </p:nvSpPr>
                  <p:spPr>
                    <a:xfrm>
                      <a:off x="331774" y="436970"/>
                      <a:ext cx="380326" cy="30718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effectLst/>
                          <a:latin typeface="Times New Roman" panose="02020603050405020304" pitchFamily="18" charset="0"/>
                          <a:ea typeface="Times New Roman" panose="02020603050405020304" pitchFamily="18" charset="0"/>
                        </a:rPr>
                        <a:t>x</a:t>
                      </a:r>
                    </a:p>
                  </p:txBody>
                </p:sp>
              </p:gr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CDDE082E-DDC9-AA47-9B6A-41C500B8C9F2}"/>
                          </a:ext>
                        </a:extLst>
                      </p:cNvPr>
                      <p:cNvSpPr/>
                      <p:nvPr/>
                    </p:nvSpPr>
                    <p:spPr>
                      <a:xfrm>
                        <a:off x="2520965" y="4484021"/>
                        <a:ext cx="435504"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18" name="Rectangle 17">
                        <a:extLst>
                          <a:ext uri="{FF2B5EF4-FFF2-40B4-BE49-F238E27FC236}">
                            <a16:creationId xmlns:a16="http://schemas.microsoft.com/office/drawing/2014/main" id="{CDDE082E-DDC9-AA47-9B6A-41C500B8C9F2}"/>
                          </a:ext>
                        </a:extLst>
                      </p:cNvPr>
                      <p:cNvSpPr>
                        <a:spLocks noRot="1" noChangeAspect="1" noMove="1" noResize="1" noEditPoints="1" noAdjustHandles="1" noChangeArrowheads="1" noChangeShapeType="1" noTextEdit="1"/>
                      </p:cNvSpPr>
                      <p:nvPr/>
                    </p:nvSpPr>
                    <p:spPr>
                      <a:xfrm>
                        <a:off x="2520965" y="4484021"/>
                        <a:ext cx="435504" cy="369332"/>
                      </a:xfrm>
                      <a:prstGeom prst="rect">
                        <a:avLst/>
                      </a:prstGeom>
                      <a:blipFill>
                        <a:blip r:embed="rId4"/>
                        <a:stretch>
                          <a:fillRect b="-4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0BEEEB1E-ABBD-974D-843F-F66C4DB0A589}"/>
                        </a:ext>
                      </a:extLst>
                    </p:cNvPr>
                    <p:cNvSpPr/>
                    <p:nvPr/>
                  </p:nvSpPr>
                  <p:spPr>
                    <a:xfrm>
                      <a:off x="2187897" y="4259459"/>
                      <a:ext cx="370935" cy="369332"/>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𝑘</m:t>
                            </m:r>
                          </m:oMath>
                        </m:oMathPara>
                      </a14:m>
                      <a:endParaRPr lang="en-US" dirty="0"/>
                    </a:p>
                  </p:txBody>
                </p:sp>
              </mc:Choice>
              <mc:Fallback xmlns="">
                <p:sp>
                  <p:nvSpPr>
                    <p:cNvPr id="16" name="Rectangle 15">
                      <a:extLst>
                        <a:ext uri="{FF2B5EF4-FFF2-40B4-BE49-F238E27FC236}">
                          <a16:creationId xmlns:a16="http://schemas.microsoft.com/office/drawing/2014/main" id="{0BEEEB1E-ABBD-974D-843F-F66C4DB0A589}"/>
                        </a:ext>
                      </a:extLst>
                    </p:cNvPr>
                    <p:cNvSpPr>
                      <a:spLocks noRot="1" noChangeAspect="1" noMove="1" noResize="1" noEditPoints="1" noAdjustHandles="1" noChangeArrowheads="1" noChangeShapeType="1" noTextEdit="1"/>
                    </p:cNvSpPr>
                    <p:nvPr/>
                  </p:nvSpPr>
                  <p:spPr>
                    <a:xfrm>
                      <a:off x="2187897" y="4259459"/>
                      <a:ext cx="370935" cy="369332"/>
                    </a:xfrm>
                    <a:prstGeom prst="rect">
                      <a:avLst/>
                    </a:prstGeom>
                    <a:blipFill>
                      <a:blip r:embed="rId5"/>
                      <a:stretch>
                        <a:fillRect b="-16667"/>
                      </a:stretch>
                    </a:blipFill>
                  </p:spPr>
                  <p:txBody>
                    <a:bodyPr/>
                    <a:lstStyle/>
                    <a:p>
                      <a:r>
                        <a:rPr lang="en-US">
                          <a:noFill/>
                        </a:rPr>
                        <a:t> </a:t>
                      </a:r>
                    </a:p>
                  </p:txBody>
                </p:sp>
              </mc:Fallback>
            </mc:AlternateContent>
          </p:grpSp>
          <p:sp>
            <p:nvSpPr>
              <p:cNvPr id="12" name="Text Box 29">
                <a:extLst>
                  <a:ext uri="{FF2B5EF4-FFF2-40B4-BE49-F238E27FC236}">
                    <a16:creationId xmlns:a16="http://schemas.microsoft.com/office/drawing/2014/main" id="{8260CF50-1B90-B342-B349-D6D9CDFBECA3}"/>
                  </a:ext>
                </a:extLst>
              </p:cNvPr>
              <p:cNvSpPr txBox="1"/>
              <p:nvPr/>
            </p:nvSpPr>
            <p:spPr>
              <a:xfrm>
                <a:off x="4106489" y="6056468"/>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a:effectLst/>
                    <a:latin typeface="Times New Roman" panose="02020603050405020304" pitchFamily="18" charset="0"/>
                    <a:ea typeface="Times New Roman" panose="02020603050405020304" pitchFamily="18" charset="0"/>
                    <a:sym typeface="Symbol" pitchFamily="2" charset="2"/>
                  </a:rPr>
                  <a:t></a:t>
                </a:r>
                <a:r>
                  <a:rPr lang="en-US" sz="1600" dirty="0">
                    <a:latin typeface="Times New Roman" panose="02020603050405020304" pitchFamily="18" charset="0"/>
                    <a:ea typeface="Times New Roman" panose="02020603050405020304" pitchFamily="18" charset="0"/>
                    <a:sym typeface="Symbol" pitchFamily="2" charset="2"/>
                  </a:rPr>
                  <a:t>y</a:t>
                </a:r>
                <a:endParaRPr lang="en-US" sz="1600" dirty="0">
                  <a:effectLst/>
                  <a:latin typeface="Times New Roman" panose="02020603050405020304" pitchFamily="18" charset="0"/>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23F36733-CFDE-5541-B3A7-7C806B69846A}"/>
                  </a:ext>
                </a:extLst>
              </p:cNvPr>
              <p:cNvCxnSpPr>
                <a:cxnSpLocks/>
              </p:cNvCxnSpPr>
              <p:nvPr/>
            </p:nvCxnSpPr>
            <p:spPr>
              <a:xfrm>
                <a:off x="4463933" y="5790751"/>
                <a:ext cx="0" cy="90231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1161A9B-1F78-294A-95BD-A55BBC2A5A0A}"/>
                  </a:ext>
                </a:extLst>
              </p:cNvPr>
              <p:cNvCxnSpPr>
                <a:cxnSpLocks/>
              </p:cNvCxnSpPr>
              <p:nvPr/>
            </p:nvCxnSpPr>
            <p:spPr>
              <a:xfrm flipV="1">
                <a:off x="3488428" y="6727622"/>
                <a:ext cx="1810524" cy="9946"/>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 Box 29">
                  <a:extLst>
                    <a:ext uri="{FF2B5EF4-FFF2-40B4-BE49-F238E27FC236}">
                      <a16:creationId xmlns:a16="http://schemas.microsoft.com/office/drawing/2014/main" id="{2C45F96B-A552-E04B-AAE7-B835120A8828}"/>
                    </a:ext>
                  </a:extLst>
                </p:cNvPr>
                <p:cNvSpPr txBox="1"/>
                <p:nvPr/>
              </p:nvSpPr>
              <p:spPr>
                <a:xfrm>
                  <a:off x="10767463" y="6219912"/>
                  <a:ext cx="444318" cy="380547"/>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14:m>
                    <m:oMathPara xmlns:m="http://schemas.openxmlformats.org/officeDocument/2006/math">
                      <m:oMath>
                        <m:sSub>
                          <m:sSubPr>
                            <m:ctrlPr>
                              <a:rPr lang="en-US" sz="1600" b="0" i="1" dirty="0" smtClean="0">
                                <a:latin typeface="Cambria Math" panose="02040503050406030204" pitchFamily="18" charset="0"/>
                                <a:sym typeface="Symbol" pitchFamily="2" charset="2"/>
                              </a:rPr>
                            </m:ctrlPr>
                          </m:sSubPr>
                          <m:e>
                            <m:r>
                              <a:rPr lang="en-US" sz="1600" b="0" i="1" dirty="0" smtClean="0">
                                <a:latin typeface="Cambria Math" panose="02040503050406030204" pitchFamily="18" charset="0"/>
                                <a:sym typeface="Symbol" pitchFamily="2" charset="2"/>
                              </a:rPr>
                              <m:t>𝑦</m:t>
                            </m:r>
                          </m:e>
                          <m:sub>
                            <m:r>
                              <a:rPr lang="en-US" sz="1600" b="0" i="1" dirty="0" smtClean="0">
                                <a:latin typeface="Cambria Math" panose="02040503050406030204" pitchFamily="18" charset="0"/>
                                <a:sym typeface="Symbol" pitchFamily="2" charset="2"/>
                              </a:rPr>
                              <m:t>𝐷</m:t>
                            </m:r>
                          </m:sub>
                        </m:sSub>
                      </m:oMath>
                    </m:oMathPara>
                  </a14:m>
                  <a:endParaRPr lang="en-US" sz="1600" dirty="0">
                    <a:effectLst/>
                    <a:latin typeface="Times New Roman" panose="02020603050405020304" pitchFamily="18" charset="0"/>
                    <a:ea typeface="Times New Roman" panose="02020603050405020304" pitchFamily="18" charset="0"/>
                  </a:endParaRPr>
                </a:p>
              </p:txBody>
            </p:sp>
          </mc:Choice>
          <mc:Fallback xmlns="">
            <p:sp>
              <p:nvSpPr>
                <p:cNvPr id="7" name="Text Box 29">
                  <a:extLst>
                    <a:ext uri="{FF2B5EF4-FFF2-40B4-BE49-F238E27FC236}">
                      <a16:creationId xmlns:a16="http://schemas.microsoft.com/office/drawing/2014/main" id="{2C45F96B-A552-E04B-AAE7-B835120A8828}"/>
                    </a:ext>
                  </a:extLst>
                </p:cNvPr>
                <p:cNvSpPr txBox="1">
                  <a:spLocks noRot="1" noChangeAspect="1" noMove="1" noResize="1" noEditPoints="1" noAdjustHandles="1" noChangeArrowheads="1" noChangeShapeType="1" noTextEdit="1"/>
                </p:cNvSpPr>
                <p:nvPr/>
              </p:nvSpPr>
              <p:spPr>
                <a:xfrm>
                  <a:off x="10767463" y="6219912"/>
                  <a:ext cx="444318" cy="380547"/>
                </a:xfrm>
                <a:prstGeom prst="rect">
                  <a:avLst/>
                </a:prstGeom>
                <a:blipFill>
                  <a:blip r:embed="rId6"/>
                  <a:stretch>
                    <a:fillRect/>
                  </a:stretch>
                </a:blipFill>
                <a:ln w="6350">
                  <a:noFill/>
                </a:ln>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40FDA291-1E89-AE42-9D32-976E16B53E73}"/>
                </a:ext>
              </a:extLst>
            </p:cNvPr>
            <p:cNvCxnSpPr>
              <a:cxnSpLocks/>
            </p:cNvCxnSpPr>
            <p:nvPr/>
          </p:nvCxnSpPr>
          <p:spPr>
            <a:xfrm>
              <a:off x="11145470" y="5954900"/>
              <a:ext cx="0" cy="741489"/>
            </a:xfrm>
            <a:prstGeom prst="straightConnector1">
              <a:avLst/>
            </a:prstGeom>
            <a:ln w="9525">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822CBB78-B180-C045-921B-A027A247D9A6}"/>
                </a:ext>
              </a:extLst>
            </p:cNvPr>
            <p:cNvSpPr/>
            <p:nvPr/>
          </p:nvSpPr>
          <p:spPr>
            <a:xfrm rot="19860937">
              <a:off x="10861248" y="5655647"/>
              <a:ext cx="236422" cy="350626"/>
            </a:xfrm>
            <a:prstGeom prst="rect">
              <a:avLst/>
            </a:prstGeom>
            <a:solidFill>
              <a:srgbClr val="0070C0"/>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DF299CF-FAE7-1144-93B4-F26BCAE72F23}"/>
                    </a:ext>
                  </a:extLst>
                </p:cNvPr>
                <p:cNvSpPr/>
                <p:nvPr/>
              </p:nvSpPr>
              <p:spPr>
                <a:xfrm>
                  <a:off x="10780101" y="5649280"/>
                  <a:ext cx="387132" cy="302285"/>
                </a:xfrm>
                <a:prstGeom prst="rect">
                  <a:avLst/>
                </a:prstGeom>
              </p:spPr>
              <p:txBody>
                <a:bodyPr wrap="none">
                  <a:spAutoFit/>
                </a:bodyPr>
                <a:lstStyle/>
                <a:p>
                  <a:pPr/>
                  <a14:m>
                    <m:oMathPara xmlns:m="http://schemas.openxmlformats.org/officeDocument/2006/math">
                      <m:oMath>
                        <m:r>
                          <a:rPr lang="en-US" i="1" smtClean="0">
                            <a:solidFill>
                              <a:srgbClr val="131313"/>
                            </a:solidFill>
                            <a:latin typeface="Cambria Math" panose="02040503050406030204" pitchFamily="18" charset="0"/>
                            <a:ea typeface="Times New Roman" panose="02020603050405020304" pitchFamily="18" charset="0"/>
                          </a:rPr>
                          <m:t>𝑚</m:t>
                        </m:r>
                      </m:oMath>
                    </m:oMathPara>
                  </a14:m>
                  <a:endParaRPr lang="en-US" dirty="0"/>
                </a:p>
              </p:txBody>
            </p:sp>
          </mc:Choice>
          <mc:Fallback xmlns="">
            <p:sp>
              <p:nvSpPr>
                <p:cNvPr id="10" name="Rectangle 9">
                  <a:extLst>
                    <a:ext uri="{FF2B5EF4-FFF2-40B4-BE49-F238E27FC236}">
                      <a16:creationId xmlns:a16="http://schemas.microsoft.com/office/drawing/2014/main" id="{6DF299CF-FAE7-1144-93B4-F26BCAE72F23}"/>
                    </a:ext>
                  </a:extLst>
                </p:cNvPr>
                <p:cNvSpPr>
                  <a:spLocks noRot="1" noChangeAspect="1" noMove="1" noResize="1" noEditPoints="1" noAdjustHandles="1" noChangeArrowheads="1" noChangeShapeType="1" noTextEdit="1"/>
                </p:cNvSpPr>
                <p:nvPr/>
              </p:nvSpPr>
              <p:spPr>
                <a:xfrm>
                  <a:off x="10780101" y="5649280"/>
                  <a:ext cx="387132" cy="302285"/>
                </a:xfrm>
                <a:prstGeom prst="rect">
                  <a:avLst/>
                </a:prstGeom>
                <a:blipFill>
                  <a:blip r:embed="rId7"/>
                  <a:stretch>
                    <a:fillRect b="-833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5F78F5B8-BBF6-8549-AAC5-69180806915C}"/>
                  </a:ext>
                </a:extLst>
              </p:cNvPr>
              <p:cNvSpPr/>
              <p:nvPr/>
            </p:nvSpPr>
            <p:spPr>
              <a:xfrm>
                <a:off x="610911" y="2880854"/>
                <a:ext cx="6941124" cy="857286"/>
              </a:xfrm>
              <a:prstGeom prst="rect">
                <a:avLst/>
              </a:prstGeom>
            </p:spPr>
            <p:txBody>
              <a:bodyPr wrap="square">
                <a:spAutoFit/>
              </a:bodyPr>
              <a:lstStyle/>
              <a:p>
                <a:pPr/>
                <a14:m>
                  <m:oMathPara xmlns:m="http://schemas.openxmlformats.org/officeDocument/2006/math">
                    <m:oMath>
                      <m:r>
                        <a:rPr lang="en-US" i="1" smtClean="0">
                          <a:latin typeface="Cambria Math" panose="02040503050406030204" pitchFamily="18" charset="0"/>
                          <a:ea typeface="Times New Roman" panose="02020603050405020304" pitchFamily="18" charset="0"/>
                        </a:rPr>
                        <m:t>𝑥</m:t>
                      </m:r>
                      <m:r>
                        <a:rPr lang="en-US" i="1" smtClean="0">
                          <a:latin typeface="Cambria Math" panose="02040503050406030204" pitchFamily="18" charset="0"/>
                          <a:ea typeface="Times New Roman" panose="02020603050405020304" pitchFamily="18" charset="0"/>
                        </a:rPr>
                        <m:t>=</m:t>
                      </m:r>
                      <m:f>
                        <m:fPr>
                          <m:ctrlPr>
                            <a:rPr lang="en-US" i="1">
                              <a:latin typeface="Cambria Math" panose="02040503050406030204" pitchFamily="18" charset="0"/>
                              <a:ea typeface="Times New Roman" panose="02020603050405020304" pitchFamily="18" charset="0"/>
                            </a:rPr>
                          </m:ctrlPr>
                        </m:fPr>
                        <m:num>
                          <m:sSubSup>
                            <m:sSubSupPr>
                              <m:ctrlPr>
                                <a:rPr lang="en-US" i="1">
                                  <a:latin typeface="Cambria Math" panose="02040503050406030204" pitchFamily="18" charset="0"/>
                                  <a:ea typeface="Times New Roman" panose="02020603050405020304" pitchFamily="18" charset="0"/>
                                </a:rPr>
                              </m:ctrlPr>
                            </m:sSubSupPr>
                            <m:e>
                              <m:r>
                                <a:rPr lang="en-US" i="1">
                                  <a:latin typeface="Cambria Math" panose="02040503050406030204" pitchFamily="18" charset="0"/>
                                  <a:ea typeface="Times New Roman" panose="02020603050405020304" pitchFamily="18" charset="0"/>
                                </a:rPr>
                                <m:t>𝑣</m:t>
                              </m:r>
                            </m:e>
                            <m:sub>
                              <m:r>
                                <a:rPr lang="en-US" b="0" i="1" smtClean="0">
                                  <a:latin typeface="Cambria Math" panose="02040503050406030204" pitchFamily="18" charset="0"/>
                                  <a:ea typeface="Times New Roman" panose="02020603050405020304" pitchFamily="18" charset="0"/>
                                </a:rPr>
                                <m:t>𝑖</m:t>
                              </m:r>
                              <m:r>
                                <a:rPr lang="en-US" i="1">
                                  <a:latin typeface="Cambria Math" panose="02040503050406030204" pitchFamily="18" charset="0"/>
                                  <a:ea typeface="Times New Roman" panose="02020603050405020304" pitchFamily="18" charset="0"/>
                                </a:rPr>
                                <m:t>𝐵</m:t>
                              </m:r>
                            </m:sub>
                            <m:sup>
                              <m:r>
                                <a:rPr lang="en-US" i="1">
                                  <a:latin typeface="Cambria Math" panose="02040503050406030204" pitchFamily="18" charset="0"/>
                                  <a:ea typeface="Times New Roman" panose="02020603050405020304" pitchFamily="18" charset="0"/>
                                </a:rPr>
                                <m:t>2</m:t>
                              </m:r>
                            </m:sup>
                          </m:sSubSup>
                        </m:num>
                        <m:den>
                          <m:r>
                            <a:rPr lang="en-US" i="1">
                              <a:latin typeface="Cambria Math" panose="02040503050406030204" pitchFamily="18" charset="0"/>
                              <a:ea typeface="Times New Roman" panose="02020603050405020304" pitchFamily="18" charset="0"/>
                            </a:rPr>
                            <m:t>2</m:t>
                          </m:r>
                          <m:r>
                            <a:rPr lang="en-US" b="0" i="1" smtClean="0">
                              <a:latin typeface="Cambria Math" panose="02040503050406030204" pitchFamily="18" charset="0"/>
                              <a:ea typeface="Times New Roman" panose="02020603050405020304" pitchFamily="18" charset="0"/>
                            </a:rPr>
                            <m:t>𝑔</m:t>
                          </m:r>
                          <m:d>
                            <m:dPr>
                              <m:ctrlPr>
                                <a:rPr lang="en-US" i="1">
                                  <a:latin typeface="Cambria Math" panose="02040503050406030204" pitchFamily="18" charset="0"/>
                                  <a:ea typeface="Times New Roman" panose="02020603050405020304" pitchFamily="18" charset="0"/>
                                </a:rPr>
                              </m:ctrlPr>
                            </m:dPr>
                            <m:e>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r>
                                    <a:rPr lang="en-US" i="1">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e>
                              </m:func>
                            </m:e>
                          </m:d>
                        </m:den>
                      </m:f>
                      <m:r>
                        <a:rPr lang="en-US" b="0" i="1" smtClean="0">
                          <a:latin typeface="Cambria Math" panose="02040503050406030204" pitchFamily="18" charset="0"/>
                          <a:ea typeface="Times New Roman" panose="020206030504050203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m:rPr>
                                      <m:brk m:alnAt="63"/>
                                    </m:rPr>
                                    <a:rPr lang="en-US" b="0" i="1" smtClean="0">
                                      <a:latin typeface="Cambria Math" panose="02040503050406030204" pitchFamily="18" charset="0"/>
                                    </a:rPr>
                                    <m:t>5</m:t>
                                  </m:r>
                                  <m:r>
                                    <a:rPr lang="en-US" b="0" i="1" smtClean="0">
                                      <a:latin typeface="Cambria Math" panose="02040503050406030204" pitchFamily="18" charset="0"/>
                                    </a:rPr>
                                    <m:t>.6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
                            <m:dPr>
                              <m:ctrlPr>
                                <a:rPr lang="en-US" b="0" i="1" smtClean="0">
                                  <a:latin typeface="Cambria Math" panose="02040503050406030204" pitchFamily="18" charset="0"/>
                                  <a:ea typeface="Cambria Math" panose="02040503050406030204" pitchFamily="18" charset="0"/>
                                </a:rPr>
                              </m:ctrlPr>
                            </m:dPr>
                            <m:e>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41</m:t>
                                  </m:r>
                                </m:e>
                              </m:func>
                              <m:r>
                                <a:rPr lang="en-US" b="0" i="1" smtClean="0">
                                  <a:latin typeface="Cambria Math" panose="02040503050406030204" pitchFamily="18" charset="0"/>
                                  <a:ea typeface="Cambria Math" panose="02040503050406030204" pitchFamily="18" charset="0"/>
                                </a:rPr>
                                <m:t>+0.7</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41</m:t>
                                  </m:r>
                                </m:e>
                              </m:func>
                            </m:e>
                          </m:d>
                        </m:den>
                      </m:f>
                      <m:r>
                        <a:rPr lang="en-US" b="0" i="1" smtClean="0">
                          <a:latin typeface="Cambria Math" panose="02040503050406030204" pitchFamily="18" charset="0"/>
                        </a:rPr>
                        <m:t>=1.35</m:t>
                      </m:r>
                      <m:r>
                        <a:rPr lang="en-US" b="0" i="1" smtClean="0">
                          <a:latin typeface="Cambria Math" panose="02040503050406030204" pitchFamily="18" charset="0"/>
                        </a:rPr>
                        <m:t>𝑚</m:t>
                      </m:r>
                    </m:oMath>
                  </m:oMathPara>
                </a14:m>
                <a:endParaRPr lang="en-US" dirty="0"/>
              </a:p>
            </p:txBody>
          </p:sp>
        </mc:Choice>
        <mc:Fallback xmlns="">
          <p:sp>
            <p:nvSpPr>
              <p:cNvPr id="44" name="Rectangle 43">
                <a:extLst>
                  <a:ext uri="{FF2B5EF4-FFF2-40B4-BE49-F238E27FC236}">
                    <a16:creationId xmlns:a16="http://schemas.microsoft.com/office/drawing/2014/main" id="{5F78F5B8-BBF6-8549-AAC5-69180806915C}"/>
                  </a:ext>
                </a:extLst>
              </p:cNvPr>
              <p:cNvSpPr>
                <a:spLocks noRot="1" noChangeAspect="1" noMove="1" noResize="1" noEditPoints="1" noAdjustHandles="1" noChangeArrowheads="1" noChangeShapeType="1" noTextEdit="1"/>
              </p:cNvSpPr>
              <p:nvPr/>
            </p:nvSpPr>
            <p:spPr>
              <a:xfrm>
                <a:off x="610911" y="2880854"/>
                <a:ext cx="6941124" cy="85728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68F025C-148E-2F45-A46F-F835D517B3B3}"/>
                  </a:ext>
                </a:extLst>
              </p:cNvPr>
              <p:cNvSpPr txBox="1"/>
              <p:nvPr/>
            </p:nvSpPr>
            <p:spPr>
              <a:xfrm>
                <a:off x="968970" y="4404438"/>
                <a:ext cx="6249339" cy="474297"/>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𝐷</m:t>
                              </m:r>
                            </m:sub>
                          </m:sSub>
                        </m:num>
                        <m:den>
                          <m:r>
                            <a:rPr lang="en-US" b="0" i="1" smtClean="0">
                              <a:latin typeface="Cambria Math" panose="02040503050406030204" pitchFamily="18" charset="0"/>
                            </a:rPr>
                            <m:t>𝑥</m:t>
                          </m:r>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𝑦</m:t>
                          </m:r>
                        </m:e>
                        <m:sub>
                          <m:r>
                            <a:rPr lang="en-US" b="0" i="1" smtClean="0">
                              <a:latin typeface="Cambria Math" panose="02040503050406030204" pitchFamily="18" charset="0"/>
                              <a:ea typeface="Cambria Math" panose="02040503050406030204" pitchFamily="18" charset="0"/>
                            </a:rPr>
                            <m:t>𝐷</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=1.35</m:t>
                      </m:r>
                      <m:r>
                        <a:rPr lang="en-US" b="0" i="1" smtClean="0">
                          <a:latin typeface="Cambria Math" panose="02040503050406030204" pitchFamily="18" charset="0"/>
                          <a:ea typeface="Cambria Math" panose="02040503050406030204" pitchFamily="18" charset="0"/>
                        </a:rPr>
                        <m:t>𝑚</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41</m:t>
                          </m:r>
                        </m:e>
                      </m:func>
                      <m:r>
                        <a:rPr lang="en-US" b="0" i="1" smtClean="0">
                          <a:latin typeface="Cambria Math" panose="02040503050406030204" pitchFamily="18" charset="0"/>
                          <a:ea typeface="Cambria Math" panose="02040503050406030204" pitchFamily="18" charset="0"/>
                        </a:rPr>
                        <m:t>=0.886</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=88.6</m:t>
                      </m:r>
                      <m:r>
                        <a:rPr lang="en-US" b="0" i="1" smtClean="0">
                          <a:latin typeface="Cambria Math" panose="02040503050406030204" pitchFamily="18" charset="0"/>
                          <a:ea typeface="Cambria Math" panose="02040503050406030204" pitchFamily="18" charset="0"/>
                        </a:rPr>
                        <m:t>𝑐𝑚</m:t>
                      </m:r>
                    </m:oMath>
                  </m:oMathPara>
                </a14:m>
                <a:endParaRPr lang="en-US" dirty="0"/>
              </a:p>
            </p:txBody>
          </p:sp>
        </mc:Choice>
        <mc:Fallback xmlns="">
          <p:sp>
            <p:nvSpPr>
              <p:cNvPr id="45" name="TextBox 44">
                <a:extLst>
                  <a:ext uri="{FF2B5EF4-FFF2-40B4-BE49-F238E27FC236}">
                    <a16:creationId xmlns:a16="http://schemas.microsoft.com/office/drawing/2014/main" id="{F68F025C-148E-2F45-A46F-F835D517B3B3}"/>
                  </a:ext>
                </a:extLst>
              </p:cNvPr>
              <p:cNvSpPr txBox="1">
                <a:spLocks noRot="1" noChangeAspect="1" noMove="1" noResize="1" noEditPoints="1" noAdjustHandles="1" noChangeArrowheads="1" noChangeShapeType="1" noTextEdit="1"/>
              </p:cNvSpPr>
              <p:nvPr/>
            </p:nvSpPr>
            <p:spPr>
              <a:xfrm>
                <a:off x="968970" y="4404438"/>
                <a:ext cx="6249339" cy="474297"/>
              </a:xfrm>
              <a:prstGeom prst="rect">
                <a:avLst/>
              </a:prstGeom>
              <a:blipFill>
                <a:blip r:embed="rId9"/>
                <a:stretch>
                  <a:fillRect l="-406" t="-2703" b="-13514"/>
                </a:stretch>
              </a:blipFill>
            </p:spPr>
            <p:txBody>
              <a:bodyPr/>
              <a:lstStyle/>
              <a:p>
                <a:r>
                  <a:rPr lang="en-US">
                    <a:noFill/>
                  </a:rPr>
                  <a:t> </a:t>
                </a:r>
              </a:p>
            </p:txBody>
          </p:sp>
        </mc:Fallback>
      </mc:AlternateContent>
    </p:spTree>
    <p:extLst>
      <p:ext uri="{BB962C8B-B14F-4D97-AF65-F5344CB8AC3E}">
        <p14:creationId xmlns:p14="http://schemas.microsoft.com/office/powerpoint/2010/main" val="3091010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TotalTime>
  <Words>5413</Words>
  <Application>Microsoft Macintosh PowerPoint</Application>
  <PresentationFormat>Widescreen</PresentationFormat>
  <Paragraphs>602</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44</cp:revision>
  <dcterms:created xsi:type="dcterms:W3CDTF">2022-05-01T19:47:42Z</dcterms:created>
  <dcterms:modified xsi:type="dcterms:W3CDTF">2026-10-16T11:04:30Z</dcterms:modified>
</cp:coreProperties>
</file>