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56"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snapToObjects="1">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5815-57CF-1546-B0DE-C9E8CA96C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676AA3-411E-4D45-A3BA-5128798AB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4AC690-5226-FC45-8AD0-FEA35E9E994E}"/>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5" name="Footer Placeholder 4">
            <a:extLst>
              <a:ext uri="{FF2B5EF4-FFF2-40B4-BE49-F238E27FC236}">
                <a16:creationId xmlns:a16="http://schemas.microsoft.com/office/drawing/2014/main" id="{94B2F5F6-C600-434E-896A-FC23AB3F0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12CBC-B613-1A41-A30D-F234D529ACD5}"/>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287599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0FE0-5F9F-DB4E-8470-3567D6A4E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EFBA52-1099-E44C-A643-0D6105CEC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38C1D-F6E0-2F43-868F-7DC970AB776A}"/>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5" name="Footer Placeholder 4">
            <a:extLst>
              <a:ext uri="{FF2B5EF4-FFF2-40B4-BE49-F238E27FC236}">
                <a16:creationId xmlns:a16="http://schemas.microsoft.com/office/drawing/2014/main" id="{87F26808-1BA9-B64C-BA49-35003AA15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1F5B5-A0BB-4F4B-80EA-6A18EF59549E}"/>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51004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1AF11-3186-6942-B553-18DB8DA858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790F9D-B433-BB4D-BF97-C0A6BD4F8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9F707-5C4B-234B-A2F1-86758C862F5A}"/>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5" name="Footer Placeholder 4">
            <a:extLst>
              <a:ext uri="{FF2B5EF4-FFF2-40B4-BE49-F238E27FC236}">
                <a16:creationId xmlns:a16="http://schemas.microsoft.com/office/drawing/2014/main" id="{B3485CB4-D4D4-5949-93DB-50A9DAC9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63BF-5943-B543-8E58-B060D2C6B3BC}"/>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80121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BDDE-FBA4-5840-9140-EC0A66DE5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0C71B-B0A5-BB4B-9E6F-5929ACB9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542C7-AD25-0B49-B4C3-04358BE059FF}"/>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5" name="Footer Placeholder 4">
            <a:extLst>
              <a:ext uri="{FF2B5EF4-FFF2-40B4-BE49-F238E27FC236}">
                <a16:creationId xmlns:a16="http://schemas.microsoft.com/office/drawing/2014/main" id="{C7BBCCC4-4AD9-5B41-9A70-0C3706582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4489A-EE4D-AD42-8C73-6164BF1805B6}"/>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286950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3991-7130-C54E-B1F6-7C1052ADD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23E6D7-5510-2D49-84DD-18D4C6098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CEBC1-642A-064A-9CDA-F4BE831A2248}"/>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5" name="Footer Placeholder 4">
            <a:extLst>
              <a:ext uri="{FF2B5EF4-FFF2-40B4-BE49-F238E27FC236}">
                <a16:creationId xmlns:a16="http://schemas.microsoft.com/office/drawing/2014/main" id="{19DB152C-5F6F-6B44-AB00-60207304F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B1D78-C0BE-614E-8F63-496C8F57C154}"/>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38157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52C3-A385-F44C-8F7F-D7C1F7538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1196D-F729-9849-ABDE-E0137D35F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513D4A-47A9-3B48-AE99-0242FFCA1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F5384B-54FB-F440-9B4B-F1086B6D82E0}"/>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6" name="Footer Placeholder 5">
            <a:extLst>
              <a:ext uri="{FF2B5EF4-FFF2-40B4-BE49-F238E27FC236}">
                <a16:creationId xmlns:a16="http://schemas.microsoft.com/office/drawing/2014/main" id="{66868949-D6A1-5542-BE24-C3B6A5268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6BB52-61C0-5E45-90A2-E64983536B37}"/>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14347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6ED2-D21B-B543-9773-B77F73535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57DFAF-0EB2-214D-85DD-EA9FA67832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7667F7-B271-A54F-84D1-D0D9F8B17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5436DB-DC3C-FF4B-9449-5F99443093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09852-3808-844F-8FE1-6074B596D2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4F83D-3604-9149-9D6A-C0B536216702}"/>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8" name="Footer Placeholder 7">
            <a:extLst>
              <a:ext uri="{FF2B5EF4-FFF2-40B4-BE49-F238E27FC236}">
                <a16:creationId xmlns:a16="http://schemas.microsoft.com/office/drawing/2014/main" id="{02EE7F6F-2C82-E448-A7C1-C1D7CB6F1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A04D93-8176-AF45-BEE1-439E569A7A32}"/>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81447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296CA-BAFD-4B44-B086-8CBEA9617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066BE-4F6A-9A45-B601-48C04F3196AB}"/>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4" name="Footer Placeholder 3">
            <a:extLst>
              <a:ext uri="{FF2B5EF4-FFF2-40B4-BE49-F238E27FC236}">
                <a16:creationId xmlns:a16="http://schemas.microsoft.com/office/drawing/2014/main" id="{6F905DC9-F0E4-FE43-9DEB-B401B897EB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0BDEEC-E203-974D-91AF-B7B48728DF13}"/>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417515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A1C3E-50A1-C54D-ACA5-90025E59FBA3}"/>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3" name="Footer Placeholder 2">
            <a:extLst>
              <a:ext uri="{FF2B5EF4-FFF2-40B4-BE49-F238E27FC236}">
                <a16:creationId xmlns:a16="http://schemas.microsoft.com/office/drawing/2014/main" id="{BABDAA6D-183A-3246-B08B-44F536C1B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BA77B-A6F0-F04F-82FA-841BC2B1E230}"/>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34749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C5B2-5C89-DB4E-9A27-12AA617E1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16E88-A93C-674E-99AA-24D02D8086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0B3787-C909-774C-948B-43E55C6D1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EADAF-FA0B-C44A-8BAD-A04D9B7C68DF}"/>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6" name="Footer Placeholder 5">
            <a:extLst>
              <a:ext uri="{FF2B5EF4-FFF2-40B4-BE49-F238E27FC236}">
                <a16:creationId xmlns:a16="http://schemas.microsoft.com/office/drawing/2014/main" id="{F61F0175-2D4A-CE4E-BBF9-411E9536E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8FFEE-F8A3-0743-BD8F-2C05378F9C87}"/>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60921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2721-F7D3-7A40-966D-8E74BF9EE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F0177-3B77-2E48-95B5-E89867D9E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76D1DC-E601-AE4B-BEF3-633C41BCF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6BC22-3F74-8F43-91E1-F9CE0BF0E0EF}"/>
              </a:ext>
            </a:extLst>
          </p:cNvPr>
          <p:cNvSpPr>
            <a:spLocks noGrp="1"/>
          </p:cNvSpPr>
          <p:nvPr>
            <p:ph type="dt" sz="half" idx="10"/>
          </p:nvPr>
        </p:nvSpPr>
        <p:spPr/>
        <p:txBody>
          <a:bodyPr/>
          <a:lstStyle/>
          <a:p>
            <a:fld id="{2267780F-1EE9-0441-8C0C-3E977BB45D43}" type="datetimeFigureOut">
              <a:rPr lang="en-US" smtClean="0"/>
              <a:t>4/29/25</a:t>
            </a:fld>
            <a:endParaRPr lang="en-US"/>
          </a:p>
        </p:txBody>
      </p:sp>
      <p:sp>
        <p:nvSpPr>
          <p:cNvPr id="6" name="Footer Placeholder 5">
            <a:extLst>
              <a:ext uri="{FF2B5EF4-FFF2-40B4-BE49-F238E27FC236}">
                <a16:creationId xmlns:a16="http://schemas.microsoft.com/office/drawing/2014/main" id="{A357DEF1-C114-0148-999D-D86FD4423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F0DAD-9A73-8E4C-9D49-15183816FC79}"/>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2398132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228D6-A73C-5B4B-983B-2AF1F30E4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92E60-913A-DE44-A879-3D2186A51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D2E6B-63C3-FF4E-A2B0-6F8D145D35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7780F-1EE9-0441-8C0C-3E977BB45D43}" type="datetimeFigureOut">
              <a:rPr lang="en-US" smtClean="0"/>
              <a:t>4/29/25</a:t>
            </a:fld>
            <a:endParaRPr lang="en-US"/>
          </a:p>
        </p:txBody>
      </p:sp>
      <p:sp>
        <p:nvSpPr>
          <p:cNvPr id="5" name="Footer Placeholder 4">
            <a:extLst>
              <a:ext uri="{FF2B5EF4-FFF2-40B4-BE49-F238E27FC236}">
                <a16:creationId xmlns:a16="http://schemas.microsoft.com/office/drawing/2014/main" id="{B05D9FCF-66A1-274C-899D-2556949E70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5C35DA-A6E9-524D-9DD0-29E1365F2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4E2FC-DBA1-714D-AB27-8F854122ACE5}" type="slidenum">
              <a:rPr lang="en-US" smtClean="0"/>
              <a:t>‹#›</a:t>
            </a:fld>
            <a:endParaRPr lang="en-US"/>
          </a:p>
        </p:txBody>
      </p:sp>
    </p:spTree>
    <p:extLst>
      <p:ext uri="{BB962C8B-B14F-4D97-AF65-F5344CB8AC3E}">
        <p14:creationId xmlns:p14="http://schemas.microsoft.com/office/powerpoint/2010/main" val="133759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1.png"/><Relationship Id="rId4" Type="http://schemas.openxmlformats.org/officeDocument/2006/relationships/image" Target="../media/image27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71.png"/><Relationship Id="rId4" Type="http://schemas.openxmlformats.org/officeDocument/2006/relationships/image" Target="../media/image170.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4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9104D1-17C0-AE40-AD1E-4A8DAF05B3B3}"/>
                  </a:ext>
                </a:extLst>
              </p:cNvPr>
              <p:cNvSpPr txBox="1"/>
              <p:nvPr/>
            </p:nvSpPr>
            <p:spPr>
              <a:xfrm>
                <a:off x="358588" y="972902"/>
                <a:ext cx="11377006"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Suppose a box of mass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2</m:t>
                        </m:r>
                      </m:sub>
                    </m:sSub>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is released from rest and allowed to slide down the ramp (inclined at an angle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42</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0</m:t>
                        </m:r>
                      </m:sup>
                    </m:sSup>
                  </m:oMath>
                </a14:m>
                <a:r>
                  <a:rPr lang="en-US" dirty="0">
                    <a:latin typeface="Times New Roman" panose="02020603050405020304" pitchFamily="18" charset="0"/>
                    <a:cs typeface="Times New Roman" panose="02020603050405020304" pitchFamily="18" charset="0"/>
                  </a:rPr>
                  <a:t>) a distance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𝑑</m:t>
                    </m:r>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Using energy methods, what is the speed of mass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2</m:t>
                        </m:r>
                      </m:sub>
                    </m:sSub>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if it is connected to a mass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1</m:t>
                        </m:r>
                      </m:sub>
                    </m:sSub>
                    <m:r>
                      <a:rPr lang="en-US" b="0" i="1" smtClean="0">
                        <a:latin typeface="Cambria Math" panose="02040503050406030204" pitchFamily="18" charset="0"/>
                        <a:cs typeface="Times New Roman" panose="02020603050405020304" pitchFamily="18" charset="0"/>
                      </a:rPr>
                      <m:t>=1</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by a massless rope that passes over a massless pulley.  Determine the speed of the masses in two ways, one consider the surfaces to be frictionless and two, let there be friction on all surfaces with coefficient of friction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r>
                      <a:rPr lang="en-US" b="0" i="0" smtClean="0">
                        <a:latin typeface="Cambria Math" panose="02040503050406030204" pitchFamily="18" charset="0"/>
                        <a:ea typeface="Cambria Math" panose="02040503050406030204" pitchFamily="18" charset="0"/>
                        <a:cs typeface="Times New Roman" panose="02020603050405020304" pitchFamily="18" charset="0"/>
                      </a:rPr>
                      <m:t>=0.3</m:t>
                    </m:r>
                  </m:oMath>
                </a14:m>
                <a:r>
                  <a:rPr lang="en-US" dirty="0">
                    <a:latin typeface="Times New Roman" panose="02020603050405020304" pitchFamily="18"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5C9104D1-17C0-AE40-AD1E-4A8DAF05B3B3}"/>
                  </a:ext>
                </a:extLst>
              </p:cNvPr>
              <p:cNvSpPr txBox="1">
                <a:spLocks noRot="1" noChangeAspect="1" noMove="1" noResize="1" noEditPoints="1" noAdjustHandles="1" noChangeArrowheads="1" noChangeShapeType="1" noTextEdit="1"/>
              </p:cNvSpPr>
              <p:nvPr/>
            </p:nvSpPr>
            <p:spPr>
              <a:xfrm>
                <a:off x="358588" y="972902"/>
                <a:ext cx="11377006" cy="1754326"/>
              </a:xfrm>
              <a:prstGeom prst="rect">
                <a:avLst/>
              </a:prstGeom>
              <a:blipFill>
                <a:blip r:embed="rId2"/>
                <a:stretch>
                  <a:fillRect l="-446" t="-1439" b="-431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9A7C960-A1BB-1749-9661-D696F545FEF7}"/>
              </a:ext>
            </a:extLst>
          </p:cNvPr>
          <p:cNvGrpSpPr/>
          <p:nvPr/>
        </p:nvGrpSpPr>
        <p:grpSpPr>
          <a:xfrm>
            <a:off x="2470514" y="3247681"/>
            <a:ext cx="7153154" cy="2980981"/>
            <a:chOff x="1608881" y="2713763"/>
            <a:chExt cx="7153154" cy="2980981"/>
          </a:xfrm>
        </p:grpSpPr>
        <p:grpSp>
          <p:nvGrpSpPr>
            <p:cNvPr id="6" name="Group 5">
              <a:extLst>
                <a:ext uri="{FF2B5EF4-FFF2-40B4-BE49-F238E27FC236}">
                  <a16:creationId xmlns:a16="http://schemas.microsoft.com/office/drawing/2014/main" id="{9F20CE70-E65A-EE46-8AE2-46BA3C8729B8}"/>
                </a:ext>
              </a:extLst>
            </p:cNvPr>
            <p:cNvGrpSpPr/>
            <p:nvPr/>
          </p:nvGrpSpPr>
          <p:grpSpPr>
            <a:xfrm>
              <a:off x="1608881" y="2713763"/>
              <a:ext cx="7153154" cy="2980981"/>
              <a:chOff x="1608881" y="2713763"/>
              <a:chExt cx="7153154" cy="2980981"/>
            </a:xfrm>
          </p:grpSpPr>
          <p:grpSp>
            <p:nvGrpSpPr>
              <p:cNvPr id="8" name="Group 7">
                <a:extLst>
                  <a:ext uri="{FF2B5EF4-FFF2-40B4-BE49-F238E27FC236}">
                    <a16:creationId xmlns:a16="http://schemas.microsoft.com/office/drawing/2014/main" id="{0CAAA907-93CC-304C-9F5C-5DBE8ECEDC20}"/>
                  </a:ext>
                </a:extLst>
              </p:cNvPr>
              <p:cNvGrpSpPr/>
              <p:nvPr/>
            </p:nvGrpSpPr>
            <p:grpSpPr>
              <a:xfrm>
                <a:off x="1608881" y="2713763"/>
                <a:ext cx="7153154" cy="2980981"/>
                <a:chOff x="2854975" y="4255692"/>
                <a:chExt cx="7153154" cy="2980981"/>
              </a:xfrm>
            </p:grpSpPr>
            <p:grpSp>
              <p:nvGrpSpPr>
                <p:cNvPr id="10" name="Group 9">
                  <a:extLst>
                    <a:ext uri="{FF2B5EF4-FFF2-40B4-BE49-F238E27FC236}">
                      <a16:creationId xmlns:a16="http://schemas.microsoft.com/office/drawing/2014/main" id="{4830D2EA-FEE1-6949-A7F0-497F9FDA85E4}"/>
                    </a:ext>
                  </a:extLst>
                </p:cNvPr>
                <p:cNvGrpSpPr/>
                <p:nvPr/>
              </p:nvGrpSpPr>
              <p:grpSpPr>
                <a:xfrm>
                  <a:off x="2854975" y="4255692"/>
                  <a:ext cx="7153154" cy="2980981"/>
                  <a:chOff x="1860188" y="4346127"/>
                  <a:chExt cx="7153154" cy="2980981"/>
                </a:xfrm>
              </p:grpSpPr>
              <p:grpSp>
                <p:nvGrpSpPr>
                  <p:cNvPr id="12" name="Group 11">
                    <a:extLst>
                      <a:ext uri="{FF2B5EF4-FFF2-40B4-BE49-F238E27FC236}">
                        <a16:creationId xmlns:a16="http://schemas.microsoft.com/office/drawing/2014/main" id="{48EE7C7E-0276-1540-86FC-B624B9A16E66}"/>
                      </a:ext>
                    </a:extLst>
                  </p:cNvPr>
                  <p:cNvGrpSpPr/>
                  <p:nvPr/>
                </p:nvGrpSpPr>
                <p:grpSpPr>
                  <a:xfrm>
                    <a:off x="1860188" y="4346127"/>
                    <a:ext cx="4998798" cy="1068770"/>
                    <a:chOff x="3347343" y="4946547"/>
                    <a:chExt cx="4998798" cy="1068770"/>
                  </a:xfrm>
                </p:grpSpPr>
                <p:grpSp>
                  <p:nvGrpSpPr>
                    <p:cNvPr id="19" name="Group 18">
                      <a:extLst>
                        <a:ext uri="{FF2B5EF4-FFF2-40B4-BE49-F238E27FC236}">
                          <a16:creationId xmlns:a16="http://schemas.microsoft.com/office/drawing/2014/main" id="{00A88C5F-4255-644A-90B8-66685F3FACF3}"/>
                        </a:ext>
                      </a:extLst>
                    </p:cNvPr>
                    <p:cNvGrpSpPr/>
                    <p:nvPr/>
                  </p:nvGrpSpPr>
                  <p:grpSpPr>
                    <a:xfrm>
                      <a:off x="3347343" y="4975410"/>
                      <a:ext cx="4998798" cy="1039907"/>
                      <a:chOff x="3347343" y="4984375"/>
                      <a:chExt cx="4998798" cy="1039907"/>
                    </a:xfrm>
                  </p:grpSpPr>
                  <p:cxnSp>
                    <p:nvCxnSpPr>
                      <p:cNvPr id="21" name="Straight Connector 20">
                        <a:extLst>
                          <a:ext uri="{FF2B5EF4-FFF2-40B4-BE49-F238E27FC236}">
                            <a16:creationId xmlns:a16="http://schemas.microsoft.com/office/drawing/2014/main" id="{AD2C04A3-4BD1-044F-9E06-BD91A12EF2A3}"/>
                          </a:ext>
                        </a:extLst>
                      </p:cNvPr>
                      <p:cNvCxnSpPr>
                        <a:cxnSpLocks/>
                      </p:cNvCxnSpPr>
                      <p:nvPr/>
                    </p:nvCxnSpPr>
                    <p:spPr>
                      <a:xfrm>
                        <a:off x="3347343" y="6024282"/>
                        <a:ext cx="49987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8AC650-6D10-2E41-841C-4D431361C6F0}"/>
                          </a:ext>
                        </a:extLst>
                      </p:cNvPr>
                      <p:cNvSpPr/>
                      <p:nvPr/>
                    </p:nvSpPr>
                    <p:spPr>
                      <a:xfrm>
                        <a:off x="4437529" y="4984375"/>
                        <a:ext cx="1308847" cy="100404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650EF45-CE44-E64B-89F2-1D64AFE30908}"/>
                            </a:ext>
                          </a:extLst>
                        </p:cNvPr>
                        <p:cNvSpPr/>
                        <p:nvPr/>
                      </p:nvSpPr>
                      <p:spPr>
                        <a:xfrm>
                          <a:off x="4399067" y="4946547"/>
                          <a:ext cx="5335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9" name="Rectangle 18">
                          <a:extLst>
                            <a:ext uri="{FF2B5EF4-FFF2-40B4-BE49-F238E27FC236}">
                              <a16:creationId xmlns:a16="http://schemas.microsoft.com/office/drawing/2014/main" id="{B07D481F-4F94-D64E-A9B9-3B56884B2CEA}"/>
                            </a:ext>
                          </a:extLst>
                        </p:cNvPr>
                        <p:cNvSpPr>
                          <a:spLocks noRot="1" noChangeAspect="1" noMove="1" noResize="1" noEditPoints="1" noAdjustHandles="1" noChangeArrowheads="1" noChangeShapeType="1" noTextEdit="1"/>
                        </p:cNvSpPr>
                        <p:nvPr/>
                      </p:nvSpPr>
                      <p:spPr>
                        <a:xfrm>
                          <a:off x="4399067" y="4946547"/>
                          <a:ext cx="533543" cy="369332"/>
                        </a:xfrm>
                        <a:prstGeom prst="rect">
                          <a:avLst/>
                        </a:prstGeom>
                        <a:blipFill>
                          <a:blip r:embed="rId3"/>
                          <a:stretch>
                            <a:fillRect/>
                          </a:stretch>
                        </a:blipFill>
                      </p:spPr>
                      <p:txBody>
                        <a:bodyPr/>
                        <a:lstStyle/>
                        <a:p>
                          <a:r>
                            <a:rPr lang="en-US">
                              <a:noFill/>
                            </a:rPr>
                            <a:t> </a:t>
                          </a:r>
                        </a:p>
                      </p:txBody>
                    </p:sp>
                  </mc:Fallback>
                </mc:AlternateContent>
              </p:grpSp>
              <p:cxnSp>
                <p:nvCxnSpPr>
                  <p:cNvPr id="13" name="Straight Connector 12">
                    <a:extLst>
                      <a:ext uri="{FF2B5EF4-FFF2-40B4-BE49-F238E27FC236}">
                        <a16:creationId xmlns:a16="http://schemas.microsoft.com/office/drawing/2014/main" id="{180C5682-A554-A146-9ABF-2224FD1F28AE}"/>
                      </a:ext>
                    </a:extLst>
                  </p:cNvPr>
                  <p:cNvCxnSpPr>
                    <a:cxnSpLocks/>
                  </p:cNvCxnSpPr>
                  <p:nvPr/>
                </p:nvCxnSpPr>
                <p:spPr>
                  <a:xfrm>
                    <a:off x="6848938" y="5404849"/>
                    <a:ext cx="2164404" cy="19222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4C9DA7-66E9-E242-95D0-0F6C7D5C8602}"/>
                      </a:ext>
                    </a:extLst>
                  </p:cNvPr>
                  <p:cNvCxnSpPr/>
                  <p:nvPr/>
                </p:nvCxnSpPr>
                <p:spPr>
                  <a:xfrm flipV="1">
                    <a:off x="6848938" y="5114611"/>
                    <a:ext cx="225102" cy="290238"/>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E1C88FE-6165-CC40-8273-997D87D4A3F8}"/>
                      </a:ext>
                    </a:extLst>
                  </p:cNvPr>
                  <p:cNvSpPr/>
                  <p:nvPr/>
                </p:nvSpPr>
                <p:spPr>
                  <a:xfrm>
                    <a:off x="6991633" y="4955604"/>
                    <a:ext cx="271305" cy="272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B627909-5F52-4943-A3D2-28DFA48F14EC}"/>
                      </a:ext>
                    </a:extLst>
                  </p:cNvPr>
                  <p:cNvCxnSpPr/>
                  <p:nvPr/>
                </p:nvCxnSpPr>
                <p:spPr>
                  <a:xfrm flipH="1">
                    <a:off x="4259221" y="4955604"/>
                    <a:ext cx="2868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F99525-822D-1B41-9606-AF6DC70E9127}"/>
                      </a:ext>
                    </a:extLst>
                  </p:cNvPr>
                  <p:cNvCxnSpPr>
                    <a:cxnSpLocks/>
                  </p:cNvCxnSpPr>
                  <p:nvPr/>
                </p:nvCxnSpPr>
                <p:spPr>
                  <a:xfrm>
                    <a:off x="7192418" y="4963881"/>
                    <a:ext cx="871800" cy="800645"/>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D501E6B-C5A4-F240-8F97-8F254B0C6743}"/>
                      </a:ext>
                    </a:extLst>
                  </p:cNvPr>
                  <p:cNvSpPr/>
                  <p:nvPr/>
                </p:nvSpPr>
                <p:spPr>
                  <a:xfrm rot="2548955" flipV="1">
                    <a:off x="7922959" y="5712090"/>
                    <a:ext cx="599315" cy="73946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C06EAF7-0335-A94C-A987-3E0D5502FE19}"/>
                        </a:ext>
                      </a:extLst>
                    </p:cNvPr>
                    <p:cNvSpPr/>
                    <p:nvPr/>
                  </p:nvSpPr>
                  <p:spPr>
                    <a:xfrm>
                      <a:off x="8949586" y="5594997"/>
                      <a:ext cx="5388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2</m:t>
                                </m:r>
                              </m:sub>
                            </m:sSub>
                          </m:oMath>
                        </m:oMathPara>
                      </a14:m>
                      <a:endParaRPr lang="en-US" dirty="0"/>
                    </a:p>
                  </p:txBody>
                </p:sp>
              </mc:Choice>
              <mc:Fallback xmlns="">
                <p:sp>
                  <p:nvSpPr>
                    <p:cNvPr id="8" name="Rectangle 7">
                      <a:extLst>
                        <a:ext uri="{FF2B5EF4-FFF2-40B4-BE49-F238E27FC236}">
                          <a16:creationId xmlns:a16="http://schemas.microsoft.com/office/drawing/2014/main" id="{5DEDDFE2-BAAC-0D4D-9B4D-3FB29103550F}"/>
                        </a:ext>
                      </a:extLst>
                    </p:cNvPr>
                    <p:cNvSpPr>
                      <a:spLocks noRot="1" noChangeAspect="1" noMove="1" noResize="1" noEditPoints="1" noAdjustHandles="1" noChangeArrowheads="1" noChangeShapeType="1" noTextEdit="1"/>
                    </p:cNvSpPr>
                    <p:nvPr/>
                  </p:nvSpPr>
                  <p:spPr>
                    <a:xfrm>
                      <a:off x="8949586" y="5594997"/>
                      <a:ext cx="538865" cy="369332"/>
                    </a:xfrm>
                    <a:prstGeom prst="rect">
                      <a:avLst/>
                    </a:prstGeom>
                    <a:blipFill>
                      <a:blip r:embed="rId4"/>
                      <a:stretch>
                        <a:fillRect/>
                      </a:stretch>
                    </a:blipFill>
                  </p:spPr>
                  <p:txBody>
                    <a:bodyPr/>
                    <a:lstStyle/>
                    <a:p>
                      <a:r>
                        <a:rPr lang="en-US">
                          <a:noFill/>
                        </a:rPr>
                        <a:t> </a:t>
                      </a:r>
                    </a:p>
                  </p:txBody>
                </p:sp>
              </mc:Fallback>
            </mc:AlternateContent>
          </p:grpSp>
          <p:cxnSp>
            <p:nvCxnSpPr>
              <p:cNvPr id="9" name="Straight Connector 8">
                <a:extLst>
                  <a:ext uri="{FF2B5EF4-FFF2-40B4-BE49-F238E27FC236}">
                    <a16:creationId xmlns:a16="http://schemas.microsoft.com/office/drawing/2014/main" id="{9F417B14-B1B4-6E42-B62B-C89C62B37C92}"/>
                  </a:ext>
                </a:extLst>
              </p:cNvPr>
              <p:cNvCxnSpPr>
                <a:cxnSpLocks/>
              </p:cNvCxnSpPr>
              <p:nvPr/>
            </p:nvCxnSpPr>
            <p:spPr>
              <a:xfrm>
                <a:off x="4038457" y="5683169"/>
                <a:ext cx="4723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EFB4448-F737-324B-A58B-896C326EA3A3}"/>
                    </a:ext>
                  </a:extLst>
                </p:cNvPr>
                <p:cNvSpPr txBox="1"/>
                <p:nvPr/>
              </p:nvSpPr>
              <p:spPr>
                <a:xfrm>
                  <a:off x="8147620" y="5363255"/>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29" name="TextBox 28">
                  <a:extLst>
                    <a:ext uri="{FF2B5EF4-FFF2-40B4-BE49-F238E27FC236}">
                      <a16:creationId xmlns:a16="http://schemas.microsoft.com/office/drawing/2014/main" id="{05079BB8-F49B-D543-A16A-2479A2904FD8}"/>
                    </a:ext>
                  </a:extLst>
                </p:cNvPr>
                <p:cNvSpPr txBox="1">
                  <a:spLocks noRot="1" noChangeAspect="1" noMove="1" noResize="1" noEditPoints="1" noAdjustHandles="1" noChangeArrowheads="1" noChangeShapeType="1" noTextEdit="1"/>
                </p:cNvSpPr>
                <p:nvPr/>
              </p:nvSpPr>
              <p:spPr>
                <a:xfrm>
                  <a:off x="8147620" y="5363255"/>
                  <a:ext cx="189474" cy="276999"/>
                </a:xfrm>
                <a:prstGeom prst="rect">
                  <a:avLst/>
                </a:prstGeom>
                <a:blipFill>
                  <a:blip r:embed="rId5"/>
                  <a:stretch>
                    <a:fillRect l="-25000" r="-18750" b="-4348"/>
                  </a:stretch>
                </a:blipFill>
              </p:spPr>
              <p:txBody>
                <a:bodyPr/>
                <a:lstStyle/>
                <a:p>
                  <a:r>
                    <a:rPr lang="en-US">
                      <a:noFill/>
                    </a:rPr>
                    <a:t> </a:t>
                  </a:r>
                </a:p>
              </p:txBody>
            </p:sp>
          </mc:Fallback>
        </mc:AlternateContent>
      </p:grpSp>
    </p:spTree>
    <p:extLst>
      <p:ext uri="{BB962C8B-B14F-4D97-AF65-F5344CB8AC3E}">
        <p14:creationId xmlns:p14="http://schemas.microsoft.com/office/powerpoint/2010/main" val="207277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87E9A00-D6E0-4446-9D82-128E584631D9}"/>
                  </a:ext>
                </a:extLst>
              </p:cNvPr>
              <p:cNvSpPr/>
              <p:nvPr/>
            </p:nvSpPr>
            <p:spPr>
              <a:xfrm>
                <a:off x="323028" y="1011375"/>
                <a:ext cx="11261912" cy="258532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Example 2:</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bead of mass </a:t>
                </a:r>
                <a14:m>
                  <m:oMath xmlns:m="http://schemas.openxmlformats.org/officeDocument/2006/math">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is constrained to stay on the track.  The bead is released from rest at a height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oMath>
                </a14:m>
                <a:r>
                  <a:rPr lang="en-US" dirty="0">
                    <a:latin typeface="Times New Roman" panose="02020603050405020304" pitchFamily="18" charset="0"/>
                    <a:cs typeface="Times New Roman" panose="02020603050405020304" pitchFamily="18" charset="0"/>
                  </a:rPr>
                  <a:t> above the ground and slides down the track around the loop-the-loop portion of the track of radius </a:t>
                </a:r>
                <a14:m>
                  <m:oMath xmlns:m="http://schemas.openxmlformats.org/officeDocument/2006/math">
                    <m:r>
                      <a:rPr lang="en-US" b="0" i="1" smtClean="0">
                        <a:latin typeface="Cambria Math" panose="02040503050406030204" pitchFamily="18" charset="0"/>
                        <a:cs typeface="Times New Roman" panose="02020603050405020304" pitchFamily="18" charset="0"/>
                      </a:rPr>
                      <m:t>𝑅</m:t>
                    </m:r>
                  </m:oMath>
                </a14:m>
                <a:r>
                  <a:rPr lang="en-US" dirty="0">
                    <a:latin typeface="Times New Roman" panose="02020603050405020304" pitchFamily="18" charset="0"/>
                    <a:cs typeface="Times New Roman" panose="02020603050405020304" pitchFamily="18" charset="0"/>
                  </a:rPr>
                  <a:t> and then exits at the bottom right at point B.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what minimum height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h</m:t>
                        </m:r>
                      </m:e>
                      <m:sub>
                        <m:r>
                          <a:rPr lang="en-US" b="0" i="1" smtClean="0">
                            <a:latin typeface="Cambria Math" panose="02040503050406030204" pitchFamily="18" charset="0"/>
                            <a:cs typeface="Times New Roman" panose="02020603050405020304" pitchFamily="18" charset="0"/>
                          </a:rPr>
                          <m:t>𝑚𝑖𝑛</m:t>
                        </m:r>
                      </m:sub>
                    </m:sSub>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would the bead have to start at in order that it just barely makes it around the loop-the-loop portion of the track at point A?</a:t>
                </a:r>
              </a:p>
              <a:p>
                <a:endParaRPr lang="en-US"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187E9A00-D6E0-4446-9D82-128E584631D9}"/>
                  </a:ext>
                </a:extLst>
              </p:cNvPr>
              <p:cNvSpPr>
                <a:spLocks noRot="1" noChangeAspect="1" noMove="1" noResize="1" noEditPoints="1" noAdjustHandles="1" noChangeArrowheads="1" noChangeShapeType="1" noTextEdit="1"/>
              </p:cNvSpPr>
              <p:nvPr/>
            </p:nvSpPr>
            <p:spPr>
              <a:xfrm>
                <a:off x="323028" y="1011375"/>
                <a:ext cx="11261912" cy="2585323"/>
              </a:xfrm>
              <a:prstGeom prst="rect">
                <a:avLst/>
              </a:prstGeom>
              <a:blipFill>
                <a:blip r:embed="rId2"/>
                <a:stretch>
                  <a:fillRect l="-450" t="-976" r="-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31B2071-0A8D-4140-8768-1A57C1CA38F9}"/>
                  </a:ext>
                </a:extLst>
              </p:cNvPr>
              <p:cNvSpPr/>
              <p:nvPr/>
            </p:nvSpPr>
            <p:spPr>
              <a:xfrm>
                <a:off x="323028" y="3490117"/>
                <a:ext cx="6096000" cy="1754326"/>
              </a:xfrm>
              <a:prstGeom prst="rect">
                <a:avLst/>
              </a:prstGeom>
            </p:spPr>
            <p:txBody>
              <a:bodyPr>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the bead started at a height of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r>
                      <a:rPr lang="en-US" b="0" i="1" smtClean="0">
                        <a:latin typeface="Cambria Math" panose="02040503050406030204" pitchFamily="18" charset="0"/>
                        <a:cs typeface="Times New Roman" panose="02020603050405020304" pitchFamily="18" charset="0"/>
                      </a:rPr>
                      <m:t>=1.5</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h</m:t>
                        </m:r>
                      </m:e>
                      <m:sub>
                        <m:r>
                          <a:rPr lang="en-US" b="0" i="1" smtClean="0">
                            <a:latin typeface="Cambria Math" panose="02040503050406030204" pitchFamily="18" charset="0"/>
                            <a:cs typeface="Times New Roman" panose="02020603050405020304" pitchFamily="18" charset="0"/>
                          </a:rPr>
                          <m:t>𝑚𝑖𝑛</m:t>
                        </m:r>
                      </m:sub>
                    </m:sSub>
                  </m:oMath>
                </a14:m>
                <a:r>
                  <a:rPr lang="en-US" dirty="0">
                    <a:latin typeface="Times New Roman" panose="02020603050405020304" pitchFamily="18" charset="0"/>
                    <a:cs typeface="Times New Roman" panose="02020603050405020304" pitchFamily="18" charset="0"/>
                  </a:rPr>
                  <a:t>, what is the speed of the bead at point A?</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the bead started at a height of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r>
                      <a:rPr lang="en-US" b="0" i="1" smtClean="0">
                        <a:latin typeface="Cambria Math" panose="02040503050406030204" pitchFamily="18" charset="0"/>
                        <a:cs typeface="Times New Roman" panose="02020603050405020304" pitchFamily="18" charset="0"/>
                      </a:rPr>
                      <m:t>=1.5</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h</m:t>
                        </m:r>
                      </m:e>
                      <m:sub>
                        <m:r>
                          <a:rPr lang="en-US" b="0" i="1" smtClean="0">
                            <a:latin typeface="Cambria Math" panose="02040503050406030204" pitchFamily="18" charset="0"/>
                            <a:cs typeface="Times New Roman" panose="02020603050405020304" pitchFamily="18" charset="0"/>
                          </a:rPr>
                          <m:t>𝑚𝑖𝑛</m:t>
                        </m:r>
                      </m:sub>
                    </m:sSub>
                  </m:oMath>
                </a14:m>
                <a:r>
                  <a:rPr lang="en-US" dirty="0">
                    <a:latin typeface="Times New Roman" panose="02020603050405020304" pitchFamily="18" charset="0"/>
                    <a:cs typeface="Times New Roman" panose="02020603050405020304" pitchFamily="18" charset="0"/>
                  </a:rPr>
                  <a:t>, what is the speed of the bead at point B?</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631B2071-0A8D-4140-8768-1A57C1CA38F9}"/>
                  </a:ext>
                </a:extLst>
              </p:cNvPr>
              <p:cNvSpPr>
                <a:spLocks noRot="1" noChangeAspect="1" noMove="1" noResize="1" noEditPoints="1" noAdjustHandles="1" noChangeArrowheads="1" noChangeShapeType="1" noTextEdit="1"/>
              </p:cNvSpPr>
              <p:nvPr/>
            </p:nvSpPr>
            <p:spPr>
              <a:xfrm>
                <a:off x="323028" y="3490117"/>
                <a:ext cx="6096000" cy="1754326"/>
              </a:xfrm>
              <a:prstGeom prst="rect">
                <a:avLst/>
              </a:prstGeom>
              <a:blipFill>
                <a:blip r:embed="rId3"/>
                <a:stretch>
                  <a:fillRect l="-624" t="-2174"/>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1D55902-30BF-3545-8466-DE816E67A8B0}"/>
              </a:ext>
            </a:extLst>
          </p:cNvPr>
          <p:cNvGrpSpPr/>
          <p:nvPr/>
        </p:nvGrpSpPr>
        <p:grpSpPr>
          <a:xfrm>
            <a:off x="7042972" y="3714093"/>
            <a:ext cx="4826000" cy="3060700"/>
            <a:chOff x="7088300" y="2857500"/>
            <a:chExt cx="4849700" cy="3644900"/>
          </a:xfrm>
        </p:grpSpPr>
        <p:pic>
          <p:nvPicPr>
            <p:cNvPr id="7" name="Picture 6">
              <a:extLst>
                <a:ext uri="{FF2B5EF4-FFF2-40B4-BE49-F238E27FC236}">
                  <a16:creationId xmlns:a16="http://schemas.microsoft.com/office/drawing/2014/main" id="{6F33FB9E-05B2-5645-B6D0-3C92841007CB}"/>
                </a:ext>
              </a:extLst>
            </p:cNvPr>
            <p:cNvPicPr>
              <a:picLocks noChangeAspect="1"/>
            </p:cNvPicPr>
            <p:nvPr/>
          </p:nvPicPr>
          <p:blipFill>
            <a:blip r:embed="rId4"/>
            <a:stretch>
              <a:fillRect/>
            </a:stretch>
          </p:blipFill>
          <p:spPr>
            <a:xfrm>
              <a:off x="7088300" y="2857500"/>
              <a:ext cx="4849700" cy="3644900"/>
            </a:xfrm>
            <a:prstGeom prst="rect">
              <a:avLst/>
            </a:prstGeom>
          </p:spPr>
        </p:pic>
        <p:sp>
          <p:nvSpPr>
            <p:cNvPr id="8" name="Oval 7">
              <a:extLst>
                <a:ext uri="{FF2B5EF4-FFF2-40B4-BE49-F238E27FC236}">
                  <a16:creationId xmlns:a16="http://schemas.microsoft.com/office/drawing/2014/main" id="{83955EB1-C91E-AD42-B868-681E8531533C}"/>
                </a:ext>
              </a:extLst>
            </p:cNvPr>
            <p:cNvSpPr>
              <a:spLocks noChangeAspect="1"/>
            </p:cNvSpPr>
            <p:nvPr/>
          </p:nvSpPr>
          <p:spPr>
            <a:xfrm flipH="1" flipV="1">
              <a:off x="11493500" y="61340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F9EBCF-4DC2-3D41-A9B7-61D490B09CF5}"/>
                </a:ext>
              </a:extLst>
            </p:cNvPr>
            <p:cNvSpPr txBox="1"/>
            <p:nvPr/>
          </p:nvSpPr>
          <p:spPr>
            <a:xfrm>
              <a:off x="11394440" y="5807648"/>
              <a:ext cx="381000"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B</a:t>
              </a:r>
            </a:p>
          </p:txBody>
        </p:sp>
      </p:grpSp>
    </p:spTree>
    <p:extLst>
      <p:ext uri="{BB962C8B-B14F-4D97-AF65-F5344CB8AC3E}">
        <p14:creationId xmlns:p14="http://schemas.microsoft.com/office/powerpoint/2010/main" val="419191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277005"/>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DCFD69DE-375E-DA43-9768-126BB50AB0B6}"/>
                  </a:ext>
                </a:extLst>
              </p:cNvPr>
              <p:cNvSpPr/>
              <p:nvPr/>
            </p:nvSpPr>
            <p:spPr>
              <a:xfrm>
                <a:off x="199813" y="874455"/>
                <a:ext cx="11293982" cy="230832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Example 3:</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 block of mass </a:t>
                </a:r>
                <a14:m>
                  <m:oMath xmlns:m="http://schemas.openxmlformats.org/officeDocument/2006/math">
                    <m:r>
                      <a:rPr lang="en-US" sz="1600" b="0" i="1" smtClean="0">
                        <a:latin typeface="Cambria Math" panose="02040503050406030204" pitchFamily="18" charset="0"/>
                        <a:cs typeface="Times New Roman" panose="02020603050405020304" pitchFamily="18" charset="0"/>
                      </a:rPr>
                      <m:t>𝑚</m:t>
                    </m:r>
                  </m:oMath>
                </a14:m>
                <a:r>
                  <a:rPr lang="en-US" sz="1600" dirty="0">
                    <a:latin typeface="Times New Roman" panose="02020603050405020304" pitchFamily="18" charset="0"/>
                    <a:cs typeface="Times New Roman" panose="02020603050405020304" pitchFamily="18" charset="0"/>
                  </a:rPr>
                  <a:t> is constrained to stay on the track.  The block is released from rest at a height </a:t>
                </a:r>
                <a14:m>
                  <m:oMath xmlns:m="http://schemas.openxmlformats.org/officeDocument/2006/math">
                    <m:r>
                      <a:rPr lang="en-US" sz="1600" b="0" i="1" smtClean="0">
                        <a:latin typeface="Cambria Math" panose="02040503050406030204" pitchFamily="18" charset="0"/>
                        <a:cs typeface="Times New Roman" panose="02020603050405020304" pitchFamily="18" charset="0"/>
                      </a:rPr>
                      <m:t>𝑦</m:t>
                    </m:r>
                  </m:oMath>
                </a14:m>
                <a:r>
                  <a:rPr lang="en-US" sz="1600" dirty="0">
                    <a:latin typeface="Times New Roman" panose="02020603050405020304" pitchFamily="18" charset="0"/>
                    <a:cs typeface="Times New Roman" panose="02020603050405020304" pitchFamily="18" charset="0"/>
                  </a:rPr>
                  <a:t> above the ground and slides down the track and up the incline on the left with angle of inclination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1600" dirty="0">
                    <a:latin typeface="Times New Roman" panose="02020603050405020304" pitchFamily="18" charset="0"/>
                    <a:cs typeface="Times New Roman" panose="02020603050405020304" pitchFamily="18" charset="0"/>
                  </a:rPr>
                  <a:t>.  The track is frictionless everywhere except for the ramp.  Between the block and the ramp there is friction with coefficient of friction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𝜇</m:t>
                    </m:r>
                  </m:oMath>
                </a14:m>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What is the speed of the block at the bottom of the curved portion of the ramp?</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What is the height </a:t>
                </a:r>
                <a14:m>
                  <m:oMath xmlns:m="http://schemas.openxmlformats.org/officeDocument/2006/math">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𝑦</m:t>
                        </m:r>
                      </m:e>
                      <m:sub>
                        <m:r>
                          <a:rPr lang="en-US" sz="1600" b="0" i="1" smtClean="0">
                            <a:latin typeface="Cambria Math" panose="02040503050406030204" pitchFamily="18" charset="0"/>
                            <a:cs typeface="Times New Roman" panose="02020603050405020304" pitchFamily="18" charset="0"/>
                          </a:rPr>
                          <m:t>𝑚𝑎𝑥</m:t>
                        </m:r>
                      </m:sub>
                    </m:sSub>
                    <m:r>
                      <a:rPr lang="en-US" sz="1600" b="0" i="1" smtClean="0">
                        <a:latin typeface="Cambria Math" panose="02040503050406030204" pitchFamily="18" charset="0"/>
                        <a:cs typeface="Times New Roman" panose="02020603050405020304" pitchFamily="18" charset="0"/>
                      </a:rPr>
                      <m:t> </m:t>
                    </m:r>
                  </m:oMath>
                </a14:m>
                <a:r>
                  <a:rPr lang="en-US" sz="1600" dirty="0">
                    <a:latin typeface="Times New Roman" panose="02020603050405020304" pitchFamily="18" charset="0"/>
                    <a:cs typeface="Times New Roman" panose="02020603050405020304" pitchFamily="18" charset="0"/>
                  </a:rPr>
                  <a:t>that the block slides up the ramp and comes to rest?</a:t>
                </a:r>
              </a:p>
            </p:txBody>
          </p:sp>
        </mc:Choice>
        <mc:Fallback>
          <p:sp>
            <p:nvSpPr>
              <p:cNvPr id="3" name="Rectangle 2">
                <a:extLst>
                  <a:ext uri="{FF2B5EF4-FFF2-40B4-BE49-F238E27FC236}">
                    <a16:creationId xmlns:a16="http://schemas.microsoft.com/office/drawing/2014/main" id="{DCFD69DE-375E-DA43-9768-126BB50AB0B6}"/>
                  </a:ext>
                </a:extLst>
              </p:cNvPr>
              <p:cNvSpPr>
                <a:spLocks noRot="1" noChangeAspect="1" noMove="1" noResize="1" noEditPoints="1" noAdjustHandles="1" noChangeArrowheads="1" noChangeShapeType="1" noTextEdit="1"/>
              </p:cNvSpPr>
              <p:nvPr/>
            </p:nvSpPr>
            <p:spPr>
              <a:xfrm>
                <a:off x="199813" y="874455"/>
                <a:ext cx="11293982" cy="2308324"/>
              </a:xfrm>
              <a:prstGeom prst="rect">
                <a:avLst/>
              </a:prstGeom>
              <a:blipFill>
                <a:blip r:embed="rId2"/>
                <a:stretch>
                  <a:fillRect l="-337" t="-546" b="-273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17AC8D6-7C2A-7349-B09D-921476CC043D}"/>
              </a:ext>
            </a:extLst>
          </p:cNvPr>
          <p:cNvGrpSpPr/>
          <p:nvPr/>
        </p:nvGrpSpPr>
        <p:grpSpPr>
          <a:xfrm>
            <a:off x="3840899" y="2404239"/>
            <a:ext cx="5061036" cy="3481201"/>
            <a:chOff x="6711302" y="1344450"/>
            <a:chExt cx="5061036" cy="3481201"/>
          </a:xfrm>
        </p:grpSpPr>
        <p:grpSp>
          <p:nvGrpSpPr>
            <p:cNvPr id="6" name="Group 5">
              <a:extLst>
                <a:ext uri="{FF2B5EF4-FFF2-40B4-BE49-F238E27FC236}">
                  <a16:creationId xmlns:a16="http://schemas.microsoft.com/office/drawing/2014/main" id="{CB8AE2A9-B793-8A41-AE9B-3754B5984F8E}"/>
                </a:ext>
              </a:extLst>
            </p:cNvPr>
            <p:cNvGrpSpPr/>
            <p:nvPr/>
          </p:nvGrpSpPr>
          <p:grpSpPr>
            <a:xfrm>
              <a:off x="6711302" y="1344450"/>
              <a:ext cx="5061036" cy="3481201"/>
              <a:chOff x="6724002" y="730606"/>
              <a:chExt cx="5061036" cy="3481201"/>
            </a:xfrm>
          </p:grpSpPr>
          <p:grpSp>
            <p:nvGrpSpPr>
              <p:cNvPr id="8" name="Group 7">
                <a:extLst>
                  <a:ext uri="{FF2B5EF4-FFF2-40B4-BE49-F238E27FC236}">
                    <a16:creationId xmlns:a16="http://schemas.microsoft.com/office/drawing/2014/main" id="{B5A260EF-8980-A748-B9E7-434C70F24D18}"/>
                  </a:ext>
                </a:extLst>
              </p:cNvPr>
              <p:cNvGrpSpPr/>
              <p:nvPr/>
            </p:nvGrpSpPr>
            <p:grpSpPr>
              <a:xfrm>
                <a:off x="6724002" y="730606"/>
                <a:ext cx="4680598" cy="3438767"/>
                <a:chOff x="2482202" y="2185866"/>
                <a:chExt cx="4680598" cy="3438767"/>
              </a:xfrm>
            </p:grpSpPr>
            <p:sp>
              <p:nvSpPr>
                <p:cNvPr id="14" name="Rectangle 13">
                  <a:extLst>
                    <a:ext uri="{FF2B5EF4-FFF2-40B4-BE49-F238E27FC236}">
                      <a16:creationId xmlns:a16="http://schemas.microsoft.com/office/drawing/2014/main" id="{AC8499D1-8245-3543-A593-181BACC7BD63}"/>
                    </a:ext>
                  </a:extLst>
                </p:cNvPr>
                <p:cNvSpPr/>
                <p:nvPr/>
              </p:nvSpPr>
              <p:spPr>
                <a:xfrm>
                  <a:off x="6642100" y="3543300"/>
                  <a:ext cx="368300" cy="361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6AE5E6C-6E92-7A41-BB1B-48973FA6B4AF}"/>
                    </a:ext>
                  </a:extLst>
                </p:cNvPr>
                <p:cNvGrpSpPr/>
                <p:nvPr/>
              </p:nvGrpSpPr>
              <p:grpSpPr>
                <a:xfrm>
                  <a:off x="2482202" y="2185866"/>
                  <a:ext cx="4680598" cy="3438767"/>
                  <a:chOff x="2482202" y="2185866"/>
                  <a:chExt cx="4680598" cy="3438767"/>
                </a:xfrm>
              </p:grpSpPr>
              <p:grpSp>
                <p:nvGrpSpPr>
                  <p:cNvPr id="16" name="Group 15">
                    <a:extLst>
                      <a:ext uri="{FF2B5EF4-FFF2-40B4-BE49-F238E27FC236}">
                        <a16:creationId xmlns:a16="http://schemas.microsoft.com/office/drawing/2014/main" id="{3B58F383-4635-7146-B44D-7FB25AF42ED1}"/>
                      </a:ext>
                    </a:extLst>
                  </p:cNvPr>
                  <p:cNvGrpSpPr/>
                  <p:nvPr/>
                </p:nvGrpSpPr>
                <p:grpSpPr>
                  <a:xfrm>
                    <a:off x="2482202" y="2185866"/>
                    <a:ext cx="4568569" cy="3438767"/>
                    <a:chOff x="3357171" y="1110153"/>
                    <a:chExt cx="4568569" cy="3438767"/>
                  </a:xfrm>
                </p:grpSpPr>
                <p:grpSp>
                  <p:nvGrpSpPr>
                    <p:cNvPr id="18" name="Group 17">
                      <a:extLst>
                        <a:ext uri="{FF2B5EF4-FFF2-40B4-BE49-F238E27FC236}">
                          <a16:creationId xmlns:a16="http://schemas.microsoft.com/office/drawing/2014/main" id="{5FFD1445-757B-1143-B4B6-4E822D58D58A}"/>
                        </a:ext>
                      </a:extLst>
                    </p:cNvPr>
                    <p:cNvGrpSpPr/>
                    <p:nvPr/>
                  </p:nvGrpSpPr>
                  <p:grpSpPr>
                    <a:xfrm>
                      <a:off x="3784600" y="3771900"/>
                      <a:ext cx="2235200" cy="736600"/>
                      <a:chOff x="3784600" y="3771900"/>
                      <a:chExt cx="2235200" cy="736600"/>
                    </a:xfrm>
                  </p:grpSpPr>
                  <p:sp>
                    <p:nvSpPr>
                      <p:cNvPr id="20" name="Right Triangle 19">
                        <a:extLst>
                          <a:ext uri="{FF2B5EF4-FFF2-40B4-BE49-F238E27FC236}">
                            <a16:creationId xmlns:a16="http://schemas.microsoft.com/office/drawing/2014/main" id="{3426413F-86C3-C44B-B6A0-C015E663F2DF}"/>
                          </a:ext>
                        </a:extLst>
                      </p:cNvPr>
                      <p:cNvSpPr/>
                      <p:nvPr/>
                    </p:nvSpPr>
                    <p:spPr>
                      <a:xfrm>
                        <a:off x="3784600" y="3771900"/>
                        <a:ext cx="1219200" cy="736600"/>
                      </a:xfrm>
                      <a:prstGeom prst="rtTriangle">
                        <a:avLst/>
                      </a:prstGeom>
                      <a:solidFill>
                        <a:srgbClr val="929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C9ADDEB-A9B0-DB4A-9D14-DC12CDDF6D3A}"/>
                          </a:ext>
                        </a:extLst>
                      </p:cNvPr>
                      <p:cNvCxnSpPr/>
                      <p:nvPr/>
                    </p:nvCxnSpPr>
                    <p:spPr>
                      <a:xfrm>
                        <a:off x="5003800" y="4508500"/>
                        <a:ext cx="10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65F06C-74E9-C948-BB03-98E67D2BCD99}"/>
                          </a:ext>
                        </a:extLst>
                      </p:cNvPr>
                      <p:cNvCxnSpPr>
                        <a:cxnSpLocks/>
                        <a:endCxn id="20" idx="4"/>
                      </p:cNvCxnSpPr>
                      <p:nvPr/>
                    </p:nvCxnSpPr>
                    <p:spPr>
                      <a:xfrm>
                        <a:off x="3784600" y="3771900"/>
                        <a:ext cx="1219200" cy="736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Arc 18">
                      <a:extLst>
                        <a:ext uri="{FF2B5EF4-FFF2-40B4-BE49-F238E27FC236}">
                          <a16:creationId xmlns:a16="http://schemas.microsoft.com/office/drawing/2014/main" id="{F5EA9BF3-2225-5143-B7C7-A0CAB4ED202E}"/>
                        </a:ext>
                      </a:extLst>
                    </p:cNvPr>
                    <p:cNvSpPr/>
                    <p:nvPr/>
                  </p:nvSpPr>
                  <p:spPr>
                    <a:xfrm rot="4728541">
                      <a:off x="3922072" y="545252"/>
                      <a:ext cx="3438767" cy="4568569"/>
                    </a:xfrm>
                    <a:prstGeom prst="arc">
                      <a:avLst>
                        <a:gd name="adj1" fmla="val 16275909"/>
                        <a:gd name="adj2" fmla="val 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4CCE7120-00C3-A04F-B01A-06F66DA7DA8A}"/>
                      </a:ext>
                    </a:extLst>
                  </p:cNvPr>
                  <p:cNvCxnSpPr>
                    <a:cxnSpLocks/>
                    <a:stCxn id="20" idx="2"/>
                  </p:cNvCxnSpPr>
                  <p:nvPr/>
                </p:nvCxnSpPr>
                <p:spPr>
                  <a:xfrm>
                    <a:off x="2909631" y="5584213"/>
                    <a:ext cx="42531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C40A9908-2DAD-3F49-A050-FE30586DBE65}"/>
                  </a:ext>
                </a:extLst>
              </p:cNvPr>
              <p:cNvCxnSpPr/>
              <p:nvPr/>
            </p:nvCxnSpPr>
            <p:spPr>
              <a:xfrm>
                <a:off x="7442200" y="3594100"/>
                <a:ext cx="0" cy="52215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DAE7C1B-C9A1-7F4D-8FD8-6C32EC593C32}"/>
                      </a:ext>
                    </a:extLst>
                  </p:cNvPr>
                  <p:cNvSpPr/>
                  <p:nvPr/>
                </p:nvSpPr>
                <p:spPr>
                  <a:xfrm>
                    <a:off x="6789697" y="3594099"/>
                    <a:ext cx="723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𝑦</m:t>
                              </m:r>
                            </m:e>
                            <m:sub>
                              <m:r>
                                <a:rPr lang="en-US" b="0" i="1" smtClean="0">
                                  <a:latin typeface="Cambria Math" panose="02040503050406030204" pitchFamily="18" charset="0"/>
                                  <a:cs typeface="Times New Roman" panose="02020603050405020304" pitchFamily="18" charset="0"/>
                                </a:rPr>
                                <m:t>𝑚𝑎𝑥</m:t>
                              </m:r>
                            </m:sub>
                          </m:sSub>
                        </m:oMath>
                      </m:oMathPara>
                    </a14:m>
                    <a:endParaRPr lang="en-US" dirty="0"/>
                  </a:p>
                </p:txBody>
              </p:sp>
            </mc:Choice>
            <mc:Fallback xmlns="">
              <p:sp>
                <p:nvSpPr>
                  <p:cNvPr id="25" name="Rectangle 24">
                    <a:extLst>
                      <a:ext uri="{FF2B5EF4-FFF2-40B4-BE49-F238E27FC236}">
                        <a16:creationId xmlns:a16="http://schemas.microsoft.com/office/drawing/2014/main" id="{3EAE1BC8-9D7C-FD41-8D74-8A72F1CCE1DF}"/>
                      </a:ext>
                    </a:extLst>
                  </p:cNvPr>
                  <p:cNvSpPr>
                    <a:spLocks noRot="1" noChangeAspect="1" noMove="1" noResize="1" noEditPoints="1" noAdjustHandles="1" noChangeArrowheads="1" noChangeShapeType="1" noTextEdit="1"/>
                  </p:cNvSpPr>
                  <p:nvPr/>
                </p:nvSpPr>
                <p:spPr>
                  <a:xfrm>
                    <a:off x="6789697" y="3594099"/>
                    <a:ext cx="723467"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CD1C400-C92A-9F49-8E25-E18595CB4D2E}"/>
                      </a:ext>
                    </a:extLst>
                  </p:cNvPr>
                  <p:cNvSpPr/>
                  <p:nvPr/>
                </p:nvSpPr>
                <p:spPr>
                  <a:xfrm>
                    <a:off x="7719789" y="3842475"/>
                    <a:ext cx="3741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𝜃</m:t>
                          </m:r>
                        </m:oMath>
                      </m:oMathPara>
                    </a14:m>
                    <a:endParaRPr lang="en-US" dirty="0"/>
                  </a:p>
                </p:txBody>
              </p:sp>
            </mc:Choice>
            <mc:Fallback xmlns="">
              <p:sp>
                <p:nvSpPr>
                  <p:cNvPr id="26" name="Rectangle 25">
                    <a:extLst>
                      <a:ext uri="{FF2B5EF4-FFF2-40B4-BE49-F238E27FC236}">
                        <a16:creationId xmlns:a16="http://schemas.microsoft.com/office/drawing/2014/main" id="{3033F4CC-2C11-2B42-92FB-3376A6C906F3}"/>
                      </a:ext>
                    </a:extLst>
                  </p:cNvPr>
                  <p:cNvSpPr>
                    <a:spLocks noRot="1" noChangeAspect="1" noMove="1" noResize="1" noEditPoints="1" noAdjustHandles="1" noChangeArrowheads="1" noChangeShapeType="1" noTextEdit="1"/>
                  </p:cNvSpPr>
                  <p:nvPr/>
                </p:nvSpPr>
                <p:spPr>
                  <a:xfrm>
                    <a:off x="7719789" y="3842475"/>
                    <a:ext cx="374140" cy="369332"/>
                  </a:xfrm>
                  <a:prstGeom prst="rect">
                    <a:avLst/>
                  </a:prstGeom>
                  <a:blipFill>
                    <a:blip r:embed="rId4"/>
                    <a:stretch>
                      <a:fillRect/>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AA577131-0B61-B04F-A247-EA806E545376}"/>
                  </a:ext>
                </a:extLst>
              </p:cNvPr>
              <p:cNvSpPr/>
              <p:nvPr/>
            </p:nvSpPr>
            <p:spPr>
              <a:xfrm rot="10800000">
                <a:off x="11285802" y="2457372"/>
                <a:ext cx="198702" cy="167896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FF04C60-0EA3-544A-811E-C62BEDD4415B}"/>
                      </a:ext>
                    </a:extLst>
                  </p:cNvPr>
                  <p:cNvSpPr/>
                  <p:nvPr/>
                </p:nvSpPr>
                <p:spPr>
                  <a:xfrm>
                    <a:off x="11413654" y="3023021"/>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𝑦</m:t>
                          </m:r>
                        </m:oMath>
                      </m:oMathPara>
                    </a14:m>
                    <a:endParaRPr lang="en-US" dirty="0"/>
                  </a:p>
                </p:txBody>
              </p:sp>
            </mc:Choice>
            <mc:Fallback xmlns="">
              <p:sp>
                <p:nvSpPr>
                  <p:cNvPr id="28" name="Rectangle 27">
                    <a:extLst>
                      <a:ext uri="{FF2B5EF4-FFF2-40B4-BE49-F238E27FC236}">
                        <a16:creationId xmlns:a16="http://schemas.microsoft.com/office/drawing/2014/main" id="{A6FF2BBD-ADA3-2F40-8B31-5ECA0D470E4F}"/>
                      </a:ext>
                    </a:extLst>
                  </p:cNvPr>
                  <p:cNvSpPr>
                    <a:spLocks noRot="1" noChangeAspect="1" noMove="1" noResize="1" noEditPoints="1" noAdjustHandles="1" noChangeArrowheads="1" noChangeShapeType="1" noTextEdit="1"/>
                  </p:cNvSpPr>
                  <p:nvPr/>
                </p:nvSpPr>
                <p:spPr>
                  <a:xfrm>
                    <a:off x="11413654" y="3023021"/>
                    <a:ext cx="371384" cy="369332"/>
                  </a:xfrm>
                  <a:prstGeom prst="rect">
                    <a:avLst/>
                  </a:prstGeom>
                  <a:blipFill>
                    <a:blip r:embed="rId5"/>
                    <a:stretch>
                      <a:fillRect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AFD0709-F921-8E43-B59C-C65BAC7ACA31}"/>
                    </a:ext>
                  </a:extLst>
                </p:cNvPr>
                <p:cNvSpPr/>
                <p:nvPr/>
              </p:nvSpPr>
              <p:spPr>
                <a:xfrm>
                  <a:off x="10860749" y="2746741"/>
                  <a:ext cx="4355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𝑚</m:t>
                        </m:r>
                      </m:oMath>
                    </m:oMathPara>
                  </a14:m>
                  <a:endParaRPr lang="en-US" dirty="0"/>
                </a:p>
              </p:txBody>
            </p:sp>
          </mc:Choice>
          <mc:Fallback xmlns="">
            <p:sp>
              <p:nvSpPr>
                <p:cNvPr id="30" name="Rectangle 29">
                  <a:extLst>
                    <a:ext uri="{FF2B5EF4-FFF2-40B4-BE49-F238E27FC236}">
                      <a16:creationId xmlns:a16="http://schemas.microsoft.com/office/drawing/2014/main" id="{C3376040-024C-4749-9EEF-512A0BAD613F}"/>
                    </a:ext>
                  </a:extLst>
                </p:cNvPr>
                <p:cNvSpPr>
                  <a:spLocks noRot="1" noChangeAspect="1" noMove="1" noResize="1" noEditPoints="1" noAdjustHandles="1" noChangeArrowheads="1" noChangeShapeType="1" noTextEdit="1"/>
                </p:cNvSpPr>
                <p:nvPr/>
              </p:nvSpPr>
              <p:spPr>
                <a:xfrm>
                  <a:off x="10860749" y="2746741"/>
                  <a:ext cx="435504" cy="369332"/>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5502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A8691887-CEA7-F540-B252-17AB0F939AC2}"/>
                  </a:ext>
                </a:extLst>
              </p:cNvPr>
              <p:cNvSpPr txBox="1"/>
              <p:nvPr/>
            </p:nvSpPr>
            <p:spPr>
              <a:xfrm>
                <a:off x="423041" y="1038158"/>
                <a:ext cx="11469414" cy="2503699"/>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Example 4:</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Suppose two masses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1</m:t>
                        </m:r>
                      </m:sub>
                    </m:sSub>
                    <m:r>
                      <a:rPr lang="en-US" sz="2200" b="0" i="1" smtClean="0">
                        <a:latin typeface="Cambria Math" panose="02040503050406030204" pitchFamily="18" charset="0"/>
                        <a:cs typeface="Times New Roman" panose="02020603050405020304" pitchFamily="18" charset="0"/>
                      </a:rPr>
                      <m:t>=1.0</m:t>
                    </m:r>
                    <m:r>
                      <a:rPr lang="en-US" sz="2200" b="0" i="1" smtClean="0">
                        <a:latin typeface="Cambria Math" panose="02040503050406030204" pitchFamily="18" charset="0"/>
                        <a:cs typeface="Times New Roman" panose="02020603050405020304" pitchFamily="18" charset="0"/>
                      </a:rPr>
                      <m:t>𝑘𝑔</m:t>
                    </m:r>
                  </m:oMath>
                </a14:m>
                <a:r>
                  <a:rPr lang="en-US" sz="22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2</m:t>
                        </m:r>
                      </m:sub>
                    </m:sSub>
                    <m:r>
                      <a:rPr lang="en-US" sz="2200" b="0" i="1" smtClean="0">
                        <a:latin typeface="Cambria Math" panose="02040503050406030204" pitchFamily="18" charset="0"/>
                        <a:cs typeface="Times New Roman" panose="02020603050405020304" pitchFamily="18" charset="0"/>
                      </a:rPr>
                      <m:t>=2.0</m:t>
                    </m:r>
                    <m:r>
                      <a:rPr lang="en-US" sz="2200" b="0" i="1" smtClean="0">
                        <a:latin typeface="Cambria Math" panose="02040503050406030204" pitchFamily="18" charset="0"/>
                        <a:cs typeface="Times New Roman" panose="02020603050405020304" pitchFamily="18" charset="0"/>
                      </a:rPr>
                      <m:t>𝑘𝑔</m:t>
                    </m:r>
                  </m:oMath>
                </a14:m>
                <a:r>
                  <a:rPr lang="en-US" sz="2200" dirty="0">
                    <a:latin typeface="Times New Roman" panose="02020603050405020304" pitchFamily="18" charset="0"/>
                    <a:cs typeface="Times New Roman" panose="02020603050405020304" pitchFamily="18" charset="0"/>
                  </a:rPr>
                  <a:t> are connected by a light rope that passes over a massless pulley.  Mass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1</m:t>
                        </m:r>
                      </m:sub>
                    </m:sSub>
                  </m:oMath>
                </a14:m>
                <a:r>
                  <a:rPr lang="en-US" sz="2200" dirty="0">
                    <a:latin typeface="Times New Roman" panose="02020603050405020304" pitchFamily="18" charset="0"/>
                    <a:cs typeface="Times New Roman" panose="02020603050405020304" pitchFamily="18" charset="0"/>
                  </a:rPr>
                  <a:t> is also connected to a spring of stiffness </a:t>
                </a:r>
                <a14:m>
                  <m:oMath xmlns:m="http://schemas.openxmlformats.org/officeDocument/2006/math">
                    <m:r>
                      <a:rPr lang="en-US" sz="2200" b="0" i="1" smtClean="0">
                        <a:latin typeface="Cambria Math" panose="02040503050406030204" pitchFamily="18" charset="0"/>
                        <a:cs typeface="Times New Roman" panose="02020603050405020304" pitchFamily="18" charset="0"/>
                      </a:rPr>
                      <m:t>𝑘</m:t>
                    </m:r>
                    <m:r>
                      <a:rPr lang="en-US" sz="2200" b="0" i="1" smtClean="0">
                        <a:latin typeface="Cambria Math" panose="02040503050406030204" pitchFamily="18" charset="0"/>
                        <a:cs typeface="Times New Roman" panose="02020603050405020304" pitchFamily="18" charset="0"/>
                      </a:rPr>
                      <m:t>=100</m:t>
                    </m:r>
                    <m:box>
                      <m:boxPr>
                        <m:ctrlPr>
                          <a:rPr lang="en-US" sz="2200" b="0" i="1" smtClean="0">
                            <a:latin typeface="Cambria Math" panose="02040503050406030204" pitchFamily="18" charset="0"/>
                            <a:cs typeface="Times New Roman" panose="02020603050405020304" pitchFamily="18" charset="0"/>
                          </a:rPr>
                        </m:ctrlPr>
                      </m:boxPr>
                      <m:e>
                        <m:argPr>
                          <m:argSz m:val="-1"/>
                        </m:argP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𝑁</m:t>
                            </m:r>
                          </m:num>
                          <m:den>
                            <m:r>
                              <a:rPr lang="en-US" sz="2200" b="0" i="1" smtClean="0">
                                <a:latin typeface="Cambria Math" panose="02040503050406030204" pitchFamily="18" charset="0"/>
                                <a:cs typeface="Times New Roman" panose="02020603050405020304" pitchFamily="18" charset="0"/>
                              </a:rPr>
                              <m:t>𝑚</m:t>
                            </m:r>
                          </m:den>
                        </m:f>
                      </m:e>
                    </m:box>
                  </m:oMath>
                </a14:m>
                <a:r>
                  <a:rPr lang="en-US" sz="2200" dirty="0">
                    <a:latin typeface="Times New Roman" panose="02020603050405020304" pitchFamily="18" charset="0"/>
                    <a:cs typeface="Times New Roman" panose="02020603050405020304" pitchFamily="18" charset="0"/>
                  </a:rPr>
                  <a:t>.  If mass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2</m:t>
                        </m:r>
                      </m:sub>
                    </m:sSub>
                  </m:oMath>
                </a14:m>
                <a:r>
                  <a:rPr lang="en-US" sz="2200" dirty="0">
                    <a:latin typeface="Times New Roman" panose="02020603050405020304" pitchFamily="18" charset="0"/>
                    <a:cs typeface="Times New Roman" panose="02020603050405020304" pitchFamily="18" charset="0"/>
                  </a:rPr>
                  <a:t> is released from rest, what is the maximum extension,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𝑥</m:t>
                        </m:r>
                      </m:e>
                      <m:sub>
                        <m:r>
                          <a:rPr lang="en-US" sz="2200" b="0" i="1" smtClean="0">
                            <a:latin typeface="Cambria Math" panose="02040503050406030204" pitchFamily="18" charset="0"/>
                            <a:cs typeface="Times New Roman" panose="02020603050405020304" pitchFamily="18" charset="0"/>
                          </a:rPr>
                          <m:t>𝑚𝑎𝑥</m:t>
                        </m:r>
                      </m:sub>
                    </m:sSub>
                  </m:oMath>
                </a14:m>
                <a:r>
                  <a:rPr lang="en-US" sz="2200" dirty="0">
                    <a:latin typeface="Times New Roman" panose="02020603050405020304" pitchFamily="18" charset="0"/>
                    <a:cs typeface="Times New Roman" panose="02020603050405020304" pitchFamily="18" charset="0"/>
                  </a:rPr>
                  <a:t>, of the spring?</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What is the speed of mass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2</m:t>
                        </m:r>
                      </m:sub>
                    </m:sSub>
                  </m:oMath>
                </a14:m>
                <a:r>
                  <a:rPr lang="en-US" sz="2200" dirty="0">
                    <a:latin typeface="Times New Roman" panose="02020603050405020304" pitchFamily="18" charset="0"/>
                    <a:cs typeface="Times New Roman" panose="02020603050405020304" pitchFamily="18" charset="0"/>
                  </a:rPr>
                  <a:t> when the spring has been stretched by </a:t>
                </a:r>
                <a14:m>
                  <m:oMath xmlns:m="http://schemas.openxmlformats.org/officeDocument/2006/math">
                    <m:r>
                      <a:rPr lang="en-US" sz="2200" b="0" i="0" smtClean="0">
                        <a:latin typeface="Cambria Math" panose="02040503050406030204" pitchFamily="18" charset="0"/>
                        <a:cs typeface="Times New Roman" panose="02020603050405020304" pitchFamily="18" charset="0"/>
                      </a:rPr>
                      <m:t>0.75</m:t>
                    </m:r>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𝑥</m:t>
                        </m:r>
                      </m:e>
                      <m:sub>
                        <m:r>
                          <a:rPr lang="en-US" sz="2200" b="0" i="1" smtClean="0">
                            <a:latin typeface="Cambria Math" panose="02040503050406030204" pitchFamily="18" charset="0"/>
                            <a:cs typeface="Times New Roman" panose="02020603050405020304" pitchFamily="18" charset="0"/>
                          </a:rPr>
                          <m:t>𝑚𝑎𝑥</m:t>
                        </m:r>
                      </m:sub>
                    </m:sSub>
                  </m:oMath>
                </a14:m>
                <a:r>
                  <a:rPr lang="en-US" sz="2200" dirty="0">
                    <a:latin typeface="Times New Roman" panose="02020603050405020304" pitchFamily="18" charset="0"/>
                    <a:cs typeface="Times New Roman" panose="02020603050405020304" pitchFamily="18" charset="0"/>
                  </a:rPr>
                  <a:t>?</a:t>
                </a:r>
              </a:p>
            </p:txBody>
          </p:sp>
        </mc:Choice>
        <mc:Fallback>
          <p:sp>
            <p:nvSpPr>
              <p:cNvPr id="32" name="TextBox 31">
                <a:extLst>
                  <a:ext uri="{FF2B5EF4-FFF2-40B4-BE49-F238E27FC236}">
                    <a16:creationId xmlns:a16="http://schemas.microsoft.com/office/drawing/2014/main" id="{A8691887-CEA7-F540-B252-17AB0F939AC2}"/>
                  </a:ext>
                </a:extLst>
              </p:cNvPr>
              <p:cNvSpPr txBox="1">
                <a:spLocks noRot="1" noChangeAspect="1" noMove="1" noResize="1" noEditPoints="1" noAdjustHandles="1" noChangeArrowheads="1" noChangeShapeType="1" noTextEdit="1"/>
              </p:cNvSpPr>
              <p:nvPr/>
            </p:nvSpPr>
            <p:spPr>
              <a:xfrm>
                <a:off x="423041" y="1038158"/>
                <a:ext cx="11469414" cy="2503699"/>
              </a:xfrm>
              <a:prstGeom prst="rect">
                <a:avLst/>
              </a:prstGeom>
              <a:blipFill>
                <a:blip r:embed="rId2"/>
                <a:stretch>
                  <a:fillRect l="-664" t="-1515" b="-4040"/>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D0997183-45EF-3A47-A4F7-A28C8B20346E}"/>
              </a:ext>
            </a:extLst>
          </p:cNvPr>
          <p:cNvGrpSpPr/>
          <p:nvPr/>
        </p:nvGrpSpPr>
        <p:grpSpPr>
          <a:xfrm>
            <a:off x="3988676" y="4007582"/>
            <a:ext cx="3946633" cy="2504429"/>
            <a:chOff x="1266497" y="1965095"/>
            <a:chExt cx="3946633" cy="2504429"/>
          </a:xfrm>
        </p:grpSpPr>
        <p:grpSp>
          <p:nvGrpSpPr>
            <p:cNvPr id="29" name="Group 28">
              <a:extLst>
                <a:ext uri="{FF2B5EF4-FFF2-40B4-BE49-F238E27FC236}">
                  <a16:creationId xmlns:a16="http://schemas.microsoft.com/office/drawing/2014/main" id="{7F952AC7-D22C-6D4E-82F4-AAE2290753DC}"/>
                </a:ext>
              </a:extLst>
            </p:cNvPr>
            <p:cNvGrpSpPr/>
            <p:nvPr/>
          </p:nvGrpSpPr>
          <p:grpSpPr>
            <a:xfrm>
              <a:off x="1266497" y="2049517"/>
              <a:ext cx="3946633" cy="2420007"/>
              <a:chOff x="1266497" y="2049517"/>
              <a:chExt cx="3946633" cy="2420007"/>
            </a:xfrm>
          </p:grpSpPr>
          <p:grpSp>
            <p:nvGrpSpPr>
              <p:cNvPr id="22" name="Group 21">
                <a:extLst>
                  <a:ext uri="{FF2B5EF4-FFF2-40B4-BE49-F238E27FC236}">
                    <a16:creationId xmlns:a16="http://schemas.microsoft.com/office/drawing/2014/main" id="{81E67C91-B982-AE46-8BA5-F2793299C0AE}"/>
                  </a:ext>
                </a:extLst>
              </p:cNvPr>
              <p:cNvGrpSpPr/>
              <p:nvPr/>
            </p:nvGrpSpPr>
            <p:grpSpPr>
              <a:xfrm>
                <a:off x="1266497" y="2049517"/>
                <a:ext cx="3946633" cy="2420007"/>
                <a:chOff x="1266497" y="2049517"/>
                <a:chExt cx="3946633" cy="2420007"/>
              </a:xfrm>
            </p:grpSpPr>
            <p:grpSp>
              <p:nvGrpSpPr>
                <p:cNvPr id="12" name="Group 11">
                  <a:extLst>
                    <a:ext uri="{FF2B5EF4-FFF2-40B4-BE49-F238E27FC236}">
                      <a16:creationId xmlns:a16="http://schemas.microsoft.com/office/drawing/2014/main" id="{69DC4DA9-6372-8A4D-A940-0AA0DDB9176A}"/>
                    </a:ext>
                  </a:extLst>
                </p:cNvPr>
                <p:cNvGrpSpPr/>
                <p:nvPr/>
              </p:nvGrpSpPr>
              <p:grpSpPr>
                <a:xfrm>
                  <a:off x="1266497" y="2049517"/>
                  <a:ext cx="3358054" cy="2420007"/>
                  <a:chOff x="1266497" y="2049517"/>
                  <a:chExt cx="3358054" cy="2420007"/>
                </a:xfrm>
              </p:grpSpPr>
              <p:sp>
                <p:nvSpPr>
                  <p:cNvPr id="5" name="Rectangle 4">
                    <a:extLst>
                      <a:ext uri="{FF2B5EF4-FFF2-40B4-BE49-F238E27FC236}">
                        <a16:creationId xmlns:a16="http://schemas.microsoft.com/office/drawing/2014/main" id="{F23717E9-7EDB-C342-98E1-564A6A49A90D}"/>
                      </a:ext>
                    </a:extLst>
                  </p:cNvPr>
                  <p:cNvSpPr/>
                  <p:nvPr/>
                </p:nvSpPr>
                <p:spPr>
                  <a:xfrm>
                    <a:off x="1271752" y="2711669"/>
                    <a:ext cx="3352799" cy="16501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BEF4AF8-AD3D-3D4B-840B-240267C945AF}"/>
                      </a:ext>
                    </a:extLst>
                  </p:cNvPr>
                  <p:cNvCxnSpPr>
                    <a:cxnSpLocks/>
                  </p:cNvCxnSpPr>
                  <p:nvPr/>
                </p:nvCxnSpPr>
                <p:spPr>
                  <a:xfrm>
                    <a:off x="1266497" y="2049517"/>
                    <a:ext cx="5255" cy="662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8E7417D-8399-4B4A-9A1F-A7C1993FB986}"/>
                      </a:ext>
                    </a:extLst>
                  </p:cNvPr>
                  <p:cNvCxnSpPr/>
                  <p:nvPr/>
                </p:nvCxnSpPr>
                <p:spPr>
                  <a:xfrm>
                    <a:off x="1271752" y="2711669"/>
                    <a:ext cx="0" cy="175785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13A090-BA54-F345-BBA2-0A1A8C5216AB}"/>
                      </a:ext>
                    </a:extLst>
                  </p:cNvPr>
                  <p:cNvCxnSpPr>
                    <a:cxnSpLocks/>
                  </p:cNvCxnSpPr>
                  <p:nvPr/>
                </p:nvCxnSpPr>
                <p:spPr>
                  <a:xfrm>
                    <a:off x="1266497" y="4361793"/>
                    <a:ext cx="335805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73594FFB-4D81-094B-A373-61F59BA08704}"/>
                    </a:ext>
                  </a:extLst>
                </p:cNvPr>
                <p:cNvCxnSpPr>
                  <a:cxnSpLocks/>
                </p:cNvCxnSpPr>
                <p:nvPr/>
              </p:nvCxnSpPr>
              <p:spPr>
                <a:xfrm flipH="1">
                  <a:off x="4635061" y="2443545"/>
                  <a:ext cx="302733" cy="268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1E3292B-74EC-684A-B072-DA6BC0DC50BD}"/>
                    </a:ext>
                  </a:extLst>
                </p:cNvPr>
                <p:cNvSpPr/>
                <p:nvPr/>
              </p:nvSpPr>
              <p:spPr>
                <a:xfrm>
                  <a:off x="4803227" y="2417379"/>
                  <a:ext cx="157655" cy="1786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5DFF7D6-2EFB-FA4A-BDA0-10DE2825C7E1}"/>
                    </a:ext>
                  </a:extLst>
                </p:cNvPr>
                <p:cNvSpPr/>
                <p:nvPr/>
              </p:nvSpPr>
              <p:spPr>
                <a:xfrm>
                  <a:off x="2396359" y="2144109"/>
                  <a:ext cx="504496" cy="567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7485D2-3F1B-9047-950E-F69D18039B64}"/>
                    </a:ext>
                  </a:extLst>
                </p:cNvPr>
                <p:cNvSpPr/>
                <p:nvPr/>
              </p:nvSpPr>
              <p:spPr>
                <a:xfrm>
                  <a:off x="4708634" y="3132083"/>
                  <a:ext cx="504496" cy="5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2BD686D7-5541-404E-B2DB-7F4202B5AC7A}"/>
                  </a:ext>
                </a:extLst>
              </p:cNvPr>
              <p:cNvCxnSpPr>
                <a:cxnSpLocks/>
                <a:stCxn id="19" idx="3"/>
                <a:endCxn id="18" idx="0"/>
              </p:cNvCxnSpPr>
              <p:nvPr/>
            </p:nvCxnSpPr>
            <p:spPr>
              <a:xfrm flipV="1">
                <a:off x="2900855" y="2417379"/>
                <a:ext cx="1981200"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1D909C-BA32-714F-A26D-723AC709A40F}"/>
                  </a:ext>
                </a:extLst>
              </p:cNvPr>
              <p:cNvCxnSpPr>
                <a:cxnSpLocks/>
                <a:stCxn id="18" idx="6"/>
                <a:endCxn id="20" idx="0"/>
              </p:cNvCxnSpPr>
              <p:nvPr/>
            </p:nvCxnSpPr>
            <p:spPr>
              <a:xfrm>
                <a:off x="4960882" y="2506717"/>
                <a:ext cx="0" cy="625366"/>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0D9D243-2765-F040-907D-9AC45F22B081}"/>
                    </a:ext>
                  </a:extLst>
                </p:cNvPr>
                <p:cNvSpPr txBox="1"/>
                <p:nvPr/>
              </p:nvSpPr>
              <p:spPr>
                <a:xfrm>
                  <a:off x="2474169" y="2289388"/>
                  <a:ext cx="3488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E0D9D243-2765-F040-907D-9AC45F22B081}"/>
                    </a:ext>
                  </a:extLst>
                </p:cNvPr>
                <p:cNvSpPr txBox="1">
                  <a:spLocks noRot="1" noChangeAspect="1" noMove="1" noResize="1" noEditPoints="1" noAdjustHandles="1" noChangeArrowheads="1" noChangeShapeType="1" noTextEdit="1"/>
                </p:cNvSpPr>
                <p:nvPr/>
              </p:nvSpPr>
              <p:spPr>
                <a:xfrm>
                  <a:off x="2474169" y="2289388"/>
                  <a:ext cx="348877" cy="276999"/>
                </a:xfrm>
                <a:prstGeom prst="rect">
                  <a:avLst/>
                </a:prstGeom>
                <a:blipFill>
                  <a:blip r:embed="rId3"/>
                  <a:stretch>
                    <a:fillRect l="-6897" r="-3448"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569FCE7-F31E-D641-8A92-68A359104850}"/>
                    </a:ext>
                  </a:extLst>
                </p:cNvPr>
                <p:cNvSpPr txBox="1"/>
                <p:nvPr/>
              </p:nvSpPr>
              <p:spPr>
                <a:xfrm>
                  <a:off x="4803227" y="3282618"/>
                  <a:ext cx="3542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31" name="TextBox 30">
                  <a:extLst>
                    <a:ext uri="{FF2B5EF4-FFF2-40B4-BE49-F238E27FC236}">
                      <a16:creationId xmlns:a16="http://schemas.microsoft.com/office/drawing/2014/main" id="{8569FCE7-F31E-D641-8A92-68A359104850}"/>
                    </a:ext>
                  </a:extLst>
                </p:cNvPr>
                <p:cNvSpPr txBox="1">
                  <a:spLocks noRot="1" noChangeAspect="1" noMove="1" noResize="1" noEditPoints="1" noAdjustHandles="1" noChangeArrowheads="1" noChangeShapeType="1" noTextEdit="1"/>
                </p:cNvSpPr>
                <p:nvPr/>
              </p:nvSpPr>
              <p:spPr>
                <a:xfrm>
                  <a:off x="4803227" y="3282618"/>
                  <a:ext cx="354200" cy="276999"/>
                </a:xfrm>
                <a:prstGeom prst="rect">
                  <a:avLst/>
                </a:prstGeom>
                <a:blipFill>
                  <a:blip r:embed="rId4"/>
                  <a:stretch>
                    <a:fillRect l="-10345" r="-3448" b="-13043"/>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C7FDAAB-180E-AE45-A64F-4AAED8A03483}"/>
                </a:ext>
              </a:extLst>
            </p:cNvPr>
            <p:cNvPicPr>
              <a:picLocks noChangeAspect="1"/>
            </p:cNvPicPr>
            <p:nvPr/>
          </p:nvPicPr>
          <p:blipFill>
            <a:blip r:embed="rId5"/>
            <a:stretch>
              <a:fillRect/>
            </a:stretch>
          </p:blipFill>
          <p:spPr>
            <a:xfrm>
              <a:off x="1288954" y="2289388"/>
              <a:ext cx="1097280" cy="30003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A22DCFD-3F35-5747-BB6B-EED252A1CD35}"/>
                    </a:ext>
                  </a:extLst>
                </p:cNvPr>
                <p:cNvSpPr txBox="1"/>
                <p:nvPr/>
              </p:nvSpPr>
              <p:spPr>
                <a:xfrm>
                  <a:off x="1740921" y="1965095"/>
                  <a:ext cx="1862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35" name="TextBox 34">
                  <a:extLst>
                    <a:ext uri="{FF2B5EF4-FFF2-40B4-BE49-F238E27FC236}">
                      <a16:creationId xmlns:a16="http://schemas.microsoft.com/office/drawing/2014/main" id="{7A22DCFD-3F35-5747-BB6B-EED252A1CD35}"/>
                    </a:ext>
                  </a:extLst>
                </p:cNvPr>
                <p:cNvSpPr txBox="1">
                  <a:spLocks noRot="1" noChangeAspect="1" noMove="1" noResize="1" noEditPoints="1" noAdjustHandles="1" noChangeArrowheads="1" noChangeShapeType="1" noTextEdit="1"/>
                </p:cNvSpPr>
                <p:nvPr/>
              </p:nvSpPr>
              <p:spPr>
                <a:xfrm>
                  <a:off x="1740921" y="1965095"/>
                  <a:ext cx="186269" cy="276999"/>
                </a:xfrm>
                <a:prstGeom prst="rect">
                  <a:avLst/>
                </a:prstGeom>
                <a:blipFill>
                  <a:blip r:embed="rId6"/>
                  <a:stretch>
                    <a:fillRect l="-31250" r="-25000" b="-8696"/>
                  </a:stretch>
                </a:blipFill>
              </p:spPr>
              <p:txBody>
                <a:bodyPr/>
                <a:lstStyle/>
                <a:p>
                  <a:r>
                    <a:rPr lang="en-US">
                      <a:noFill/>
                    </a:rPr>
                    <a:t> </a:t>
                  </a:r>
                </a:p>
              </p:txBody>
            </p:sp>
          </mc:Fallback>
        </mc:AlternateContent>
      </p:grpSp>
    </p:spTree>
    <p:extLst>
      <p:ext uri="{BB962C8B-B14F-4D97-AF65-F5344CB8AC3E}">
        <p14:creationId xmlns:p14="http://schemas.microsoft.com/office/powerpoint/2010/main" val="1376902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129492"/>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855B8A95-0B56-374A-AF32-B1E150604941}"/>
                  </a:ext>
                </a:extLst>
              </p:cNvPr>
              <p:cNvSpPr/>
              <p:nvPr/>
            </p:nvSpPr>
            <p:spPr>
              <a:xfrm>
                <a:off x="269745" y="377172"/>
                <a:ext cx="11376212" cy="4927118"/>
              </a:xfrm>
              <a:prstGeom prst="rect">
                <a:avLst/>
              </a:prstGeom>
            </p:spPr>
            <p:txBody>
              <a:bodyPr wrap="square">
                <a:spAutoFit/>
              </a:bodyPr>
              <a:lstStyle/>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Example 5:</a:t>
                </a: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Consider the system shown below.  A spring of stiffness </a:t>
                </a:r>
                <a14:m>
                  <m:oMath xmlns:m="http://schemas.openxmlformats.org/officeDocument/2006/math">
                    <m:r>
                      <a:rPr lang="en-US" i="1">
                        <a:solidFill>
                          <a:srgbClr val="131313"/>
                        </a:solidFill>
                        <a:latin typeface="Cambria Math" panose="02040503050406030204" pitchFamily="18" charset="0"/>
                        <a:ea typeface="Times New Roman" panose="02020603050405020304" pitchFamily="18" charset="0"/>
                      </a:rPr>
                      <m:t>𝑘</m:t>
                    </m:r>
                    <m:r>
                      <a:rPr lang="en-US" i="1">
                        <a:solidFill>
                          <a:srgbClr val="131313"/>
                        </a:solidFill>
                        <a:latin typeface="Cambria Math" panose="02040503050406030204" pitchFamily="18" charset="0"/>
                        <a:ea typeface="Times New Roman" panose="02020603050405020304" pitchFamily="18" charset="0"/>
                      </a:rPr>
                      <m:t>=1000</m:t>
                    </m:r>
                    <m:box>
                      <m:boxPr>
                        <m:ctrlPr>
                          <a:rPr lang="en-US" i="1">
                            <a:solidFill>
                              <a:srgbClr val="131313"/>
                            </a:solidFill>
                            <a:latin typeface="Cambria Math" panose="02040503050406030204" pitchFamily="18" charset="0"/>
                            <a:ea typeface="Times New Roman" panose="02020603050405020304" pitchFamily="18" charset="0"/>
                          </a:rPr>
                        </m:ctrlPr>
                      </m:boxPr>
                      <m:e>
                        <m:argPr>
                          <m:argSz m:val="-1"/>
                        </m:argPr>
                        <m:f>
                          <m:fPr>
                            <m:ctrlPr>
                              <a:rPr lang="en-US" i="1">
                                <a:solidFill>
                                  <a:srgbClr val="131313"/>
                                </a:solidFill>
                                <a:latin typeface="Cambria Math" panose="02040503050406030204" pitchFamily="18" charset="0"/>
                                <a:ea typeface="Times New Roman" panose="02020603050405020304" pitchFamily="18" charset="0"/>
                              </a:rPr>
                            </m:ctrlPr>
                          </m:fPr>
                          <m:num>
                            <m:r>
                              <a:rPr lang="en-US" i="1">
                                <a:solidFill>
                                  <a:srgbClr val="131313"/>
                                </a:solidFill>
                                <a:latin typeface="Cambria Math" panose="02040503050406030204" pitchFamily="18" charset="0"/>
                                <a:ea typeface="Times New Roman" panose="02020603050405020304" pitchFamily="18" charset="0"/>
                              </a:rPr>
                              <m:t>𝑁</m:t>
                            </m:r>
                          </m:num>
                          <m:den>
                            <m:r>
                              <a:rPr lang="en-US" i="1">
                                <a:solidFill>
                                  <a:srgbClr val="131313"/>
                                </a:solidFill>
                                <a:latin typeface="Cambria Math" panose="02040503050406030204" pitchFamily="18" charset="0"/>
                                <a:ea typeface="Times New Roman" panose="02020603050405020304" pitchFamily="18" charset="0"/>
                              </a:rPr>
                              <m:t>𝑚</m:t>
                            </m:r>
                          </m:den>
                        </m:f>
                      </m:e>
                    </m:box>
                  </m:oMath>
                </a14:m>
                <a:r>
                  <a:rPr lang="en-US" dirty="0">
                    <a:solidFill>
                      <a:srgbClr val="131313"/>
                    </a:solidFill>
                    <a:latin typeface="Times New Roman" panose="02020603050405020304" pitchFamily="18" charset="0"/>
                    <a:ea typeface="Times New Roman" panose="02020603050405020304" pitchFamily="18" charset="0"/>
                    <a:cs typeface="Times New Roman" panose="02020603050405020304" pitchFamily="18" charset="0"/>
                  </a:rPr>
                  <a:t> is </a:t>
                </a:r>
                <a:r>
                  <a:rPr lang="en-US" dirty="0">
                    <a:latin typeface="Times New Roman" panose="02020603050405020304" pitchFamily="18" charset="0"/>
                    <a:ea typeface="Times New Roman" panose="02020603050405020304" pitchFamily="18" charset="0"/>
                    <a:cs typeface="Times New Roman" panose="02020603050405020304" pitchFamily="18" charset="0"/>
                  </a:rPr>
                  <a:t>compressed by an amount </a:t>
                </a:r>
                <a14:m>
                  <m:oMath xmlns:m="http://schemas.openxmlformats.org/officeDocument/2006/math">
                    <m:d>
                      <m:dPr>
                        <m:begChr m:val="|"/>
                        <m:endChr m:val="|"/>
                        <m:ctrlPr>
                          <a:rPr lang="en-US" i="1">
                            <a:solidFill>
                              <a:srgbClr val="131313"/>
                            </a:solidFill>
                            <a:latin typeface="Cambria Math" panose="02040503050406030204" pitchFamily="18" charset="0"/>
                            <a:ea typeface="Times New Roman" panose="02020603050405020304" pitchFamily="18" charset="0"/>
                          </a:rPr>
                        </m:ctrlPr>
                      </m:dPr>
                      <m:e>
                        <m:r>
                          <a:rPr lang="en-US" i="1">
                            <a:solidFill>
                              <a:srgbClr val="131313"/>
                            </a:solidFill>
                            <a:latin typeface="Cambria Math" panose="02040503050406030204" pitchFamily="18" charset="0"/>
                            <a:ea typeface="Times New Roman" panose="02020603050405020304" pitchFamily="18" charset="0"/>
                          </a:rPr>
                          <m:t>∆</m:t>
                        </m:r>
                        <m:acc>
                          <m:accPr>
                            <m:chr m:val="⃗"/>
                            <m:ctrlPr>
                              <a:rPr lang="en-US" i="1">
                                <a:solidFill>
                                  <a:srgbClr val="131313"/>
                                </a:solidFill>
                                <a:latin typeface="Cambria Math" panose="02040503050406030204" pitchFamily="18" charset="0"/>
                                <a:ea typeface="Times New Roman" panose="02020603050405020304" pitchFamily="18" charset="0"/>
                              </a:rPr>
                            </m:ctrlPr>
                          </m:accPr>
                          <m:e>
                            <m:r>
                              <a:rPr lang="en-US" i="1">
                                <a:solidFill>
                                  <a:srgbClr val="131313"/>
                                </a:solidFill>
                                <a:latin typeface="Cambria Math" panose="02040503050406030204" pitchFamily="18" charset="0"/>
                                <a:ea typeface="Times New Roman" panose="02020603050405020304" pitchFamily="18" charset="0"/>
                              </a:rPr>
                              <m:t>𝑥</m:t>
                            </m:r>
                          </m:e>
                        </m:acc>
                      </m:e>
                    </m:d>
                    <m:r>
                      <a:rPr lang="en-US" i="1">
                        <a:solidFill>
                          <a:srgbClr val="131313"/>
                        </a:solidFill>
                        <a:latin typeface="Cambria Math" panose="02040503050406030204" pitchFamily="18" charset="0"/>
                        <a:ea typeface="Times New Roman" panose="02020603050405020304" pitchFamily="18" charset="0"/>
                      </a:rPr>
                      <m:t>=0.25</m:t>
                    </m:r>
                    <m:r>
                      <a:rPr lang="en-US" i="1">
                        <a:solidFill>
                          <a:srgbClr val="131313"/>
                        </a:solidFill>
                        <a:latin typeface="Cambria Math" panose="02040503050406030204" pitchFamily="18" charset="0"/>
                        <a:ea typeface="Times New Roman" panose="02020603050405020304" pitchFamily="18" charset="0"/>
                      </a:rPr>
                      <m:t>𝑚</m:t>
                    </m:r>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from equilibrium.  A mass </a:t>
                </a:r>
                <a14:m>
                  <m:oMath xmlns:m="http://schemas.openxmlformats.org/officeDocument/2006/math">
                    <m:r>
                      <a:rPr lang="en-US" i="1">
                        <a:solidFill>
                          <a:srgbClr val="131313"/>
                        </a:solidFill>
                        <a:latin typeface="Cambria Math" panose="02040503050406030204" pitchFamily="18" charset="0"/>
                        <a:ea typeface="Times New Roman" panose="02020603050405020304" pitchFamily="18" charset="0"/>
                      </a:rPr>
                      <m:t>𝑚</m:t>
                    </m:r>
                    <m:r>
                      <a:rPr lang="en-US" i="1">
                        <a:solidFill>
                          <a:srgbClr val="131313"/>
                        </a:solidFill>
                        <a:latin typeface="Cambria Math" panose="02040503050406030204" pitchFamily="18" charset="0"/>
                        <a:ea typeface="Times New Roman" panose="02020603050405020304" pitchFamily="18" charset="0"/>
                      </a:rPr>
                      <m:t>=10</m:t>
                    </m:r>
                    <m:r>
                      <a:rPr lang="en-US" i="1">
                        <a:solidFill>
                          <a:srgbClr val="131313"/>
                        </a:solidFill>
                        <a:latin typeface="Cambria Math" panose="02040503050406030204" pitchFamily="18" charset="0"/>
                        <a:ea typeface="Times New Roman" panose="02020603050405020304" pitchFamily="18" charset="0"/>
                      </a:rPr>
                      <m:t>𝑘𝑔</m:t>
                    </m:r>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is placed against the spring and the mass is released from rest.  All surfaces are frictionless except the region between points C and D.  </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the mass leaves the spring when the spring is at its equilibrium position, what is its speed of the mass at the top of the hill, labeled as point A?  </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is the speed of the mass at point B if the height between points A and B if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r>
                      <a:rPr lang="en-US" i="1">
                        <a:latin typeface="Cambria Math" panose="02040503050406030204" pitchFamily="18" charset="0"/>
                      </a:rPr>
                      <m:t>=1.25</m:t>
                    </m:r>
                    <m:r>
                      <a:rPr lang="en-US" i="1">
                        <a:latin typeface="Cambria Math" panose="02040503050406030204" pitchFamily="18" charset="0"/>
                      </a:rPr>
                      <m:t>𝑚</m:t>
                    </m:r>
                  </m:oMath>
                </a14:m>
                <a:r>
                  <a:rPr lang="en-US" dirty="0">
                    <a:latin typeface="Times New Roman" panose="02020603050405020304" pitchFamily="18" charset="0"/>
                    <a:cs typeface="Times New Roman" panose="02020603050405020304" pitchFamily="18" charset="0"/>
                  </a:rPr>
                  <a:t>?</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mass slides along the horizontal surface from points B to C, at a constant speed.  The block at point C encounters a ramp inclined at an angle </a:t>
                </a:r>
                <a14:m>
                  <m:oMath xmlns:m="http://schemas.openxmlformats.org/officeDocument/2006/math">
                    <m:r>
                      <a:rPr lang="en-US" i="1">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41</m:t>
                        </m:r>
                      </m:e>
                      <m:sup>
                        <m:r>
                          <a:rPr lang="en-US" b="0" i="1" smtClean="0">
                            <a:latin typeface="Cambria Math" panose="02040503050406030204" pitchFamily="18" charset="0"/>
                          </a:rPr>
                          <m:t>0</m:t>
                        </m:r>
                      </m:sup>
                    </m:sSup>
                  </m:oMath>
                </a14:m>
                <a:r>
                  <a:rPr lang="en-US" dirty="0">
                    <a:latin typeface="Times New Roman" panose="02020603050405020304" pitchFamily="18" charset="0"/>
                    <a:cs typeface="Times New Roman" panose="02020603050405020304" pitchFamily="18" charset="0"/>
                  </a:rPr>
                  <a:t> measured with respect to the horizontal.  Between points C and D, there is friction between the block and the ramp with coefficient of friction </a:t>
                </a:r>
                <a14:m>
                  <m:oMath xmlns:m="http://schemas.openxmlformats.org/officeDocument/2006/math">
                    <m:r>
                      <a:rPr lang="en-US" i="1">
                        <a:latin typeface="Cambria Math" panose="02040503050406030204" pitchFamily="18" charset="0"/>
                      </a:rPr>
                      <m:t>𝜇</m:t>
                    </m:r>
                  </m:oMath>
                </a14:m>
                <a:r>
                  <a:rPr lang="en-US" dirty="0">
                    <a:latin typeface="Times New Roman" panose="02020603050405020304" pitchFamily="18" charset="0"/>
                    <a:cs typeface="Times New Roman" panose="02020603050405020304" pitchFamily="18" charset="0"/>
                  </a:rPr>
                  <a:t>.  Let the distance the block slides along the ramp be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𝐷𝐶</m:t>
                        </m:r>
                      </m:sub>
                    </m:sSub>
                    <m:r>
                      <a:rPr lang="en-US" i="1">
                        <a:latin typeface="Cambria Math" panose="02040503050406030204" pitchFamily="18" charset="0"/>
                      </a:rPr>
                      <m:t>=</m:t>
                    </m:r>
                    <m:r>
                      <a:rPr lang="en-US" i="1">
                        <a:latin typeface="Cambria Math" panose="02040503050406030204" pitchFamily="18" charset="0"/>
                      </a:rPr>
                      <m:t>𝑥</m:t>
                    </m:r>
                  </m:oMath>
                </a14:m>
                <a:r>
                  <a:rPr lang="en-US" dirty="0">
                    <a:latin typeface="Times New Roman" panose="02020603050405020304" pitchFamily="18" charset="0"/>
                    <a:cs typeface="Times New Roman" panose="02020603050405020304" pitchFamily="18" charset="0"/>
                  </a:rPr>
                  <a:t>.  Using energy ideas, derive an expression for the distance the block slides along the ramp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𝐷𝐶</m:t>
                        </m:r>
                      </m:sub>
                    </m:sSub>
                    <m:r>
                      <a:rPr lang="en-US" i="1">
                        <a:latin typeface="Cambria Math" panose="02040503050406030204" pitchFamily="18" charset="0"/>
                      </a:rPr>
                      <m:t>=</m:t>
                    </m:r>
                    <m:r>
                      <a:rPr lang="en-US" i="1">
                        <a:latin typeface="Cambria Math" panose="02040503050406030204" pitchFamily="18" charset="0"/>
                      </a:rPr>
                      <m:t>𝑥</m:t>
                    </m:r>
                  </m:oMath>
                </a14:m>
                <a:r>
                  <a:rPr lang="en-US" dirty="0">
                    <a:latin typeface="Times New Roman" panose="02020603050405020304" pitchFamily="18" charset="0"/>
                    <a:cs typeface="Times New Roman" panose="02020603050405020304" pitchFamily="18" charset="0"/>
                  </a:rPr>
                  <a:t> starting at point C with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oMath>
                </a14:m>
                <a:r>
                  <a:rPr lang="en-US" dirty="0">
                    <a:latin typeface="Times New Roman" panose="02020603050405020304" pitchFamily="18" charset="0"/>
                    <a:cs typeface="Times New Roman" panose="02020603050405020304" pitchFamily="18" charset="0"/>
                  </a:rPr>
                  <a:t> and coming to rest at point 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3" name="Rectangle 2">
                <a:extLst>
                  <a:ext uri="{FF2B5EF4-FFF2-40B4-BE49-F238E27FC236}">
                    <a16:creationId xmlns:a16="http://schemas.microsoft.com/office/drawing/2014/main" id="{855B8A95-0B56-374A-AF32-B1E150604941}"/>
                  </a:ext>
                </a:extLst>
              </p:cNvPr>
              <p:cNvSpPr>
                <a:spLocks noRot="1" noChangeAspect="1" noMove="1" noResize="1" noEditPoints="1" noAdjustHandles="1" noChangeArrowheads="1" noChangeShapeType="1" noTextEdit="1"/>
              </p:cNvSpPr>
              <p:nvPr/>
            </p:nvSpPr>
            <p:spPr>
              <a:xfrm>
                <a:off x="269745" y="377172"/>
                <a:ext cx="11376212" cy="4927118"/>
              </a:xfrm>
              <a:prstGeom prst="rect">
                <a:avLst/>
              </a:prstGeom>
              <a:blipFill>
                <a:blip r:embed="rId2"/>
                <a:stretch>
                  <a:fillRect l="-446" r="-223" b="-102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92A4E09B-C74D-FD4C-9D62-AC045E069968}"/>
              </a:ext>
            </a:extLst>
          </p:cNvPr>
          <p:cNvGrpSpPr/>
          <p:nvPr/>
        </p:nvGrpSpPr>
        <p:grpSpPr>
          <a:xfrm>
            <a:off x="3187700" y="5209335"/>
            <a:ext cx="6286500" cy="1648665"/>
            <a:chOff x="3187700" y="5209335"/>
            <a:chExt cx="6286500" cy="1648665"/>
          </a:xfrm>
        </p:grpSpPr>
        <p:grpSp>
          <p:nvGrpSpPr>
            <p:cNvPr id="6" name="Group 5">
              <a:extLst>
                <a:ext uri="{FF2B5EF4-FFF2-40B4-BE49-F238E27FC236}">
                  <a16:creationId xmlns:a16="http://schemas.microsoft.com/office/drawing/2014/main" id="{6AA5AC04-80C7-8948-A8FD-F6D69DF0D09B}"/>
                </a:ext>
              </a:extLst>
            </p:cNvPr>
            <p:cNvGrpSpPr/>
            <p:nvPr/>
          </p:nvGrpSpPr>
          <p:grpSpPr>
            <a:xfrm>
              <a:off x="3187700" y="5209335"/>
              <a:ext cx="6286500" cy="1648665"/>
              <a:chOff x="2122805" y="4259459"/>
              <a:chExt cx="7071995" cy="2014340"/>
            </a:xfrm>
          </p:grpSpPr>
          <p:grpSp>
            <p:nvGrpSpPr>
              <p:cNvPr id="10" name="Group 9">
                <a:extLst>
                  <a:ext uri="{FF2B5EF4-FFF2-40B4-BE49-F238E27FC236}">
                    <a16:creationId xmlns:a16="http://schemas.microsoft.com/office/drawing/2014/main" id="{A6C1B9B9-4692-334A-A77D-5C131FE71D34}"/>
                  </a:ext>
                </a:extLst>
              </p:cNvPr>
              <p:cNvGrpSpPr/>
              <p:nvPr/>
            </p:nvGrpSpPr>
            <p:grpSpPr>
              <a:xfrm>
                <a:off x="2122805" y="4484021"/>
                <a:ext cx="7071995" cy="1789778"/>
                <a:chOff x="2122805" y="4484021"/>
                <a:chExt cx="7071995" cy="1789778"/>
              </a:xfrm>
            </p:grpSpPr>
            <p:grpSp>
              <p:nvGrpSpPr>
                <p:cNvPr id="12" name="Group 11">
                  <a:extLst>
                    <a:ext uri="{FF2B5EF4-FFF2-40B4-BE49-F238E27FC236}">
                      <a16:creationId xmlns:a16="http://schemas.microsoft.com/office/drawing/2014/main" id="{A962B7E7-CDBC-A94A-8F10-93061851EDBF}"/>
                    </a:ext>
                  </a:extLst>
                </p:cNvPr>
                <p:cNvGrpSpPr/>
                <p:nvPr/>
              </p:nvGrpSpPr>
              <p:grpSpPr>
                <a:xfrm>
                  <a:off x="2122805" y="4510404"/>
                  <a:ext cx="7071995" cy="1763395"/>
                  <a:chOff x="0" y="0"/>
                  <a:chExt cx="5381095" cy="1165028"/>
                </a:xfrm>
              </p:grpSpPr>
              <p:grpSp>
                <p:nvGrpSpPr>
                  <p:cNvPr id="14" name="Group 13">
                    <a:extLst>
                      <a:ext uri="{FF2B5EF4-FFF2-40B4-BE49-F238E27FC236}">
                        <a16:creationId xmlns:a16="http://schemas.microsoft.com/office/drawing/2014/main" id="{5FD539D4-5CAF-3F4A-AC06-323BAFD2892A}"/>
                      </a:ext>
                    </a:extLst>
                  </p:cNvPr>
                  <p:cNvGrpSpPr/>
                  <p:nvPr/>
                </p:nvGrpSpPr>
                <p:grpSpPr>
                  <a:xfrm>
                    <a:off x="0" y="0"/>
                    <a:ext cx="5381095" cy="1165028"/>
                    <a:chOff x="0" y="0"/>
                    <a:chExt cx="5381095" cy="1165028"/>
                  </a:xfrm>
                </p:grpSpPr>
                <p:grpSp>
                  <p:nvGrpSpPr>
                    <p:cNvPr id="16" name="Group 15">
                      <a:extLst>
                        <a:ext uri="{FF2B5EF4-FFF2-40B4-BE49-F238E27FC236}">
                          <a16:creationId xmlns:a16="http://schemas.microsoft.com/office/drawing/2014/main" id="{0833CBEE-EDA8-E343-A4CA-623D96E579CB}"/>
                        </a:ext>
                      </a:extLst>
                    </p:cNvPr>
                    <p:cNvGrpSpPr/>
                    <p:nvPr/>
                  </p:nvGrpSpPr>
                  <p:grpSpPr>
                    <a:xfrm>
                      <a:off x="0" y="40460"/>
                      <a:ext cx="5381095" cy="1124568"/>
                      <a:chOff x="0" y="0"/>
                      <a:chExt cx="5381095" cy="1124568"/>
                    </a:xfrm>
                  </p:grpSpPr>
                  <p:grpSp>
                    <p:nvGrpSpPr>
                      <p:cNvPr id="21" name="Group 20">
                        <a:extLst>
                          <a:ext uri="{FF2B5EF4-FFF2-40B4-BE49-F238E27FC236}">
                            <a16:creationId xmlns:a16="http://schemas.microsoft.com/office/drawing/2014/main" id="{829D0516-5BAF-244F-A9A6-339610547387}"/>
                          </a:ext>
                        </a:extLst>
                      </p:cNvPr>
                      <p:cNvGrpSpPr/>
                      <p:nvPr/>
                    </p:nvGrpSpPr>
                    <p:grpSpPr>
                      <a:xfrm>
                        <a:off x="0" y="0"/>
                        <a:ext cx="5381095" cy="1124568"/>
                        <a:chOff x="0" y="0"/>
                        <a:chExt cx="5381095" cy="1124568"/>
                      </a:xfrm>
                    </p:grpSpPr>
                    <p:grpSp>
                      <p:nvGrpSpPr>
                        <p:cNvPr id="23" name="Group 22">
                          <a:extLst>
                            <a:ext uri="{FF2B5EF4-FFF2-40B4-BE49-F238E27FC236}">
                              <a16:creationId xmlns:a16="http://schemas.microsoft.com/office/drawing/2014/main" id="{DC3AAE97-D103-354F-A9BF-60353364EF4A}"/>
                            </a:ext>
                          </a:extLst>
                        </p:cNvPr>
                        <p:cNvGrpSpPr/>
                        <p:nvPr/>
                      </p:nvGrpSpPr>
                      <p:grpSpPr>
                        <a:xfrm>
                          <a:off x="0" y="40686"/>
                          <a:ext cx="5381095" cy="1083882"/>
                          <a:chOff x="0" y="-7866"/>
                          <a:chExt cx="5381095" cy="1083882"/>
                        </a:xfrm>
                      </p:grpSpPr>
                      <p:cxnSp>
                        <p:nvCxnSpPr>
                          <p:cNvPr id="25" name="Straight Connector 24">
                            <a:extLst>
                              <a:ext uri="{FF2B5EF4-FFF2-40B4-BE49-F238E27FC236}">
                                <a16:creationId xmlns:a16="http://schemas.microsoft.com/office/drawing/2014/main" id="{930DB5B5-5E4C-854A-8D79-6EC8C5E128C4}"/>
                              </a:ext>
                            </a:extLst>
                          </p:cNvPr>
                          <p:cNvCxnSpPr/>
                          <p:nvPr/>
                        </p:nvCxnSpPr>
                        <p:spPr>
                          <a:xfrm>
                            <a:off x="0" y="194209"/>
                            <a:ext cx="10924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 Box 9">
                            <a:extLst>
                              <a:ext uri="{FF2B5EF4-FFF2-40B4-BE49-F238E27FC236}">
                                <a16:creationId xmlns:a16="http://schemas.microsoft.com/office/drawing/2014/main" id="{204F6C08-FFC2-EF49-B08F-5DC69F161F46}"/>
                              </a:ext>
                            </a:extLst>
                          </p:cNvPr>
                          <p:cNvSpPr txBox="1"/>
                          <p:nvPr/>
                        </p:nvSpPr>
                        <p:spPr>
                          <a:xfrm>
                            <a:off x="1060437" y="-7866"/>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A</a:t>
                            </a:r>
                          </a:p>
                        </p:txBody>
                      </p:sp>
                      <p:grpSp>
                        <p:nvGrpSpPr>
                          <p:cNvPr id="27" name="Group 26">
                            <a:extLst>
                              <a:ext uri="{FF2B5EF4-FFF2-40B4-BE49-F238E27FC236}">
                                <a16:creationId xmlns:a16="http://schemas.microsoft.com/office/drawing/2014/main" id="{B29AFF1E-1C9E-C14C-9553-C9E836210B95}"/>
                              </a:ext>
                            </a:extLst>
                          </p:cNvPr>
                          <p:cNvGrpSpPr/>
                          <p:nvPr/>
                        </p:nvGrpSpPr>
                        <p:grpSpPr>
                          <a:xfrm>
                            <a:off x="1877353" y="137565"/>
                            <a:ext cx="3503742" cy="938451"/>
                            <a:chOff x="0" y="0"/>
                            <a:chExt cx="3503742" cy="938451"/>
                          </a:xfrm>
                        </p:grpSpPr>
                        <p:grpSp>
                          <p:nvGrpSpPr>
                            <p:cNvPr id="30" name="Group 29">
                              <a:extLst>
                                <a:ext uri="{FF2B5EF4-FFF2-40B4-BE49-F238E27FC236}">
                                  <a16:creationId xmlns:a16="http://schemas.microsoft.com/office/drawing/2014/main" id="{AC6DF601-8D12-0844-A7D4-6436A60B7BE1}"/>
                                </a:ext>
                              </a:extLst>
                            </p:cNvPr>
                            <p:cNvGrpSpPr/>
                            <p:nvPr/>
                          </p:nvGrpSpPr>
                          <p:grpSpPr>
                            <a:xfrm>
                              <a:off x="0" y="161841"/>
                              <a:ext cx="3155893" cy="758616"/>
                              <a:chOff x="0" y="0"/>
                              <a:chExt cx="3155893" cy="758616"/>
                            </a:xfrm>
                          </p:grpSpPr>
                          <p:grpSp>
                            <p:nvGrpSpPr>
                              <p:cNvPr id="34" name="Group 33">
                                <a:extLst>
                                  <a:ext uri="{FF2B5EF4-FFF2-40B4-BE49-F238E27FC236}">
                                    <a16:creationId xmlns:a16="http://schemas.microsoft.com/office/drawing/2014/main" id="{B4E01A3B-0DB0-8F41-90E8-823353FEE7F3}"/>
                                  </a:ext>
                                </a:extLst>
                              </p:cNvPr>
                              <p:cNvGrpSpPr/>
                              <p:nvPr/>
                            </p:nvGrpSpPr>
                            <p:grpSpPr>
                              <a:xfrm>
                                <a:off x="0" y="0"/>
                                <a:ext cx="3155893" cy="672083"/>
                                <a:chOff x="0" y="0"/>
                                <a:chExt cx="3155893" cy="672083"/>
                              </a:xfrm>
                            </p:grpSpPr>
                            <p:cxnSp>
                              <p:nvCxnSpPr>
                                <p:cNvPr id="36" name="Straight Connector 35">
                                  <a:extLst>
                                    <a:ext uri="{FF2B5EF4-FFF2-40B4-BE49-F238E27FC236}">
                                      <a16:creationId xmlns:a16="http://schemas.microsoft.com/office/drawing/2014/main" id="{CEEA8C29-9A52-0F4F-9103-F8283F099B6F}"/>
                                    </a:ext>
                                  </a:extLst>
                                </p:cNvPr>
                                <p:cNvCxnSpPr/>
                                <p:nvPr/>
                              </p:nvCxnSpPr>
                              <p:spPr>
                                <a:xfrm>
                                  <a:off x="0" y="671639"/>
                                  <a:ext cx="198230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74347C9-05C4-A64E-BC8E-D268DCDBC1C5}"/>
                                    </a:ext>
                                  </a:extLst>
                                </p:cNvPr>
                                <p:cNvCxnSpPr/>
                                <p:nvPr/>
                              </p:nvCxnSpPr>
                              <p:spPr>
                                <a:xfrm flipV="1">
                                  <a:off x="1982548" y="0"/>
                                  <a:ext cx="1173345" cy="67163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9B99699-B074-9944-AB3F-D9302F73F16C}"/>
                                    </a:ext>
                                  </a:extLst>
                                </p:cNvPr>
                                <p:cNvCxnSpPr/>
                                <p:nvPr/>
                              </p:nvCxnSpPr>
                              <p:spPr>
                                <a:xfrm flipV="1">
                                  <a:off x="1982548" y="671639"/>
                                  <a:ext cx="1172845" cy="444"/>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5" name="Text Box 7">
                                <a:extLst>
                                  <a:ext uri="{FF2B5EF4-FFF2-40B4-BE49-F238E27FC236}">
                                    <a16:creationId xmlns:a16="http://schemas.microsoft.com/office/drawing/2014/main" id="{DA827A11-C515-B44E-99F8-526033C4A913}"/>
                                  </a:ext>
                                </a:extLst>
                              </p:cNvPr>
                              <p:cNvSpPr txBox="1"/>
                              <p:nvPr/>
                            </p:nvSpPr>
                            <p:spPr>
                              <a:xfrm>
                                <a:off x="2211585" y="451119"/>
                                <a:ext cx="590718" cy="3074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itchFamily="2" charset="2"/>
                                  </a:rPr>
                                  <a:t></a:t>
                                </a:r>
                                <a:endParaRPr lang="en-US" sz="1600" dirty="0">
                                  <a:effectLst/>
                                  <a:latin typeface="Times New Roman" panose="02020603050405020304" pitchFamily="18" charset="0"/>
                                  <a:ea typeface="Times New Roman" panose="02020603050405020304" pitchFamily="18" charset="0"/>
                                </a:endParaRPr>
                              </a:p>
                            </p:txBody>
                          </p:sp>
                        </p:grpSp>
                        <p:sp>
                          <p:nvSpPr>
                            <p:cNvPr id="31" name="Text Box 10">
                              <a:extLst>
                                <a:ext uri="{FF2B5EF4-FFF2-40B4-BE49-F238E27FC236}">
                                  <a16:creationId xmlns:a16="http://schemas.microsoft.com/office/drawing/2014/main" id="{6F799714-AD56-CA4C-A2C9-BD141ECF6410}"/>
                                </a:ext>
                              </a:extLst>
                            </p:cNvPr>
                            <p:cNvSpPr txBox="1"/>
                            <p:nvPr/>
                          </p:nvSpPr>
                          <p:spPr>
                            <a:xfrm>
                              <a:off x="64736" y="631179"/>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a:t>
                              </a:r>
                            </a:p>
                          </p:txBody>
                        </p:sp>
                        <p:sp>
                          <p:nvSpPr>
                            <p:cNvPr id="32" name="Text Box 11">
                              <a:extLst>
                                <a:ext uri="{FF2B5EF4-FFF2-40B4-BE49-F238E27FC236}">
                                  <a16:creationId xmlns:a16="http://schemas.microsoft.com/office/drawing/2014/main" id="{508158D9-8BC7-D74F-9838-61567051989D}"/>
                                </a:ext>
                              </a:extLst>
                            </p:cNvPr>
                            <p:cNvSpPr txBox="1"/>
                            <p:nvPr/>
                          </p:nvSpPr>
                          <p:spPr>
                            <a:xfrm>
                              <a:off x="1848757" y="612960"/>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C</a:t>
                              </a:r>
                            </a:p>
                          </p:txBody>
                        </p:sp>
                        <p:sp>
                          <p:nvSpPr>
                            <p:cNvPr id="33" name="Text Box 12">
                              <a:extLst>
                                <a:ext uri="{FF2B5EF4-FFF2-40B4-BE49-F238E27FC236}">
                                  <a16:creationId xmlns:a16="http://schemas.microsoft.com/office/drawing/2014/main" id="{20A46380-17BB-9B4D-AE3A-CC179D946728}"/>
                                </a:ext>
                              </a:extLst>
                            </p:cNvPr>
                            <p:cNvSpPr txBox="1"/>
                            <p:nvPr/>
                          </p:nvSpPr>
                          <p:spPr>
                            <a:xfrm>
                              <a:off x="2913132" y="0"/>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D</a:t>
                              </a:r>
                            </a:p>
                          </p:txBody>
                        </p:sp>
                      </p:grpSp>
                      <p:sp>
                        <p:nvSpPr>
                          <p:cNvPr id="28" name="Arc 27">
                            <a:extLst>
                              <a:ext uri="{FF2B5EF4-FFF2-40B4-BE49-F238E27FC236}">
                                <a16:creationId xmlns:a16="http://schemas.microsoft.com/office/drawing/2014/main" id="{FB414B7B-C8CA-3042-9888-4C4010BA58FA}"/>
                              </a:ext>
                            </a:extLst>
                          </p:cNvPr>
                          <p:cNvSpPr/>
                          <p:nvPr/>
                        </p:nvSpPr>
                        <p:spPr>
                          <a:xfrm>
                            <a:off x="671639" y="194209"/>
                            <a:ext cx="849881" cy="776786"/>
                          </a:xfrm>
                          <a:prstGeom prst="arc">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Arc 28">
                            <a:extLst>
                              <a:ext uri="{FF2B5EF4-FFF2-40B4-BE49-F238E27FC236}">
                                <a16:creationId xmlns:a16="http://schemas.microsoft.com/office/drawing/2014/main" id="{4B41D92E-EA1C-D348-958A-7D9A786BA929}"/>
                              </a:ext>
                            </a:extLst>
                          </p:cNvPr>
                          <p:cNvSpPr/>
                          <p:nvPr/>
                        </p:nvSpPr>
                        <p:spPr>
                          <a:xfrm rot="10800000">
                            <a:off x="1521303" y="194209"/>
                            <a:ext cx="849881" cy="776786"/>
                          </a:xfrm>
                          <a:prstGeom prst="arc">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24" name="Straight Connector 23">
                          <a:extLst>
                            <a:ext uri="{FF2B5EF4-FFF2-40B4-BE49-F238E27FC236}">
                              <a16:creationId xmlns:a16="http://schemas.microsoft.com/office/drawing/2014/main" id="{07B2A833-7F21-8A46-987B-B9B93723FE13}"/>
                            </a:ext>
                          </a:extLst>
                        </p:cNvPr>
                        <p:cNvCxnSpPr/>
                        <p:nvPr/>
                      </p:nvCxnSpPr>
                      <p:spPr>
                        <a:xfrm>
                          <a:off x="0" y="0"/>
                          <a:ext cx="0" cy="24270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2" name="Picture 21">
                        <a:extLst>
                          <a:ext uri="{FF2B5EF4-FFF2-40B4-BE49-F238E27FC236}">
                            <a16:creationId xmlns:a16="http://schemas.microsoft.com/office/drawing/2014/main" id="{2EF80B40-5A76-4744-AAAC-0E615C4915C8}"/>
                          </a:ext>
                        </a:extLst>
                      </p:cNvPr>
                      <p:cNvPicPr>
                        <a:picLocks noChangeAspect="1"/>
                      </p:cNvPicPr>
                      <p:nvPr/>
                    </p:nvPicPr>
                    <p:blipFill>
                      <a:blip r:embed="rId3"/>
                      <a:stretch>
                        <a:fillRect/>
                      </a:stretch>
                    </p:blipFill>
                    <p:spPr>
                      <a:xfrm flipH="1">
                        <a:off x="8092" y="48552"/>
                        <a:ext cx="347345" cy="94615"/>
                      </a:xfrm>
                      <a:prstGeom prst="rect">
                        <a:avLst/>
                      </a:prstGeom>
                    </p:spPr>
                  </p:pic>
                </p:grpSp>
                <p:sp>
                  <p:nvSpPr>
                    <p:cNvPr id="17" name="Rectangle 16">
                      <a:extLst>
                        <a:ext uri="{FF2B5EF4-FFF2-40B4-BE49-F238E27FC236}">
                          <a16:creationId xmlns:a16="http://schemas.microsoft.com/office/drawing/2014/main" id="{8294E2BC-A9BE-C843-8A25-58A349BE2819}"/>
                        </a:ext>
                      </a:extLst>
                    </p:cNvPr>
                    <p:cNvSpPr/>
                    <p:nvPr/>
                  </p:nvSpPr>
                  <p:spPr>
                    <a:xfrm>
                      <a:off x="356049" y="0"/>
                      <a:ext cx="202372" cy="283029"/>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Connector 17">
                      <a:extLst>
                        <a:ext uri="{FF2B5EF4-FFF2-40B4-BE49-F238E27FC236}">
                          <a16:creationId xmlns:a16="http://schemas.microsoft.com/office/drawing/2014/main" id="{1C55A49B-1477-714C-A304-9D2B92C76D45}"/>
                        </a:ext>
                      </a:extLst>
                    </p:cNvPr>
                    <p:cNvCxnSpPr/>
                    <p:nvPr/>
                  </p:nvCxnSpPr>
                  <p:spPr>
                    <a:xfrm flipH="1">
                      <a:off x="356050" y="283221"/>
                      <a:ext cx="620" cy="186117"/>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C528F08-E5CA-1041-BB07-3F2473EB1ADF}"/>
                        </a:ext>
                      </a:extLst>
                    </p:cNvPr>
                    <p:cNvCxnSpPr/>
                    <p:nvPr/>
                  </p:nvCxnSpPr>
                  <p:spPr>
                    <a:xfrm>
                      <a:off x="663547" y="283221"/>
                      <a:ext cx="8079" cy="186055"/>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B43283C-02A1-5541-AD43-70C468C9EEB8}"/>
                        </a:ext>
                      </a:extLst>
                    </p:cNvPr>
                    <p:cNvCxnSpPr/>
                    <p:nvPr/>
                  </p:nvCxnSpPr>
                  <p:spPr>
                    <a:xfrm>
                      <a:off x="356050" y="396510"/>
                      <a:ext cx="315576" cy="0"/>
                    </a:xfrm>
                    <a:prstGeom prst="straightConnector1">
                      <a:avLst/>
                    </a:prstGeom>
                    <a:ln w="952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15" name="Text Box 29">
                    <a:extLst>
                      <a:ext uri="{FF2B5EF4-FFF2-40B4-BE49-F238E27FC236}">
                        <a16:creationId xmlns:a16="http://schemas.microsoft.com/office/drawing/2014/main" id="{F4FAFB4B-8738-B44C-9C2F-6CE624C79772}"/>
                      </a:ext>
                    </a:extLst>
                  </p:cNvPr>
                  <p:cNvSpPr txBox="1"/>
                  <p:nvPr/>
                </p:nvSpPr>
                <p:spPr>
                  <a:xfrm>
                    <a:off x="331774" y="436970"/>
                    <a:ext cx="380326" cy="30718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itchFamily="2" charset="2"/>
                      </a:rPr>
                      <a:t></a:t>
                    </a:r>
                    <a:r>
                      <a:rPr lang="en-US" sz="1600" dirty="0">
                        <a:effectLst/>
                        <a:latin typeface="Times New Roman" panose="02020603050405020304" pitchFamily="18" charset="0"/>
                        <a:ea typeface="Times New Roman" panose="02020603050405020304" pitchFamily="18" charset="0"/>
                      </a:rPr>
                      <a:t>x</a:t>
                    </a:r>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90E1707-4FA9-3E41-9223-AB5803BCD9BF}"/>
                        </a:ext>
                      </a:extLst>
                    </p:cNvPr>
                    <p:cNvSpPr/>
                    <p:nvPr/>
                  </p:nvSpPr>
                  <p:spPr>
                    <a:xfrm>
                      <a:off x="2520965" y="4484021"/>
                      <a:ext cx="4355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131313"/>
                                </a:solidFill>
                                <a:latin typeface="Cambria Math" panose="02040503050406030204" pitchFamily="18" charset="0"/>
                                <a:ea typeface="Times New Roman" panose="02020603050405020304" pitchFamily="18" charset="0"/>
                              </a:rPr>
                              <m:t>𝑚</m:t>
                            </m:r>
                          </m:oMath>
                        </m:oMathPara>
                      </a14:m>
                      <a:endParaRPr lang="en-US" dirty="0"/>
                    </a:p>
                  </p:txBody>
                </p:sp>
              </mc:Choice>
              <mc:Fallback xmlns="">
                <p:sp>
                  <p:nvSpPr>
                    <p:cNvPr id="3" name="Rectangle 2">
                      <a:extLst>
                        <a:ext uri="{FF2B5EF4-FFF2-40B4-BE49-F238E27FC236}">
                          <a16:creationId xmlns:a16="http://schemas.microsoft.com/office/drawing/2014/main" id="{143762C2-EE96-8645-9C6A-E8538B83A3A7}"/>
                        </a:ext>
                      </a:extLst>
                    </p:cNvPr>
                    <p:cNvSpPr>
                      <a:spLocks noRot="1" noChangeAspect="1" noMove="1" noResize="1" noEditPoints="1" noAdjustHandles="1" noChangeArrowheads="1" noChangeShapeType="1" noTextEdit="1"/>
                    </p:cNvSpPr>
                    <p:nvPr/>
                  </p:nvSpPr>
                  <p:spPr>
                    <a:xfrm>
                      <a:off x="2520965" y="4484021"/>
                      <a:ext cx="435504" cy="369332"/>
                    </a:xfrm>
                    <a:prstGeom prst="rect">
                      <a:avLst/>
                    </a:prstGeom>
                    <a:blipFill>
                      <a:blip r:embed="rId4"/>
                      <a:stretch>
                        <a:fillRect b="-41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86D539A-0A94-DE4F-9AEB-DABDEBF0E454}"/>
                      </a:ext>
                    </a:extLst>
                  </p:cNvPr>
                  <p:cNvSpPr/>
                  <p:nvPr/>
                </p:nvSpPr>
                <p:spPr>
                  <a:xfrm>
                    <a:off x="2187897" y="4259459"/>
                    <a:ext cx="3709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131313"/>
                              </a:solidFill>
                              <a:latin typeface="Cambria Math" panose="02040503050406030204" pitchFamily="18" charset="0"/>
                              <a:ea typeface="Times New Roman" panose="02020603050405020304" pitchFamily="18" charset="0"/>
                            </a:rPr>
                            <m:t>𝑘</m:t>
                          </m:r>
                        </m:oMath>
                      </m:oMathPara>
                    </a14:m>
                    <a:endParaRPr lang="en-US" dirty="0"/>
                  </a:p>
                </p:txBody>
              </p:sp>
            </mc:Choice>
            <mc:Fallback xmlns="">
              <p:sp>
                <p:nvSpPr>
                  <p:cNvPr id="33" name="Rectangle 32">
                    <a:extLst>
                      <a:ext uri="{FF2B5EF4-FFF2-40B4-BE49-F238E27FC236}">
                        <a16:creationId xmlns:a16="http://schemas.microsoft.com/office/drawing/2014/main" id="{F2BD8F47-8748-C443-8B9E-93821343343C}"/>
                      </a:ext>
                    </a:extLst>
                  </p:cNvPr>
                  <p:cNvSpPr>
                    <a:spLocks noRot="1" noChangeAspect="1" noMove="1" noResize="1" noEditPoints="1" noAdjustHandles="1" noChangeArrowheads="1" noChangeShapeType="1" noTextEdit="1"/>
                  </p:cNvSpPr>
                  <p:nvPr/>
                </p:nvSpPr>
                <p:spPr>
                  <a:xfrm>
                    <a:off x="2187897" y="4259459"/>
                    <a:ext cx="370935" cy="369332"/>
                  </a:xfrm>
                  <a:prstGeom prst="rect">
                    <a:avLst/>
                  </a:prstGeom>
                  <a:blipFill>
                    <a:blip r:embed="rId5"/>
                    <a:stretch>
                      <a:fillRect b="-12000"/>
                    </a:stretch>
                  </a:blipFill>
                </p:spPr>
                <p:txBody>
                  <a:bodyPr/>
                  <a:lstStyle/>
                  <a:p>
                    <a:r>
                      <a:rPr lang="en-US">
                        <a:noFill/>
                      </a:rPr>
                      <a:t> </a:t>
                    </a:r>
                  </a:p>
                </p:txBody>
              </p:sp>
            </mc:Fallback>
          </mc:AlternateContent>
        </p:grpSp>
        <p:sp>
          <p:nvSpPr>
            <p:cNvPr id="7" name="Text Box 29">
              <a:extLst>
                <a:ext uri="{FF2B5EF4-FFF2-40B4-BE49-F238E27FC236}">
                  <a16:creationId xmlns:a16="http://schemas.microsoft.com/office/drawing/2014/main" id="{F5797311-AE55-D447-A3E0-84B1CE1386A4}"/>
                </a:ext>
              </a:extLst>
            </p:cNvPr>
            <p:cNvSpPr txBox="1"/>
            <p:nvPr/>
          </p:nvSpPr>
          <p:spPr>
            <a:xfrm>
              <a:off x="4106489" y="6056468"/>
              <a:ext cx="444318" cy="38054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itchFamily="2" charset="2"/>
                </a:rPr>
                <a:t></a:t>
              </a:r>
              <a:r>
                <a:rPr lang="en-US" sz="1600" dirty="0">
                  <a:latin typeface="Times New Roman" panose="02020603050405020304" pitchFamily="18" charset="0"/>
                  <a:ea typeface="Times New Roman" panose="02020603050405020304" pitchFamily="18" charset="0"/>
                  <a:sym typeface="Symbol" pitchFamily="2" charset="2"/>
                </a:rPr>
                <a:t>y</a:t>
              </a:r>
              <a:endParaRPr lang="en-US" sz="1600" dirty="0">
                <a:effectLst/>
                <a:latin typeface="Times New Roman" panose="02020603050405020304" pitchFamily="18" charset="0"/>
                <a:ea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7666434A-4AF4-5744-9D56-9A4A6597D547}"/>
                </a:ext>
              </a:extLst>
            </p:cNvPr>
            <p:cNvCxnSpPr>
              <a:cxnSpLocks/>
            </p:cNvCxnSpPr>
            <p:nvPr/>
          </p:nvCxnSpPr>
          <p:spPr>
            <a:xfrm>
              <a:off x="4463933" y="5790751"/>
              <a:ext cx="0" cy="902319"/>
            </a:xfrm>
            <a:prstGeom prst="straightConnector1">
              <a:avLst/>
            </a:prstGeom>
            <a:ln w="952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99C150-F220-3049-8B72-460FB77948C4}"/>
                </a:ext>
              </a:extLst>
            </p:cNvPr>
            <p:cNvCxnSpPr>
              <a:cxnSpLocks/>
            </p:cNvCxnSpPr>
            <p:nvPr/>
          </p:nvCxnSpPr>
          <p:spPr>
            <a:xfrm flipV="1">
              <a:off x="3488428" y="6727622"/>
              <a:ext cx="1810524" cy="9946"/>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728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7678AD1-9F0C-234C-B4B6-2BCA389A4F7F}"/>
                  </a:ext>
                </a:extLst>
              </p:cNvPr>
              <p:cNvSpPr txBox="1"/>
              <p:nvPr/>
            </p:nvSpPr>
            <p:spPr>
              <a:xfrm>
                <a:off x="295088" y="767544"/>
                <a:ext cx="11592112" cy="432823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6:</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 amusement park thrill ride consists of a cart with some riders (of total mass </a:t>
                </a:r>
                <a14:m>
                  <m:oMath xmlns:m="http://schemas.openxmlformats.org/officeDocument/2006/math">
                    <m:r>
                      <a:rPr lang="en-US" i="1" smtClean="0">
                        <a:latin typeface="Cambria Math" panose="02040503050406030204" pitchFamily="18" charset="0"/>
                      </a:rPr>
                      <m:t>𝑚</m:t>
                    </m:r>
                    <m:r>
                      <a:rPr lang="en-US" b="0" i="1" smtClean="0">
                        <a:latin typeface="Cambria Math" panose="02040503050406030204" pitchFamily="18" charset="0"/>
                      </a:rPr>
                      <m:t>=500</m:t>
                    </m:r>
                    <m:r>
                      <a:rPr lang="en-US" b="0" i="1" smtClean="0">
                        <a:latin typeface="Cambria Math" panose="02040503050406030204" pitchFamily="18" charset="0"/>
                      </a:rPr>
                      <m:t>𝑘𝑔</m:t>
                    </m:r>
                  </m:oMath>
                </a14:m>
                <a:r>
                  <a:rPr lang="en-US" dirty="0">
                    <a:latin typeface="Times New Roman" panose="02020603050405020304" pitchFamily="18" charset="0"/>
                    <a:cs typeface="Times New Roman" panose="02020603050405020304" pitchFamily="18" charset="0"/>
                  </a:rPr>
                  <a:t>) that is set into motion by a large spring with stiffness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=800</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r>
                              <a:rPr lang="en-US" b="0" i="1" smtClean="0">
                                <a:latin typeface="Cambria Math" panose="02040503050406030204" pitchFamily="18" charset="0"/>
                              </a:rPr>
                              <m:t>𝑚</m:t>
                            </m:r>
                          </m:den>
                        </m:f>
                      </m:e>
                    </m:box>
                  </m:oMath>
                </a14:m>
                <a:r>
                  <a:rPr lang="en-US" dirty="0">
                    <a:latin typeface="Times New Roman" panose="02020603050405020304" pitchFamily="18" charset="0"/>
                    <a:cs typeface="Times New Roman" panose="02020603050405020304" pitchFamily="18" charset="0"/>
                  </a:rPr>
                  <a:t>.  The cart travels along a flat horizontal section of track located </a:t>
                </a:r>
                <a14:m>
                  <m:oMath xmlns:m="http://schemas.openxmlformats.org/officeDocument/2006/math">
                    <m:r>
                      <a:rPr lang="en-US" b="0" i="1" smtClean="0">
                        <a:latin typeface="Cambria Math" panose="02040503050406030204" pitchFamily="18" charset="0"/>
                        <a:cs typeface="Times New Roman" panose="02020603050405020304" pitchFamily="18" charset="0"/>
                      </a:rPr>
                      <m:t>15</m:t>
                    </m:r>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above the ground.  The cart and riders then travel down the curved portion of the track toward the loop-the-loop portion of the ride, with unknown radius </a:t>
                </a:r>
                <a14:m>
                  <m:oMath xmlns:m="http://schemas.openxmlformats.org/officeDocument/2006/math">
                    <m:r>
                      <a:rPr lang="en-US" b="0" i="1" smtClean="0">
                        <a:latin typeface="Cambria Math" panose="02040503050406030204" pitchFamily="18" charset="0"/>
                      </a:rPr>
                      <m:t>𝑅</m:t>
                    </m:r>
                  </m:oMath>
                </a14:m>
                <a:r>
                  <a:rPr lang="en-US" dirty="0">
                    <a:latin typeface="Times New Roman" panose="02020603050405020304" pitchFamily="18" charset="0"/>
                    <a:cs typeface="Times New Roman" panose="02020603050405020304" pitchFamily="18" charset="0"/>
                  </a:rPr>
                  <a:t>.  Assume the entire track is frictionless.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Suppose that the spring is initially compressed by an amount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𝑥</m:t>
                        </m:r>
                      </m:e>
                      <m:sub>
                        <m:r>
                          <a:rPr lang="en-US" b="0" i="1" smtClean="0">
                            <a:latin typeface="Cambria Math" panose="02040503050406030204" pitchFamily="18" charset="0"/>
                            <a:cs typeface="Times New Roman" panose="02020603050405020304" pitchFamily="18" charset="0"/>
                          </a:rPr>
                          <m:t>𝑖</m:t>
                        </m:r>
                      </m:sub>
                    </m:sSub>
                    <m:r>
                      <a:rPr lang="en-US" b="0" i="1" smtClean="0">
                        <a:latin typeface="Cambria Math" panose="02040503050406030204" pitchFamily="18" charset="0"/>
                        <a:cs typeface="Times New Roman" panose="02020603050405020304" pitchFamily="18" charset="0"/>
                      </a:rPr>
                      <m:t>=3</m:t>
                    </m:r>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(from its equilibrium length taken to be </a:t>
                </a:r>
                <a14:m>
                  <m:oMath xmlns:m="http://schemas.openxmlformats.org/officeDocument/2006/math">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=0</m:t>
                    </m:r>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 and the cart and riders are released from rest.  If the speed of the cart and riders at the top of the loop-the-loop is </a:t>
                </a:r>
                <a14:m>
                  <m:oMath xmlns:m="http://schemas.openxmlformats.org/officeDocument/2006/math">
                    <m:r>
                      <a:rPr lang="en-US" b="0" i="1" smtClean="0">
                        <a:latin typeface="Cambria Math" panose="02040503050406030204" pitchFamily="18" charset="0"/>
                        <a:cs typeface="Times New Roman" panose="02020603050405020304" pitchFamily="18" charset="0"/>
                      </a:rPr>
                      <m:t>8.55</m:t>
                    </m:r>
                    <m:box>
                      <m:boxPr>
                        <m:ctrlPr>
                          <a:rPr lang="en-US" b="0" i="1" smtClean="0">
                            <a:latin typeface="Cambria Math" panose="02040503050406030204" pitchFamily="18" charset="0"/>
                            <a:cs typeface="Times New Roman" panose="02020603050405020304" pitchFamily="18" charset="0"/>
                          </a:rPr>
                        </m:ctrlPr>
                      </m:boxPr>
                      <m:e>
                        <m:argPr>
                          <m:argSz m:val="-1"/>
                        </m:argP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𝑚</m:t>
                            </m:r>
                          </m:num>
                          <m:den>
                            <m:r>
                              <a:rPr lang="en-US" b="0" i="1" smtClean="0">
                                <a:latin typeface="Cambria Math" panose="02040503050406030204" pitchFamily="18" charset="0"/>
                                <a:cs typeface="Times New Roman" panose="02020603050405020304" pitchFamily="18" charset="0"/>
                              </a:rPr>
                              <m:t>𝑠</m:t>
                            </m:r>
                          </m:den>
                        </m:f>
                      </m:e>
                    </m:box>
                  </m:oMath>
                </a14:m>
                <a:r>
                  <a:rPr lang="en-US" dirty="0">
                    <a:latin typeface="Times New Roman" panose="02020603050405020304" pitchFamily="18" charset="0"/>
                    <a:cs typeface="Times New Roman" panose="02020603050405020304" pitchFamily="18" charset="0"/>
                  </a:rPr>
                  <a:t>, what is the diameter of the loop?</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work was done by gravity on the cart and riders between the bottom and top of the loop-the-loop?</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Suppose that friction existed (with coefficient of friction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r>
                      <a:rPr lang="en-US" b="0" i="1" smtClean="0">
                        <a:latin typeface="Cambria Math" panose="02040503050406030204" pitchFamily="18" charset="0"/>
                        <a:ea typeface="Cambria Math" panose="02040503050406030204" pitchFamily="18" charset="0"/>
                        <a:cs typeface="Times New Roman" panose="02020603050405020304" pitchFamily="18" charset="0"/>
                      </a:rPr>
                      <m:t>=0.2</m:t>
                    </m:r>
                  </m:oMath>
                </a14:m>
                <a:r>
                  <a:rPr lang="en-US" dirty="0">
                    <a:latin typeface="Times New Roman" panose="02020603050405020304" pitchFamily="18" charset="0"/>
                    <a:cs typeface="Times New Roman" panose="02020603050405020304" pitchFamily="18" charset="0"/>
                  </a:rPr>
                  <a:t>) between the cart and riders and the horizontal surface.  What would the speed of the cart and riders be when it loses contact with the spring?</a:t>
                </a:r>
              </a:p>
            </p:txBody>
          </p:sp>
        </mc:Choice>
        <mc:Fallback>
          <p:sp>
            <p:nvSpPr>
              <p:cNvPr id="4" name="TextBox 3">
                <a:extLst>
                  <a:ext uri="{FF2B5EF4-FFF2-40B4-BE49-F238E27FC236}">
                    <a16:creationId xmlns:a16="http://schemas.microsoft.com/office/drawing/2014/main" id="{D7678AD1-9F0C-234C-B4B6-2BCA389A4F7F}"/>
                  </a:ext>
                </a:extLst>
              </p:cNvPr>
              <p:cNvSpPr txBox="1">
                <a:spLocks noRot="1" noChangeAspect="1" noMove="1" noResize="1" noEditPoints="1" noAdjustHandles="1" noChangeArrowheads="1" noChangeShapeType="1" noTextEdit="1"/>
              </p:cNvSpPr>
              <p:nvPr/>
            </p:nvSpPr>
            <p:spPr>
              <a:xfrm>
                <a:off x="295088" y="767544"/>
                <a:ext cx="11592112" cy="4328236"/>
              </a:xfrm>
              <a:prstGeom prst="rect">
                <a:avLst/>
              </a:prstGeom>
              <a:blipFill>
                <a:blip r:embed="rId2"/>
                <a:stretch>
                  <a:fillRect l="-438" t="-585" r="-547" b="-87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2492A47F-4ACE-A44C-8FFA-000FC18FFF09}"/>
              </a:ext>
            </a:extLst>
          </p:cNvPr>
          <p:cNvGrpSpPr/>
          <p:nvPr/>
        </p:nvGrpSpPr>
        <p:grpSpPr>
          <a:xfrm>
            <a:off x="2675217" y="5008975"/>
            <a:ext cx="7099300" cy="1651000"/>
            <a:chOff x="2675217" y="5008975"/>
            <a:chExt cx="7099300" cy="1651000"/>
          </a:xfrm>
        </p:grpSpPr>
        <p:grpSp>
          <p:nvGrpSpPr>
            <p:cNvPr id="6" name="Group 5">
              <a:extLst>
                <a:ext uri="{FF2B5EF4-FFF2-40B4-BE49-F238E27FC236}">
                  <a16:creationId xmlns:a16="http://schemas.microsoft.com/office/drawing/2014/main" id="{0774BF2A-6E10-0641-A07A-FBCFE1FBEB0E}"/>
                </a:ext>
              </a:extLst>
            </p:cNvPr>
            <p:cNvGrpSpPr/>
            <p:nvPr/>
          </p:nvGrpSpPr>
          <p:grpSpPr>
            <a:xfrm>
              <a:off x="2675217" y="5008975"/>
              <a:ext cx="7099300" cy="1651000"/>
              <a:chOff x="1651000" y="3994318"/>
              <a:chExt cx="8509000" cy="2355682"/>
            </a:xfrm>
          </p:grpSpPr>
          <p:grpSp>
            <p:nvGrpSpPr>
              <p:cNvPr id="9" name="Group 8">
                <a:extLst>
                  <a:ext uri="{FF2B5EF4-FFF2-40B4-BE49-F238E27FC236}">
                    <a16:creationId xmlns:a16="http://schemas.microsoft.com/office/drawing/2014/main" id="{796A72FD-87D8-CD43-BA8E-88852A1C6BE9}"/>
                  </a:ext>
                </a:extLst>
              </p:cNvPr>
              <p:cNvGrpSpPr/>
              <p:nvPr/>
            </p:nvGrpSpPr>
            <p:grpSpPr>
              <a:xfrm>
                <a:off x="1651000" y="4241800"/>
                <a:ext cx="8509000" cy="2108200"/>
                <a:chOff x="1041400" y="3009900"/>
                <a:chExt cx="8509000" cy="2108200"/>
              </a:xfrm>
            </p:grpSpPr>
            <p:grpSp>
              <p:nvGrpSpPr>
                <p:cNvPr id="14" name="Group 13">
                  <a:extLst>
                    <a:ext uri="{FF2B5EF4-FFF2-40B4-BE49-F238E27FC236}">
                      <a16:creationId xmlns:a16="http://schemas.microsoft.com/office/drawing/2014/main" id="{58D18780-7C63-A14B-8A9D-E9FEA198F444}"/>
                    </a:ext>
                  </a:extLst>
                </p:cNvPr>
                <p:cNvGrpSpPr/>
                <p:nvPr/>
              </p:nvGrpSpPr>
              <p:grpSpPr>
                <a:xfrm>
                  <a:off x="1041400" y="3009900"/>
                  <a:ext cx="8509000" cy="2108200"/>
                  <a:chOff x="1041400" y="3009900"/>
                  <a:chExt cx="8509000" cy="2108200"/>
                </a:xfrm>
              </p:grpSpPr>
              <p:grpSp>
                <p:nvGrpSpPr>
                  <p:cNvPr id="18" name="Group 17">
                    <a:extLst>
                      <a:ext uri="{FF2B5EF4-FFF2-40B4-BE49-F238E27FC236}">
                        <a16:creationId xmlns:a16="http://schemas.microsoft.com/office/drawing/2014/main" id="{95E6FD40-60AC-C84C-BCB1-9588960595FF}"/>
                      </a:ext>
                    </a:extLst>
                  </p:cNvPr>
                  <p:cNvGrpSpPr/>
                  <p:nvPr/>
                </p:nvGrpSpPr>
                <p:grpSpPr>
                  <a:xfrm>
                    <a:off x="1041400" y="3009900"/>
                    <a:ext cx="3111500" cy="2006600"/>
                    <a:chOff x="1041400" y="3009900"/>
                    <a:chExt cx="3111500" cy="2006600"/>
                  </a:xfrm>
                </p:grpSpPr>
                <p:grpSp>
                  <p:nvGrpSpPr>
                    <p:cNvPr id="23" name="Group 22">
                      <a:extLst>
                        <a:ext uri="{FF2B5EF4-FFF2-40B4-BE49-F238E27FC236}">
                          <a16:creationId xmlns:a16="http://schemas.microsoft.com/office/drawing/2014/main" id="{E57AEE84-C8D4-774A-AFEE-3BDAAA6B88DD}"/>
                        </a:ext>
                      </a:extLst>
                    </p:cNvPr>
                    <p:cNvGrpSpPr/>
                    <p:nvPr/>
                  </p:nvGrpSpPr>
                  <p:grpSpPr>
                    <a:xfrm>
                      <a:off x="1041400" y="3403600"/>
                      <a:ext cx="3111500" cy="1612900"/>
                      <a:chOff x="1041400" y="3403600"/>
                      <a:chExt cx="3111500" cy="1612900"/>
                    </a:xfrm>
                  </p:grpSpPr>
                  <p:sp>
                    <p:nvSpPr>
                      <p:cNvPr id="25" name="Rectangle 24">
                        <a:extLst>
                          <a:ext uri="{FF2B5EF4-FFF2-40B4-BE49-F238E27FC236}">
                            <a16:creationId xmlns:a16="http://schemas.microsoft.com/office/drawing/2014/main" id="{764AB0F1-993D-9E48-86E4-25648CED2C31}"/>
                          </a:ext>
                        </a:extLst>
                      </p:cNvPr>
                      <p:cNvSpPr/>
                      <p:nvPr/>
                    </p:nvSpPr>
                    <p:spPr>
                      <a:xfrm>
                        <a:off x="1041400" y="3403600"/>
                        <a:ext cx="3009900" cy="16129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C4AC31-70C3-DA4C-844E-6DBA1258B9F4}"/>
                          </a:ext>
                        </a:extLst>
                      </p:cNvPr>
                      <p:cNvSpPr/>
                      <p:nvPr/>
                    </p:nvSpPr>
                    <p:spPr>
                      <a:xfrm>
                        <a:off x="3733800" y="3441700"/>
                        <a:ext cx="419100" cy="153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4" name="Straight Connector 23">
                      <a:extLst>
                        <a:ext uri="{FF2B5EF4-FFF2-40B4-BE49-F238E27FC236}">
                          <a16:creationId xmlns:a16="http://schemas.microsoft.com/office/drawing/2014/main" id="{F4B4EC7A-6B75-BB4D-9781-3F0AF4B8B993}"/>
                        </a:ext>
                      </a:extLst>
                    </p:cNvPr>
                    <p:cNvCxnSpPr/>
                    <p:nvPr/>
                  </p:nvCxnSpPr>
                  <p:spPr>
                    <a:xfrm flipV="1">
                      <a:off x="1041400" y="3009900"/>
                      <a:ext cx="0" cy="3937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Arc 18">
                    <a:extLst>
                      <a:ext uri="{FF2B5EF4-FFF2-40B4-BE49-F238E27FC236}">
                        <a16:creationId xmlns:a16="http://schemas.microsoft.com/office/drawing/2014/main" id="{394CF8AD-D216-2F47-A0A5-3A0CE020E86D}"/>
                      </a:ext>
                    </a:extLst>
                  </p:cNvPr>
                  <p:cNvSpPr/>
                  <p:nvPr/>
                </p:nvSpPr>
                <p:spPr>
                  <a:xfrm>
                    <a:off x="2901951" y="3403600"/>
                    <a:ext cx="2298700" cy="1714500"/>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E28C91B8-9479-3B4D-A8C1-1799754CFE67}"/>
                      </a:ext>
                    </a:extLst>
                  </p:cNvPr>
                  <p:cNvSpPr/>
                  <p:nvPr/>
                </p:nvSpPr>
                <p:spPr>
                  <a:xfrm rot="10486924">
                    <a:off x="5204747" y="3277225"/>
                    <a:ext cx="2298700" cy="1714500"/>
                  </a:xfrm>
                  <a:prstGeom prst="arc">
                    <a:avLst>
                      <a:gd name="adj1" fmla="val 16657179"/>
                      <a:gd name="adj2" fmla="val 266654"/>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009DA7D-9FCD-C54C-95FA-EF7AD09290A9}"/>
                      </a:ext>
                    </a:extLst>
                  </p:cNvPr>
                  <p:cNvCxnSpPr>
                    <a:stCxn id="20" idx="0"/>
                  </p:cNvCxnSpPr>
                  <p:nvPr/>
                </p:nvCxnSpPr>
                <p:spPr>
                  <a:xfrm>
                    <a:off x="6318033" y="4994332"/>
                    <a:ext cx="3232367" cy="94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1A9FF80-4D76-204A-B3CA-6B1829C692CF}"/>
                      </a:ext>
                    </a:extLst>
                  </p:cNvPr>
                  <p:cNvSpPr/>
                  <p:nvPr/>
                </p:nvSpPr>
                <p:spPr>
                  <a:xfrm>
                    <a:off x="7430247" y="3813232"/>
                    <a:ext cx="1320800" cy="11811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F68D9BE-8A86-EA4A-BE6D-8FBCC2B5771D}"/>
                    </a:ext>
                  </a:extLst>
                </p:cNvPr>
                <p:cNvGrpSpPr/>
                <p:nvPr/>
              </p:nvGrpSpPr>
              <p:grpSpPr>
                <a:xfrm>
                  <a:off x="1066800" y="3009900"/>
                  <a:ext cx="1054100" cy="393700"/>
                  <a:chOff x="1041400" y="3009900"/>
                  <a:chExt cx="1054100" cy="393700"/>
                </a:xfrm>
              </p:grpSpPr>
              <p:sp>
                <p:nvSpPr>
                  <p:cNvPr id="16" name="Rectangle 15">
                    <a:extLst>
                      <a:ext uri="{FF2B5EF4-FFF2-40B4-BE49-F238E27FC236}">
                        <a16:creationId xmlns:a16="http://schemas.microsoft.com/office/drawing/2014/main" id="{BDD1B7EF-B88F-4642-9263-A79929A2AEE0}"/>
                      </a:ext>
                    </a:extLst>
                  </p:cNvPr>
                  <p:cNvSpPr/>
                  <p:nvPr/>
                </p:nvSpPr>
                <p:spPr>
                  <a:xfrm>
                    <a:off x="1587500" y="3009900"/>
                    <a:ext cx="5080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D5F0915-4CE9-154A-A4F5-6C14E6011A74}"/>
                      </a:ext>
                    </a:extLst>
                  </p:cNvPr>
                  <p:cNvPicPr>
                    <a:picLocks noChangeAspect="1"/>
                  </p:cNvPicPr>
                  <p:nvPr/>
                </p:nvPicPr>
                <p:blipFill>
                  <a:blip r:embed="rId3"/>
                  <a:stretch>
                    <a:fillRect/>
                  </a:stretch>
                </p:blipFill>
                <p:spPr>
                  <a:xfrm flipH="1">
                    <a:off x="1041400" y="3148143"/>
                    <a:ext cx="546100" cy="157741"/>
                  </a:xfrm>
                  <a:prstGeom prst="rect">
                    <a:avLst/>
                  </a:prstGeom>
                </p:spPr>
              </p:pic>
            </p:grpSp>
          </p:grpSp>
          <p:cxnSp>
            <p:nvCxnSpPr>
              <p:cNvPr id="10" name="Straight Arrow Connector 9">
                <a:extLst>
                  <a:ext uri="{FF2B5EF4-FFF2-40B4-BE49-F238E27FC236}">
                    <a16:creationId xmlns:a16="http://schemas.microsoft.com/office/drawing/2014/main" id="{8CC5976F-467C-2D4D-9C49-E4E5C7EA82D9}"/>
                  </a:ext>
                </a:extLst>
              </p:cNvPr>
              <p:cNvCxnSpPr>
                <a:endCxn id="22" idx="7"/>
              </p:cNvCxnSpPr>
              <p:nvPr/>
            </p:nvCxnSpPr>
            <p:spPr>
              <a:xfrm flipV="1">
                <a:off x="8724900" y="5218100"/>
                <a:ext cx="442320" cy="4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2A2223C-07A7-5743-9CF8-B9069BE03C50}"/>
                      </a:ext>
                    </a:extLst>
                  </p:cNvPr>
                  <p:cNvSpPr txBox="1"/>
                  <p:nvPr/>
                </p:nvSpPr>
                <p:spPr>
                  <a:xfrm>
                    <a:off x="8724900" y="5218100"/>
                    <a:ext cx="207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23" name="TextBox 22">
                    <a:extLst>
                      <a:ext uri="{FF2B5EF4-FFF2-40B4-BE49-F238E27FC236}">
                        <a16:creationId xmlns:a16="http://schemas.microsoft.com/office/drawing/2014/main" id="{20469BC4-25EB-6144-A09F-DC75DF4CD29F}"/>
                      </a:ext>
                    </a:extLst>
                  </p:cNvPr>
                  <p:cNvSpPr txBox="1">
                    <a:spLocks noRot="1" noChangeAspect="1" noMove="1" noResize="1" noEditPoints="1" noAdjustHandles="1" noChangeArrowheads="1" noChangeShapeType="1" noTextEdit="1"/>
                  </p:cNvSpPr>
                  <p:nvPr/>
                </p:nvSpPr>
                <p:spPr>
                  <a:xfrm>
                    <a:off x="8724900" y="5218100"/>
                    <a:ext cx="207108" cy="276999"/>
                  </a:xfrm>
                  <a:prstGeom prst="rect">
                    <a:avLst/>
                  </a:prstGeom>
                  <a:blipFill>
                    <a:blip r:embed="rId4"/>
                    <a:stretch>
                      <a:fillRect l="-26667" r="-33333"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5E6FFA-3075-A24C-BF5C-3F2740C9E9A6}"/>
                      </a:ext>
                    </a:extLst>
                  </p:cNvPr>
                  <p:cNvSpPr txBox="1"/>
                  <p:nvPr/>
                </p:nvSpPr>
                <p:spPr>
                  <a:xfrm>
                    <a:off x="2362187" y="4254463"/>
                    <a:ext cx="2508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7C459E2-4F3C-B34F-B88C-2595342DC388}"/>
                      </a:ext>
                    </a:extLst>
                  </p:cNvPr>
                  <p:cNvSpPr txBox="1">
                    <a:spLocks noRot="1" noChangeAspect="1" noMove="1" noResize="1" noEditPoints="1" noAdjustHandles="1" noChangeArrowheads="1" noChangeShapeType="1" noTextEdit="1"/>
                  </p:cNvSpPr>
                  <p:nvPr/>
                </p:nvSpPr>
                <p:spPr>
                  <a:xfrm>
                    <a:off x="2362187" y="4254463"/>
                    <a:ext cx="250838" cy="276999"/>
                  </a:xfrm>
                  <a:prstGeom prst="rect">
                    <a:avLst/>
                  </a:prstGeom>
                  <a:blipFill>
                    <a:blip r:embed="rId5"/>
                    <a:stretch>
                      <a:fillRect l="-22222" r="-16667"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303925-A726-5C42-9AFE-3F9C5DAD07D1}"/>
                      </a:ext>
                    </a:extLst>
                  </p:cNvPr>
                  <p:cNvSpPr txBox="1"/>
                  <p:nvPr/>
                </p:nvSpPr>
                <p:spPr>
                  <a:xfrm>
                    <a:off x="1855442" y="3994318"/>
                    <a:ext cx="186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25" name="TextBox 24">
                    <a:extLst>
                      <a:ext uri="{FF2B5EF4-FFF2-40B4-BE49-F238E27FC236}">
                        <a16:creationId xmlns:a16="http://schemas.microsoft.com/office/drawing/2014/main" id="{E61160F5-1BB4-304E-9CDE-24A43B01AB14}"/>
                      </a:ext>
                    </a:extLst>
                  </p:cNvPr>
                  <p:cNvSpPr txBox="1">
                    <a:spLocks noRot="1" noChangeAspect="1" noMove="1" noResize="1" noEditPoints="1" noAdjustHandles="1" noChangeArrowheads="1" noChangeShapeType="1" noTextEdit="1"/>
                  </p:cNvSpPr>
                  <p:nvPr/>
                </p:nvSpPr>
                <p:spPr>
                  <a:xfrm>
                    <a:off x="1855442" y="3994318"/>
                    <a:ext cx="186270" cy="276999"/>
                  </a:xfrm>
                  <a:prstGeom prst="rect">
                    <a:avLst/>
                  </a:prstGeom>
                  <a:blipFill>
                    <a:blip r:embed="rId6"/>
                    <a:stretch>
                      <a:fillRect l="-38462" r="-38462" b="-47059"/>
                    </a:stretch>
                  </a:blipFill>
                </p:spPr>
                <p:txBody>
                  <a:bodyPr/>
                  <a:lstStyle/>
                  <a:p>
                    <a:r>
                      <a:rPr lang="en-US">
                        <a:noFill/>
                      </a:rPr>
                      <a:t> </a:t>
                    </a:r>
                  </a:p>
                </p:txBody>
              </p:sp>
            </mc:Fallback>
          </mc:AlternateContent>
        </p:grpSp>
        <p:cxnSp>
          <p:nvCxnSpPr>
            <p:cNvPr id="7" name="Straight Arrow Connector 6">
              <a:extLst>
                <a:ext uri="{FF2B5EF4-FFF2-40B4-BE49-F238E27FC236}">
                  <a16:creationId xmlns:a16="http://schemas.microsoft.com/office/drawing/2014/main" id="{633C0760-B41A-B84D-91EA-4CA92AB76359}"/>
                </a:ext>
              </a:extLst>
            </p:cNvPr>
            <p:cNvCxnSpPr/>
            <p:nvPr/>
          </p:nvCxnSpPr>
          <p:spPr>
            <a:xfrm>
              <a:off x="4343400" y="5485056"/>
              <a:ext cx="0" cy="107701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86F7CE-6748-BC4F-A01E-CEE827537EB9}"/>
                    </a:ext>
                  </a:extLst>
                </p:cNvPr>
                <p:cNvSpPr txBox="1"/>
                <p:nvPr/>
              </p:nvSpPr>
              <p:spPr>
                <a:xfrm>
                  <a:off x="4394504" y="5920664"/>
                  <a:ext cx="1080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=15</m:t>
                        </m:r>
                        <m:r>
                          <a:rPr lang="en-US" b="0" i="1"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30" name="TextBox 29">
                  <a:extLst>
                    <a:ext uri="{FF2B5EF4-FFF2-40B4-BE49-F238E27FC236}">
                      <a16:creationId xmlns:a16="http://schemas.microsoft.com/office/drawing/2014/main" id="{55C30C6E-8B2A-9848-A587-294B839B4000}"/>
                    </a:ext>
                  </a:extLst>
                </p:cNvPr>
                <p:cNvSpPr txBox="1">
                  <a:spLocks noRot="1" noChangeAspect="1" noMove="1" noResize="1" noEditPoints="1" noAdjustHandles="1" noChangeArrowheads="1" noChangeShapeType="1" noTextEdit="1"/>
                </p:cNvSpPr>
                <p:nvPr/>
              </p:nvSpPr>
              <p:spPr>
                <a:xfrm>
                  <a:off x="4394504" y="5920664"/>
                  <a:ext cx="1080360" cy="276999"/>
                </a:xfrm>
                <a:prstGeom prst="rect">
                  <a:avLst/>
                </a:prstGeom>
                <a:blipFill>
                  <a:blip r:embed="rId7"/>
                  <a:stretch>
                    <a:fillRect l="-3488" r="-3488" b="-21739"/>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B9DEECD1-FB9E-B745-93AF-CEFE61BABB7B}"/>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p:spTree>
    <p:extLst>
      <p:ext uri="{BB962C8B-B14F-4D97-AF65-F5344CB8AC3E}">
        <p14:creationId xmlns:p14="http://schemas.microsoft.com/office/powerpoint/2010/main" val="724547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29347111-E2A3-6040-A8AF-9776F870E332}"/>
                  </a:ext>
                </a:extLst>
              </p:cNvPr>
              <p:cNvSpPr/>
              <p:nvPr/>
            </p:nvSpPr>
            <p:spPr>
              <a:xfrm>
                <a:off x="358589" y="1059934"/>
                <a:ext cx="5483412" cy="424731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Example 7:</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Nott Memorial is a 16-sided Victorian building in the center of campus and is topped with an approximately hemispherical dome of radius </a:t>
                </a:r>
                <a14:m>
                  <m:oMath xmlns:m="http://schemas.openxmlformats.org/officeDocument/2006/math">
                    <m:r>
                      <a:rPr lang="en-US" b="0" i="1" smtClean="0">
                        <a:latin typeface="Cambria Math" panose="02040503050406030204" pitchFamily="18" charset="0"/>
                        <a:cs typeface="Times New Roman" panose="02020603050405020304" pitchFamily="18" charset="0"/>
                      </a:rPr>
                      <m:t>𝑅</m:t>
                    </m:r>
                  </m:oMath>
                </a14:m>
                <a:r>
                  <a:rPr lang="en-US" dirty="0">
                    <a:latin typeface="Times New Roman" panose="02020603050405020304" pitchFamily="18" charset="0"/>
                    <a:cs typeface="Times New Roman" panose="02020603050405020304" pitchFamily="18" charset="0"/>
                  </a:rPr>
                  <a:t> on top of a base that is a height H</a:t>
                </a:r>
                <a14:m>
                  <m:oMath xmlns:m="http://schemas.openxmlformats.org/officeDocument/2006/math">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above the ground.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Suppose that on a windy night someone had precariously placed a pumpkin at rest atop the Nott.  A sudden gust of wind suddenly gets the pumpkin sliding down the dome of the Nott and at some angle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measured with respect to the vertical the pumpkin will lose contact with the dome and become a projectile in flight.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what angle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does the pumpkin leave the dome?</a:t>
                </a:r>
              </a:p>
            </p:txBody>
          </p:sp>
        </mc:Choice>
        <mc:Fallback>
          <p:sp>
            <p:nvSpPr>
              <p:cNvPr id="4" name="Rectangle 3">
                <a:extLst>
                  <a:ext uri="{FF2B5EF4-FFF2-40B4-BE49-F238E27FC236}">
                    <a16:creationId xmlns:a16="http://schemas.microsoft.com/office/drawing/2014/main" id="{29347111-E2A3-6040-A8AF-9776F870E332}"/>
                  </a:ext>
                </a:extLst>
              </p:cNvPr>
              <p:cNvSpPr>
                <a:spLocks noRot="1" noChangeAspect="1" noMove="1" noResize="1" noEditPoints="1" noAdjustHandles="1" noChangeArrowheads="1" noChangeShapeType="1" noTextEdit="1"/>
              </p:cNvSpPr>
              <p:nvPr/>
            </p:nvSpPr>
            <p:spPr>
              <a:xfrm>
                <a:off x="358589" y="1059934"/>
                <a:ext cx="5483412" cy="4247317"/>
              </a:xfrm>
              <a:prstGeom prst="rect">
                <a:avLst/>
              </a:prstGeom>
              <a:blipFill>
                <a:blip r:embed="rId2"/>
                <a:stretch>
                  <a:fillRect l="-926" t="-595" r="-1852" b="-1190"/>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715B96F3-5F0A-FF4C-959D-CE1DB5754AE9}"/>
              </a:ext>
            </a:extLst>
          </p:cNvPr>
          <p:cNvGrpSpPr/>
          <p:nvPr/>
        </p:nvGrpSpPr>
        <p:grpSpPr>
          <a:xfrm>
            <a:off x="6032500" y="730606"/>
            <a:ext cx="5461000" cy="5707221"/>
            <a:chOff x="6032500" y="730606"/>
            <a:chExt cx="5461000" cy="5707221"/>
          </a:xfrm>
        </p:grpSpPr>
        <p:pic>
          <p:nvPicPr>
            <p:cNvPr id="6" name="Picture 2" descr="Slide 2">
              <a:extLst>
                <a:ext uri="{FF2B5EF4-FFF2-40B4-BE49-F238E27FC236}">
                  <a16:creationId xmlns:a16="http://schemas.microsoft.com/office/drawing/2014/main" id="{576E00A1-BD0A-BA48-87D1-E9649CFC0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730606"/>
              <a:ext cx="5461000" cy="5461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947C8D-F3D7-E345-9C53-DFABBC799EC1}"/>
                </a:ext>
              </a:extLst>
            </p:cNvPr>
            <p:cNvSpPr/>
            <p:nvPr/>
          </p:nvSpPr>
          <p:spPr>
            <a:xfrm>
              <a:off x="6032500" y="6191606"/>
              <a:ext cx="546100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https://</a:t>
              </a:r>
              <a:r>
                <a:rPr lang="en-US" sz="1000" dirty="0" err="1">
                  <a:latin typeface="Times New Roman" panose="02020603050405020304" pitchFamily="18" charset="0"/>
                  <a:cs typeface="Times New Roman" panose="02020603050405020304" pitchFamily="18" charset="0"/>
                </a:rPr>
                <a:t>commodorebuilders.com</a:t>
              </a:r>
              <a:r>
                <a:rPr lang="en-US" sz="1000" dirty="0">
                  <a:latin typeface="Times New Roman" panose="02020603050405020304" pitchFamily="18" charset="0"/>
                  <a:cs typeface="Times New Roman" panose="02020603050405020304" pitchFamily="18" charset="0"/>
                </a:rPr>
                <a:t>/2014/03/24/union-college-</a:t>
              </a:r>
              <a:r>
                <a:rPr lang="en-US" sz="1000" dirty="0" err="1">
                  <a:latin typeface="Times New Roman" panose="02020603050405020304" pitchFamily="18" charset="0"/>
                  <a:cs typeface="Times New Roman" panose="02020603050405020304" pitchFamily="18" charset="0"/>
                </a:rPr>
                <a:t>nott</a:t>
              </a:r>
              <a:r>
                <a:rPr lang="en-US" sz="1000" dirty="0">
                  <a:latin typeface="Times New Roman" panose="02020603050405020304" pitchFamily="18" charset="0"/>
                  <a:cs typeface="Times New Roman" panose="02020603050405020304" pitchFamily="18" charset="0"/>
                </a:rPr>
                <a:t>-memorial/</a:t>
              </a:r>
            </a:p>
          </p:txBody>
        </p:sp>
      </p:grpSp>
      <p:sp>
        <p:nvSpPr>
          <p:cNvPr id="8" name="TextBox 7">
            <a:extLst>
              <a:ext uri="{FF2B5EF4-FFF2-40B4-BE49-F238E27FC236}">
                <a16:creationId xmlns:a16="http://schemas.microsoft.com/office/drawing/2014/main" id="{01ADA34B-E681-314C-B2FB-86E598C2B352}"/>
              </a:ext>
            </a:extLst>
          </p:cNvPr>
          <p:cNvSpPr txBox="1"/>
          <p:nvPr/>
        </p:nvSpPr>
        <p:spPr>
          <a:xfrm>
            <a:off x="1369540" y="173951"/>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p:spTree>
    <p:extLst>
      <p:ext uri="{BB962C8B-B14F-4D97-AF65-F5344CB8AC3E}">
        <p14:creationId xmlns:p14="http://schemas.microsoft.com/office/powerpoint/2010/main" val="294455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1AEED60-A99A-7081-619A-8E109214FD6F}"/>
                  </a:ext>
                </a:extLst>
              </p:cNvPr>
              <p:cNvSpPr txBox="1"/>
              <p:nvPr/>
            </p:nvSpPr>
            <p:spPr>
              <a:xfrm>
                <a:off x="194956" y="306330"/>
                <a:ext cx="10204746" cy="351833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8:</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Human bone can compress and can withstand very large forces before they break.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Standing normally, how much does one of your femurs compress, if your mass is </a:t>
                </a:r>
                <a14:m>
                  <m:oMath xmlns:m="http://schemas.openxmlformats.org/officeDocument/2006/math">
                    <m:r>
                      <a:rPr lang="en-US" i="1">
                        <a:latin typeface="Cambria Math" panose="02040503050406030204" pitchFamily="18" charset="0"/>
                        <a:cs typeface="Times New Roman" panose="02020603050405020304" pitchFamily="18" charset="0"/>
                      </a:rPr>
                      <m:t>70</m:t>
                    </m:r>
                    <m:r>
                      <a:rPr lang="en-US" i="1">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The elastic modulus of human bone is </a:t>
                </a:r>
                <a14:m>
                  <m:oMath xmlns:m="http://schemas.openxmlformats.org/officeDocument/2006/math">
                    <m:r>
                      <a:rPr lang="en-US" b="0" i="1" smtClean="0">
                        <a:latin typeface="Cambria Math" panose="02040503050406030204" pitchFamily="18" charset="0"/>
                        <a:cs typeface="Times New Roman" panose="02020603050405020304" pitchFamily="18" charset="0"/>
                      </a:rPr>
                      <m:t>10</m:t>
                    </m:r>
                    <m:box>
                      <m:boxPr>
                        <m:ctrlPr>
                          <a:rPr lang="en-US" b="0" i="1" smtClean="0">
                            <a:latin typeface="Cambria Math" panose="02040503050406030204" pitchFamily="18" charset="0"/>
                            <a:cs typeface="Times New Roman" panose="02020603050405020304" pitchFamily="18" charset="0"/>
                          </a:rPr>
                        </m:ctrlPr>
                      </m:boxPr>
                      <m:e>
                        <m:argPr>
                          <m:argSz m:val="-1"/>
                        </m:argP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𝐺𝑁</m:t>
                            </m:r>
                          </m:num>
                          <m:den>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𝑚</m:t>
                                </m:r>
                              </m:e>
                              <m:sup>
                                <m:r>
                                  <a:rPr lang="en-US" b="0" i="1" smtClean="0">
                                    <a:latin typeface="Cambria Math" panose="02040503050406030204" pitchFamily="18" charset="0"/>
                                    <a:cs typeface="Times New Roman" panose="02020603050405020304" pitchFamily="18" charset="0"/>
                                  </a:rPr>
                                  <m:t>2</m:t>
                                </m:r>
                              </m:sup>
                            </m:sSup>
                          </m:den>
                        </m:f>
                      </m:e>
                    </m:box>
                  </m:oMath>
                </a14:m>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Suppose that you walk horizontally off a table </a:t>
                </a:r>
                <a14:m>
                  <m:oMath xmlns:m="http://schemas.openxmlformats.org/officeDocument/2006/math">
                    <m:r>
                      <a:rPr lang="en-US" i="1">
                        <a:latin typeface="Cambria Math" panose="02040503050406030204" pitchFamily="18" charset="0"/>
                        <a:cs typeface="Times New Roman" panose="02020603050405020304" pitchFamily="18" charset="0"/>
                      </a:rPr>
                      <m:t>0.7</m:t>
                    </m:r>
                    <m:r>
                      <a:rPr lang="en-US" i="1">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high and land on the ground straight legged.  By how much does one of your femurs compress?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fraction/multiple of your body weight does does a femur support if you land straight legged on the ground from the table?</a:t>
                </a:r>
              </a:p>
            </p:txBody>
          </p:sp>
        </mc:Choice>
        <mc:Fallback>
          <p:sp>
            <p:nvSpPr>
              <p:cNvPr id="4" name="TextBox 3">
                <a:extLst>
                  <a:ext uri="{FF2B5EF4-FFF2-40B4-BE49-F238E27FC236}">
                    <a16:creationId xmlns:a16="http://schemas.microsoft.com/office/drawing/2014/main" id="{91AEED60-A99A-7081-619A-8E109214FD6F}"/>
                  </a:ext>
                </a:extLst>
              </p:cNvPr>
              <p:cNvSpPr txBox="1">
                <a:spLocks noRot="1" noChangeAspect="1" noMove="1" noResize="1" noEditPoints="1" noAdjustHandles="1" noChangeArrowheads="1" noChangeShapeType="1" noTextEdit="1"/>
              </p:cNvSpPr>
              <p:nvPr/>
            </p:nvSpPr>
            <p:spPr>
              <a:xfrm>
                <a:off x="194956" y="306330"/>
                <a:ext cx="10204746" cy="3518335"/>
              </a:xfrm>
              <a:prstGeom prst="rect">
                <a:avLst/>
              </a:prstGeom>
              <a:blipFill>
                <a:blip r:embed="rId2"/>
                <a:stretch>
                  <a:fillRect l="-498" t="-722" r="-746"/>
                </a:stretch>
              </a:blipFill>
            </p:spPr>
            <p:txBody>
              <a:bodyPr/>
              <a:lstStyle/>
              <a:p>
                <a:r>
                  <a:rPr lang="en-US">
                    <a:noFill/>
                  </a:rPr>
                  <a:t> </a:t>
                </a:r>
              </a:p>
            </p:txBody>
          </p:sp>
        </mc:Fallback>
      </mc:AlternateContent>
      <mc:AlternateContent xmlns:mc="http://schemas.openxmlformats.org/markup-compatibility/2006">
        <mc:Choice xmlns:am3d="http://schemas.microsoft.com/office/drawing/2017/model3d" Requires="am3d">
          <p:graphicFrame>
            <p:nvGraphicFramePr>
              <p:cNvPr id="5" name="3D Model 4" descr="Human skeleton">
                <a:extLst>
                  <a:ext uri="{FF2B5EF4-FFF2-40B4-BE49-F238E27FC236}">
                    <a16:creationId xmlns:a16="http://schemas.microsoft.com/office/drawing/2014/main" id="{3A3FF152-DBA7-C814-3EC1-3D14639F5EA6}"/>
                  </a:ext>
                </a:extLst>
              </p:cNvPr>
              <p:cNvGraphicFramePr/>
              <p:nvPr>
                <p:extLst>
                  <p:ext uri="{D42A27DB-BD31-4B8C-83A1-F6EECF244321}">
                    <p14:modId xmlns:p14="http://schemas.microsoft.com/office/powerpoint/2010/main" val="3750774942"/>
                  </p:ext>
                </p:extLst>
              </p:nvPr>
            </p:nvGraphicFramePr>
            <p:xfrm>
              <a:off x="10566429" y="884894"/>
              <a:ext cx="1277795" cy="5088212"/>
            </p:xfrm>
            <a:graphic>
              <a:graphicData uri="http://schemas.microsoft.com/office/drawing/2017/model3d">
                <am3d:model3d r:embed="rId3">
                  <am3d:spPr>
                    <a:xfrm>
                      <a:off x="0" y="0"/>
                      <a:ext cx="1277795" cy="5088212"/>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m3d:postTrans dx="0" dy="0" dz="0"/>
                  </am3d:trans>
                  <am3d:raster rName="Office3DRenderer" rVer="16.0.8326">
                    <am3d:blip r:embed="rId4"/>
                  </am3d:raster>
                  <am3d:objViewport viewportSz="52565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Human skeleton">
                <a:extLst>
                  <a:ext uri="{FF2B5EF4-FFF2-40B4-BE49-F238E27FC236}">
                    <a16:creationId xmlns:a16="http://schemas.microsoft.com/office/drawing/2014/main" id="{3A3FF152-DBA7-C814-3EC1-3D14639F5EA6}"/>
                  </a:ext>
                </a:extLst>
              </p:cNvPr>
              <p:cNvPicPr>
                <a:picLocks noGrp="1" noRot="1" noChangeAspect="1" noMove="1" noResize="1" noEditPoints="1" noAdjustHandles="1" noChangeArrowheads="1" noChangeShapeType="1" noCrop="1"/>
              </p:cNvPicPr>
              <p:nvPr/>
            </p:nvPicPr>
            <p:blipFill>
              <a:blip r:embed="rId4"/>
              <a:stretch>
                <a:fillRect/>
              </a:stretch>
            </p:blipFill>
            <p:spPr>
              <a:xfrm>
                <a:off x="10566429" y="884894"/>
                <a:ext cx="1277795" cy="5088212"/>
              </a:xfrm>
              <a:prstGeom prst="rect">
                <a:avLst/>
              </a:prstGeom>
            </p:spPr>
          </p:pic>
        </mc:Fallback>
      </mc:AlternateContent>
      <p:grpSp>
        <p:nvGrpSpPr>
          <p:cNvPr id="17" name="Group 16">
            <a:extLst>
              <a:ext uri="{FF2B5EF4-FFF2-40B4-BE49-F238E27FC236}">
                <a16:creationId xmlns:a16="http://schemas.microsoft.com/office/drawing/2014/main" id="{B13D2088-AA1A-2753-08E8-12EFFD57CFBE}"/>
              </a:ext>
            </a:extLst>
          </p:cNvPr>
          <p:cNvGrpSpPr/>
          <p:nvPr/>
        </p:nvGrpSpPr>
        <p:grpSpPr>
          <a:xfrm>
            <a:off x="3766620" y="3633827"/>
            <a:ext cx="4699578" cy="3168625"/>
            <a:chOff x="3766620" y="3633827"/>
            <a:chExt cx="4699578" cy="3168625"/>
          </a:xfrm>
        </p:grpSpPr>
        <p:grpSp>
          <p:nvGrpSpPr>
            <p:cNvPr id="8" name="Group 7">
              <a:extLst>
                <a:ext uri="{FF2B5EF4-FFF2-40B4-BE49-F238E27FC236}">
                  <a16:creationId xmlns:a16="http://schemas.microsoft.com/office/drawing/2014/main" id="{A92BE698-6084-797E-70DE-D85B5F41C347}"/>
                </a:ext>
              </a:extLst>
            </p:cNvPr>
            <p:cNvGrpSpPr/>
            <p:nvPr/>
          </p:nvGrpSpPr>
          <p:grpSpPr>
            <a:xfrm>
              <a:off x="3766620" y="3633827"/>
              <a:ext cx="4291785" cy="3168625"/>
              <a:chOff x="3717194" y="3633314"/>
              <a:chExt cx="4291785" cy="3168625"/>
            </a:xfrm>
          </p:grpSpPr>
          <p:pic>
            <p:nvPicPr>
              <p:cNvPr id="1026" name="Picture 2" descr="Femur, Thigh bone, Skeleton of lower limb, Human thigh, Anterior view of femur, Human skeleton">
                <a:extLst>
                  <a:ext uri="{FF2B5EF4-FFF2-40B4-BE49-F238E27FC236}">
                    <a16:creationId xmlns:a16="http://schemas.microsoft.com/office/drawing/2014/main" id="{7928377D-C210-D2B9-8E4F-5EF9E2B51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880" y="3633314"/>
                <a:ext cx="4203099" cy="2983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74F842-8840-63D9-9FEF-EA16EED7DC2E}"/>
                  </a:ext>
                </a:extLst>
              </p:cNvPr>
              <p:cNvSpPr txBox="1"/>
              <p:nvPr/>
            </p:nvSpPr>
            <p:spPr>
              <a:xfrm>
                <a:off x="3717194" y="6617273"/>
                <a:ext cx="2190235" cy="184666"/>
              </a:xfrm>
              <a:prstGeom prst="rect">
                <a:avLst/>
              </a:prstGeom>
              <a:noFill/>
            </p:spPr>
            <p:txBody>
              <a:bodyPr wrap="square">
                <a:spAutoFit/>
              </a:bodyPr>
              <a:lstStyle/>
              <a:p>
                <a:r>
                  <a:rPr lang="en-US" sz="600" dirty="0">
                    <a:latin typeface="Times New Roman" panose="02020603050405020304" pitchFamily="18" charset="0"/>
                    <a:cs typeface="Times New Roman" panose="02020603050405020304" pitchFamily="18" charset="0"/>
                  </a:rPr>
                  <a:t>https://</a:t>
                </a:r>
                <a:r>
                  <a:rPr lang="en-US" sz="600" dirty="0" err="1">
                    <a:latin typeface="Times New Roman" panose="02020603050405020304" pitchFamily="18" charset="0"/>
                    <a:cs typeface="Times New Roman" panose="02020603050405020304" pitchFamily="18" charset="0"/>
                  </a:rPr>
                  <a:t>anatomy.app</a:t>
                </a:r>
                <a:r>
                  <a:rPr lang="en-US" sz="600" dirty="0">
                    <a:latin typeface="Times New Roman" panose="02020603050405020304" pitchFamily="18" charset="0"/>
                    <a:cs typeface="Times New Roman" panose="02020603050405020304" pitchFamily="18" charset="0"/>
                  </a:rPr>
                  <a:t>/encyclopedia/femur</a:t>
                </a:r>
              </a:p>
            </p:txBody>
          </p:sp>
        </p:grpSp>
        <p:sp>
          <p:nvSpPr>
            <p:cNvPr id="9" name="Left Brace 8">
              <a:extLst>
                <a:ext uri="{FF2B5EF4-FFF2-40B4-BE49-F238E27FC236}">
                  <a16:creationId xmlns:a16="http://schemas.microsoft.com/office/drawing/2014/main" id="{A5D54826-F89C-892E-04DF-37753CAC087D}"/>
                </a:ext>
              </a:extLst>
            </p:cNvPr>
            <p:cNvSpPr/>
            <p:nvPr/>
          </p:nvSpPr>
          <p:spPr>
            <a:xfrm flipH="1">
              <a:off x="6910055" y="4009048"/>
              <a:ext cx="271847" cy="2233513"/>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52310127-1342-7F54-D21E-7CDE01DD3E55}"/>
                </a:ext>
              </a:extLst>
            </p:cNvPr>
            <p:cNvSpPr/>
            <p:nvPr/>
          </p:nvSpPr>
          <p:spPr>
            <a:xfrm rot="5400000" flipH="1">
              <a:off x="6370628" y="5122599"/>
              <a:ext cx="261741" cy="16929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3E48630-561A-C54B-428E-990D3A6A6E5E}"/>
                    </a:ext>
                  </a:extLst>
                </p:cNvPr>
                <p:cNvSpPr txBox="1"/>
                <p:nvPr/>
              </p:nvSpPr>
              <p:spPr>
                <a:xfrm>
                  <a:off x="7237528" y="4987304"/>
                  <a:ext cx="12286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FF00"/>
                            </a:solidFill>
                            <a:latin typeface="Cambria Math" panose="02040503050406030204" pitchFamily="18" charset="0"/>
                          </a:rPr>
                          <m:t>40</m:t>
                        </m:r>
                        <m:r>
                          <a:rPr lang="en-US" b="0" i="1" smtClean="0">
                            <a:solidFill>
                              <a:srgbClr val="FFFF00"/>
                            </a:solidFill>
                            <a:latin typeface="Cambria Math" panose="02040503050406030204" pitchFamily="18" charset="0"/>
                          </a:rPr>
                          <m:t>𝑐𝑚</m:t>
                        </m:r>
                        <m:r>
                          <a:rPr lang="en-US" b="0" i="1" smtClean="0">
                            <a:solidFill>
                              <a:srgbClr val="FFFF00"/>
                            </a:solidFill>
                            <a:latin typeface="Cambria Math" panose="02040503050406030204" pitchFamily="18" charset="0"/>
                          </a:rPr>
                          <m:t> ~ 16”</m:t>
                        </m:r>
                      </m:oMath>
                    </m:oMathPara>
                  </a14:m>
                  <a:endParaRPr lang="en-US" dirty="0">
                    <a:solidFill>
                      <a:srgbClr val="FFFF00"/>
                    </a:solidFill>
                  </a:endParaRPr>
                </a:p>
              </p:txBody>
            </p:sp>
          </mc:Choice>
          <mc:Fallback xmlns="">
            <p:sp>
              <p:nvSpPr>
                <p:cNvPr id="11" name="TextBox 10">
                  <a:extLst>
                    <a:ext uri="{FF2B5EF4-FFF2-40B4-BE49-F238E27FC236}">
                      <a16:creationId xmlns:a16="http://schemas.microsoft.com/office/drawing/2014/main" id="{63E48630-561A-C54B-428E-990D3A6A6E5E}"/>
                    </a:ext>
                  </a:extLst>
                </p:cNvPr>
                <p:cNvSpPr txBox="1">
                  <a:spLocks noRot="1" noChangeAspect="1" noMove="1" noResize="1" noEditPoints="1" noAdjustHandles="1" noChangeArrowheads="1" noChangeShapeType="1" noTextEdit="1"/>
                </p:cNvSpPr>
                <p:nvPr/>
              </p:nvSpPr>
              <p:spPr>
                <a:xfrm>
                  <a:off x="7237528" y="4987304"/>
                  <a:ext cx="1228670" cy="276999"/>
                </a:xfrm>
                <a:prstGeom prst="rect">
                  <a:avLst/>
                </a:prstGeom>
                <a:blipFill>
                  <a:blip r:embed="rId6"/>
                  <a:stretch>
                    <a:fillRect l="-3061" t="-4348" r="-4082"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96F14C-69BE-5715-B399-490D74749AE9}"/>
                    </a:ext>
                  </a:extLst>
                </p:cNvPr>
                <p:cNvSpPr txBox="1"/>
                <p:nvPr/>
              </p:nvSpPr>
              <p:spPr>
                <a:xfrm>
                  <a:off x="5179758" y="5522784"/>
                  <a:ext cx="1041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2.6</m:t>
                        </m:r>
                        <m:r>
                          <a:rPr lang="en-US" b="0" i="1" smtClean="0">
                            <a:solidFill>
                              <a:srgbClr val="FF0000"/>
                            </a:solidFill>
                            <a:latin typeface="Cambria Math" panose="02040503050406030204" pitchFamily="18" charset="0"/>
                          </a:rPr>
                          <m:t>𝑐𝑚</m:t>
                        </m:r>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2" name="TextBox 11">
                  <a:extLst>
                    <a:ext uri="{FF2B5EF4-FFF2-40B4-BE49-F238E27FC236}">
                      <a16:creationId xmlns:a16="http://schemas.microsoft.com/office/drawing/2014/main" id="{FA96F14C-69BE-5715-B399-490D74749AE9}"/>
                    </a:ext>
                  </a:extLst>
                </p:cNvPr>
                <p:cNvSpPr txBox="1">
                  <a:spLocks noRot="1" noChangeAspect="1" noMove="1" noResize="1" noEditPoints="1" noAdjustHandles="1" noChangeArrowheads="1" noChangeShapeType="1" noTextEdit="1"/>
                </p:cNvSpPr>
                <p:nvPr/>
              </p:nvSpPr>
              <p:spPr>
                <a:xfrm>
                  <a:off x="5179758" y="5522784"/>
                  <a:ext cx="1041118" cy="276999"/>
                </a:xfrm>
                <a:prstGeom prst="rect">
                  <a:avLst/>
                </a:prstGeom>
                <a:blipFill>
                  <a:blip r:embed="rId7"/>
                  <a:stretch>
                    <a:fillRect l="-4878" r="-4878" b="-869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3DE5634-F85A-056B-08D4-4503EDC446BC}"/>
                </a:ext>
              </a:extLst>
            </p:cNvPr>
            <p:cNvCxnSpPr>
              <a:cxnSpLocks/>
            </p:cNvCxnSpPr>
            <p:nvPr/>
          </p:nvCxnSpPr>
          <p:spPr>
            <a:xfrm flipV="1">
              <a:off x="5813349" y="5338118"/>
              <a:ext cx="685282" cy="1259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908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1170</Words>
  <Application>Microsoft Macintosh PowerPoint</Application>
  <PresentationFormat>Widescreen</PresentationFormat>
  <Paragraphs>93</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LaBrake, Scott</dc:creator>
  <cp:lastModifiedBy>LaBrake, Scott</cp:lastModifiedBy>
  <cp:revision>17</cp:revision>
  <dcterms:created xsi:type="dcterms:W3CDTF">2022-05-01T19:47:42Z</dcterms:created>
  <dcterms:modified xsi:type="dcterms:W3CDTF">2025-04-29T09:52:35Z</dcterms:modified>
</cp:coreProperties>
</file>