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embeddings/Microsoft_Equation1.bin" ContentType="application/vnd.openxmlformats-officedocument.oleObject"/>
  <Default Extension="bin" ContentType="application/vnd.openxmlformats-officedocument.presentationml.printerSettings"/>
  <Override PartName="/ppt/embeddings/Microsoft_Equation6.bin" ContentType="application/vnd.openxmlformats-officedocument.oleObject"/>
  <Override PartName="/ppt/embeddings/Microsoft_Equation2.bin" ContentType="application/vnd.openxmlformats-officedocument.oleObject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docProps/core.xml" ContentType="application/vnd.openxmlformats-package.core-properties+xml"/>
  <Default Extension="rels" ContentType="application/vnd.openxmlformats-package.relationships+xml"/>
  <Override PartName="/ppt/slides/slide6.xml" ContentType="application/vnd.openxmlformats-officedocument.presentationml.slide+xml"/>
  <Default Extension="gif" ContentType="image/gif"/>
  <Override PartName="/ppt/embeddings/Microsoft_Equation5.bin" ContentType="application/vnd.openxmlformats-officedocument.oleObject"/>
  <Override PartName="/ppt/slides/slide12.xml" ContentType="application/vnd.openxmlformats-officedocument.presentationml.slide+xml"/>
  <Default Extension="pict" ContentType="image/pict"/>
  <Override PartName="/ppt/embeddings/Microsoft_Equation7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61" r:id="rId4"/>
    <p:sldId id="260" r:id="rId5"/>
    <p:sldId id="264" r:id="rId6"/>
    <p:sldId id="262" r:id="rId7"/>
    <p:sldId id="265" r:id="rId8"/>
    <p:sldId id="268" r:id="rId9"/>
    <p:sldId id="263" r:id="rId10"/>
    <p:sldId id="257" r:id="rId11"/>
    <p:sldId id="258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6731" autoAdjust="0"/>
    <p:restoredTop sz="94686" autoAdjust="0"/>
  </p:normalViewPr>
  <p:slideViewPr>
    <p:cSldViewPr snapToGrid="0" snapToObjects="1">
      <p:cViewPr>
        <p:scale>
          <a:sx n="100" d="100"/>
          <a:sy n="100" d="100"/>
        </p:scale>
        <p:origin x="-3736" y="-1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6.pict"/><Relationship Id="rId1" Type="http://schemas.openxmlformats.org/officeDocument/2006/relationships/image" Target="../media/image3.pict"/><Relationship Id="rId2" Type="http://schemas.openxmlformats.org/officeDocument/2006/relationships/image" Target="../media/image4.pict"/><Relationship Id="rId3" Type="http://schemas.openxmlformats.org/officeDocument/2006/relationships/image" Target="../media/image5.pict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ict"/><Relationship Id="rId3" Type="http://schemas.openxmlformats.org/officeDocument/2006/relationships/image" Target="../media/image16.pict"/><Relationship Id="rId1" Type="http://schemas.openxmlformats.org/officeDocument/2006/relationships/image" Target="../media/image14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4521C-7216-DC46-A948-B06BAC83C561}" type="datetimeFigureOut">
              <a:rPr lang="en-US" smtClean="0"/>
              <a:pPr/>
              <a:t>4/24/13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73876-EE86-2340-9330-FD880AB04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F469-3B3B-6F40-8B07-16F21C9579E0}" type="datetimeFigureOut">
              <a:rPr lang="en-US" smtClean="0"/>
              <a:pPr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18C0-7582-264D-8395-DE2AAAF28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F469-3B3B-6F40-8B07-16F21C9579E0}" type="datetimeFigureOut">
              <a:rPr lang="en-US" smtClean="0"/>
              <a:pPr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18C0-7582-264D-8395-DE2AAAF28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F469-3B3B-6F40-8B07-16F21C9579E0}" type="datetimeFigureOut">
              <a:rPr lang="en-US" smtClean="0"/>
              <a:pPr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18C0-7582-264D-8395-DE2AAAF28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F469-3B3B-6F40-8B07-16F21C9579E0}" type="datetimeFigureOut">
              <a:rPr lang="en-US" smtClean="0"/>
              <a:pPr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18C0-7582-264D-8395-DE2AAAF28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F469-3B3B-6F40-8B07-16F21C9579E0}" type="datetimeFigureOut">
              <a:rPr lang="en-US" smtClean="0"/>
              <a:pPr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18C0-7582-264D-8395-DE2AAAF28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F469-3B3B-6F40-8B07-16F21C9579E0}" type="datetimeFigureOut">
              <a:rPr lang="en-US" smtClean="0"/>
              <a:pPr/>
              <a:t>4/24/13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18C0-7582-264D-8395-DE2AAAF28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F469-3B3B-6F40-8B07-16F21C9579E0}" type="datetimeFigureOut">
              <a:rPr lang="en-US" smtClean="0"/>
              <a:pPr/>
              <a:t>4/24/13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18C0-7582-264D-8395-DE2AAAF28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F469-3B3B-6F40-8B07-16F21C9579E0}" type="datetimeFigureOut">
              <a:rPr lang="en-US" smtClean="0"/>
              <a:pPr/>
              <a:t>4/24/13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18C0-7582-264D-8395-DE2AAAF28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F469-3B3B-6F40-8B07-16F21C9579E0}" type="datetimeFigureOut">
              <a:rPr lang="en-US" smtClean="0"/>
              <a:pPr/>
              <a:t>4/24/13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18C0-7582-264D-8395-DE2AAAF28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F469-3B3B-6F40-8B07-16F21C9579E0}" type="datetimeFigureOut">
              <a:rPr lang="en-US" smtClean="0"/>
              <a:pPr/>
              <a:t>4/24/13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18C0-7582-264D-8395-DE2AAAF28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F469-3B3B-6F40-8B07-16F21C9579E0}" type="datetimeFigureOut">
              <a:rPr lang="en-US" smtClean="0"/>
              <a:pPr/>
              <a:t>4/24/13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18C0-7582-264D-8395-DE2AAAF28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alphaModFix amt="4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3F469-3B3B-6F40-8B07-16F21C9579E0}" type="datetimeFigureOut">
              <a:rPr lang="en-US" smtClean="0"/>
              <a:pPr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018C0-7582-264D-8395-DE2AAAF28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7" Type="http://schemas.openxmlformats.org/officeDocument/2006/relationships/image" Target="../media/image7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6" Type="http://schemas.openxmlformats.org/officeDocument/2006/relationships/oleObject" Target="../embeddings/Microsoft_Equation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5.bin"/><Relationship Id="rId5" Type="http://schemas.openxmlformats.org/officeDocument/2006/relationships/oleObject" Target="../embeddings/Microsoft_Equation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625" y="395832"/>
            <a:ext cx="8562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Physics 300 Experiment #3: Environmental Radioactivity</a:t>
            </a:r>
            <a:endParaRPr lang="en-US" sz="2800" dirty="0">
              <a:latin typeface="Times New Roman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99588" y="2355850"/>
            <a:ext cx="3365070" cy="2976372"/>
            <a:chOff x="4737028" y="3244727"/>
            <a:chExt cx="3810000" cy="32767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37028" y="3244727"/>
              <a:ext cx="3810000" cy="30734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494132" y="6318127"/>
              <a:ext cx="2769487" cy="203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err="1" smtClean="0">
                  <a:latin typeface="Times New Roman"/>
                  <a:cs typeface="Times New Roman"/>
                </a:rPr>
                <a:t>http://www.npl.co.uk/educate-explore/factsheets/ionising-radiation/</a:t>
              </a:r>
              <a:endParaRPr lang="en-US" sz="600" dirty="0">
                <a:latin typeface="Times New Roman"/>
                <a:cs typeface="Times New Roman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5410" y="1380299"/>
            <a:ext cx="456066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We’re surrounded by radioactivity everyday.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Some sources are natural and some sources 	are anthropogenic (human made.)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We’re going to investigate some sources of 	natural radioactivity found in the 	environment.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From studying these sources you’ll determine 	a method for calibration of a gamma ray 	detector and associated software and learn 	how a gamma ray detector functions.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 Then we’ll determine the half life of two  	radioactive samples: </a:t>
            </a:r>
            <a:r>
              <a:rPr lang="en-US" baseline="30000" dirty="0" smtClean="0">
                <a:latin typeface="Times New Roman"/>
                <a:cs typeface="Times New Roman"/>
              </a:rPr>
              <a:t>137</a:t>
            </a:r>
            <a:r>
              <a:rPr lang="en-US" dirty="0" smtClean="0">
                <a:latin typeface="Times New Roman"/>
                <a:cs typeface="Times New Roman"/>
              </a:rPr>
              <a:t>Ba and </a:t>
            </a:r>
            <a:r>
              <a:rPr lang="en-US" baseline="30000" dirty="0" smtClean="0">
                <a:latin typeface="Times New Roman"/>
                <a:cs typeface="Times New Roman"/>
              </a:rPr>
              <a:t>40</a:t>
            </a:r>
            <a:r>
              <a:rPr lang="en-US" dirty="0" smtClean="0">
                <a:latin typeface="Times New Roman"/>
                <a:cs typeface="Times New Roman"/>
              </a:rPr>
              <a:t>K.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latin typeface="Times New Roman"/>
                <a:cs typeface="Times New Roman"/>
              </a:rPr>
              <a:t>Background image:  </a:t>
            </a:r>
            <a:r>
              <a:rPr lang="en-US" sz="800" dirty="0" err="1" smtClean="0">
                <a:latin typeface="Times New Roman"/>
                <a:cs typeface="Times New Roman"/>
              </a:rPr>
              <a:t>http://facstaff.gpc.edu/~pgore/PhysicalScience/atom-with-electrons.gif</a:t>
            </a:r>
            <a:endParaRPr lang="en-US" sz="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97457" y="1600200"/>
            <a:ext cx="4953000" cy="180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4163" marR="0" lvl="0" indent="-2841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Bananas contain the radionuclide </a:t>
            </a:r>
            <a:r>
              <a:rPr kumimoji="0" lang="en-US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40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</a:p>
          <a:p>
            <a:pPr marL="284163" marR="0" lvl="0" indent="-2841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This is a naturally occurring isotope of the element potassium</a:t>
            </a:r>
          </a:p>
          <a:p>
            <a:pPr marL="284163" marR="0" lvl="0" indent="-2841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Potassium is essential in muscle function and concentrates in the muscles.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7098" y="0"/>
            <a:ext cx="8478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Radioactivity in the Environment</a:t>
            </a:r>
          </a:p>
          <a:p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	- Naturally occurring sources in Food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92518" y="1863340"/>
            <a:ext cx="1715651" cy="1286738"/>
          </a:xfrm>
          <a:prstGeom prst="rect">
            <a:avLst/>
          </a:prstGeom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3797457" y="3785524"/>
            <a:ext cx="4648200" cy="23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4163" marR="0" lvl="0" indent="-2841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These nuts concentrate </a:t>
            </a:r>
            <a:r>
              <a:rPr kumimoji="0" lang="en-US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226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Ra from the soil</a:t>
            </a:r>
          </a:p>
          <a:p>
            <a:pPr marL="284163" marR="0" lvl="0" indent="-2841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These nuts are probably the most radioactive foodstuff we consume</a:t>
            </a:r>
          </a:p>
          <a:p>
            <a:pPr marL="284163" marR="0" lvl="0" indent="-2841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Yet the radioactivity is so low that it is difficult to measure it</a:t>
            </a:r>
          </a:p>
          <a:p>
            <a:pPr marL="284163" marR="0" lvl="0" indent="-2841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From 0.2 to 7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pCi/g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8" name="Content Placeholder 7" descr="brazilnut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 rot="16200000">
            <a:off x="1520922" y="4144374"/>
            <a:ext cx="1789492" cy="1417385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098" y="263888"/>
            <a:ext cx="8478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Environmental Radioactivity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	- Salt Substitute as a source of </a:t>
            </a:r>
            <a:r>
              <a:rPr lang="en-US" sz="2800" baseline="30000" dirty="0" smtClean="0">
                <a:latin typeface="Times New Roman"/>
                <a:cs typeface="Times New Roman"/>
              </a:rPr>
              <a:t>40</a:t>
            </a:r>
            <a:r>
              <a:rPr lang="en-US" sz="2800" dirty="0" smtClean="0">
                <a:latin typeface="Times New Roman"/>
                <a:cs typeface="Times New Roman"/>
              </a:rPr>
              <a:t>K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57748" y="1609756"/>
            <a:ext cx="5347752" cy="45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4163" marR="0" lvl="0" indent="-2841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Some individuals cannot use regular salt (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NaCl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 to season their food</a:t>
            </a:r>
          </a:p>
          <a:p>
            <a:pPr marL="284163" marR="0" lvl="0" indent="-2841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They use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KCl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instead</a:t>
            </a:r>
          </a:p>
          <a:p>
            <a:pPr marL="284163" marR="0" lvl="0" indent="-2841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KCl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is radioactive because of the </a:t>
            </a:r>
            <a:r>
              <a:rPr kumimoji="0" lang="en-US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40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Kthat is present in the salt substitute</a:t>
            </a:r>
          </a:p>
          <a:p>
            <a:pPr marL="284163" marR="0" lvl="0" indent="-2841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Activity about 450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pCi/g</a:t>
            </a: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84163" marR="0" lvl="0" indent="-2841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Char char="•"/>
              <a:tabLst/>
              <a:defRPr/>
            </a:pPr>
            <a:r>
              <a:rPr lang="en-US" kern="0" baseline="30000" dirty="0" smtClean="0">
                <a:latin typeface="Times New Roman"/>
                <a:cs typeface="Times New Roman"/>
              </a:rPr>
              <a:t>40</a:t>
            </a:r>
            <a:r>
              <a:rPr lang="en-US" kern="0" dirty="0" smtClean="0">
                <a:latin typeface="Times New Roman"/>
                <a:cs typeface="Times New Roman"/>
              </a:rPr>
              <a:t>K is radioactive and decays by gamma emission.</a:t>
            </a:r>
          </a:p>
          <a:p>
            <a:pPr marL="284163" marR="0" lvl="0" indent="-2841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Char char="•"/>
              <a:tabLst/>
              <a:defRPr/>
            </a:pPr>
            <a:r>
              <a:rPr kumimoji="0" lang="en-US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40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lang="en-US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has a very long half-</a:t>
            </a:r>
            <a:r>
              <a:rPr lang="en-US" kern="0" dirty="0" smtClean="0">
                <a:latin typeface="Times New Roman"/>
                <a:cs typeface="Times New Roman"/>
              </a:rPr>
              <a:t>life (billions of years.)</a:t>
            </a:r>
          </a:p>
          <a:p>
            <a:pPr marL="284163" marR="0" lvl="0" indent="-2841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Char char="•"/>
              <a:tabLst/>
              <a:defRPr/>
            </a:pPr>
            <a:r>
              <a:rPr lang="en-US" kern="0" dirty="0" smtClean="0">
                <a:latin typeface="Times New Roman"/>
                <a:cs typeface="Times New Roman"/>
              </a:rPr>
              <a:t>Can be use to date the age of rocks found on Earth to determine the age of the Earth (the method is called potassium-argon dating.) </a:t>
            </a:r>
          </a:p>
          <a:p>
            <a:pPr marL="284163" marR="0" lvl="0" indent="-2841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Char char="•"/>
              <a:tabLst/>
              <a:defRPr/>
            </a:pPr>
            <a:r>
              <a:rPr lang="en-US" kern="0" dirty="0" smtClean="0">
                <a:latin typeface="Times New Roman"/>
                <a:cs typeface="Times New Roman"/>
              </a:rPr>
              <a:t>Can also be used to determine the approximates age of the solar system by studying meteorites.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377001" y="263888"/>
            <a:ext cx="2599181" cy="5472881"/>
            <a:chOff x="6377001" y="263888"/>
            <a:chExt cx="2599181" cy="5472881"/>
          </a:xfrm>
        </p:grpSpPr>
        <p:pic>
          <p:nvPicPr>
            <p:cNvPr id="11" name="Picture 10" descr="dcs-2232b_2z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17945" y="3450769"/>
              <a:ext cx="2497455" cy="228600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6377001" y="263888"/>
              <a:ext cx="2599181" cy="4329881"/>
              <a:chOff x="5928296" y="1349375"/>
              <a:chExt cx="2987104" cy="462717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928296" y="1349375"/>
                <a:ext cx="2987104" cy="3104999"/>
                <a:chOff x="5928296" y="1349375"/>
                <a:chExt cx="2987104" cy="3104999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658671" y="1349375"/>
                  <a:ext cx="1256729" cy="2743200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28296" y="1349375"/>
                  <a:ext cx="1730375" cy="2743200"/>
                </a:xfrm>
                <a:prstGeom prst="rect">
                  <a:avLst/>
                </a:prstGeom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6036246" y="4092575"/>
                  <a:ext cx="2832100" cy="3617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800" dirty="0" smtClean="0">
                      <a:latin typeface="Times New Roman"/>
                      <a:cs typeface="Times New Roman"/>
                    </a:rPr>
                    <a:t>http://www.soap.com/p/morton-salt-lite-salt-11-oz-2-pk-313955</a:t>
                  </a:r>
                  <a:endParaRPr lang="en-US" sz="800" dirty="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10" name="Oval 9"/>
              <p:cNvSpPr/>
              <p:nvPr/>
            </p:nvSpPr>
            <p:spPr>
              <a:xfrm>
                <a:off x="7924800" y="2787650"/>
                <a:ext cx="685800" cy="3873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/>
              <p:cNvCxnSpPr>
                <a:endCxn id="11" idx="1"/>
              </p:cNvCxnSpPr>
              <p:nvPr/>
            </p:nvCxnSpPr>
            <p:spPr>
              <a:xfrm rot="5400000">
                <a:off x="5452465" y="3504210"/>
                <a:ext cx="2995221" cy="194944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10" idx="6"/>
                <a:endCxn id="11" idx="3"/>
              </p:cNvCxnSpPr>
              <p:nvPr/>
            </p:nvCxnSpPr>
            <p:spPr>
              <a:xfrm>
                <a:off x="8610598" y="2981325"/>
                <a:ext cx="234947" cy="299521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400" y="292100"/>
            <a:ext cx="781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Experimental Procedure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400" y="1181100"/>
            <a:ext cx="77152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Record spectra for the standards and generate a Energy versus Channel graph to 	determine the energy calibration.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Run the </a:t>
            </a:r>
            <a:r>
              <a:rPr lang="en-US" baseline="30000" dirty="0" smtClean="0">
                <a:latin typeface="Times New Roman"/>
                <a:cs typeface="Times New Roman"/>
              </a:rPr>
              <a:t>137</a:t>
            </a:r>
            <a:r>
              <a:rPr lang="en-US" dirty="0" smtClean="0">
                <a:latin typeface="Times New Roman"/>
                <a:cs typeface="Times New Roman"/>
              </a:rPr>
              <a:t>Ba sample and from the activity as a function of time determine the 	half-life of </a:t>
            </a:r>
            <a:r>
              <a:rPr lang="en-US" baseline="30000" dirty="0" smtClean="0">
                <a:latin typeface="Times New Roman"/>
                <a:cs typeface="Times New Roman"/>
              </a:rPr>
              <a:t>137</a:t>
            </a:r>
            <a:r>
              <a:rPr lang="en-US" dirty="0" smtClean="0">
                <a:latin typeface="Times New Roman"/>
                <a:cs typeface="Times New Roman"/>
              </a:rPr>
              <a:t>Ba.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Using known masses of </a:t>
            </a:r>
            <a:r>
              <a:rPr lang="en-US" dirty="0" err="1" smtClean="0">
                <a:latin typeface="Times New Roman"/>
                <a:cs typeface="Times New Roman"/>
              </a:rPr>
              <a:t>KCl</a:t>
            </a:r>
            <a:r>
              <a:rPr lang="en-US" dirty="0" smtClean="0">
                <a:latin typeface="Times New Roman"/>
                <a:cs typeface="Times New Roman"/>
              </a:rPr>
              <a:t> determine the half-life of </a:t>
            </a:r>
            <a:r>
              <a:rPr lang="en-US" baseline="30000" dirty="0" smtClean="0">
                <a:latin typeface="Times New Roman"/>
                <a:cs typeface="Times New Roman"/>
              </a:rPr>
              <a:t>40</a:t>
            </a:r>
            <a:r>
              <a:rPr lang="en-US" dirty="0" smtClean="0">
                <a:latin typeface="Times New Roman"/>
                <a:cs typeface="Times New Roman"/>
              </a:rPr>
              <a:t>K.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Lab Report is due on or before noon on Friday, May 3, 2013.  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Late lab reports loose 10 points per day, including weekends.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650" y="495300"/>
            <a:ext cx="810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Why is studying radioactivity important?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60500"/>
            <a:ext cx="8077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What’s my dosage?  How much radiation am I exposed to?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Is it dangerous?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Will it make me sick or kill me.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More practical – what are the sources?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How long will these sources be around?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How do I determine how active a source is? 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Can I control the radioactivity for a common good?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Useful measurements that can be made from radioactivity?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592" y="183701"/>
            <a:ext cx="8329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Radioactive Decays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592" y="994773"/>
            <a:ext cx="7298706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Alpha Decay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Beta-Plus Decay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Beta-Minus Decay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Gamma Decay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78853" y="1467849"/>
          <a:ext cx="3417146" cy="700953"/>
        </p:xfrm>
        <a:graphic>
          <a:graphicData uri="http://schemas.openxmlformats.org/presentationml/2006/ole">
            <p:oleObj spid="_x0000_s18435" name="Equation" r:id="rId3" imgW="990600" imgH="203200" progId="Equation.3">
              <p:embed/>
            </p:oleObj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458723" y="2836334"/>
          <a:ext cx="3067050" cy="700088"/>
        </p:xfrm>
        <a:graphic>
          <a:graphicData uri="http://schemas.openxmlformats.org/presentationml/2006/ole">
            <p:oleObj spid="_x0000_s18436" name="Equation" r:id="rId4" imgW="889000" imgH="203200" progId="Equation.3">
              <p:embed/>
            </p:oleObj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1446178" y="4214809"/>
          <a:ext cx="3067050" cy="700088"/>
        </p:xfrm>
        <a:graphic>
          <a:graphicData uri="http://schemas.openxmlformats.org/presentationml/2006/ole">
            <p:oleObj spid="_x0000_s18437" name="Equation" r:id="rId5" imgW="889000" imgH="203200" progId="Equation.3">
              <p:embed/>
            </p:oleObj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1544638" y="5665788"/>
          <a:ext cx="2935287" cy="700087"/>
        </p:xfrm>
        <a:graphic>
          <a:graphicData uri="http://schemas.openxmlformats.org/presentationml/2006/ole">
            <p:oleObj spid="_x0000_s18438" name="Equation" r:id="rId6" imgW="850900" imgH="203200" progId="Equation.3">
              <p:embed/>
            </p:oleObj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5434447" y="1825625"/>
            <a:ext cx="3480832" cy="3576876"/>
            <a:chOff x="5434447" y="1825625"/>
            <a:chExt cx="3480832" cy="3576876"/>
          </a:xfrm>
        </p:grpSpPr>
        <p:grpSp>
          <p:nvGrpSpPr>
            <p:cNvPr id="18" name="Group 17"/>
            <p:cNvGrpSpPr/>
            <p:nvPr/>
          </p:nvGrpSpPr>
          <p:grpSpPr>
            <a:xfrm>
              <a:off x="5434447" y="1825625"/>
              <a:ext cx="3480832" cy="3207544"/>
              <a:chOff x="5434447" y="1825625"/>
              <a:chExt cx="3480832" cy="3207544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803779" y="1825625"/>
                <a:ext cx="3111500" cy="3207544"/>
                <a:chOff x="5803779" y="1825625"/>
                <a:chExt cx="3111500" cy="3207544"/>
              </a:xfrm>
            </p:grpSpPr>
            <p:pic>
              <p:nvPicPr>
                <p:cNvPr id="11" name="Picture 10" descr=":::137BA_Page_71.jpg"/>
                <p:cNvPicPr/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803779" y="1825625"/>
                  <a:ext cx="3111500" cy="3206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3" name="Straight Arrow Connector 12"/>
                <p:cNvCxnSpPr/>
                <p:nvPr/>
              </p:nvCxnSpPr>
              <p:spPr>
                <a:xfrm rot="5400000" flipH="1" flipV="1">
                  <a:off x="4208651" y="3429000"/>
                  <a:ext cx="3206750" cy="1588"/>
                </a:xfrm>
                <a:prstGeom prst="straightConnector1">
                  <a:avLst/>
                </a:prstGeom>
                <a:ln w="4445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5804573" y="5024128"/>
                  <a:ext cx="3110706" cy="1588"/>
                </a:xfrm>
                <a:prstGeom prst="straightConnector1">
                  <a:avLst/>
                </a:prstGeom>
                <a:ln w="4445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/>
              <p:cNvSpPr txBox="1"/>
              <p:nvPr/>
            </p:nvSpPr>
            <p:spPr>
              <a:xfrm rot="16200000">
                <a:off x="4959343" y="3163465"/>
                <a:ext cx="13195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Energy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6630690" y="5033169"/>
              <a:ext cx="1509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Atomic Mass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638" y="321614"/>
            <a:ext cx="7925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Gamma Ray Detectors</a:t>
            </a:r>
            <a:endParaRPr lang="en-US" sz="2800" dirty="0">
              <a:latin typeface="Times New Roman"/>
              <a:cs typeface="Times New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1638" y="1813909"/>
            <a:ext cx="4346236" cy="3511852"/>
            <a:chOff x="321637" y="1126643"/>
            <a:chExt cx="5027489" cy="38966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638" y="1126643"/>
              <a:ext cx="5027488" cy="36576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21637" y="4784243"/>
              <a:ext cx="5027488" cy="239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smtClean="0">
                  <a:latin typeface="Times New Roman"/>
                  <a:cs typeface="Times New Roman"/>
                </a:rPr>
                <a:t>http://physics.lafayette.edu/wp-content/blogs.dir/48/files/facilities-gallery/scintillation-detector.jpg</a:t>
              </a:r>
              <a:endParaRPr lang="en-US" sz="800" dirty="0">
                <a:latin typeface="Times New Roman"/>
                <a:cs typeface="Times New Roman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129712" y="1126643"/>
            <a:ext cx="3833367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Sodium Iodide (</a:t>
            </a:r>
            <a:r>
              <a:rPr lang="en-US" dirty="0" err="1" smtClean="0">
                <a:latin typeface="Times New Roman"/>
                <a:cs typeface="Times New Roman"/>
              </a:rPr>
              <a:t>NaI</a:t>
            </a:r>
            <a:r>
              <a:rPr lang="en-US" dirty="0" smtClean="0">
                <a:latin typeface="Times New Roman"/>
                <a:cs typeface="Times New Roman"/>
              </a:rPr>
              <a:t>) detectors are a 	type of detector that’s called a 	scintillation detector.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A </a:t>
            </a:r>
            <a:r>
              <a:rPr lang="en-US" dirty="0">
                <a:latin typeface="Times New Roman"/>
                <a:cs typeface="Times New Roman"/>
              </a:rPr>
              <a:t>gamma ray interacting with a</a:t>
            </a:r>
            <a:r>
              <a:rPr lang="en-US" dirty="0" smtClean="0">
                <a:latin typeface="Times New Roman"/>
                <a:cs typeface="Times New Roman"/>
              </a:rPr>
              <a:t> 	scintillator </a:t>
            </a:r>
            <a:r>
              <a:rPr lang="en-US" dirty="0">
                <a:latin typeface="Times New Roman"/>
                <a:cs typeface="Times New Roman"/>
              </a:rPr>
              <a:t>produces a pulse of</a:t>
            </a:r>
            <a:r>
              <a:rPr lang="en-US" dirty="0" smtClean="0">
                <a:latin typeface="Times New Roman"/>
                <a:cs typeface="Times New Roman"/>
              </a:rPr>
              <a:t> 	light, which </a:t>
            </a:r>
            <a:r>
              <a:rPr lang="en-US" dirty="0">
                <a:latin typeface="Times New Roman"/>
                <a:cs typeface="Times New Roman"/>
              </a:rPr>
              <a:t>is converted to an</a:t>
            </a:r>
            <a:r>
              <a:rPr lang="en-US" dirty="0" smtClean="0">
                <a:latin typeface="Times New Roman"/>
                <a:cs typeface="Times New Roman"/>
              </a:rPr>
              <a:t> 	electric </a:t>
            </a:r>
            <a:r>
              <a:rPr lang="en-US" dirty="0">
                <a:latin typeface="Times New Roman"/>
                <a:cs typeface="Times New Roman"/>
              </a:rPr>
              <a:t>pulse by a photomultiplier</a:t>
            </a:r>
            <a:r>
              <a:rPr lang="en-US" dirty="0" smtClean="0">
                <a:latin typeface="Times New Roman"/>
                <a:cs typeface="Times New Roman"/>
              </a:rPr>
              <a:t> 	tube</a:t>
            </a:r>
            <a:r>
              <a:rPr lang="en-US" dirty="0">
                <a:latin typeface="Times New Roman"/>
                <a:cs typeface="Times New Roman"/>
              </a:rPr>
              <a:t>.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The photomultiplier </a:t>
            </a:r>
            <a:r>
              <a:rPr lang="en-US" dirty="0">
                <a:latin typeface="Times New Roman"/>
                <a:cs typeface="Times New Roman"/>
              </a:rPr>
              <a:t>consists of a</a:t>
            </a:r>
            <a:r>
              <a:rPr lang="en-US" dirty="0" smtClean="0">
                <a:latin typeface="Times New Roman"/>
                <a:cs typeface="Times New Roman"/>
              </a:rPr>
              <a:t> 	photocathode</a:t>
            </a:r>
            <a:r>
              <a:rPr lang="en-US" dirty="0">
                <a:latin typeface="Times New Roman"/>
                <a:cs typeface="Times New Roman"/>
              </a:rPr>
              <a:t>, a focusing electrode</a:t>
            </a:r>
            <a:r>
              <a:rPr lang="en-US" dirty="0" smtClean="0">
                <a:latin typeface="Times New Roman"/>
                <a:cs typeface="Times New Roman"/>
              </a:rPr>
              <a:t> 	and photoreceptors that </a:t>
            </a:r>
            <a:r>
              <a:rPr lang="en-US" dirty="0">
                <a:latin typeface="Times New Roman"/>
                <a:cs typeface="Times New Roman"/>
              </a:rPr>
              <a:t>multiply</a:t>
            </a:r>
            <a:r>
              <a:rPr lang="en-US" dirty="0" smtClean="0">
                <a:latin typeface="Times New Roman"/>
                <a:cs typeface="Times New Roman"/>
              </a:rPr>
              <a:t> 	the </a:t>
            </a:r>
            <a:r>
              <a:rPr lang="en-US" dirty="0">
                <a:latin typeface="Times New Roman"/>
                <a:cs typeface="Times New Roman"/>
              </a:rPr>
              <a:t>number of electrons striking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	them </a:t>
            </a:r>
            <a:r>
              <a:rPr lang="en-US" dirty="0">
                <a:latin typeface="Times New Roman"/>
                <a:cs typeface="Times New Roman"/>
              </a:rPr>
              <a:t>several times each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The collected light at the end of the 	detector is a measure of the 	gamma ray’s energy.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21638" y="3756915"/>
            <a:ext cx="2665651" cy="3121347"/>
            <a:chOff x="3600" y="1"/>
            <a:chExt cx="5050" cy="6497"/>
          </a:xfrm>
        </p:grpSpPr>
        <p:pic>
          <p:nvPicPr>
            <p:cNvPr id="5" name="Picture 1064" descr=":::germanium-detectors-brochure-77899_4b.jpg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20" y="1"/>
              <a:ext cx="3571" cy="5290"/>
            </a:xfrm>
            <a:prstGeom prst="rect">
              <a:avLst/>
            </a:prstGeom>
            <a:noFill/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600" y="5040"/>
              <a:ext cx="5050" cy="1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</a:rPr>
                <a:t>Schematic 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</a:rPr>
                <a:t>of the Canberra Model 7500 series gamma ray detector.  Our particular detector, the GC1017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</a:rPr>
                <a:t>Ge(Li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</a:rPr>
                <a:t>) is virtually identical.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1638" y="321614"/>
            <a:ext cx="7925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Gamma Ray Detectors</a:t>
            </a:r>
            <a:endParaRPr lang="en-US" sz="2800" dirty="0">
              <a:latin typeface="Times New Roman"/>
              <a:cs typeface="Times New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1749" y="952500"/>
            <a:ext cx="2164001" cy="2804415"/>
            <a:chOff x="825568" y="1148418"/>
            <a:chExt cx="2801683" cy="3939442"/>
          </a:xfrm>
        </p:grpSpPr>
        <p:pic>
          <p:nvPicPr>
            <p:cNvPr id="7" name="Picture 6" descr="gamma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5568" y="1148418"/>
              <a:ext cx="2637864" cy="355033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25568" y="4698752"/>
              <a:ext cx="2801683" cy="389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err="1" smtClean="0">
                  <a:latin typeface="Times New Roman"/>
                  <a:cs typeface="Times New Roman"/>
                </a:rPr>
                <a:t>http://www.port.ac.uk/departments/academic/sees/analyticalfacilities/gammaray/</a:t>
              </a:r>
              <a:endParaRPr lang="en-US" sz="600" dirty="0">
                <a:latin typeface="Times New Roman"/>
                <a:cs typeface="Times New Roman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194050" y="1212850"/>
            <a:ext cx="555625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 Canberra Model GC1017 that is a </a:t>
            </a:r>
            <a:r>
              <a:rPr lang="en-US" sz="1600" dirty="0" err="1" smtClean="0">
                <a:latin typeface="Times New Roman"/>
                <a:cs typeface="Times New Roman"/>
              </a:rPr>
              <a:t>Ge</a:t>
            </a:r>
            <a:r>
              <a:rPr lang="en-US" sz="1600" dirty="0" smtClean="0">
                <a:latin typeface="Times New Roman"/>
                <a:cs typeface="Times New Roman"/>
              </a:rPr>
              <a:t> crystal and it is cooled by 	liquid nitrogen. </a:t>
            </a:r>
          </a:p>
          <a:p>
            <a:pPr>
              <a:buFont typeface="Arial"/>
              <a:buChar char="•"/>
            </a:pPr>
            <a:endParaRPr lang="en-US" sz="1600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 A fraction of gamma rays that are incident from a radioactive 	source placed on the detector actually interact with the 	detector, many pass on through.  </a:t>
            </a:r>
          </a:p>
          <a:p>
            <a:pPr>
              <a:buFont typeface="Arial"/>
              <a:buChar char="•"/>
            </a:pPr>
            <a:endParaRPr lang="en-US" sz="1600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 When a gamma ray does interact with the detector it will ionize 	electrons in the germanium giving up its energy to the 	electron it liberates.  </a:t>
            </a:r>
          </a:p>
          <a:p>
            <a:pPr>
              <a:buFont typeface="Arial"/>
              <a:buChar char="•"/>
            </a:pPr>
            <a:endParaRPr lang="en-US" sz="1600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 This electron will in turn ionize more germanium atoms 	producing many electrons.  </a:t>
            </a:r>
          </a:p>
          <a:p>
            <a:pPr>
              <a:buFont typeface="Arial"/>
              <a:buChar char="•"/>
            </a:pPr>
            <a:endParaRPr lang="en-US" sz="1600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 A strong electric field put across the crystal collects the 	electrons and the number of electrons counted is a measure 	of the incident gamma ray’s energy.  </a:t>
            </a:r>
          </a:p>
          <a:p>
            <a:pPr>
              <a:buFont typeface="Arial"/>
              <a:buChar char="•"/>
            </a:pPr>
            <a:endParaRPr lang="en-US" sz="1600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 The signals heights that are detected are in general small and 	need to be analyzed by a pre-amplifier.</a:t>
            </a:r>
          </a:p>
          <a:p>
            <a:endParaRPr lang="en-US"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911" y="173177"/>
            <a:ext cx="7925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Gamma Ray Detectors</a:t>
            </a:r>
            <a:endParaRPr lang="en-US" sz="2800" dirty="0">
              <a:latin typeface="Times New Roman"/>
              <a:cs typeface="Times New Roman"/>
            </a:endParaRPr>
          </a:p>
        </p:txBody>
      </p:sp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401911" y="909850"/>
            <a:ext cx="4502473" cy="2275653"/>
            <a:chOff x="3230" y="9000"/>
            <a:chExt cx="6130" cy="3600"/>
          </a:xfrm>
        </p:grpSpPr>
        <p:sp>
          <p:nvSpPr>
            <p:cNvPr id="19459" name="Text Box 3"/>
            <p:cNvSpPr txBox="1">
              <a:spLocks noChangeArrowheads="1"/>
            </p:cNvSpPr>
            <p:nvPr/>
          </p:nvSpPr>
          <p:spPr bwMode="auto">
            <a:xfrm>
              <a:off x="3240" y="11275"/>
              <a:ext cx="6120" cy="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</a:rPr>
                <a:t>Schematic 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</a:rPr>
                <a:t>of the germanium crystal with voltage bias from the high-voltage power supply.  Ionization by an incident gamma ray in the depleted region produces electrons that are collected and this produces the signal that is sent to the preamplifier.</a:t>
              </a:r>
            </a:p>
          </p:txBody>
        </p:sp>
        <p:pic>
          <p:nvPicPr>
            <p:cNvPr id="19460" name="Picture 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30" y="9000"/>
              <a:ext cx="6125" cy="2256"/>
            </a:xfrm>
            <a:prstGeom prst="rect">
              <a:avLst/>
            </a:prstGeom>
            <a:noFill/>
          </p:spPr>
        </p:pic>
      </p:grp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4087256" y="3475803"/>
            <a:ext cx="4707516" cy="2611877"/>
            <a:chOff x="2510" y="8280"/>
            <a:chExt cx="7585" cy="3960"/>
          </a:xfrm>
        </p:grpSpPr>
        <p:pic>
          <p:nvPicPr>
            <p:cNvPr id="19462" name="Picture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0" y="8280"/>
              <a:ext cx="7469" cy="2851"/>
            </a:xfrm>
            <a:prstGeom prst="rect">
              <a:avLst/>
            </a:prstGeom>
            <a:noFill/>
          </p:spPr>
        </p:pic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2520" y="11160"/>
              <a:ext cx="7575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</a:rPr>
                <a:t>Schematic 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</a:rPr>
                <a:t>of the Multi-Channel Analyzer assembly.  The detector signals from the pre-amplifier are fed into an amplifier and then converted from analog to digital signals and sent to the MCA and displayed on the computer screen.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168900" y="877179"/>
            <a:ext cx="388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 The signals from the pre-amplifier are sent 	to an analyzer and then to a multi-	channel analyzer (MCA) that is 	operated in pulse-height or PHA mode.</a:t>
            </a:r>
          </a:p>
          <a:p>
            <a:pPr>
              <a:buFont typeface="Arial"/>
              <a:buChar char="•"/>
            </a:pPr>
            <a:endParaRPr lang="en-US" sz="1600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 In PHA mode, the input pulses are sorted 	into channels according to their 	amplitude. 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050" y="3270250"/>
            <a:ext cx="35877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 The PHA measures the height of an 	incident pulse and converts this into 	a voltage peak. </a:t>
            </a:r>
          </a:p>
          <a:p>
            <a:pPr>
              <a:buFont typeface="Arial"/>
              <a:buChar char="•"/>
            </a:pPr>
            <a:endParaRPr lang="en-US" sz="1600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 Maximum height of the pulse is 	assigned a channel number </a:t>
            </a:r>
          </a:p>
          <a:p>
            <a:pPr>
              <a:buFont typeface="Arial"/>
              <a:buChar char="•"/>
            </a:pPr>
            <a:endParaRPr lang="en-US" sz="1600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 The amplitude normally in the 0-10 V 	range is digitized and the resulting 	digital value is used as the address 	of a memory location 	corresponding to a given channel. 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965126" y="1161262"/>
            <a:ext cx="6747963" cy="3453794"/>
            <a:chOff x="2730" y="5031"/>
            <a:chExt cx="6806" cy="4394"/>
          </a:xfrm>
        </p:grpSpPr>
        <p:sp>
          <p:nvSpPr>
            <p:cNvPr id="22531" name="Text Box 3"/>
            <p:cNvSpPr txBox="1">
              <a:spLocks noChangeArrowheads="1"/>
            </p:cNvSpPr>
            <p:nvPr/>
          </p:nvSpPr>
          <p:spPr bwMode="auto">
            <a:xfrm>
              <a:off x="2900" y="8705"/>
              <a:ext cx="648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</a:rPr>
                <a:t>Example 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</a:rPr>
                <a:t>of the gamma ray emission spectrum of an unknown radioactive sample.  </a:t>
              </a:r>
            </a:p>
          </p:txBody>
        </p:sp>
        <p:pic>
          <p:nvPicPr>
            <p:cNvPr id="22532" name="Picture 4" descr=":::Na.jpg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30" y="5031"/>
              <a:ext cx="6806" cy="365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53178" y="389548"/>
            <a:ext cx="7675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Gamma Ray Spectroscopy and Energy Calibration	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5126" y="5048548"/>
            <a:ext cx="7433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From this particular source (</a:t>
            </a:r>
            <a:r>
              <a:rPr lang="en-US" baseline="30000" dirty="0" smtClean="0">
                <a:latin typeface="Times New Roman"/>
                <a:cs typeface="Times New Roman"/>
              </a:rPr>
              <a:t>22</a:t>
            </a:r>
            <a:r>
              <a:rPr lang="en-US" dirty="0" smtClean="0">
                <a:latin typeface="Times New Roman"/>
                <a:cs typeface="Times New Roman"/>
              </a:rPr>
              <a:t>Na) and several other standards (</a:t>
            </a:r>
            <a:r>
              <a:rPr lang="en-US" baseline="30000" dirty="0" smtClean="0">
                <a:latin typeface="Times New Roman"/>
                <a:cs typeface="Times New Roman"/>
              </a:rPr>
              <a:t>57</a:t>
            </a:r>
            <a:r>
              <a:rPr lang="en-US" dirty="0" smtClean="0">
                <a:latin typeface="Times New Roman"/>
                <a:cs typeface="Times New Roman"/>
              </a:rPr>
              <a:t>Co, </a:t>
            </a:r>
            <a:r>
              <a:rPr lang="en-US" baseline="30000" dirty="0" smtClean="0">
                <a:latin typeface="Times New Roman"/>
                <a:cs typeface="Times New Roman"/>
              </a:rPr>
              <a:t>137</a:t>
            </a:r>
            <a:r>
              <a:rPr lang="en-US" dirty="0" smtClean="0">
                <a:latin typeface="Times New Roman"/>
                <a:cs typeface="Times New Roman"/>
              </a:rPr>
              <a:t>Cs, 	and </a:t>
            </a:r>
            <a:r>
              <a:rPr lang="en-US" baseline="30000" dirty="0" smtClean="0">
                <a:latin typeface="Times New Roman"/>
                <a:cs typeface="Times New Roman"/>
              </a:rPr>
              <a:t>133</a:t>
            </a:r>
            <a:r>
              <a:rPr lang="en-US" dirty="0" smtClean="0">
                <a:latin typeface="Times New Roman"/>
                <a:cs typeface="Times New Roman"/>
              </a:rPr>
              <a:t>Ba) we can determine, from the channel number of the </a:t>
            </a:r>
            <a:r>
              <a:rPr lang="en-US" dirty="0" err="1" smtClean="0">
                <a:latin typeface="Times New Roman"/>
                <a:cs typeface="Times New Roman"/>
              </a:rPr>
              <a:t>photopeaks</a:t>
            </a:r>
            <a:r>
              <a:rPr lang="en-US" dirty="0" smtClean="0">
                <a:latin typeface="Times New Roman"/>
                <a:cs typeface="Times New Roman"/>
              </a:rPr>
              <a:t> 	and the energy of the radioactive decay, the detector calibration curve.  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We will use this calibration curve to turn the x-axis from channel into energy. 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500" y="222190"/>
            <a:ext cx="75311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Radioactive Decay Law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8950" y="950942"/>
            <a:ext cx="81534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The radioactive decay law gives us a way to determine the change in the number of 	radioactive nuclei, their mass or the activity of a sample as a function of time.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The activity is defined as the number of radioactive decays per unit time and is given 	in units of the </a:t>
            </a:r>
            <a:r>
              <a:rPr lang="en-US" i="1" dirty="0" smtClean="0">
                <a:latin typeface="Times New Roman"/>
                <a:cs typeface="Times New Roman"/>
              </a:rPr>
              <a:t>Curie</a:t>
            </a:r>
            <a:r>
              <a:rPr lang="en-US" dirty="0" smtClean="0">
                <a:latin typeface="Times New Roman"/>
                <a:cs typeface="Times New Roman"/>
              </a:rPr>
              <a:t> or the </a:t>
            </a:r>
            <a:r>
              <a:rPr lang="en-US" i="1" dirty="0" smtClean="0">
                <a:latin typeface="Times New Roman"/>
                <a:cs typeface="Times New Roman"/>
              </a:rPr>
              <a:t>Becquerel</a:t>
            </a:r>
            <a:r>
              <a:rPr lang="en-US" dirty="0" smtClean="0">
                <a:latin typeface="Times New Roman"/>
                <a:cs typeface="Times New Roman"/>
              </a:rPr>
              <a:t>, where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The radioactive decay law is determined from solving the equation below for the 	number of radioactive atoms left after a time </a:t>
            </a:r>
            <a:r>
              <a:rPr lang="en-US" i="1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This equation can be written in terms of the activity, where the activity is defined by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 is called the decay constant and has units of inverse time and the value depends on 	the radioactive decay.  It is related to the half-life of the sample.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573618" y="2743200"/>
          <a:ext cx="4030382" cy="412750"/>
        </p:xfrm>
        <a:graphic>
          <a:graphicData uri="http://schemas.openxmlformats.org/presentationml/2006/ole">
            <p:oleObj spid="_x0000_s29698" name="Equation" r:id="rId3" imgW="2108200" imgH="2159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663950" y="4155321"/>
          <a:ext cx="1734864" cy="882650"/>
        </p:xfrm>
        <a:graphic>
          <a:graphicData uri="http://schemas.openxmlformats.org/presentationml/2006/ole">
            <p:oleObj spid="_x0000_s29699" name="Equation" r:id="rId4" imgW="723900" imgH="368300" progId="Equation.3">
              <p:embed/>
            </p:oleObj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3873500" y="5504657"/>
          <a:ext cx="1187450" cy="334962"/>
        </p:xfrm>
        <a:graphic>
          <a:graphicData uri="http://schemas.openxmlformats.org/presentationml/2006/ole">
            <p:oleObj spid="_x0000_s29700" name="Equation" r:id="rId5" imgW="495300" imgH="13970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097" y="486544"/>
            <a:ext cx="8102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Determination </a:t>
            </a:r>
            <a:r>
              <a:rPr lang="en-US" sz="2800" dirty="0">
                <a:latin typeface="Times New Roman"/>
                <a:cs typeface="Times New Roman"/>
              </a:rPr>
              <a:t>of the half-life of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baseline="30000" dirty="0" smtClean="0">
                <a:latin typeface="Times New Roman"/>
                <a:cs typeface="Times New Roman"/>
              </a:rPr>
              <a:t>137</a:t>
            </a:r>
            <a:r>
              <a:rPr lang="en-US" sz="2800" dirty="0" smtClean="0">
                <a:latin typeface="Times New Roman"/>
                <a:cs typeface="Times New Roman"/>
              </a:rPr>
              <a:t>Ba</a:t>
            </a:r>
            <a:endParaRPr lang="en-US" sz="2800" dirty="0">
              <a:latin typeface="Times New Roman"/>
              <a:cs typeface="Times New Roman"/>
            </a:endParaRPr>
          </a:p>
        </p:txBody>
      </p:sp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437097" y="1870848"/>
            <a:ext cx="4716920" cy="2978519"/>
            <a:chOff x="2160" y="749"/>
            <a:chExt cx="7560" cy="4181"/>
          </a:xfrm>
        </p:grpSpPr>
        <p:sp>
          <p:nvSpPr>
            <p:cNvPr id="20483" name="Text Box 3"/>
            <p:cNvSpPr txBox="1">
              <a:spLocks noChangeArrowheads="1"/>
            </p:cNvSpPr>
            <p:nvPr/>
          </p:nvSpPr>
          <p:spPr bwMode="auto">
            <a:xfrm>
              <a:off x="2160" y="3635"/>
              <a:ext cx="7560" cy="1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</a:rPr>
                <a:t>Cs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</a:rPr>
                <a:t>/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</a:rPr>
                <a:t>Ba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</a:rPr>
                <a:t> isotope generator kit on the left.  The cow is shown on the right with the syringe of the acid solution attached.  The cow is milked into a pan for use in an experiment from Pasco. http://www.pasco.com/prodCatalog/SN/SN-7995_isotope-generator-kit-barium-137-m/#overviewTab</a:t>
              </a:r>
            </a:p>
          </p:txBody>
        </p:sp>
        <p:pic>
          <p:nvPicPr>
            <p:cNvPr id="20484" name="Picture 4" descr=":::isogen.jpg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03" y="749"/>
              <a:ext cx="6451" cy="2890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560681" y="5200650"/>
            <a:ext cx="8230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baseline="30000" dirty="0" smtClean="0">
                <a:latin typeface="Times New Roman"/>
                <a:cs typeface="Times New Roman"/>
              </a:rPr>
              <a:t> 137</a:t>
            </a:r>
            <a:r>
              <a:rPr lang="en-US" dirty="0" smtClean="0">
                <a:latin typeface="Times New Roman"/>
                <a:cs typeface="Times New Roman"/>
              </a:rPr>
              <a:t>Cs decays by beta-minus decay to a </a:t>
            </a:r>
            <a:r>
              <a:rPr lang="en-US" dirty="0" err="1" smtClean="0">
                <a:latin typeface="Times New Roman"/>
                <a:cs typeface="Times New Roman"/>
              </a:rPr>
              <a:t>metastable</a:t>
            </a:r>
            <a:r>
              <a:rPr lang="en-US" dirty="0" smtClean="0">
                <a:latin typeface="Times New Roman"/>
                <a:cs typeface="Times New Roman"/>
              </a:rPr>
              <a:t> state of </a:t>
            </a:r>
            <a:r>
              <a:rPr lang="en-US" baseline="30000" dirty="0" smtClean="0">
                <a:latin typeface="Times New Roman"/>
                <a:cs typeface="Times New Roman"/>
              </a:rPr>
              <a:t>137</a:t>
            </a:r>
            <a:r>
              <a:rPr lang="en-US" dirty="0" smtClean="0">
                <a:latin typeface="Times New Roman"/>
                <a:cs typeface="Times New Roman"/>
              </a:rPr>
              <a:t>Ba.  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The barium state is relatively short lived and </a:t>
            </a:r>
            <a:r>
              <a:rPr lang="en-US" baseline="30000" dirty="0" smtClean="0">
                <a:latin typeface="Times New Roman"/>
                <a:cs typeface="Times New Roman"/>
              </a:rPr>
              <a:t>137</a:t>
            </a:r>
            <a:r>
              <a:rPr lang="en-US" dirty="0" smtClean="0">
                <a:latin typeface="Times New Roman"/>
                <a:cs typeface="Times New Roman"/>
              </a:rPr>
              <a:t>Ba decays by the emission of a 	0.662MeV gamma ray and it’s this decay we’ll detect to determine the half life of 	the </a:t>
            </a:r>
            <a:r>
              <a:rPr lang="en-US" dirty="0" err="1" smtClean="0">
                <a:latin typeface="Times New Roman"/>
                <a:cs typeface="Times New Roman"/>
              </a:rPr>
              <a:t>metastable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aseline="30000" dirty="0" smtClean="0">
                <a:latin typeface="Times New Roman"/>
                <a:cs typeface="Times New Roman"/>
              </a:rPr>
              <a:t>137</a:t>
            </a:r>
            <a:r>
              <a:rPr lang="en-US" dirty="0" smtClean="0">
                <a:latin typeface="Times New Roman"/>
                <a:cs typeface="Times New Roman"/>
              </a:rPr>
              <a:t>Ba by measuring the activity of the sample as a function of time.  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34447" y="1574664"/>
            <a:ext cx="3480832" cy="3576876"/>
            <a:chOff x="5434447" y="1825625"/>
            <a:chExt cx="3480832" cy="3576876"/>
          </a:xfrm>
        </p:grpSpPr>
        <p:grpSp>
          <p:nvGrpSpPr>
            <p:cNvPr id="10" name="Group 17"/>
            <p:cNvGrpSpPr/>
            <p:nvPr/>
          </p:nvGrpSpPr>
          <p:grpSpPr>
            <a:xfrm>
              <a:off x="5434447" y="1825625"/>
              <a:ext cx="3480832" cy="3207544"/>
              <a:chOff x="5434447" y="1825625"/>
              <a:chExt cx="3480832" cy="3207544"/>
            </a:xfrm>
          </p:grpSpPr>
          <p:grpSp>
            <p:nvGrpSpPr>
              <p:cNvPr id="12" name="Group 15"/>
              <p:cNvGrpSpPr/>
              <p:nvPr/>
            </p:nvGrpSpPr>
            <p:grpSpPr>
              <a:xfrm>
                <a:off x="5803779" y="1825625"/>
                <a:ext cx="3111500" cy="3207544"/>
                <a:chOff x="5803779" y="1825625"/>
                <a:chExt cx="3111500" cy="3207544"/>
              </a:xfrm>
            </p:grpSpPr>
            <p:pic>
              <p:nvPicPr>
                <p:cNvPr id="14" name="Picture 13" descr=":::137BA_Page_71.jpg"/>
                <p:cNvPicPr/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803779" y="1825625"/>
                  <a:ext cx="3111500" cy="3206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5" name="Straight Arrow Connector 14"/>
                <p:cNvCxnSpPr/>
                <p:nvPr/>
              </p:nvCxnSpPr>
              <p:spPr>
                <a:xfrm rot="5400000" flipH="1" flipV="1">
                  <a:off x="4208651" y="3429000"/>
                  <a:ext cx="3206750" cy="1588"/>
                </a:xfrm>
                <a:prstGeom prst="straightConnector1">
                  <a:avLst/>
                </a:prstGeom>
                <a:ln w="4445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5804573" y="5024128"/>
                  <a:ext cx="3110706" cy="1588"/>
                </a:xfrm>
                <a:prstGeom prst="straightConnector1">
                  <a:avLst/>
                </a:prstGeom>
                <a:ln w="4445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/>
              <p:cNvSpPr txBox="1"/>
              <p:nvPr/>
            </p:nvSpPr>
            <p:spPr>
              <a:xfrm rot="16200000">
                <a:off x="4959343" y="3163465"/>
                <a:ext cx="13195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Energy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630690" y="5033169"/>
              <a:ext cx="1509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Atomic Mass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1470</Words>
  <Application>Microsoft Macintosh PowerPoint</Application>
  <PresentationFormat>On-screen Show (4:3)</PresentationFormat>
  <Paragraphs>142</Paragraphs>
  <Slides>12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Union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LaBrake</dc:creator>
  <cp:lastModifiedBy>Scott LaBrake</cp:lastModifiedBy>
  <cp:revision>35</cp:revision>
  <dcterms:created xsi:type="dcterms:W3CDTF">2013-04-24T17:04:18Z</dcterms:created>
  <dcterms:modified xsi:type="dcterms:W3CDTF">2013-04-24T17:04:29Z</dcterms:modified>
</cp:coreProperties>
</file>