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7B1ED-72CE-1BDF-0406-DFE6FD8CF1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8C91D-6C06-B83A-DF46-E3D9EAB454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F75C4-DCCA-7218-E48D-9A9DCE50E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0AD1A-E32A-C093-BBC1-F1D1C42A0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A6095-C7F5-B7DB-7E5D-F72EF5EE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49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30C2A-90FF-FB39-B59D-9E1EAB23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CE0B9-DAFC-0C2D-3221-F3A0459F1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C176F-C5DE-0F55-18F0-55F79E6E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8A8236-E78D-91D8-0EF9-577C6308F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FBB45-2FEF-971E-57A0-22569E89A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08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218868-39A8-1244-FB34-C9AFF7C05E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CA036F-B6F7-9FFF-BF07-CBB17A0376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47903-2075-F68F-1FF2-6995F46CD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E3D1D-4583-3A07-9AE6-2D76FCF06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6AE86-6EC9-4E1D-2916-A9FC3A46F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143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A710D-208F-9946-DDCD-71213012C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2C808-3C38-4867-C34F-77DF936C9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1B424-C328-7B76-C550-DAF828C9A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864F0-0157-DBB4-C5CE-7DB4F4AC8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A7880-5688-0E27-F257-35257A1BF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5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F19E4-C13E-4E9E-42D9-23411ABE8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0FDFDE-208E-EDA3-6CE3-E3BE511E3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73601-1F46-47E5-F9AE-19781D513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2E9E8-B4C8-BCEF-C1E6-C3096CFC9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46643-4457-2985-EB55-E2A75599D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BAC0D-113F-C5F3-B90C-EE834C910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2E53BF-21F7-6758-304E-BBF852253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59243-6D39-D48D-FAA5-2F3B6CDE1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BE2CD3-C18F-DF5E-B443-FBAD195EF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6D14F5-A13A-4D0C-79A7-428A40E1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9714A-3574-AD04-64BD-5AF63A93F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21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E530E-55DB-E1D2-70F7-C3EC7CB96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9314B-11FB-5F69-C52D-CE16D9244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818DBF-5F12-B74B-5455-9D279CC8D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CAB19D-2041-597A-1B6C-024475198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D9AB6-D3B2-CB1A-69E9-2E09DBA7C8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D94C3-9D01-B2F4-F8BC-33A709BF3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E867D4-78D0-71BB-7465-BB3F044AA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891B06-FBC2-659E-C2D9-0E2761213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6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84DC2-CA49-90F9-6825-EF32DBA8A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A25D72-FB67-8F79-3104-F0F6A7B9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B4F40-9761-3AD7-4B8D-4EA6965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D3050C-0EA5-D078-4C69-A2320B0BB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3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F1A9C4-DD04-3C64-F4E1-C4FB87872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0EC6B2-5E98-EE31-2D73-7FE6EF504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45EC58-A836-B8D1-A97E-86FA9F5E8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8012E-547A-1474-0F9E-0DFDF965A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F4E74-B195-8514-C7CB-63F096469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A1861A-3D08-00A8-517E-B545B2097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00306-3708-0A74-64DC-91960780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1FEA04-D81D-64D0-3EDF-785A5ABE2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AC47F-0A25-E5D1-7C61-C46A7BE79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9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49E9A-5AC6-168C-ADFE-ABA05B673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0F4BA7-108A-0BF8-4933-B01318E8DF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C010F7-6F0C-5ECC-A836-E21AE17E3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4B5B66-0E0B-A4F0-4243-34A36F1FD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AE692B-DA10-0223-6607-4812C472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0D894A-0C2C-76F9-CB5D-BB2700FD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9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E37382-F2D8-B826-0B7C-DDED1DF4F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93DEE-48B6-3F2C-0748-3CB527182D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EBA04-3F99-5A25-B582-433AE09434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D544F9-525A-124C-8ABB-821F668CE181}" type="datetimeFigureOut">
              <a:rPr lang="en-US" smtClean="0"/>
              <a:t>6/6/25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1C4F7-467E-3741-6B7D-BAF9B52E6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B3DF9-9BC9-541E-F801-95E419E95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5789CB-E597-1845-8244-7BD1E86A55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18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../media/image1.jpeg"/><Relationship Id="rId7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1A83E5E-2943-67C4-1B63-6C31CE03968A}"/>
              </a:ext>
            </a:extLst>
          </p:cNvPr>
          <p:cNvSpPr txBox="1"/>
          <p:nvPr/>
        </p:nvSpPr>
        <p:spPr>
          <a:xfrm>
            <a:off x="406350" y="353568"/>
            <a:ext cx="339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Example #1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4B23892-8D36-D390-7C39-F96F7EFA8206}"/>
                  </a:ext>
                </a:extLst>
              </p:cNvPr>
              <p:cNvSpPr txBox="1"/>
              <p:nvPr/>
            </p:nvSpPr>
            <p:spPr>
              <a:xfrm>
                <a:off x="406350" y="1014204"/>
                <a:ext cx="11013141" cy="4850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baseball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(~5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𝑜𝑢𝑛𝑐𝑒𝑠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hit by a bat that is horizontally swung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off the ground.  The ball leaves the end of the bat with a speed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34</m:t>
                    </m:r>
                    <m:box>
                      <m:box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den>
                        </m:f>
                      </m:e>
                    </m:box>
                    <m:r>
                      <a:rPr lang="en-US" b="0" i="1" smtClean="0">
                        <a:latin typeface="Cambria Math" panose="02040503050406030204" pitchFamily="18" charset="0"/>
                      </a:rPr>
                      <m:t> (~75</m:t>
                    </m:r>
                    <m:box>
                      <m:box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𝑚𝑖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h𝑟</m:t>
                            </m:r>
                          </m:den>
                        </m:f>
                      </m:e>
                    </m:box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at an angle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36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measured with respect to the horizontal.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outfield wall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400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(~130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away and has a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measured from ground level, will the player have hit a homerun?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player hits a home run with what velocity will the ball clear the outfield wall?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what height above the wall will the ball clear the outfield wall if the player hits a home run.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player does not hit a home run, by how much does the player miss the outfield wall, measured horizontally across the ground?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What’s the highest point the baseball reaches above the ground?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What’s the time of flight of the baseball if the player does not hit a home run?  If the player does hit a home run, what is the time of flight until the ball just clears the outfield wall?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4B23892-8D36-D390-7C39-F96F7EFA82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0" y="1014204"/>
                <a:ext cx="11013141" cy="4850174"/>
              </a:xfrm>
              <a:prstGeom prst="rect">
                <a:avLst/>
              </a:prstGeom>
              <a:blipFill>
                <a:blip r:embed="rId2"/>
                <a:stretch>
                  <a:fillRect l="-576" t="-522" r="-346" b="-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23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5745CD5-9492-6434-EAE0-E88FF0DE6737}"/>
                  </a:ext>
                </a:extLst>
              </p:cNvPr>
              <p:cNvSpPr/>
              <p:nvPr/>
            </p:nvSpPr>
            <p:spPr>
              <a:xfrm>
                <a:off x="406350" y="1026745"/>
                <a:ext cx="7537462" cy="50783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ballistic pendulum apparatus is used to study the principles of momentum and energy and to determine the initial velocity of projectiles fired from a launcher. Suppose that a steel ball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dirty="0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=50</m:t>
                    </m:r>
                    <m:r>
                      <a:rPr lang="en-US" b="0" i="1" dirty="0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launched with an initial velocity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𝑖𝑏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The steel ball undergoes an inelastic collision with a stationary pendulum arm of length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sub>
                    </m:sSub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=30.5</m:t>
                    </m:r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mass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=250</m:t>
                    </m:r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𝑔</m:t>
                    </m:r>
                    <m:r>
                      <a:rPr lang="en-US" b="0" i="0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After the collision, the center of mass of the ball and pendulum arm rises from its lowest point thought a height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sSub>
                      <m:sSubPr>
                        <m:ctrlPr>
                          <a:rPr lang="en-US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𝑐𝑚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 it momentarily comes to rest at an angle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27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measured with respect to the vertical.</a:t>
                </a:r>
              </a:p>
              <a:p>
                <a:pPr algn="just"/>
                <a:endParaRPr lang="en-US" dirty="0">
                  <a:solidFill>
                    <a:srgbClr val="131313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the speed of the ball and pendulum immediately after the collision? 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131313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With what speed,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solidFill>
                              <a:srgbClr val="131313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𝑖𝑏</m:t>
                        </m:r>
                      </m:sub>
                    </m:sSub>
                    <m:r>
                      <a:rPr lang="en-US" i="1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was the ball launched into the pendulum arm?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131313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fraction of the ball’s initial kinetic energy was lost in the collision?</a:t>
                </a: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131313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buFont typeface="Arial" panose="020B0604020202020204" pitchFamily="34" charset="0"/>
                  <a:buChar char="•"/>
                </a:pPr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spring in the launcher were initially compressed by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9</m:t>
                    </m:r>
                    <m:r>
                      <a:rPr lang="en-US" b="0" i="1" smtClean="0">
                        <a:solidFill>
                          <a:srgbClr val="131313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𝑐𝑚</m:t>
                    </m:r>
                  </m:oMath>
                </a14:m>
                <a:r>
                  <a:rPr lang="en-US" dirty="0">
                    <a:solidFill>
                      <a:srgbClr val="131313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what what is the stiffness of the spring? </a:t>
                </a:r>
                <a:endParaRPr lang="en-US" dirty="0">
                  <a:solidFill>
                    <a:srgbClr val="131313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dirty="0">
                  <a:solidFill>
                    <a:srgbClr val="131313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C5745CD5-9492-6434-EAE0-E88FF0DE67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0" y="1026745"/>
                <a:ext cx="7537462" cy="5078313"/>
              </a:xfrm>
              <a:prstGeom prst="rect">
                <a:avLst/>
              </a:prstGeom>
              <a:blipFill>
                <a:blip r:embed="rId2"/>
                <a:stretch>
                  <a:fillRect l="-842" t="-499" r="-6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052E2A59-D142-CF63-E24A-E2795A0734C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8932" y="444013"/>
            <a:ext cx="3080408" cy="3157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4512F47-E401-14FC-E863-C37FA7BF1279}"/>
              </a:ext>
            </a:extLst>
          </p:cNvPr>
          <p:cNvGrpSpPr/>
          <p:nvPr/>
        </p:nvGrpSpPr>
        <p:grpSpPr>
          <a:xfrm>
            <a:off x="8833171" y="3476462"/>
            <a:ext cx="2554428" cy="2493842"/>
            <a:chOff x="7747279" y="1386372"/>
            <a:chExt cx="3910956" cy="330805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57F3DF1-37A9-3828-FA2C-098A8D625314}"/>
                </a:ext>
              </a:extLst>
            </p:cNvPr>
            <p:cNvGrpSpPr/>
            <p:nvPr/>
          </p:nvGrpSpPr>
          <p:grpSpPr>
            <a:xfrm>
              <a:off x="7747279" y="1386372"/>
              <a:ext cx="3910956" cy="3308059"/>
              <a:chOff x="7747279" y="1386372"/>
              <a:chExt cx="3910956" cy="3308059"/>
            </a:xfrm>
          </p:grpSpPr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FD08B000-E6CC-8BE6-57CE-90212ACC8C75}"/>
                  </a:ext>
                </a:extLst>
              </p:cNvPr>
              <p:cNvGrpSpPr/>
              <p:nvPr/>
            </p:nvGrpSpPr>
            <p:grpSpPr>
              <a:xfrm>
                <a:off x="7747279" y="1386372"/>
                <a:ext cx="3910956" cy="3308059"/>
                <a:chOff x="7747279" y="1386372"/>
                <a:chExt cx="3910956" cy="3308059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30FE783B-FE90-32BB-A33D-E13138E954EA}"/>
                    </a:ext>
                  </a:extLst>
                </p:cNvPr>
                <p:cNvGrpSpPr/>
                <p:nvPr/>
              </p:nvGrpSpPr>
              <p:grpSpPr>
                <a:xfrm>
                  <a:off x="7747279" y="1386372"/>
                  <a:ext cx="3910956" cy="3308059"/>
                  <a:chOff x="5793222" y="4022915"/>
                  <a:chExt cx="3222296" cy="2687989"/>
                </a:xfrm>
              </p:grpSpPr>
              <p:grpSp>
                <p:nvGrpSpPr>
                  <p:cNvPr id="17" name="Group 16">
                    <a:extLst>
                      <a:ext uri="{FF2B5EF4-FFF2-40B4-BE49-F238E27FC236}">
                        <a16:creationId xmlns:a16="http://schemas.microsoft.com/office/drawing/2014/main" id="{2927D8CB-555F-1320-C745-632A678D4B9F}"/>
                      </a:ext>
                    </a:extLst>
                  </p:cNvPr>
                  <p:cNvGrpSpPr/>
                  <p:nvPr/>
                </p:nvGrpSpPr>
                <p:grpSpPr>
                  <a:xfrm>
                    <a:off x="5793222" y="4022915"/>
                    <a:ext cx="3222296" cy="2634813"/>
                    <a:chOff x="8466084" y="4048410"/>
                    <a:chExt cx="3222296" cy="2634813"/>
                  </a:xfrm>
                </p:grpSpPr>
                <p:grpSp>
                  <p:nvGrpSpPr>
                    <p:cNvPr id="20" name="Group 19">
                      <a:extLst>
                        <a:ext uri="{FF2B5EF4-FFF2-40B4-BE49-F238E27FC236}">
                          <a16:creationId xmlns:a16="http://schemas.microsoft.com/office/drawing/2014/main" id="{27055DA8-E46E-D659-150B-232DE313246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8466084" y="4048410"/>
                      <a:ext cx="3222296" cy="2634813"/>
                      <a:chOff x="8466084" y="4048410"/>
                      <a:chExt cx="3222296" cy="2634813"/>
                    </a:xfrm>
                  </p:grpSpPr>
                  <p:pic>
                    <p:nvPicPr>
                      <p:cNvPr id="22" name="Picture 21">
                        <a:extLst>
                          <a:ext uri="{FF2B5EF4-FFF2-40B4-BE49-F238E27FC236}">
                            <a16:creationId xmlns:a16="http://schemas.microsoft.com/office/drawing/2014/main" id="{4BB22687-67C2-0AA5-A44A-E7E45CF5A3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6084" y="4048410"/>
                        <a:ext cx="3222296" cy="26348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  <p:sp>
                    <p:nvSpPr>
                      <p:cNvPr id="23" name="Rectangle 22">
                        <a:extLst>
                          <a:ext uri="{FF2B5EF4-FFF2-40B4-BE49-F238E27FC236}">
                            <a16:creationId xmlns:a16="http://schemas.microsoft.com/office/drawing/2014/main" id="{DB1B8625-E2F4-502F-317C-99925E1E2F6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8562617" y="4144813"/>
                        <a:ext cx="3029230" cy="2442006"/>
                      </a:xfrm>
                      <a:prstGeom prst="rect">
                        <a:avLst/>
                      </a:prstGeom>
                      <a:noFill/>
                      <a:ln w="76200">
                        <a:solidFill>
                          <a:schemeClr val="bg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sp>
                  <p:nvSpPr>
                    <p:cNvPr id="21" name="Rectangle 20">
                      <a:extLst>
                        <a:ext uri="{FF2B5EF4-FFF2-40B4-BE49-F238E27FC236}">
                          <a16:creationId xmlns:a16="http://schemas.microsoft.com/office/drawing/2014/main" id="{A1CDFC6F-5161-ABE3-B42A-B94636A766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72211" y="6366245"/>
                      <a:ext cx="422031" cy="179184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chemeClr val="bg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cxnSp>
                <p:nvCxnSpPr>
                  <p:cNvPr id="18" name="Straight Arrow Connector 17">
                    <a:extLst>
                      <a:ext uri="{FF2B5EF4-FFF2-40B4-BE49-F238E27FC236}">
                        <a16:creationId xmlns:a16="http://schemas.microsoft.com/office/drawing/2014/main" id="{1BA6BF34-FA3D-47CE-5B26-BFA747BC3188}"/>
                      </a:ext>
                    </a:extLst>
                  </p:cNvPr>
                  <p:cNvCxnSpPr/>
                  <p:nvPr/>
                </p:nvCxnSpPr>
                <p:spPr>
                  <a:xfrm>
                    <a:off x="6029011" y="6455692"/>
                    <a:ext cx="502417" cy="0"/>
                  </a:xfrm>
                  <a:prstGeom prst="straightConnector1">
                    <a:avLst/>
                  </a:prstGeom>
                  <a:ln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" name="Rectangle 18">
                        <a:extLst>
                          <a:ext uri="{FF2B5EF4-FFF2-40B4-BE49-F238E27FC236}">
                            <a16:creationId xmlns:a16="http://schemas.microsoft.com/office/drawing/2014/main" id="{FC26CC69-37F0-0568-D046-13335032C59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093264" y="6403127"/>
                        <a:ext cx="456792" cy="307777"/>
                      </a:xfrm>
                      <a:prstGeom prst="rect">
                        <a:avLst/>
                      </a:prstGeom>
                    </p:spPr>
                    <p:txBody>
                      <a:bodyPr wrap="non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131313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131313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131313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𝑖𝑏</m:t>
                                  </m:r>
                                </m:sub>
                              </m:sSub>
                            </m:oMath>
                          </m:oMathPara>
                        </a14:m>
                        <a:endParaRPr lang="en-US" sz="1400" dirty="0"/>
                      </a:p>
                    </p:txBody>
                  </p:sp>
                </mc:Choice>
                <mc:Fallback xmlns="">
                  <p:sp>
                    <p:nvSpPr>
                      <p:cNvPr id="31" name="Rectangle 30">
                        <a:extLst>
                          <a:ext uri="{FF2B5EF4-FFF2-40B4-BE49-F238E27FC236}">
                            <a16:creationId xmlns:a16="http://schemas.microsoft.com/office/drawing/2014/main" id="{4020F026-4AD0-FC46-8C53-73F038BF1D0E}"/>
                          </a:ext>
                        </a:extLst>
                      </p:cNvPr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6093264" y="6403127"/>
                        <a:ext cx="456792" cy="307777"/>
                      </a:xfrm>
                      <a:prstGeom prst="rect">
                        <a:avLst/>
                      </a:prstGeom>
                      <a:blipFill>
                        <a:blip r:embed="rId5"/>
                        <a:stretch>
                          <a:fillRect b="-4348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n-US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0CFE3252-92B2-AF1E-74F5-9DEDE8A06402}"/>
                    </a:ext>
                  </a:extLst>
                </p:cNvPr>
                <p:cNvSpPr/>
                <p:nvPr/>
              </p:nvSpPr>
              <p:spPr>
                <a:xfrm>
                  <a:off x="9947868" y="2291024"/>
                  <a:ext cx="241161" cy="251209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Rectangle 15">
                      <a:extLst>
                        <a:ext uri="{FF2B5EF4-FFF2-40B4-BE49-F238E27FC236}">
                          <a16:creationId xmlns:a16="http://schemas.microsoft.com/office/drawing/2014/main" id="{E9F3B1DC-EF45-BD36-7A21-8DA1172664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750668" y="2231962"/>
                      <a:ext cx="743058" cy="367437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1200" i="1">
                                    <a:solidFill>
                                      <a:srgbClr val="13131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200" i="1">
                                    <a:solidFill>
                                      <a:srgbClr val="13131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sz="1200" i="1">
                                    <a:solidFill>
                                      <a:srgbClr val="131313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𝑐𝑚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28" name="Rectangle 27">
                      <a:extLst>
                        <a:ext uri="{FF2B5EF4-FFF2-40B4-BE49-F238E27FC236}">
                          <a16:creationId xmlns:a16="http://schemas.microsoft.com/office/drawing/2014/main" id="{4C194644-EA7D-1741-95AC-FB036821E8B1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750668" y="2231962"/>
                      <a:ext cx="743058" cy="367437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B968B24-29E7-3612-9FB0-AE61C0E94ECF}"/>
                  </a:ext>
                </a:extLst>
              </p:cNvPr>
              <p:cNvSpPr/>
              <p:nvPr/>
            </p:nvSpPr>
            <p:spPr>
              <a:xfrm>
                <a:off x="10822075" y="3577214"/>
                <a:ext cx="542611" cy="34164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id="{81E8F9E4-253B-9674-3203-A4F33B9323E2}"/>
                      </a:ext>
                    </a:extLst>
                  </p:cNvPr>
                  <p:cNvSpPr txBox="1"/>
                  <p:nvPr/>
                </p:nvSpPr>
                <p:spPr>
                  <a:xfrm>
                    <a:off x="11004737" y="3640314"/>
                    <a:ext cx="566349" cy="244958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b>
                            <m:sSub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𝑐𝑚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 xmlns="">
              <p:sp>
                <p:nvSpPr>
                  <p:cNvPr id="24" name="TextBox 23">
                    <a:extLst>
                      <a:ext uri="{FF2B5EF4-FFF2-40B4-BE49-F238E27FC236}">
                        <a16:creationId xmlns:a16="http://schemas.microsoft.com/office/drawing/2014/main" id="{69DFD5F9-90DC-354F-BFDF-A39E149E177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1004737" y="3640314"/>
                    <a:ext cx="566349" cy="244958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6667" r="-3333" b="-2666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BDA77BAC-DEB1-8360-EAE5-C91DF6A651DB}"/>
                  </a:ext>
                </a:extLst>
              </p:cNvPr>
              <p:cNvCxnSpPr/>
              <p:nvPr/>
            </p:nvCxnSpPr>
            <p:spPr>
              <a:xfrm>
                <a:off x="10942651" y="3577214"/>
                <a:ext cx="0" cy="341644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647744C-45C1-7BAB-9A3E-98FF7CB9478B}"/>
                </a:ext>
              </a:extLst>
            </p:cNvPr>
            <p:cNvSpPr/>
            <p:nvPr/>
          </p:nvSpPr>
          <p:spPr>
            <a:xfrm>
              <a:off x="8374944" y="3640314"/>
              <a:ext cx="290917" cy="36897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353BE064-42DB-D460-D1E2-D085CD079AB7}"/>
                    </a:ext>
                  </a:extLst>
                </p:cNvPr>
                <p:cNvSpPr/>
                <p:nvPr/>
              </p:nvSpPr>
              <p:spPr>
                <a:xfrm>
                  <a:off x="8287935" y="3709094"/>
                  <a:ext cx="650581" cy="3674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e>
                          <m:sub>
                            <m:r>
                              <a:rPr lang="en-US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097962D7-E138-5C4E-B7C7-23DF559BE952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87935" y="3709094"/>
                  <a:ext cx="650581" cy="36743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1621DF3D-3241-F5E4-49E3-612EB45B373E}"/>
              </a:ext>
            </a:extLst>
          </p:cNvPr>
          <p:cNvSpPr txBox="1"/>
          <p:nvPr/>
        </p:nvSpPr>
        <p:spPr>
          <a:xfrm>
            <a:off x="406350" y="353568"/>
            <a:ext cx="339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Example #2</a:t>
            </a:r>
          </a:p>
        </p:txBody>
      </p:sp>
    </p:spTree>
    <p:extLst>
      <p:ext uri="{BB962C8B-B14F-4D97-AF65-F5344CB8AC3E}">
        <p14:creationId xmlns:p14="http://schemas.microsoft.com/office/powerpoint/2010/main" val="3801824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F631A5-2444-B688-DA2D-13D138E620CA}"/>
                  </a:ext>
                </a:extLst>
              </p:cNvPr>
              <p:cNvSpPr txBox="1"/>
              <p:nvPr/>
            </p:nvSpPr>
            <p:spPr>
              <a:xfrm>
                <a:off x="406350" y="1243584"/>
                <a:ext cx="10911840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sled of mass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at rest at the top of a tall snowy hill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The cart starts to slide down the hill.  What is the speed of the sled at the bottom of the hill?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hill is part of an obstacle course and when the sled gets to the bottom of the hill it encounters a loop-the-loop that makes up part of the track.  If the bottom of the loop-the-loop is at ground level, what is the normal force on the sled at the top of the loop-the-loop if the loop-the-loop is a circle of radius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How much work was done by gravity on the sled from the bottom to the top of the loop-the-loop?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the sled exits the loop-the-loop it slides across the horizontal ground until it encounters a spring of stiffness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under the spring a patch of friction exists.  What is the stiffness of the spring if the cart needs to be brought to rest over a distance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 Assume the coefficient of kinetic friction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=0.75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F631A5-2444-B688-DA2D-13D138E620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0" y="1243584"/>
                <a:ext cx="10911840" cy="3693319"/>
              </a:xfrm>
              <a:prstGeom prst="rect">
                <a:avLst/>
              </a:prstGeom>
              <a:blipFill>
                <a:blip r:embed="rId2"/>
                <a:stretch>
                  <a:fillRect l="-581" t="-342" r="-465" b="-17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761ADFE1-CEC3-E6DD-D9D4-DE8A830560BD}"/>
              </a:ext>
            </a:extLst>
          </p:cNvPr>
          <p:cNvSpPr txBox="1"/>
          <p:nvPr/>
        </p:nvSpPr>
        <p:spPr>
          <a:xfrm>
            <a:off x="406350" y="353568"/>
            <a:ext cx="339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Example #3</a:t>
            </a:r>
          </a:p>
        </p:txBody>
      </p:sp>
    </p:spTree>
    <p:extLst>
      <p:ext uri="{BB962C8B-B14F-4D97-AF65-F5344CB8AC3E}">
        <p14:creationId xmlns:p14="http://schemas.microsoft.com/office/powerpoint/2010/main" val="193240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86732A-C795-D974-658B-040D5E8D9D26}"/>
              </a:ext>
            </a:extLst>
          </p:cNvPr>
          <p:cNvSpPr txBox="1"/>
          <p:nvPr/>
        </p:nvSpPr>
        <p:spPr>
          <a:xfrm>
            <a:off x="406350" y="353568"/>
            <a:ext cx="339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Example #4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0B63AB-1C96-440A-9A87-1D83C3CBBF04}"/>
                  </a:ext>
                </a:extLst>
              </p:cNvPr>
              <p:cNvSpPr txBox="1"/>
              <p:nvPr/>
            </p:nvSpPr>
            <p:spPr>
              <a:xfrm>
                <a:off x="406350" y="1170432"/>
                <a:ext cx="11314176" cy="2606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box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at rest on a horizontal surface.  This box is connected to a second box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a light string that passes over a pulley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radius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The box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hangs vertically at rest.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the system is released from rest, what is the acceleration of the system?  Assume friction (with coefficient of kinetic friction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exists on the horizontal surface that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slides.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the speed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after it has slid a distance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 Do this by forces/torques and by conservation of energy.</a:t>
                </a:r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coefficient of kinetic friction would be needed so the box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falls at a constant speed?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B0B63AB-1C96-440A-9A87-1D83C3CBBF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350" y="1170432"/>
                <a:ext cx="11314176" cy="2606739"/>
              </a:xfrm>
              <a:prstGeom prst="rect">
                <a:avLst/>
              </a:prstGeom>
              <a:blipFill>
                <a:blip r:embed="rId2"/>
                <a:stretch>
                  <a:fillRect l="-561" t="-971" b="-2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030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DE6CD40-B4D0-3699-CA44-925E73069ACF}"/>
              </a:ext>
            </a:extLst>
          </p:cNvPr>
          <p:cNvSpPr txBox="1"/>
          <p:nvPr/>
        </p:nvSpPr>
        <p:spPr>
          <a:xfrm>
            <a:off x="406350" y="353568"/>
            <a:ext cx="3397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 Example #5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F2FCE06-E17E-0E87-E6D0-1B968D24C318}"/>
                  </a:ext>
                </a:extLst>
              </p:cNvPr>
              <p:cNvSpPr txBox="1"/>
              <p:nvPr/>
            </p:nvSpPr>
            <p:spPr>
              <a:xfrm>
                <a:off x="499872" y="1036320"/>
                <a:ext cx="7802880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bar of mass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length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attached to the side of a building by a cable as shown below.  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the tension in the cable 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15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p>
                    </m:sSup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the cable is attached at a point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75%</m:t>
                    </m:r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the length of the bar?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What is the reaction force (magnitude and direction) on the attachment point at the building?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Suppose the cable breaks, what is the initial angular acceleration of the system?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bar is horizontal what is its rotational speed?</a:t>
                </a:r>
              </a:p>
              <a:p>
                <a:pPr algn="just"/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bar is horizontal, what is the translational speed of the center-of-mass</a:t>
                </a:r>
                <a:r>
                  <a:rPr 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?  </a:t>
                </a:r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F2FCE06-E17E-0E87-E6D0-1B968D24C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72" y="1036320"/>
                <a:ext cx="7802880" cy="3970318"/>
              </a:xfrm>
              <a:prstGeom prst="rect">
                <a:avLst/>
              </a:prstGeom>
              <a:blipFill>
                <a:blip r:embed="rId2"/>
                <a:stretch>
                  <a:fillRect l="-650" t="-637" r="-650" b="-1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208C42D7-A9DF-5865-3D56-ED848354EDE6}"/>
              </a:ext>
            </a:extLst>
          </p:cNvPr>
          <p:cNvGrpSpPr/>
          <p:nvPr/>
        </p:nvGrpSpPr>
        <p:grpSpPr>
          <a:xfrm>
            <a:off x="8996082" y="1896035"/>
            <a:ext cx="2522308" cy="2753420"/>
            <a:chOff x="9680446" y="2008238"/>
            <a:chExt cx="1609344" cy="194197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A1CBE9F-350C-E978-1EC5-0CA4903E6E4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80446" y="2008238"/>
              <a:ext cx="1609344" cy="178917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966B1457-339E-D242-D52D-FB57F508FD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80447" y="2404872"/>
              <a:ext cx="1237489" cy="61660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DB6EDBE-4383-7B2A-C7E2-6FE42966B246}"/>
                </a:ext>
              </a:extLst>
            </p:cNvPr>
            <p:cNvCxnSpPr/>
            <p:nvPr/>
          </p:nvCxnSpPr>
          <p:spPr>
            <a:xfrm>
              <a:off x="9680448" y="2243328"/>
              <a:ext cx="0" cy="170688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BA7F3EC-B557-5914-ECCD-3EEA27788845}"/>
                    </a:ext>
                  </a:extLst>
                </p:cNvPr>
                <p:cNvSpPr txBox="1"/>
                <p:nvPr/>
              </p:nvSpPr>
              <p:spPr>
                <a:xfrm>
                  <a:off x="9680446" y="3418113"/>
                  <a:ext cx="242502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7BA7F3EC-B557-5914-ECCD-3EEA2778884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80446" y="3418113"/>
                  <a:ext cx="242502" cy="21544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7123B49-B0AB-F1A6-06DF-B75EC167322B}"/>
                    </a:ext>
                  </a:extLst>
                </p:cNvPr>
                <p:cNvSpPr txBox="1"/>
                <p:nvPr/>
              </p:nvSpPr>
              <p:spPr>
                <a:xfrm>
                  <a:off x="10512407" y="2587542"/>
                  <a:ext cx="143116" cy="2154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5" name="TextBox 14">
                  <a:extLst>
                    <a:ext uri="{FF2B5EF4-FFF2-40B4-BE49-F238E27FC236}">
                      <a16:creationId xmlns:a16="http://schemas.microsoft.com/office/drawing/2014/main" id="{57123B49-B0AB-F1A6-06DF-B75EC167322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12407" y="2587542"/>
                  <a:ext cx="143116" cy="215444"/>
                </a:xfrm>
                <a:prstGeom prst="rect">
                  <a:avLst/>
                </a:prstGeom>
                <a:blipFill>
                  <a:blip r:embed="rId4"/>
                  <a:stretch>
                    <a:fillRect l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1286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869</Words>
  <Application>Microsoft Macintosh PowerPoint</Application>
  <PresentationFormat>Widescreen</PresentationFormat>
  <Paragraphs>59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LaBrake, Scott</dc:creator>
  <cp:lastModifiedBy>LaBrake, Scott</cp:lastModifiedBy>
  <cp:revision>6</cp:revision>
  <dcterms:created xsi:type="dcterms:W3CDTF">2025-06-04T00:27:35Z</dcterms:created>
  <dcterms:modified xsi:type="dcterms:W3CDTF">2025-06-06T11:21:59Z</dcterms:modified>
</cp:coreProperties>
</file>