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60" r:id="rId3"/>
    <p:sldId id="268" r:id="rId4"/>
    <p:sldId id="269" r:id="rId5"/>
    <p:sldId id="270" r:id="rId6"/>
    <p:sldId id="261" r:id="rId7"/>
    <p:sldId id="271" r:id="rId8"/>
    <p:sldId id="272" r:id="rId9"/>
    <p:sldId id="273" r:id="rId10"/>
    <p:sldId id="263" r:id="rId11"/>
    <p:sldId id="264" r:id="rId12"/>
    <p:sldId id="265" r:id="rId13"/>
    <p:sldId id="274" r:id="rId14"/>
    <p:sldId id="288" r:id="rId15"/>
    <p:sldId id="275" r:id="rId16"/>
    <p:sldId id="257" r:id="rId17"/>
    <p:sldId id="282" r:id="rId18"/>
    <p:sldId id="283" r:id="rId19"/>
    <p:sldId id="284" r:id="rId20"/>
    <p:sldId id="258" r:id="rId21"/>
    <p:sldId id="276" r:id="rId22"/>
    <p:sldId id="277" r:id="rId23"/>
    <p:sldId id="286" r:id="rId24"/>
    <p:sldId id="287" r:id="rId25"/>
    <p:sldId id="259" r:id="rId26"/>
    <p:sldId id="278" r:id="rId27"/>
    <p:sldId id="279" r:id="rId28"/>
    <p:sldId id="266" r:id="rId29"/>
    <p:sldId id="267" r:id="rId30"/>
    <p:sldId id="280" r:id="rId31"/>
    <p:sldId id="281"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00"/>
    <a:srgbClr val="2B616C"/>
    <a:srgbClr val="004B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1"/>
    <p:restoredTop sz="94719"/>
  </p:normalViewPr>
  <p:slideViewPr>
    <p:cSldViewPr snapToGrid="0">
      <p:cViewPr varScale="1">
        <p:scale>
          <a:sx n="148" d="100"/>
          <a:sy n="148" d="100"/>
        </p:scale>
        <p:origin x="4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Sheet1!$C$2:$C$6</c:f>
              <c:numCache>
                <c:formatCode>General</c:formatCode>
                <c:ptCount val="5"/>
                <c:pt idx="0">
                  <c:v>20</c:v>
                </c:pt>
                <c:pt idx="1">
                  <c:v>10</c:v>
                </c:pt>
                <c:pt idx="2">
                  <c:v>6.666666666666667</c:v>
                </c:pt>
                <c:pt idx="3">
                  <c:v>5</c:v>
                </c:pt>
                <c:pt idx="4">
                  <c:v>4</c:v>
                </c:pt>
              </c:numCache>
            </c:numRef>
          </c:xVal>
          <c:yVal>
            <c:numRef>
              <c:f>Sheet1!$D$2:$D$6</c:f>
              <c:numCache>
                <c:formatCode>General</c:formatCode>
                <c:ptCount val="5"/>
                <c:pt idx="0">
                  <c:v>3.2761</c:v>
                </c:pt>
                <c:pt idx="1">
                  <c:v>1.7956000000000003</c:v>
                </c:pt>
                <c:pt idx="2">
                  <c:v>1.2768999999999997</c:v>
                </c:pt>
                <c:pt idx="3">
                  <c:v>1</c:v>
                </c:pt>
                <c:pt idx="4">
                  <c:v>0.82810000000000006</c:v>
                </c:pt>
              </c:numCache>
            </c:numRef>
          </c:yVal>
          <c:smooth val="0"/>
          <c:extLst>
            <c:ext xmlns:c16="http://schemas.microsoft.com/office/drawing/2014/chart" uri="{C3380CC4-5D6E-409C-BE32-E72D297353CC}">
              <c16:uniqueId val="{00000001-97EC-6449-A7DD-258CFF0513E7}"/>
            </c:ext>
          </c:extLst>
        </c:ser>
        <c:dLbls>
          <c:showLegendKey val="0"/>
          <c:showVal val="0"/>
          <c:showCatName val="0"/>
          <c:showSerName val="0"/>
          <c:showPercent val="0"/>
          <c:showBubbleSize val="0"/>
        </c:dLbls>
        <c:axId val="553936400"/>
        <c:axId val="554072832"/>
      </c:scatterChart>
      <c:valAx>
        <c:axId val="553936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072832"/>
        <c:crosses val="autoZero"/>
        <c:crossBetween val="midCat"/>
      </c:valAx>
      <c:valAx>
        <c:axId val="554072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393640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7B1ED-72CE-1BDF-0406-DFE6FD8CF1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E8C91D-6C06-B83A-DF46-E3D9EAB454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AF75C4-DCCA-7218-E48D-9A9DCE50E046}"/>
              </a:ext>
            </a:extLst>
          </p:cNvPr>
          <p:cNvSpPr>
            <a:spLocks noGrp="1"/>
          </p:cNvSpPr>
          <p:nvPr>
            <p:ph type="dt" sz="half" idx="10"/>
          </p:nvPr>
        </p:nvSpPr>
        <p:spPr/>
        <p:txBody>
          <a:bodyPr/>
          <a:lstStyle/>
          <a:p>
            <a:fld id="{FDD544F9-525A-124C-8ABB-821F668CE181}" type="datetimeFigureOut">
              <a:rPr lang="en-US" smtClean="0"/>
              <a:t>6/6/26</a:t>
            </a:fld>
            <a:endParaRPr lang="en-US"/>
          </a:p>
        </p:txBody>
      </p:sp>
      <p:sp>
        <p:nvSpPr>
          <p:cNvPr id="5" name="Footer Placeholder 4">
            <a:extLst>
              <a:ext uri="{FF2B5EF4-FFF2-40B4-BE49-F238E27FC236}">
                <a16:creationId xmlns:a16="http://schemas.microsoft.com/office/drawing/2014/main" id="{0A00AD1A-E32A-C093-BBC1-F1D1C42A01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A6095-C7F5-B7DB-7E5D-F72EF5EEFFAB}"/>
              </a:ext>
            </a:extLst>
          </p:cNvPr>
          <p:cNvSpPr>
            <a:spLocks noGrp="1"/>
          </p:cNvSpPr>
          <p:nvPr>
            <p:ph type="sldNum" sz="quarter" idx="12"/>
          </p:nvPr>
        </p:nvSpPr>
        <p:spPr/>
        <p:txBody>
          <a:bodyPr/>
          <a:lstStyle/>
          <a:p>
            <a:fld id="{2B5789CB-E597-1845-8244-7BD1E86A55B4}" type="slidenum">
              <a:rPr lang="en-US" smtClean="0"/>
              <a:t>‹#›</a:t>
            </a:fld>
            <a:endParaRPr lang="en-US"/>
          </a:p>
        </p:txBody>
      </p:sp>
    </p:spTree>
    <p:extLst>
      <p:ext uri="{BB962C8B-B14F-4D97-AF65-F5344CB8AC3E}">
        <p14:creationId xmlns:p14="http://schemas.microsoft.com/office/powerpoint/2010/main" val="2655649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0C2A-90FF-FB39-B59D-9E1EAB2364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DCE0B9-DAFC-0C2D-3221-F3A0459F12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0C176F-C5DE-0F55-18F0-55F79E6E9D1A}"/>
              </a:ext>
            </a:extLst>
          </p:cNvPr>
          <p:cNvSpPr>
            <a:spLocks noGrp="1"/>
          </p:cNvSpPr>
          <p:nvPr>
            <p:ph type="dt" sz="half" idx="10"/>
          </p:nvPr>
        </p:nvSpPr>
        <p:spPr/>
        <p:txBody>
          <a:bodyPr/>
          <a:lstStyle/>
          <a:p>
            <a:fld id="{FDD544F9-525A-124C-8ABB-821F668CE181}" type="datetimeFigureOut">
              <a:rPr lang="en-US" smtClean="0"/>
              <a:t>6/6/26</a:t>
            </a:fld>
            <a:endParaRPr lang="en-US"/>
          </a:p>
        </p:txBody>
      </p:sp>
      <p:sp>
        <p:nvSpPr>
          <p:cNvPr id="5" name="Footer Placeholder 4">
            <a:extLst>
              <a:ext uri="{FF2B5EF4-FFF2-40B4-BE49-F238E27FC236}">
                <a16:creationId xmlns:a16="http://schemas.microsoft.com/office/drawing/2014/main" id="{4C8A8236-E78D-91D8-0EF9-577C6308F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FBB45-2FEF-971E-57A0-22569E89AFC4}"/>
              </a:ext>
            </a:extLst>
          </p:cNvPr>
          <p:cNvSpPr>
            <a:spLocks noGrp="1"/>
          </p:cNvSpPr>
          <p:nvPr>
            <p:ph type="sldNum" sz="quarter" idx="12"/>
          </p:nvPr>
        </p:nvSpPr>
        <p:spPr/>
        <p:txBody>
          <a:bodyPr/>
          <a:lstStyle/>
          <a:p>
            <a:fld id="{2B5789CB-E597-1845-8244-7BD1E86A55B4}" type="slidenum">
              <a:rPr lang="en-US" smtClean="0"/>
              <a:t>‹#›</a:t>
            </a:fld>
            <a:endParaRPr lang="en-US"/>
          </a:p>
        </p:txBody>
      </p:sp>
    </p:spTree>
    <p:extLst>
      <p:ext uri="{BB962C8B-B14F-4D97-AF65-F5344CB8AC3E}">
        <p14:creationId xmlns:p14="http://schemas.microsoft.com/office/powerpoint/2010/main" val="1445082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18868-39A8-1244-FB34-C9AFF7C05E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CA036F-B6F7-9FFF-BF07-CBB17A0376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747903-2075-F68F-1FF2-6995F46CD1F2}"/>
              </a:ext>
            </a:extLst>
          </p:cNvPr>
          <p:cNvSpPr>
            <a:spLocks noGrp="1"/>
          </p:cNvSpPr>
          <p:nvPr>
            <p:ph type="dt" sz="half" idx="10"/>
          </p:nvPr>
        </p:nvSpPr>
        <p:spPr/>
        <p:txBody>
          <a:bodyPr/>
          <a:lstStyle/>
          <a:p>
            <a:fld id="{FDD544F9-525A-124C-8ABB-821F668CE181}" type="datetimeFigureOut">
              <a:rPr lang="en-US" smtClean="0"/>
              <a:t>6/6/26</a:t>
            </a:fld>
            <a:endParaRPr lang="en-US"/>
          </a:p>
        </p:txBody>
      </p:sp>
      <p:sp>
        <p:nvSpPr>
          <p:cNvPr id="5" name="Footer Placeholder 4">
            <a:extLst>
              <a:ext uri="{FF2B5EF4-FFF2-40B4-BE49-F238E27FC236}">
                <a16:creationId xmlns:a16="http://schemas.microsoft.com/office/drawing/2014/main" id="{594E3D1D-4583-3A07-9AE6-2D76FCF06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6AE86-6EC9-4E1D-2916-A9FC3A46FD3A}"/>
              </a:ext>
            </a:extLst>
          </p:cNvPr>
          <p:cNvSpPr>
            <a:spLocks noGrp="1"/>
          </p:cNvSpPr>
          <p:nvPr>
            <p:ph type="sldNum" sz="quarter" idx="12"/>
          </p:nvPr>
        </p:nvSpPr>
        <p:spPr/>
        <p:txBody>
          <a:bodyPr/>
          <a:lstStyle/>
          <a:p>
            <a:fld id="{2B5789CB-E597-1845-8244-7BD1E86A55B4}" type="slidenum">
              <a:rPr lang="en-US" smtClean="0"/>
              <a:t>‹#›</a:t>
            </a:fld>
            <a:endParaRPr lang="en-US"/>
          </a:p>
        </p:txBody>
      </p:sp>
    </p:spTree>
    <p:extLst>
      <p:ext uri="{BB962C8B-B14F-4D97-AF65-F5344CB8AC3E}">
        <p14:creationId xmlns:p14="http://schemas.microsoft.com/office/powerpoint/2010/main" val="185214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710D-208F-9946-DDCD-71213012C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62C808-3C38-4867-C34F-77DF936C99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1B424-C328-7B76-C550-DAF828C9AC9E}"/>
              </a:ext>
            </a:extLst>
          </p:cNvPr>
          <p:cNvSpPr>
            <a:spLocks noGrp="1"/>
          </p:cNvSpPr>
          <p:nvPr>
            <p:ph type="dt" sz="half" idx="10"/>
          </p:nvPr>
        </p:nvSpPr>
        <p:spPr/>
        <p:txBody>
          <a:bodyPr/>
          <a:lstStyle/>
          <a:p>
            <a:fld id="{FDD544F9-525A-124C-8ABB-821F668CE181}" type="datetimeFigureOut">
              <a:rPr lang="en-US" smtClean="0"/>
              <a:t>6/6/26</a:t>
            </a:fld>
            <a:endParaRPr lang="en-US"/>
          </a:p>
        </p:txBody>
      </p:sp>
      <p:sp>
        <p:nvSpPr>
          <p:cNvPr id="5" name="Footer Placeholder 4">
            <a:extLst>
              <a:ext uri="{FF2B5EF4-FFF2-40B4-BE49-F238E27FC236}">
                <a16:creationId xmlns:a16="http://schemas.microsoft.com/office/drawing/2014/main" id="{709864F0-0157-DBB4-C5CE-7DB4F4AC8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A7880-5688-0E27-F257-35257A1BF61A}"/>
              </a:ext>
            </a:extLst>
          </p:cNvPr>
          <p:cNvSpPr>
            <a:spLocks noGrp="1"/>
          </p:cNvSpPr>
          <p:nvPr>
            <p:ph type="sldNum" sz="quarter" idx="12"/>
          </p:nvPr>
        </p:nvSpPr>
        <p:spPr/>
        <p:txBody>
          <a:bodyPr/>
          <a:lstStyle/>
          <a:p>
            <a:fld id="{2B5789CB-E597-1845-8244-7BD1E86A55B4}" type="slidenum">
              <a:rPr lang="en-US" smtClean="0"/>
              <a:t>‹#›</a:t>
            </a:fld>
            <a:endParaRPr lang="en-US"/>
          </a:p>
        </p:txBody>
      </p:sp>
    </p:spTree>
    <p:extLst>
      <p:ext uri="{BB962C8B-B14F-4D97-AF65-F5344CB8AC3E}">
        <p14:creationId xmlns:p14="http://schemas.microsoft.com/office/powerpoint/2010/main" val="69615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F19E4-C13E-4E9E-42D9-23411ABE8E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0FDFDE-208E-EDA3-6CE3-E3BE511E35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F73601-1F46-47E5-F9AE-19781D5137EF}"/>
              </a:ext>
            </a:extLst>
          </p:cNvPr>
          <p:cNvSpPr>
            <a:spLocks noGrp="1"/>
          </p:cNvSpPr>
          <p:nvPr>
            <p:ph type="dt" sz="half" idx="10"/>
          </p:nvPr>
        </p:nvSpPr>
        <p:spPr/>
        <p:txBody>
          <a:bodyPr/>
          <a:lstStyle/>
          <a:p>
            <a:fld id="{FDD544F9-525A-124C-8ABB-821F668CE181}" type="datetimeFigureOut">
              <a:rPr lang="en-US" smtClean="0"/>
              <a:t>6/6/26</a:t>
            </a:fld>
            <a:endParaRPr lang="en-US"/>
          </a:p>
        </p:txBody>
      </p:sp>
      <p:sp>
        <p:nvSpPr>
          <p:cNvPr id="5" name="Footer Placeholder 4">
            <a:extLst>
              <a:ext uri="{FF2B5EF4-FFF2-40B4-BE49-F238E27FC236}">
                <a16:creationId xmlns:a16="http://schemas.microsoft.com/office/drawing/2014/main" id="{6C72E9E8-B4C8-BCEF-C1E6-C3096CFC9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146643-4457-2985-EB55-E2A75599D3F1}"/>
              </a:ext>
            </a:extLst>
          </p:cNvPr>
          <p:cNvSpPr>
            <a:spLocks noGrp="1"/>
          </p:cNvSpPr>
          <p:nvPr>
            <p:ph type="sldNum" sz="quarter" idx="12"/>
          </p:nvPr>
        </p:nvSpPr>
        <p:spPr/>
        <p:txBody>
          <a:bodyPr/>
          <a:lstStyle/>
          <a:p>
            <a:fld id="{2B5789CB-E597-1845-8244-7BD1E86A55B4}" type="slidenum">
              <a:rPr lang="en-US" smtClean="0"/>
              <a:t>‹#›</a:t>
            </a:fld>
            <a:endParaRPr lang="en-US"/>
          </a:p>
        </p:txBody>
      </p:sp>
    </p:spTree>
    <p:extLst>
      <p:ext uri="{BB962C8B-B14F-4D97-AF65-F5344CB8AC3E}">
        <p14:creationId xmlns:p14="http://schemas.microsoft.com/office/powerpoint/2010/main" val="251748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AC0D-113F-C5F3-B90C-EE834C910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2E53BF-21F7-6758-304E-BBF8522532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359243-6D39-D48D-FAA5-2F3B6CDE16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BE2CD3-C18F-DF5E-B443-FBAD195EF873}"/>
              </a:ext>
            </a:extLst>
          </p:cNvPr>
          <p:cNvSpPr>
            <a:spLocks noGrp="1"/>
          </p:cNvSpPr>
          <p:nvPr>
            <p:ph type="dt" sz="half" idx="10"/>
          </p:nvPr>
        </p:nvSpPr>
        <p:spPr/>
        <p:txBody>
          <a:bodyPr/>
          <a:lstStyle/>
          <a:p>
            <a:fld id="{FDD544F9-525A-124C-8ABB-821F668CE181}" type="datetimeFigureOut">
              <a:rPr lang="en-US" smtClean="0"/>
              <a:t>6/6/26</a:t>
            </a:fld>
            <a:endParaRPr lang="en-US"/>
          </a:p>
        </p:txBody>
      </p:sp>
      <p:sp>
        <p:nvSpPr>
          <p:cNvPr id="6" name="Footer Placeholder 5">
            <a:extLst>
              <a:ext uri="{FF2B5EF4-FFF2-40B4-BE49-F238E27FC236}">
                <a16:creationId xmlns:a16="http://schemas.microsoft.com/office/drawing/2014/main" id="{046D14F5-A13A-4D0C-79A7-428A40E14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79714A-3574-AD04-64BD-5AF63A93F6D8}"/>
              </a:ext>
            </a:extLst>
          </p:cNvPr>
          <p:cNvSpPr>
            <a:spLocks noGrp="1"/>
          </p:cNvSpPr>
          <p:nvPr>
            <p:ph type="sldNum" sz="quarter" idx="12"/>
          </p:nvPr>
        </p:nvSpPr>
        <p:spPr/>
        <p:txBody>
          <a:bodyPr/>
          <a:lstStyle/>
          <a:p>
            <a:fld id="{2B5789CB-E597-1845-8244-7BD1E86A55B4}" type="slidenum">
              <a:rPr lang="en-US" smtClean="0"/>
              <a:t>‹#›</a:t>
            </a:fld>
            <a:endParaRPr lang="en-US"/>
          </a:p>
        </p:txBody>
      </p:sp>
    </p:spTree>
    <p:extLst>
      <p:ext uri="{BB962C8B-B14F-4D97-AF65-F5344CB8AC3E}">
        <p14:creationId xmlns:p14="http://schemas.microsoft.com/office/powerpoint/2010/main" val="1061721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530E-55DB-E1D2-70F7-C3EC7CB96E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C9314B-11FB-5F69-C52D-CE16D92442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818DBF-5F12-B74B-5455-9D279CC8DB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CAB19D-2041-597A-1B6C-0244751982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3D9AB6-D3B2-CB1A-69E9-2E09DBA7C8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1D94C3-9D01-B2F4-F8BC-33A709BF3B6D}"/>
              </a:ext>
            </a:extLst>
          </p:cNvPr>
          <p:cNvSpPr>
            <a:spLocks noGrp="1"/>
          </p:cNvSpPr>
          <p:nvPr>
            <p:ph type="dt" sz="half" idx="10"/>
          </p:nvPr>
        </p:nvSpPr>
        <p:spPr/>
        <p:txBody>
          <a:bodyPr/>
          <a:lstStyle/>
          <a:p>
            <a:fld id="{FDD544F9-525A-124C-8ABB-821F668CE181}" type="datetimeFigureOut">
              <a:rPr lang="en-US" smtClean="0"/>
              <a:t>6/6/26</a:t>
            </a:fld>
            <a:endParaRPr lang="en-US"/>
          </a:p>
        </p:txBody>
      </p:sp>
      <p:sp>
        <p:nvSpPr>
          <p:cNvPr id="8" name="Footer Placeholder 7">
            <a:extLst>
              <a:ext uri="{FF2B5EF4-FFF2-40B4-BE49-F238E27FC236}">
                <a16:creationId xmlns:a16="http://schemas.microsoft.com/office/drawing/2014/main" id="{15E867D4-78D0-71BB-7465-BB3F044AA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891B06-FBC2-659E-C2D9-0E2761213893}"/>
              </a:ext>
            </a:extLst>
          </p:cNvPr>
          <p:cNvSpPr>
            <a:spLocks noGrp="1"/>
          </p:cNvSpPr>
          <p:nvPr>
            <p:ph type="sldNum" sz="quarter" idx="12"/>
          </p:nvPr>
        </p:nvSpPr>
        <p:spPr/>
        <p:txBody>
          <a:bodyPr/>
          <a:lstStyle/>
          <a:p>
            <a:fld id="{2B5789CB-E597-1845-8244-7BD1E86A55B4}" type="slidenum">
              <a:rPr lang="en-US" smtClean="0"/>
              <a:t>‹#›</a:t>
            </a:fld>
            <a:endParaRPr lang="en-US"/>
          </a:p>
        </p:txBody>
      </p:sp>
    </p:spTree>
    <p:extLst>
      <p:ext uri="{BB962C8B-B14F-4D97-AF65-F5344CB8AC3E}">
        <p14:creationId xmlns:p14="http://schemas.microsoft.com/office/powerpoint/2010/main" val="131237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84DC2-CA49-90F9-6825-EF32DBA8AF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A25D72-FB67-8F79-3104-F0F6A7B98301}"/>
              </a:ext>
            </a:extLst>
          </p:cNvPr>
          <p:cNvSpPr>
            <a:spLocks noGrp="1"/>
          </p:cNvSpPr>
          <p:nvPr>
            <p:ph type="dt" sz="half" idx="10"/>
          </p:nvPr>
        </p:nvSpPr>
        <p:spPr/>
        <p:txBody>
          <a:bodyPr/>
          <a:lstStyle/>
          <a:p>
            <a:fld id="{FDD544F9-525A-124C-8ABB-821F668CE181}" type="datetimeFigureOut">
              <a:rPr lang="en-US" smtClean="0"/>
              <a:t>6/6/26</a:t>
            </a:fld>
            <a:endParaRPr lang="en-US"/>
          </a:p>
        </p:txBody>
      </p:sp>
      <p:sp>
        <p:nvSpPr>
          <p:cNvPr id="4" name="Footer Placeholder 3">
            <a:extLst>
              <a:ext uri="{FF2B5EF4-FFF2-40B4-BE49-F238E27FC236}">
                <a16:creationId xmlns:a16="http://schemas.microsoft.com/office/drawing/2014/main" id="{B09B4F40-9761-3AD7-4B8D-4EA69658A3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D3050C-0EA5-D078-4C69-A2320B0BB446}"/>
              </a:ext>
            </a:extLst>
          </p:cNvPr>
          <p:cNvSpPr>
            <a:spLocks noGrp="1"/>
          </p:cNvSpPr>
          <p:nvPr>
            <p:ph type="sldNum" sz="quarter" idx="12"/>
          </p:nvPr>
        </p:nvSpPr>
        <p:spPr/>
        <p:txBody>
          <a:bodyPr/>
          <a:lstStyle/>
          <a:p>
            <a:fld id="{2B5789CB-E597-1845-8244-7BD1E86A55B4}" type="slidenum">
              <a:rPr lang="en-US" smtClean="0"/>
              <a:t>‹#›</a:t>
            </a:fld>
            <a:endParaRPr lang="en-US"/>
          </a:p>
        </p:txBody>
      </p:sp>
    </p:spTree>
    <p:extLst>
      <p:ext uri="{BB962C8B-B14F-4D97-AF65-F5344CB8AC3E}">
        <p14:creationId xmlns:p14="http://schemas.microsoft.com/office/powerpoint/2010/main" val="193813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1A9C4-DD04-3C64-F4E1-C4FB878725C8}"/>
              </a:ext>
            </a:extLst>
          </p:cNvPr>
          <p:cNvSpPr>
            <a:spLocks noGrp="1"/>
          </p:cNvSpPr>
          <p:nvPr>
            <p:ph type="dt" sz="half" idx="10"/>
          </p:nvPr>
        </p:nvSpPr>
        <p:spPr/>
        <p:txBody>
          <a:bodyPr/>
          <a:lstStyle/>
          <a:p>
            <a:fld id="{FDD544F9-525A-124C-8ABB-821F668CE181}" type="datetimeFigureOut">
              <a:rPr lang="en-US" smtClean="0"/>
              <a:t>6/6/26</a:t>
            </a:fld>
            <a:endParaRPr lang="en-US"/>
          </a:p>
        </p:txBody>
      </p:sp>
      <p:sp>
        <p:nvSpPr>
          <p:cNvPr id="3" name="Footer Placeholder 2">
            <a:extLst>
              <a:ext uri="{FF2B5EF4-FFF2-40B4-BE49-F238E27FC236}">
                <a16:creationId xmlns:a16="http://schemas.microsoft.com/office/drawing/2014/main" id="{7D0EC6B2-5E98-EE31-2D73-7FE6EF5049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45EC58-A836-B8D1-A97E-86FA9F5E8E45}"/>
              </a:ext>
            </a:extLst>
          </p:cNvPr>
          <p:cNvSpPr>
            <a:spLocks noGrp="1"/>
          </p:cNvSpPr>
          <p:nvPr>
            <p:ph type="sldNum" sz="quarter" idx="12"/>
          </p:nvPr>
        </p:nvSpPr>
        <p:spPr/>
        <p:txBody>
          <a:bodyPr/>
          <a:lstStyle/>
          <a:p>
            <a:fld id="{2B5789CB-E597-1845-8244-7BD1E86A55B4}" type="slidenum">
              <a:rPr lang="en-US" smtClean="0"/>
              <a:t>‹#›</a:t>
            </a:fld>
            <a:endParaRPr lang="en-US"/>
          </a:p>
        </p:txBody>
      </p:sp>
    </p:spTree>
    <p:extLst>
      <p:ext uri="{BB962C8B-B14F-4D97-AF65-F5344CB8AC3E}">
        <p14:creationId xmlns:p14="http://schemas.microsoft.com/office/powerpoint/2010/main" val="202403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8012E-547A-1474-0F9E-0DFDF965A3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4F4E74-B195-8514-C7CB-63F096469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A1861A-3D08-00A8-517E-B545B2097C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00306-3708-0A74-64DC-919607805FC2}"/>
              </a:ext>
            </a:extLst>
          </p:cNvPr>
          <p:cNvSpPr>
            <a:spLocks noGrp="1"/>
          </p:cNvSpPr>
          <p:nvPr>
            <p:ph type="dt" sz="half" idx="10"/>
          </p:nvPr>
        </p:nvSpPr>
        <p:spPr/>
        <p:txBody>
          <a:bodyPr/>
          <a:lstStyle/>
          <a:p>
            <a:fld id="{FDD544F9-525A-124C-8ABB-821F668CE181}" type="datetimeFigureOut">
              <a:rPr lang="en-US" smtClean="0"/>
              <a:t>6/6/26</a:t>
            </a:fld>
            <a:endParaRPr lang="en-US"/>
          </a:p>
        </p:txBody>
      </p:sp>
      <p:sp>
        <p:nvSpPr>
          <p:cNvPr id="6" name="Footer Placeholder 5">
            <a:extLst>
              <a:ext uri="{FF2B5EF4-FFF2-40B4-BE49-F238E27FC236}">
                <a16:creationId xmlns:a16="http://schemas.microsoft.com/office/drawing/2014/main" id="{EB1FEA04-D81D-64D0-3EDF-785A5ABE22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AAC47F-0A25-E5D1-7C61-C46A7BE797CA}"/>
              </a:ext>
            </a:extLst>
          </p:cNvPr>
          <p:cNvSpPr>
            <a:spLocks noGrp="1"/>
          </p:cNvSpPr>
          <p:nvPr>
            <p:ph type="sldNum" sz="quarter" idx="12"/>
          </p:nvPr>
        </p:nvSpPr>
        <p:spPr/>
        <p:txBody>
          <a:bodyPr/>
          <a:lstStyle/>
          <a:p>
            <a:fld id="{2B5789CB-E597-1845-8244-7BD1E86A55B4}" type="slidenum">
              <a:rPr lang="en-US" smtClean="0"/>
              <a:t>‹#›</a:t>
            </a:fld>
            <a:endParaRPr lang="en-US"/>
          </a:p>
        </p:txBody>
      </p:sp>
    </p:spTree>
    <p:extLst>
      <p:ext uri="{BB962C8B-B14F-4D97-AF65-F5344CB8AC3E}">
        <p14:creationId xmlns:p14="http://schemas.microsoft.com/office/powerpoint/2010/main" val="147489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9E9A-5AC6-168C-ADFE-ABA05B673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0F4BA7-108A-0BF8-4933-B01318E8DF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C010F7-6F0C-5ECC-A836-E21AE17E3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4B5B66-0E0B-A4F0-4243-34A36F1FD0CE}"/>
              </a:ext>
            </a:extLst>
          </p:cNvPr>
          <p:cNvSpPr>
            <a:spLocks noGrp="1"/>
          </p:cNvSpPr>
          <p:nvPr>
            <p:ph type="dt" sz="half" idx="10"/>
          </p:nvPr>
        </p:nvSpPr>
        <p:spPr/>
        <p:txBody>
          <a:bodyPr/>
          <a:lstStyle/>
          <a:p>
            <a:fld id="{FDD544F9-525A-124C-8ABB-821F668CE181}" type="datetimeFigureOut">
              <a:rPr lang="en-US" smtClean="0"/>
              <a:t>6/6/26</a:t>
            </a:fld>
            <a:endParaRPr lang="en-US"/>
          </a:p>
        </p:txBody>
      </p:sp>
      <p:sp>
        <p:nvSpPr>
          <p:cNvPr id="6" name="Footer Placeholder 5">
            <a:extLst>
              <a:ext uri="{FF2B5EF4-FFF2-40B4-BE49-F238E27FC236}">
                <a16:creationId xmlns:a16="http://schemas.microsoft.com/office/drawing/2014/main" id="{82AE692B-DA10-0223-6607-4812C472BC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0D894A-0C2C-76F9-CB5D-BB2700FDB09F}"/>
              </a:ext>
            </a:extLst>
          </p:cNvPr>
          <p:cNvSpPr>
            <a:spLocks noGrp="1"/>
          </p:cNvSpPr>
          <p:nvPr>
            <p:ph type="sldNum" sz="quarter" idx="12"/>
          </p:nvPr>
        </p:nvSpPr>
        <p:spPr/>
        <p:txBody>
          <a:bodyPr/>
          <a:lstStyle/>
          <a:p>
            <a:fld id="{2B5789CB-E597-1845-8244-7BD1E86A55B4}" type="slidenum">
              <a:rPr lang="en-US" smtClean="0"/>
              <a:t>‹#›</a:t>
            </a:fld>
            <a:endParaRPr lang="en-US"/>
          </a:p>
        </p:txBody>
      </p:sp>
    </p:spTree>
    <p:extLst>
      <p:ext uri="{BB962C8B-B14F-4D97-AF65-F5344CB8AC3E}">
        <p14:creationId xmlns:p14="http://schemas.microsoft.com/office/powerpoint/2010/main" val="82649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E37382-F2D8-B826-0B7C-DDED1DF4F9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93DEE-48B6-3F2C-0748-3CB527182D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EEBA04-3F99-5A25-B582-433AE09434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D544F9-525A-124C-8ABB-821F668CE181}" type="datetimeFigureOut">
              <a:rPr lang="en-US" smtClean="0"/>
              <a:t>6/6/26</a:t>
            </a:fld>
            <a:endParaRPr lang="en-US"/>
          </a:p>
        </p:txBody>
      </p:sp>
      <p:sp>
        <p:nvSpPr>
          <p:cNvPr id="5" name="Footer Placeholder 4">
            <a:extLst>
              <a:ext uri="{FF2B5EF4-FFF2-40B4-BE49-F238E27FC236}">
                <a16:creationId xmlns:a16="http://schemas.microsoft.com/office/drawing/2014/main" id="{19F1C4F7-467E-3741-6B7D-BAF9B52E62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49B3DF9-9BC9-541E-F801-95E419E95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5789CB-E597-1845-8244-7BD1E86A55B4}" type="slidenum">
              <a:rPr lang="en-US" smtClean="0"/>
              <a:t>‹#›</a:t>
            </a:fld>
            <a:endParaRPr lang="en-US"/>
          </a:p>
        </p:txBody>
      </p:sp>
    </p:spTree>
    <p:extLst>
      <p:ext uri="{BB962C8B-B14F-4D97-AF65-F5344CB8AC3E}">
        <p14:creationId xmlns:p14="http://schemas.microsoft.com/office/powerpoint/2010/main" val="3595318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image" Target="../media/image710.png"/><Relationship Id="rId1" Type="http://schemas.openxmlformats.org/officeDocument/2006/relationships/slideLayout" Target="../slideLayouts/slideLayout2.xml"/><Relationship Id="rId6" Type="http://schemas.openxmlformats.org/officeDocument/2006/relationships/image" Target="../media/image1110.png"/><Relationship Id="rId5" Type="http://schemas.openxmlformats.org/officeDocument/2006/relationships/image" Target="../media/image1010.png"/><Relationship Id="rId4" Type="http://schemas.openxmlformats.org/officeDocument/2006/relationships/image" Target="../media/image9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40.png"/><Relationship Id="rId2"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0.png"/><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470.png"/><Relationship Id="rId1" Type="http://schemas.openxmlformats.org/officeDocument/2006/relationships/slideLayout" Target="../slideLayouts/slideLayout2.xml"/><Relationship Id="rId5" Type="http://schemas.openxmlformats.org/officeDocument/2006/relationships/image" Target="../media/image500.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2.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71.png"/><Relationship Id="rId9" Type="http://schemas.openxmlformats.org/officeDocument/2006/relationships/image" Target="../media/image97.png"/></Relationships>
</file>

<file path=ppt/slides/_rels/slide25.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900.png"/></Relationships>
</file>

<file path=ppt/slides/_rels/slide26.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99.png"/><Relationship Id="rId7" Type="http://schemas.openxmlformats.org/officeDocument/2006/relationships/image" Target="../media/image104.png"/><Relationship Id="rId2" Type="http://schemas.openxmlformats.org/officeDocument/2006/relationships/image" Target="../media/image980.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s>
</file>

<file path=ppt/slides/_rels/slide2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28.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3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32.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610.png"/><Relationship Id="rId5" Type="http://schemas.openxmlformats.org/officeDocument/2006/relationships/image" Target="../media/image510.png"/><Relationship Id="rId4" Type="http://schemas.openxmlformats.org/officeDocument/2006/relationships/image" Target="../media/image41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2A6551-13FE-2C8B-A055-B7810E95EA1E}"/>
              </a:ext>
            </a:extLst>
          </p:cNvPr>
          <p:cNvSpPr txBox="1"/>
          <p:nvPr/>
        </p:nvSpPr>
        <p:spPr>
          <a:xfrm>
            <a:off x="478219" y="1722172"/>
            <a:ext cx="11235559" cy="1631216"/>
          </a:xfrm>
          <a:prstGeom prst="rect">
            <a:avLst/>
          </a:prstGeom>
          <a:noFill/>
        </p:spPr>
        <p:txBody>
          <a:bodyPr wrap="square" rtlCol="0">
            <a:spAutoFit/>
          </a:bodyPr>
          <a:lstStyle/>
          <a:p>
            <a:pPr algn="ctr"/>
            <a:r>
              <a:rPr lang="en-US" sz="4800" i="1" dirty="0">
                <a:solidFill>
                  <a:srgbClr val="C00000"/>
                </a:solidFill>
                <a:latin typeface="Times New Roman" panose="02020603050405020304" pitchFamily="18" charset="0"/>
                <a:cs typeface="Times New Roman" panose="02020603050405020304" pitchFamily="18" charset="0"/>
              </a:rPr>
              <a:t>Final Exam Type Problems</a:t>
            </a:r>
          </a:p>
          <a:p>
            <a:pPr algn="ctr"/>
            <a:endParaRPr lang="en-US" sz="2600" i="1" dirty="0">
              <a:solidFill>
                <a:srgbClr val="C00000"/>
              </a:solidFill>
              <a:latin typeface="Times New Roman" panose="02020603050405020304" pitchFamily="18" charset="0"/>
              <a:cs typeface="Times New Roman" panose="02020603050405020304" pitchFamily="18" charset="0"/>
            </a:endParaRPr>
          </a:p>
          <a:p>
            <a:pPr algn="ctr"/>
            <a:r>
              <a:rPr lang="en-US" sz="2600" i="1" dirty="0">
                <a:solidFill>
                  <a:srgbClr val="C00000"/>
                </a:solidFill>
                <a:latin typeface="Times New Roman" panose="02020603050405020304" pitchFamily="18" charset="0"/>
                <a:cs typeface="Times New Roman" panose="02020603050405020304" pitchFamily="18" charset="0"/>
              </a:rPr>
              <a:t>Spring 2026</a:t>
            </a:r>
          </a:p>
        </p:txBody>
      </p:sp>
      <p:sp>
        <p:nvSpPr>
          <p:cNvPr id="5" name="TextBox 4">
            <a:extLst>
              <a:ext uri="{FF2B5EF4-FFF2-40B4-BE49-F238E27FC236}">
                <a16:creationId xmlns:a16="http://schemas.microsoft.com/office/drawing/2014/main" id="{6B1C6734-B755-71F0-C5EA-BDB00439AAE3}"/>
              </a:ext>
            </a:extLst>
          </p:cNvPr>
          <p:cNvSpPr txBox="1"/>
          <p:nvPr/>
        </p:nvSpPr>
        <p:spPr>
          <a:xfrm>
            <a:off x="478219" y="5723900"/>
            <a:ext cx="11235559" cy="830997"/>
          </a:xfrm>
          <a:prstGeom prst="rect">
            <a:avLst/>
          </a:prstGeom>
          <a:noFill/>
        </p:spPr>
        <p:txBody>
          <a:bodyPr wrap="square" rtlCol="0">
            <a:spAutoFit/>
          </a:bodyPr>
          <a:lstStyle/>
          <a:p>
            <a:pPr algn="just"/>
            <a:r>
              <a:rPr lang="en-US" sz="1600" i="1" dirty="0">
                <a:latin typeface="Times New Roman" panose="02020603050405020304" pitchFamily="18" charset="0"/>
                <a:cs typeface="Times New Roman" panose="02020603050405020304" pitchFamily="18" charset="0"/>
              </a:rPr>
              <a:t>The problems that follow are meant to be representative of the major topics covered on the final exam that you should know from taking the course.  These may or may not cover everything tested on the problems on the final exam but are designed to give you practice on multi-part questions of the types of things that you could expect to see on the final exam. </a:t>
            </a:r>
          </a:p>
        </p:txBody>
      </p:sp>
    </p:spTree>
    <p:extLst>
      <p:ext uri="{BB962C8B-B14F-4D97-AF65-F5344CB8AC3E}">
        <p14:creationId xmlns:p14="http://schemas.microsoft.com/office/powerpoint/2010/main" val="1491949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365D6F-E728-CDC5-E9AC-20110DA3E5DA}"/>
              </a:ext>
            </a:extLst>
          </p:cNvPr>
          <p:cNvSpPr txBox="1"/>
          <p:nvPr/>
        </p:nvSpPr>
        <p:spPr>
          <a:xfrm>
            <a:off x="122167" y="232542"/>
            <a:ext cx="11663474" cy="646331"/>
          </a:xfrm>
          <a:prstGeom prst="rect">
            <a:avLst/>
          </a:prstGeom>
          <a:noFill/>
        </p:spPr>
        <p:txBody>
          <a:bodyPr wrap="square" rtlCol="0">
            <a:spAutoFit/>
          </a:bodyPr>
          <a:lstStyle/>
          <a:p>
            <a:pPr algn="just"/>
            <a:r>
              <a:rPr lang="en-US" dirty="0">
                <a:solidFill>
                  <a:srgbClr val="C00000"/>
                </a:solidFill>
                <a:latin typeface="Times New Roman" panose="02020603050405020304" pitchFamily="18" charset="0"/>
                <a:cs typeface="Times New Roman" panose="02020603050405020304" pitchFamily="18" charset="0"/>
              </a:rPr>
              <a:t>Final Exam Example #3 </a:t>
            </a:r>
          </a:p>
          <a:p>
            <a:pPr algn="just"/>
            <a:r>
              <a:rPr lang="en-US" dirty="0">
                <a:solidFill>
                  <a:srgbClr val="C00000"/>
                </a:solidFill>
                <a:latin typeface="Times New Roman" panose="02020603050405020304" pitchFamily="18" charset="0"/>
                <a:cs typeface="Times New Roman" panose="02020603050405020304" pitchFamily="18" charset="0"/>
              </a:rPr>
              <a:t>	– Motion in 1D, constant Forces, Constat Acceleration, Equations of Motion, Data Analysis, and Uncertainty </a:t>
            </a:r>
          </a:p>
        </p:txBody>
      </p:sp>
      <mc:AlternateContent xmlns:mc="http://schemas.openxmlformats.org/markup-compatibility/2006" xmlns:a14="http://schemas.microsoft.com/office/drawing/2010/main">
        <mc:Choice Requires="a14">
          <p:sp>
            <p:nvSpPr>
              <p:cNvPr id="5" name="Rectangle 1">
                <a:extLst>
                  <a:ext uri="{FF2B5EF4-FFF2-40B4-BE49-F238E27FC236}">
                    <a16:creationId xmlns:a16="http://schemas.microsoft.com/office/drawing/2014/main" id="{E8FBCE22-E9EA-DF49-1C91-3722182430AA}"/>
                  </a:ext>
                </a:extLst>
              </p:cNvPr>
              <p:cNvSpPr>
                <a:spLocks noChangeArrowheads="1"/>
              </p:cNvSpPr>
              <p:nvPr/>
            </p:nvSpPr>
            <p:spPr bwMode="auto">
              <a:xfrm>
                <a:off x="264263" y="1259175"/>
                <a:ext cx="11663474" cy="2031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Suppose that for physics </a:t>
                </a:r>
                <a:r>
                  <a:rPr lang="en-US" altLang="en-US" dirty="0">
                    <a:latin typeface="Times New Roman" panose="02020603050405020304" pitchFamily="18" charset="0"/>
                    <a:cs typeface="Times New Roman" panose="02020603050405020304" pitchFamily="18" charset="0"/>
                  </a:rPr>
                  <a:t>l</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ab you were tasked with experimentally determining the mass of a low-friction cart  </a:t>
                </a:r>
                <a14:m>
                  <m:oMath xmlns:m="http://schemas.openxmlformats.org/officeDocument/2006/math">
                    <m:sSub>
                      <m:sSubPr>
                        <m:ctrlPr>
                          <a:rPr kumimoji="0" lang="en-US" altLang="en-US" sz="1800" b="0" i="1" u="none" strike="noStrike" cap="none" normalizeH="0" baseline="0" smtClean="0">
                            <a:ln>
                              <a:noFill/>
                            </a:ln>
                            <a:solidFill>
                              <a:schemeClr val="tx1"/>
                            </a:solidFill>
                            <a:effectLst/>
                            <a:latin typeface="Cambria Math" panose="02040503050406030204" pitchFamily="18" charset="0"/>
                          </a:rPr>
                        </m:ctrlPr>
                      </m:sSubPr>
                      <m:e>
                        <m:r>
                          <a:rPr kumimoji="0" lang="en-US" altLang="en-US" sz="1800" b="0" i="1" u="none" strike="noStrike" cap="none" normalizeH="0" baseline="0" smtClean="0">
                            <a:ln>
                              <a:noFill/>
                            </a:ln>
                            <a:solidFill>
                              <a:schemeClr val="tx1"/>
                            </a:solidFill>
                            <a:effectLst/>
                            <a:latin typeface="Cambria Math" panose="02040503050406030204" pitchFamily="18" charset="0"/>
                          </a:rPr>
                          <m:t>𝑚</m:t>
                        </m:r>
                      </m:e>
                      <m:sub>
                        <m:r>
                          <a:rPr kumimoji="0" lang="en-US" altLang="en-US" sz="1800" b="0" i="1" u="none" strike="noStrike" cap="none" normalizeH="0" baseline="0" smtClean="0">
                            <a:ln>
                              <a:noFill/>
                            </a:ln>
                            <a:solidFill>
                              <a:schemeClr val="tx1"/>
                            </a:solidFill>
                            <a:effectLst/>
                            <a:latin typeface="Cambria Math" panose="02040503050406030204" pitchFamily="18" charset="0"/>
                          </a:rPr>
                          <m:t>𝑐</m:t>
                        </m:r>
                      </m:sub>
                    </m:sSub>
                  </m:oMath>
                </a14:m>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used for</a:t>
                </a:r>
                <a:r>
                  <a:rPr kumimoji="0" lang="en-US" altLang="en-US" sz="1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 </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laboratory experiment. To do this, you set up the apparatus shown below. A light, non-stretchable string is attached to the cart, passed over a pulley of negligible mass and friction, and attached to a hanger, where various hanging masses </a:t>
                </a:r>
                <a14:m>
                  <m:oMath xmlns:m="http://schemas.openxmlformats.org/officeDocument/2006/math">
                    <m:sSub>
                      <m:sSubPr>
                        <m:ctrlPr>
                          <a:rPr kumimoji="0" lang="en-US" altLang="en-US" sz="1800" b="0" i="1" u="none" strike="noStrike" cap="none" normalizeH="0" baseline="0" smtClean="0">
                            <a:ln>
                              <a:noFill/>
                            </a:ln>
                            <a:solidFill>
                              <a:schemeClr val="tx1"/>
                            </a:solidFill>
                            <a:effectLst/>
                            <a:latin typeface="Cambria Math" panose="02040503050406030204" pitchFamily="18" charset="0"/>
                          </a:rPr>
                        </m:ctrlPr>
                      </m:sSubPr>
                      <m:e>
                        <m:r>
                          <a:rPr kumimoji="0" lang="en-US" altLang="en-US" sz="1800" b="0" i="1" u="none" strike="noStrike" cap="none" normalizeH="0" baseline="0" smtClean="0">
                            <a:ln>
                              <a:noFill/>
                            </a:ln>
                            <a:solidFill>
                              <a:schemeClr val="tx1"/>
                            </a:solidFill>
                            <a:effectLst/>
                            <a:latin typeface="Cambria Math" panose="02040503050406030204" pitchFamily="18" charset="0"/>
                          </a:rPr>
                          <m:t>𝑚</m:t>
                        </m:r>
                      </m:e>
                      <m:sub>
                        <m:r>
                          <a:rPr kumimoji="0" lang="en-US" altLang="en-US" sz="1800" b="0" i="1" u="none" strike="noStrike" cap="none" normalizeH="0" baseline="0" smtClean="0">
                            <a:ln>
                              <a:noFill/>
                            </a:ln>
                            <a:solidFill>
                              <a:schemeClr val="tx1"/>
                            </a:solidFill>
                            <a:effectLst/>
                            <a:latin typeface="Cambria Math" panose="02040503050406030204" pitchFamily="18" charset="0"/>
                          </a:rPr>
                          <m:t>h</m:t>
                        </m:r>
                      </m:sub>
                    </m:sSub>
                    <m:r>
                      <a:rPr kumimoji="0" lang="en-US" altLang="en-US" sz="1800" b="0" i="1" u="none" strike="noStrike" cap="none" normalizeH="0" baseline="0" smtClean="0">
                        <a:ln>
                          <a:noFill/>
                        </a:ln>
                        <a:solidFill>
                          <a:schemeClr val="tx1"/>
                        </a:solidFill>
                        <a:effectLst/>
                        <a:latin typeface="Cambria Math" panose="02040503050406030204" pitchFamily="18" charset="0"/>
                      </a:rPr>
                      <m:t> </m:t>
                    </m:r>
                  </m:oMath>
                </a14:m>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could</a:t>
                </a:r>
                <a:r>
                  <a:rPr kumimoji="0" lang="en-US" altLang="en-US" sz="1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be added.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Google Sans Tex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cart is released from rest at a marked starting line, and a motion sensor records the time </a:t>
                </a:r>
                <a14:m>
                  <m:oMath xmlns:m="http://schemas.openxmlformats.org/officeDocument/2006/math">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𝑡</m:t>
                    </m:r>
                  </m:oMath>
                </a14:m>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it takes for the cart to travel a fixed distance </a:t>
                </a:r>
                <a14:m>
                  <m:oMath xmlns:m="http://schemas.openxmlformats.org/officeDocument/2006/math">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𝐷</m:t>
                    </m:r>
                  </m:oMath>
                </a14:m>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along the horizontal track. The track is leveled so that friction between the cart and the track is negligible.</a:t>
                </a:r>
              </a:p>
            </p:txBody>
          </p:sp>
        </mc:Choice>
        <mc:Fallback xmlns="">
          <p:sp>
            <p:nvSpPr>
              <p:cNvPr id="5" name="Rectangle 1">
                <a:extLst>
                  <a:ext uri="{FF2B5EF4-FFF2-40B4-BE49-F238E27FC236}">
                    <a16:creationId xmlns:a16="http://schemas.microsoft.com/office/drawing/2014/main" id="{E8FBCE22-E9EA-DF49-1C91-3722182430AA}"/>
                  </a:ext>
                </a:extLst>
              </p:cNvPr>
              <p:cNvSpPr>
                <a:spLocks noRot="1" noChangeAspect="1" noMove="1" noResize="1" noEditPoints="1" noAdjustHandles="1" noChangeArrowheads="1" noChangeShapeType="1" noTextEdit="1"/>
              </p:cNvSpPr>
              <p:nvPr/>
            </p:nvSpPr>
            <p:spPr bwMode="auto">
              <a:xfrm>
                <a:off x="264263" y="1259175"/>
                <a:ext cx="11663474" cy="2031325"/>
              </a:xfrm>
              <a:prstGeom prst="rect">
                <a:avLst/>
              </a:prstGeom>
              <a:blipFill>
                <a:blip r:embed="rId2"/>
                <a:stretch>
                  <a:fillRect l="-435" t="-1242" r="-435" b="-372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C1079EE-464F-CC3F-5A7E-FB12BE434B9E}"/>
                  </a:ext>
                </a:extLst>
              </p:cNvPr>
              <p:cNvSpPr txBox="1"/>
              <p:nvPr/>
            </p:nvSpPr>
            <p:spPr>
              <a:xfrm>
                <a:off x="264263" y="5650646"/>
                <a:ext cx="11419737"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From a carefully labeled free-body (force) diagram, what is the translational acceleration of the low-friction cart in terms of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𝑚</m:t>
                        </m:r>
                      </m:e>
                      <m:sub>
                        <m:r>
                          <a:rPr lang="en-US" altLang="en-US" i="1">
                            <a:latin typeface="Cambria Math" panose="02040503050406030204" pitchFamily="18" charset="0"/>
                          </a:rPr>
                          <m:t>𝑐</m:t>
                        </m:r>
                      </m:sub>
                    </m:sSub>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𝑚</m:t>
                        </m:r>
                      </m:e>
                      <m:sub>
                        <m:r>
                          <a:rPr lang="en-US" altLang="en-US" b="0" i="1" smtClean="0">
                            <a:latin typeface="Cambria Math" panose="02040503050406030204" pitchFamily="18" charset="0"/>
                          </a:rPr>
                          <m:t>h</m:t>
                        </m:r>
                      </m:sub>
                    </m:sSub>
                  </m:oMath>
                </a14:m>
                <a:r>
                  <a:rPr lang="en-US" altLang="en-US" dirty="0">
                    <a:latin typeface="Times New Roman" panose="02020603050405020304" pitchFamily="18" charset="0"/>
                    <a:cs typeface="Times New Roman" panose="02020603050405020304" pitchFamily="18" charset="0"/>
                  </a:rPr>
                  <a:t>, and </a:t>
                </a:r>
                <a14:m>
                  <m:oMath xmlns:m="http://schemas.openxmlformats.org/officeDocument/2006/math">
                    <m:r>
                      <a:rPr lang="en-US" altLang="en-US" b="0" i="1" smtClean="0">
                        <a:latin typeface="Cambria Math" panose="02040503050406030204" pitchFamily="18" charset="0"/>
                      </a:rPr>
                      <m:t>𝑔</m:t>
                    </m:r>
                  </m:oMath>
                </a14:m>
                <a:r>
                  <a:rPr lang="en-US" dirty="0">
                    <a:latin typeface="Times New Roman" panose="02020603050405020304" pitchFamily="18" charset="0"/>
                    <a:cs typeface="Times New Roman" panose="02020603050405020304" pitchFamily="18" charset="0"/>
                  </a:rPr>
                  <a:t>?</a:t>
                </a:r>
              </a:p>
            </p:txBody>
          </p:sp>
        </mc:Choice>
        <mc:Fallback xmlns="">
          <p:sp>
            <p:nvSpPr>
              <p:cNvPr id="7" name="TextBox 6">
                <a:extLst>
                  <a:ext uri="{FF2B5EF4-FFF2-40B4-BE49-F238E27FC236}">
                    <a16:creationId xmlns:a16="http://schemas.microsoft.com/office/drawing/2014/main" id="{3C1079EE-464F-CC3F-5A7E-FB12BE434B9E}"/>
                  </a:ext>
                </a:extLst>
              </p:cNvPr>
              <p:cNvSpPr txBox="1">
                <a:spLocks noRot="1" noChangeAspect="1" noMove="1" noResize="1" noEditPoints="1" noAdjustHandles="1" noChangeArrowheads="1" noChangeShapeType="1" noTextEdit="1"/>
              </p:cNvSpPr>
              <p:nvPr/>
            </p:nvSpPr>
            <p:spPr>
              <a:xfrm>
                <a:off x="264263" y="5650646"/>
                <a:ext cx="11419737" cy="646331"/>
              </a:xfrm>
              <a:prstGeom prst="rect">
                <a:avLst/>
              </a:prstGeom>
              <a:blipFill>
                <a:blip r:embed="rId3"/>
                <a:stretch>
                  <a:fillRect l="-333" t="-3846" b="-13462"/>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924F2CA6-B94D-DEE0-3604-9B76E53B6354}"/>
              </a:ext>
            </a:extLst>
          </p:cNvPr>
          <p:cNvGrpSpPr/>
          <p:nvPr/>
        </p:nvGrpSpPr>
        <p:grpSpPr>
          <a:xfrm>
            <a:off x="3457904" y="3939065"/>
            <a:ext cx="4047008" cy="1063016"/>
            <a:chOff x="1282262" y="4223688"/>
            <a:chExt cx="4047008" cy="1063016"/>
          </a:xfrm>
        </p:grpSpPr>
        <p:grpSp>
          <p:nvGrpSpPr>
            <p:cNvPr id="10" name="Group 9">
              <a:extLst>
                <a:ext uri="{FF2B5EF4-FFF2-40B4-BE49-F238E27FC236}">
                  <a16:creationId xmlns:a16="http://schemas.microsoft.com/office/drawing/2014/main" id="{8E6FDBCF-6C43-ECA0-B3C7-AF0BAC749233}"/>
                </a:ext>
              </a:extLst>
            </p:cNvPr>
            <p:cNvGrpSpPr/>
            <p:nvPr/>
          </p:nvGrpSpPr>
          <p:grpSpPr>
            <a:xfrm>
              <a:off x="1282262" y="4593021"/>
              <a:ext cx="3626069" cy="693683"/>
              <a:chOff x="1282262" y="4593021"/>
              <a:chExt cx="3626069" cy="693683"/>
            </a:xfrm>
          </p:grpSpPr>
          <p:cxnSp>
            <p:nvCxnSpPr>
              <p:cNvPr id="6" name="Straight Connector 5">
                <a:extLst>
                  <a:ext uri="{FF2B5EF4-FFF2-40B4-BE49-F238E27FC236}">
                    <a16:creationId xmlns:a16="http://schemas.microsoft.com/office/drawing/2014/main" id="{E2DECDC9-3426-6162-595F-91C33F481C79}"/>
                  </a:ext>
                </a:extLst>
              </p:cNvPr>
              <p:cNvCxnSpPr/>
              <p:nvPr/>
            </p:nvCxnSpPr>
            <p:spPr>
              <a:xfrm>
                <a:off x="1282262" y="4603531"/>
                <a:ext cx="362606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E60C92B-987C-CA1D-1B1C-783742DB5E49}"/>
                  </a:ext>
                </a:extLst>
              </p:cNvPr>
              <p:cNvCxnSpPr>
                <a:cxnSpLocks/>
              </p:cNvCxnSpPr>
              <p:nvPr/>
            </p:nvCxnSpPr>
            <p:spPr>
              <a:xfrm>
                <a:off x="4897821" y="4593021"/>
                <a:ext cx="10510" cy="69368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 name="Rectangle 10">
              <a:extLst>
                <a:ext uri="{FF2B5EF4-FFF2-40B4-BE49-F238E27FC236}">
                  <a16:creationId xmlns:a16="http://schemas.microsoft.com/office/drawing/2014/main" id="{E922F7FA-58EE-CE8C-C827-D03AFE9599EC}"/>
                </a:ext>
              </a:extLst>
            </p:cNvPr>
            <p:cNvSpPr/>
            <p:nvPr/>
          </p:nvSpPr>
          <p:spPr>
            <a:xfrm>
              <a:off x="1492469" y="4267200"/>
              <a:ext cx="325821" cy="31531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57DD985-8334-1E66-891F-5E2C1C7028F2}"/>
                    </a:ext>
                  </a:extLst>
                </p:cNvPr>
                <p:cNvSpPr txBox="1"/>
                <p:nvPr/>
              </p:nvSpPr>
              <p:spPr>
                <a:xfrm>
                  <a:off x="1418897" y="4223688"/>
                  <a:ext cx="399393" cy="369332"/>
                </a:xfrm>
                <a:prstGeom prst="rect">
                  <a:avLst/>
                </a:prstGeom>
                <a:noFill/>
              </p:spPr>
              <p:txBody>
                <a:bodyPr wrap="square">
                  <a:spAutoFit/>
                </a:bodyPr>
                <a:lstStyle/>
                <a:p>
                  <a14:m>
                    <m:oMath xmlns:m="http://schemas.openxmlformats.org/officeDocument/2006/math">
                      <m:sSub>
                        <m:sSubPr>
                          <m:ctrlPr>
                            <a:rPr kumimoji="0" lang="en-US" altLang="en-US" sz="1800" b="0" i="1" u="none" strike="noStrike" cap="none" normalizeH="0" baseline="0" smtClean="0">
                              <a:ln>
                                <a:noFill/>
                              </a:ln>
                              <a:solidFill>
                                <a:schemeClr val="tx1"/>
                              </a:solidFill>
                              <a:effectLst/>
                              <a:latin typeface="Cambria Math" panose="02040503050406030204" pitchFamily="18" charset="0"/>
                            </a:rPr>
                          </m:ctrlPr>
                        </m:sSubPr>
                        <m:e>
                          <m:r>
                            <a:rPr kumimoji="0" lang="en-US" altLang="en-US" sz="1800" b="0" i="1" u="none" strike="noStrike" cap="none" normalizeH="0" baseline="0" smtClean="0">
                              <a:ln>
                                <a:noFill/>
                              </a:ln>
                              <a:solidFill>
                                <a:schemeClr val="tx1"/>
                              </a:solidFill>
                              <a:effectLst/>
                              <a:latin typeface="Cambria Math" panose="02040503050406030204" pitchFamily="18" charset="0"/>
                            </a:rPr>
                            <m:t>𝑚</m:t>
                          </m:r>
                        </m:e>
                        <m:sub>
                          <m:r>
                            <a:rPr kumimoji="0" lang="en-US" altLang="en-US" sz="1800" b="0" i="1" u="none" strike="noStrike" cap="none" normalizeH="0" baseline="0" smtClean="0">
                              <a:ln>
                                <a:noFill/>
                              </a:ln>
                              <a:solidFill>
                                <a:schemeClr val="tx1"/>
                              </a:solidFill>
                              <a:effectLst/>
                              <a:latin typeface="Cambria Math" panose="02040503050406030204" pitchFamily="18" charset="0"/>
                            </a:rPr>
                            <m:t>𝑐</m:t>
                          </m:r>
                        </m:sub>
                      </m:sSub>
                    </m:oMath>
                  </a14:m>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lang="en-US" dirty="0"/>
                </a:p>
              </p:txBody>
            </p:sp>
          </mc:Choice>
          <mc:Fallback xmlns="">
            <p:sp>
              <p:nvSpPr>
                <p:cNvPr id="13" name="TextBox 12">
                  <a:extLst>
                    <a:ext uri="{FF2B5EF4-FFF2-40B4-BE49-F238E27FC236}">
                      <a16:creationId xmlns:a16="http://schemas.microsoft.com/office/drawing/2014/main" id="{557DD985-8334-1E66-891F-5E2C1C7028F2}"/>
                    </a:ext>
                  </a:extLst>
                </p:cNvPr>
                <p:cNvSpPr txBox="1">
                  <a:spLocks noRot="1" noChangeAspect="1" noMove="1" noResize="1" noEditPoints="1" noAdjustHandles="1" noChangeArrowheads="1" noChangeShapeType="1" noTextEdit="1"/>
                </p:cNvSpPr>
                <p:nvPr/>
              </p:nvSpPr>
              <p:spPr>
                <a:xfrm>
                  <a:off x="1418897" y="4223688"/>
                  <a:ext cx="399393" cy="369332"/>
                </a:xfrm>
                <a:prstGeom prst="rect">
                  <a:avLst/>
                </a:prstGeom>
                <a:blipFill>
                  <a:blip r:embed="rId4"/>
                  <a:stretch>
                    <a:fillRect r="-3125"/>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D7ECD712-AEE4-A68E-EA19-95E4C8FD2D0D}"/>
                </a:ext>
              </a:extLst>
            </p:cNvPr>
            <p:cNvSpPr/>
            <p:nvPr/>
          </p:nvSpPr>
          <p:spPr>
            <a:xfrm>
              <a:off x="5013434" y="4408354"/>
              <a:ext cx="137160" cy="1371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CA55FB5-106E-9C7A-FFCD-D540C8537FE8}"/>
                </a:ext>
              </a:extLst>
            </p:cNvPr>
            <p:cNvCxnSpPr>
              <a:cxnSpLocks/>
              <a:endCxn id="14" idx="3"/>
            </p:cNvCxnSpPr>
            <p:nvPr/>
          </p:nvCxnSpPr>
          <p:spPr>
            <a:xfrm flipV="1">
              <a:off x="4897821" y="4525427"/>
              <a:ext cx="135700" cy="8861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067E737F-F35A-BD47-72C8-795C3E2A2A8C}"/>
                </a:ext>
              </a:extLst>
            </p:cNvPr>
            <p:cNvSpPr/>
            <p:nvPr/>
          </p:nvSpPr>
          <p:spPr>
            <a:xfrm>
              <a:off x="4987683" y="4907190"/>
              <a:ext cx="325821" cy="315310"/>
            </a:xfrm>
            <a:prstGeom prst="rect">
              <a:avLst/>
            </a:prstGeom>
            <a:solidFill>
              <a:srgbClr val="008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48EE72A-24CE-8045-6906-0FA84ADBC310}"/>
                    </a:ext>
                  </a:extLst>
                </p:cNvPr>
                <p:cNvSpPr txBox="1"/>
                <p:nvPr/>
              </p:nvSpPr>
              <p:spPr>
                <a:xfrm>
                  <a:off x="4929877" y="4876700"/>
                  <a:ext cx="399393" cy="369332"/>
                </a:xfrm>
                <a:prstGeom prst="rect">
                  <a:avLst/>
                </a:prstGeom>
                <a:noFill/>
              </p:spPr>
              <p:txBody>
                <a:bodyPr wrap="square">
                  <a:spAutoFit/>
                </a:bodyPr>
                <a:lstStyle/>
                <a:p>
                  <a14:m>
                    <m:oMath xmlns:m="http://schemas.openxmlformats.org/officeDocument/2006/math">
                      <m:sSub>
                        <m:sSubPr>
                          <m:ctrlPr>
                            <a:rPr kumimoji="0" lang="en-US" altLang="en-US" sz="1800" b="0" i="1" u="none" strike="noStrike" cap="none" normalizeH="0" baseline="0" smtClean="0">
                              <a:ln>
                                <a:noFill/>
                              </a:ln>
                              <a:solidFill>
                                <a:schemeClr val="tx1"/>
                              </a:solidFill>
                              <a:effectLst/>
                              <a:latin typeface="Cambria Math" panose="02040503050406030204" pitchFamily="18" charset="0"/>
                            </a:rPr>
                          </m:ctrlPr>
                        </m:sSubPr>
                        <m:e>
                          <m:r>
                            <a:rPr kumimoji="0" lang="en-US" altLang="en-US" sz="1800" b="0" i="1" u="none" strike="noStrike" cap="none" normalizeH="0" baseline="0" smtClean="0">
                              <a:ln>
                                <a:noFill/>
                              </a:ln>
                              <a:solidFill>
                                <a:schemeClr val="tx1"/>
                              </a:solidFill>
                              <a:effectLst/>
                              <a:latin typeface="Cambria Math" panose="02040503050406030204" pitchFamily="18" charset="0"/>
                            </a:rPr>
                            <m:t>𝑚</m:t>
                          </m:r>
                        </m:e>
                        <m:sub>
                          <m:r>
                            <a:rPr kumimoji="0" lang="en-US" altLang="en-US" sz="1800" b="0" i="1" u="none" strike="noStrike" cap="none" normalizeH="0" baseline="0" smtClean="0">
                              <a:ln>
                                <a:noFill/>
                              </a:ln>
                              <a:solidFill>
                                <a:schemeClr val="tx1"/>
                              </a:solidFill>
                              <a:effectLst/>
                              <a:latin typeface="Cambria Math" panose="02040503050406030204" pitchFamily="18" charset="0"/>
                            </a:rPr>
                            <m:t>h</m:t>
                          </m:r>
                        </m:sub>
                      </m:sSub>
                    </m:oMath>
                  </a14:m>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lang="en-US" dirty="0"/>
                </a:p>
              </p:txBody>
            </p:sp>
          </mc:Choice>
          <mc:Fallback xmlns="">
            <p:sp>
              <p:nvSpPr>
                <p:cNvPr id="19" name="TextBox 18">
                  <a:extLst>
                    <a:ext uri="{FF2B5EF4-FFF2-40B4-BE49-F238E27FC236}">
                      <a16:creationId xmlns:a16="http://schemas.microsoft.com/office/drawing/2014/main" id="{848EE72A-24CE-8045-6906-0FA84ADBC310}"/>
                    </a:ext>
                  </a:extLst>
                </p:cNvPr>
                <p:cNvSpPr txBox="1">
                  <a:spLocks noRot="1" noChangeAspect="1" noMove="1" noResize="1" noEditPoints="1" noAdjustHandles="1" noChangeArrowheads="1" noChangeShapeType="1" noTextEdit="1"/>
                </p:cNvSpPr>
                <p:nvPr/>
              </p:nvSpPr>
              <p:spPr>
                <a:xfrm>
                  <a:off x="4929877" y="4876700"/>
                  <a:ext cx="399393" cy="369332"/>
                </a:xfrm>
                <a:prstGeom prst="rect">
                  <a:avLst/>
                </a:prstGeom>
                <a:blipFill>
                  <a:blip r:embed="rId5"/>
                  <a:stretch>
                    <a:fillRect r="-12500"/>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1BF7AB9E-015F-F3A0-E423-8D5203A40B39}"/>
                </a:ext>
              </a:extLst>
            </p:cNvPr>
            <p:cNvCxnSpPr>
              <a:stCxn id="14" idx="0"/>
              <a:endCxn id="13" idx="3"/>
            </p:cNvCxnSpPr>
            <p:nvPr/>
          </p:nvCxnSpPr>
          <p:spPr>
            <a:xfrm flipH="1">
              <a:off x="1818290" y="4408354"/>
              <a:ext cx="32637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CE6AEB9-B8DA-488E-5614-195D87D0BDBF}"/>
                </a:ext>
              </a:extLst>
            </p:cNvPr>
            <p:cNvCxnSpPr>
              <a:cxnSpLocks/>
              <a:stCxn id="19" idx="0"/>
              <a:endCxn id="14" idx="6"/>
            </p:cNvCxnSpPr>
            <p:nvPr/>
          </p:nvCxnSpPr>
          <p:spPr>
            <a:xfrm flipV="1">
              <a:off x="5129574" y="4476934"/>
              <a:ext cx="21020" cy="399766"/>
            </a:xfrm>
            <a:prstGeom prst="line">
              <a:avLst/>
            </a:prstGeom>
          </p:spPr>
          <p:style>
            <a:lnRef idx="2">
              <a:schemeClr val="accent1"/>
            </a:lnRef>
            <a:fillRef idx="0">
              <a:schemeClr val="accent1"/>
            </a:fillRef>
            <a:effectRef idx="1">
              <a:schemeClr val="accent1"/>
            </a:effectRef>
            <a:fontRef idx="minor">
              <a:schemeClr val="tx1"/>
            </a:fontRef>
          </p:style>
        </p:cxnSp>
        <p:sp>
          <p:nvSpPr>
            <p:cNvPr id="25" name="Right Brace 24">
              <a:extLst>
                <a:ext uri="{FF2B5EF4-FFF2-40B4-BE49-F238E27FC236}">
                  <a16:creationId xmlns:a16="http://schemas.microsoft.com/office/drawing/2014/main" id="{05DA7181-CC92-D022-D0A2-323C66EC24A8}"/>
                </a:ext>
              </a:extLst>
            </p:cNvPr>
            <p:cNvSpPr/>
            <p:nvPr/>
          </p:nvSpPr>
          <p:spPr>
            <a:xfrm rot="5400000">
              <a:off x="3070409" y="3448684"/>
              <a:ext cx="175898" cy="2680137"/>
            </a:xfrm>
            <a:prstGeom prst="rightBrac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58C8485-BEEC-A5CF-05F2-24E47C5A11DF}"/>
                    </a:ext>
                  </a:extLst>
                </p:cNvPr>
                <p:cNvSpPr txBox="1"/>
                <p:nvPr/>
              </p:nvSpPr>
              <p:spPr>
                <a:xfrm>
                  <a:off x="2979682" y="4812969"/>
                  <a:ext cx="35735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𝐷</m:t>
                        </m:r>
                      </m:oMath>
                    </m:oMathPara>
                  </a14:m>
                  <a:endParaRPr lang="en-US" dirty="0"/>
                </a:p>
              </p:txBody>
            </p:sp>
          </mc:Choice>
          <mc:Fallback xmlns="">
            <p:sp>
              <p:nvSpPr>
                <p:cNvPr id="27" name="TextBox 26">
                  <a:extLst>
                    <a:ext uri="{FF2B5EF4-FFF2-40B4-BE49-F238E27FC236}">
                      <a16:creationId xmlns:a16="http://schemas.microsoft.com/office/drawing/2014/main" id="{858C8485-BEEC-A5CF-05F2-24E47C5A11DF}"/>
                    </a:ext>
                  </a:extLst>
                </p:cNvPr>
                <p:cNvSpPr txBox="1">
                  <a:spLocks noRot="1" noChangeAspect="1" noMove="1" noResize="1" noEditPoints="1" noAdjustHandles="1" noChangeArrowheads="1" noChangeShapeType="1" noTextEdit="1"/>
                </p:cNvSpPr>
                <p:nvPr/>
              </p:nvSpPr>
              <p:spPr>
                <a:xfrm>
                  <a:off x="2979682" y="4812969"/>
                  <a:ext cx="357352" cy="369332"/>
                </a:xfrm>
                <a:prstGeom prst="rect">
                  <a:avLst/>
                </a:prstGeom>
                <a:blipFill>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363164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957EA3-1549-F30A-804F-B831F95A3FD4}"/>
              </a:ext>
            </a:extLst>
          </p:cNvPr>
          <p:cNvSpPr txBox="1"/>
          <p:nvPr/>
        </p:nvSpPr>
        <p:spPr>
          <a:xfrm>
            <a:off x="122167" y="232542"/>
            <a:ext cx="11599933" cy="646331"/>
          </a:xfrm>
          <a:prstGeom prst="rect">
            <a:avLst/>
          </a:prstGeom>
          <a:noFill/>
        </p:spPr>
        <p:txBody>
          <a:bodyPr wrap="square" rtlCol="0">
            <a:spAutoFit/>
          </a:bodyPr>
          <a:lstStyle/>
          <a:p>
            <a:pPr algn="just"/>
            <a:r>
              <a:rPr lang="en-US" dirty="0">
                <a:solidFill>
                  <a:srgbClr val="C00000"/>
                </a:solidFill>
                <a:latin typeface="Times New Roman" panose="02020603050405020304" pitchFamily="18" charset="0"/>
                <a:cs typeface="Times New Roman" panose="02020603050405020304" pitchFamily="18" charset="0"/>
              </a:rPr>
              <a:t>Final Exam Example #3 </a:t>
            </a:r>
          </a:p>
          <a:p>
            <a:pPr algn="just"/>
            <a:r>
              <a:rPr lang="en-US" dirty="0">
                <a:solidFill>
                  <a:srgbClr val="C00000"/>
                </a:solidFill>
                <a:latin typeface="Times New Roman" panose="02020603050405020304" pitchFamily="18" charset="0"/>
                <a:cs typeface="Times New Roman" panose="02020603050405020304" pitchFamily="18" charset="0"/>
              </a:rPr>
              <a:t>	– Motion in 1D, constant Forces, Constant Acceleration, Equations of Motion, Data Analysis, and Uncertainty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79347A0-628C-D226-57AF-C11FE62C269C}"/>
                  </a:ext>
                </a:extLst>
              </p:cNvPr>
              <p:cNvSpPr txBox="1"/>
              <p:nvPr/>
            </p:nvSpPr>
            <p:spPr>
              <a:xfrm>
                <a:off x="302363" y="1256446"/>
                <a:ext cx="11419737" cy="3970318"/>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Suppose that you wanted to determine the mass of the low-friction cart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𝑚</m:t>
                        </m:r>
                      </m:e>
                      <m:sub>
                        <m:r>
                          <a:rPr lang="en-US" altLang="en-US" i="1">
                            <a:latin typeface="Cambria Math" panose="02040503050406030204" pitchFamily="18" charset="0"/>
                          </a:rPr>
                          <m:t>𝑐</m:t>
                        </m:r>
                      </m:sub>
                    </m:sSub>
                  </m:oMath>
                </a14:m>
                <a:r>
                  <a:rPr lang="en-US" dirty="0">
                    <a:latin typeface="Times New Roman" panose="02020603050405020304" pitchFamily="18" charset="0"/>
                    <a:cs typeface="Times New Roman" panose="02020603050405020304" pitchFamily="18" charset="0"/>
                  </a:rPr>
                  <a:t>, by taking data on the time </a:t>
                </a:r>
                <a14:m>
                  <m:oMath xmlns:m="http://schemas.openxmlformats.org/officeDocument/2006/math">
                    <m:r>
                      <a:rPr lang="en-US" b="0" i="1" smtClean="0">
                        <a:latin typeface="Cambria Math" panose="02040503050406030204" pitchFamily="18" charset="0"/>
                        <a:cs typeface="Times New Roman" panose="02020603050405020304" pitchFamily="18" charset="0"/>
                      </a:rPr>
                      <m:t>𝑡</m:t>
                    </m:r>
                  </m:oMath>
                </a14:m>
                <a:r>
                  <a:rPr lang="en-US" dirty="0">
                    <a:latin typeface="Times New Roman" panose="02020603050405020304" pitchFamily="18" charset="0"/>
                    <a:cs typeface="Times New Roman" panose="02020603050405020304" pitchFamily="18" charset="0"/>
                  </a:rPr>
                  <a:t> it took to travel the horizontal distance </a:t>
                </a:r>
                <a14:m>
                  <m:oMath xmlns:m="http://schemas.openxmlformats.org/officeDocument/2006/math">
                    <m:r>
                      <a:rPr lang="en-US" b="0" i="1" smtClean="0">
                        <a:latin typeface="Cambria Math" panose="02040503050406030204" pitchFamily="18" charset="0"/>
                        <a:cs typeface="Times New Roman" panose="02020603050405020304" pitchFamily="18" charset="0"/>
                      </a:rPr>
                      <m:t>𝐷</m:t>
                    </m:r>
                  </m:oMath>
                </a14:m>
                <a:r>
                  <a:rPr lang="en-US" dirty="0">
                    <a:latin typeface="Times New Roman" panose="02020603050405020304" pitchFamily="18" charset="0"/>
                    <a:cs typeface="Times New Roman" panose="02020603050405020304" pitchFamily="18" charset="0"/>
                  </a:rPr>
                  <a:t>, and the translational acceleration of the system </a:t>
                </a:r>
                <a14:m>
                  <m:oMath xmlns:m="http://schemas.openxmlformats.org/officeDocument/2006/math">
                    <m:r>
                      <a:rPr lang="en-US" b="0" i="1" smtClean="0">
                        <a:latin typeface="Cambria Math" panose="02040503050406030204" pitchFamily="18" charset="0"/>
                        <a:cs typeface="Times New Roman" panose="02020603050405020304" pitchFamily="18" charset="0"/>
                      </a:rPr>
                      <m:t>𝑎</m:t>
                    </m:r>
                  </m:oMath>
                </a14:m>
                <a:r>
                  <a:rPr lang="en-US" dirty="0">
                    <a:latin typeface="Times New Roman" panose="02020603050405020304" pitchFamily="18" charset="0"/>
                    <a:cs typeface="Times New Roman" panose="02020603050405020304" pitchFamily="18" charset="0"/>
                  </a:rPr>
                  <a:t>.  Derive an equation that would allow you to accomplish this and explain how you would determine the mass of the low-friction cart from your equation.</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Suppose that you took the following data on the masses </a:t>
                </a:r>
                <a14:m>
                  <m:oMath xmlns:m="http://schemas.openxmlformats.org/officeDocument/2006/math">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hung on the holder and the time </a:t>
                </a:r>
                <a14:m>
                  <m:oMath xmlns:m="http://schemas.openxmlformats.org/officeDocument/2006/math">
                    <m:r>
                      <a:rPr lang="en-US" b="0" i="1" smtClean="0">
                        <a:latin typeface="Cambria Math" panose="02040503050406030204" pitchFamily="18" charset="0"/>
                        <a:cs typeface="Times New Roman" panose="02020603050405020304" pitchFamily="18" charset="0"/>
                      </a:rPr>
                      <m:t>𝑡</m:t>
                    </m:r>
                  </m:oMath>
                </a14:m>
                <a:r>
                  <a:rPr lang="en-US" dirty="0">
                    <a:latin typeface="Times New Roman" panose="02020603050405020304" pitchFamily="18" charset="0"/>
                    <a:cs typeface="Times New Roman" panose="02020603050405020304" pitchFamily="18" charset="0"/>
                  </a:rPr>
                  <a:t> it took the low-friction cart to cover the constant horizontal distance </a:t>
                </a:r>
                <a14:m>
                  <m:oMath xmlns:m="http://schemas.openxmlformats.org/officeDocument/2006/math">
                    <m:r>
                      <a:rPr lang="en-US" b="0" i="1" smtClean="0">
                        <a:latin typeface="Cambria Math" panose="02040503050406030204" pitchFamily="18" charset="0"/>
                        <a:cs typeface="Times New Roman" panose="02020603050405020304" pitchFamily="18" charset="0"/>
                      </a:rPr>
                      <m:t>𝐷</m:t>
                    </m:r>
                    <m:r>
                      <a:rPr lang="en-US" b="0" i="1" smtClean="0">
                        <a:latin typeface="Cambria Math" panose="02040503050406030204" pitchFamily="18" charset="0"/>
                        <a:cs typeface="Times New Roman" panose="02020603050405020304" pitchFamily="18" charset="0"/>
                      </a:rPr>
                      <m:t>=1.2</m:t>
                    </m:r>
                    <m:r>
                      <a:rPr lang="en-US" b="0" i="1" smtClean="0">
                        <a:latin typeface="Cambria Math" panose="02040503050406030204" pitchFamily="18" charset="0"/>
                        <a:cs typeface="Times New Roman" panose="02020603050405020304" pitchFamily="18" charset="0"/>
                      </a:rPr>
                      <m:t>𝑚</m:t>
                    </m:r>
                  </m:oMath>
                </a14:m>
                <a:r>
                  <a:rPr lang="en-US" dirty="0">
                    <a:latin typeface="Times New Roman" panose="02020603050405020304" pitchFamily="18" charset="0"/>
                    <a:cs typeface="Times New Roman" panose="02020603050405020304" pitchFamily="18" charset="0"/>
                  </a:rPr>
                  <a:t> from rest.  What would you have to plot in order to determine the mass of the low-friction cart?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79347A0-628C-D226-57AF-C11FE62C269C}"/>
                  </a:ext>
                </a:extLst>
              </p:cNvPr>
              <p:cNvSpPr txBox="1">
                <a:spLocks noRot="1" noChangeAspect="1" noMove="1" noResize="1" noEditPoints="1" noAdjustHandles="1" noChangeArrowheads="1" noChangeShapeType="1" noTextEdit="1"/>
              </p:cNvSpPr>
              <p:nvPr/>
            </p:nvSpPr>
            <p:spPr>
              <a:xfrm>
                <a:off x="302363" y="1256446"/>
                <a:ext cx="11419737" cy="3970318"/>
              </a:xfrm>
              <a:prstGeom prst="rect">
                <a:avLst/>
              </a:prstGeom>
              <a:blipFill>
                <a:blip r:embed="rId2"/>
                <a:stretch>
                  <a:fillRect l="-444" t="-637" r="-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94F2A44C-3E28-2ACF-4972-5A755C7EB923}"/>
                  </a:ext>
                </a:extLst>
              </p:cNvPr>
              <p:cNvGraphicFramePr>
                <a:graphicFrameLocks noGrp="1"/>
              </p:cNvGraphicFramePr>
              <p:nvPr>
                <p:extLst>
                  <p:ext uri="{D42A27DB-BD31-4B8C-83A1-F6EECF244321}">
                    <p14:modId xmlns:p14="http://schemas.microsoft.com/office/powerpoint/2010/main" val="2564649881"/>
                  </p:ext>
                </p:extLst>
              </p:nvPr>
            </p:nvGraphicFramePr>
            <p:xfrm>
              <a:off x="6240831" y="3187700"/>
              <a:ext cx="5481269" cy="2225040"/>
            </p:xfrm>
            <a:graphic>
              <a:graphicData uri="http://schemas.openxmlformats.org/drawingml/2006/table">
                <a:tbl>
                  <a:tblPr firstRow="1" bandRow="1">
                    <a:tableStyleId>{5C22544A-7EE6-4342-B048-85BDC9FD1C3A}</a:tableStyleId>
                  </a:tblPr>
                  <a:tblGrid>
                    <a:gridCol w="2476500">
                      <a:extLst>
                        <a:ext uri="{9D8B030D-6E8A-4147-A177-3AD203B41FA5}">
                          <a16:colId xmlns:a16="http://schemas.microsoft.com/office/drawing/2014/main" val="6950855"/>
                        </a:ext>
                      </a:extLst>
                    </a:gridCol>
                    <a:gridCol w="3004769">
                      <a:extLst>
                        <a:ext uri="{9D8B030D-6E8A-4147-A177-3AD203B41FA5}">
                          <a16:colId xmlns:a16="http://schemas.microsoft.com/office/drawing/2014/main" val="3432900318"/>
                        </a:ext>
                      </a:extLst>
                    </a:gridCol>
                  </a:tblGrid>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Hanging mass </a:t>
                          </a:r>
                          <a14:m>
                            <m:oMath xmlns:m="http://schemas.openxmlformats.org/officeDocument/2006/math">
                              <m:r>
                                <a:rPr lang="en-US" b="0" i="1" smtClean="0">
                                  <a:solidFill>
                                    <a:srgbClr val="C00000"/>
                                  </a:solidFill>
                                  <a:latin typeface="Cambria Math" panose="02040503050406030204" pitchFamily="18" charset="0"/>
                                </a:rPr>
                                <m:t>𝑚</m:t>
                              </m:r>
                              <m:r>
                                <a:rPr lang="en-US" b="0" i="1" smtClean="0">
                                  <a:solidFill>
                                    <a:srgbClr val="C00000"/>
                                  </a:solidFill>
                                  <a:latin typeface="Cambria Math" panose="02040503050406030204" pitchFamily="18" charset="0"/>
                                </a:rPr>
                                <m:t> (</m:t>
                              </m:r>
                              <m:r>
                                <a:rPr lang="en-US" b="0" i="1" smtClean="0">
                                  <a:solidFill>
                                    <a:srgbClr val="C00000"/>
                                  </a:solidFill>
                                  <a:latin typeface="Cambria Math" panose="02040503050406030204" pitchFamily="18" charset="0"/>
                                </a:rPr>
                                <m:t>𝑘𝑔</m:t>
                              </m:r>
                              <m:r>
                                <a:rPr lang="en-US" b="0" i="1" smtClean="0">
                                  <a:solidFill>
                                    <a:srgbClr val="C00000"/>
                                  </a:solidFill>
                                  <a:latin typeface="Cambria Math" panose="02040503050406030204" pitchFamily="18" charset="0"/>
                                </a:rPr>
                                <m:t>)</m:t>
                              </m:r>
                            </m:oMath>
                          </a14:m>
                          <a:endParaRPr lang="en-US" b="0"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Time </a:t>
                          </a:r>
                          <a14:m>
                            <m:oMath xmlns:m="http://schemas.openxmlformats.org/officeDocument/2006/math">
                              <m:r>
                                <a:rPr lang="en-US" b="0" i="1" smtClean="0">
                                  <a:solidFill>
                                    <a:srgbClr val="C00000"/>
                                  </a:solidFill>
                                  <a:latin typeface="Cambria Math" panose="02040503050406030204" pitchFamily="18" charset="0"/>
                                  <a:cs typeface="Times New Roman" panose="02020603050405020304" pitchFamily="18" charset="0"/>
                                </a:rPr>
                                <m:t>𝑡</m:t>
                              </m:r>
                              <m:r>
                                <a:rPr lang="en-US" b="0" i="1" smtClean="0">
                                  <a:solidFill>
                                    <a:srgbClr val="C00000"/>
                                  </a:solidFill>
                                  <a:latin typeface="Cambria Math" panose="02040503050406030204" pitchFamily="18" charset="0"/>
                                  <a:cs typeface="Times New Roman" panose="02020603050405020304" pitchFamily="18" charset="0"/>
                                </a:rPr>
                                <m:t>(</m:t>
                              </m:r>
                              <m:r>
                                <a:rPr lang="en-US" b="0" i="1" smtClean="0">
                                  <a:solidFill>
                                    <a:srgbClr val="C00000"/>
                                  </a:solidFill>
                                  <a:latin typeface="Cambria Math" panose="02040503050406030204" pitchFamily="18" charset="0"/>
                                  <a:cs typeface="Times New Roman" panose="02020603050405020304" pitchFamily="18" charset="0"/>
                                </a:rPr>
                                <m:t>𝑠</m:t>
                              </m:r>
                              <m:r>
                                <a:rPr lang="en-US" b="0" i="1" smtClean="0">
                                  <a:solidFill>
                                    <a:srgbClr val="C00000"/>
                                  </a:solidFill>
                                  <a:latin typeface="Cambria Math" panose="02040503050406030204" pitchFamily="18" charset="0"/>
                                  <a:cs typeface="Times New Roman" panose="02020603050405020304" pitchFamily="18" charset="0"/>
                                </a:rPr>
                                <m:t>)</m:t>
                              </m:r>
                            </m:oMath>
                          </a14:m>
                          <a:r>
                            <a:rPr lang="en-US" b="0" dirty="0">
                              <a:solidFill>
                                <a:srgbClr val="C00000"/>
                              </a:solidFill>
                              <a:latin typeface="Times New Roman" panose="02020603050405020304" pitchFamily="18" charset="0"/>
                              <a:cs typeface="Times New Roman" panose="02020603050405020304" pitchFamily="18" charset="0"/>
                            </a:rPr>
                            <a:t> </a:t>
                          </a:r>
                          <a:r>
                            <a:rPr lang="en-US" b="0" dirty="0">
                              <a:solidFill>
                                <a:schemeClr val="tx1"/>
                              </a:solidFill>
                              <a:latin typeface="Times New Roman" panose="02020603050405020304" pitchFamily="18" charset="0"/>
                              <a:cs typeface="Times New Roman" panose="02020603050405020304" pitchFamily="18" charset="0"/>
                            </a:rPr>
                            <a:t>to cover distance </a:t>
                          </a:r>
                          <a14:m>
                            <m:oMath xmlns:m="http://schemas.openxmlformats.org/officeDocument/2006/math">
                              <m:r>
                                <a:rPr lang="en-US" b="0" i="1" smtClean="0">
                                  <a:solidFill>
                                    <a:schemeClr val="tx1"/>
                                  </a:solidFill>
                                  <a:latin typeface="Cambria Math" panose="02040503050406030204" pitchFamily="18" charset="0"/>
                                  <a:cs typeface="Times New Roman" panose="02020603050405020304" pitchFamily="18" charset="0"/>
                                </a:rPr>
                                <m:t>𝐷</m:t>
                              </m:r>
                            </m:oMath>
                          </a14:m>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8050610"/>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0.05</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1.81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7525022"/>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0.10</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1.34</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3987739"/>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0.15</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1.13</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9411847"/>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0.20</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1.00</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9999958"/>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0.25</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0.91</m:t>
                                </m:r>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2265170"/>
                      </a:ext>
                    </a:extLst>
                  </a:tr>
                </a:tbl>
              </a:graphicData>
            </a:graphic>
          </p:graphicFrame>
        </mc:Choice>
        <mc:Fallback xmlns="">
          <p:graphicFrame>
            <p:nvGraphicFramePr>
              <p:cNvPr id="6" name="Table 5">
                <a:extLst>
                  <a:ext uri="{FF2B5EF4-FFF2-40B4-BE49-F238E27FC236}">
                    <a16:creationId xmlns:a16="http://schemas.microsoft.com/office/drawing/2014/main" id="{94F2A44C-3E28-2ACF-4972-5A755C7EB923}"/>
                  </a:ext>
                </a:extLst>
              </p:cNvPr>
              <p:cNvGraphicFramePr>
                <a:graphicFrameLocks noGrp="1"/>
              </p:cNvGraphicFramePr>
              <p:nvPr>
                <p:extLst>
                  <p:ext uri="{D42A27DB-BD31-4B8C-83A1-F6EECF244321}">
                    <p14:modId xmlns:p14="http://schemas.microsoft.com/office/powerpoint/2010/main" val="2564649881"/>
                  </p:ext>
                </p:extLst>
              </p:nvPr>
            </p:nvGraphicFramePr>
            <p:xfrm>
              <a:off x="6240831" y="3187700"/>
              <a:ext cx="5481269" cy="2225040"/>
            </p:xfrm>
            <a:graphic>
              <a:graphicData uri="http://schemas.openxmlformats.org/drawingml/2006/table">
                <a:tbl>
                  <a:tblPr firstRow="1" bandRow="1">
                    <a:tableStyleId>{5C22544A-7EE6-4342-B048-85BDC9FD1C3A}</a:tableStyleId>
                  </a:tblPr>
                  <a:tblGrid>
                    <a:gridCol w="2476500">
                      <a:extLst>
                        <a:ext uri="{9D8B030D-6E8A-4147-A177-3AD203B41FA5}">
                          <a16:colId xmlns:a16="http://schemas.microsoft.com/office/drawing/2014/main" val="6950855"/>
                        </a:ext>
                      </a:extLst>
                    </a:gridCol>
                    <a:gridCol w="3004769">
                      <a:extLst>
                        <a:ext uri="{9D8B030D-6E8A-4147-A177-3AD203B41FA5}">
                          <a16:colId xmlns:a16="http://schemas.microsoft.com/office/drawing/2014/main" val="3432900318"/>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13" t="-10345" r="-122564" b="-51034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82700" t="-10345" r="-844" b="-510345"/>
                          </a:stretch>
                        </a:blipFill>
                      </a:tcPr>
                    </a:tc>
                    <a:extLst>
                      <a:ext uri="{0D108BD9-81ED-4DB2-BD59-A6C34878D82A}">
                        <a16:rowId xmlns:a16="http://schemas.microsoft.com/office/drawing/2014/main" val="146805061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13" t="-106667" r="-122564" b="-39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82700" t="-106667" r="-844" b="-393333"/>
                          </a:stretch>
                        </a:blipFill>
                      </a:tcPr>
                    </a:tc>
                    <a:extLst>
                      <a:ext uri="{0D108BD9-81ED-4DB2-BD59-A6C34878D82A}">
                        <a16:rowId xmlns:a16="http://schemas.microsoft.com/office/drawing/2014/main" val="152752502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13" t="-213793" r="-122564" b="-30689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82700" t="-213793" r="-844" b="-306897"/>
                          </a:stretch>
                        </a:blipFill>
                      </a:tcPr>
                    </a:tc>
                    <a:extLst>
                      <a:ext uri="{0D108BD9-81ED-4DB2-BD59-A6C34878D82A}">
                        <a16:rowId xmlns:a16="http://schemas.microsoft.com/office/drawing/2014/main" val="97398773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13" t="-313793" r="-122564" b="-20689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82700" t="-313793" r="-844" b="-206897"/>
                          </a:stretch>
                        </a:blipFill>
                      </a:tcPr>
                    </a:tc>
                    <a:extLst>
                      <a:ext uri="{0D108BD9-81ED-4DB2-BD59-A6C34878D82A}">
                        <a16:rowId xmlns:a16="http://schemas.microsoft.com/office/drawing/2014/main" val="333941184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13" t="-400000" r="-122564"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82700" t="-400000" r="-844" b="-100000"/>
                          </a:stretch>
                        </a:blipFill>
                      </a:tcPr>
                    </a:tc>
                    <a:extLst>
                      <a:ext uri="{0D108BD9-81ED-4DB2-BD59-A6C34878D82A}">
                        <a16:rowId xmlns:a16="http://schemas.microsoft.com/office/drawing/2014/main" val="330999995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513" t="-517241" r="-122564" b="-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82700" t="-517241" r="-844" b="-3448"/>
                          </a:stretch>
                        </a:blipFill>
                      </a:tcPr>
                    </a:tc>
                    <a:extLst>
                      <a:ext uri="{0D108BD9-81ED-4DB2-BD59-A6C34878D82A}">
                        <a16:rowId xmlns:a16="http://schemas.microsoft.com/office/drawing/2014/main" val="2792265170"/>
                      </a:ext>
                    </a:extLst>
                  </a:tr>
                </a:tbl>
              </a:graphicData>
            </a:graphic>
          </p:graphicFrame>
        </mc:Fallback>
      </mc:AlternateContent>
    </p:spTree>
    <p:extLst>
      <p:ext uri="{BB962C8B-B14F-4D97-AF65-F5344CB8AC3E}">
        <p14:creationId xmlns:p14="http://schemas.microsoft.com/office/powerpoint/2010/main" val="742262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4577CE-4F1D-CB58-047E-E658D64BD0BB}"/>
              </a:ext>
            </a:extLst>
          </p:cNvPr>
          <p:cNvSpPr txBox="1"/>
          <p:nvPr/>
        </p:nvSpPr>
        <p:spPr>
          <a:xfrm>
            <a:off x="122167" y="232542"/>
            <a:ext cx="11599933" cy="646331"/>
          </a:xfrm>
          <a:prstGeom prst="rect">
            <a:avLst/>
          </a:prstGeom>
          <a:noFill/>
        </p:spPr>
        <p:txBody>
          <a:bodyPr wrap="square" rtlCol="0">
            <a:spAutoFit/>
          </a:bodyPr>
          <a:lstStyle/>
          <a:p>
            <a:pPr algn="just"/>
            <a:r>
              <a:rPr lang="en-US" dirty="0">
                <a:solidFill>
                  <a:srgbClr val="C00000"/>
                </a:solidFill>
                <a:latin typeface="Times New Roman" panose="02020603050405020304" pitchFamily="18" charset="0"/>
                <a:cs typeface="Times New Roman" panose="02020603050405020304" pitchFamily="18" charset="0"/>
              </a:rPr>
              <a:t>Final Exam Example #3 </a:t>
            </a:r>
          </a:p>
          <a:p>
            <a:pPr algn="just"/>
            <a:r>
              <a:rPr lang="en-US" dirty="0">
                <a:solidFill>
                  <a:srgbClr val="C00000"/>
                </a:solidFill>
                <a:latin typeface="Times New Roman" panose="02020603050405020304" pitchFamily="18" charset="0"/>
                <a:cs typeface="Times New Roman" panose="02020603050405020304" pitchFamily="18" charset="0"/>
              </a:rPr>
              <a:t>	– Motion in 1D, constant Forces, Constant Acceleration, Equations of Motion, Data Analysis, and Uncertainty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219912E-B88C-D1AA-9D1E-88B4FC85F255}"/>
                  </a:ext>
                </a:extLst>
              </p:cNvPr>
              <p:cNvSpPr txBox="1"/>
              <p:nvPr/>
            </p:nvSpPr>
            <p:spPr>
              <a:xfrm>
                <a:off x="296033" y="993147"/>
                <a:ext cx="11599933" cy="563231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Here’s the plot and from the plot, what is the mass </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𝑚</m:t>
                        </m:r>
                      </m:e>
                      <m:sub>
                        <m:r>
                          <a:rPr lang="en-US" i="1">
                            <a:latin typeface="Cambria Math" panose="02040503050406030204" pitchFamily="18" charset="0"/>
                            <a:cs typeface="Times New Roman" panose="02020603050405020304" pitchFamily="18" charset="0"/>
                          </a:rPr>
                          <m:t>𝑐</m:t>
                        </m:r>
                      </m:sub>
                    </m:sSub>
                  </m:oMath>
                </a14:m>
                <a:r>
                  <a:rPr lang="en-US" dirty="0">
                    <a:latin typeface="Times New Roman" panose="02020603050405020304" pitchFamily="18" charset="0"/>
                    <a:cs typeface="Times New Roman" panose="02020603050405020304" pitchFamily="18" charset="0"/>
                  </a:rPr>
                  <a:t> of the low-friction cart?</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Suppose you later discover that the string was not perfectly level, but was actually tilted slightly upward toward the pulley. Would the acceleration of the cart be </a:t>
                </a:r>
                <a:r>
                  <a:rPr lang="en-US" b="1" dirty="0">
                    <a:latin typeface="Times New Roman" panose="02020603050405020304" pitchFamily="18" charset="0"/>
                    <a:cs typeface="Times New Roman" panose="02020603050405020304" pitchFamily="18" charset="0"/>
                  </a:rPr>
                  <a:t>greater than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less than</a:t>
                </a:r>
                <a:r>
                  <a:rPr lang="en-US" dirty="0">
                    <a:latin typeface="Times New Roman" panose="02020603050405020304" pitchFamily="18" charset="0"/>
                    <a:cs typeface="Times New Roman" panose="02020603050405020304" pitchFamily="18" charset="0"/>
                  </a:rPr>
                  <a:t>, or </a:t>
                </a:r>
                <a:r>
                  <a:rPr lang="en-US" b="1" dirty="0">
                    <a:latin typeface="Times New Roman" panose="02020603050405020304" pitchFamily="18" charset="0"/>
                    <a:cs typeface="Times New Roman" panose="02020603050405020304" pitchFamily="18" charset="0"/>
                  </a:rPr>
                  <a:t>equal to</a:t>
                </a:r>
                <a:r>
                  <a:rPr lang="en-US" dirty="0">
                    <a:latin typeface="Times New Roman" panose="02020603050405020304" pitchFamily="18" charset="0"/>
                    <a:cs typeface="Times New Roman" panose="02020603050405020304" pitchFamily="18" charset="0"/>
                  </a:rPr>
                  <a:t> the acceleration on a perfectly level track? Explain your reasoning.</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would this tilt affect the mass of the low-friction cart?  Would it be an overestimate, underestimate, or would it not affect the result at all?  Explain your reasoning.</a:t>
                </a:r>
              </a:p>
            </p:txBody>
          </p:sp>
        </mc:Choice>
        <mc:Fallback xmlns="">
          <p:sp>
            <p:nvSpPr>
              <p:cNvPr id="5" name="TextBox 4">
                <a:extLst>
                  <a:ext uri="{FF2B5EF4-FFF2-40B4-BE49-F238E27FC236}">
                    <a16:creationId xmlns:a16="http://schemas.microsoft.com/office/drawing/2014/main" id="{5219912E-B88C-D1AA-9D1E-88B4FC85F255}"/>
                  </a:ext>
                </a:extLst>
              </p:cNvPr>
              <p:cNvSpPr txBox="1">
                <a:spLocks noRot="1" noChangeAspect="1" noMove="1" noResize="1" noEditPoints="1" noAdjustHandles="1" noChangeArrowheads="1" noChangeShapeType="1" noTextEdit="1"/>
              </p:cNvSpPr>
              <p:nvPr/>
            </p:nvSpPr>
            <p:spPr>
              <a:xfrm>
                <a:off x="296033" y="993147"/>
                <a:ext cx="11599933" cy="5632311"/>
              </a:xfrm>
              <a:prstGeom prst="rect">
                <a:avLst/>
              </a:prstGeom>
              <a:blipFill>
                <a:blip r:embed="rId2"/>
                <a:stretch>
                  <a:fillRect l="-328" t="-676" r="-438" b="-901"/>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7A5201A5-F143-B8CA-13C7-6F629AB66FDA}"/>
              </a:ext>
            </a:extLst>
          </p:cNvPr>
          <p:cNvSpPr/>
          <p:nvPr/>
        </p:nvSpPr>
        <p:spPr>
          <a:xfrm>
            <a:off x="3289300" y="2806700"/>
            <a:ext cx="177800" cy="622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33EE64-E2A1-EA95-E04C-047AC20814F5}"/>
              </a:ext>
            </a:extLst>
          </p:cNvPr>
          <p:cNvSpPr/>
          <p:nvPr/>
        </p:nvSpPr>
        <p:spPr>
          <a:xfrm rot="5400000">
            <a:off x="5875716" y="4377116"/>
            <a:ext cx="171450" cy="700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4B6ACFC-ABE6-CDDE-68AD-392F8E97505C}"/>
              </a:ext>
            </a:extLst>
          </p:cNvPr>
          <p:cNvGrpSpPr/>
          <p:nvPr/>
        </p:nvGrpSpPr>
        <p:grpSpPr>
          <a:xfrm>
            <a:off x="3060694" y="1513920"/>
            <a:ext cx="5100575" cy="3299380"/>
            <a:chOff x="2865721" y="1805121"/>
            <a:chExt cx="5100575" cy="3299380"/>
          </a:xfrm>
        </p:grpSpPr>
        <p:grpSp>
          <p:nvGrpSpPr>
            <p:cNvPr id="11" name="Group 10">
              <a:extLst>
                <a:ext uri="{FF2B5EF4-FFF2-40B4-BE49-F238E27FC236}">
                  <a16:creationId xmlns:a16="http://schemas.microsoft.com/office/drawing/2014/main" id="{9023DB0A-78D6-003B-2ACC-DF6D107DCD48}"/>
                </a:ext>
              </a:extLst>
            </p:cNvPr>
            <p:cNvGrpSpPr/>
            <p:nvPr/>
          </p:nvGrpSpPr>
          <p:grpSpPr>
            <a:xfrm>
              <a:off x="2865721" y="1805121"/>
              <a:ext cx="5100575" cy="3299380"/>
              <a:chOff x="3196966" y="1614321"/>
              <a:chExt cx="5355486" cy="3497654"/>
            </a:xfrm>
          </p:grpSpPr>
          <mc:AlternateContent xmlns:mc="http://schemas.openxmlformats.org/markup-compatibility/2006" xmlns:a14="http://schemas.microsoft.com/office/drawing/2010/main">
            <mc:Choice Requires="a14">
              <p:graphicFrame>
                <p:nvGraphicFramePr>
                  <p:cNvPr id="6" name="Chart 5">
                    <a:extLst>
                      <a:ext uri="{FF2B5EF4-FFF2-40B4-BE49-F238E27FC236}">
                        <a16:creationId xmlns:a16="http://schemas.microsoft.com/office/drawing/2014/main" id="{AE3E01B1-A3CF-F8D7-D0E9-B7B6C781BD7D}"/>
                      </a:ext>
                    </a:extLst>
                  </p:cNvPr>
                  <p:cNvGraphicFramePr>
                    <a:graphicFrameLocks/>
                  </p:cNvGraphicFramePr>
                  <p:nvPr>
                    <p:extLst>
                      <p:ext uri="{D42A27DB-BD31-4B8C-83A1-F6EECF244321}">
                        <p14:modId xmlns:p14="http://schemas.microsoft.com/office/powerpoint/2010/main" val="1694370343"/>
                      </p:ext>
                    </p:extLst>
                  </p:nvPr>
                </p:nvGraphicFramePr>
                <p:xfrm>
                  <a:off x="3266574" y="1614321"/>
                  <a:ext cx="5285878" cy="3405321"/>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6" name="Chart 5">
                    <a:extLst>
                      <a:ext uri="{FF2B5EF4-FFF2-40B4-BE49-F238E27FC236}">
                        <a16:creationId xmlns:a16="http://schemas.microsoft.com/office/drawing/2014/main" id="{AE3E01B1-A3CF-F8D7-D0E9-B7B6C781BD7D}"/>
                      </a:ext>
                    </a:extLst>
                  </p:cNvPr>
                  <p:cNvGraphicFramePr>
                    <a:graphicFrameLocks/>
                  </p:cNvGraphicFramePr>
                  <p:nvPr>
                    <p:extLst>
                      <p:ext uri="{D42A27DB-BD31-4B8C-83A1-F6EECF244321}">
                        <p14:modId xmlns:p14="http://schemas.microsoft.com/office/powerpoint/2010/main" val="1694370343"/>
                      </p:ext>
                    </p:extLst>
                  </p:nvPr>
                </p:nvGraphicFramePr>
                <p:xfrm>
                  <a:off x="3266574" y="1614321"/>
                  <a:ext cx="5285878" cy="3405321"/>
                </p:xfrm>
                <a:graphic>
                  <a:graphicData uri="http://schemas.openxmlformats.org/drawingml/2006/chart">
                    <c:chart xmlns:c="http://schemas.openxmlformats.org/drawingml/2006/chart" xmlns:r="http://schemas.openxmlformats.org/officeDocument/2006/relationships" r:id="rId4"/>
                  </a:graphicData>
                </a:graphic>
              </p:graphicFrame>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CF83878-696A-8D19-38FF-72EE1A954C7C}"/>
                      </a:ext>
                    </a:extLst>
                  </p:cNvPr>
                  <p:cNvSpPr txBox="1"/>
                  <p:nvPr/>
                </p:nvSpPr>
                <p:spPr>
                  <a:xfrm rot="16200000">
                    <a:off x="3063596" y="2998946"/>
                    <a:ext cx="451406"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i="1" smtClean="0">
                                  <a:latin typeface="Cambria Math" panose="02040503050406030204" pitchFamily="18" charset="0"/>
                                </a:rPr>
                              </m:ctrlPr>
                            </m:sSupPr>
                            <m:e>
                              <m:r>
                                <a:rPr lang="en-US" sz="1200" b="0" i="1" smtClean="0">
                                  <a:latin typeface="Cambria Math" panose="02040503050406030204" pitchFamily="18" charset="0"/>
                                </a:rPr>
                                <m:t>𝑡</m:t>
                              </m:r>
                            </m:e>
                            <m:sup>
                              <m:r>
                                <a:rPr lang="en-US" sz="1200" b="0" i="1" smtClean="0">
                                  <a:latin typeface="Cambria Math" panose="02040503050406030204" pitchFamily="18" charset="0"/>
                                </a:rPr>
                                <m:t>2</m:t>
                              </m:r>
                            </m:sup>
                          </m:sSup>
                          <m:d>
                            <m:dPr>
                              <m:ctrlPr>
                                <a:rPr lang="en-US" sz="1200" i="1" smtClean="0">
                                  <a:latin typeface="Cambria Math" panose="02040503050406030204" pitchFamily="18" charset="0"/>
                                </a:rPr>
                              </m:ctrlPr>
                            </m:dPr>
                            <m:e>
                              <m:sSup>
                                <m:sSupPr>
                                  <m:ctrlPr>
                                    <a:rPr lang="en-US" sz="1200" i="1" smtClean="0">
                                      <a:latin typeface="Cambria Math" panose="02040503050406030204" pitchFamily="18" charset="0"/>
                                    </a:rPr>
                                  </m:ctrlPr>
                                </m:sSupPr>
                                <m:e>
                                  <m:r>
                                    <a:rPr lang="en-US" sz="1200" b="0" i="1" smtClean="0">
                                      <a:latin typeface="Cambria Math" panose="02040503050406030204" pitchFamily="18" charset="0"/>
                                    </a:rPr>
                                    <m:t>𝑠</m:t>
                                  </m:r>
                                </m:e>
                                <m:sup>
                                  <m:r>
                                    <a:rPr lang="en-US" sz="1200" b="0" i="1" smtClean="0">
                                      <a:latin typeface="Cambria Math" panose="02040503050406030204" pitchFamily="18" charset="0"/>
                                    </a:rPr>
                                    <m:t>2</m:t>
                                  </m:r>
                                </m:sup>
                              </m:sSup>
                            </m:e>
                          </m:d>
                        </m:oMath>
                      </m:oMathPara>
                    </a14:m>
                    <a:endParaRPr lang="en-US" sz="1200" dirty="0"/>
                  </a:p>
                </p:txBody>
              </p:sp>
            </mc:Choice>
            <mc:Fallback xmlns="">
              <p:sp>
                <p:nvSpPr>
                  <p:cNvPr id="9" name="TextBox 8">
                    <a:extLst>
                      <a:ext uri="{FF2B5EF4-FFF2-40B4-BE49-F238E27FC236}">
                        <a16:creationId xmlns:a16="http://schemas.microsoft.com/office/drawing/2014/main" id="{BCF83878-696A-8D19-38FF-72EE1A954C7C}"/>
                      </a:ext>
                    </a:extLst>
                  </p:cNvPr>
                  <p:cNvSpPr txBox="1">
                    <a:spLocks noRot="1" noChangeAspect="1" noMove="1" noResize="1" noEditPoints="1" noAdjustHandles="1" noChangeArrowheads="1" noChangeShapeType="1" noTextEdit="1"/>
                  </p:cNvSpPr>
                  <p:nvPr/>
                </p:nvSpPr>
                <p:spPr>
                  <a:xfrm rot="16200000">
                    <a:off x="3063596" y="2998946"/>
                    <a:ext cx="451406" cy="184666"/>
                  </a:xfrm>
                  <a:prstGeom prst="rect">
                    <a:avLst/>
                  </a:prstGeom>
                  <a:blipFill>
                    <a:blip r:embed="rId5"/>
                    <a:stretch>
                      <a:fillRect r="-6667"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F23116E-BCFA-E18B-2A1C-19F181C48E8D}"/>
                      </a:ext>
                    </a:extLst>
                  </p:cNvPr>
                  <p:cNvSpPr txBox="1"/>
                  <p:nvPr/>
                </p:nvSpPr>
                <p:spPr>
                  <a:xfrm>
                    <a:off x="7566389" y="4927309"/>
                    <a:ext cx="78059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i="1" smtClean="0">
                                  <a:latin typeface="Cambria Math" panose="02040503050406030204" pitchFamily="18" charset="0"/>
                                </a:rPr>
                              </m:ctrlPr>
                            </m:sSupPr>
                            <m:e>
                              <m:r>
                                <a:rPr lang="en-US" sz="1200" b="0" i="1" smtClean="0">
                                  <a:latin typeface="Cambria Math" panose="02040503050406030204" pitchFamily="18" charset="0"/>
                                </a:rPr>
                                <m:t>𝑚</m:t>
                              </m:r>
                            </m:e>
                            <m:sup>
                              <m:r>
                                <a:rPr lang="en-US" sz="1200" b="0" i="1" smtClean="0">
                                  <a:latin typeface="Cambria Math" panose="02040503050406030204" pitchFamily="18" charset="0"/>
                                </a:rPr>
                                <m:t>−1</m:t>
                              </m:r>
                            </m:sup>
                          </m:sSup>
                          <m:d>
                            <m:dPr>
                              <m:ctrlPr>
                                <a:rPr lang="en-US" sz="1200" i="1" smtClean="0">
                                  <a:latin typeface="Cambria Math" panose="02040503050406030204" pitchFamily="18" charset="0"/>
                                </a:rPr>
                              </m:ctrlPr>
                            </m:dPr>
                            <m:e>
                              <m:sSup>
                                <m:sSupPr>
                                  <m:ctrlPr>
                                    <a:rPr lang="en-US" sz="1200" i="1" smtClean="0">
                                      <a:latin typeface="Cambria Math" panose="02040503050406030204" pitchFamily="18" charset="0"/>
                                    </a:rPr>
                                  </m:ctrlPr>
                                </m:sSupPr>
                                <m:e>
                                  <m:r>
                                    <a:rPr lang="en-US" sz="1200" b="0" i="1" smtClean="0">
                                      <a:latin typeface="Cambria Math" panose="02040503050406030204" pitchFamily="18" charset="0"/>
                                    </a:rPr>
                                    <m:t>𝑘𝑔</m:t>
                                  </m:r>
                                </m:e>
                                <m:sup>
                                  <m:r>
                                    <a:rPr lang="en-US" sz="1200" b="0" i="1" smtClean="0">
                                      <a:latin typeface="Cambria Math" panose="02040503050406030204" pitchFamily="18" charset="0"/>
                                    </a:rPr>
                                    <m:t>−1</m:t>
                                  </m:r>
                                </m:sup>
                              </m:sSup>
                            </m:e>
                          </m:d>
                        </m:oMath>
                      </m:oMathPara>
                    </a14:m>
                    <a:endParaRPr lang="en-US" sz="1200" dirty="0"/>
                  </a:p>
                </p:txBody>
              </p:sp>
            </mc:Choice>
            <mc:Fallback xmlns="">
              <p:sp>
                <p:nvSpPr>
                  <p:cNvPr id="10" name="TextBox 9">
                    <a:extLst>
                      <a:ext uri="{FF2B5EF4-FFF2-40B4-BE49-F238E27FC236}">
                        <a16:creationId xmlns:a16="http://schemas.microsoft.com/office/drawing/2014/main" id="{AF23116E-BCFA-E18B-2A1C-19F181C48E8D}"/>
                      </a:ext>
                    </a:extLst>
                  </p:cNvPr>
                  <p:cNvSpPr txBox="1">
                    <a:spLocks noRot="1" noChangeAspect="1" noMove="1" noResize="1" noEditPoints="1" noAdjustHandles="1" noChangeArrowheads="1" noChangeShapeType="1" noTextEdit="1"/>
                  </p:cNvSpPr>
                  <p:nvPr/>
                </p:nvSpPr>
                <p:spPr>
                  <a:xfrm>
                    <a:off x="7566389" y="4927309"/>
                    <a:ext cx="780598" cy="184666"/>
                  </a:xfrm>
                  <a:prstGeom prst="rect">
                    <a:avLst/>
                  </a:prstGeom>
                  <a:blipFill>
                    <a:blip r:embed="rId6"/>
                    <a:stretch>
                      <a:fillRect l="-5000" b="-33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E44FAA0-57A4-A0DB-D8CD-2F16EEC0349F}"/>
                    </a:ext>
                  </a:extLst>
                </p:cNvPr>
                <p:cNvSpPr txBox="1"/>
                <p:nvPr/>
              </p:nvSpPr>
              <p:spPr>
                <a:xfrm>
                  <a:off x="3577006" y="2077651"/>
                  <a:ext cx="23844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=0.152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−1</m:t>
                            </m:r>
                          </m:sup>
                        </m:sSup>
                        <m:r>
                          <a:rPr lang="en-US" b="0" i="1" smtClean="0">
                            <a:latin typeface="Cambria Math" panose="02040503050406030204" pitchFamily="18" charset="0"/>
                          </a:rPr>
                          <m:t>+0.245</m:t>
                        </m:r>
                      </m:oMath>
                    </m:oMathPara>
                  </a14:m>
                  <a:endParaRPr lang="en-US" dirty="0"/>
                </a:p>
              </p:txBody>
            </p:sp>
          </mc:Choice>
          <mc:Fallback xmlns="">
            <p:sp>
              <p:nvSpPr>
                <p:cNvPr id="12" name="TextBox 11">
                  <a:extLst>
                    <a:ext uri="{FF2B5EF4-FFF2-40B4-BE49-F238E27FC236}">
                      <a16:creationId xmlns:a16="http://schemas.microsoft.com/office/drawing/2014/main" id="{5E44FAA0-57A4-A0DB-D8CD-2F16EEC0349F}"/>
                    </a:ext>
                  </a:extLst>
                </p:cNvPr>
                <p:cNvSpPr txBox="1">
                  <a:spLocks noRot="1" noChangeAspect="1" noMove="1" noResize="1" noEditPoints="1" noAdjustHandles="1" noChangeArrowheads="1" noChangeShapeType="1" noTextEdit="1"/>
                </p:cNvSpPr>
                <p:nvPr/>
              </p:nvSpPr>
              <p:spPr>
                <a:xfrm>
                  <a:off x="3577006" y="2077651"/>
                  <a:ext cx="2384435" cy="276999"/>
                </a:xfrm>
                <a:prstGeom prst="rect">
                  <a:avLst/>
                </a:prstGeom>
                <a:blipFill>
                  <a:blip r:embed="rId7"/>
                  <a:stretch>
                    <a:fillRect l="-2128" t="-4348" r="-2128" b="-8696"/>
                  </a:stretch>
                </a:blipFill>
              </p:spPr>
              <p:txBody>
                <a:bodyPr/>
                <a:lstStyle/>
                <a:p>
                  <a:r>
                    <a:rPr lang="en-US">
                      <a:noFill/>
                    </a:rPr>
                    <a:t> </a:t>
                  </a:r>
                </a:p>
              </p:txBody>
            </p:sp>
          </mc:Fallback>
        </mc:AlternateContent>
      </p:grpSp>
    </p:spTree>
    <p:extLst>
      <p:ext uri="{BB962C8B-B14F-4D97-AF65-F5344CB8AC3E}">
        <p14:creationId xmlns:p14="http://schemas.microsoft.com/office/powerpoint/2010/main" val="3365205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175FB8-9E6F-3EFD-EC24-066EDB99E2BC}"/>
              </a:ext>
            </a:extLst>
          </p:cNvPr>
          <p:cNvSpPr txBox="1"/>
          <p:nvPr/>
        </p:nvSpPr>
        <p:spPr>
          <a:xfrm>
            <a:off x="262758" y="227865"/>
            <a:ext cx="6096000" cy="369332"/>
          </a:xfrm>
          <a:prstGeom prst="rect">
            <a:avLst/>
          </a:prstGeom>
          <a:noFill/>
        </p:spPr>
        <p:txBody>
          <a:bodyPr wrap="square">
            <a:spAutoFit/>
          </a:bodyPr>
          <a:lstStyle/>
          <a:p>
            <a:pPr algn="just"/>
            <a:r>
              <a:rPr lang="en-US" dirty="0">
                <a:solidFill>
                  <a:srgbClr val="C00000"/>
                </a:solidFill>
                <a:latin typeface="Times New Roman" panose="02020603050405020304" pitchFamily="18" charset="0"/>
                <a:cs typeface="Times New Roman" panose="02020603050405020304" pitchFamily="18" charset="0"/>
              </a:rPr>
              <a:t>Final Exam Example #3 - Solutions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2598163-C74E-6FEB-BB07-280F30F7FF3E}"/>
                  </a:ext>
                </a:extLst>
              </p:cNvPr>
              <p:cNvSpPr txBox="1"/>
              <p:nvPr/>
            </p:nvSpPr>
            <p:spPr>
              <a:xfrm>
                <a:off x="262757" y="820257"/>
                <a:ext cx="11666483" cy="923330"/>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Suppose that you wanted to determine the mass of the low-friction cart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𝑚</m:t>
                        </m:r>
                      </m:e>
                      <m:sub>
                        <m:r>
                          <a:rPr lang="en-US" altLang="en-US" i="1">
                            <a:latin typeface="Cambria Math" panose="02040503050406030204" pitchFamily="18" charset="0"/>
                          </a:rPr>
                          <m:t>𝑐</m:t>
                        </m:r>
                      </m:sub>
                    </m:sSub>
                  </m:oMath>
                </a14:m>
                <a:r>
                  <a:rPr lang="en-US" dirty="0">
                    <a:latin typeface="Times New Roman" panose="02020603050405020304" pitchFamily="18" charset="0"/>
                    <a:cs typeface="Times New Roman" panose="02020603050405020304" pitchFamily="18" charset="0"/>
                  </a:rPr>
                  <a:t>, by taking data on the time </a:t>
                </a:r>
                <a14:m>
                  <m:oMath xmlns:m="http://schemas.openxmlformats.org/officeDocument/2006/math">
                    <m:r>
                      <a:rPr lang="en-US" b="0" i="1" smtClean="0">
                        <a:latin typeface="Cambria Math" panose="02040503050406030204" pitchFamily="18" charset="0"/>
                        <a:cs typeface="Times New Roman" panose="02020603050405020304" pitchFamily="18" charset="0"/>
                      </a:rPr>
                      <m:t>𝑡</m:t>
                    </m:r>
                  </m:oMath>
                </a14:m>
                <a:r>
                  <a:rPr lang="en-US" dirty="0">
                    <a:latin typeface="Times New Roman" panose="02020603050405020304" pitchFamily="18" charset="0"/>
                    <a:cs typeface="Times New Roman" panose="02020603050405020304" pitchFamily="18" charset="0"/>
                  </a:rPr>
                  <a:t> it took to travel the horizontal distance </a:t>
                </a:r>
                <a14:m>
                  <m:oMath xmlns:m="http://schemas.openxmlformats.org/officeDocument/2006/math">
                    <m:r>
                      <a:rPr lang="en-US" b="0" i="1" smtClean="0">
                        <a:latin typeface="Cambria Math" panose="02040503050406030204" pitchFamily="18" charset="0"/>
                        <a:cs typeface="Times New Roman" panose="02020603050405020304" pitchFamily="18" charset="0"/>
                      </a:rPr>
                      <m:t>𝐷</m:t>
                    </m:r>
                  </m:oMath>
                </a14:m>
                <a:r>
                  <a:rPr lang="en-US" dirty="0">
                    <a:latin typeface="Times New Roman" panose="02020603050405020304" pitchFamily="18" charset="0"/>
                    <a:cs typeface="Times New Roman" panose="02020603050405020304" pitchFamily="18" charset="0"/>
                  </a:rPr>
                  <a:t>, and the translational acceleration of the system </a:t>
                </a:r>
                <a14:m>
                  <m:oMath xmlns:m="http://schemas.openxmlformats.org/officeDocument/2006/math">
                    <m:r>
                      <a:rPr lang="en-US" b="0" i="1" smtClean="0">
                        <a:latin typeface="Cambria Math" panose="02040503050406030204" pitchFamily="18" charset="0"/>
                        <a:cs typeface="Times New Roman" panose="02020603050405020304" pitchFamily="18" charset="0"/>
                      </a:rPr>
                      <m:t>𝑎</m:t>
                    </m:r>
                  </m:oMath>
                </a14:m>
                <a:r>
                  <a:rPr lang="en-US" dirty="0">
                    <a:latin typeface="Times New Roman" panose="02020603050405020304" pitchFamily="18" charset="0"/>
                    <a:cs typeface="Times New Roman" panose="02020603050405020304" pitchFamily="18" charset="0"/>
                  </a:rPr>
                  <a:t>.  Derive an equation that would allow you to accomplish this and explain how you would determine the mass of the low-friction cart from your equation.</a:t>
                </a:r>
              </a:p>
            </p:txBody>
          </p:sp>
        </mc:Choice>
        <mc:Fallback xmlns="">
          <p:sp>
            <p:nvSpPr>
              <p:cNvPr id="7" name="TextBox 6">
                <a:extLst>
                  <a:ext uri="{FF2B5EF4-FFF2-40B4-BE49-F238E27FC236}">
                    <a16:creationId xmlns:a16="http://schemas.microsoft.com/office/drawing/2014/main" id="{42598163-C74E-6FEB-BB07-280F30F7FF3E}"/>
                  </a:ext>
                </a:extLst>
              </p:cNvPr>
              <p:cNvSpPr txBox="1">
                <a:spLocks noRot="1" noChangeAspect="1" noMove="1" noResize="1" noEditPoints="1" noAdjustHandles="1" noChangeArrowheads="1" noChangeShapeType="1" noTextEdit="1"/>
              </p:cNvSpPr>
              <p:nvPr/>
            </p:nvSpPr>
            <p:spPr>
              <a:xfrm>
                <a:off x="262757" y="820257"/>
                <a:ext cx="11666483" cy="923330"/>
              </a:xfrm>
              <a:prstGeom prst="rect">
                <a:avLst/>
              </a:prstGeom>
              <a:blipFill>
                <a:blip r:embed="rId2"/>
                <a:stretch>
                  <a:fillRect l="-326" t="-2703" r="-435" b="-94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327F0EA-4711-8323-CCA6-BE4E75F20D42}"/>
                  </a:ext>
                </a:extLst>
              </p:cNvPr>
              <p:cNvSpPr txBox="1"/>
              <p:nvPr/>
            </p:nvSpPr>
            <p:spPr>
              <a:xfrm>
                <a:off x="1277006" y="2335034"/>
                <a:ext cx="10183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𝑐</m:t>
                          </m:r>
                        </m:sub>
                      </m:sSub>
                      <m:r>
                        <a:rPr lang="en-US" b="0" i="1" smtClean="0">
                          <a:latin typeface="Cambria Math" panose="02040503050406030204" pitchFamily="18" charset="0"/>
                        </a:rPr>
                        <m:t>𝑎</m:t>
                      </m:r>
                    </m:oMath>
                  </m:oMathPara>
                </a14:m>
                <a:endParaRPr lang="en-US" dirty="0"/>
              </a:p>
            </p:txBody>
          </p:sp>
        </mc:Choice>
        <mc:Fallback xmlns="">
          <p:sp>
            <p:nvSpPr>
              <p:cNvPr id="8" name="TextBox 7">
                <a:extLst>
                  <a:ext uri="{FF2B5EF4-FFF2-40B4-BE49-F238E27FC236}">
                    <a16:creationId xmlns:a16="http://schemas.microsoft.com/office/drawing/2014/main" id="{A327F0EA-4711-8323-CCA6-BE4E75F20D42}"/>
                  </a:ext>
                </a:extLst>
              </p:cNvPr>
              <p:cNvSpPr txBox="1">
                <a:spLocks noRot="1" noChangeAspect="1" noMove="1" noResize="1" noEditPoints="1" noAdjustHandles="1" noChangeArrowheads="1" noChangeShapeType="1" noTextEdit="1"/>
              </p:cNvSpPr>
              <p:nvPr/>
            </p:nvSpPr>
            <p:spPr>
              <a:xfrm>
                <a:off x="1277006" y="2335034"/>
                <a:ext cx="1018356" cy="276999"/>
              </a:xfrm>
              <a:prstGeom prst="rect">
                <a:avLst/>
              </a:prstGeom>
              <a:blipFill>
                <a:blip r:embed="rId3"/>
                <a:stretch>
                  <a:fillRect l="-4938" r="-2469"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E76BBF1-344F-EF43-01CC-34636068A51C}"/>
                  </a:ext>
                </a:extLst>
              </p:cNvPr>
              <p:cNvSpPr txBox="1"/>
              <p:nvPr/>
            </p:nvSpPr>
            <p:spPr>
              <a:xfrm>
                <a:off x="1277006" y="3254140"/>
                <a:ext cx="19424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h</m:t>
                          </m:r>
                        </m:sub>
                      </m:sSub>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h</m:t>
                          </m:r>
                        </m:sub>
                      </m:sSub>
                      <m:r>
                        <a:rPr lang="en-US" b="0" i="1" smtClean="0">
                          <a:latin typeface="Cambria Math" panose="02040503050406030204" pitchFamily="18" charset="0"/>
                        </a:rPr>
                        <m:t>𝑎</m:t>
                      </m:r>
                    </m:oMath>
                  </m:oMathPara>
                </a14:m>
                <a:endParaRPr lang="en-US" dirty="0"/>
              </a:p>
            </p:txBody>
          </p:sp>
        </mc:Choice>
        <mc:Fallback xmlns="">
          <p:sp>
            <p:nvSpPr>
              <p:cNvPr id="9" name="TextBox 8">
                <a:extLst>
                  <a:ext uri="{FF2B5EF4-FFF2-40B4-BE49-F238E27FC236}">
                    <a16:creationId xmlns:a16="http://schemas.microsoft.com/office/drawing/2014/main" id="{4E76BBF1-344F-EF43-01CC-34636068A51C}"/>
                  </a:ext>
                </a:extLst>
              </p:cNvPr>
              <p:cNvSpPr txBox="1">
                <a:spLocks noRot="1" noChangeAspect="1" noMove="1" noResize="1" noEditPoints="1" noAdjustHandles="1" noChangeArrowheads="1" noChangeShapeType="1" noTextEdit="1"/>
              </p:cNvSpPr>
              <p:nvPr/>
            </p:nvSpPr>
            <p:spPr>
              <a:xfrm>
                <a:off x="1277006" y="3254140"/>
                <a:ext cx="1942455" cy="276999"/>
              </a:xfrm>
              <a:prstGeom prst="rect">
                <a:avLst/>
              </a:prstGeom>
              <a:blipFill>
                <a:blip r:embed="rId4"/>
                <a:stretch>
                  <a:fillRect l="-2597" r="-1299" b="-3181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A311B41A-42FD-A02B-9857-6526C8502DD6}"/>
              </a:ext>
            </a:extLst>
          </p:cNvPr>
          <p:cNvSpPr txBox="1"/>
          <p:nvPr/>
        </p:nvSpPr>
        <p:spPr>
          <a:xfrm>
            <a:off x="551791" y="1820458"/>
            <a:ext cx="9296402"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For the cart parallel to the horizontal surface (to the right is the positive x-direction):</a:t>
            </a:r>
            <a:endParaRPr lang="en-US" dirty="0"/>
          </a:p>
        </p:txBody>
      </p:sp>
      <p:sp>
        <p:nvSpPr>
          <p:cNvPr id="4" name="TextBox 3">
            <a:extLst>
              <a:ext uri="{FF2B5EF4-FFF2-40B4-BE49-F238E27FC236}">
                <a16:creationId xmlns:a16="http://schemas.microsoft.com/office/drawing/2014/main" id="{036176C7-164E-162B-133B-B5AEA84956AB}"/>
              </a:ext>
            </a:extLst>
          </p:cNvPr>
          <p:cNvSpPr txBox="1"/>
          <p:nvPr/>
        </p:nvSpPr>
        <p:spPr>
          <a:xfrm>
            <a:off x="551791" y="2757278"/>
            <a:ext cx="6543586"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For the hanging mass (vertically up is the positive y-direction)</a:t>
            </a:r>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2AF84AF-7E5D-A28E-32B1-9906622C6FCC}"/>
                  </a:ext>
                </a:extLst>
              </p:cNvPr>
              <p:cNvSpPr txBox="1"/>
              <p:nvPr/>
            </p:nvSpPr>
            <p:spPr>
              <a:xfrm>
                <a:off x="1786184" y="3727437"/>
                <a:ext cx="27780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𝑐</m:t>
                          </m:r>
                        </m:sub>
                      </m:sSub>
                      <m:r>
                        <a:rPr lang="en-US" i="1">
                          <a:latin typeface="Cambria Math" panose="02040503050406030204" pitchFamily="18" charset="0"/>
                        </a:rPr>
                        <m:t>𝑎</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h</m:t>
                          </m:r>
                        </m:sub>
                      </m:sSub>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h</m:t>
                          </m:r>
                        </m:sub>
                      </m:sSub>
                      <m:r>
                        <a:rPr lang="en-US" i="1">
                          <a:latin typeface="Cambria Math" panose="02040503050406030204" pitchFamily="18" charset="0"/>
                        </a:rPr>
                        <m:t>𝑎</m:t>
                      </m:r>
                    </m:oMath>
                  </m:oMathPara>
                </a14:m>
                <a:endParaRPr lang="en-US" dirty="0"/>
              </a:p>
            </p:txBody>
          </p:sp>
        </mc:Choice>
        <mc:Fallback xmlns="">
          <p:sp>
            <p:nvSpPr>
              <p:cNvPr id="11" name="TextBox 10">
                <a:extLst>
                  <a:ext uri="{FF2B5EF4-FFF2-40B4-BE49-F238E27FC236}">
                    <a16:creationId xmlns:a16="http://schemas.microsoft.com/office/drawing/2014/main" id="{B2AF84AF-7E5D-A28E-32B1-9906622C6FCC}"/>
                  </a:ext>
                </a:extLst>
              </p:cNvPr>
              <p:cNvSpPr txBox="1">
                <a:spLocks noRot="1" noChangeAspect="1" noMove="1" noResize="1" noEditPoints="1" noAdjustHandles="1" noChangeArrowheads="1" noChangeShapeType="1" noTextEdit="1"/>
              </p:cNvSpPr>
              <p:nvPr/>
            </p:nvSpPr>
            <p:spPr>
              <a:xfrm>
                <a:off x="1786184" y="3727437"/>
                <a:ext cx="2778027" cy="369332"/>
              </a:xfrm>
              <a:prstGeom prst="rect">
                <a:avLst/>
              </a:prstGeom>
              <a:blipFill>
                <a:blip r:embed="rId5"/>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BE2D3FF-656B-5390-53DA-1AE493800F30}"/>
                  </a:ext>
                </a:extLst>
              </p:cNvPr>
              <p:cNvSpPr txBox="1"/>
              <p:nvPr/>
            </p:nvSpPr>
            <p:spPr>
              <a:xfrm>
                <a:off x="2816771" y="4177050"/>
                <a:ext cx="2280745" cy="6230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h</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h</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𝑐</m:t>
                                  </m:r>
                                </m:sub>
                              </m:sSub>
                            </m:den>
                          </m:f>
                        </m:e>
                      </m:d>
                      <m:r>
                        <a:rPr lang="en-US" b="0" i="1" smtClean="0">
                          <a:latin typeface="Cambria Math" panose="02040503050406030204" pitchFamily="18" charset="0"/>
                          <a:ea typeface="Cambria Math" panose="02040503050406030204" pitchFamily="18" charset="0"/>
                        </a:rPr>
                        <m:t>𝑔</m:t>
                      </m:r>
                    </m:oMath>
                  </m:oMathPara>
                </a14:m>
                <a:endParaRPr lang="en-US" dirty="0"/>
              </a:p>
            </p:txBody>
          </p:sp>
        </mc:Choice>
        <mc:Fallback xmlns="">
          <p:sp>
            <p:nvSpPr>
              <p:cNvPr id="17" name="TextBox 16">
                <a:extLst>
                  <a:ext uri="{FF2B5EF4-FFF2-40B4-BE49-F238E27FC236}">
                    <a16:creationId xmlns:a16="http://schemas.microsoft.com/office/drawing/2014/main" id="{6BE2D3FF-656B-5390-53DA-1AE493800F30}"/>
                  </a:ext>
                </a:extLst>
              </p:cNvPr>
              <p:cNvSpPr txBox="1">
                <a:spLocks noRot="1" noChangeAspect="1" noMove="1" noResize="1" noEditPoints="1" noAdjustHandles="1" noChangeArrowheads="1" noChangeShapeType="1" noTextEdit="1"/>
              </p:cNvSpPr>
              <p:nvPr/>
            </p:nvSpPr>
            <p:spPr>
              <a:xfrm>
                <a:off x="2816771" y="4177050"/>
                <a:ext cx="2280745" cy="623056"/>
              </a:xfrm>
              <a:prstGeom prst="rect">
                <a:avLst/>
              </a:prstGeom>
              <a:blipFill>
                <a:blip r:embed="rId6"/>
                <a:stretch>
                  <a:fillRect b="-2000"/>
                </a:stretch>
              </a:blipFill>
            </p:spPr>
            <p:txBody>
              <a:bodyPr/>
              <a:lstStyle/>
              <a:p>
                <a:r>
                  <a:rPr lang="en-US">
                    <a:noFill/>
                  </a:rPr>
                  <a:t> </a:t>
                </a:r>
              </a:p>
            </p:txBody>
          </p:sp>
        </mc:Fallback>
      </mc:AlternateContent>
    </p:spTree>
    <p:extLst>
      <p:ext uri="{BB962C8B-B14F-4D97-AF65-F5344CB8AC3E}">
        <p14:creationId xmlns:p14="http://schemas.microsoft.com/office/powerpoint/2010/main" val="2901957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43AF8F5-CFC5-2954-DE80-EAD8C1FAEAB7}"/>
                  </a:ext>
                </a:extLst>
              </p:cNvPr>
              <p:cNvSpPr txBox="1"/>
              <p:nvPr/>
            </p:nvSpPr>
            <p:spPr>
              <a:xfrm>
                <a:off x="1028252" y="2742943"/>
                <a:ext cx="4362156" cy="569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𝐷</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h</m:t>
                              </m:r>
                            </m:sub>
                          </m:sSub>
                          <m:r>
                            <a:rPr lang="en-US" b="0" i="1" smtClean="0">
                              <a:latin typeface="Cambria Math" panose="02040503050406030204" pitchFamily="18" charset="0"/>
                            </a:rPr>
                            <m:t>𝑔</m:t>
                          </m:r>
                        </m:den>
                      </m:f>
                      <m:d>
                        <m:dPr>
                          <m:ctrlPr>
                            <a:rPr lang="en-US" b="0" i="1" smtClean="0">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h</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𝑐</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𝐷</m:t>
                          </m:r>
                        </m:num>
                        <m:den>
                          <m:r>
                            <a:rPr lang="en-US" b="0" i="1" smtClean="0">
                              <a:latin typeface="Cambria Math" panose="02040503050406030204" pitchFamily="18" charset="0"/>
                            </a:rPr>
                            <m:t>𝑔</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𝐷</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𝑐</m:t>
                                  </m:r>
                                </m:sub>
                              </m:sSub>
                            </m:num>
                            <m:den>
                              <m:r>
                                <a:rPr lang="en-US" b="0" i="1" smtClean="0">
                                  <a:latin typeface="Cambria Math" panose="02040503050406030204" pitchFamily="18" charset="0"/>
                                </a:rPr>
                                <m:t>𝑔</m:t>
                              </m:r>
                            </m:den>
                          </m:f>
                        </m:e>
                      </m:d>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h</m:t>
                              </m:r>
                            </m:sub>
                          </m:sSub>
                        </m:den>
                      </m:f>
                    </m:oMath>
                  </m:oMathPara>
                </a14:m>
                <a:endParaRPr lang="en-US" dirty="0"/>
              </a:p>
            </p:txBody>
          </p:sp>
        </mc:Choice>
        <mc:Fallback xmlns="">
          <p:sp>
            <p:nvSpPr>
              <p:cNvPr id="4" name="TextBox 3">
                <a:extLst>
                  <a:ext uri="{FF2B5EF4-FFF2-40B4-BE49-F238E27FC236}">
                    <a16:creationId xmlns:a16="http://schemas.microsoft.com/office/drawing/2014/main" id="{643AF8F5-CFC5-2954-DE80-EAD8C1FAEAB7}"/>
                  </a:ext>
                </a:extLst>
              </p:cNvPr>
              <p:cNvSpPr txBox="1">
                <a:spLocks noRot="1" noChangeAspect="1" noMove="1" noResize="1" noEditPoints="1" noAdjustHandles="1" noChangeArrowheads="1" noChangeShapeType="1" noTextEdit="1"/>
              </p:cNvSpPr>
              <p:nvPr/>
            </p:nvSpPr>
            <p:spPr>
              <a:xfrm>
                <a:off x="1028252" y="2742943"/>
                <a:ext cx="4362156" cy="569002"/>
              </a:xfrm>
              <a:prstGeom prst="rect">
                <a:avLst/>
              </a:prstGeom>
              <a:blipFill>
                <a:blip r:embed="rId2"/>
                <a:stretch>
                  <a:fillRect l="-581" t="-444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7AFEDCD-8687-E310-A59A-5B893A22F10D}"/>
                  </a:ext>
                </a:extLst>
              </p:cNvPr>
              <p:cNvSpPr txBox="1"/>
              <p:nvPr/>
            </p:nvSpPr>
            <p:spPr>
              <a:xfrm>
                <a:off x="5818174" y="2677040"/>
                <a:ext cx="5654568" cy="640368"/>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I would make a plot of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2</m:t>
                        </m:r>
                      </m:sup>
                    </m:sSup>
                  </m:oMath>
                </a14:m>
                <a:r>
                  <a:rPr lang="en-US" sz="1400" dirty="0">
                    <a:latin typeface="Times New Roman" panose="02020603050405020304" pitchFamily="18" charset="0"/>
                    <a:cs typeface="Times New Roman" panose="02020603050405020304" pitchFamily="18" charset="0"/>
                  </a:rPr>
                  <a:t>versus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num>
                      <m:den>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𝑚</m:t>
                            </m:r>
                          </m:e>
                          <m:sub>
                            <m:r>
                              <a:rPr lang="en-US" sz="1400" b="0" i="1" smtClean="0">
                                <a:latin typeface="Cambria Math" panose="02040503050406030204" pitchFamily="18" charset="0"/>
                              </a:rPr>
                              <m:t>h</m:t>
                            </m:r>
                          </m:sub>
                        </m:sSub>
                      </m:den>
                    </m:f>
                  </m:oMath>
                </a14:m>
                <a:r>
                  <a:rPr lang="en-US" sz="1400" dirty="0">
                    <a:latin typeface="Times New Roman" panose="02020603050405020304" pitchFamily="18" charset="0"/>
                    <a:cs typeface="Times New Roman" panose="02020603050405020304" pitchFamily="18" charset="0"/>
                  </a:rPr>
                  <a:t> and from this plot, the slope of the line could be used to calculate the mass of the cart.</a:t>
                </a:r>
              </a:p>
            </p:txBody>
          </p:sp>
        </mc:Choice>
        <mc:Fallback xmlns="">
          <p:sp>
            <p:nvSpPr>
              <p:cNvPr id="5" name="TextBox 4">
                <a:extLst>
                  <a:ext uri="{FF2B5EF4-FFF2-40B4-BE49-F238E27FC236}">
                    <a16:creationId xmlns:a16="http://schemas.microsoft.com/office/drawing/2014/main" id="{E7AFEDCD-8687-E310-A59A-5B893A22F10D}"/>
                  </a:ext>
                </a:extLst>
              </p:cNvPr>
              <p:cNvSpPr txBox="1">
                <a:spLocks noRot="1" noChangeAspect="1" noMove="1" noResize="1" noEditPoints="1" noAdjustHandles="1" noChangeArrowheads="1" noChangeShapeType="1" noTextEdit="1"/>
              </p:cNvSpPr>
              <p:nvPr/>
            </p:nvSpPr>
            <p:spPr>
              <a:xfrm>
                <a:off x="5818174" y="2677040"/>
                <a:ext cx="5654568" cy="640368"/>
              </a:xfrm>
              <a:prstGeom prst="rect">
                <a:avLst/>
              </a:prstGeom>
              <a:blipFill>
                <a:blip r:embed="rId3"/>
                <a:stretch>
                  <a:fillRect l="-224" b="-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12878B0-F160-0DF0-037E-21737656037B}"/>
                  </a:ext>
                </a:extLst>
              </p:cNvPr>
              <p:cNvSpPr txBox="1"/>
              <p:nvPr/>
            </p:nvSpPr>
            <p:spPr>
              <a:xfrm>
                <a:off x="1823545" y="3848674"/>
                <a:ext cx="6451061" cy="6364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𝑠𝑙𝑜𝑝𝑒</m:t>
                      </m:r>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𝐷</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𝑐</m:t>
                              </m:r>
                            </m:sub>
                          </m:sSub>
                        </m:num>
                        <m:den>
                          <m:r>
                            <a:rPr lang="en-US" i="1">
                              <a:latin typeface="Cambria Math" panose="02040503050406030204" pitchFamily="18" charset="0"/>
                            </a:rPr>
                            <m:t>𝑔</m:t>
                          </m:r>
                        </m:den>
                      </m:f>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𝑐</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𝑠𝑙𝑜𝑝𝑒</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m:t>
                          </m:r>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𝐷</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rPr>
                            <m:t>0.152</m:t>
                          </m:r>
                          <m:r>
                            <a:rPr lang="en-US" i="1">
                              <a:latin typeface="Cambria Math" panose="02040503050406030204" pitchFamily="18" charset="0"/>
                            </a:rPr>
                            <m:t>𝑘𝑔</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num>
                        <m:den>
                          <m:r>
                            <a:rPr lang="en-US" b="0" i="1" smtClean="0">
                              <a:latin typeface="Cambria Math" panose="02040503050406030204" pitchFamily="18" charset="0"/>
                              <a:ea typeface="Cambria Math" panose="02040503050406030204" pitchFamily="18" charset="0"/>
                            </a:rPr>
                            <m:t>2∙1.2</m:t>
                          </m:r>
                          <m:r>
                            <a:rPr lang="en-US" b="0" i="1" smtClean="0">
                              <a:latin typeface="Cambria Math" panose="02040503050406030204" pitchFamily="18" charset="0"/>
                              <a:ea typeface="Cambria Math" panose="02040503050406030204" pitchFamily="18" charset="0"/>
                            </a:rPr>
                            <m:t>𝑚</m:t>
                          </m:r>
                        </m:den>
                      </m:f>
                      <m:r>
                        <a:rPr lang="en-US" b="0" i="1" smtClean="0">
                          <a:latin typeface="Cambria Math" panose="02040503050406030204" pitchFamily="18" charset="0"/>
                          <a:ea typeface="Cambria Math" panose="02040503050406030204" pitchFamily="18" charset="0"/>
                        </a:rPr>
                        <m:t>=0.62</m:t>
                      </m:r>
                      <m:r>
                        <a:rPr lang="en-US" b="0" i="1" smtClean="0">
                          <a:latin typeface="Cambria Math" panose="02040503050406030204" pitchFamily="18" charset="0"/>
                          <a:ea typeface="Cambria Math" panose="02040503050406030204" pitchFamily="18" charset="0"/>
                        </a:rPr>
                        <m:t>𝑘𝑔</m:t>
                      </m:r>
                    </m:oMath>
                  </m:oMathPara>
                </a14:m>
                <a:endParaRPr lang="en-US" dirty="0"/>
              </a:p>
            </p:txBody>
          </p:sp>
        </mc:Choice>
        <mc:Fallback xmlns="">
          <p:sp>
            <p:nvSpPr>
              <p:cNvPr id="6" name="TextBox 5">
                <a:extLst>
                  <a:ext uri="{FF2B5EF4-FFF2-40B4-BE49-F238E27FC236}">
                    <a16:creationId xmlns:a16="http://schemas.microsoft.com/office/drawing/2014/main" id="{C12878B0-F160-0DF0-037E-21737656037B}"/>
                  </a:ext>
                </a:extLst>
              </p:cNvPr>
              <p:cNvSpPr txBox="1">
                <a:spLocks noRot="1" noChangeAspect="1" noMove="1" noResize="1" noEditPoints="1" noAdjustHandles="1" noChangeArrowheads="1" noChangeShapeType="1" noTextEdit="1"/>
              </p:cNvSpPr>
              <p:nvPr/>
            </p:nvSpPr>
            <p:spPr>
              <a:xfrm>
                <a:off x="1823545" y="3848674"/>
                <a:ext cx="6451061" cy="636456"/>
              </a:xfrm>
              <a:prstGeom prst="rect">
                <a:avLst/>
              </a:prstGeom>
              <a:blipFill>
                <a:blip r:embed="rId4"/>
                <a:stretch>
                  <a:fillRect l="-786" r="-786" b="-1153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DB5DBAF5-3144-CD54-D2E5-0C3F0BF44906}"/>
              </a:ext>
            </a:extLst>
          </p:cNvPr>
          <p:cNvSpPr txBox="1"/>
          <p:nvPr/>
        </p:nvSpPr>
        <p:spPr>
          <a:xfrm>
            <a:off x="262758" y="227865"/>
            <a:ext cx="6096000" cy="369332"/>
          </a:xfrm>
          <a:prstGeom prst="rect">
            <a:avLst/>
          </a:prstGeom>
          <a:noFill/>
        </p:spPr>
        <p:txBody>
          <a:bodyPr wrap="square">
            <a:spAutoFit/>
          </a:bodyPr>
          <a:lstStyle/>
          <a:p>
            <a:pPr algn="just"/>
            <a:r>
              <a:rPr lang="en-US" dirty="0">
                <a:solidFill>
                  <a:srgbClr val="C00000"/>
                </a:solidFill>
                <a:latin typeface="Times New Roman" panose="02020603050405020304" pitchFamily="18" charset="0"/>
                <a:cs typeface="Times New Roman" panose="02020603050405020304" pitchFamily="18" charset="0"/>
              </a:rPr>
              <a:t>Final Exam Example #3 - Solutions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B7982F3-8029-21E1-01B7-90BEF2CB61FA}"/>
                  </a:ext>
                </a:extLst>
              </p:cNvPr>
              <p:cNvSpPr txBox="1"/>
              <p:nvPr/>
            </p:nvSpPr>
            <p:spPr>
              <a:xfrm>
                <a:off x="285008" y="909800"/>
                <a:ext cx="102108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horizontal distance </a:t>
                </a:r>
                <a14:m>
                  <m:oMath xmlns:m="http://schemas.openxmlformats.org/officeDocument/2006/math">
                    <m:r>
                      <a:rPr lang="en-US" b="0" i="1" smtClean="0">
                        <a:latin typeface="Cambria Math" panose="02040503050406030204" pitchFamily="18" charset="0"/>
                      </a:rPr>
                      <m:t>𝐷</m:t>
                    </m:r>
                  </m:oMath>
                </a14:m>
                <a:r>
                  <a:rPr lang="en-US" dirty="0">
                    <a:latin typeface="Times New Roman" panose="02020603050405020304" pitchFamily="18" charset="0"/>
                    <a:cs typeface="Times New Roman" panose="02020603050405020304" pitchFamily="18" charset="0"/>
                  </a:rPr>
                  <a:t> traveled in time </a:t>
                </a:r>
                <a14:m>
                  <m:oMath xmlns:m="http://schemas.openxmlformats.org/officeDocument/2006/math">
                    <m:r>
                      <a:rPr lang="en-US" b="0" i="1" smtClean="0">
                        <a:latin typeface="Cambria Math" panose="02040503050406030204" pitchFamily="18" charset="0"/>
                      </a:rPr>
                      <m:t>𝑡</m:t>
                    </m:r>
                  </m:oMath>
                </a14:m>
                <a:r>
                  <a:rPr lang="en-US" dirty="0">
                    <a:latin typeface="Times New Roman" panose="02020603050405020304" pitchFamily="18" charset="0"/>
                    <a:cs typeface="Times New Roman" panose="02020603050405020304" pitchFamily="18" charset="0"/>
                  </a:rPr>
                  <a:t> is given by the cart: </a:t>
                </a:r>
              </a:p>
            </p:txBody>
          </p:sp>
        </mc:Choice>
        <mc:Fallback xmlns="">
          <p:sp>
            <p:nvSpPr>
              <p:cNvPr id="8" name="TextBox 7">
                <a:extLst>
                  <a:ext uri="{FF2B5EF4-FFF2-40B4-BE49-F238E27FC236}">
                    <a16:creationId xmlns:a16="http://schemas.microsoft.com/office/drawing/2014/main" id="{FB7982F3-8029-21E1-01B7-90BEF2CB61FA}"/>
                  </a:ext>
                </a:extLst>
              </p:cNvPr>
              <p:cNvSpPr txBox="1">
                <a:spLocks noRot="1" noChangeAspect="1" noMove="1" noResize="1" noEditPoints="1" noAdjustHandles="1" noChangeArrowheads="1" noChangeShapeType="1" noTextEdit="1"/>
              </p:cNvSpPr>
              <p:nvPr/>
            </p:nvSpPr>
            <p:spPr>
              <a:xfrm>
                <a:off x="285008" y="909800"/>
                <a:ext cx="10210800" cy="369332"/>
              </a:xfrm>
              <a:prstGeom prst="rect">
                <a:avLst/>
              </a:prstGeom>
              <a:blipFill>
                <a:blip r:embed="rId5"/>
                <a:stretch>
                  <a:fillRect l="-497"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A384024-0813-B168-4D07-3DB354FB1E7C}"/>
                  </a:ext>
                </a:extLst>
              </p:cNvPr>
              <p:cNvSpPr txBox="1"/>
              <p:nvPr/>
            </p:nvSpPr>
            <p:spPr>
              <a:xfrm>
                <a:off x="551793" y="1666558"/>
                <a:ext cx="4874006" cy="6230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r>
                            <a:rPr lang="en-US" b="0" i="1" smtClean="0">
                              <a:latin typeface="Cambria Math" panose="02040503050406030204" pitchFamily="18" charset="0"/>
                            </a:rPr>
                            <m:t>𝑥</m:t>
                          </m:r>
                        </m:sub>
                      </m:sSub>
                      <m:r>
                        <a:rPr lang="en-US" b="0" i="1" smtClean="0">
                          <a:latin typeface="Cambria Math" panose="02040503050406030204" pitchFamily="18" charset="0"/>
                        </a:rPr>
                        <m:t>𝑡</m:t>
                      </m:r>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box>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h</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h</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𝑐</m:t>
                                  </m:r>
                                </m:sub>
                              </m:sSub>
                            </m:den>
                          </m:f>
                        </m:e>
                      </m:d>
                      <m:r>
                        <a:rPr lang="en-US" i="1">
                          <a:latin typeface="Cambria Math" panose="02040503050406030204" pitchFamily="18" charset="0"/>
                          <a:ea typeface="Cambria Math" panose="02040503050406030204" pitchFamily="18" charset="0"/>
                        </a:rPr>
                        <m:t>𝑔</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9" name="TextBox 8">
                <a:extLst>
                  <a:ext uri="{FF2B5EF4-FFF2-40B4-BE49-F238E27FC236}">
                    <a16:creationId xmlns:a16="http://schemas.microsoft.com/office/drawing/2014/main" id="{6A384024-0813-B168-4D07-3DB354FB1E7C}"/>
                  </a:ext>
                </a:extLst>
              </p:cNvPr>
              <p:cNvSpPr txBox="1">
                <a:spLocks noRot="1" noChangeAspect="1" noMove="1" noResize="1" noEditPoints="1" noAdjustHandles="1" noChangeArrowheads="1" noChangeShapeType="1" noTextEdit="1"/>
              </p:cNvSpPr>
              <p:nvPr/>
            </p:nvSpPr>
            <p:spPr>
              <a:xfrm>
                <a:off x="551793" y="1666558"/>
                <a:ext cx="4874006" cy="623056"/>
              </a:xfrm>
              <a:prstGeom prst="rect">
                <a:avLst/>
              </a:prstGeom>
              <a:blipFill>
                <a:blip r:embed="rId6"/>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2130E999-D6FF-CAB9-6CAE-EBD6268D45E5}"/>
              </a:ext>
            </a:extLst>
          </p:cNvPr>
          <p:cNvSpPr txBox="1"/>
          <p:nvPr/>
        </p:nvSpPr>
        <p:spPr>
          <a:xfrm>
            <a:off x="441432" y="5016396"/>
            <a:ext cx="1095178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We could also evaluate the y-intercept and in doing so, we see that it is the same value as is given on the graph.</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DD4FCBC-77B6-6CD4-4175-C5B0F233C2BE}"/>
                  </a:ext>
                </a:extLst>
              </p:cNvPr>
              <p:cNvSpPr txBox="1"/>
              <p:nvPr/>
            </p:nvSpPr>
            <p:spPr>
              <a:xfrm>
                <a:off x="1823545" y="5815466"/>
                <a:ext cx="4207049" cy="6226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𝑖𝑛𝑡𝑒𝑟𝑐𝑒𝑝𝑡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𝐷</m:t>
                          </m:r>
                        </m:num>
                        <m:den>
                          <m:r>
                            <a:rPr lang="en-US" b="0" i="1" smtClean="0">
                              <a:latin typeface="Cambria Math" panose="02040503050406030204" pitchFamily="18" charset="0"/>
                            </a:rPr>
                            <m:t>𝑔</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∙1.2</m:t>
                          </m:r>
                          <m:r>
                            <a:rPr lang="en-US" b="0" i="1" smtClean="0">
                              <a:latin typeface="Cambria Math" panose="02040503050406030204" pitchFamily="18" charset="0"/>
                              <a:ea typeface="Cambria Math" panose="02040503050406030204" pitchFamily="18" charset="0"/>
                            </a:rPr>
                            <m:t>𝑚</m:t>
                          </m:r>
                        </m:num>
                        <m:den>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den>
                      </m:f>
                      <m:r>
                        <a:rPr lang="en-US" b="0" i="1" smtClean="0">
                          <a:latin typeface="Cambria Math" panose="02040503050406030204" pitchFamily="18" charset="0"/>
                        </a:rPr>
                        <m:t>=0.245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oMath>
                  </m:oMathPara>
                </a14:m>
                <a:endParaRPr lang="en-US" dirty="0"/>
              </a:p>
            </p:txBody>
          </p:sp>
        </mc:Choice>
        <mc:Fallback xmlns="">
          <p:sp>
            <p:nvSpPr>
              <p:cNvPr id="11" name="TextBox 10">
                <a:extLst>
                  <a:ext uri="{FF2B5EF4-FFF2-40B4-BE49-F238E27FC236}">
                    <a16:creationId xmlns:a16="http://schemas.microsoft.com/office/drawing/2014/main" id="{BDD4FCBC-77B6-6CD4-4175-C5B0F233C2BE}"/>
                  </a:ext>
                </a:extLst>
              </p:cNvPr>
              <p:cNvSpPr txBox="1">
                <a:spLocks noRot="1" noChangeAspect="1" noMove="1" noResize="1" noEditPoints="1" noAdjustHandles="1" noChangeArrowheads="1" noChangeShapeType="1" noTextEdit="1"/>
              </p:cNvSpPr>
              <p:nvPr/>
            </p:nvSpPr>
            <p:spPr>
              <a:xfrm>
                <a:off x="1823545" y="5815466"/>
                <a:ext cx="4207049" cy="622671"/>
              </a:xfrm>
              <a:prstGeom prst="rect">
                <a:avLst/>
              </a:prstGeom>
              <a:blipFill>
                <a:blip r:embed="rId7"/>
                <a:stretch>
                  <a:fillRect l="-904" t="-2000" r="-301" b="-6000"/>
                </a:stretch>
              </a:blipFill>
            </p:spPr>
            <p:txBody>
              <a:bodyPr/>
              <a:lstStyle/>
              <a:p>
                <a:r>
                  <a:rPr lang="en-US">
                    <a:noFill/>
                  </a:rPr>
                  <a:t> </a:t>
                </a:r>
              </a:p>
            </p:txBody>
          </p:sp>
        </mc:Fallback>
      </mc:AlternateContent>
    </p:spTree>
    <p:extLst>
      <p:ext uri="{BB962C8B-B14F-4D97-AF65-F5344CB8AC3E}">
        <p14:creationId xmlns:p14="http://schemas.microsoft.com/office/powerpoint/2010/main" val="1302895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C6F5E-C7D4-2748-A90E-BC900B42B65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19AC75E-6E6F-2D3D-3DEE-CA555B274654}"/>
              </a:ext>
            </a:extLst>
          </p:cNvPr>
          <p:cNvSpPr txBox="1"/>
          <p:nvPr/>
        </p:nvSpPr>
        <p:spPr>
          <a:xfrm>
            <a:off x="262758" y="227865"/>
            <a:ext cx="6096000" cy="369332"/>
          </a:xfrm>
          <a:prstGeom prst="rect">
            <a:avLst/>
          </a:prstGeom>
          <a:noFill/>
        </p:spPr>
        <p:txBody>
          <a:bodyPr wrap="square">
            <a:spAutoFit/>
          </a:bodyPr>
          <a:lstStyle/>
          <a:p>
            <a:pPr algn="just"/>
            <a:r>
              <a:rPr lang="en-US" dirty="0">
                <a:solidFill>
                  <a:srgbClr val="C00000"/>
                </a:solidFill>
                <a:latin typeface="Times New Roman" panose="02020603050405020304" pitchFamily="18" charset="0"/>
                <a:cs typeface="Times New Roman" panose="02020603050405020304" pitchFamily="18" charset="0"/>
              </a:rPr>
              <a:t>Final Exam Example #3 - Solutions </a:t>
            </a:r>
          </a:p>
        </p:txBody>
      </p:sp>
      <p:sp>
        <p:nvSpPr>
          <p:cNvPr id="3" name="TextBox 2">
            <a:extLst>
              <a:ext uri="{FF2B5EF4-FFF2-40B4-BE49-F238E27FC236}">
                <a16:creationId xmlns:a16="http://schemas.microsoft.com/office/drawing/2014/main" id="{A8B934E4-983F-C6D8-CFD1-B7BB94B20647}"/>
              </a:ext>
            </a:extLst>
          </p:cNvPr>
          <p:cNvSpPr txBox="1"/>
          <p:nvPr/>
        </p:nvSpPr>
        <p:spPr>
          <a:xfrm>
            <a:off x="262758" y="940787"/>
            <a:ext cx="11204028" cy="4247317"/>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Suppose you later discover that the string was not perfectly level, but was actually tilted slightly upward toward the pulley. Would the acceleration of the cart be </a:t>
            </a:r>
            <a:r>
              <a:rPr lang="en-US" b="1" dirty="0">
                <a:latin typeface="Times New Roman" panose="02020603050405020304" pitchFamily="18" charset="0"/>
                <a:cs typeface="Times New Roman" panose="02020603050405020304" pitchFamily="18" charset="0"/>
              </a:rPr>
              <a:t>greater than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less than</a:t>
            </a:r>
            <a:r>
              <a:rPr lang="en-US" dirty="0">
                <a:latin typeface="Times New Roman" panose="02020603050405020304" pitchFamily="18" charset="0"/>
                <a:cs typeface="Times New Roman" panose="02020603050405020304" pitchFamily="18" charset="0"/>
              </a:rPr>
              <a:t>, or </a:t>
            </a:r>
            <a:r>
              <a:rPr lang="en-US" b="1" dirty="0">
                <a:latin typeface="Times New Roman" panose="02020603050405020304" pitchFamily="18" charset="0"/>
                <a:cs typeface="Times New Roman" panose="02020603050405020304" pitchFamily="18" charset="0"/>
              </a:rPr>
              <a:t>equal to</a:t>
            </a:r>
            <a:r>
              <a:rPr lang="en-US" dirty="0">
                <a:latin typeface="Times New Roman" panose="02020603050405020304" pitchFamily="18" charset="0"/>
                <a:cs typeface="Times New Roman" panose="02020603050405020304" pitchFamily="18" charset="0"/>
              </a:rPr>
              <a:t> the acceleration on a perfectly level track? Explain your reasoning.</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would this tilt affect the mass of the low-friction cart?  Would it be an overestimate, underestimate, or would it not affect the result at all?  Explain your reasoning.</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84D8B05-8200-6F9E-7CDD-338144CFF673}"/>
                  </a:ext>
                </a:extLst>
              </p:cNvPr>
              <p:cNvSpPr txBox="1"/>
              <p:nvPr/>
            </p:nvSpPr>
            <p:spPr>
              <a:xfrm>
                <a:off x="940676" y="2093067"/>
                <a:ext cx="7097649" cy="5695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m:t>
                          </m:r>
                        </m:sub>
                      </m:sSub>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cos</m:t>
                          </m:r>
                        </m:fName>
                        <m:e>
                          <m:r>
                            <a:rPr lang="en-US" i="1" smtClean="0">
                              <a:latin typeface="Cambria Math" panose="02040503050406030204" pitchFamily="18" charset="0"/>
                              <a:ea typeface="Cambria Math" panose="02040503050406030204" pitchFamily="18" charset="0"/>
                            </a:rPr>
                            <m:t>𝜃</m:t>
                          </m:r>
                        </m:e>
                      </m:fun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𝑐</m:t>
                          </m:r>
                        </m:sub>
                      </m:sSub>
                      <m:r>
                        <a:rPr lang="en-US" b="0" i="1" smtClean="0">
                          <a:latin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h</m:t>
                              </m:r>
                            </m:sub>
                          </m:sSub>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h</m:t>
                              </m:r>
                            </m:sub>
                          </m:sSub>
                          <m:r>
                            <a:rPr lang="en-US" i="1">
                              <a:latin typeface="Cambria Math" panose="02040503050406030204" pitchFamily="18" charset="0"/>
                            </a:rPr>
                            <m:t>𝑎</m:t>
                          </m:r>
                        </m:e>
                      </m:d>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𝜃</m:t>
                          </m:r>
                        </m:e>
                      </m:func>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𝑐</m:t>
                          </m:r>
                        </m:sub>
                      </m:sSub>
                      <m:r>
                        <a:rPr lang="en-US" b="0" i="1" smtClean="0">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𝑎</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h</m:t>
                                  </m:r>
                                </m:sub>
                              </m:sSub>
                              <m:func>
                                <m:funcPr>
                                  <m:ctrlPr>
                                    <a:rPr lang="en-US" i="1" smtClean="0">
                                      <a:latin typeface="Cambria Math" panose="02040503050406030204" pitchFamily="18" charset="0"/>
                                      <a:ea typeface="Cambria Math" panose="02040503050406030204" pitchFamily="18" charset="0"/>
                                    </a:rPr>
                                  </m:ctrlPr>
                                </m:funcPr>
                                <m:fName>
                                  <m:r>
                                    <m:rPr>
                                      <m:sty m:val="p"/>
                                    </m:rPr>
                                    <a:rPr lang="en-US" i="0" smtClean="0">
                                      <a:latin typeface="Cambria Math" panose="02040503050406030204" pitchFamily="18" charset="0"/>
                                      <a:ea typeface="Cambria Math" panose="02040503050406030204" pitchFamily="18" charset="0"/>
                                    </a:rPr>
                                    <m:t>cos</m:t>
                                  </m:r>
                                </m:fName>
                                <m:e>
                                  <m:r>
                                    <a:rPr lang="en-US" i="1" smtClean="0">
                                      <a:latin typeface="Cambria Math" panose="02040503050406030204" pitchFamily="18" charset="0"/>
                                      <a:ea typeface="Cambria Math" panose="02040503050406030204" pitchFamily="18" charset="0"/>
                                    </a:rPr>
                                    <m:t>𝜃</m:t>
                                  </m:r>
                                </m:e>
                              </m:func>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h</m:t>
                                  </m:r>
                                </m:sub>
                              </m:sSub>
                              <m:func>
                                <m:funcPr>
                                  <m:ctrlPr>
                                    <a:rPr lang="en-US" i="1" smtClean="0">
                                      <a:latin typeface="Cambria Math" panose="02040503050406030204" pitchFamily="18" charset="0"/>
                                      <a:ea typeface="Cambria Math" panose="02040503050406030204" pitchFamily="18" charset="0"/>
                                    </a:rPr>
                                  </m:ctrlPr>
                                </m:funcPr>
                                <m:fName>
                                  <m:r>
                                    <m:rPr>
                                      <m:sty m:val="p"/>
                                    </m:rPr>
                                    <a:rPr lang="en-US" i="0" smtClean="0">
                                      <a:latin typeface="Cambria Math" panose="02040503050406030204" pitchFamily="18" charset="0"/>
                                      <a:ea typeface="Cambria Math" panose="02040503050406030204" pitchFamily="18" charset="0"/>
                                    </a:rPr>
                                    <m:t>cos</m:t>
                                  </m:r>
                                </m:fName>
                                <m:e>
                                  <m:r>
                                    <a:rPr lang="en-US" i="1" smtClean="0">
                                      <a:latin typeface="Cambria Math" panose="02040503050406030204" pitchFamily="18" charset="0"/>
                                      <a:ea typeface="Cambria Math" panose="02040503050406030204" pitchFamily="18" charset="0"/>
                                    </a:rPr>
                                    <m:t>𝜃</m:t>
                                  </m:r>
                                </m:e>
                              </m:fun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𝑐</m:t>
                                  </m:r>
                                </m:sub>
                              </m:sSub>
                            </m:den>
                          </m:f>
                        </m:e>
                      </m:d>
                      <m:r>
                        <a:rPr lang="en-US" i="1">
                          <a:latin typeface="Cambria Math" panose="02040503050406030204" pitchFamily="18" charset="0"/>
                          <a:ea typeface="Cambria Math" panose="02040503050406030204" pitchFamily="18" charset="0"/>
                        </a:rPr>
                        <m:t>𝑔</m:t>
                      </m:r>
                    </m:oMath>
                  </m:oMathPara>
                </a14:m>
                <a:endParaRPr lang="en-US" dirty="0"/>
              </a:p>
            </p:txBody>
          </p:sp>
        </mc:Choice>
        <mc:Fallback xmlns="">
          <p:sp>
            <p:nvSpPr>
              <p:cNvPr id="4" name="TextBox 3">
                <a:extLst>
                  <a:ext uri="{FF2B5EF4-FFF2-40B4-BE49-F238E27FC236}">
                    <a16:creationId xmlns:a16="http://schemas.microsoft.com/office/drawing/2014/main" id="{584D8B05-8200-6F9E-7CDD-338144CFF673}"/>
                  </a:ext>
                </a:extLst>
              </p:cNvPr>
              <p:cNvSpPr txBox="1">
                <a:spLocks noRot="1" noChangeAspect="1" noMove="1" noResize="1" noEditPoints="1" noAdjustHandles="1" noChangeArrowheads="1" noChangeShapeType="1" noTextEdit="1"/>
              </p:cNvSpPr>
              <p:nvPr/>
            </p:nvSpPr>
            <p:spPr>
              <a:xfrm>
                <a:off x="940676" y="2093067"/>
                <a:ext cx="7097649" cy="569515"/>
              </a:xfrm>
              <a:prstGeom prst="rect">
                <a:avLst/>
              </a:prstGeom>
              <a:blipFill>
                <a:blip r:embed="rId2"/>
                <a:stretch>
                  <a:fillRect l="-178" t="-2174" r="-178"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F96115-31F0-A967-185A-83E4EE444882}"/>
                  </a:ext>
                </a:extLst>
              </p:cNvPr>
              <p:cNvSpPr txBox="1"/>
              <p:nvPr/>
            </p:nvSpPr>
            <p:spPr>
              <a:xfrm>
                <a:off x="940676" y="2828880"/>
                <a:ext cx="39875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h</m:t>
                          </m:r>
                        </m:sub>
                      </m:sSub>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h</m:t>
                          </m:r>
                        </m:sub>
                      </m:sSub>
                      <m:r>
                        <a:rPr lang="en-US" b="0" i="1" smtClean="0">
                          <a:latin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h</m:t>
                          </m:r>
                        </m:sub>
                      </m:sSub>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h</m:t>
                          </m:r>
                        </m:sub>
                      </m:sSub>
                      <m:r>
                        <a:rPr lang="en-US" i="1">
                          <a:latin typeface="Cambria Math" panose="02040503050406030204" pitchFamily="18" charset="0"/>
                        </a:rPr>
                        <m:t>𝑎</m:t>
                      </m:r>
                    </m:oMath>
                  </m:oMathPara>
                </a14:m>
                <a:endParaRPr lang="en-US" dirty="0"/>
              </a:p>
            </p:txBody>
          </p:sp>
        </mc:Choice>
        <mc:Fallback xmlns="">
          <p:sp>
            <p:nvSpPr>
              <p:cNvPr id="6" name="TextBox 5">
                <a:extLst>
                  <a:ext uri="{FF2B5EF4-FFF2-40B4-BE49-F238E27FC236}">
                    <a16:creationId xmlns:a16="http://schemas.microsoft.com/office/drawing/2014/main" id="{AEF96115-31F0-A967-185A-83E4EE444882}"/>
                  </a:ext>
                </a:extLst>
              </p:cNvPr>
              <p:cNvSpPr txBox="1">
                <a:spLocks noRot="1" noChangeAspect="1" noMove="1" noResize="1" noEditPoints="1" noAdjustHandles="1" noChangeArrowheads="1" noChangeShapeType="1" noTextEdit="1"/>
              </p:cNvSpPr>
              <p:nvPr/>
            </p:nvSpPr>
            <p:spPr>
              <a:xfrm>
                <a:off x="940676" y="2828880"/>
                <a:ext cx="3987502" cy="276999"/>
              </a:xfrm>
              <a:prstGeom prst="rect">
                <a:avLst/>
              </a:prstGeom>
              <a:blipFill>
                <a:blip r:embed="rId3"/>
                <a:stretch>
                  <a:fillRect l="-635" r="-317"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8C4EB09-EE95-EA7C-3A50-9AD680C18A8E}"/>
                  </a:ext>
                </a:extLst>
              </p:cNvPr>
              <p:cNvSpPr txBox="1"/>
              <p:nvPr/>
            </p:nvSpPr>
            <p:spPr>
              <a:xfrm>
                <a:off x="1110424" y="3353197"/>
                <a:ext cx="10000593"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To see what happens to the acceleration, let’s try some extremes.  For </a:t>
                </a:r>
                <a14:m>
                  <m:oMath xmlns:m="http://schemas.openxmlformats.org/officeDocument/2006/math">
                    <m:r>
                      <a:rPr lang="en-US" sz="160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=0</m:t>
                    </m:r>
                  </m:oMath>
                </a14:m>
                <a:r>
                  <a:rPr lang="en-US" sz="1600" dirty="0">
                    <a:latin typeface="Times New Roman" panose="02020603050405020304" pitchFamily="18" charset="0"/>
                    <a:cs typeface="Times New Roman" panose="02020603050405020304" pitchFamily="18" charset="0"/>
                  </a:rPr>
                  <a:t> this reduces to our original equation.  For </a:t>
                </a:r>
                <a14:m>
                  <m:oMath xmlns:m="http://schemas.openxmlformats.org/officeDocument/2006/math">
                    <m:r>
                      <a:rPr lang="en-US" sz="1600" i="1" smtClean="0">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90</m:t>
                    </m:r>
                  </m:oMath>
                </a14:m>
                <a:r>
                  <a:rPr lang="en-US" sz="1600" dirty="0">
                    <a:latin typeface="Times New Roman" panose="02020603050405020304" pitchFamily="18" charset="0"/>
                    <a:cs typeface="Times New Roman" panose="02020603050405020304" pitchFamily="18" charset="0"/>
                  </a:rPr>
                  <a:t>, this gives </a:t>
                </a:r>
                <a14:m>
                  <m:oMath xmlns:m="http://schemas.openxmlformats.org/officeDocument/2006/math">
                    <m:r>
                      <a:rPr lang="en-US" sz="1600" b="0" i="1" smtClean="0">
                        <a:latin typeface="Cambria Math" panose="02040503050406030204" pitchFamily="18" charset="0"/>
                      </a:rPr>
                      <m:t>𝑎</m:t>
                    </m:r>
                    <m:r>
                      <a:rPr lang="en-US" sz="1600" b="0" i="1" smtClean="0">
                        <a:latin typeface="Cambria Math" panose="02040503050406030204" pitchFamily="18" charset="0"/>
                        <a:ea typeface="Cambria Math" panose="02040503050406030204" pitchFamily="18" charset="0"/>
                      </a:rPr>
                      <m:t>→0</m:t>
                    </m:r>
                  </m:oMath>
                </a14:m>
                <a:r>
                  <a:rPr lang="en-US" sz="1600" dirty="0">
                    <a:latin typeface="Times New Roman" panose="02020603050405020304" pitchFamily="18" charset="0"/>
                    <a:cs typeface="Times New Roman" panose="02020603050405020304" pitchFamily="18" charset="0"/>
                  </a:rPr>
                  <a:t>.  So, the acceleration of the cart would be less than that if the string were level.  We could also argue this from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𝐹</m:t>
                        </m:r>
                      </m:e>
                      <m:sub>
                        <m:r>
                          <a:rPr lang="en-US" sz="1600" i="1">
                            <a:latin typeface="Cambria Math" panose="02040503050406030204" pitchFamily="18" charset="0"/>
                          </a:rPr>
                          <m:t>𝑇</m:t>
                        </m:r>
                      </m:sub>
                    </m:sSub>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cos</m:t>
                        </m:r>
                      </m:fName>
                      <m:e>
                        <m:r>
                          <a:rPr lang="en-US" sz="1600" i="1">
                            <a:latin typeface="Cambria Math" panose="02040503050406030204" pitchFamily="18" charset="0"/>
                            <a:ea typeface="Cambria Math" panose="02040503050406030204" pitchFamily="18" charset="0"/>
                          </a:rPr>
                          <m:t>𝜃</m:t>
                        </m:r>
                      </m:e>
                    </m:func>
                  </m:oMath>
                </a14:m>
                <a:r>
                  <a:rPr lang="en-US" sz="1600" dirty="0">
                    <a:latin typeface="Times New Roman" panose="02020603050405020304" pitchFamily="18" charset="0"/>
                    <a:cs typeface="Times New Roman" panose="02020603050405020304" pitchFamily="18" charset="0"/>
                  </a:rPr>
                  <a:t>.  As </a:t>
                </a:r>
                <a14:m>
                  <m:oMath xmlns:m="http://schemas.openxmlformats.org/officeDocument/2006/math">
                    <m:r>
                      <a:rPr lang="en-US" sz="1600" i="1" smtClean="0">
                        <a:latin typeface="Cambria Math" panose="02040503050406030204" pitchFamily="18" charset="0"/>
                        <a:ea typeface="Cambria Math" panose="02040503050406030204" pitchFamily="18" charset="0"/>
                        <a:cs typeface="Times New Roman" panose="02020603050405020304" pitchFamily="18" charset="0"/>
                      </a:rPr>
                      <m:t>𝜃</m:t>
                    </m:r>
                    <m:r>
                      <a:rPr lang="en-US" sz="16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1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𝐹</m:t>
                        </m:r>
                      </m:e>
                      <m:sub>
                        <m:r>
                          <a:rPr lang="en-US" sz="1600" b="0" i="1" smtClean="0">
                            <a:latin typeface="Cambria Math" panose="02040503050406030204" pitchFamily="18" charset="0"/>
                            <a:cs typeface="Times New Roman" panose="02020603050405020304" pitchFamily="18" charset="0"/>
                          </a:rPr>
                          <m:t>𝑇</m:t>
                        </m:r>
                      </m:sub>
                    </m:sSub>
                    <m:r>
                      <a:rPr lang="en-US" sz="16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1600" dirty="0">
                    <a:latin typeface="Times New Roman" panose="02020603050405020304" pitchFamily="18" charset="0"/>
                    <a:cs typeface="Times New Roman" panose="02020603050405020304" pitchFamily="18" charset="0"/>
                  </a:rPr>
                  <a:t> and thus </a:t>
                </a:r>
                <a14:m>
                  <m:oMath xmlns:m="http://schemas.openxmlformats.org/officeDocument/2006/math">
                    <m:r>
                      <a:rPr lang="en-US" sz="1600" b="0" i="1" smtClean="0">
                        <a:latin typeface="Cambria Math" panose="02040503050406030204" pitchFamily="18" charset="0"/>
                        <a:cs typeface="Times New Roman" panose="02020603050405020304" pitchFamily="18" charset="0"/>
                      </a:rPr>
                      <m:t>𝑎</m:t>
                    </m:r>
                    <m:r>
                      <a:rPr lang="en-US" sz="16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1600" dirty="0">
                    <a:latin typeface="Times New Roman" panose="02020603050405020304" pitchFamily="18" charset="0"/>
                    <a:cs typeface="Times New Roman" panose="02020603050405020304" pitchFamily="18" charset="0"/>
                  </a:rPr>
                  <a:t>.</a:t>
                </a:r>
              </a:p>
            </p:txBody>
          </p:sp>
        </mc:Choice>
        <mc:Fallback xmlns="">
          <p:sp>
            <p:nvSpPr>
              <p:cNvPr id="7" name="TextBox 6">
                <a:extLst>
                  <a:ext uri="{FF2B5EF4-FFF2-40B4-BE49-F238E27FC236}">
                    <a16:creationId xmlns:a16="http://schemas.microsoft.com/office/drawing/2014/main" id="{D8C4EB09-EE95-EA7C-3A50-9AD680C18A8E}"/>
                  </a:ext>
                </a:extLst>
              </p:cNvPr>
              <p:cNvSpPr txBox="1">
                <a:spLocks noRot="1" noChangeAspect="1" noMove="1" noResize="1" noEditPoints="1" noAdjustHandles="1" noChangeArrowheads="1" noChangeShapeType="1" noTextEdit="1"/>
              </p:cNvSpPr>
              <p:nvPr/>
            </p:nvSpPr>
            <p:spPr>
              <a:xfrm>
                <a:off x="1110424" y="3353197"/>
                <a:ext cx="10000593" cy="830997"/>
              </a:xfrm>
              <a:prstGeom prst="rect">
                <a:avLst/>
              </a:prstGeom>
              <a:blipFill>
                <a:blip r:embed="rId4"/>
                <a:stretch>
                  <a:fillRect l="-380" t="-3030" r="-253"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622DE84-5A2F-3BE4-58B6-E589B2D0E765}"/>
                  </a:ext>
                </a:extLst>
              </p:cNvPr>
              <p:cNvSpPr txBox="1"/>
              <p:nvPr/>
            </p:nvSpPr>
            <p:spPr>
              <a:xfrm>
                <a:off x="7788167" y="5679049"/>
                <a:ext cx="3678619" cy="6613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𝑠𝑙𝑜𝑝𝑒</m:t>
                      </m:r>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𝐷</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𝑐</m:t>
                              </m:r>
                            </m:sub>
                          </m:sSub>
                        </m:num>
                        <m:den>
                          <m:r>
                            <a:rPr lang="en-US" i="1">
                              <a:latin typeface="Cambria Math" panose="02040503050406030204" pitchFamily="18" charset="0"/>
                            </a:rPr>
                            <m:t>𝑔</m:t>
                          </m:r>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𝑠𝑙𝑜𝑝𝑒</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𝑐</m:t>
                          </m:r>
                        </m:sub>
                      </m:sSub>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9" name="TextBox 8">
                <a:extLst>
                  <a:ext uri="{FF2B5EF4-FFF2-40B4-BE49-F238E27FC236}">
                    <a16:creationId xmlns:a16="http://schemas.microsoft.com/office/drawing/2014/main" id="{6622DE84-5A2F-3BE4-58B6-E589B2D0E765}"/>
                  </a:ext>
                </a:extLst>
              </p:cNvPr>
              <p:cNvSpPr txBox="1">
                <a:spLocks noRot="1" noChangeAspect="1" noMove="1" noResize="1" noEditPoints="1" noAdjustHandles="1" noChangeArrowheads="1" noChangeShapeType="1" noTextEdit="1"/>
              </p:cNvSpPr>
              <p:nvPr/>
            </p:nvSpPr>
            <p:spPr>
              <a:xfrm>
                <a:off x="7788167" y="5679049"/>
                <a:ext cx="3678619" cy="661335"/>
              </a:xfrm>
              <a:prstGeom prst="rect">
                <a:avLst/>
              </a:prstGeom>
              <a:blipFill>
                <a:blip r:embed="rId5"/>
                <a:stretch>
                  <a:fillRect b="-377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588BB583-1D72-5766-4C15-AD9A38208762}"/>
              </a:ext>
            </a:extLst>
          </p:cNvPr>
          <p:cNvSpPr txBox="1"/>
          <p:nvPr/>
        </p:nvSpPr>
        <p:spPr>
          <a:xfrm>
            <a:off x="1110424" y="5531694"/>
            <a:ext cx="6758152"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Since the acceleration is smaller, it would take longer to cover the same distance for each given hanging mass.  Thus, the slope would be larger and thus the mass would be larger.  This would be an overestimation of the mass of the cart.</a:t>
            </a:r>
          </a:p>
        </p:txBody>
      </p:sp>
    </p:spTree>
    <p:extLst>
      <p:ext uri="{BB962C8B-B14F-4D97-AF65-F5344CB8AC3E}">
        <p14:creationId xmlns:p14="http://schemas.microsoft.com/office/powerpoint/2010/main" val="117872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9F631A5-2444-B688-DA2D-13D138E620CA}"/>
                  </a:ext>
                </a:extLst>
              </p:cNvPr>
              <p:cNvSpPr txBox="1"/>
              <p:nvPr/>
            </p:nvSpPr>
            <p:spPr>
              <a:xfrm>
                <a:off x="285725" y="1150505"/>
                <a:ext cx="11620550" cy="5632311"/>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A sled of mass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=100</m:t>
                    </m:r>
                    <m:r>
                      <a:rPr lang="en-US" b="0" i="1" smtClean="0">
                        <a:latin typeface="Cambria Math" panose="02040503050406030204" pitchFamily="18" charset="0"/>
                      </a:rPr>
                      <m:t>𝑘𝑔</m:t>
                    </m:r>
                  </m:oMath>
                </a14:m>
                <a:r>
                  <a:rPr lang="en-US" dirty="0">
                    <a:latin typeface="Times New Roman" panose="02020603050405020304" pitchFamily="18" charset="0"/>
                    <a:cs typeface="Times New Roman" panose="02020603050405020304" pitchFamily="18" charset="0"/>
                  </a:rPr>
                  <a:t> is at rest at the top of a tall snowy hill of height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=35</m:t>
                    </m:r>
                    <m:r>
                      <a:rPr lang="en-US" b="0" i="1" smtClean="0">
                        <a:latin typeface="Cambria Math" panose="02040503050406030204" pitchFamily="18" charset="0"/>
                      </a:rPr>
                      <m:t>𝑚</m:t>
                    </m:r>
                  </m:oMath>
                </a14:m>
                <a:r>
                  <a:rPr lang="en-US" dirty="0">
                    <a:latin typeface="Times New Roman" panose="02020603050405020304" pitchFamily="18" charset="0"/>
                    <a:cs typeface="Times New Roman" panose="02020603050405020304" pitchFamily="18" charset="0"/>
                  </a:rPr>
                  <a:t>.  The sled starts to slide down the hill from rest.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speed of the sled at the bottom of the hill?</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hill is part of an obstacle course and when the sled gets to the bottom of the hill it encounters a loop-the-loop that makes up part of the track.  If the bottom of the loop-the-loop is at ground level, what is the magnitude of the normal force on the sled at the top of the loop-the-loop if the loop-the-loop is a circle of radius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=10</m:t>
                    </m:r>
                    <m:r>
                      <a:rPr lang="en-US" b="0" i="1" smtClean="0">
                        <a:latin typeface="Cambria Math" panose="02040503050406030204" pitchFamily="18" charset="0"/>
                      </a:rPr>
                      <m:t>𝑚</m:t>
                    </m:r>
                  </m:oMath>
                </a14:m>
                <a:r>
                  <a:rPr lang="en-US"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much work was done by gravity on the sled from the bottom to the top of the loop-the-loop?</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After the sled exits the loop-the-loop it slides across the horizontal ground until it encounters a spring of stiffness </a:t>
                </a:r>
                <a14:m>
                  <m:oMath xmlns:m="http://schemas.openxmlformats.org/officeDocument/2006/math">
                    <m:r>
                      <a:rPr lang="en-US" b="0" i="1" smtClean="0">
                        <a:latin typeface="Cambria Math" panose="02040503050406030204" pitchFamily="18" charset="0"/>
                      </a:rPr>
                      <m:t>𝑘</m:t>
                    </m:r>
                  </m:oMath>
                </a14:m>
                <a:r>
                  <a:rPr lang="en-US" dirty="0">
                    <a:latin typeface="Times New Roman" panose="02020603050405020304" pitchFamily="18" charset="0"/>
                    <a:cs typeface="Times New Roman" panose="02020603050405020304" pitchFamily="18" charset="0"/>
                  </a:rPr>
                  <a:t> and under the spring a patch of friction exists.  What is the stiffness of the spring if the cart needs to be brought to rest over a distance of </a:t>
                </a:r>
                <a14:m>
                  <m:oMath xmlns:m="http://schemas.openxmlformats.org/officeDocument/2006/math">
                    <m:r>
                      <a:rPr lang="en-US" b="0" i="1" smtClean="0">
                        <a:latin typeface="Cambria Math" panose="02040503050406030204" pitchFamily="18" charset="0"/>
                      </a:rPr>
                      <m:t>7</m:t>
                    </m:r>
                    <m:r>
                      <a:rPr lang="en-US" b="0" i="1" smtClean="0">
                        <a:latin typeface="Cambria Math" panose="02040503050406030204" pitchFamily="18" charset="0"/>
                      </a:rPr>
                      <m:t>𝑚</m:t>
                    </m:r>
                  </m:oMath>
                </a14:m>
                <a:r>
                  <a:rPr lang="en-US" dirty="0">
                    <a:latin typeface="Times New Roman" panose="02020603050405020304" pitchFamily="18" charset="0"/>
                    <a:cs typeface="Times New Roman" panose="02020603050405020304" pitchFamily="18" charset="0"/>
                  </a:rPr>
                  <a:t>?  Assume the coefficient of kinetic friction is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𝑘</m:t>
                        </m:r>
                      </m:sub>
                    </m:sSub>
                    <m:r>
                      <a:rPr lang="en-US" b="0" i="1" smtClean="0">
                        <a:latin typeface="Cambria Math" panose="02040503050406030204" pitchFamily="18" charset="0"/>
                      </a:rPr>
                      <m:t>=0.75</m:t>
                    </m:r>
                  </m:oMath>
                </a14:m>
                <a:r>
                  <a:rPr lang="en-US" dirty="0">
                    <a:latin typeface="Times New Roman" panose="02020603050405020304" pitchFamily="18" charset="0"/>
                    <a:cs typeface="Times New Roman" panose="02020603050405020304" pitchFamily="18" charset="0"/>
                  </a:rPr>
                  <a:t> and the spring is initially at equilibrium.</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much work was done by the spring in bringing the sled to rest?  How much work was done by friction brining the sled to rest?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does the total work done on the sled by the spring and friction compare to the change in kinetic energy of the sled?  Is it as it should be?  Explain.</a:t>
                </a:r>
              </a:p>
            </p:txBody>
          </p:sp>
        </mc:Choice>
        <mc:Fallback xmlns="">
          <p:sp>
            <p:nvSpPr>
              <p:cNvPr id="4" name="TextBox 3">
                <a:extLst>
                  <a:ext uri="{FF2B5EF4-FFF2-40B4-BE49-F238E27FC236}">
                    <a16:creationId xmlns:a16="http://schemas.microsoft.com/office/drawing/2014/main" id="{69F631A5-2444-B688-DA2D-13D138E620CA}"/>
                  </a:ext>
                </a:extLst>
              </p:cNvPr>
              <p:cNvSpPr txBox="1">
                <a:spLocks noRot="1" noChangeAspect="1" noMove="1" noResize="1" noEditPoints="1" noAdjustHandles="1" noChangeArrowheads="1" noChangeShapeType="1" noTextEdit="1"/>
              </p:cNvSpPr>
              <p:nvPr/>
            </p:nvSpPr>
            <p:spPr>
              <a:xfrm>
                <a:off x="285725" y="1150505"/>
                <a:ext cx="11620550" cy="5632311"/>
              </a:xfrm>
              <a:prstGeom prst="rect">
                <a:avLst/>
              </a:prstGeom>
              <a:blipFill>
                <a:blip r:embed="rId2"/>
                <a:stretch>
                  <a:fillRect l="-437" t="-449" r="-437" b="-674"/>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761ADFE1-CEC3-E6DD-D9D4-DE8A830560BD}"/>
              </a:ext>
            </a:extLst>
          </p:cNvPr>
          <p:cNvSpPr txBox="1"/>
          <p:nvPr/>
        </p:nvSpPr>
        <p:spPr>
          <a:xfrm>
            <a:off x="146025" y="75184"/>
            <a:ext cx="11899950" cy="923330"/>
          </a:xfrm>
          <a:prstGeom prst="rect">
            <a:avLst/>
          </a:prstGeom>
          <a:noFill/>
        </p:spPr>
        <p:txBody>
          <a:bodyPr wrap="square" rtlCol="0">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#4</a:t>
            </a:r>
          </a:p>
          <a:p>
            <a:r>
              <a:rPr lang="en-US" dirty="0">
                <a:solidFill>
                  <a:srgbClr val="C00000"/>
                </a:solidFill>
                <a:latin typeface="Times New Roman" panose="02020603050405020304" pitchFamily="18" charset="0"/>
                <a:cs typeface="Times New Roman" panose="02020603050405020304" pitchFamily="18" charset="0"/>
              </a:rPr>
              <a:t>	- Conservation of Energy, Circular Motion and Forces, Work, Frictional Work, Springs and Elastic Potential Energy, 	  Work-Kinetic Energy Theorem</a:t>
            </a:r>
          </a:p>
        </p:txBody>
      </p:sp>
    </p:spTree>
    <p:extLst>
      <p:ext uri="{BB962C8B-B14F-4D97-AF65-F5344CB8AC3E}">
        <p14:creationId xmlns:p14="http://schemas.microsoft.com/office/powerpoint/2010/main" val="1932401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B3255-D642-EAA1-42C0-A76CFB0BB72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B135F65-80CE-591C-7261-FC7D69AC2B0F}"/>
              </a:ext>
            </a:extLst>
          </p:cNvPr>
          <p:cNvSpPr txBox="1"/>
          <p:nvPr/>
        </p:nvSpPr>
        <p:spPr>
          <a:xfrm>
            <a:off x="262759" y="230492"/>
            <a:ext cx="6096000" cy="369332"/>
          </a:xfrm>
          <a:prstGeom prst="rect">
            <a:avLst/>
          </a:prstGeom>
          <a:noFill/>
        </p:spPr>
        <p:txBody>
          <a:bodyPr wrap="square">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#4 - Solution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DC74D5B-DBCF-9B6F-EAA3-5942921E0A50}"/>
                  </a:ext>
                </a:extLst>
              </p:cNvPr>
              <p:cNvSpPr txBox="1"/>
              <p:nvPr/>
            </p:nvSpPr>
            <p:spPr>
              <a:xfrm>
                <a:off x="930166" y="1506689"/>
                <a:ext cx="9983054" cy="3236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=0=∆</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𝑅</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𝑔</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𝑇</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𝑈</m:t>
                          </m:r>
                        </m:e>
                        <m:sub>
                          <m:r>
                            <a:rPr lang="en-US" i="1">
                              <a:latin typeface="Cambria Math" panose="02040503050406030204" pitchFamily="18" charset="0"/>
                              <a:ea typeface="Cambria Math" panose="02040503050406030204" pitchFamily="18" charset="0"/>
                            </a:rPr>
                            <m:t>𝑔</m:t>
                          </m:r>
                        </m:sub>
                      </m:sSub>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r>
                            <a:rPr lang="en-US" b="0" i="1" smtClean="0">
                              <a:latin typeface="Cambria Math" panose="02040503050406030204" pitchFamily="18" charset="0"/>
                              <a:ea typeface="Cambria Math" panose="02040503050406030204" pitchFamily="18" charset="0"/>
                            </a:rPr>
                            <m:t>𝑚</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𝑏𝑜𝑡𝑡𝑜𝑚</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e>
                          </m:box>
                          <m:r>
                            <a:rPr lang="en-US" b="0" i="1" smtClean="0">
                              <a:latin typeface="Cambria Math" panose="02040503050406030204" pitchFamily="18" charset="0"/>
                              <a:ea typeface="Cambria Math" panose="02040503050406030204" pitchFamily="18" charset="0"/>
                            </a:rPr>
                            <m:t>𝑚</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𝑡𝑜𝑝</m:t>
                              </m:r>
                            </m:sub>
                            <m:sup>
                              <m:r>
                                <a:rPr lang="en-US" i="1">
                                  <a:latin typeface="Cambria Math" panose="02040503050406030204" pitchFamily="18" charset="0"/>
                                  <a:ea typeface="Cambria Math" panose="02040503050406030204" pitchFamily="18" charset="0"/>
                                </a:rPr>
                                <m:t>2</m:t>
                              </m:r>
                            </m:sup>
                          </m:sSubSup>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𝑚𝑔</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𝑏𝑜𝑡𝑡𝑜𝑚</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𝑚𝑔</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𝑡𝑜𝑝</m:t>
                              </m:r>
                            </m:sub>
                          </m:sSub>
                        </m:e>
                      </m:d>
                    </m:oMath>
                  </m:oMathPara>
                </a14:m>
                <a:endParaRPr lang="en-US" dirty="0"/>
              </a:p>
            </p:txBody>
          </p:sp>
        </mc:Choice>
        <mc:Fallback xmlns="">
          <p:sp>
            <p:nvSpPr>
              <p:cNvPr id="2" name="TextBox 1">
                <a:extLst>
                  <a:ext uri="{FF2B5EF4-FFF2-40B4-BE49-F238E27FC236}">
                    <a16:creationId xmlns:a16="http://schemas.microsoft.com/office/drawing/2014/main" id="{ADC74D5B-DBCF-9B6F-EAA3-5942921E0A50}"/>
                  </a:ext>
                </a:extLst>
              </p:cNvPr>
              <p:cNvSpPr txBox="1">
                <a:spLocks noRot="1" noChangeAspect="1" noMove="1" noResize="1" noEditPoints="1" noAdjustHandles="1" noChangeArrowheads="1" noChangeShapeType="1" noTextEdit="1"/>
              </p:cNvSpPr>
              <p:nvPr/>
            </p:nvSpPr>
            <p:spPr>
              <a:xfrm>
                <a:off x="930166" y="1506689"/>
                <a:ext cx="9983054" cy="323615"/>
              </a:xfrm>
              <a:prstGeom prst="rect">
                <a:avLst/>
              </a:prstGeom>
              <a:blipFill>
                <a:blip r:embed="rId2"/>
                <a:stretch>
                  <a:fillRect l="-127" b="-2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D2780F4-BF67-64DA-11B6-1B2CFF3A93E5}"/>
                  </a:ext>
                </a:extLst>
              </p:cNvPr>
              <p:cNvSpPr txBox="1"/>
              <p:nvPr/>
            </p:nvSpPr>
            <p:spPr>
              <a:xfrm>
                <a:off x="704193" y="1954734"/>
                <a:ext cx="8145516" cy="6560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r>
                        <a:rPr lang="en-US" b="0" i="1" smtClean="0">
                          <a:latin typeface="Cambria Math" panose="02040503050406030204" pitchFamily="18" charset="0"/>
                          <a:ea typeface="Cambria Math" panose="02040503050406030204" pitchFamily="18" charset="0"/>
                        </a:rPr>
                        <m:t>𝑚</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𝑏𝑜𝑡𝑡𝑜𝑚</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𝑚𝑔</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𝑡𝑜𝑝</m:t>
                          </m:r>
                        </m:sub>
                      </m:sSub>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𝑏𝑜𝑡𝑡𝑜𝑚</m:t>
                          </m:r>
                        </m:sub>
                      </m:sSub>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𝑔h</m:t>
                          </m:r>
                        </m:e>
                      </m:rad>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r>
                            <a:rPr lang="en-US" b="0" i="1" smtClean="0">
                              <a:latin typeface="Cambria Math" panose="02040503050406030204" pitchFamily="18" charset="0"/>
                              <a:ea typeface="Cambria Math" panose="02040503050406030204" pitchFamily="18" charset="0"/>
                            </a:rPr>
                            <m:t>∙35</m:t>
                          </m:r>
                          <m:r>
                            <a:rPr lang="en-US" b="0" i="1" smtClean="0">
                              <a:latin typeface="Cambria Math" panose="02040503050406030204" pitchFamily="18" charset="0"/>
                              <a:ea typeface="Cambria Math" panose="02040503050406030204" pitchFamily="18" charset="0"/>
                            </a:rPr>
                            <m:t>𝑚</m:t>
                          </m:r>
                        </m:e>
                      </m:rad>
                      <m:r>
                        <a:rPr lang="en-US" b="0" i="1" smtClean="0">
                          <a:latin typeface="Cambria Math" panose="02040503050406030204" pitchFamily="18" charset="0"/>
                          <a:ea typeface="Cambria Math" panose="02040503050406030204" pitchFamily="18" charset="0"/>
                        </a:rPr>
                        <m:t>=26.2</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𝑠</m:t>
                              </m:r>
                            </m:den>
                          </m:f>
                        </m:e>
                      </m:box>
                    </m:oMath>
                  </m:oMathPara>
                </a14:m>
                <a:endParaRPr lang="en-US" dirty="0"/>
              </a:p>
            </p:txBody>
          </p:sp>
        </mc:Choice>
        <mc:Fallback xmlns="">
          <p:sp>
            <p:nvSpPr>
              <p:cNvPr id="3" name="TextBox 2">
                <a:extLst>
                  <a:ext uri="{FF2B5EF4-FFF2-40B4-BE49-F238E27FC236}">
                    <a16:creationId xmlns:a16="http://schemas.microsoft.com/office/drawing/2014/main" id="{FD2780F4-BF67-64DA-11B6-1B2CFF3A93E5}"/>
                  </a:ext>
                </a:extLst>
              </p:cNvPr>
              <p:cNvSpPr txBox="1">
                <a:spLocks noRot="1" noChangeAspect="1" noMove="1" noResize="1" noEditPoints="1" noAdjustHandles="1" noChangeArrowheads="1" noChangeShapeType="1" noTextEdit="1"/>
              </p:cNvSpPr>
              <p:nvPr/>
            </p:nvSpPr>
            <p:spPr>
              <a:xfrm>
                <a:off x="704193" y="1954734"/>
                <a:ext cx="8145516" cy="656013"/>
              </a:xfrm>
              <a:prstGeom prst="rect">
                <a:avLst/>
              </a:prstGeom>
              <a:blipFill>
                <a:blip r:embed="rId3"/>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8CF7BF0-EB4E-9E2C-5C79-9BA1803A78B1}"/>
              </a:ext>
            </a:extLst>
          </p:cNvPr>
          <p:cNvSpPr txBox="1"/>
          <p:nvPr/>
        </p:nvSpPr>
        <p:spPr>
          <a:xfrm>
            <a:off x="346842" y="907995"/>
            <a:ext cx="6096000" cy="369332"/>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speed of the sled at the bottom of the hill?</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29FEBD0-865E-6046-CE49-2269B6AB346F}"/>
                  </a:ext>
                </a:extLst>
              </p:cNvPr>
              <p:cNvSpPr txBox="1"/>
              <p:nvPr/>
            </p:nvSpPr>
            <p:spPr>
              <a:xfrm>
                <a:off x="346842" y="2731202"/>
                <a:ext cx="11550868" cy="923330"/>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hill is part of an obstacle course and when the sled gets to the bottom of the hill it encounters a loop-the-loop that makes up part of the track.  If the bottom of the loop-the-loop is at ground level, what is the magnitude of the normal force on the sled at the top of the loop-the-loop if the loop-the-loop is a circle of radius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=10</m:t>
                    </m:r>
                    <m:r>
                      <a:rPr lang="en-US" b="0" i="1" smtClean="0">
                        <a:latin typeface="Cambria Math" panose="02040503050406030204" pitchFamily="18" charset="0"/>
                      </a:rPr>
                      <m:t>𝑚</m:t>
                    </m:r>
                  </m:oMath>
                </a14:m>
                <a:r>
                  <a:rPr lang="en-US" dirty="0">
                    <a:latin typeface="Times New Roman" panose="02020603050405020304" pitchFamily="18" charset="0"/>
                    <a:cs typeface="Times New Roman" panose="02020603050405020304" pitchFamily="18" charset="0"/>
                  </a:rPr>
                  <a:t>?</a:t>
                </a:r>
              </a:p>
            </p:txBody>
          </p:sp>
        </mc:Choice>
        <mc:Fallback xmlns="">
          <p:sp>
            <p:nvSpPr>
              <p:cNvPr id="8" name="TextBox 7">
                <a:extLst>
                  <a:ext uri="{FF2B5EF4-FFF2-40B4-BE49-F238E27FC236}">
                    <a16:creationId xmlns:a16="http://schemas.microsoft.com/office/drawing/2014/main" id="{A29FEBD0-865E-6046-CE49-2269B6AB346F}"/>
                  </a:ext>
                </a:extLst>
              </p:cNvPr>
              <p:cNvSpPr txBox="1">
                <a:spLocks noRot="1" noChangeAspect="1" noMove="1" noResize="1" noEditPoints="1" noAdjustHandles="1" noChangeArrowheads="1" noChangeShapeType="1" noTextEdit="1"/>
              </p:cNvSpPr>
              <p:nvPr/>
            </p:nvSpPr>
            <p:spPr>
              <a:xfrm>
                <a:off x="346842" y="2731202"/>
                <a:ext cx="11550868" cy="923330"/>
              </a:xfrm>
              <a:prstGeom prst="rect">
                <a:avLst/>
              </a:prstGeom>
              <a:blipFill>
                <a:blip r:embed="rId4"/>
                <a:stretch>
                  <a:fillRect l="-330" t="-2740" r="-440" b="-95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FEACC2-29E9-53BC-0A41-E25EDFFC3115}"/>
                  </a:ext>
                </a:extLst>
              </p:cNvPr>
              <p:cNvSpPr txBox="1"/>
              <p:nvPr/>
            </p:nvSpPr>
            <p:spPr>
              <a:xfrm>
                <a:off x="1082566" y="3900827"/>
                <a:ext cx="9983054" cy="3236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=0=∆</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𝑅</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𝑔</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𝑇</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𝑈</m:t>
                          </m:r>
                        </m:e>
                        <m:sub>
                          <m:r>
                            <a:rPr lang="en-US" i="1">
                              <a:latin typeface="Cambria Math" panose="02040503050406030204" pitchFamily="18" charset="0"/>
                              <a:ea typeface="Cambria Math" panose="02040503050406030204" pitchFamily="18" charset="0"/>
                            </a:rPr>
                            <m:t>𝑔</m:t>
                          </m:r>
                        </m:sub>
                      </m:sSub>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r>
                            <a:rPr lang="en-US" b="0" i="1" smtClean="0">
                              <a:latin typeface="Cambria Math" panose="02040503050406030204" pitchFamily="18" charset="0"/>
                              <a:ea typeface="Cambria Math" panose="02040503050406030204" pitchFamily="18" charset="0"/>
                            </a:rPr>
                            <m:t>𝑚</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𝑡𝑜𝑝</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e>
                          </m:box>
                          <m:r>
                            <a:rPr lang="en-US" b="0" i="1" smtClean="0">
                              <a:latin typeface="Cambria Math" panose="02040503050406030204" pitchFamily="18" charset="0"/>
                              <a:ea typeface="Cambria Math" panose="02040503050406030204" pitchFamily="18" charset="0"/>
                            </a:rPr>
                            <m:t>𝑚</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𝑏𝑜𝑡𝑡𝑜𝑚</m:t>
                              </m:r>
                            </m:sub>
                            <m:sup>
                              <m:r>
                                <a:rPr lang="en-US" i="1">
                                  <a:latin typeface="Cambria Math" panose="02040503050406030204" pitchFamily="18" charset="0"/>
                                  <a:ea typeface="Cambria Math" panose="02040503050406030204" pitchFamily="18" charset="0"/>
                                </a:rPr>
                                <m:t>2</m:t>
                              </m:r>
                            </m:sup>
                          </m:sSubSup>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𝑚𝑔</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𝑡𝑜𝑝</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𝑚𝑔</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𝑏𝑜𝑡𝑡𝑜𝑚</m:t>
                              </m:r>
                            </m:sub>
                          </m:sSub>
                        </m:e>
                      </m:d>
                    </m:oMath>
                  </m:oMathPara>
                </a14:m>
                <a:endParaRPr lang="en-US" dirty="0"/>
              </a:p>
            </p:txBody>
          </p:sp>
        </mc:Choice>
        <mc:Fallback xmlns="">
          <p:sp>
            <p:nvSpPr>
              <p:cNvPr id="11" name="TextBox 10">
                <a:extLst>
                  <a:ext uri="{FF2B5EF4-FFF2-40B4-BE49-F238E27FC236}">
                    <a16:creationId xmlns:a16="http://schemas.microsoft.com/office/drawing/2014/main" id="{2BFEACC2-29E9-53BC-0A41-E25EDFFC3115}"/>
                  </a:ext>
                </a:extLst>
              </p:cNvPr>
              <p:cNvSpPr txBox="1">
                <a:spLocks noRot="1" noChangeAspect="1" noMove="1" noResize="1" noEditPoints="1" noAdjustHandles="1" noChangeArrowheads="1" noChangeShapeType="1" noTextEdit="1"/>
              </p:cNvSpPr>
              <p:nvPr/>
            </p:nvSpPr>
            <p:spPr>
              <a:xfrm>
                <a:off x="1082566" y="3900827"/>
                <a:ext cx="9983054" cy="323615"/>
              </a:xfrm>
              <a:prstGeom prst="rect">
                <a:avLst/>
              </a:prstGeom>
              <a:blipFill>
                <a:blip r:embed="rId5"/>
                <a:stretch>
                  <a:fillRect l="-127"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C0C8C21-7CD6-3D7B-50FB-E962E9A26868}"/>
                  </a:ext>
                </a:extLst>
              </p:cNvPr>
              <p:cNvSpPr txBox="1"/>
              <p:nvPr/>
            </p:nvSpPr>
            <p:spPr>
              <a:xfrm>
                <a:off x="2107324" y="4555430"/>
                <a:ext cx="8576900" cy="397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𝑡𝑜𝑝</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𝑏𝑜𝑡𝑡𝑜𝑚</m:t>
                          </m:r>
                        </m:sub>
                        <m:sup>
                          <m:r>
                            <a:rPr lang="en-US" i="1">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𝑔</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𝑡𝑜𝑝</m:t>
                          </m:r>
                        </m:sub>
                      </m:sSub>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26.2</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𝑠</m:t>
                                      </m:r>
                                    </m:den>
                                  </m:f>
                                </m:e>
                              </m:box>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2∙10</m:t>
                          </m:r>
                          <m:r>
                            <a:rPr lang="en-US" b="0" i="1" smtClean="0">
                              <a:latin typeface="Cambria Math" panose="02040503050406030204" pitchFamily="18" charset="0"/>
                              <a:ea typeface="Cambria Math" panose="02040503050406030204" pitchFamily="18" charset="0"/>
                            </a:rPr>
                            <m:t>𝑚</m:t>
                          </m:r>
                        </m:e>
                      </m:d>
                      <m:r>
                        <a:rPr lang="en-US" b="0" i="1" smtClean="0">
                          <a:latin typeface="Cambria Math" panose="02040503050406030204" pitchFamily="18" charset="0"/>
                          <a:ea typeface="Cambria Math" panose="02040503050406030204" pitchFamily="18" charset="0"/>
                        </a:rPr>
                        <m:t>=294.4</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2</m:t>
                                  </m:r>
                                </m:sup>
                              </m:sSup>
                            </m:den>
                          </m:f>
                        </m:e>
                      </m:box>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𝑡𝑜𝑝</m:t>
                          </m:r>
                        </m:sub>
                      </m:sSub>
                      <m:r>
                        <a:rPr lang="en-US" b="0" i="1" smtClean="0">
                          <a:latin typeface="Cambria Math" panose="02040503050406030204" pitchFamily="18" charset="0"/>
                          <a:ea typeface="Cambria Math" panose="02040503050406030204" pitchFamily="18" charset="0"/>
                        </a:rPr>
                        <m:t>=17.2</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𝑠</m:t>
                              </m:r>
                            </m:den>
                          </m:f>
                        </m:e>
                      </m:box>
                    </m:oMath>
                  </m:oMathPara>
                </a14:m>
                <a:endParaRPr lang="en-US" dirty="0"/>
              </a:p>
            </p:txBody>
          </p:sp>
        </mc:Choice>
        <mc:Fallback xmlns="">
          <p:sp>
            <p:nvSpPr>
              <p:cNvPr id="12" name="TextBox 11">
                <a:extLst>
                  <a:ext uri="{FF2B5EF4-FFF2-40B4-BE49-F238E27FC236}">
                    <a16:creationId xmlns:a16="http://schemas.microsoft.com/office/drawing/2014/main" id="{5C0C8C21-7CD6-3D7B-50FB-E962E9A26868}"/>
                  </a:ext>
                </a:extLst>
              </p:cNvPr>
              <p:cNvSpPr txBox="1">
                <a:spLocks noRot="1" noChangeAspect="1" noMove="1" noResize="1" noEditPoints="1" noAdjustHandles="1" noChangeArrowheads="1" noChangeShapeType="1" noTextEdit="1"/>
              </p:cNvSpPr>
              <p:nvPr/>
            </p:nvSpPr>
            <p:spPr>
              <a:xfrm>
                <a:off x="2107324" y="4555430"/>
                <a:ext cx="8576900" cy="397866"/>
              </a:xfrm>
              <a:prstGeom prst="rect">
                <a:avLst/>
              </a:prstGeom>
              <a:blipFill>
                <a:blip r:embed="rId6"/>
                <a:stretch>
                  <a:fillRect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BC85C26-7A93-988D-2E34-50EE9B424558}"/>
                  </a:ext>
                </a:extLst>
              </p:cNvPr>
              <p:cNvSpPr txBox="1"/>
              <p:nvPr/>
            </p:nvSpPr>
            <p:spPr>
              <a:xfrm>
                <a:off x="1770492" y="5108407"/>
                <a:ext cx="8302401" cy="6404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𝑁</m:t>
                          </m:r>
                        </m:sub>
                      </m:sSub>
                      <m:r>
                        <a:rPr lang="en-US" b="0" i="1" smtClean="0">
                          <a:latin typeface="Cambria Math" panose="02040503050406030204" pitchFamily="18" charset="0"/>
                        </a:rPr>
                        <m:t>−</m:t>
                      </m:r>
                      <m:r>
                        <a:rPr lang="en-US" b="0" i="1" smtClean="0">
                          <a:latin typeface="Cambria Math" panose="02040503050406030204" pitchFamily="18" charset="0"/>
                        </a:rPr>
                        <m:t>𝑚𝑔</m:t>
                      </m:r>
                      <m:r>
                        <a:rPr lang="en-US" b="0" i="1" smtClean="0">
                          <a:latin typeface="Cambria Math" panose="02040503050406030204" pitchFamily="18" charset="0"/>
                        </a:rPr>
                        <m:t>=−</m:t>
                      </m:r>
                      <m:r>
                        <a:rPr lang="en-US" b="0" i="1" smtClean="0">
                          <a:latin typeface="Cambria Math" panose="02040503050406030204" pitchFamily="18" charset="0"/>
                        </a:rPr>
                        <m:t>𝑚</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𝑡𝑜𝑝</m:t>
                              </m:r>
                            </m:sub>
                            <m:sup>
                              <m:r>
                                <a:rPr lang="en-US" b="0" i="1" smtClean="0">
                                  <a:latin typeface="Cambria Math" panose="02040503050406030204" pitchFamily="18" charset="0"/>
                                </a:rPr>
                                <m:t>2</m:t>
                              </m:r>
                            </m:sup>
                          </m:sSubSup>
                        </m:num>
                        <m:den>
                          <m:r>
                            <a:rPr lang="en-US" b="0" i="1" smtClean="0">
                              <a:latin typeface="Cambria Math" panose="02040503050406030204" pitchFamily="18" charset="0"/>
                            </a:rPr>
                            <m:t>𝑅</m:t>
                          </m:r>
                        </m:den>
                      </m:f>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𝑁</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𝑚</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𝑡𝑜𝑝</m:t>
                              </m:r>
                            </m:sub>
                            <m:sup>
                              <m:r>
                                <a:rPr lang="en-US" i="1">
                                  <a:latin typeface="Cambria Math" panose="02040503050406030204" pitchFamily="18" charset="0"/>
                                </a:rPr>
                                <m:t>2</m:t>
                              </m:r>
                            </m:sup>
                          </m:sSubSup>
                        </m:num>
                        <m:den>
                          <m:r>
                            <a:rPr lang="en-US" i="1">
                              <a:latin typeface="Cambria Math" panose="02040503050406030204" pitchFamily="18" charset="0"/>
                            </a:rPr>
                            <m:t>𝑅</m:t>
                          </m:r>
                        </m:den>
                      </m:f>
                      <m:r>
                        <a:rPr lang="en-US" b="0" i="1" smtClean="0">
                          <a:latin typeface="Cambria Math" panose="02040503050406030204" pitchFamily="18" charset="0"/>
                        </a:rPr>
                        <m:t>−</m:t>
                      </m:r>
                      <m:r>
                        <a:rPr lang="en-US" b="0" i="1" smtClean="0">
                          <a:latin typeface="Cambria Math" panose="02040503050406030204" pitchFamily="18" charset="0"/>
                        </a:rPr>
                        <m:t>𝑚𝑔</m:t>
                      </m:r>
                      <m:r>
                        <a:rPr lang="en-US" b="0" i="1" smtClean="0">
                          <a:latin typeface="Cambria Math" panose="02040503050406030204" pitchFamily="18" charset="0"/>
                        </a:rPr>
                        <m:t>=100</m:t>
                      </m:r>
                      <m:r>
                        <a:rPr lang="en-US" b="0" i="1" smtClean="0">
                          <a:latin typeface="Cambria Math" panose="02040503050406030204" pitchFamily="18" charset="0"/>
                        </a:rPr>
                        <m:t>𝑘𝑔</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294.4</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2</m:t>
                                          </m:r>
                                        </m:sup>
                                      </m:sSup>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num>
                            <m:den>
                              <m:r>
                                <a:rPr lang="en-US" b="0" i="1" smtClean="0">
                                  <a:latin typeface="Cambria Math" panose="02040503050406030204" pitchFamily="18" charset="0"/>
                                </a:rPr>
                                <m:t>10</m:t>
                              </m:r>
                              <m:r>
                                <a:rPr lang="en-US" b="0" i="1" smtClean="0">
                                  <a:latin typeface="Cambria Math" panose="02040503050406030204" pitchFamily="18" charset="0"/>
                                </a:rPr>
                                <m:t>𝑚</m:t>
                              </m:r>
                            </m:den>
                          </m:f>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e>
                      </m:d>
                      <m:r>
                        <a:rPr lang="en-US" b="0" i="1" smtClean="0">
                          <a:latin typeface="Cambria Math" panose="02040503050406030204" pitchFamily="18" charset="0"/>
                        </a:rPr>
                        <m:t>=1964.4</m:t>
                      </m:r>
                      <m:r>
                        <a:rPr lang="en-US" b="0" i="1" smtClean="0">
                          <a:latin typeface="Cambria Math" panose="02040503050406030204" pitchFamily="18" charset="0"/>
                        </a:rPr>
                        <m:t>𝑁</m:t>
                      </m:r>
                    </m:oMath>
                  </m:oMathPara>
                </a14:m>
                <a:endParaRPr lang="en-US" dirty="0"/>
              </a:p>
            </p:txBody>
          </p:sp>
        </mc:Choice>
        <mc:Fallback xmlns="">
          <p:sp>
            <p:nvSpPr>
              <p:cNvPr id="13" name="TextBox 12">
                <a:extLst>
                  <a:ext uri="{FF2B5EF4-FFF2-40B4-BE49-F238E27FC236}">
                    <a16:creationId xmlns:a16="http://schemas.microsoft.com/office/drawing/2014/main" id="{1BC85C26-7A93-988D-2E34-50EE9B424558}"/>
                  </a:ext>
                </a:extLst>
              </p:cNvPr>
              <p:cNvSpPr txBox="1">
                <a:spLocks noRot="1" noChangeAspect="1" noMove="1" noResize="1" noEditPoints="1" noAdjustHandles="1" noChangeArrowheads="1" noChangeShapeType="1" noTextEdit="1"/>
              </p:cNvSpPr>
              <p:nvPr/>
            </p:nvSpPr>
            <p:spPr>
              <a:xfrm>
                <a:off x="1770492" y="5108407"/>
                <a:ext cx="8302401" cy="640432"/>
              </a:xfrm>
              <a:prstGeom prst="rect">
                <a:avLst/>
              </a:prstGeom>
              <a:blipFill>
                <a:blip r:embed="rId7"/>
                <a:stretch>
                  <a:fillRect r="-459" b="-11765"/>
                </a:stretch>
              </a:blipFill>
            </p:spPr>
            <p:txBody>
              <a:bodyPr/>
              <a:lstStyle/>
              <a:p>
                <a:r>
                  <a:rPr lang="en-US">
                    <a:noFill/>
                  </a:rPr>
                  <a:t> </a:t>
                </a:r>
              </a:p>
            </p:txBody>
          </p:sp>
        </mc:Fallback>
      </mc:AlternateContent>
    </p:spTree>
    <p:extLst>
      <p:ext uri="{BB962C8B-B14F-4D97-AF65-F5344CB8AC3E}">
        <p14:creationId xmlns:p14="http://schemas.microsoft.com/office/powerpoint/2010/main" val="2818424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CE76F-7334-6C51-9DE0-1FBB9854FAD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1B4338C-873F-B2C3-F3C2-AA2D48439542}"/>
              </a:ext>
            </a:extLst>
          </p:cNvPr>
          <p:cNvSpPr txBox="1"/>
          <p:nvPr/>
        </p:nvSpPr>
        <p:spPr>
          <a:xfrm>
            <a:off x="262759" y="230492"/>
            <a:ext cx="6096000" cy="369332"/>
          </a:xfrm>
          <a:prstGeom prst="rect">
            <a:avLst/>
          </a:prstGeom>
          <a:noFill/>
        </p:spPr>
        <p:txBody>
          <a:bodyPr wrap="square">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#4 - Solution</a:t>
            </a:r>
          </a:p>
        </p:txBody>
      </p:sp>
      <p:sp>
        <p:nvSpPr>
          <p:cNvPr id="3" name="TextBox 2">
            <a:extLst>
              <a:ext uri="{FF2B5EF4-FFF2-40B4-BE49-F238E27FC236}">
                <a16:creationId xmlns:a16="http://schemas.microsoft.com/office/drawing/2014/main" id="{6BC5D500-6817-5158-0B5E-CA61DF76E587}"/>
              </a:ext>
            </a:extLst>
          </p:cNvPr>
          <p:cNvSpPr txBox="1"/>
          <p:nvPr/>
        </p:nvSpPr>
        <p:spPr>
          <a:xfrm>
            <a:off x="262758" y="848738"/>
            <a:ext cx="11183007" cy="2031325"/>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much work was done by gravity on the sled from the bottom to the top of the loop-the-loop?</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lvl="1" algn="just"/>
            <a:r>
              <a:rPr lang="en-US" dirty="0">
                <a:latin typeface="Times New Roman" panose="02020603050405020304" pitchFamily="18" charset="0"/>
                <a:cs typeface="Times New Roman" panose="02020603050405020304" pitchFamily="18" charset="0"/>
              </a:rPr>
              <a:t>Method 1:</a:t>
            </a:r>
          </a:p>
          <a:p>
            <a:pPr lvl="1" algn="just"/>
            <a:endParaRPr lang="en-US" dirty="0">
              <a:latin typeface="Times New Roman" panose="02020603050405020304" pitchFamily="18" charset="0"/>
              <a:cs typeface="Times New Roman" panose="02020603050405020304" pitchFamily="18" charset="0"/>
            </a:endParaRPr>
          </a:p>
          <a:p>
            <a:pPr lvl="1" algn="just"/>
            <a:r>
              <a:rPr lang="en-US" dirty="0">
                <a:latin typeface="Times New Roman" panose="02020603050405020304" pitchFamily="18" charset="0"/>
                <a:cs typeface="Times New Roman" panose="02020603050405020304" pitchFamily="18" charset="0"/>
              </a:rPr>
              <a:t>Method 2:</a:t>
            </a:r>
          </a:p>
          <a:p>
            <a:pPr lvl="1" algn="just"/>
            <a:endParaRPr lang="en-US" dirty="0">
              <a:latin typeface="Times New Roman" panose="02020603050405020304" pitchFamily="18" charset="0"/>
              <a:cs typeface="Times New Roman" panose="02020603050405020304" pitchFamily="18" charset="0"/>
            </a:endParaRPr>
          </a:p>
          <a:p>
            <a:pPr lvl="1" algn="just"/>
            <a:r>
              <a:rPr lang="en-US" dirty="0">
                <a:latin typeface="Times New Roman" panose="02020603050405020304" pitchFamily="18" charset="0"/>
                <a:cs typeface="Times New Roman" panose="02020603050405020304" pitchFamily="18" charset="0"/>
              </a:rPr>
              <a:t>Method 3:</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9442AE3-FC3D-8CDA-357C-EE4B2003043D}"/>
                  </a:ext>
                </a:extLst>
              </p:cNvPr>
              <p:cNvSpPr txBox="1"/>
              <p:nvPr/>
            </p:nvSpPr>
            <p:spPr>
              <a:xfrm>
                <a:off x="2086303" y="1450426"/>
                <a:ext cx="8429295" cy="3234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𝜃</m:t>
                          </m:r>
                        </m:e>
                      </m:fun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𝑚𝑔</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𝑅</m:t>
                          </m:r>
                        </m:e>
                      </m:d>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180</m:t>
                          </m:r>
                        </m:e>
                      </m:func>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𝑅𝑚𝑔</m:t>
                      </m:r>
                      <m:r>
                        <a:rPr lang="en-US" b="0" i="1" smtClean="0">
                          <a:latin typeface="Cambria Math" panose="02040503050406030204" pitchFamily="18" charset="0"/>
                          <a:ea typeface="Cambria Math" panose="02040503050406030204" pitchFamily="18" charset="0"/>
                        </a:rPr>
                        <m:t>=−2∙10</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∙100</m:t>
                      </m:r>
                      <m:r>
                        <a:rPr lang="en-US" b="0" i="1" smtClean="0">
                          <a:latin typeface="Cambria Math" panose="02040503050406030204" pitchFamily="18" charset="0"/>
                          <a:ea typeface="Cambria Math" panose="02040503050406030204" pitchFamily="18" charset="0"/>
                        </a:rPr>
                        <m:t>𝑘𝑔</m:t>
                      </m:r>
                      <m:r>
                        <a:rPr lang="en-US" b="0" i="1" smtClean="0">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r>
                        <a:rPr lang="en-US" b="0" i="1" smtClean="0">
                          <a:latin typeface="Cambria Math" panose="02040503050406030204" pitchFamily="18" charset="0"/>
                          <a:ea typeface="Cambria Math" panose="02040503050406030204" pitchFamily="18" charset="0"/>
                        </a:rPr>
                        <m:t>=−19600</m:t>
                      </m:r>
                      <m:r>
                        <a:rPr lang="en-US" b="0" i="1" smtClean="0">
                          <a:latin typeface="Cambria Math" panose="02040503050406030204" pitchFamily="18" charset="0"/>
                          <a:ea typeface="Cambria Math" panose="02040503050406030204" pitchFamily="18" charset="0"/>
                        </a:rPr>
                        <m:t>𝐽</m:t>
                      </m:r>
                    </m:oMath>
                  </m:oMathPara>
                </a14:m>
                <a:endParaRPr lang="en-US" dirty="0"/>
              </a:p>
            </p:txBody>
          </p:sp>
        </mc:Choice>
        <mc:Fallback xmlns="">
          <p:sp>
            <p:nvSpPr>
              <p:cNvPr id="4" name="TextBox 3">
                <a:extLst>
                  <a:ext uri="{FF2B5EF4-FFF2-40B4-BE49-F238E27FC236}">
                    <a16:creationId xmlns:a16="http://schemas.microsoft.com/office/drawing/2014/main" id="{E9442AE3-FC3D-8CDA-357C-EE4B2003043D}"/>
                  </a:ext>
                </a:extLst>
              </p:cNvPr>
              <p:cNvSpPr txBox="1">
                <a:spLocks noRot="1" noChangeAspect="1" noMove="1" noResize="1" noEditPoints="1" noAdjustHandles="1" noChangeArrowheads="1" noChangeShapeType="1" noTextEdit="1"/>
              </p:cNvSpPr>
              <p:nvPr/>
            </p:nvSpPr>
            <p:spPr>
              <a:xfrm>
                <a:off x="2086303" y="1450426"/>
                <a:ext cx="8429295" cy="323422"/>
              </a:xfrm>
              <a:prstGeom prst="rect">
                <a:avLst/>
              </a:prstGeom>
              <a:blipFill>
                <a:blip r:embed="rId2"/>
                <a:stretch>
                  <a:fillRect l="-150" t="-3846" r="-301"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85EE8FB-C274-4554-FA80-74E2021E70C9}"/>
                  </a:ext>
                </a:extLst>
              </p:cNvPr>
              <p:cNvSpPr txBox="1"/>
              <p:nvPr/>
            </p:nvSpPr>
            <p:spPr>
              <a:xfrm>
                <a:off x="2086303" y="2007637"/>
                <a:ext cx="6360459" cy="3193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𝑔</m:t>
                          </m:r>
                        </m:sub>
                      </m:sSub>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𝑚𝑔</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𝑡𝑜𝑝</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𝑚𝑔</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𝑏𝑜𝑡𝑡𝑜𝑚</m:t>
                              </m:r>
                            </m:sub>
                          </m:sSub>
                        </m:e>
                      </m:d>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𝑅𝑚𝑔</m:t>
                      </m:r>
                      <m:r>
                        <a:rPr lang="en-US" b="0" i="1" smtClean="0">
                          <a:latin typeface="Cambria Math" panose="02040503050406030204" pitchFamily="18" charset="0"/>
                          <a:ea typeface="Cambria Math" panose="02040503050406030204" pitchFamily="18" charset="0"/>
                        </a:rPr>
                        <m:t>=−19600</m:t>
                      </m:r>
                      <m:r>
                        <a:rPr lang="en-US" b="0" i="1" smtClean="0">
                          <a:latin typeface="Cambria Math" panose="02040503050406030204" pitchFamily="18" charset="0"/>
                          <a:ea typeface="Cambria Math" panose="02040503050406030204" pitchFamily="18" charset="0"/>
                        </a:rPr>
                        <m:t>𝐽</m:t>
                      </m:r>
                    </m:oMath>
                  </m:oMathPara>
                </a14:m>
                <a:endParaRPr lang="en-US" dirty="0"/>
              </a:p>
            </p:txBody>
          </p:sp>
        </mc:Choice>
        <mc:Fallback xmlns="">
          <p:sp>
            <p:nvSpPr>
              <p:cNvPr id="6" name="TextBox 5">
                <a:extLst>
                  <a:ext uri="{FF2B5EF4-FFF2-40B4-BE49-F238E27FC236}">
                    <a16:creationId xmlns:a16="http://schemas.microsoft.com/office/drawing/2014/main" id="{185EE8FB-C274-4554-FA80-74E2021E70C9}"/>
                  </a:ext>
                </a:extLst>
              </p:cNvPr>
              <p:cNvSpPr txBox="1">
                <a:spLocks noRot="1" noChangeAspect="1" noMove="1" noResize="1" noEditPoints="1" noAdjustHandles="1" noChangeArrowheads="1" noChangeShapeType="1" noTextEdit="1"/>
              </p:cNvSpPr>
              <p:nvPr/>
            </p:nvSpPr>
            <p:spPr>
              <a:xfrm>
                <a:off x="2086303" y="2007637"/>
                <a:ext cx="6360459" cy="319318"/>
              </a:xfrm>
              <a:prstGeom prst="rect">
                <a:avLst/>
              </a:prstGeom>
              <a:blipFill>
                <a:blip r:embed="rId3"/>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DF077C-8302-B7EC-C589-3AFC1CB8294D}"/>
                  </a:ext>
                </a:extLst>
              </p:cNvPr>
              <p:cNvSpPr txBox="1"/>
              <p:nvPr/>
            </p:nvSpPr>
            <p:spPr>
              <a:xfrm>
                <a:off x="2086303" y="2421896"/>
                <a:ext cx="7994176" cy="4898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r>
                        <a:rPr lang="en-US" b="0" i="0" smtClean="0">
                          <a:latin typeface="Cambria Math" panose="02040503050406030204" pitchFamily="18" charset="0"/>
                          <a:ea typeface="Cambria Math" panose="02040503050406030204" pitchFamily="18" charset="0"/>
                        </a:rPr>
                        <m:t>=</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r>
                        <a:rPr lang="en-US" b="0" i="1" smtClean="0">
                          <a:latin typeface="Cambria Math" panose="02040503050406030204" pitchFamily="18" charset="0"/>
                          <a:ea typeface="Cambria Math" panose="02040503050406030204" pitchFamily="18" charset="0"/>
                        </a:rPr>
                        <m:t>𝑚</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𝑡𝑜𝑝</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r>
                        <a:rPr lang="en-US" b="0" i="1" smtClean="0">
                          <a:latin typeface="Cambria Math" panose="02040503050406030204" pitchFamily="18" charset="0"/>
                          <a:ea typeface="Cambria Math" panose="02040503050406030204" pitchFamily="18" charset="0"/>
                        </a:rPr>
                        <m:t>𝑚</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𝑏𝑜𝑡𝑡𝑜𝑚</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r>
                        <a:rPr lang="en-US" b="0" i="1" smtClean="0">
                          <a:latin typeface="Cambria Math" panose="02040503050406030204" pitchFamily="18" charset="0"/>
                          <a:ea typeface="Cambria Math" panose="02040503050406030204" pitchFamily="18" charset="0"/>
                        </a:rPr>
                        <m:t>∙100</m:t>
                      </m:r>
                      <m:r>
                        <a:rPr lang="en-US" b="0" i="1" smtClean="0">
                          <a:latin typeface="Cambria Math" panose="02040503050406030204" pitchFamily="18" charset="0"/>
                          <a:ea typeface="Cambria Math" panose="02040503050406030204" pitchFamily="18" charset="0"/>
                        </a:rPr>
                        <m:t>𝑘𝑔</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17.2</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r>
                                            <a:rPr lang="en-US" i="1">
                                              <a:latin typeface="Cambria Math" panose="02040503050406030204" pitchFamily="18" charset="0"/>
                                              <a:ea typeface="Cambria Math" panose="02040503050406030204" pitchFamily="18" charset="0"/>
                                            </a:rPr>
                                            <m:t>𝑠</m:t>
                                          </m:r>
                                        </m:den>
                                      </m:f>
                                    </m:e>
                                  </m:box>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26.2</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r>
                                            <a:rPr lang="en-US" i="1">
                                              <a:latin typeface="Cambria Math" panose="02040503050406030204" pitchFamily="18" charset="0"/>
                                              <a:ea typeface="Cambria Math" panose="02040503050406030204" pitchFamily="18" charset="0"/>
                                            </a:rPr>
                                            <m:t>𝑠</m:t>
                                          </m:r>
                                        </m:den>
                                      </m:f>
                                    </m:e>
                                  </m:box>
                                </m:e>
                              </m:d>
                            </m:e>
                            <m:sup>
                              <m:r>
                                <a:rPr lang="en-US" b="0" i="1" smtClean="0">
                                  <a:latin typeface="Cambria Math" panose="02040503050406030204" pitchFamily="18" charset="0"/>
                                  <a:ea typeface="Cambria Math" panose="02040503050406030204" pitchFamily="18" charset="0"/>
                                </a:rPr>
                                <m:t>2</m:t>
                              </m:r>
                            </m:sup>
                          </m:sSup>
                        </m:e>
                      </m:d>
                      <m:r>
                        <a:rPr lang="en-US" b="0" i="1" smtClean="0">
                          <a:latin typeface="Cambria Math" panose="02040503050406030204" pitchFamily="18" charset="0"/>
                          <a:ea typeface="Cambria Math" panose="02040503050406030204" pitchFamily="18" charset="0"/>
                        </a:rPr>
                        <m:t>=−19530</m:t>
                      </m:r>
                      <m:r>
                        <a:rPr lang="en-US" b="0" i="1" smtClean="0">
                          <a:latin typeface="Cambria Math" panose="02040503050406030204" pitchFamily="18" charset="0"/>
                          <a:ea typeface="Cambria Math" panose="02040503050406030204" pitchFamily="18" charset="0"/>
                        </a:rPr>
                        <m:t>𝐽</m:t>
                      </m:r>
                    </m:oMath>
                  </m:oMathPara>
                </a14:m>
                <a:endParaRPr lang="en-US" dirty="0"/>
              </a:p>
            </p:txBody>
          </p:sp>
        </mc:Choice>
        <mc:Fallback xmlns="">
          <p:sp>
            <p:nvSpPr>
              <p:cNvPr id="7" name="TextBox 6">
                <a:extLst>
                  <a:ext uri="{FF2B5EF4-FFF2-40B4-BE49-F238E27FC236}">
                    <a16:creationId xmlns:a16="http://schemas.microsoft.com/office/drawing/2014/main" id="{A9DF077C-8302-B7EC-C589-3AFC1CB8294D}"/>
                  </a:ext>
                </a:extLst>
              </p:cNvPr>
              <p:cNvSpPr txBox="1">
                <a:spLocks noRot="1" noChangeAspect="1" noMove="1" noResize="1" noEditPoints="1" noAdjustHandles="1" noChangeArrowheads="1" noChangeShapeType="1" noTextEdit="1"/>
              </p:cNvSpPr>
              <p:nvPr/>
            </p:nvSpPr>
            <p:spPr>
              <a:xfrm>
                <a:off x="2086303" y="2421896"/>
                <a:ext cx="7994176" cy="489814"/>
              </a:xfrm>
              <a:prstGeom prst="rect">
                <a:avLst/>
              </a:prstGeom>
              <a:blipFill>
                <a:blip r:embed="rId4"/>
                <a:stretch>
                  <a:fillRect l="-317" r="-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7A129E-ED12-8B2F-EB69-1C4131587B43}"/>
                  </a:ext>
                </a:extLst>
              </p:cNvPr>
              <p:cNvSpPr txBox="1"/>
              <p:nvPr/>
            </p:nvSpPr>
            <p:spPr>
              <a:xfrm>
                <a:off x="173420" y="3139487"/>
                <a:ext cx="11845159" cy="923330"/>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After the sled exits the loop-the-loop it slides across the horizontal ground until it encounters a spring of stiffness </a:t>
                </a:r>
                <a14:m>
                  <m:oMath xmlns:m="http://schemas.openxmlformats.org/officeDocument/2006/math">
                    <m:r>
                      <a:rPr lang="en-US" b="0" i="1" smtClean="0">
                        <a:latin typeface="Cambria Math" panose="02040503050406030204" pitchFamily="18" charset="0"/>
                      </a:rPr>
                      <m:t>𝑘</m:t>
                    </m:r>
                  </m:oMath>
                </a14:m>
                <a:r>
                  <a:rPr lang="en-US" dirty="0">
                    <a:latin typeface="Times New Roman" panose="02020603050405020304" pitchFamily="18" charset="0"/>
                    <a:cs typeface="Times New Roman" panose="02020603050405020304" pitchFamily="18" charset="0"/>
                  </a:rPr>
                  <a:t> and under the spring a patch of friction exists.  What is the stiffness of the spring if the cart needs to be brought to rest over a distance of </a:t>
                </a:r>
                <a14:m>
                  <m:oMath xmlns:m="http://schemas.openxmlformats.org/officeDocument/2006/math">
                    <m:r>
                      <a:rPr lang="en-US" b="0" i="1" smtClean="0">
                        <a:latin typeface="Cambria Math" panose="02040503050406030204" pitchFamily="18" charset="0"/>
                      </a:rPr>
                      <m:t>7</m:t>
                    </m:r>
                    <m:r>
                      <a:rPr lang="en-US" b="0" i="1" smtClean="0">
                        <a:latin typeface="Cambria Math" panose="02040503050406030204" pitchFamily="18" charset="0"/>
                      </a:rPr>
                      <m:t>𝑚</m:t>
                    </m:r>
                  </m:oMath>
                </a14:m>
                <a:r>
                  <a:rPr lang="en-US" dirty="0">
                    <a:latin typeface="Times New Roman" panose="02020603050405020304" pitchFamily="18" charset="0"/>
                    <a:cs typeface="Times New Roman" panose="02020603050405020304" pitchFamily="18" charset="0"/>
                  </a:rPr>
                  <a:t>?  Assume the coefficient of kinetic friction is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𝑘</m:t>
                        </m:r>
                      </m:sub>
                    </m:sSub>
                    <m:r>
                      <a:rPr lang="en-US" b="0" i="1" smtClean="0">
                        <a:latin typeface="Cambria Math" panose="02040503050406030204" pitchFamily="18" charset="0"/>
                      </a:rPr>
                      <m:t>=0.75</m:t>
                    </m:r>
                  </m:oMath>
                </a14:m>
                <a:r>
                  <a:rPr lang="en-US" dirty="0">
                    <a:latin typeface="Times New Roman" panose="02020603050405020304" pitchFamily="18" charset="0"/>
                    <a:cs typeface="Times New Roman" panose="02020603050405020304" pitchFamily="18" charset="0"/>
                  </a:rPr>
                  <a:t> and the spring is initially at equilibrium.</a:t>
                </a:r>
              </a:p>
            </p:txBody>
          </p:sp>
        </mc:Choice>
        <mc:Fallback xmlns="">
          <p:sp>
            <p:nvSpPr>
              <p:cNvPr id="9" name="TextBox 8">
                <a:extLst>
                  <a:ext uri="{FF2B5EF4-FFF2-40B4-BE49-F238E27FC236}">
                    <a16:creationId xmlns:a16="http://schemas.microsoft.com/office/drawing/2014/main" id="{347A129E-ED12-8B2F-EB69-1C4131587B43}"/>
                  </a:ext>
                </a:extLst>
              </p:cNvPr>
              <p:cNvSpPr txBox="1">
                <a:spLocks noRot="1" noChangeAspect="1" noMove="1" noResize="1" noEditPoints="1" noAdjustHandles="1" noChangeArrowheads="1" noChangeShapeType="1" noTextEdit="1"/>
              </p:cNvSpPr>
              <p:nvPr/>
            </p:nvSpPr>
            <p:spPr>
              <a:xfrm>
                <a:off x="173420" y="3139487"/>
                <a:ext cx="11845159" cy="923330"/>
              </a:xfrm>
              <a:prstGeom prst="rect">
                <a:avLst/>
              </a:prstGeom>
              <a:blipFill>
                <a:blip r:embed="rId5"/>
                <a:stretch>
                  <a:fillRect l="-321" t="-2740" r="-428" b="-95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DA15DD4-D3A0-A56C-DE8C-49E5EF01CF62}"/>
                  </a:ext>
                </a:extLst>
              </p:cNvPr>
              <p:cNvSpPr txBox="1"/>
              <p:nvPr/>
            </p:nvSpPr>
            <p:spPr>
              <a:xfrm>
                <a:off x="505966" y="4313511"/>
                <a:ext cx="11589968" cy="3315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𝑊</m:t>
                          </m:r>
                        </m:e>
                        <m:sub>
                          <m:r>
                            <a:rPr lang="en-US" b="0" i="1" smtClean="0">
                              <a:latin typeface="Cambria Math" panose="02040503050406030204" pitchFamily="18" charset="0"/>
                              <a:ea typeface="Cambria Math" panose="02040503050406030204" pitchFamily="18" charset="0"/>
                            </a:rPr>
                            <m:t>𝑓𝑟</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𝑅</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𝑔</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𝑊</m:t>
                          </m:r>
                        </m:e>
                        <m:sub>
                          <m:r>
                            <a:rPr lang="en-US" b="0" i="1" smtClean="0">
                              <a:latin typeface="Cambria Math" panose="02040503050406030204" pitchFamily="18" charset="0"/>
                              <a:ea typeface="Cambria Math" panose="02040503050406030204" pitchFamily="18" charset="0"/>
                            </a:rPr>
                            <m:t>𝑓𝑟</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𝑇</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𝑓𝑟</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𝜃</m:t>
                          </m:r>
                        </m:e>
                      </m:func>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r>
                            <a:rPr lang="en-US" b="0" i="1" smtClean="0">
                              <a:latin typeface="Cambria Math" panose="02040503050406030204" pitchFamily="18" charset="0"/>
                              <a:ea typeface="Cambria Math" panose="02040503050406030204" pitchFamily="18" charset="0"/>
                            </a:rPr>
                            <m:t>𝑚</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𝑓</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e>
                          </m:box>
                          <m:r>
                            <a:rPr lang="en-US" b="0" i="1" smtClean="0">
                              <a:latin typeface="Cambria Math" panose="02040503050406030204" pitchFamily="18" charset="0"/>
                              <a:ea typeface="Cambria Math" panose="02040503050406030204" pitchFamily="18" charset="0"/>
                            </a:rPr>
                            <m:t>𝑚</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𝑏𝑜𝑡𝑡𝑜𝑚</m:t>
                              </m:r>
                            </m:sub>
                            <m:sup>
                              <m:r>
                                <a:rPr lang="en-US" i="1">
                                  <a:latin typeface="Cambria Math" panose="02040503050406030204" pitchFamily="18" charset="0"/>
                                  <a:ea typeface="Cambria Math" panose="02040503050406030204" pitchFamily="18" charset="0"/>
                                </a:rPr>
                                <m:t>2</m:t>
                              </m:r>
                            </m:sup>
                          </m:sSubSup>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e>
                          </m:box>
                          <m:r>
                            <a:rPr lang="en-US" b="0" i="1" smtClean="0">
                              <a:latin typeface="Cambria Math" panose="02040503050406030204" pitchFamily="18" charset="0"/>
                              <a:ea typeface="Cambria Math" panose="02040503050406030204" pitchFamily="18" charset="0"/>
                            </a:rPr>
                            <m:t>𝑘</m:t>
                          </m:r>
                          <m:sSubSup>
                            <m:sSubSupPr>
                              <m:ctrlPr>
                                <a:rPr lang="en-US" i="1">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𝑓</m:t>
                              </m:r>
                            </m:sub>
                            <m:sup>
                              <m:r>
                                <a:rPr lang="en-US" i="1">
                                  <a:latin typeface="Cambria Math" panose="02040503050406030204" pitchFamily="18" charset="0"/>
                                  <a:ea typeface="Cambria Math" panose="02040503050406030204" pitchFamily="18" charset="0"/>
                                </a:rPr>
                                <m:t>2</m:t>
                              </m:r>
                            </m:sup>
                          </m:sSubSup>
                          <m:r>
                            <a:rPr lang="en-US" i="1">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e>
                          </m:box>
                          <m:r>
                            <a:rPr lang="en-US" b="0" i="1" smtClean="0">
                              <a:latin typeface="Cambria Math" panose="02040503050406030204" pitchFamily="18" charset="0"/>
                              <a:ea typeface="Cambria Math" panose="02040503050406030204" pitchFamily="18" charset="0"/>
                            </a:rPr>
                            <m:t>𝑘</m:t>
                          </m:r>
                          <m:sSubSup>
                            <m:sSubSupPr>
                              <m:ctrlPr>
                                <a:rPr lang="en-US" i="1">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up>
                              <m:r>
                                <a:rPr lang="en-US" i="1">
                                  <a:latin typeface="Cambria Math" panose="02040503050406030204" pitchFamily="18" charset="0"/>
                                  <a:ea typeface="Cambria Math" panose="02040503050406030204" pitchFamily="18" charset="0"/>
                                </a:rPr>
                                <m:t>2</m:t>
                              </m:r>
                            </m:sup>
                          </m:sSubSup>
                        </m:e>
                      </m:d>
                    </m:oMath>
                  </m:oMathPara>
                </a14:m>
                <a:endParaRPr lang="en-US" dirty="0"/>
              </a:p>
            </p:txBody>
          </p:sp>
        </mc:Choice>
        <mc:Fallback xmlns="">
          <p:sp>
            <p:nvSpPr>
              <p:cNvPr id="10" name="TextBox 9">
                <a:extLst>
                  <a:ext uri="{FF2B5EF4-FFF2-40B4-BE49-F238E27FC236}">
                    <a16:creationId xmlns:a16="http://schemas.microsoft.com/office/drawing/2014/main" id="{1DA15DD4-D3A0-A56C-DE8C-49E5EF01CF62}"/>
                  </a:ext>
                </a:extLst>
              </p:cNvPr>
              <p:cNvSpPr txBox="1">
                <a:spLocks noRot="1" noChangeAspect="1" noMove="1" noResize="1" noEditPoints="1" noAdjustHandles="1" noChangeArrowheads="1" noChangeShapeType="1" noTextEdit="1"/>
              </p:cNvSpPr>
              <p:nvPr/>
            </p:nvSpPr>
            <p:spPr>
              <a:xfrm>
                <a:off x="505966" y="4313511"/>
                <a:ext cx="11589968" cy="331566"/>
              </a:xfrm>
              <a:prstGeom prst="rect">
                <a:avLst/>
              </a:prstGeom>
              <a:blipFill>
                <a:blip r:embed="rId6"/>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6D4F79F-B190-8739-A0BB-0BCFFB3AE1C9}"/>
                  </a:ext>
                </a:extLst>
              </p:cNvPr>
              <p:cNvSpPr txBox="1"/>
              <p:nvPr/>
            </p:nvSpPr>
            <p:spPr>
              <a:xfrm>
                <a:off x="1019797" y="4895771"/>
                <a:ext cx="4863896" cy="3266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𝑁</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𝑓</m:t>
                          </m:r>
                        </m:sub>
                      </m:sSub>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180</m:t>
                          </m:r>
                        </m:e>
                      </m:fun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𝑚𝑔</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e>
                      </m:box>
                      <m:r>
                        <a:rPr lang="en-US" i="1">
                          <a:latin typeface="Cambria Math" panose="02040503050406030204" pitchFamily="18" charset="0"/>
                          <a:ea typeface="Cambria Math" panose="02040503050406030204" pitchFamily="18" charset="0"/>
                        </a:rPr>
                        <m:t>𝑚</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𝑏𝑜𝑡𝑡𝑜𝑚</m:t>
                          </m:r>
                        </m:sub>
                        <m:sup>
                          <m:r>
                            <a:rPr lang="en-US" i="1">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e>
                      </m:box>
                      <m:r>
                        <a:rPr lang="en-US" i="1">
                          <a:latin typeface="Cambria Math" panose="02040503050406030204" pitchFamily="18" charset="0"/>
                          <a:ea typeface="Cambria Math" panose="02040503050406030204" pitchFamily="18" charset="0"/>
                        </a:rPr>
                        <m:t>𝑘</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𝑓</m:t>
                          </m:r>
                        </m:sub>
                        <m:sup>
                          <m:r>
                            <a:rPr lang="en-US" i="1">
                              <a:latin typeface="Cambria Math" panose="02040503050406030204" pitchFamily="18" charset="0"/>
                              <a:ea typeface="Cambria Math" panose="02040503050406030204" pitchFamily="18" charset="0"/>
                            </a:rPr>
                            <m:t>2</m:t>
                          </m:r>
                        </m:sup>
                      </m:sSubSup>
                    </m:oMath>
                  </m:oMathPara>
                </a14:m>
                <a:endParaRPr lang="en-US" dirty="0"/>
              </a:p>
            </p:txBody>
          </p:sp>
        </mc:Choice>
        <mc:Fallback xmlns="">
          <p:sp>
            <p:nvSpPr>
              <p:cNvPr id="11" name="TextBox 10">
                <a:extLst>
                  <a:ext uri="{FF2B5EF4-FFF2-40B4-BE49-F238E27FC236}">
                    <a16:creationId xmlns:a16="http://schemas.microsoft.com/office/drawing/2014/main" id="{66D4F79F-B190-8739-A0BB-0BCFFB3AE1C9}"/>
                  </a:ext>
                </a:extLst>
              </p:cNvPr>
              <p:cNvSpPr txBox="1">
                <a:spLocks noRot="1" noChangeAspect="1" noMove="1" noResize="1" noEditPoints="1" noAdjustHandles="1" noChangeArrowheads="1" noChangeShapeType="1" noTextEdit="1"/>
              </p:cNvSpPr>
              <p:nvPr/>
            </p:nvSpPr>
            <p:spPr>
              <a:xfrm>
                <a:off x="1019797" y="4895771"/>
                <a:ext cx="4863896" cy="326693"/>
              </a:xfrm>
              <a:prstGeom prst="rect">
                <a:avLst/>
              </a:prstGeom>
              <a:blipFill>
                <a:blip r:embed="rId7"/>
                <a:stretch>
                  <a:fillRect l="-781"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B50647C-F7E3-7316-CE86-7DB777757ACA}"/>
                  </a:ext>
                </a:extLst>
              </p:cNvPr>
              <p:cNvSpPr txBox="1"/>
              <p:nvPr/>
            </p:nvSpPr>
            <p:spPr>
              <a:xfrm>
                <a:off x="2086303" y="5583087"/>
                <a:ext cx="7941981" cy="8523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𝑏𝑜𝑡𝑡𝑜𝑚</m:t>
                              </m:r>
                            </m:sub>
                            <m:sup>
                              <m:r>
                                <a:rPr lang="en-US" i="1">
                                  <a:latin typeface="Cambria Math" panose="02040503050406030204" pitchFamily="18" charset="0"/>
                                  <a:ea typeface="Cambria Math" panose="02040503050406030204" pitchFamily="18" charset="0"/>
                                </a:rPr>
                                <m:t>2</m:t>
                              </m:r>
                            </m:sup>
                          </m:sSub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𝑚𝑔</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𝑓</m:t>
                              </m:r>
                            </m:sub>
                          </m:sSub>
                        </m:num>
                        <m:den>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𝑓</m:t>
                              </m:r>
                            </m:sub>
                            <m:sup>
                              <m:r>
                                <a:rPr lang="en-US" i="1">
                                  <a:latin typeface="Cambria Math" panose="02040503050406030204" pitchFamily="18" charset="0"/>
                                  <a:ea typeface="Cambria Math" panose="02040503050406030204" pitchFamily="18" charset="0"/>
                                </a:rPr>
                                <m:t>2</m:t>
                              </m:r>
                            </m:sup>
                          </m:sSub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100</m:t>
                          </m:r>
                          <m:r>
                            <a:rPr lang="en-US" b="0" i="1" smtClean="0">
                              <a:latin typeface="Cambria Math" panose="02040503050406030204" pitchFamily="18" charset="0"/>
                            </a:rPr>
                            <m:t>𝑘𝑔</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26.2</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r>
                                                <a:rPr lang="en-US" i="1">
                                                  <a:latin typeface="Cambria Math" panose="02040503050406030204" pitchFamily="18" charset="0"/>
                                                  <a:ea typeface="Cambria Math" panose="02040503050406030204" pitchFamily="18" charset="0"/>
                                                </a:rPr>
                                                <m:t>𝑠</m:t>
                                              </m:r>
                                            </m:den>
                                          </m:f>
                                        </m:e>
                                      </m:box>
                                    </m:e>
                                  </m:d>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∙0.75∙</m:t>
                              </m:r>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r>
                                <a:rPr lang="en-US" b="0" i="1" smtClean="0">
                                  <a:latin typeface="Cambria Math" panose="02040503050406030204" pitchFamily="18" charset="0"/>
                                  <a:ea typeface="Cambria Math" panose="02040503050406030204" pitchFamily="18" charset="0"/>
                                </a:rPr>
                                <m:t>∙7</m:t>
                              </m:r>
                              <m:r>
                                <a:rPr lang="en-US" b="0" i="1" smtClean="0">
                                  <a:latin typeface="Cambria Math" panose="02040503050406030204" pitchFamily="18" charset="0"/>
                                  <a:ea typeface="Cambria Math" panose="02040503050406030204" pitchFamily="18" charset="0"/>
                                </a:rPr>
                                <m:t>𝑚</m:t>
                              </m:r>
                            </m:e>
                          </m:d>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7</m:t>
                                  </m:r>
                                  <m:r>
                                    <a:rPr lang="en-US" b="0" i="1" smtClean="0">
                                      <a:latin typeface="Cambria Math" panose="02040503050406030204" pitchFamily="18" charset="0"/>
                                    </a:rPr>
                                    <m:t>𝑚</m:t>
                                  </m:r>
                                </m:e>
                              </m:d>
                            </m:e>
                            <m:sup>
                              <m:r>
                                <a:rPr lang="en-US" b="0" i="1" smtClean="0">
                                  <a:latin typeface="Cambria Math" panose="02040503050406030204" pitchFamily="18" charset="0"/>
                                </a:rPr>
                                <m:t>2</m:t>
                              </m:r>
                            </m:sup>
                          </m:sSup>
                        </m:den>
                      </m:f>
                      <m:r>
                        <a:rPr lang="en-US" b="0" i="1" smtClean="0">
                          <a:latin typeface="Cambria Math" panose="02040503050406030204" pitchFamily="18" charset="0"/>
                        </a:rPr>
                        <m:t>=1190.9</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𝑁</m:t>
                              </m:r>
                            </m:num>
                            <m:den>
                              <m:r>
                                <a:rPr lang="en-US" b="0" i="1" smtClean="0">
                                  <a:latin typeface="Cambria Math" panose="02040503050406030204" pitchFamily="18" charset="0"/>
                                </a:rPr>
                                <m:t>𝑚</m:t>
                              </m:r>
                            </m:den>
                          </m:f>
                        </m:e>
                      </m:box>
                    </m:oMath>
                  </m:oMathPara>
                </a14:m>
                <a:endParaRPr lang="en-US" dirty="0"/>
              </a:p>
            </p:txBody>
          </p:sp>
        </mc:Choice>
        <mc:Fallback xmlns="">
          <p:sp>
            <p:nvSpPr>
              <p:cNvPr id="12" name="TextBox 11">
                <a:extLst>
                  <a:ext uri="{FF2B5EF4-FFF2-40B4-BE49-F238E27FC236}">
                    <a16:creationId xmlns:a16="http://schemas.microsoft.com/office/drawing/2014/main" id="{AB50647C-F7E3-7316-CE86-7DB777757ACA}"/>
                  </a:ext>
                </a:extLst>
              </p:cNvPr>
              <p:cNvSpPr txBox="1">
                <a:spLocks noRot="1" noChangeAspect="1" noMove="1" noResize="1" noEditPoints="1" noAdjustHandles="1" noChangeArrowheads="1" noChangeShapeType="1" noTextEdit="1"/>
              </p:cNvSpPr>
              <p:nvPr/>
            </p:nvSpPr>
            <p:spPr>
              <a:xfrm>
                <a:off x="2086303" y="5583087"/>
                <a:ext cx="7941981" cy="852349"/>
              </a:xfrm>
              <a:prstGeom prst="rect">
                <a:avLst/>
              </a:prstGeom>
              <a:blipFill>
                <a:blip r:embed="rId8"/>
                <a:stretch>
                  <a:fillRect l="-319" b="-8824"/>
                </a:stretch>
              </a:blipFill>
            </p:spPr>
            <p:txBody>
              <a:bodyPr/>
              <a:lstStyle/>
              <a:p>
                <a:r>
                  <a:rPr lang="en-US">
                    <a:noFill/>
                  </a:rPr>
                  <a:t> </a:t>
                </a:r>
              </a:p>
            </p:txBody>
          </p:sp>
        </mc:Fallback>
      </mc:AlternateContent>
    </p:spTree>
    <p:extLst>
      <p:ext uri="{BB962C8B-B14F-4D97-AF65-F5344CB8AC3E}">
        <p14:creationId xmlns:p14="http://schemas.microsoft.com/office/powerpoint/2010/main" val="3226533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D6754C-AA28-9EB1-5D42-76F209608925}"/>
              </a:ext>
            </a:extLst>
          </p:cNvPr>
          <p:cNvSpPr txBox="1"/>
          <p:nvPr/>
        </p:nvSpPr>
        <p:spPr>
          <a:xfrm>
            <a:off x="262759" y="230492"/>
            <a:ext cx="6096000" cy="369332"/>
          </a:xfrm>
          <a:prstGeom prst="rect">
            <a:avLst/>
          </a:prstGeom>
          <a:noFill/>
        </p:spPr>
        <p:txBody>
          <a:bodyPr wrap="square">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#4 - Solution</a:t>
            </a:r>
          </a:p>
        </p:txBody>
      </p:sp>
      <p:sp>
        <p:nvSpPr>
          <p:cNvPr id="6" name="TextBox 5">
            <a:extLst>
              <a:ext uri="{FF2B5EF4-FFF2-40B4-BE49-F238E27FC236}">
                <a16:creationId xmlns:a16="http://schemas.microsoft.com/office/drawing/2014/main" id="{D1481283-925E-D273-12DE-1A401DBAF5F3}"/>
              </a:ext>
            </a:extLst>
          </p:cNvPr>
          <p:cNvSpPr txBox="1"/>
          <p:nvPr/>
        </p:nvSpPr>
        <p:spPr>
          <a:xfrm>
            <a:off x="262759" y="944517"/>
            <a:ext cx="11592910" cy="2862322"/>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much work was done by the spring in bringing the sled to rest?  How much work was done by friction brining the sled to rest?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does the total work done on the sled by the spring and friction compare to the change in kinetic energy of the sled?  Is it as it should be?  Explain.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7F0329-7056-08CC-CC6E-5966F583CAEA}"/>
                  </a:ext>
                </a:extLst>
              </p:cNvPr>
              <p:cNvSpPr txBox="1"/>
              <p:nvPr/>
            </p:nvSpPr>
            <p:spPr>
              <a:xfrm>
                <a:off x="1172731" y="4160813"/>
                <a:ext cx="3689280"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𝑛𝑒𝑡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𝑓𝑟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𝑓𝑟</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oMath>
                  </m:oMathPara>
                </a14:m>
                <a:endParaRPr lang="en-US" dirty="0"/>
              </a:p>
            </p:txBody>
          </p:sp>
        </mc:Choice>
        <mc:Fallback xmlns="">
          <p:sp>
            <p:nvSpPr>
              <p:cNvPr id="7" name="TextBox 6">
                <a:extLst>
                  <a:ext uri="{FF2B5EF4-FFF2-40B4-BE49-F238E27FC236}">
                    <a16:creationId xmlns:a16="http://schemas.microsoft.com/office/drawing/2014/main" id="{A77F0329-7056-08CC-CC6E-5966F583CAEA}"/>
                  </a:ext>
                </a:extLst>
              </p:cNvPr>
              <p:cNvSpPr txBox="1">
                <a:spLocks noRot="1" noChangeAspect="1" noMove="1" noResize="1" noEditPoints="1" noAdjustHandles="1" noChangeArrowheads="1" noChangeShapeType="1" noTextEdit="1"/>
              </p:cNvSpPr>
              <p:nvPr/>
            </p:nvSpPr>
            <p:spPr>
              <a:xfrm>
                <a:off x="1172731" y="4160813"/>
                <a:ext cx="3689280" cy="299249"/>
              </a:xfrm>
              <a:prstGeom prst="rect">
                <a:avLst/>
              </a:prstGeom>
              <a:blipFill>
                <a:blip r:embed="rId2"/>
                <a:stretch>
                  <a:fillRect l="-1027" r="-685"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B53480F-08D4-D99A-EEF5-CB5C47743989}"/>
                  </a:ext>
                </a:extLst>
              </p:cNvPr>
              <p:cNvSpPr txBox="1"/>
              <p:nvPr/>
            </p:nvSpPr>
            <p:spPr>
              <a:xfrm>
                <a:off x="1172731" y="1765737"/>
                <a:ext cx="5545492" cy="3234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𝑓𝑟</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𝑚𝑔</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0.75∙</m:t>
                      </m:r>
                      <m:r>
                        <a:rPr lang="en-US" b="0" i="1" smtClean="0">
                          <a:latin typeface="Cambria Math" panose="02040503050406030204" pitchFamily="18" charset="0"/>
                          <a:ea typeface="Cambria Math" panose="02040503050406030204" pitchFamily="18" charset="0"/>
                        </a:rPr>
                        <m:t>100</m:t>
                      </m:r>
                      <m:r>
                        <a:rPr lang="en-US" b="0" i="1" smtClean="0">
                          <a:latin typeface="Cambria Math" panose="02040503050406030204" pitchFamily="18" charset="0"/>
                          <a:ea typeface="Cambria Math" panose="02040503050406030204" pitchFamily="18" charset="0"/>
                        </a:rPr>
                        <m:t>𝑘𝑔</m:t>
                      </m:r>
                      <m:r>
                        <a:rPr lang="en-US" b="0" i="1" smtClean="0">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r>
                        <a:rPr lang="en-US" i="1">
                          <a:latin typeface="Cambria Math" panose="02040503050406030204" pitchFamily="18" charset="0"/>
                          <a:ea typeface="Cambria Math" panose="02040503050406030204" pitchFamily="18" charset="0"/>
                        </a:rPr>
                        <m:t>∙7</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=−5145</m:t>
                      </m:r>
                      <m:r>
                        <a:rPr lang="en-US" b="0" i="1" smtClean="0">
                          <a:latin typeface="Cambria Math" panose="02040503050406030204" pitchFamily="18" charset="0"/>
                          <a:ea typeface="Cambria Math" panose="02040503050406030204" pitchFamily="18" charset="0"/>
                        </a:rPr>
                        <m:t>𝐽</m:t>
                      </m:r>
                    </m:oMath>
                  </m:oMathPara>
                </a14:m>
                <a:endParaRPr lang="en-US" dirty="0"/>
              </a:p>
            </p:txBody>
          </p:sp>
        </mc:Choice>
        <mc:Fallback xmlns="">
          <p:sp>
            <p:nvSpPr>
              <p:cNvPr id="8" name="TextBox 7">
                <a:extLst>
                  <a:ext uri="{FF2B5EF4-FFF2-40B4-BE49-F238E27FC236}">
                    <a16:creationId xmlns:a16="http://schemas.microsoft.com/office/drawing/2014/main" id="{8B53480F-08D4-D99A-EEF5-CB5C47743989}"/>
                  </a:ext>
                </a:extLst>
              </p:cNvPr>
              <p:cNvSpPr txBox="1">
                <a:spLocks noRot="1" noChangeAspect="1" noMove="1" noResize="1" noEditPoints="1" noAdjustHandles="1" noChangeArrowheads="1" noChangeShapeType="1" noTextEdit="1"/>
              </p:cNvSpPr>
              <p:nvPr/>
            </p:nvSpPr>
            <p:spPr>
              <a:xfrm>
                <a:off x="1172731" y="1765737"/>
                <a:ext cx="5545492" cy="323422"/>
              </a:xfrm>
              <a:prstGeom prst="rect">
                <a:avLst/>
              </a:prstGeom>
              <a:blipFill>
                <a:blip r:embed="rId3"/>
                <a:stretch>
                  <a:fillRect l="-458" t="-3846" r="-915"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157AACA-186D-9505-BFF5-E3A2F7A88963}"/>
                  </a:ext>
                </a:extLst>
              </p:cNvPr>
              <p:cNvSpPr txBox="1"/>
              <p:nvPr/>
            </p:nvSpPr>
            <p:spPr>
              <a:xfrm>
                <a:off x="1172731" y="2463779"/>
                <a:ext cx="5554598" cy="3273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box>
                      <m:r>
                        <a:rPr lang="en-US" b="0" i="1" smtClean="0">
                          <a:latin typeface="Cambria Math" panose="02040503050406030204" pitchFamily="18" charset="0"/>
                        </a:rPr>
                        <m:t>𝑘</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𝑓</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box>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1190.9</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𝑁</m:t>
                              </m:r>
                            </m:num>
                            <m:den>
                              <m:r>
                                <a:rPr lang="en-US" i="1">
                                  <a:latin typeface="Cambria Math" panose="02040503050406030204" pitchFamily="18" charset="0"/>
                                </a:rPr>
                                <m:t>𝑚</m:t>
                              </m:r>
                            </m:den>
                          </m:f>
                        </m:e>
                      </m:box>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7</m:t>
                              </m:r>
                              <m:r>
                                <a:rPr lang="en-US" b="0" i="1" smtClean="0">
                                  <a:latin typeface="Cambria Math" panose="02040503050406030204" pitchFamily="18" charset="0"/>
                                  <a:ea typeface="Cambria Math" panose="02040503050406030204" pitchFamily="18" charset="0"/>
                                </a:rPr>
                                <m:t>𝑚</m:t>
                              </m:r>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=−29177</m:t>
                      </m:r>
                      <m:r>
                        <a:rPr lang="en-US" b="0" i="1" smtClean="0">
                          <a:latin typeface="Cambria Math" panose="02040503050406030204" pitchFamily="18" charset="0"/>
                          <a:ea typeface="Cambria Math" panose="02040503050406030204" pitchFamily="18" charset="0"/>
                        </a:rPr>
                        <m:t>𝐽</m:t>
                      </m:r>
                    </m:oMath>
                  </m:oMathPara>
                </a14:m>
                <a:endParaRPr lang="en-US" dirty="0"/>
              </a:p>
            </p:txBody>
          </p:sp>
        </mc:Choice>
        <mc:Fallback xmlns="">
          <p:sp>
            <p:nvSpPr>
              <p:cNvPr id="9" name="TextBox 8">
                <a:extLst>
                  <a:ext uri="{FF2B5EF4-FFF2-40B4-BE49-F238E27FC236}">
                    <a16:creationId xmlns:a16="http://schemas.microsoft.com/office/drawing/2014/main" id="{B157AACA-186D-9505-BFF5-E3A2F7A88963}"/>
                  </a:ext>
                </a:extLst>
              </p:cNvPr>
              <p:cNvSpPr txBox="1">
                <a:spLocks noRot="1" noChangeAspect="1" noMove="1" noResize="1" noEditPoints="1" noAdjustHandles="1" noChangeArrowheads="1" noChangeShapeType="1" noTextEdit="1"/>
              </p:cNvSpPr>
              <p:nvPr/>
            </p:nvSpPr>
            <p:spPr>
              <a:xfrm>
                <a:off x="1172731" y="2463779"/>
                <a:ext cx="5554598" cy="327397"/>
              </a:xfrm>
              <a:prstGeom prst="rect">
                <a:avLst/>
              </a:prstGeom>
              <a:blipFill>
                <a:blip r:embed="rId4"/>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522DC8B-07FF-2BA6-A0A6-FF228DBC0411}"/>
                  </a:ext>
                </a:extLst>
              </p:cNvPr>
              <p:cNvSpPr txBox="1"/>
              <p:nvPr/>
            </p:nvSpPr>
            <p:spPr>
              <a:xfrm>
                <a:off x="661673" y="4734958"/>
                <a:ext cx="6096000" cy="3915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𝑛𝑒𝑡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𝑓𝑟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𝑠</m:t>
                          </m:r>
                        </m:sub>
                      </m:sSub>
                      <m:r>
                        <a:rPr lang="en-US" b="0" i="1" smtClean="0">
                          <a:latin typeface="Cambria Math" panose="02040503050406030204" pitchFamily="18" charset="0"/>
                        </a:rPr>
                        <m:t>=−5145</m:t>
                      </m:r>
                      <m:r>
                        <a:rPr lang="en-US" b="0" i="1" smtClean="0">
                          <a:latin typeface="Cambria Math" panose="02040503050406030204" pitchFamily="18" charset="0"/>
                        </a:rPr>
                        <m:t>𝐽</m:t>
                      </m:r>
                      <m:r>
                        <a:rPr lang="en-US" b="0" i="1" smtClean="0">
                          <a:latin typeface="Cambria Math" panose="02040503050406030204" pitchFamily="18" charset="0"/>
                        </a:rPr>
                        <m:t>−29177</m:t>
                      </m:r>
                      <m:r>
                        <a:rPr lang="en-US" b="0" i="1" smtClean="0">
                          <a:latin typeface="Cambria Math" panose="02040503050406030204" pitchFamily="18" charset="0"/>
                        </a:rPr>
                        <m:t>𝐽</m:t>
                      </m:r>
                      <m:r>
                        <a:rPr lang="en-US" b="0" i="1" smtClean="0">
                          <a:latin typeface="Cambria Math" panose="02040503050406030204" pitchFamily="18" charset="0"/>
                        </a:rPr>
                        <m:t>=−34322</m:t>
                      </m:r>
                      <m:r>
                        <a:rPr lang="en-US" b="0" i="1" smtClean="0">
                          <a:latin typeface="Cambria Math" panose="02040503050406030204" pitchFamily="18" charset="0"/>
                        </a:rPr>
                        <m:t>𝐽</m:t>
                      </m:r>
                    </m:oMath>
                  </m:oMathPara>
                </a14:m>
                <a:endParaRPr lang="en-US" dirty="0"/>
              </a:p>
            </p:txBody>
          </p:sp>
        </mc:Choice>
        <mc:Fallback xmlns="">
          <p:sp>
            <p:nvSpPr>
              <p:cNvPr id="11" name="TextBox 10">
                <a:extLst>
                  <a:ext uri="{FF2B5EF4-FFF2-40B4-BE49-F238E27FC236}">
                    <a16:creationId xmlns:a16="http://schemas.microsoft.com/office/drawing/2014/main" id="{D522DC8B-07FF-2BA6-A0A6-FF228DBC0411}"/>
                  </a:ext>
                </a:extLst>
              </p:cNvPr>
              <p:cNvSpPr txBox="1">
                <a:spLocks noRot="1" noChangeAspect="1" noMove="1" noResize="1" noEditPoints="1" noAdjustHandles="1" noChangeArrowheads="1" noChangeShapeType="1" noTextEdit="1"/>
              </p:cNvSpPr>
              <p:nvPr/>
            </p:nvSpPr>
            <p:spPr>
              <a:xfrm>
                <a:off x="661673" y="4734958"/>
                <a:ext cx="6096000" cy="391582"/>
              </a:xfrm>
              <a:prstGeom prst="rect">
                <a:avLst/>
              </a:prstGeom>
              <a:blipFill>
                <a:blip r:embed="rId5"/>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E35DCFB-9EB7-328C-C84B-3C71FAF087B0}"/>
                  </a:ext>
                </a:extLst>
              </p:cNvPr>
              <p:cNvSpPr txBox="1"/>
              <p:nvPr/>
            </p:nvSpPr>
            <p:spPr>
              <a:xfrm>
                <a:off x="1177986" y="5279677"/>
                <a:ext cx="6966779" cy="3822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𝑛𝑒𝑡</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r>
                        <a:rPr lang="en-US" b="0" i="1" smtClean="0">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e>
                      </m:box>
                      <m:r>
                        <a:rPr lang="en-US" i="1">
                          <a:latin typeface="Cambria Math" panose="02040503050406030204" pitchFamily="18" charset="0"/>
                          <a:ea typeface="Cambria Math" panose="02040503050406030204" pitchFamily="18" charset="0"/>
                        </a:rPr>
                        <m:t>𝑚</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𝑓</m:t>
                          </m:r>
                        </m:sub>
                        <m:sup>
                          <m:r>
                            <a:rPr lang="en-US" i="1">
                              <a:latin typeface="Cambria Math" panose="02040503050406030204" pitchFamily="18" charset="0"/>
                              <a:ea typeface="Cambria Math" panose="02040503050406030204" pitchFamily="18" charset="0"/>
                            </a:rPr>
                            <m:t>2</m:t>
                          </m:r>
                        </m:sup>
                      </m:sSubSup>
                      <m:r>
                        <a:rPr lang="en-US" i="1">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e>
                      </m:box>
                      <m:r>
                        <a:rPr lang="en-US" i="1">
                          <a:latin typeface="Cambria Math" panose="02040503050406030204" pitchFamily="18" charset="0"/>
                          <a:ea typeface="Cambria Math" panose="02040503050406030204" pitchFamily="18" charset="0"/>
                        </a:rPr>
                        <m:t>𝑚</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𝑏𝑜𝑡𝑡𝑜𝑚</m:t>
                          </m:r>
                        </m:sub>
                        <m:sup>
                          <m:r>
                            <a:rPr lang="en-US" i="1">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r>
                        <a:rPr lang="en-US" b="0" i="1" smtClean="0">
                          <a:latin typeface="Cambria Math" panose="02040503050406030204" pitchFamily="18" charset="0"/>
                          <a:ea typeface="Cambria Math" panose="02040503050406030204" pitchFamily="18" charset="0"/>
                        </a:rPr>
                        <m:t>∙100</m:t>
                      </m:r>
                      <m:r>
                        <a:rPr lang="en-US" b="0" i="1" smtClean="0">
                          <a:latin typeface="Cambria Math" panose="02040503050406030204" pitchFamily="18" charset="0"/>
                          <a:ea typeface="Cambria Math" panose="02040503050406030204" pitchFamily="18" charset="0"/>
                        </a:rPr>
                        <m:t>𝑘𝑔</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26.2</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r>
                                        <a:rPr lang="en-US" i="1">
                                          <a:latin typeface="Cambria Math" panose="02040503050406030204" pitchFamily="18" charset="0"/>
                                          <a:ea typeface="Cambria Math" panose="02040503050406030204" pitchFamily="18" charset="0"/>
                                        </a:rPr>
                                        <m:t>𝑠</m:t>
                                      </m:r>
                                    </m:den>
                                  </m:f>
                                </m:e>
                              </m:box>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=−34322</m:t>
                      </m:r>
                      <m:r>
                        <a:rPr lang="en-US" b="0" i="1" smtClean="0">
                          <a:latin typeface="Cambria Math" panose="02040503050406030204" pitchFamily="18" charset="0"/>
                          <a:ea typeface="Cambria Math" panose="02040503050406030204" pitchFamily="18" charset="0"/>
                        </a:rPr>
                        <m:t>𝐽</m:t>
                      </m:r>
                    </m:oMath>
                  </m:oMathPara>
                </a14:m>
                <a:endParaRPr lang="en-US" dirty="0"/>
              </a:p>
            </p:txBody>
          </p:sp>
        </mc:Choice>
        <mc:Fallback xmlns="">
          <p:sp>
            <p:nvSpPr>
              <p:cNvPr id="12" name="TextBox 11">
                <a:extLst>
                  <a:ext uri="{FF2B5EF4-FFF2-40B4-BE49-F238E27FC236}">
                    <a16:creationId xmlns:a16="http://schemas.microsoft.com/office/drawing/2014/main" id="{0E35DCFB-9EB7-328C-C84B-3C71FAF087B0}"/>
                  </a:ext>
                </a:extLst>
              </p:cNvPr>
              <p:cNvSpPr txBox="1">
                <a:spLocks noRot="1" noChangeAspect="1" noMove="1" noResize="1" noEditPoints="1" noAdjustHandles="1" noChangeArrowheads="1" noChangeShapeType="1" noTextEdit="1"/>
              </p:cNvSpPr>
              <p:nvPr/>
            </p:nvSpPr>
            <p:spPr>
              <a:xfrm>
                <a:off x="1177986" y="5279677"/>
                <a:ext cx="6966779" cy="382284"/>
              </a:xfrm>
              <a:prstGeom prst="rect">
                <a:avLst/>
              </a:prstGeom>
              <a:blipFill>
                <a:blip r:embed="rId6"/>
                <a:stretch>
                  <a:fillRect l="-364" r="-545" b="-19355"/>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C929D606-A349-430B-6A48-5D60299577F7}"/>
              </a:ext>
            </a:extLst>
          </p:cNvPr>
          <p:cNvSpPr txBox="1"/>
          <p:nvPr/>
        </p:nvSpPr>
        <p:spPr>
          <a:xfrm>
            <a:off x="1172731" y="5968235"/>
            <a:ext cx="756744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net work done is equal to the change in kinetic energy as it should be.</a:t>
            </a:r>
          </a:p>
        </p:txBody>
      </p:sp>
    </p:spTree>
    <p:extLst>
      <p:ext uri="{BB962C8B-B14F-4D97-AF65-F5344CB8AC3E}">
        <p14:creationId xmlns:p14="http://schemas.microsoft.com/office/powerpoint/2010/main" val="877405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A83E5E-2943-67C4-1B63-6C31CE03968A}"/>
              </a:ext>
            </a:extLst>
          </p:cNvPr>
          <p:cNvSpPr txBox="1"/>
          <p:nvPr/>
        </p:nvSpPr>
        <p:spPr>
          <a:xfrm>
            <a:off x="97608" y="38891"/>
            <a:ext cx="9867950" cy="646331"/>
          </a:xfrm>
          <a:prstGeom prst="rect">
            <a:avLst/>
          </a:prstGeom>
          <a:noFill/>
        </p:spPr>
        <p:txBody>
          <a:bodyPr wrap="square" rtlCol="0">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#1 </a:t>
            </a:r>
          </a:p>
          <a:p>
            <a:r>
              <a:rPr lang="en-US" dirty="0">
                <a:solidFill>
                  <a:srgbClr val="C00000"/>
                </a:solidFill>
                <a:latin typeface="Times New Roman" panose="02020603050405020304" pitchFamily="18" charset="0"/>
                <a:cs typeface="Times New Roman" panose="02020603050405020304" pitchFamily="18" charset="0"/>
              </a:rPr>
              <a:t>	– 2D Projectile Motion, Equations of Motion &amp; Vectors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4B23892-8D36-D390-7C39-F96F7EFA8206}"/>
                  </a:ext>
                </a:extLst>
              </p:cNvPr>
              <p:cNvSpPr txBox="1"/>
              <p:nvPr/>
            </p:nvSpPr>
            <p:spPr>
              <a:xfrm>
                <a:off x="196142" y="685222"/>
                <a:ext cx="11898249" cy="6226063"/>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A softball of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𝑠𝑏</m:t>
                        </m:r>
                      </m:sub>
                    </m:sSub>
                    <m:r>
                      <a:rPr lang="en-US" b="0" i="1" smtClean="0">
                        <a:latin typeface="Cambria Math" panose="02040503050406030204" pitchFamily="18" charset="0"/>
                      </a:rPr>
                      <m:t>=200</m:t>
                    </m:r>
                    <m:r>
                      <a:rPr lang="en-US" b="0" i="1" smtClean="0">
                        <a:latin typeface="Cambria Math" panose="02040503050406030204" pitchFamily="18" charset="0"/>
                      </a:rPr>
                      <m:t>𝑔</m:t>
                    </m:r>
                    <m:r>
                      <a:rPr lang="en-US" b="0" i="1" smtClean="0">
                        <a:latin typeface="Cambria Math" panose="02040503050406030204" pitchFamily="18" charset="0"/>
                      </a:rPr>
                      <m:t> (~7 </m:t>
                    </m:r>
                    <m:r>
                      <a:rPr lang="en-US" b="0" i="1" smtClean="0">
                        <a:latin typeface="Cambria Math" panose="02040503050406030204" pitchFamily="18" charset="0"/>
                      </a:rPr>
                      <m:t>𝑜𝑢𝑛𝑐𝑒𝑠</m:t>
                    </m:r>
                    <m:r>
                      <a:rPr lang="en-US" b="0" i="1" smtClean="0">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is hit by a bat that is horizontally swung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𝑚</m:t>
                    </m:r>
                  </m:oMath>
                </a14:m>
                <a:r>
                  <a:rPr lang="en-US" dirty="0">
                    <a:latin typeface="Times New Roman" panose="02020603050405020304" pitchFamily="18" charset="0"/>
                    <a:cs typeface="Times New Roman" panose="02020603050405020304" pitchFamily="18" charset="0"/>
                  </a:rPr>
                  <a:t> off the ground.  The ball leaves the end of the bat with a speed of </a:t>
                </a:r>
                <a14:m>
                  <m:oMath xmlns:m="http://schemas.openxmlformats.org/officeDocument/2006/math">
                    <m:r>
                      <a:rPr lang="en-US" b="0" i="1" smtClean="0">
                        <a:latin typeface="Cambria Math" panose="02040503050406030204" pitchFamily="18" charset="0"/>
                      </a:rPr>
                      <m:t>21</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r>
                      <a:rPr lang="en-US" b="0" i="1" smtClean="0">
                        <a:latin typeface="Cambria Math" panose="02040503050406030204" pitchFamily="18" charset="0"/>
                      </a:rPr>
                      <m:t> (~47</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𝑚𝑖</m:t>
                            </m:r>
                          </m:num>
                          <m:den>
                            <m:r>
                              <a:rPr lang="en-US" b="0" i="1" smtClean="0">
                                <a:latin typeface="Cambria Math" panose="02040503050406030204" pitchFamily="18" charset="0"/>
                              </a:rPr>
                              <m:t>h𝑟</m:t>
                            </m:r>
                          </m:den>
                        </m:f>
                      </m:e>
                    </m:box>
                    <m:r>
                      <a:rPr lang="en-US" b="0" i="1" smtClean="0">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at an angle </a:t>
                </a:r>
                <a14:m>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36</m:t>
                        </m:r>
                      </m:e>
                      <m:sup>
                        <m:r>
                          <a:rPr lang="en-US" b="0" i="1" smtClean="0">
                            <a:latin typeface="Cambria Math" panose="02040503050406030204" pitchFamily="18" charset="0"/>
                            <a:ea typeface="Cambria Math" panose="02040503050406030204" pitchFamily="18" charset="0"/>
                          </a:rPr>
                          <m:t>0</m:t>
                        </m:r>
                      </m:sup>
                    </m:sSup>
                  </m:oMath>
                </a14:m>
                <a:r>
                  <a:rPr lang="en-US" dirty="0">
                    <a:latin typeface="Times New Roman" panose="02020603050405020304" pitchFamily="18" charset="0"/>
                    <a:cs typeface="Times New Roman" panose="02020603050405020304" pitchFamily="18" charset="0"/>
                  </a:rPr>
                  <a:t>, measured with respect to the horizontal.</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time of flight of the softball from the height it was hit until it returns to the ground?</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this time, what is the horizontal distance traveled by the softball and would the player have hit a homerun if the outfield wall is </a:t>
                </a:r>
                <a14:m>
                  <m:oMath xmlns:m="http://schemas.openxmlformats.org/officeDocument/2006/math">
                    <m:r>
                      <a:rPr lang="en-US" b="0" i="1" smtClean="0">
                        <a:latin typeface="Cambria Math" panose="02040503050406030204" pitchFamily="18" charset="0"/>
                      </a:rPr>
                      <m:t>225</m:t>
                    </m:r>
                    <m:r>
                      <a:rPr lang="en-US" b="0" i="1" smtClean="0">
                        <a:latin typeface="Cambria Math" panose="02040503050406030204" pitchFamily="18" charset="0"/>
                      </a:rPr>
                      <m:t>𝑓𝑡</m:t>
                    </m:r>
                    <m:r>
                      <a:rPr lang="en-US" b="0" i="1" smtClean="0">
                        <a:latin typeface="Cambria Math" panose="02040503050406030204" pitchFamily="18" charset="0"/>
                      </a:rPr>
                      <m:t> (~69</m:t>
                    </m:r>
                    <m:r>
                      <a:rPr lang="en-US" b="0" i="1" smtClean="0">
                        <a:latin typeface="Cambria Math" panose="02040503050406030204" pitchFamily="18" charset="0"/>
                      </a:rPr>
                      <m:t>𝑚</m:t>
                    </m:r>
                    <m:r>
                      <a:rPr lang="en-US" b="0" i="1" smtClean="0">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away and has a height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=2.0</m:t>
                    </m:r>
                    <m:r>
                      <a:rPr lang="en-US" b="0" i="1" smtClean="0">
                        <a:latin typeface="Cambria Math" panose="02040503050406030204" pitchFamily="18" charset="0"/>
                      </a:rPr>
                      <m:t>𝑚</m:t>
                    </m:r>
                  </m:oMath>
                </a14:m>
                <a:r>
                  <a:rPr lang="en-US" dirty="0">
                    <a:latin typeface="Times New Roman" panose="02020603050405020304" pitchFamily="18" charset="0"/>
                    <a:cs typeface="Times New Roman" panose="02020603050405020304" pitchFamily="18" charset="0"/>
                  </a:rPr>
                  <a:t> measured from ground level, will the player have hit a homerun?</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player hits a home run with what velocity (magnitude and direction) will the ball clear the outfield wall and will the ball be rising or falling when it does?</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 what height above the wall will the softball clear the outfield wall if the player hits a home run.</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player does not hit a home run, by how much does the player miss the outfield wall, measured horizontally across the ground?</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Independent of whether the player hits a homerun, what is the impact velocity of the softball with the ground?</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Independent of whether the player hits a homerun, what’s the highest point the softball reaches above the ground?</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player didn’t hit a homerun, at what initial speed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𝑣</m:t>
                        </m:r>
                      </m:e>
                      <m:sub>
                        <m:r>
                          <a:rPr lang="en-US" b="0" i="1" smtClean="0">
                            <a:latin typeface="Cambria Math" panose="02040503050406030204" pitchFamily="18" charset="0"/>
                            <a:cs typeface="Times New Roman" panose="02020603050405020304" pitchFamily="18" charset="0"/>
                          </a:rPr>
                          <m:t>𝑖</m:t>
                        </m:r>
                      </m:sub>
                    </m:sSub>
                    <m:r>
                      <a:rPr lang="en-US" b="0"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would the ball need to be hit if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 remains unchanged to hit a homerun?</a:t>
                </a:r>
              </a:p>
            </p:txBody>
          </p:sp>
        </mc:Choice>
        <mc:Fallback xmlns="">
          <p:sp>
            <p:nvSpPr>
              <p:cNvPr id="6" name="TextBox 5">
                <a:extLst>
                  <a:ext uri="{FF2B5EF4-FFF2-40B4-BE49-F238E27FC236}">
                    <a16:creationId xmlns:a16="http://schemas.microsoft.com/office/drawing/2014/main" id="{24B23892-8D36-D390-7C39-F96F7EFA8206}"/>
                  </a:ext>
                </a:extLst>
              </p:cNvPr>
              <p:cNvSpPr txBox="1">
                <a:spLocks noRot="1" noChangeAspect="1" noMove="1" noResize="1" noEditPoints="1" noAdjustHandles="1" noChangeArrowheads="1" noChangeShapeType="1" noTextEdit="1"/>
              </p:cNvSpPr>
              <p:nvPr/>
            </p:nvSpPr>
            <p:spPr>
              <a:xfrm>
                <a:off x="196142" y="685222"/>
                <a:ext cx="11898249" cy="6226063"/>
              </a:xfrm>
              <a:prstGeom prst="rect">
                <a:avLst/>
              </a:prstGeom>
              <a:blipFill>
                <a:blip r:embed="rId2"/>
                <a:stretch>
                  <a:fillRect l="-426" t="-407" r="-426" b="-407"/>
                </a:stretch>
              </a:blipFill>
            </p:spPr>
            <p:txBody>
              <a:bodyPr/>
              <a:lstStyle/>
              <a:p>
                <a:r>
                  <a:rPr lang="en-US">
                    <a:noFill/>
                  </a:rPr>
                  <a:t> </a:t>
                </a:r>
              </a:p>
            </p:txBody>
          </p:sp>
        </mc:Fallback>
      </mc:AlternateContent>
    </p:spTree>
    <p:extLst>
      <p:ext uri="{BB962C8B-B14F-4D97-AF65-F5344CB8AC3E}">
        <p14:creationId xmlns:p14="http://schemas.microsoft.com/office/powerpoint/2010/main" val="2415238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86732A-C795-D974-658B-040D5E8D9D26}"/>
              </a:ext>
            </a:extLst>
          </p:cNvPr>
          <p:cNvSpPr txBox="1"/>
          <p:nvPr/>
        </p:nvSpPr>
        <p:spPr>
          <a:xfrm>
            <a:off x="406350" y="353568"/>
            <a:ext cx="11569340" cy="646331"/>
          </a:xfrm>
          <a:prstGeom prst="rect">
            <a:avLst/>
          </a:prstGeom>
          <a:noFill/>
        </p:spPr>
        <p:txBody>
          <a:bodyPr wrap="square" rtlCol="0">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#5</a:t>
            </a:r>
          </a:p>
          <a:p>
            <a:r>
              <a:rPr lang="en-US" dirty="0">
                <a:solidFill>
                  <a:srgbClr val="C00000"/>
                </a:solidFill>
                <a:latin typeface="Times New Roman" panose="02020603050405020304" pitchFamily="18" charset="0"/>
                <a:cs typeface="Times New Roman" panose="02020603050405020304" pitchFamily="18" charset="0"/>
              </a:rPr>
              <a:t>	- Forces, Torques, Equations of Motion for Constant Acceleration, &amp; Conservation of Energy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B0B63AB-1C96-440A-9A87-1D83C3CBBF04}"/>
                  </a:ext>
                </a:extLst>
              </p:cNvPr>
              <p:cNvSpPr txBox="1"/>
              <p:nvPr/>
            </p:nvSpPr>
            <p:spPr>
              <a:xfrm>
                <a:off x="406350" y="1170432"/>
                <a:ext cx="11314176" cy="48227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A box of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 is at rest on a horizontal surface.  This box is connected to a second box of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a14:m>
                <a:r>
                  <a:rPr lang="en-US" dirty="0">
                    <a:latin typeface="Times New Roman" panose="02020603050405020304" pitchFamily="18" charset="0"/>
                    <a:cs typeface="Times New Roman" panose="02020603050405020304" pitchFamily="18" charset="0"/>
                  </a:rPr>
                  <a:t> by a light string that passes over a pulley of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𝑝</m:t>
                        </m:r>
                      </m:sub>
                    </m:sSub>
                    <m:r>
                      <a:rPr lang="en-US" b="0" i="1" smtClean="0">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and radius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𝑝</m:t>
                        </m:r>
                      </m:sub>
                    </m:sSub>
                  </m:oMath>
                </a14:m>
                <a:r>
                  <a:rPr lang="en-US" dirty="0">
                    <a:latin typeface="Times New Roman" panose="02020603050405020304" pitchFamily="18" charset="0"/>
                    <a:cs typeface="Times New Roman" panose="02020603050405020304" pitchFamily="18" charset="0"/>
                  </a:rPr>
                  <a:t>.  The box of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r>
                      <a:rPr lang="en-US" b="0" i="1" smtClean="0">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hangs vertically at rest.</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system is released from rest, what is the translational acceleration of the system of masses?  Use forces/torques and assume friction (with coefficient of kinetic friction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𝑘</m:t>
                        </m:r>
                      </m:sub>
                    </m:sSub>
                  </m:oMath>
                </a14:m>
                <a:r>
                  <a:rPr lang="en-US" dirty="0">
                    <a:latin typeface="Times New Roman" panose="02020603050405020304" pitchFamily="18" charset="0"/>
                    <a:cs typeface="Times New Roman" panose="02020603050405020304" pitchFamily="18" charset="0"/>
                  </a:rPr>
                  <a:t>) exists on the horizontal surface that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slides.</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From the translational acceleration you determined from forces/torques, what is the speed of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 (and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2</m:t>
                        </m:r>
                      </m:sub>
                    </m:sSub>
                  </m:oMath>
                </a14:m>
                <a:r>
                  <a:rPr lang="en-US" dirty="0">
                    <a:latin typeface="Times New Roman" panose="02020603050405020304" pitchFamily="18" charset="0"/>
                    <a:cs typeface="Times New Roman" panose="02020603050405020304" pitchFamily="18" charset="0"/>
                  </a:rPr>
                  <a:t> also) after the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 has slid a distance </a:t>
                </a:r>
                <a14:m>
                  <m:oMath xmlns:m="http://schemas.openxmlformats.org/officeDocument/2006/math">
                    <m:r>
                      <a:rPr lang="en-US" b="0" i="1" smtClean="0">
                        <a:latin typeface="Cambria Math" panose="02040503050406030204" pitchFamily="18" charset="0"/>
                      </a:rPr>
                      <m:t>𝑑</m:t>
                    </m:r>
                  </m:oMath>
                </a14:m>
                <a:r>
                  <a:rPr lang="en-US" dirty="0">
                    <a:latin typeface="Times New Roman" panose="02020603050405020304" pitchFamily="18" charset="0"/>
                    <a:cs typeface="Times New Roman" panose="02020603050405020304" pitchFamily="18" charset="0"/>
                  </a:rPr>
                  <a:t> from rest?  </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long does it take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to slide distance </a:t>
                </a:r>
                <a14:m>
                  <m:oMath xmlns:m="http://schemas.openxmlformats.org/officeDocument/2006/math">
                    <m:r>
                      <a:rPr lang="en-US" i="1">
                        <a:latin typeface="Cambria Math" panose="02040503050406030204" pitchFamily="18" charset="0"/>
                      </a:rPr>
                      <m:t>𝑑</m:t>
                    </m:r>
                  </m:oMath>
                </a14:m>
                <a:r>
                  <a:rPr lang="en-US" dirty="0">
                    <a:latin typeface="Times New Roman" panose="02020603050405020304" pitchFamily="18" charset="0"/>
                    <a:cs typeface="Times New Roman" panose="02020603050405020304" pitchFamily="18" charset="0"/>
                  </a:rPr>
                  <a:t> from rest?</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the translational acceleration of the system, what is the speed of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 after time if the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were released from rest ?  How does this compare to the result calculated above?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energies, what is the speed of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 after it has slid a distance </a:t>
                </a:r>
                <a14:m>
                  <m:oMath xmlns:m="http://schemas.openxmlformats.org/officeDocument/2006/math">
                    <m:r>
                      <a:rPr lang="en-US" i="1">
                        <a:latin typeface="Cambria Math" panose="02040503050406030204" pitchFamily="18" charset="0"/>
                      </a:rPr>
                      <m:t>𝑑</m:t>
                    </m:r>
                  </m:oMath>
                </a14:m>
                <a:r>
                  <a:rPr lang="en-US" dirty="0">
                    <a:latin typeface="Times New Roman" panose="02020603050405020304" pitchFamily="18" charset="0"/>
                    <a:cs typeface="Times New Roman" panose="02020603050405020304" pitchFamily="18" charset="0"/>
                  </a:rPr>
                  <a:t> from rest?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coefficient of kinetic friction would be needed so the box of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2</m:t>
                        </m:r>
                      </m:sub>
                    </m:sSub>
                    <m:r>
                      <a:rPr lang="en-US" b="0"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falls at a constant speed?</a:t>
                </a:r>
              </a:p>
            </p:txBody>
          </p:sp>
        </mc:Choice>
        <mc:Fallback xmlns="">
          <p:sp>
            <p:nvSpPr>
              <p:cNvPr id="5" name="TextBox 4">
                <a:extLst>
                  <a:ext uri="{FF2B5EF4-FFF2-40B4-BE49-F238E27FC236}">
                    <a16:creationId xmlns:a16="http://schemas.microsoft.com/office/drawing/2014/main" id="{BB0B63AB-1C96-440A-9A87-1D83C3CBBF04}"/>
                  </a:ext>
                </a:extLst>
              </p:cNvPr>
              <p:cNvSpPr txBox="1">
                <a:spLocks noRot="1" noChangeAspect="1" noMove="1" noResize="1" noEditPoints="1" noAdjustHandles="1" noChangeArrowheads="1" noChangeShapeType="1" noTextEdit="1"/>
              </p:cNvSpPr>
              <p:nvPr/>
            </p:nvSpPr>
            <p:spPr>
              <a:xfrm>
                <a:off x="406350" y="1170432"/>
                <a:ext cx="11314176" cy="4822730"/>
              </a:xfrm>
              <a:prstGeom prst="rect">
                <a:avLst/>
              </a:prstGeom>
              <a:blipFill>
                <a:blip r:embed="rId2"/>
                <a:stretch>
                  <a:fillRect l="-561" t="-526" r="-336" b="-1316"/>
                </a:stretch>
              </a:blipFill>
            </p:spPr>
            <p:txBody>
              <a:bodyPr/>
              <a:lstStyle/>
              <a:p>
                <a:r>
                  <a:rPr lang="en-US">
                    <a:noFill/>
                  </a:rPr>
                  <a:t> </a:t>
                </a:r>
              </a:p>
            </p:txBody>
          </p:sp>
        </mc:Fallback>
      </mc:AlternateContent>
    </p:spTree>
    <p:extLst>
      <p:ext uri="{BB962C8B-B14F-4D97-AF65-F5344CB8AC3E}">
        <p14:creationId xmlns:p14="http://schemas.microsoft.com/office/powerpoint/2010/main" val="376030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1E52A3-116C-74E2-6011-E9231DA7A1D7}"/>
              </a:ext>
            </a:extLst>
          </p:cNvPr>
          <p:cNvSpPr txBox="1"/>
          <p:nvPr/>
        </p:nvSpPr>
        <p:spPr>
          <a:xfrm>
            <a:off x="262759" y="230492"/>
            <a:ext cx="6096000" cy="369332"/>
          </a:xfrm>
          <a:prstGeom prst="rect">
            <a:avLst/>
          </a:prstGeom>
          <a:noFill/>
        </p:spPr>
        <p:txBody>
          <a:bodyPr wrap="square">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#5 - Solution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C2BD870-6FB6-9B1E-3884-DF0CBB74E2F6}"/>
                  </a:ext>
                </a:extLst>
              </p:cNvPr>
              <p:cNvSpPr txBox="1"/>
              <p:nvPr/>
            </p:nvSpPr>
            <p:spPr>
              <a:xfrm>
                <a:off x="262759" y="876468"/>
                <a:ext cx="11451446" cy="646331"/>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system is released from rest, what is the translational acceleration of the system of masses?  Use forces/torques and assume friction (with coefficient of kinetic friction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𝑘</m:t>
                        </m:r>
                      </m:sub>
                    </m:sSub>
                  </m:oMath>
                </a14:m>
                <a:r>
                  <a:rPr lang="en-US" dirty="0">
                    <a:latin typeface="Times New Roman" panose="02020603050405020304" pitchFamily="18" charset="0"/>
                    <a:cs typeface="Times New Roman" panose="02020603050405020304" pitchFamily="18" charset="0"/>
                  </a:rPr>
                  <a:t>) exists on the horizontal surface that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slides.</a:t>
                </a:r>
              </a:p>
            </p:txBody>
          </p:sp>
        </mc:Choice>
        <mc:Fallback xmlns="">
          <p:sp>
            <p:nvSpPr>
              <p:cNvPr id="7" name="TextBox 6">
                <a:extLst>
                  <a:ext uri="{FF2B5EF4-FFF2-40B4-BE49-F238E27FC236}">
                    <a16:creationId xmlns:a16="http://schemas.microsoft.com/office/drawing/2014/main" id="{1C2BD870-6FB6-9B1E-3884-DF0CBB74E2F6}"/>
                  </a:ext>
                </a:extLst>
              </p:cNvPr>
              <p:cNvSpPr txBox="1">
                <a:spLocks noRot="1" noChangeAspect="1" noMove="1" noResize="1" noEditPoints="1" noAdjustHandles="1" noChangeArrowheads="1" noChangeShapeType="1" noTextEdit="1"/>
              </p:cNvSpPr>
              <p:nvPr/>
            </p:nvSpPr>
            <p:spPr>
              <a:xfrm>
                <a:off x="262759" y="876468"/>
                <a:ext cx="11451446" cy="646331"/>
              </a:xfrm>
              <a:prstGeom prst="rect">
                <a:avLst/>
              </a:prstGeom>
              <a:blipFill>
                <a:blip r:embed="rId2"/>
                <a:stretch>
                  <a:fillRect l="-332" t="-5769" r="-443"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99274FF-EF7D-8354-C867-861B1C394646}"/>
                  </a:ext>
                </a:extLst>
              </p:cNvPr>
              <p:cNvSpPr txBox="1"/>
              <p:nvPr/>
            </p:nvSpPr>
            <p:spPr>
              <a:xfrm>
                <a:off x="771731" y="2230395"/>
                <a:ext cx="7723075"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𝑛𝑒𝑡</m:t>
                          </m:r>
                          <m:r>
                            <a:rPr lang="en-US" b="0" i="1" smtClean="0">
                              <a:latin typeface="Cambria Math" panose="02040503050406030204" pitchFamily="18" charset="0"/>
                            </a:rPr>
                            <m:t>,</m:t>
                          </m:r>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𝑇𝐿</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𝑓𝑟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en-US" b="0" i="1" smtClean="0">
                          <a:latin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𝑇𝐿</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𝑎</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𝑓𝑟</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𝑁</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𝑔</m:t>
                      </m:r>
                    </m:oMath>
                  </m:oMathPara>
                </a14:m>
                <a:endParaRPr lang="en-US" dirty="0"/>
              </a:p>
            </p:txBody>
          </p:sp>
        </mc:Choice>
        <mc:Fallback xmlns="">
          <p:sp>
            <p:nvSpPr>
              <p:cNvPr id="8" name="TextBox 7">
                <a:extLst>
                  <a:ext uri="{FF2B5EF4-FFF2-40B4-BE49-F238E27FC236}">
                    <a16:creationId xmlns:a16="http://schemas.microsoft.com/office/drawing/2014/main" id="{399274FF-EF7D-8354-C867-861B1C394646}"/>
                  </a:ext>
                </a:extLst>
              </p:cNvPr>
              <p:cNvSpPr txBox="1">
                <a:spLocks noRot="1" noChangeAspect="1" noMove="1" noResize="1" noEditPoints="1" noAdjustHandles="1" noChangeArrowheads="1" noChangeShapeType="1" noTextEdit="1"/>
              </p:cNvSpPr>
              <p:nvPr/>
            </p:nvSpPr>
            <p:spPr>
              <a:xfrm>
                <a:off x="771731" y="2230395"/>
                <a:ext cx="7723075" cy="299249"/>
              </a:xfrm>
              <a:prstGeom prst="rect">
                <a:avLst/>
              </a:prstGeom>
              <a:blipFill>
                <a:blip r:embed="rId3"/>
                <a:stretch>
                  <a:fillRect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C188363-5C09-E3CD-7C15-BC83ABAAC17A}"/>
                  </a:ext>
                </a:extLst>
              </p:cNvPr>
              <p:cNvSpPr txBox="1"/>
              <p:nvPr/>
            </p:nvSpPr>
            <p:spPr>
              <a:xfrm>
                <a:off x="466468" y="1799443"/>
                <a:ext cx="6098058"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For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endParaRPr lang="en-US" dirty="0"/>
              </a:p>
            </p:txBody>
          </p:sp>
        </mc:Choice>
        <mc:Fallback xmlns="">
          <p:sp>
            <p:nvSpPr>
              <p:cNvPr id="10" name="TextBox 9">
                <a:extLst>
                  <a:ext uri="{FF2B5EF4-FFF2-40B4-BE49-F238E27FC236}">
                    <a16:creationId xmlns:a16="http://schemas.microsoft.com/office/drawing/2014/main" id="{6C188363-5C09-E3CD-7C15-BC83ABAAC17A}"/>
                  </a:ext>
                </a:extLst>
              </p:cNvPr>
              <p:cNvSpPr txBox="1">
                <a:spLocks noRot="1" noChangeAspect="1" noMove="1" noResize="1" noEditPoints="1" noAdjustHandles="1" noChangeArrowheads="1" noChangeShapeType="1" noTextEdit="1"/>
              </p:cNvSpPr>
              <p:nvPr/>
            </p:nvSpPr>
            <p:spPr>
              <a:xfrm>
                <a:off x="466468" y="1799443"/>
                <a:ext cx="6098058" cy="369332"/>
              </a:xfrm>
              <a:prstGeom prst="rect">
                <a:avLst/>
              </a:prstGeom>
              <a:blipFill>
                <a:blip r:embed="rId4"/>
                <a:stretch>
                  <a:fillRect l="-832"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5435DA1-1644-038C-9782-A8138849EB32}"/>
                  </a:ext>
                </a:extLst>
              </p:cNvPr>
              <p:cNvSpPr txBox="1"/>
              <p:nvPr/>
            </p:nvSpPr>
            <p:spPr>
              <a:xfrm>
                <a:off x="771731" y="2753497"/>
                <a:ext cx="4950393"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𝑛𝑒𝑡</m:t>
                          </m:r>
                          <m:r>
                            <a:rPr lang="en-US" b="0" i="1" smtClean="0">
                              <a:latin typeface="Cambria Math" panose="02040503050406030204" pitchFamily="18" charset="0"/>
                            </a:rPr>
                            <m:t>,</m:t>
                          </m:r>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𝑁</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𝑊</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𝑦</m:t>
                          </m:r>
                        </m:sub>
                      </m:sSub>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𝑁</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𝑤</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𝑔</m:t>
                      </m:r>
                    </m:oMath>
                  </m:oMathPara>
                </a14:m>
                <a:endParaRPr lang="en-US" dirty="0"/>
              </a:p>
            </p:txBody>
          </p:sp>
        </mc:Choice>
        <mc:Fallback xmlns="">
          <p:sp>
            <p:nvSpPr>
              <p:cNvPr id="11" name="TextBox 10">
                <a:extLst>
                  <a:ext uri="{FF2B5EF4-FFF2-40B4-BE49-F238E27FC236}">
                    <a16:creationId xmlns:a16="http://schemas.microsoft.com/office/drawing/2014/main" id="{55435DA1-1644-038C-9782-A8138849EB32}"/>
                  </a:ext>
                </a:extLst>
              </p:cNvPr>
              <p:cNvSpPr txBox="1">
                <a:spLocks noRot="1" noChangeAspect="1" noMove="1" noResize="1" noEditPoints="1" noAdjustHandles="1" noChangeArrowheads="1" noChangeShapeType="1" noTextEdit="1"/>
              </p:cNvSpPr>
              <p:nvPr/>
            </p:nvSpPr>
            <p:spPr>
              <a:xfrm>
                <a:off x="771731" y="2753497"/>
                <a:ext cx="4950393" cy="298928"/>
              </a:xfrm>
              <a:prstGeom prst="rect">
                <a:avLst/>
              </a:prstGeom>
              <a:blipFill>
                <a:blip r:embed="rId5"/>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BECB6C-22F7-4D46-0429-6603FEB51E5B}"/>
                  </a:ext>
                </a:extLst>
              </p:cNvPr>
              <p:cNvSpPr txBox="1"/>
              <p:nvPr/>
            </p:nvSpPr>
            <p:spPr>
              <a:xfrm>
                <a:off x="466468" y="3320870"/>
                <a:ext cx="6098058"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For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2</m:t>
                        </m:r>
                      </m:sub>
                    </m:sSub>
                  </m:oMath>
                </a14:m>
                <a:endParaRPr lang="en-US" dirty="0"/>
              </a:p>
            </p:txBody>
          </p:sp>
        </mc:Choice>
        <mc:Fallback xmlns="">
          <p:sp>
            <p:nvSpPr>
              <p:cNvPr id="12" name="TextBox 11">
                <a:extLst>
                  <a:ext uri="{FF2B5EF4-FFF2-40B4-BE49-F238E27FC236}">
                    <a16:creationId xmlns:a16="http://schemas.microsoft.com/office/drawing/2014/main" id="{D6BECB6C-22F7-4D46-0429-6603FEB51E5B}"/>
                  </a:ext>
                </a:extLst>
              </p:cNvPr>
              <p:cNvSpPr txBox="1">
                <a:spLocks noRot="1" noChangeAspect="1" noMove="1" noResize="1" noEditPoints="1" noAdjustHandles="1" noChangeArrowheads="1" noChangeShapeType="1" noTextEdit="1"/>
              </p:cNvSpPr>
              <p:nvPr/>
            </p:nvSpPr>
            <p:spPr>
              <a:xfrm>
                <a:off x="466468" y="3320870"/>
                <a:ext cx="6098058" cy="369332"/>
              </a:xfrm>
              <a:prstGeom prst="rect">
                <a:avLst/>
              </a:prstGeom>
              <a:blipFill>
                <a:blip r:embed="rId6"/>
                <a:stretch>
                  <a:fillRect l="-832"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E46A764-5AB2-1FD5-0E3A-C28B9B965A42}"/>
                  </a:ext>
                </a:extLst>
              </p:cNvPr>
              <p:cNvSpPr txBox="1"/>
              <p:nvPr/>
            </p:nvSpPr>
            <p:spPr>
              <a:xfrm>
                <a:off x="752959" y="3786887"/>
                <a:ext cx="6666569"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𝑛𝑒𝑡</m:t>
                          </m:r>
                          <m:r>
                            <a:rPr lang="en-US" b="0" i="1" smtClean="0">
                              <a:latin typeface="Cambria Math" panose="02040503050406030204" pitchFamily="18" charset="0"/>
                            </a:rPr>
                            <m:t>,</m:t>
                          </m:r>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𝑇𝑅</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𝑊</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𝑦</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𝑇𝑅</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r>
                        <a:rPr lang="en-US" b="0" i="1" smtClean="0">
                          <a:latin typeface="Cambria Math" panose="02040503050406030204" pitchFamily="18" charset="0"/>
                        </a:rPr>
                        <m:t>𝑔</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b="0" i="1" smtClean="0">
                          <a:latin typeface="Cambria Math" panose="02040503050406030204" pitchFamily="18" charset="0"/>
                        </a:rPr>
                        <m:t>𝑎</m:t>
                      </m:r>
                    </m:oMath>
                  </m:oMathPara>
                </a14:m>
                <a:endParaRPr lang="en-US" dirty="0"/>
              </a:p>
            </p:txBody>
          </p:sp>
        </mc:Choice>
        <mc:Fallback xmlns="">
          <p:sp>
            <p:nvSpPr>
              <p:cNvPr id="13" name="TextBox 12">
                <a:extLst>
                  <a:ext uri="{FF2B5EF4-FFF2-40B4-BE49-F238E27FC236}">
                    <a16:creationId xmlns:a16="http://schemas.microsoft.com/office/drawing/2014/main" id="{9E46A764-5AB2-1FD5-0E3A-C28B9B965A42}"/>
                  </a:ext>
                </a:extLst>
              </p:cNvPr>
              <p:cNvSpPr txBox="1">
                <a:spLocks noRot="1" noChangeAspect="1" noMove="1" noResize="1" noEditPoints="1" noAdjustHandles="1" noChangeArrowheads="1" noChangeShapeType="1" noTextEdit="1"/>
              </p:cNvSpPr>
              <p:nvPr/>
            </p:nvSpPr>
            <p:spPr>
              <a:xfrm>
                <a:off x="752959" y="3786887"/>
                <a:ext cx="6666569" cy="298928"/>
              </a:xfrm>
              <a:prstGeom prst="rect">
                <a:avLst/>
              </a:prstGeom>
              <a:blipFill>
                <a:blip r:embed="rId7"/>
                <a:stretch>
                  <a:fillRect b="-20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09801BC-496F-8731-1E0B-0B1FAF511E4C}"/>
                  </a:ext>
                </a:extLst>
              </p:cNvPr>
              <p:cNvSpPr txBox="1"/>
              <p:nvPr/>
            </p:nvSpPr>
            <p:spPr>
              <a:xfrm>
                <a:off x="771730" y="4481428"/>
                <a:ext cx="6895734" cy="6274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𝑛𝑒𝑡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𝜏</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𝑇𝐿</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𝜏</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𝑇𝑅</m:t>
                              </m:r>
                            </m:sub>
                          </m:sSub>
                        </m:sub>
                      </m:sSub>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𝑝</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𝑇𝐿</m:t>
                          </m:r>
                        </m:sub>
                      </m:sSub>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90</m:t>
                          </m:r>
                        </m:e>
                      </m:func>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𝑝</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𝑇𝑅</m:t>
                          </m:r>
                        </m:sub>
                      </m:sSub>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90</m:t>
                          </m:r>
                        </m:e>
                      </m:func>
                      <m:r>
                        <a:rPr lang="en-US" b="0" i="1" smtClean="0">
                          <a:latin typeface="Cambria Math" panose="02040503050406030204" pitchFamily="18" charset="0"/>
                          <a:ea typeface="Cambria Math" panose="02040503050406030204" pitchFamily="18" charset="0"/>
                        </a:rPr>
                        <m:t>=−</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𝑝</m:t>
                          </m:r>
                        </m:sub>
                      </m:sSub>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𝑝</m:t>
                          </m:r>
                        </m:sub>
                        <m:sup>
                          <m:r>
                            <a:rPr lang="en-US" b="0" i="1" smtClean="0">
                              <a:latin typeface="Cambria Math" panose="02040503050406030204" pitchFamily="18" charset="0"/>
                              <a:ea typeface="Cambria Math" panose="02040503050406030204" pitchFamily="18" charset="0"/>
                            </a:rPr>
                            <m:t>2</m:t>
                          </m:r>
                        </m:sup>
                      </m:sSubSup>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𝑎</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𝑝</m:t>
                                  </m:r>
                                </m:sub>
                              </m:sSub>
                            </m:den>
                          </m:f>
                        </m:e>
                      </m:d>
                    </m:oMath>
                  </m:oMathPara>
                </a14:m>
                <a:endParaRPr lang="en-US" dirty="0"/>
              </a:p>
            </p:txBody>
          </p:sp>
        </mc:Choice>
        <mc:Fallback xmlns="">
          <p:sp>
            <p:nvSpPr>
              <p:cNvPr id="14" name="TextBox 13">
                <a:extLst>
                  <a:ext uri="{FF2B5EF4-FFF2-40B4-BE49-F238E27FC236}">
                    <a16:creationId xmlns:a16="http://schemas.microsoft.com/office/drawing/2014/main" id="{009801BC-496F-8731-1E0B-0B1FAF511E4C}"/>
                  </a:ext>
                </a:extLst>
              </p:cNvPr>
              <p:cNvSpPr txBox="1">
                <a:spLocks noRot="1" noChangeAspect="1" noMove="1" noResize="1" noEditPoints="1" noAdjustHandles="1" noChangeArrowheads="1" noChangeShapeType="1" noTextEdit="1"/>
              </p:cNvSpPr>
              <p:nvPr/>
            </p:nvSpPr>
            <p:spPr>
              <a:xfrm>
                <a:off x="771730" y="4481428"/>
                <a:ext cx="6895734" cy="627416"/>
              </a:xfrm>
              <a:prstGeom prst="rect">
                <a:avLst/>
              </a:prstGeom>
              <a:blipFill>
                <a:blip r:embed="rId8"/>
                <a:stretch>
                  <a:fillRect b="-9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66856AF-AB78-8F42-56C5-8D21D43FC61D}"/>
                  </a:ext>
                </a:extLst>
              </p:cNvPr>
              <p:cNvSpPr txBox="1"/>
              <p:nvPr/>
            </p:nvSpPr>
            <p:spPr>
              <a:xfrm>
                <a:off x="771730" y="5287895"/>
                <a:ext cx="5625643" cy="6274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𝑇𝐿</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𝑇𝑅</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𝑔</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𝑔</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e>
                      </m:box>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𝑝</m:t>
                          </m:r>
                        </m:sub>
                      </m:sSub>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𝑝</m:t>
                          </m:r>
                        </m:sub>
                        <m:sup>
                          <m:r>
                            <a:rPr lang="en-US" i="1">
                              <a:latin typeface="Cambria Math" panose="02040503050406030204" pitchFamily="18" charset="0"/>
                              <a:ea typeface="Cambria Math" panose="02040503050406030204" pitchFamily="18" charset="0"/>
                            </a:rPr>
                            <m:t>2</m:t>
                          </m:r>
                        </m:sup>
                      </m:sSubSup>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𝑎</m:t>
                              </m:r>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𝑝</m:t>
                                  </m:r>
                                </m:sub>
                              </m:sSub>
                            </m:den>
                          </m:f>
                        </m:e>
                      </m:d>
                    </m:oMath>
                  </m:oMathPara>
                </a14:m>
                <a:endParaRPr lang="en-US" dirty="0"/>
              </a:p>
            </p:txBody>
          </p:sp>
        </mc:Choice>
        <mc:Fallback xmlns="">
          <p:sp>
            <p:nvSpPr>
              <p:cNvPr id="15" name="TextBox 14">
                <a:extLst>
                  <a:ext uri="{FF2B5EF4-FFF2-40B4-BE49-F238E27FC236}">
                    <a16:creationId xmlns:a16="http://schemas.microsoft.com/office/drawing/2014/main" id="{766856AF-AB78-8F42-56C5-8D21D43FC61D}"/>
                  </a:ext>
                </a:extLst>
              </p:cNvPr>
              <p:cNvSpPr txBox="1">
                <a:spLocks noRot="1" noChangeAspect="1" noMove="1" noResize="1" noEditPoints="1" noAdjustHandles="1" noChangeArrowheads="1" noChangeShapeType="1" noTextEdit="1"/>
              </p:cNvSpPr>
              <p:nvPr/>
            </p:nvSpPr>
            <p:spPr>
              <a:xfrm>
                <a:off x="771730" y="5287895"/>
                <a:ext cx="5625643" cy="627416"/>
              </a:xfrm>
              <a:prstGeom prst="rect">
                <a:avLst/>
              </a:prstGeom>
              <a:blipFill>
                <a:blip r:embed="rId9"/>
                <a:stretch>
                  <a:fillRect l="-45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3615503-E944-5520-C5B2-52790EC221F0}"/>
                  </a:ext>
                </a:extLst>
              </p:cNvPr>
              <p:cNvSpPr txBox="1"/>
              <p:nvPr/>
            </p:nvSpPr>
            <p:spPr>
              <a:xfrm>
                <a:off x="2271535" y="6094363"/>
                <a:ext cx="2487924" cy="6537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box>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𝑝</m:t>
                                  </m:r>
                                </m:sub>
                              </m:sSub>
                            </m:den>
                          </m:f>
                        </m:e>
                      </m:d>
                      <m:r>
                        <a:rPr lang="en-US" b="0" i="1" smtClean="0">
                          <a:latin typeface="Cambria Math" panose="02040503050406030204" pitchFamily="18" charset="0"/>
                        </a:rPr>
                        <m:t>𝑔</m:t>
                      </m:r>
                    </m:oMath>
                  </m:oMathPara>
                </a14:m>
                <a:endParaRPr lang="en-US" dirty="0"/>
              </a:p>
            </p:txBody>
          </p:sp>
        </mc:Choice>
        <mc:Fallback xmlns="">
          <p:sp>
            <p:nvSpPr>
              <p:cNvPr id="16" name="TextBox 15">
                <a:extLst>
                  <a:ext uri="{FF2B5EF4-FFF2-40B4-BE49-F238E27FC236}">
                    <a16:creationId xmlns:a16="http://schemas.microsoft.com/office/drawing/2014/main" id="{93615503-E944-5520-C5B2-52790EC221F0}"/>
                  </a:ext>
                </a:extLst>
              </p:cNvPr>
              <p:cNvSpPr txBox="1">
                <a:spLocks noRot="1" noChangeAspect="1" noMove="1" noResize="1" noEditPoints="1" noAdjustHandles="1" noChangeArrowheads="1" noChangeShapeType="1" noTextEdit="1"/>
              </p:cNvSpPr>
              <p:nvPr/>
            </p:nvSpPr>
            <p:spPr>
              <a:xfrm>
                <a:off x="2271535" y="6094363"/>
                <a:ext cx="2487924" cy="653769"/>
              </a:xfrm>
              <a:prstGeom prst="rect">
                <a:avLst/>
              </a:prstGeom>
              <a:blipFill>
                <a:blip r:embed="rId10"/>
                <a:stretch>
                  <a:fillRect l="-1531" r="-2041" b="-7692"/>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7ACAC13B-18C6-3A06-71E1-331EC8551A8B}"/>
              </a:ext>
            </a:extLst>
          </p:cNvPr>
          <p:cNvSpPr txBox="1"/>
          <p:nvPr/>
        </p:nvSpPr>
        <p:spPr>
          <a:xfrm>
            <a:off x="466468" y="4264866"/>
            <a:ext cx="6098058"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For the pulley</a:t>
            </a:r>
            <a:endParaRPr lang="en-US" dirty="0"/>
          </a:p>
        </p:txBody>
      </p:sp>
    </p:spTree>
    <p:extLst>
      <p:ext uri="{BB962C8B-B14F-4D97-AF65-F5344CB8AC3E}">
        <p14:creationId xmlns:p14="http://schemas.microsoft.com/office/powerpoint/2010/main" val="55060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D449B-9724-7F8F-87B5-CB299621188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59AA6F8-F738-AA34-F537-103B76FD631C}"/>
              </a:ext>
            </a:extLst>
          </p:cNvPr>
          <p:cNvSpPr txBox="1"/>
          <p:nvPr/>
        </p:nvSpPr>
        <p:spPr>
          <a:xfrm>
            <a:off x="262759" y="230492"/>
            <a:ext cx="6096000" cy="369332"/>
          </a:xfrm>
          <a:prstGeom prst="rect">
            <a:avLst/>
          </a:prstGeom>
          <a:noFill/>
        </p:spPr>
        <p:txBody>
          <a:bodyPr wrap="square">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#5 - Solution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F7FD3CC-6426-5F78-B57B-383DE60DF438}"/>
                  </a:ext>
                </a:extLst>
              </p:cNvPr>
              <p:cNvSpPr txBox="1"/>
              <p:nvPr/>
            </p:nvSpPr>
            <p:spPr>
              <a:xfrm>
                <a:off x="262758" y="1113822"/>
                <a:ext cx="11661511" cy="646331"/>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From the translational acceleration you determined from forces/torques, what is the speed of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 (and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2</m:t>
                        </m:r>
                      </m:sub>
                    </m:sSub>
                  </m:oMath>
                </a14:m>
                <a:r>
                  <a:rPr lang="en-US" dirty="0">
                    <a:latin typeface="Times New Roman" panose="02020603050405020304" pitchFamily="18" charset="0"/>
                    <a:cs typeface="Times New Roman" panose="02020603050405020304" pitchFamily="18" charset="0"/>
                  </a:rPr>
                  <a:t> also) after the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 has slid a distance </a:t>
                </a:r>
                <a14:m>
                  <m:oMath xmlns:m="http://schemas.openxmlformats.org/officeDocument/2006/math">
                    <m:r>
                      <a:rPr lang="en-US" b="0" i="1" smtClean="0">
                        <a:latin typeface="Cambria Math" panose="02040503050406030204" pitchFamily="18" charset="0"/>
                      </a:rPr>
                      <m:t>𝑑</m:t>
                    </m:r>
                  </m:oMath>
                </a14:m>
                <a:r>
                  <a:rPr lang="en-US" dirty="0">
                    <a:latin typeface="Times New Roman" panose="02020603050405020304" pitchFamily="18" charset="0"/>
                    <a:cs typeface="Times New Roman" panose="02020603050405020304" pitchFamily="18" charset="0"/>
                  </a:rPr>
                  <a:t> from rest?  </a:t>
                </a:r>
              </a:p>
            </p:txBody>
          </p:sp>
        </mc:Choice>
        <mc:Fallback xmlns="">
          <p:sp>
            <p:nvSpPr>
              <p:cNvPr id="3" name="TextBox 2">
                <a:extLst>
                  <a:ext uri="{FF2B5EF4-FFF2-40B4-BE49-F238E27FC236}">
                    <a16:creationId xmlns:a16="http://schemas.microsoft.com/office/drawing/2014/main" id="{EF7FD3CC-6426-5F78-B57B-383DE60DF438}"/>
                  </a:ext>
                </a:extLst>
              </p:cNvPr>
              <p:cNvSpPr txBox="1">
                <a:spLocks noRot="1" noChangeAspect="1" noMove="1" noResize="1" noEditPoints="1" noAdjustHandles="1" noChangeArrowheads="1" noChangeShapeType="1" noTextEdit="1"/>
              </p:cNvSpPr>
              <p:nvPr/>
            </p:nvSpPr>
            <p:spPr>
              <a:xfrm>
                <a:off x="262758" y="1113822"/>
                <a:ext cx="11661511" cy="646331"/>
              </a:xfrm>
              <a:prstGeom prst="rect">
                <a:avLst/>
              </a:prstGeom>
              <a:blipFill>
                <a:blip r:embed="rId2"/>
                <a:stretch>
                  <a:fillRect l="-326" t="-3846" r="-435"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A546903-8876-BCEF-E666-77DA530B536B}"/>
                  </a:ext>
                </a:extLst>
              </p:cNvPr>
              <p:cNvSpPr txBox="1"/>
              <p:nvPr/>
            </p:nvSpPr>
            <p:spPr>
              <a:xfrm>
                <a:off x="858794" y="2007452"/>
                <a:ext cx="6045309"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𝑓𝑥</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𝑖𝑥</m:t>
                          </m:r>
                        </m:sub>
                        <m:sup>
                          <m:r>
                            <a:rPr lang="en-US" b="0" i="1" smtClean="0">
                              <a:latin typeface="Cambria Math" panose="02040503050406030204" pitchFamily="18" charset="0"/>
                            </a:rPr>
                            <m:t>2</m:t>
                          </m:r>
                        </m:sup>
                      </m:sSubSup>
                      <m:r>
                        <a:rPr lang="en-US" b="0" i="1" smtClean="0">
                          <a:latin typeface="Cambria Math" panose="02040503050406030204" pitchFamily="18" charset="0"/>
                        </a:rPr>
                        <m:t>+2</m:t>
                      </m:r>
                      <m:r>
                        <a:rPr lang="en-US" b="0" i="1" smtClean="0">
                          <a:latin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𝑓𝑥</m:t>
                          </m:r>
                        </m:sub>
                      </m:sSub>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𝑎𝑑</m:t>
                          </m:r>
                        </m:e>
                      </m:rad>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𝑝</m:t>
                                      </m:r>
                                    </m:sub>
                                  </m:sSub>
                                </m:den>
                              </m:f>
                            </m:e>
                          </m:d>
                          <m:r>
                            <a:rPr lang="en-US" i="1">
                              <a:latin typeface="Cambria Math" panose="02040503050406030204" pitchFamily="18" charset="0"/>
                            </a:rPr>
                            <m:t>𝑔</m:t>
                          </m:r>
                          <m:r>
                            <a:rPr lang="en-US" b="0" i="1" smtClean="0">
                              <a:latin typeface="Cambria Math" panose="02040503050406030204" pitchFamily="18" charset="0"/>
                            </a:rPr>
                            <m:t>𝑑</m:t>
                          </m:r>
                        </m:e>
                      </m:rad>
                    </m:oMath>
                  </m:oMathPara>
                </a14:m>
                <a:endParaRPr lang="en-US" dirty="0"/>
              </a:p>
            </p:txBody>
          </p:sp>
        </mc:Choice>
        <mc:Fallback xmlns="">
          <p:sp>
            <p:nvSpPr>
              <p:cNvPr id="4" name="TextBox 3">
                <a:extLst>
                  <a:ext uri="{FF2B5EF4-FFF2-40B4-BE49-F238E27FC236}">
                    <a16:creationId xmlns:a16="http://schemas.microsoft.com/office/drawing/2014/main" id="{AA546903-8876-BCEF-E666-77DA530B536B}"/>
                  </a:ext>
                </a:extLst>
              </p:cNvPr>
              <p:cNvSpPr txBox="1">
                <a:spLocks noRot="1" noChangeAspect="1" noMove="1" noResize="1" noEditPoints="1" noAdjustHandles="1" noChangeArrowheads="1" noChangeShapeType="1" noTextEdit="1"/>
              </p:cNvSpPr>
              <p:nvPr/>
            </p:nvSpPr>
            <p:spPr>
              <a:xfrm>
                <a:off x="858794" y="2007452"/>
                <a:ext cx="6045309" cy="818366"/>
              </a:xfrm>
              <a:prstGeom prst="rect">
                <a:avLst/>
              </a:prstGeom>
              <a:blipFill>
                <a:blip r:embed="rId3"/>
                <a:stretch>
                  <a:fillRect l="-210" r="-6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6ACCB14-670F-95F6-0092-1572A9FC68F6}"/>
                  </a:ext>
                </a:extLst>
              </p:cNvPr>
              <p:cNvSpPr txBox="1"/>
              <p:nvPr/>
            </p:nvSpPr>
            <p:spPr>
              <a:xfrm>
                <a:off x="260701" y="3073117"/>
                <a:ext cx="6098058" cy="369332"/>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long does it take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to slide distance </a:t>
                </a:r>
                <a14:m>
                  <m:oMath xmlns:m="http://schemas.openxmlformats.org/officeDocument/2006/math">
                    <m:r>
                      <a:rPr lang="en-US" i="1">
                        <a:latin typeface="Cambria Math" panose="02040503050406030204" pitchFamily="18" charset="0"/>
                      </a:rPr>
                      <m:t>𝑑</m:t>
                    </m:r>
                  </m:oMath>
                </a14:m>
                <a:r>
                  <a:rPr lang="en-US" dirty="0">
                    <a:latin typeface="Times New Roman" panose="02020603050405020304" pitchFamily="18" charset="0"/>
                    <a:cs typeface="Times New Roman" panose="02020603050405020304" pitchFamily="18" charset="0"/>
                  </a:rPr>
                  <a:t> from rest?</a:t>
                </a:r>
              </a:p>
            </p:txBody>
          </p:sp>
        </mc:Choice>
        <mc:Fallback xmlns="">
          <p:sp>
            <p:nvSpPr>
              <p:cNvPr id="7" name="TextBox 6">
                <a:extLst>
                  <a:ext uri="{FF2B5EF4-FFF2-40B4-BE49-F238E27FC236}">
                    <a16:creationId xmlns:a16="http://schemas.microsoft.com/office/drawing/2014/main" id="{C6ACCB14-670F-95F6-0092-1572A9FC68F6}"/>
                  </a:ext>
                </a:extLst>
              </p:cNvPr>
              <p:cNvSpPr txBox="1">
                <a:spLocks noRot="1" noChangeAspect="1" noMove="1" noResize="1" noEditPoints="1" noAdjustHandles="1" noChangeArrowheads="1" noChangeShapeType="1" noTextEdit="1"/>
              </p:cNvSpPr>
              <p:nvPr/>
            </p:nvSpPr>
            <p:spPr>
              <a:xfrm>
                <a:off x="260701" y="3073117"/>
                <a:ext cx="6098058" cy="369332"/>
              </a:xfrm>
              <a:prstGeom prst="rect">
                <a:avLst/>
              </a:prstGeom>
              <a:blipFill>
                <a:blip r:embed="rId4"/>
                <a:stretch>
                  <a:fillRect l="-624" t="-3226" r="-208" b="-19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C62B02F-DE5C-4F96-2CE9-29137CD8A7A2}"/>
                  </a:ext>
                </a:extLst>
              </p:cNvPr>
              <p:cNvSpPr txBox="1"/>
              <p:nvPr/>
            </p:nvSpPr>
            <p:spPr>
              <a:xfrm>
                <a:off x="872783" y="3746815"/>
                <a:ext cx="8405956"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𝑖𝑥</m:t>
                          </m:r>
                        </m:sub>
                      </m:sSub>
                      <m:r>
                        <a:rPr lang="en-US" b="0" i="1" smtClean="0">
                          <a:latin typeface="Cambria Math" panose="02040503050406030204" pitchFamily="18" charset="0"/>
                        </a:rPr>
                        <m:t>𝑡</m:t>
                      </m:r>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box>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𝑝</m:t>
                                  </m:r>
                                </m:sub>
                              </m:sSub>
                            </m:den>
                          </m:f>
                        </m:e>
                      </m:d>
                      <m:r>
                        <a:rPr lang="en-US" i="1">
                          <a:latin typeface="Cambria Math" panose="02040503050406030204" pitchFamily="18" charset="0"/>
                        </a:rPr>
                        <m:t>𝑔</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𝑑</m:t>
                              </m:r>
                            </m:num>
                            <m:den>
                              <m:r>
                                <a:rPr lang="en-US" b="0" i="1" smtClean="0">
                                  <a:latin typeface="Cambria Math" panose="02040503050406030204" pitchFamily="18" charset="0"/>
                                  <a:ea typeface="Cambria Math" panose="02040503050406030204" pitchFamily="18" charset="0"/>
                                </a:rPr>
                                <m:t>𝑔</m:t>
                              </m:r>
                            </m:den>
                          </m:f>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𝑝</m:t>
                                      </m:r>
                                    </m:sub>
                                  </m:sSub>
                                </m:num>
                                <m:den>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1</m:t>
                                      </m:r>
                                    </m:sub>
                                  </m:sSub>
                                </m:den>
                              </m:f>
                            </m:e>
                          </m:d>
                        </m:e>
                      </m:rad>
                    </m:oMath>
                  </m:oMathPara>
                </a14:m>
                <a:endParaRPr lang="en-US" dirty="0"/>
              </a:p>
            </p:txBody>
          </p:sp>
        </mc:Choice>
        <mc:Fallback xmlns="">
          <p:sp>
            <p:nvSpPr>
              <p:cNvPr id="8" name="TextBox 7">
                <a:extLst>
                  <a:ext uri="{FF2B5EF4-FFF2-40B4-BE49-F238E27FC236}">
                    <a16:creationId xmlns:a16="http://schemas.microsoft.com/office/drawing/2014/main" id="{EC62B02F-DE5C-4F96-2CE9-29137CD8A7A2}"/>
                  </a:ext>
                </a:extLst>
              </p:cNvPr>
              <p:cNvSpPr txBox="1">
                <a:spLocks noRot="1" noChangeAspect="1" noMove="1" noResize="1" noEditPoints="1" noAdjustHandles="1" noChangeArrowheads="1" noChangeShapeType="1" noTextEdit="1"/>
              </p:cNvSpPr>
              <p:nvPr/>
            </p:nvSpPr>
            <p:spPr>
              <a:xfrm>
                <a:off x="872783" y="3746815"/>
                <a:ext cx="8405956" cy="818366"/>
              </a:xfrm>
              <a:prstGeom prst="rect">
                <a:avLst/>
              </a:prstGeom>
              <a:blipFill>
                <a:blip r:embed="rId5"/>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11582A7-9F6A-0A8A-A1C6-96F7FF199107}"/>
                  </a:ext>
                </a:extLst>
              </p:cNvPr>
              <p:cNvSpPr txBox="1"/>
              <p:nvPr/>
            </p:nvSpPr>
            <p:spPr>
              <a:xfrm>
                <a:off x="260701" y="4755413"/>
                <a:ext cx="11661510" cy="646331"/>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the translational acceleration of the system, what is the speed of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 after time if the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were released from rest ?  How does this compare to the result calculated above?  </a:t>
                </a:r>
              </a:p>
            </p:txBody>
          </p:sp>
        </mc:Choice>
        <mc:Fallback xmlns="">
          <p:sp>
            <p:nvSpPr>
              <p:cNvPr id="12" name="TextBox 11">
                <a:extLst>
                  <a:ext uri="{FF2B5EF4-FFF2-40B4-BE49-F238E27FC236}">
                    <a16:creationId xmlns:a16="http://schemas.microsoft.com/office/drawing/2014/main" id="{111582A7-9F6A-0A8A-A1C6-96F7FF199107}"/>
                  </a:ext>
                </a:extLst>
              </p:cNvPr>
              <p:cNvSpPr txBox="1">
                <a:spLocks noRot="1" noChangeAspect="1" noMove="1" noResize="1" noEditPoints="1" noAdjustHandles="1" noChangeArrowheads="1" noChangeShapeType="1" noTextEdit="1"/>
              </p:cNvSpPr>
              <p:nvPr/>
            </p:nvSpPr>
            <p:spPr>
              <a:xfrm>
                <a:off x="260701" y="4755413"/>
                <a:ext cx="11661510" cy="646331"/>
              </a:xfrm>
              <a:prstGeom prst="rect">
                <a:avLst/>
              </a:prstGeom>
              <a:blipFill>
                <a:blip r:embed="rId6"/>
                <a:stretch>
                  <a:fillRect l="-326" t="-3846" r="-435"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5C1E29E-A0FC-D99A-09B5-3ADA8DB915BD}"/>
                  </a:ext>
                </a:extLst>
              </p:cNvPr>
              <p:cNvSpPr txBox="1"/>
              <p:nvPr/>
            </p:nvSpPr>
            <p:spPr>
              <a:xfrm>
                <a:off x="858794" y="5557623"/>
                <a:ext cx="9197774" cy="8498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𝑓𝑥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r>
                        <a:rPr lang="en-US" b="0" i="1" smtClean="0">
                          <a:latin typeface="Cambria Math" panose="02040503050406030204" pitchFamily="18" charset="0"/>
                        </a:rPr>
                        <m:t>𝑡</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𝑝</m:t>
                                      </m:r>
                                    </m:sub>
                                  </m:sSub>
                                </m:den>
                              </m:f>
                            </m:e>
                          </m:d>
                          <m:r>
                            <a:rPr lang="en-US" i="1">
                              <a:latin typeface="Cambria Math" panose="02040503050406030204" pitchFamily="18" charset="0"/>
                            </a:rPr>
                            <m:t>𝑔</m:t>
                          </m:r>
                        </m:e>
                      </m:d>
                      <m:rad>
                        <m:radPr>
                          <m:degHide m:val="on"/>
                          <m:ctrlPr>
                            <a:rPr lang="en-US" i="1">
                              <a:latin typeface="Cambria Math" panose="02040503050406030204" pitchFamily="18" charset="0"/>
                              <a:ea typeface="Cambria Math" panose="02040503050406030204" pitchFamily="18" charset="0"/>
                            </a:rPr>
                          </m:ctrlPr>
                        </m:radPr>
                        <m:deg/>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𝑑</m:t>
                              </m:r>
                            </m:num>
                            <m:den>
                              <m:r>
                                <a:rPr lang="en-US" i="1">
                                  <a:latin typeface="Cambria Math" panose="02040503050406030204" pitchFamily="18" charset="0"/>
                                  <a:ea typeface="Cambria Math" panose="02040503050406030204" pitchFamily="18" charset="0"/>
                                </a:rPr>
                                <m:t>𝑔</m:t>
                              </m:r>
                            </m:den>
                          </m:f>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𝑝</m:t>
                                      </m:r>
                                    </m:sub>
                                  </m:sSub>
                                </m:num>
                                <m:den>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1</m:t>
                                      </m:r>
                                    </m:sub>
                                  </m:sSub>
                                </m:den>
                              </m:f>
                            </m:e>
                          </m:d>
                        </m:e>
                      </m:rad>
                      <m:r>
                        <a:rPr lang="en-US" b="0" i="0"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2</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𝑝</m:t>
                                      </m:r>
                                    </m:sub>
                                  </m:sSub>
                                </m:den>
                              </m:f>
                            </m:e>
                          </m:d>
                          <m:r>
                            <a:rPr lang="en-US" i="1">
                              <a:latin typeface="Cambria Math" panose="02040503050406030204" pitchFamily="18" charset="0"/>
                            </a:rPr>
                            <m:t>𝑔𝑑</m:t>
                          </m:r>
                        </m:e>
                      </m:rad>
                    </m:oMath>
                  </m:oMathPara>
                </a14:m>
                <a:endParaRPr lang="en-US" dirty="0"/>
              </a:p>
            </p:txBody>
          </p:sp>
        </mc:Choice>
        <mc:Fallback xmlns="">
          <p:sp>
            <p:nvSpPr>
              <p:cNvPr id="13" name="TextBox 12">
                <a:extLst>
                  <a:ext uri="{FF2B5EF4-FFF2-40B4-BE49-F238E27FC236}">
                    <a16:creationId xmlns:a16="http://schemas.microsoft.com/office/drawing/2014/main" id="{85C1E29E-A0FC-D99A-09B5-3ADA8DB915BD}"/>
                  </a:ext>
                </a:extLst>
              </p:cNvPr>
              <p:cNvSpPr txBox="1">
                <a:spLocks noRot="1" noChangeAspect="1" noMove="1" noResize="1" noEditPoints="1" noAdjustHandles="1" noChangeArrowheads="1" noChangeShapeType="1" noTextEdit="1"/>
              </p:cNvSpPr>
              <p:nvPr/>
            </p:nvSpPr>
            <p:spPr>
              <a:xfrm>
                <a:off x="858794" y="5557623"/>
                <a:ext cx="9197774" cy="849848"/>
              </a:xfrm>
              <a:prstGeom prst="rect">
                <a:avLst/>
              </a:prstGeom>
              <a:blipFill>
                <a:blip r:embed="rId7"/>
                <a:stretch>
                  <a:fillRect r="-414"/>
                </a:stretch>
              </a:blipFill>
            </p:spPr>
            <p:txBody>
              <a:bodyPr/>
              <a:lstStyle/>
              <a:p>
                <a:r>
                  <a:rPr lang="en-US">
                    <a:noFill/>
                  </a:rPr>
                  <a:t> </a:t>
                </a:r>
              </a:p>
            </p:txBody>
          </p:sp>
        </mc:Fallback>
      </mc:AlternateContent>
    </p:spTree>
    <p:extLst>
      <p:ext uri="{BB962C8B-B14F-4D97-AF65-F5344CB8AC3E}">
        <p14:creationId xmlns:p14="http://schemas.microsoft.com/office/powerpoint/2010/main" val="416657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4CC541E-CDFB-E959-5E3C-78884C07501A}"/>
                  </a:ext>
                </a:extLst>
              </p:cNvPr>
              <p:cNvSpPr txBox="1"/>
              <p:nvPr/>
            </p:nvSpPr>
            <p:spPr>
              <a:xfrm>
                <a:off x="262758" y="935677"/>
                <a:ext cx="11624441" cy="646331"/>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Using energies, what is the speed of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 after it has slid a distance </a:t>
                </a:r>
                <a14:m>
                  <m:oMath xmlns:m="http://schemas.openxmlformats.org/officeDocument/2006/math">
                    <m:r>
                      <a:rPr lang="en-US" i="1">
                        <a:latin typeface="Cambria Math" panose="02040503050406030204" pitchFamily="18" charset="0"/>
                      </a:rPr>
                      <m:t>𝑑</m:t>
                    </m:r>
                  </m:oMath>
                </a14:m>
                <a:r>
                  <a:rPr lang="en-US" dirty="0">
                    <a:latin typeface="Times New Roman" panose="02020603050405020304" pitchFamily="18" charset="0"/>
                    <a:cs typeface="Times New Roman" panose="02020603050405020304" pitchFamily="18" charset="0"/>
                  </a:rPr>
                  <a:t> from rest?  </a:t>
                </a:r>
              </a:p>
              <a:p>
                <a:pPr algn="just"/>
                <a:endParaRPr lang="en-US"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F4CC541E-CDFB-E959-5E3C-78884C07501A}"/>
                  </a:ext>
                </a:extLst>
              </p:cNvPr>
              <p:cNvSpPr txBox="1">
                <a:spLocks noRot="1" noChangeAspect="1" noMove="1" noResize="1" noEditPoints="1" noAdjustHandles="1" noChangeArrowheads="1" noChangeShapeType="1" noTextEdit="1"/>
              </p:cNvSpPr>
              <p:nvPr/>
            </p:nvSpPr>
            <p:spPr>
              <a:xfrm>
                <a:off x="262758" y="935677"/>
                <a:ext cx="11624441" cy="646331"/>
              </a:xfrm>
              <a:prstGeom prst="rect">
                <a:avLst/>
              </a:prstGeom>
              <a:blipFill>
                <a:blip r:embed="rId2"/>
                <a:stretch>
                  <a:fillRect l="-327" t="-384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6C71EE4-E59F-469B-0B45-EC44D23E5934}"/>
              </a:ext>
            </a:extLst>
          </p:cNvPr>
          <p:cNvSpPr txBox="1"/>
          <p:nvPr/>
        </p:nvSpPr>
        <p:spPr>
          <a:xfrm>
            <a:off x="262759" y="230492"/>
            <a:ext cx="6096000" cy="369332"/>
          </a:xfrm>
          <a:prstGeom prst="rect">
            <a:avLst/>
          </a:prstGeom>
          <a:noFill/>
        </p:spPr>
        <p:txBody>
          <a:bodyPr wrap="square">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#5 - Solution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2D99390-8F00-983E-E75A-FB90C289A43B}"/>
                  </a:ext>
                </a:extLst>
              </p:cNvPr>
              <p:cNvSpPr txBox="1"/>
              <p:nvPr/>
            </p:nvSpPr>
            <p:spPr>
              <a:xfrm>
                <a:off x="645960" y="1582008"/>
                <a:ext cx="6858031"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𝑊</m:t>
                          </m:r>
                        </m:e>
                        <m:sub>
                          <m:r>
                            <a:rPr lang="en-US" b="0" i="1" smtClean="0">
                              <a:latin typeface="Cambria Math" panose="02040503050406030204" pitchFamily="18" charset="0"/>
                              <a:ea typeface="Cambria Math" panose="02040503050406030204" pitchFamily="18" charset="0"/>
                            </a:rPr>
                            <m:t>𝑓𝑟</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𝑅</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𝑔</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𝑅𝑝</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𝑈</m:t>
                          </m:r>
                        </m:e>
                        <m:sub>
                          <m:r>
                            <a:rPr lang="en-US" i="1">
                              <a:latin typeface="Cambria Math" panose="02040503050406030204" pitchFamily="18" charset="0"/>
                              <a:ea typeface="Cambria Math" panose="02040503050406030204" pitchFamily="18" charset="0"/>
                            </a:rPr>
                            <m:t>𝑔</m:t>
                          </m:r>
                          <m:r>
                            <a:rPr lang="en-US"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9" name="TextBox 8">
                <a:extLst>
                  <a:ext uri="{FF2B5EF4-FFF2-40B4-BE49-F238E27FC236}">
                    <a16:creationId xmlns:a16="http://schemas.microsoft.com/office/drawing/2014/main" id="{92D99390-8F00-983E-E75A-FB90C289A43B}"/>
                  </a:ext>
                </a:extLst>
              </p:cNvPr>
              <p:cNvSpPr txBox="1">
                <a:spLocks noRot="1" noChangeAspect="1" noMove="1" noResize="1" noEditPoints="1" noAdjustHandles="1" noChangeArrowheads="1" noChangeShapeType="1" noTextEdit="1"/>
              </p:cNvSpPr>
              <p:nvPr/>
            </p:nvSpPr>
            <p:spPr>
              <a:xfrm>
                <a:off x="645960" y="1582008"/>
                <a:ext cx="6858031" cy="299569"/>
              </a:xfrm>
              <a:prstGeom prst="rect">
                <a:avLst/>
              </a:prstGeom>
              <a:blipFill>
                <a:blip r:embed="rId3"/>
                <a:stretch>
                  <a:fillRect l="-370"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1575C1A-1BDD-F8CE-B574-8FDE6B972F2F}"/>
                  </a:ext>
                </a:extLst>
              </p:cNvPr>
              <p:cNvSpPr txBox="1"/>
              <p:nvPr/>
            </p:nvSpPr>
            <p:spPr>
              <a:xfrm>
                <a:off x="560734" y="2078415"/>
                <a:ext cx="11070531" cy="3275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𝑁</m:t>
                          </m:r>
                        </m:sub>
                      </m:sSub>
                      <m:r>
                        <a:rPr lang="en-US" b="0" i="1" smtClean="0">
                          <a:latin typeface="Cambria Math" panose="02040503050406030204" pitchFamily="18" charset="0"/>
                          <a:ea typeface="Cambria Math" panose="02040503050406030204" pitchFamily="18" charset="0"/>
                        </a:rPr>
                        <m:t>𝑑</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180</m:t>
                          </m:r>
                        </m:e>
                      </m:func>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𝑔𝑑</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1</m:t>
                              </m:r>
                            </m:sub>
                          </m:sSub>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𝑓</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1</m:t>
                              </m:r>
                            </m:sub>
                          </m:sSub>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2</m:t>
                              </m:r>
                            </m:sup>
                          </m:sSubSup>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2</m:t>
                              </m:r>
                            </m:sub>
                          </m:sSub>
                          <m:sSubSup>
                            <m:sSubSupPr>
                              <m:ctrlPr>
                                <a:rPr lang="en-US" i="1">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𝑓</m:t>
                              </m:r>
                            </m:sub>
                            <m:sup>
                              <m:r>
                                <a:rPr lang="en-US" b="0" i="1" smtClean="0">
                                  <a:latin typeface="Cambria Math" panose="02040503050406030204" pitchFamily="18" charset="0"/>
                                  <a:ea typeface="Cambria Math" panose="02040503050406030204" pitchFamily="18" charset="0"/>
                                </a:rPr>
                                <m:t>2</m:t>
                              </m:r>
                            </m:sup>
                          </m:sSubSup>
                          <m:r>
                            <a:rPr lang="en-US" i="1">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2</m:t>
                              </m:r>
                            </m:sub>
                          </m:sSub>
                          <m:sSubSup>
                            <m:sSubSupPr>
                              <m:ctrlPr>
                                <a:rPr lang="en-US" i="1">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2</m:t>
                              </m:r>
                            </m:sup>
                          </m:sSubSup>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e>
                          </m:box>
                          <m:r>
                            <a:rPr lang="en-US" b="0" i="1" smtClean="0">
                              <a:latin typeface="Cambria Math" panose="02040503050406030204" pitchFamily="18" charset="0"/>
                              <a:ea typeface="Cambria Math" panose="02040503050406030204" pitchFamily="18" charset="0"/>
                            </a:rPr>
                            <m:t>𝐼</m:t>
                          </m:r>
                          <m:sSubSup>
                            <m:sSubSupPr>
                              <m:ctrlPr>
                                <a:rPr lang="en-US" i="1">
                                  <a:latin typeface="Cambria Math" panose="02040503050406030204" pitchFamily="18" charset="0"/>
                                  <a:ea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𝑓</m:t>
                              </m:r>
                            </m:sub>
                            <m:sup>
                              <m:r>
                                <a:rPr lang="en-US" i="1">
                                  <a:latin typeface="Cambria Math" panose="02040503050406030204" pitchFamily="18" charset="0"/>
                                  <a:ea typeface="Cambria Math" panose="02040503050406030204" pitchFamily="18" charset="0"/>
                                </a:rPr>
                                <m:t>2</m:t>
                              </m:r>
                            </m:sup>
                          </m:sSubSup>
                          <m:r>
                            <a:rPr lang="en-US" i="1">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e>
                          </m:box>
                          <m:r>
                            <a:rPr lang="en-US" b="0" i="1" smtClean="0">
                              <a:latin typeface="Cambria Math" panose="02040503050406030204" pitchFamily="18" charset="0"/>
                              <a:ea typeface="Cambria Math" panose="02040503050406030204" pitchFamily="18" charset="0"/>
                            </a:rPr>
                            <m:t>𝐼</m:t>
                          </m:r>
                          <m:sSubSup>
                            <m:sSubSupPr>
                              <m:ctrlPr>
                                <a:rPr lang="en-US" i="1">
                                  <a:latin typeface="Cambria Math" panose="02040503050406030204" pitchFamily="18" charset="0"/>
                                  <a:ea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𝑖</m:t>
                              </m:r>
                            </m:sub>
                            <m:sup>
                              <m:r>
                                <a:rPr lang="en-US" i="1">
                                  <a:latin typeface="Cambria Math" panose="02040503050406030204" pitchFamily="18" charset="0"/>
                                  <a:ea typeface="Cambria Math" panose="02040503050406030204" pitchFamily="18" charset="0"/>
                                </a:rPr>
                                <m:t>2</m:t>
                              </m:r>
                            </m:sup>
                          </m:sSubSup>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𝑔</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𝑔</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𝑖</m:t>
                              </m:r>
                            </m:sub>
                          </m:sSub>
                        </m:e>
                      </m:d>
                    </m:oMath>
                  </m:oMathPara>
                </a14:m>
                <a:endParaRPr lang="en-US" dirty="0"/>
              </a:p>
            </p:txBody>
          </p:sp>
        </mc:Choice>
        <mc:Fallback xmlns="">
          <p:sp>
            <p:nvSpPr>
              <p:cNvPr id="10" name="TextBox 9">
                <a:extLst>
                  <a:ext uri="{FF2B5EF4-FFF2-40B4-BE49-F238E27FC236}">
                    <a16:creationId xmlns:a16="http://schemas.microsoft.com/office/drawing/2014/main" id="{91575C1A-1BDD-F8CE-B574-8FDE6B972F2F}"/>
                  </a:ext>
                </a:extLst>
              </p:cNvPr>
              <p:cNvSpPr txBox="1">
                <a:spLocks noRot="1" noChangeAspect="1" noMove="1" noResize="1" noEditPoints="1" noAdjustHandles="1" noChangeArrowheads="1" noChangeShapeType="1" noTextEdit="1"/>
              </p:cNvSpPr>
              <p:nvPr/>
            </p:nvSpPr>
            <p:spPr>
              <a:xfrm>
                <a:off x="560734" y="2078415"/>
                <a:ext cx="11070531" cy="327590"/>
              </a:xfrm>
              <a:prstGeom prst="rect">
                <a:avLst/>
              </a:prstGeom>
              <a:blipFill>
                <a:blip r:embed="rId4"/>
                <a:stretch>
                  <a:fillRect l="-115"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7E52E8B-B6CC-CA6C-B4C0-8490C8575E4C}"/>
                  </a:ext>
                </a:extLst>
              </p:cNvPr>
              <p:cNvSpPr txBox="1"/>
              <p:nvPr/>
            </p:nvSpPr>
            <p:spPr>
              <a:xfrm>
                <a:off x="452623" y="3551512"/>
                <a:ext cx="4439162"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𝑔𝑑</m:t>
                      </m:r>
                      <m:r>
                        <a:rPr lang="en-US" b="0" i="1" smtClean="0">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e>
                      </m:box>
                      <m:d>
                        <m:dPr>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𝑝</m:t>
                              </m:r>
                            </m:sub>
                          </m:sSub>
                        </m:e>
                      </m:d>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𝑓</m:t>
                          </m:r>
                        </m:sub>
                        <m:sup>
                          <m:r>
                            <a:rPr lang="en-US" i="1">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𝑔𝑑</m:t>
                      </m:r>
                    </m:oMath>
                  </m:oMathPara>
                </a14:m>
                <a:endParaRPr lang="en-US" dirty="0"/>
              </a:p>
            </p:txBody>
          </p:sp>
        </mc:Choice>
        <mc:Fallback xmlns="">
          <p:sp>
            <p:nvSpPr>
              <p:cNvPr id="12" name="TextBox 11">
                <a:extLst>
                  <a:ext uri="{FF2B5EF4-FFF2-40B4-BE49-F238E27FC236}">
                    <a16:creationId xmlns:a16="http://schemas.microsoft.com/office/drawing/2014/main" id="{67E52E8B-B6CC-CA6C-B4C0-8490C8575E4C}"/>
                  </a:ext>
                </a:extLst>
              </p:cNvPr>
              <p:cNvSpPr txBox="1">
                <a:spLocks noRot="1" noChangeAspect="1" noMove="1" noResize="1" noEditPoints="1" noAdjustHandles="1" noChangeArrowheads="1" noChangeShapeType="1" noTextEdit="1"/>
              </p:cNvSpPr>
              <p:nvPr/>
            </p:nvSpPr>
            <p:spPr>
              <a:xfrm>
                <a:off x="452623" y="3551512"/>
                <a:ext cx="4439162" cy="430887"/>
              </a:xfrm>
              <a:prstGeom prst="rect">
                <a:avLst/>
              </a:prstGeom>
              <a:blipFill>
                <a:blip r:embed="rId5"/>
                <a:stretch>
                  <a:fillRect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8668F48-A597-1226-E39C-223F5AFBE331}"/>
                  </a:ext>
                </a:extLst>
              </p:cNvPr>
              <p:cNvSpPr txBox="1"/>
              <p:nvPr/>
            </p:nvSpPr>
            <p:spPr>
              <a:xfrm>
                <a:off x="645960" y="4233141"/>
                <a:ext cx="3057567"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𝑓</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2</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𝑝</m:t>
                                      </m:r>
                                    </m:sub>
                                  </m:sSub>
                                </m:den>
                              </m:f>
                            </m:e>
                          </m:d>
                          <m:r>
                            <a:rPr lang="en-US" i="1">
                              <a:latin typeface="Cambria Math" panose="02040503050406030204" pitchFamily="18" charset="0"/>
                            </a:rPr>
                            <m:t>𝑔𝑑</m:t>
                          </m:r>
                        </m:e>
                      </m:rad>
                    </m:oMath>
                  </m:oMathPara>
                </a14:m>
                <a:endParaRPr lang="en-US" dirty="0"/>
              </a:p>
            </p:txBody>
          </p:sp>
        </mc:Choice>
        <mc:Fallback xmlns="">
          <p:sp>
            <p:nvSpPr>
              <p:cNvPr id="13" name="TextBox 12">
                <a:extLst>
                  <a:ext uri="{FF2B5EF4-FFF2-40B4-BE49-F238E27FC236}">
                    <a16:creationId xmlns:a16="http://schemas.microsoft.com/office/drawing/2014/main" id="{78668F48-A597-1226-E39C-223F5AFBE331}"/>
                  </a:ext>
                </a:extLst>
              </p:cNvPr>
              <p:cNvSpPr txBox="1">
                <a:spLocks noRot="1" noChangeAspect="1" noMove="1" noResize="1" noEditPoints="1" noAdjustHandles="1" noChangeArrowheads="1" noChangeShapeType="1" noTextEdit="1"/>
              </p:cNvSpPr>
              <p:nvPr/>
            </p:nvSpPr>
            <p:spPr>
              <a:xfrm>
                <a:off x="645960" y="4233141"/>
                <a:ext cx="3057567" cy="818366"/>
              </a:xfrm>
              <a:prstGeom prst="rect">
                <a:avLst/>
              </a:prstGeom>
              <a:blipFill>
                <a:blip r:embed="rId6"/>
                <a:stretch>
                  <a:fillRect l="-826" r="-2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E9A2CFA-73B3-E1CE-FE9E-E5FE22526B9D}"/>
                  </a:ext>
                </a:extLst>
              </p:cNvPr>
              <p:cNvSpPr txBox="1"/>
              <p:nvPr/>
            </p:nvSpPr>
            <p:spPr>
              <a:xfrm>
                <a:off x="260701" y="2569328"/>
                <a:ext cx="6098058" cy="7744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𝑔𝑑</m:t>
                      </m:r>
                      <m:r>
                        <a:rPr lang="en-US" b="0" i="1" smtClean="0">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e>
                      </m:box>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2</m:t>
                              </m:r>
                            </m:sub>
                          </m:sSub>
                        </m:e>
                      </m:d>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𝑓</m:t>
                          </m:r>
                        </m:sub>
                        <m:sup>
                          <m:r>
                            <a:rPr lang="en-US" i="1">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d>
                        <m:dPr>
                          <m:ctrlPr>
                            <a:rPr lang="en-US" b="0" i="1" smtClean="0">
                              <a:latin typeface="Cambria Math" panose="02040503050406030204" pitchFamily="18" charset="0"/>
                              <a:ea typeface="Cambria Math" panose="02040503050406030204" pitchFamily="18" charset="0"/>
                            </a:rPr>
                          </m:ctrlPr>
                        </m:dPr>
                        <m:e>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𝑝</m:t>
                              </m:r>
                            </m:sub>
                          </m:sSub>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𝑝</m:t>
                              </m:r>
                            </m:sub>
                            <m:sup>
                              <m:r>
                                <a:rPr lang="en-US" b="0" i="1" smtClean="0">
                                  <a:latin typeface="Cambria Math" panose="02040503050406030204" pitchFamily="18" charset="0"/>
                                  <a:ea typeface="Cambria Math" panose="02040503050406030204" pitchFamily="18" charset="0"/>
                                </a:rPr>
                                <m:t>2</m:t>
                              </m:r>
                            </m:sup>
                          </m:sSubSup>
                        </m:e>
                      </m:d>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𝑓</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𝑝</m:t>
                                      </m:r>
                                    </m:sub>
                                  </m:sSub>
                                </m:den>
                              </m:f>
                            </m:e>
                          </m:d>
                        </m:e>
                        <m:sup>
                          <m:r>
                            <a:rPr lang="en-US" b="0" i="1" smtClean="0">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𝑔𝑑</m:t>
                      </m:r>
                    </m:oMath>
                  </m:oMathPara>
                </a14:m>
                <a:endParaRPr lang="en-US" dirty="0"/>
              </a:p>
            </p:txBody>
          </p:sp>
        </mc:Choice>
        <mc:Fallback xmlns="">
          <p:sp>
            <p:nvSpPr>
              <p:cNvPr id="15" name="TextBox 14">
                <a:extLst>
                  <a:ext uri="{FF2B5EF4-FFF2-40B4-BE49-F238E27FC236}">
                    <a16:creationId xmlns:a16="http://schemas.microsoft.com/office/drawing/2014/main" id="{0E9A2CFA-73B3-E1CE-FE9E-E5FE22526B9D}"/>
                  </a:ext>
                </a:extLst>
              </p:cNvPr>
              <p:cNvSpPr txBox="1">
                <a:spLocks noRot="1" noChangeAspect="1" noMove="1" noResize="1" noEditPoints="1" noAdjustHandles="1" noChangeArrowheads="1" noChangeShapeType="1" noTextEdit="1"/>
              </p:cNvSpPr>
              <p:nvPr/>
            </p:nvSpPr>
            <p:spPr>
              <a:xfrm>
                <a:off x="260701" y="2569328"/>
                <a:ext cx="6098058" cy="774443"/>
              </a:xfrm>
              <a:prstGeom prst="rect">
                <a:avLst/>
              </a:prstGeom>
              <a:blipFill>
                <a:blip r:embed="rId7"/>
                <a:stretch>
                  <a:fillRect b="-1613"/>
                </a:stretch>
              </a:blipFill>
            </p:spPr>
            <p:txBody>
              <a:bodyPr/>
              <a:lstStyle/>
              <a:p>
                <a:r>
                  <a:rPr lang="en-US">
                    <a:noFill/>
                  </a:rPr>
                  <a:t> </a:t>
                </a:r>
              </a:p>
            </p:txBody>
          </p:sp>
        </mc:Fallback>
      </mc:AlternateContent>
    </p:spTree>
    <p:extLst>
      <p:ext uri="{BB962C8B-B14F-4D97-AF65-F5344CB8AC3E}">
        <p14:creationId xmlns:p14="http://schemas.microsoft.com/office/powerpoint/2010/main" val="1834748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CEE5CB-5223-6E59-EDD1-9F436D1B2373}"/>
              </a:ext>
            </a:extLst>
          </p:cNvPr>
          <p:cNvSpPr txBox="1"/>
          <p:nvPr/>
        </p:nvSpPr>
        <p:spPr>
          <a:xfrm>
            <a:off x="262759" y="230492"/>
            <a:ext cx="6096000" cy="369332"/>
          </a:xfrm>
          <a:prstGeom prst="rect">
            <a:avLst/>
          </a:prstGeom>
          <a:noFill/>
        </p:spPr>
        <p:txBody>
          <a:bodyPr wrap="square">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#5 - Solution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FE9FE71-AA2D-3703-2B73-AE52AC89B251}"/>
                  </a:ext>
                </a:extLst>
              </p:cNvPr>
              <p:cNvSpPr txBox="1"/>
              <p:nvPr/>
            </p:nvSpPr>
            <p:spPr>
              <a:xfrm>
                <a:off x="262759" y="1018061"/>
                <a:ext cx="11476161" cy="369332"/>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coefficient of kinetic friction would be needed so the box of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2</m:t>
                        </m:r>
                      </m:sub>
                    </m:sSub>
                    <m:r>
                      <a:rPr lang="en-US" b="0"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falls at a constant speed?</a:t>
                </a:r>
              </a:p>
            </p:txBody>
          </p:sp>
        </mc:Choice>
        <mc:Fallback xmlns="">
          <p:sp>
            <p:nvSpPr>
              <p:cNvPr id="5" name="TextBox 4">
                <a:extLst>
                  <a:ext uri="{FF2B5EF4-FFF2-40B4-BE49-F238E27FC236}">
                    <a16:creationId xmlns:a16="http://schemas.microsoft.com/office/drawing/2014/main" id="{4FE9FE71-AA2D-3703-2B73-AE52AC89B251}"/>
                  </a:ext>
                </a:extLst>
              </p:cNvPr>
              <p:cNvSpPr txBox="1">
                <a:spLocks noRot="1" noChangeAspect="1" noMove="1" noResize="1" noEditPoints="1" noAdjustHandles="1" noChangeArrowheads="1" noChangeShapeType="1" noTextEdit="1"/>
              </p:cNvSpPr>
              <p:nvPr/>
            </p:nvSpPr>
            <p:spPr>
              <a:xfrm>
                <a:off x="262759" y="1018061"/>
                <a:ext cx="11476161" cy="369332"/>
              </a:xfrm>
              <a:prstGeom prst="rect">
                <a:avLst/>
              </a:prstGeom>
              <a:blipFill>
                <a:blip r:embed="rId2"/>
                <a:stretch>
                  <a:fillRect l="-331"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ADCB4F7-A036-B9FB-AEF5-4260DBF2E050}"/>
                  </a:ext>
                </a:extLst>
              </p:cNvPr>
              <p:cNvSpPr txBox="1"/>
              <p:nvPr/>
            </p:nvSpPr>
            <p:spPr>
              <a:xfrm>
                <a:off x="771731" y="2230395"/>
                <a:ext cx="5108578"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𝑛𝑒𝑡</m:t>
                          </m:r>
                          <m:r>
                            <a:rPr lang="en-US" b="0" i="1" smtClean="0">
                              <a:latin typeface="Cambria Math" panose="02040503050406030204" pitchFamily="18" charset="0"/>
                            </a:rPr>
                            <m:t>,</m:t>
                          </m:r>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𝑇𝐿</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𝑓𝑟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en-US" b="0" i="1" smtClean="0">
                          <a:latin typeface="Cambria Math" panose="02040503050406030204" pitchFamily="18" charset="0"/>
                        </a:rPr>
                        <m:t>𝑎</m:t>
                      </m:r>
                      <m:r>
                        <a:rPr lang="en-US" b="0" i="1" smtClean="0">
                          <a:latin typeface="Cambria Math" panose="02040503050406030204" pitchFamily="18" charset="0"/>
                        </a:rPr>
                        <m:t>=0→</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𝑇𝐿</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𝑓𝑟</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𝑔</m:t>
                      </m:r>
                    </m:oMath>
                  </m:oMathPara>
                </a14:m>
                <a:endParaRPr lang="en-US" dirty="0"/>
              </a:p>
            </p:txBody>
          </p:sp>
        </mc:Choice>
        <mc:Fallback xmlns="">
          <p:sp>
            <p:nvSpPr>
              <p:cNvPr id="6" name="TextBox 5">
                <a:extLst>
                  <a:ext uri="{FF2B5EF4-FFF2-40B4-BE49-F238E27FC236}">
                    <a16:creationId xmlns:a16="http://schemas.microsoft.com/office/drawing/2014/main" id="{8ADCB4F7-A036-B9FB-AEF5-4260DBF2E050}"/>
                  </a:ext>
                </a:extLst>
              </p:cNvPr>
              <p:cNvSpPr txBox="1">
                <a:spLocks noRot="1" noChangeAspect="1" noMove="1" noResize="1" noEditPoints="1" noAdjustHandles="1" noChangeArrowheads="1" noChangeShapeType="1" noTextEdit="1"/>
              </p:cNvSpPr>
              <p:nvPr/>
            </p:nvSpPr>
            <p:spPr>
              <a:xfrm>
                <a:off x="771731" y="2230395"/>
                <a:ext cx="5108578" cy="299249"/>
              </a:xfrm>
              <a:prstGeom prst="rect">
                <a:avLst/>
              </a:prstGeom>
              <a:blipFill>
                <a:blip r:embed="rId3"/>
                <a:stretch>
                  <a:fillRect l="-495" r="-495"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44D64D5-D443-972A-2A47-6FF115F96BCB}"/>
                  </a:ext>
                </a:extLst>
              </p:cNvPr>
              <p:cNvSpPr txBox="1"/>
              <p:nvPr/>
            </p:nvSpPr>
            <p:spPr>
              <a:xfrm>
                <a:off x="466468" y="1799443"/>
                <a:ext cx="6098058"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For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1</m:t>
                        </m:r>
                      </m:sub>
                    </m:sSub>
                  </m:oMath>
                </a14:m>
                <a:endParaRPr lang="en-US" dirty="0"/>
              </a:p>
            </p:txBody>
          </p:sp>
        </mc:Choice>
        <mc:Fallback xmlns="">
          <p:sp>
            <p:nvSpPr>
              <p:cNvPr id="7" name="TextBox 6">
                <a:extLst>
                  <a:ext uri="{FF2B5EF4-FFF2-40B4-BE49-F238E27FC236}">
                    <a16:creationId xmlns:a16="http://schemas.microsoft.com/office/drawing/2014/main" id="{A44D64D5-D443-972A-2A47-6FF115F96BCB}"/>
                  </a:ext>
                </a:extLst>
              </p:cNvPr>
              <p:cNvSpPr txBox="1">
                <a:spLocks noRot="1" noChangeAspect="1" noMove="1" noResize="1" noEditPoints="1" noAdjustHandles="1" noChangeArrowheads="1" noChangeShapeType="1" noTextEdit="1"/>
              </p:cNvSpPr>
              <p:nvPr/>
            </p:nvSpPr>
            <p:spPr>
              <a:xfrm>
                <a:off x="466468" y="1799443"/>
                <a:ext cx="6098058" cy="369332"/>
              </a:xfrm>
              <a:prstGeom prst="rect">
                <a:avLst/>
              </a:prstGeom>
              <a:blipFill>
                <a:blip r:embed="rId4"/>
                <a:stretch>
                  <a:fillRect l="-832"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F3454AB-3EF6-0C56-0155-72E855ADB2AB}"/>
                  </a:ext>
                </a:extLst>
              </p:cNvPr>
              <p:cNvSpPr txBox="1"/>
              <p:nvPr/>
            </p:nvSpPr>
            <p:spPr>
              <a:xfrm>
                <a:off x="466468" y="2746206"/>
                <a:ext cx="6098058"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For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2</m:t>
                        </m:r>
                      </m:sub>
                    </m:sSub>
                  </m:oMath>
                </a14:m>
                <a:endParaRPr lang="en-US" dirty="0"/>
              </a:p>
            </p:txBody>
          </p:sp>
        </mc:Choice>
        <mc:Fallback xmlns="">
          <p:sp>
            <p:nvSpPr>
              <p:cNvPr id="8" name="TextBox 7">
                <a:extLst>
                  <a:ext uri="{FF2B5EF4-FFF2-40B4-BE49-F238E27FC236}">
                    <a16:creationId xmlns:a16="http://schemas.microsoft.com/office/drawing/2014/main" id="{7F3454AB-3EF6-0C56-0155-72E855ADB2AB}"/>
                  </a:ext>
                </a:extLst>
              </p:cNvPr>
              <p:cNvSpPr txBox="1">
                <a:spLocks noRot="1" noChangeAspect="1" noMove="1" noResize="1" noEditPoints="1" noAdjustHandles="1" noChangeArrowheads="1" noChangeShapeType="1" noTextEdit="1"/>
              </p:cNvSpPr>
              <p:nvPr/>
            </p:nvSpPr>
            <p:spPr>
              <a:xfrm>
                <a:off x="466468" y="2746206"/>
                <a:ext cx="6098058" cy="369332"/>
              </a:xfrm>
              <a:prstGeom prst="rect">
                <a:avLst/>
              </a:prstGeom>
              <a:blipFill>
                <a:blip r:embed="rId5"/>
                <a:stretch>
                  <a:fillRect l="-832"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6C24CD5-9B90-84B9-1BD0-8BD232EDEB89}"/>
                  </a:ext>
                </a:extLst>
              </p:cNvPr>
              <p:cNvSpPr txBox="1"/>
              <p:nvPr/>
            </p:nvSpPr>
            <p:spPr>
              <a:xfrm>
                <a:off x="752959" y="3212223"/>
                <a:ext cx="5483616"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𝑛𝑒𝑡</m:t>
                          </m:r>
                          <m:r>
                            <a:rPr lang="en-US" b="0" i="1" smtClean="0">
                              <a:latin typeface="Cambria Math" panose="02040503050406030204" pitchFamily="18" charset="0"/>
                            </a:rPr>
                            <m:t>,</m:t>
                          </m:r>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𝑇𝑅</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𝑊</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𝑦</m:t>
                          </m:r>
                        </m:sub>
                      </m:sSub>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𝑇𝑅</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r>
                        <a:rPr lang="en-US" b="0" i="1" smtClean="0">
                          <a:latin typeface="Cambria Math" panose="02040503050406030204" pitchFamily="18" charset="0"/>
                        </a:rPr>
                        <m:t>𝑔</m:t>
                      </m:r>
                    </m:oMath>
                  </m:oMathPara>
                </a14:m>
                <a:endParaRPr lang="en-US" dirty="0"/>
              </a:p>
            </p:txBody>
          </p:sp>
        </mc:Choice>
        <mc:Fallback xmlns="">
          <p:sp>
            <p:nvSpPr>
              <p:cNvPr id="9" name="TextBox 8">
                <a:extLst>
                  <a:ext uri="{FF2B5EF4-FFF2-40B4-BE49-F238E27FC236}">
                    <a16:creationId xmlns:a16="http://schemas.microsoft.com/office/drawing/2014/main" id="{66C24CD5-9B90-84B9-1BD0-8BD232EDEB89}"/>
                  </a:ext>
                </a:extLst>
              </p:cNvPr>
              <p:cNvSpPr txBox="1">
                <a:spLocks noRot="1" noChangeAspect="1" noMove="1" noResize="1" noEditPoints="1" noAdjustHandles="1" noChangeArrowheads="1" noChangeShapeType="1" noTextEdit="1"/>
              </p:cNvSpPr>
              <p:nvPr/>
            </p:nvSpPr>
            <p:spPr>
              <a:xfrm>
                <a:off x="752959" y="3212223"/>
                <a:ext cx="5483616" cy="298928"/>
              </a:xfrm>
              <a:prstGeom prst="rect">
                <a:avLst/>
              </a:prstGeom>
              <a:blipFill>
                <a:blip r:embed="rId6"/>
                <a:stretch>
                  <a:fillRect l="-462" r="-462"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85596FC-0EA9-69FF-6627-072D4152207C}"/>
                  </a:ext>
                </a:extLst>
              </p:cNvPr>
              <p:cNvSpPr txBox="1"/>
              <p:nvPr/>
            </p:nvSpPr>
            <p:spPr>
              <a:xfrm>
                <a:off x="771731" y="4269096"/>
                <a:ext cx="7125219" cy="3007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𝑛𝑒𝑡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𝜏</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𝑇𝐿</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𝜏</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𝑇𝑅</m:t>
                              </m:r>
                            </m:sub>
                          </m:sSub>
                        </m:sub>
                      </m:sSub>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𝑝</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𝑇𝐿</m:t>
                          </m:r>
                        </m:sub>
                      </m:sSub>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90</m:t>
                          </m:r>
                        </m:e>
                      </m:func>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𝑝</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𝑇𝑅</m:t>
                          </m:r>
                        </m:sub>
                      </m:sSub>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90</m:t>
                          </m:r>
                        </m:e>
                      </m:func>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𝑇𝐿</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𝑇𝑅</m:t>
                          </m:r>
                        </m:sub>
                      </m:sSub>
                    </m:oMath>
                  </m:oMathPara>
                </a14:m>
                <a:endParaRPr lang="en-US" dirty="0"/>
              </a:p>
            </p:txBody>
          </p:sp>
        </mc:Choice>
        <mc:Fallback xmlns="">
          <p:sp>
            <p:nvSpPr>
              <p:cNvPr id="10" name="TextBox 9">
                <a:extLst>
                  <a:ext uri="{FF2B5EF4-FFF2-40B4-BE49-F238E27FC236}">
                    <a16:creationId xmlns:a16="http://schemas.microsoft.com/office/drawing/2014/main" id="{F85596FC-0EA9-69FF-6627-072D4152207C}"/>
                  </a:ext>
                </a:extLst>
              </p:cNvPr>
              <p:cNvSpPr txBox="1">
                <a:spLocks noRot="1" noChangeAspect="1" noMove="1" noResize="1" noEditPoints="1" noAdjustHandles="1" noChangeArrowheads="1" noChangeShapeType="1" noTextEdit="1"/>
              </p:cNvSpPr>
              <p:nvPr/>
            </p:nvSpPr>
            <p:spPr>
              <a:xfrm>
                <a:off x="771731" y="4269096"/>
                <a:ext cx="7125219" cy="300788"/>
              </a:xfrm>
              <a:prstGeom prst="rect">
                <a:avLst/>
              </a:prstGeom>
              <a:blipFill>
                <a:blip r:embed="rId7"/>
                <a:stretch>
                  <a:fillRect b="-2083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5AC0B046-253F-7706-158E-D831029AC80A}"/>
              </a:ext>
            </a:extLst>
          </p:cNvPr>
          <p:cNvSpPr txBox="1"/>
          <p:nvPr/>
        </p:nvSpPr>
        <p:spPr>
          <a:xfrm>
            <a:off x="466468" y="3844736"/>
            <a:ext cx="6098058"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For the pulley</a:t>
            </a:r>
            <a:endParaRPr lang="en-US"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2DE4479-38C8-A684-35A5-C2AD2E5643C9}"/>
                  </a:ext>
                </a:extLst>
              </p:cNvPr>
              <p:cNvSpPr txBox="1"/>
              <p:nvPr/>
            </p:nvSpPr>
            <p:spPr>
              <a:xfrm>
                <a:off x="752959" y="4824277"/>
                <a:ext cx="4335714" cy="3915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𝑇𝐿</m:t>
                          </m:r>
                        </m:sub>
                      </m:sSub>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m:t>
                          </m:r>
                        </m:e>
                        <m:sub>
                          <m:r>
                            <a:rPr lang="en-US" i="1">
                              <a:latin typeface="Cambria Math" panose="02040503050406030204" pitchFamily="18" charset="0"/>
                              <a:ea typeface="Cambria Math" panose="02040503050406030204" pitchFamily="18" charset="0"/>
                            </a:rPr>
                            <m:t>𝑇𝑅</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𝑓𝑟</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m:t>
                          </m:r>
                        </m:e>
                        <m:sub>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r>
                        <a:rPr lang="en-US" i="1">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𝑔</m:t>
                      </m:r>
                    </m:oMath>
                  </m:oMathPara>
                </a14:m>
                <a:endParaRPr lang="en-US" dirty="0"/>
              </a:p>
            </p:txBody>
          </p:sp>
        </mc:Choice>
        <mc:Fallback xmlns="">
          <p:sp>
            <p:nvSpPr>
              <p:cNvPr id="13" name="TextBox 12">
                <a:extLst>
                  <a:ext uri="{FF2B5EF4-FFF2-40B4-BE49-F238E27FC236}">
                    <a16:creationId xmlns:a16="http://schemas.microsoft.com/office/drawing/2014/main" id="{D2DE4479-38C8-A684-35A5-C2AD2E5643C9}"/>
                  </a:ext>
                </a:extLst>
              </p:cNvPr>
              <p:cNvSpPr txBox="1">
                <a:spLocks noRot="1" noChangeAspect="1" noMove="1" noResize="1" noEditPoints="1" noAdjustHandles="1" noChangeArrowheads="1" noChangeShapeType="1" noTextEdit="1"/>
              </p:cNvSpPr>
              <p:nvPr/>
            </p:nvSpPr>
            <p:spPr>
              <a:xfrm>
                <a:off x="752959" y="4824277"/>
                <a:ext cx="4335714" cy="391582"/>
              </a:xfrm>
              <a:prstGeom prst="rect">
                <a:avLst/>
              </a:prstGeom>
              <a:blipFill>
                <a:blip r:embed="rId8"/>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47CBA2D-6F58-1F8A-046D-5674520481F8}"/>
                  </a:ext>
                </a:extLst>
              </p:cNvPr>
              <p:cNvSpPr txBox="1"/>
              <p:nvPr/>
            </p:nvSpPr>
            <p:spPr>
              <a:xfrm>
                <a:off x="920578" y="5470252"/>
                <a:ext cx="782009" cy="519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2</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1</m:t>
                              </m:r>
                            </m:sub>
                          </m:sSub>
                        </m:den>
                      </m:f>
                    </m:oMath>
                  </m:oMathPara>
                </a14:m>
                <a:endParaRPr lang="en-US" dirty="0"/>
              </a:p>
            </p:txBody>
          </p:sp>
        </mc:Choice>
        <mc:Fallback xmlns="">
          <p:sp>
            <p:nvSpPr>
              <p:cNvPr id="14" name="TextBox 13">
                <a:extLst>
                  <a:ext uri="{FF2B5EF4-FFF2-40B4-BE49-F238E27FC236}">
                    <a16:creationId xmlns:a16="http://schemas.microsoft.com/office/drawing/2014/main" id="{C47CBA2D-6F58-1F8A-046D-5674520481F8}"/>
                  </a:ext>
                </a:extLst>
              </p:cNvPr>
              <p:cNvSpPr txBox="1">
                <a:spLocks noRot="1" noChangeAspect="1" noMove="1" noResize="1" noEditPoints="1" noAdjustHandles="1" noChangeArrowheads="1" noChangeShapeType="1" noTextEdit="1"/>
              </p:cNvSpPr>
              <p:nvPr/>
            </p:nvSpPr>
            <p:spPr>
              <a:xfrm>
                <a:off x="920578" y="5470252"/>
                <a:ext cx="782009" cy="519694"/>
              </a:xfrm>
              <a:prstGeom prst="rect">
                <a:avLst/>
              </a:prstGeom>
              <a:blipFill>
                <a:blip r:embed="rId9"/>
                <a:stretch>
                  <a:fillRect l="-6452" r="-3226" b="-9524"/>
                </a:stretch>
              </a:blipFill>
            </p:spPr>
            <p:txBody>
              <a:bodyPr/>
              <a:lstStyle/>
              <a:p>
                <a:r>
                  <a:rPr lang="en-US">
                    <a:noFill/>
                  </a:rPr>
                  <a:t> </a:t>
                </a:r>
              </a:p>
            </p:txBody>
          </p:sp>
        </mc:Fallback>
      </mc:AlternateContent>
    </p:spTree>
    <p:extLst>
      <p:ext uri="{BB962C8B-B14F-4D97-AF65-F5344CB8AC3E}">
        <p14:creationId xmlns:p14="http://schemas.microsoft.com/office/powerpoint/2010/main" val="4035800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E6CD40-B4D0-3699-CA44-925E73069ACF}"/>
              </a:ext>
            </a:extLst>
          </p:cNvPr>
          <p:cNvSpPr txBox="1"/>
          <p:nvPr/>
        </p:nvSpPr>
        <p:spPr>
          <a:xfrm>
            <a:off x="406349" y="353568"/>
            <a:ext cx="11620550" cy="923330"/>
          </a:xfrm>
          <a:prstGeom prst="rect">
            <a:avLst/>
          </a:prstGeom>
          <a:noFill/>
        </p:spPr>
        <p:txBody>
          <a:bodyPr wrap="square" rtlCol="0">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#6</a:t>
            </a:r>
          </a:p>
          <a:p>
            <a:pPr algn="just"/>
            <a:r>
              <a:rPr lang="en-US" dirty="0">
                <a:solidFill>
                  <a:srgbClr val="C00000"/>
                </a:solidFill>
                <a:latin typeface="Times New Roman" panose="02020603050405020304" pitchFamily="18" charset="0"/>
                <a:cs typeface="Times New Roman" panose="02020603050405020304" pitchFamily="18" charset="0"/>
              </a:rPr>
              <a:t>	- Rotational and Translational Statics, Forces, Torques, Rotational Motion, Rotational Kinetic Energy, &amp; 	    	  Conservation of Energy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F2FCE06-E17E-0E87-E6D0-1B968D24C318}"/>
                  </a:ext>
                </a:extLst>
              </p:cNvPr>
              <p:cNvSpPr txBox="1"/>
              <p:nvPr/>
            </p:nvSpPr>
            <p:spPr>
              <a:xfrm>
                <a:off x="406348" y="1580333"/>
                <a:ext cx="8412093" cy="463986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A bar of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𝑏</m:t>
                        </m:r>
                      </m:sub>
                    </m:sSub>
                    <m:r>
                      <a:rPr lang="en-US" b="0" i="1" smtClean="0">
                        <a:latin typeface="Cambria Math" panose="02040503050406030204" pitchFamily="18" charset="0"/>
                      </a:rPr>
                      <m:t>=50</m:t>
                    </m:r>
                    <m:r>
                      <a:rPr lang="en-US" b="0" i="1" smtClean="0">
                        <a:latin typeface="Cambria Math" panose="02040503050406030204" pitchFamily="18" charset="0"/>
                      </a:rPr>
                      <m:t>𝑘𝑔</m:t>
                    </m:r>
                  </m:oMath>
                </a14:m>
                <a:r>
                  <a:rPr lang="en-US" dirty="0">
                    <a:latin typeface="Times New Roman" panose="02020603050405020304" pitchFamily="18" charset="0"/>
                    <a:cs typeface="Times New Roman" panose="02020603050405020304" pitchFamily="18" charset="0"/>
                  </a:rPr>
                  <a:t> and length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=2</m:t>
                    </m:r>
                    <m:r>
                      <a:rPr lang="en-US" b="0" i="1" smtClean="0">
                        <a:latin typeface="Cambria Math" panose="02040503050406030204" pitchFamily="18" charset="0"/>
                      </a:rPr>
                      <m:t>𝑚</m:t>
                    </m:r>
                  </m:oMath>
                </a14:m>
                <a:r>
                  <a:rPr lang="en-US" dirty="0">
                    <a:latin typeface="Times New Roman" panose="02020603050405020304" pitchFamily="18" charset="0"/>
                    <a:cs typeface="Times New Roman" panose="02020603050405020304" pitchFamily="18" charset="0"/>
                  </a:rPr>
                  <a:t> is attached to the side of a building by a cable as shown below.  </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tension in the cable if </a:t>
                </a:r>
                <a14:m>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15</m:t>
                        </m:r>
                      </m:e>
                      <m:sup>
                        <m:r>
                          <a:rPr lang="en-US" b="0" i="1" smtClean="0">
                            <a:latin typeface="Cambria Math" panose="02040503050406030204" pitchFamily="18" charset="0"/>
                            <a:ea typeface="Cambria Math" panose="02040503050406030204" pitchFamily="18" charset="0"/>
                          </a:rPr>
                          <m:t>0</m:t>
                        </m:r>
                      </m:sup>
                    </m:sSup>
                  </m:oMath>
                </a14:m>
                <a:r>
                  <a:rPr lang="en-US" dirty="0">
                    <a:latin typeface="Times New Roman" panose="02020603050405020304" pitchFamily="18" charset="0"/>
                    <a:cs typeface="Times New Roman" panose="02020603050405020304" pitchFamily="18" charset="0"/>
                  </a:rPr>
                  <a:t> and the cable is attached at a point </a:t>
                </a:r>
                <a14:m>
                  <m:oMath xmlns:m="http://schemas.openxmlformats.org/officeDocument/2006/math">
                    <m:r>
                      <a:rPr lang="en-US" b="0" i="1" smtClean="0">
                        <a:latin typeface="Cambria Math" panose="02040503050406030204" pitchFamily="18" charset="0"/>
                        <a:cs typeface="Times New Roman" panose="02020603050405020304" pitchFamily="18" charset="0"/>
                      </a:rPr>
                      <m:t>75%</m:t>
                    </m:r>
                  </m:oMath>
                </a14:m>
                <a:r>
                  <a:rPr lang="en-US" dirty="0">
                    <a:latin typeface="Times New Roman" panose="02020603050405020304" pitchFamily="18" charset="0"/>
                    <a:cs typeface="Times New Roman" panose="02020603050405020304" pitchFamily="18" charset="0"/>
                  </a:rPr>
                  <a:t> of the length of the bar?</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reaction force (magnitude and direction) on the attachment point at the building?</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Suppose the cable breaks, what is the initial angular acceleration of the system?  (Hint:  The moment of inertia of a thin rod spun about one end is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cs typeface="Times New Roman" panose="02020603050405020304" pitchFamily="18" charset="0"/>
                          </a:rPr>
                          <m:t>3</m:t>
                        </m:r>
                      </m:den>
                    </m:f>
                    <m:r>
                      <a:rPr lang="en-US" b="0" i="1" smtClean="0">
                        <a:latin typeface="Cambria Math" panose="02040503050406030204" pitchFamily="18" charset="0"/>
                        <a:cs typeface="Times New Roman" panose="02020603050405020304" pitchFamily="18" charset="0"/>
                      </a:rPr>
                      <m:t>𝑚</m:t>
                    </m:r>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𝑙</m:t>
                        </m:r>
                      </m:e>
                      <m:sup>
                        <m:r>
                          <a:rPr lang="en-US" b="0" i="1" smtClean="0">
                            <a:latin typeface="Cambria Math" panose="02040503050406030204" pitchFamily="18" charset="0"/>
                            <a:cs typeface="Times New Roman" panose="02020603050405020304" pitchFamily="18" charset="0"/>
                          </a:rPr>
                          <m:t>2</m:t>
                        </m:r>
                      </m:sup>
                    </m:sSup>
                  </m:oMath>
                </a14:m>
                <a:r>
                  <a:rPr lang="en-US"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When the bar is horizontal what is its rotational speed?  Hint:  </a:t>
                </a:r>
                <a:r>
                  <a:rPr lang="en-US">
                    <a:latin typeface="Times New Roman" panose="02020603050405020304" pitchFamily="18" charset="0"/>
                    <a:cs typeface="Times New Roman" panose="02020603050405020304" pitchFamily="18" charset="0"/>
                  </a:rPr>
                  <a:t>Use energy ideas.</a:t>
                </a: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When the bar is horizontal, what is the translational speed of the center-of-mass of the bar?  </a:t>
                </a:r>
              </a:p>
            </p:txBody>
          </p:sp>
        </mc:Choice>
        <mc:Fallback xmlns="">
          <p:sp>
            <p:nvSpPr>
              <p:cNvPr id="6" name="TextBox 5">
                <a:extLst>
                  <a:ext uri="{FF2B5EF4-FFF2-40B4-BE49-F238E27FC236}">
                    <a16:creationId xmlns:a16="http://schemas.microsoft.com/office/drawing/2014/main" id="{EF2FCE06-E17E-0E87-E6D0-1B968D24C318}"/>
                  </a:ext>
                </a:extLst>
              </p:cNvPr>
              <p:cNvSpPr txBox="1">
                <a:spLocks noRot="1" noChangeAspect="1" noMove="1" noResize="1" noEditPoints="1" noAdjustHandles="1" noChangeArrowheads="1" noChangeShapeType="1" noTextEdit="1"/>
              </p:cNvSpPr>
              <p:nvPr/>
            </p:nvSpPr>
            <p:spPr>
              <a:xfrm>
                <a:off x="406348" y="1580333"/>
                <a:ext cx="8412093" cy="4639860"/>
              </a:xfrm>
              <a:prstGeom prst="rect">
                <a:avLst/>
              </a:prstGeom>
              <a:blipFill>
                <a:blip r:embed="rId2"/>
                <a:stretch>
                  <a:fillRect l="-754" t="-546" r="-603" b="-1093"/>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208C42D7-A9DF-5865-3D56-ED848354EDE6}"/>
              </a:ext>
            </a:extLst>
          </p:cNvPr>
          <p:cNvGrpSpPr/>
          <p:nvPr/>
        </p:nvGrpSpPr>
        <p:grpSpPr>
          <a:xfrm>
            <a:off x="9229725" y="1908735"/>
            <a:ext cx="2522308" cy="2753420"/>
            <a:chOff x="9680446" y="2008238"/>
            <a:chExt cx="1609344" cy="1941970"/>
          </a:xfrm>
        </p:grpSpPr>
        <p:cxnSp>
          <p:nvCxnSpPr>
            <p:cNvPr id="9" name="Straight Connector 8">
              <a:extLst>
                <a:ext uri="{FF2B5EF4-FFF2-40B4-BE49-F238E27FC236}">
                  <a16:creationId xmlns:a16="http://schemas.microsoft.com/office/drawing/2014/main" id="{2A1CBE9F-350C-E978-1EC5-0CA4903E6E4D}"/>
                </a:ext>
              </a:extLst>
            </p:cNvPr>
            <p:cNvCxnSpPr>
              <a:cxnSpLocks/>
            </p:cNvCxnSpPr>
            <p:nvPr/>
          </p:nvCxnSpPr>
          <p:spPr>
            <a:xfrm flipH="1">
              <a:off x="9680446" y="2008238"/>
              <a:ext cx="1609344" cy="1789176"/>
            </a:xfrm>
            <a:prstGeom prst="line">
              <a:avLst/>
            </a:prstGeom>
            <a:ln w="381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66B1457-339E-D242-D52D-FB57F508FD12}"/>
                </a:ext>
              </a:extLst>
            </p:cNvPr>
            <p:cNvCxnSpPr>
              <a:cxnSpLocks/>
            </p:cNvCxnSpPr>
            <p:nvPr/>
          </p:nvCxnSpPr>
          <p:spPr>
            <a:xfrm flipH="1">
              <a:off x="9680447" y="2404872"/>
              <a:ext cx="1237489" cy="616607"/>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DB6EDBE-4383-7B2A-C7E2-6FE42966B246}"/>
                </a:ext>
              </a:extLst>
            </p:cNvPr>
            <p:cNvCxnSpPr/>
            <p:nvPr/>
          </p:nvCxnSpPr>
          <p:spPr>
            <a:xfrm>
              <a:off x="9680448" y="2243328"/>
              <a:ext cx="0" cy="170688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BA7F3EC-B557-5914-ECCD-3EEA27788845}"/>
                    </a:ext>
                  </a:extLst>
                </p:cNvPr>
                <p:cNvSpPr txBox="1"/>
                <p:nvPr/>
              </p:nvSpPr>
              <p:spPr>
                <a:xfrm>
                  <a:off x="9680446" y="3418113"/>
                  <a:ext cx="24250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2</m:t>
                        </m:r>
                        <m:r>
                          <a:rPr lang="en-US" sz="1400" i="1" smtClean="0">
                            <a:latin typeface="Cambria Math" panose="02040503050406030204" pitchFamily="18" charset="0"/>
                            <a:ea typeface="Cambria Math" panose="02040503050406030204" pitchFamily="18" charset="0"/>
                          </a:rPr>
                          <m:t>𝜃</m:t>
                        </m:r>
                      </m:oMath>
                    </m:oMathPara>
                  </a14:m>
                  <a:endParaRPr lang="en-US" sz="1400" dirty="0"/>
                </a:p>
              </p:txBody>
            </p:sp>
          </mc:Choice>
          <mc:Fallback xmlns="">
            <p:sp>
              <p:nvSpPr>
                <p:cNvPr id="14" name="TextBox 13">
                  <a:extLst>
                    <a:ext uri="{FF2B5EF4-FFF2-40B4-BE49-F238E27FC236}">
                      <a16:creationId xmlns:a16="http://schemas.microsoft.com/office/drawing/2014/main" id="{7BA7F3EC-B557-5914-ECCD-3EEA27788845}"/>
                    </a:ext>
                  </a:extLst>
                </p:cNvPr>
                <p:cNvSpPr txBox="1">
                  <a:spLocks noRot="1" noChangeAspect="1" noMove="1" noResize="1" noEditPoints="1" noAdjustHandles="1" noChangeArrowheads="1" noChangeShapeType="1" noTextEdit="1"/>
                </p:cNvSpPr>
                <p:nvPr/>
              </p:nvSpPr>
              <p:spPr>
                <a:xfrm>
                  <a:off x="9680446" y="3418113"/>
                  <a:ext cx="242502" cy="21544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7123B49-B0AB-F1A6-06DF-B75EC167322B}"/>
                    </a:ext>
                  </a:extLst>
                </p:cNvPr>
                <p:cNvSpPr txBox="1"/>
                <p:nvPr/>
              </p:nvSpPr>
              <p:spPr>
                <a:xfrm>
                  <a:off x="10512407" y="2587542"/>
                  <a:ext cx="14311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ea typeface="Cambria Math" panose="02040503050406030204" pitchFamily="18" charset="0"/>
                          </a:rPr>
                          <m:t>𝜃</m:t>
                        </m:r>
                      </m:oMath>
                    </m:oMathPara>
                  </a14:m>
                  <a:endParaRPr lang="en-US" sz="1400" dirty="0"/>
                </a:p>
              </p:txBody>
            </p:sp>
          </mc:Choice>
          <mc:Fallback xmlns="">
            <p:sp>
              <p:nvSpPr>
                <p:cNvPr id="15" name="TextBox 14">
                  <a:extLst>
                    <a:ext uri="{FF2B5EF4-FFF2-40B4-BE49-F238E27FC236}">
                      <a16:creationId xmlns:a16="http://schemas.microsoft.com/office/drawing/2014/main" id="{57123B49-B0AB-F1A6-06DF-B75EC167322B}"/>
                    </a:ext>
                  </a:extLst>
                </p:cNvPr>
                <p:cNvSpPr txBox="1">
                  <a:spLocks noRot="1" noChangeAspect="1" noMove="1" noResize="1" noEditPoints="1" noAdjustHandles="1" noChangeArrowheads="1" noChangeShapeType="1" noTextEdit="1"/>
                </p:cNvSpPr>
                <p:nvPr/>
              </p:nvSpPr>
              <p:spPr>
                <a:xfrm>
                  <a:off x="10512407" y="2587542"/>
                  <a:ext cx="143116" cy="215444"/>
                </a:xfrm>
                <a:prstGeom prst="rect">
                  <a:avLst/>
                </a:prstGeom>
                <a:blipFill>
                  <a:blip r:embed="rId4"/>
                  <a:stretch>
                    <a:fillRect l="-5556"/>
                  </a:stretch>
                </a:blipFill>
              </p:spPr>
              <p:txBody>
                <a:bodyPr/>
                <a:lstStyle/>
                <a:p>
                  <a:r>
                    <a:rPr lang="en-US">
                      <a:noFill/>
                    </a:rPr>
                    <a:t> </a:t>
                  </a:r>
                </a:p>
              </p:txBody>
            </p:sp>
          </mc:Fallback>
        </mc:AlternateContent>
      </p:grpSp>
    </p:spTree>
    <p:extLst>
      <p:ext uri="{BB962C8B-B14F-4D97-AF65-F5344CB8AC3E}">
        <p14:creationId xmlns:p14="http://schemas.microsoft.com/office/powerpoint/2010/main" val="351286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145E8-0F78-72A5-E56C-A70398D2DC1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52B9426-25D7-DD45-73E4-875C7E3A751F}"/>
              </a:ext>
            </a:extLst>
          </p:cNvPr>
          <p:cNvSpPr txBox="1"/>
          <p:nvPr/>
        </p:nvSpPr>
        <p:spPr>
          <a:xfrm>
            <a:off x="262759" y="230492"/>
            <a:ext cx="6096000" cy="369332"/>
          </a:xfrm>
          <a:prstGeom prst="rect">
            <a:avLst/>
          </a:prstGeom>
          <a:noFill/>
        </p:spPr>
        <p:txBody>
          <a:bodyPr wrap="square">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#6 - Solution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27B662-DB9A-C5EF-9A77-2BCE2CDB6A1B}"/>
                  </a:ext>
                </a:extLst>
              </p:cNvPr>
              <p:cNvSpPr txBox="1"/>
              <p:nvPr/>
            </p:nvSpPr>
            <p:spPr>
              <a:xfrm>
                <a:off x="262759" y="1006393"/>
                <a:ext cx="11519338" cy="369332"/>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tension in the cable if </a:t>
                </a:r>
                <a14:m>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15</m:t>
                        </m:r>
                      </m:e>
                      <m:sup>
                        <m:r>
                          <a:rPr lang="en-US" b="0" i="1" smtClean="0">
                            <a:latin typeface="Cambria Math" panose="02040503050406030204" pitchFamily="18" charset="0"/>
                            <a:ea typeface="Cambria Math" panose="02040503050406030204" pitchFamily="18" charset="0"/>
                          </a:rPr>
                          <m:t>0</m:t>
                        </m:r>
                      </m:sup>
                    </m:sSup>
                  </m:oMath>
                </a14:m>
                <a:r>
                  <a:rPr lang="en-US" dirty="0">
                    <a:latin typeface="Times New Roman" panose="02020603050405020304" pitchFamily="18" charset="0"/>
                    <a:cs typeface="Times New Roman" panose="02020603050405020304" pitchFamily="18" charset="0"/>
                  </a:rPr>
                  <a:t> and the cable is attached at a point </a:t>
                </a:r>
                <a14:m>
                  <m:oMath xmlns:m="http://schemas.openxmlformats.org/officeDocument/2006/math">
                    <m:r>
                      <a:rPr lang="en-US" b="0" i="1" smtClean="0">
                        <a:latin typeface="Cambria Math" panose="02040503050406030204" pitchFamily="18" charset="0"/>
                        <a:cs typeface="Times New Roman" panose="02020603050405020304" pitchFamily="18" charset="0"/>
                      </a:rPr>
                      <m:t>75%</m:t>
                    </m:r>
                  </m:oMath>
                </a14:m>
                <a:r>
                  <a:rPr lang="en-US" dirty="0">
                    <a:latin typeface="Times New Roman" panose="02020603050405020304" pitchFamily="18" charset="0"/>
                    <a:cs typeface="Times New Roman" panose="02020603050405020304" pitchFamily="18" charset="0"/>
                  </a:rPr>
                  <a:t> of the length of the bar?</a:t>
                </a:r>
              </a:p>
            </p:txBody>
          </p:sp>
        </mc:Choice>
        <mc:Fallback xmlns="">
          <p:sp>
            <p:nvSpPr>
              <p:cNvPr id="3" name="TextBox 2">
                <a:extLst>
                  <a:ext uri="{FF2B5EF4-FFF2-40B4-BE49-F238E27FC236}">
                    <a16:creationId xmlns:a16="http://schemas.microsoft.com/office/drawing/2014/main" id="{B227B662-DB9A-C5EF-9A77-2BCE2CDB6A1B}"/>
                  </a:ext>
                </a:extLst>
              </p:cNvPr>
              <p:cNvSpPr txBox="1">
                <a:spLocks noRot="1" noChangeAspect="1" noMove="1" noResize="1" noEditPoints="1" noAdjustHandles="1" noChangeArrowheads="1" noChangeShapeType="1" noTextEdit="1"/>
              </p:cNvSpPr>
              <p:nvPr/>
            </p:nvSpPr>
            <p:spPr>
              <a:xfrm>
                <a:off x="262759" y="1006393"/>
                <a:ext cx="11519338" cy="369332"/>
              </a:xfrm>
              <a:prstGeom prst="rect">
                <a:avLst/>
              </a:prstGeom>
              <a:blipFill>
                <a:blip r:embed="rId2"/>
                <a:stretch>
                  <a:fillRect l="-330"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4B39A4D-54B0-E868-CEA7-A5AB89B50EA0}"/>
                  </a:ext>
                </a:extLst>
              </p:cNvPr>
              <p:cNvSpPr txBox="1"/>
              <p:nvPr/>
            </p:nvSpPr>
            <p:spPr>
              <a:xfrm>
                <a:off x="1035704" y="1643794"/>
                <a:ext cx="6648615"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𝑛𝑒𝑡</m:t>
                          </m:r>
                          <m:r>
                            <a:rPr lang="en-US" b="0" i="1" smtClean="0">
                              <a:latin typeface="Cambria Math" panose="02040503050406030204" pitchFamily="18" charset="0"/>
                            </a:rPr>
                            <m:t>,</m:t>
                          </m:r>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𝑅𝑥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𝑅𝑥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90−3</m:t>
                              </m:r>
                              <m:r>
                                <a:rPr lang="en-US" b="0" i="1" smtClean="0">
                                  <a:latin typeface="Cambria Math" panose="02040503050406030204" pitchFamily="18" charset="0"/>
                                  <a:ea typeface="Cambria Math" panose="02040503050406030204" pitchFamily="18" charset="0"/>
                                </a:rPr>
                                <m:t>𝜃</m:t>
                              </m:r>
                            </m:e>
                          </m:d>
                        </m:e>
                      </m:func>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𝑅𝑥</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𝑇</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b="0" i="1" smtClean="0">
                              <a:latin typeface="Cambria Math" panose="02040503050406030204" pitchFamily="18" charset="0"/>
                            </a:rPr>
                            <m:t>45</m:t>
                          </m:r>
                        </m:e>
                      </m:func>
                    </m:oMath>
                  </m:oMathPara>
                </a14:m>
                <a:endParaRPr lang="en-US" dirty="0"/>
              </a:p>
            </p:txBody>
          </p:sp>
        </mc:Choice>
        <mc:Fallback xmlns="">
          <p:sp>
            <p:nvSpPr>
              <p:cNvPr id="4" name="TextBox 3">
                <a:extLst>
                  <a:ext uri="{FF2B5EF4-FFF2-40B4-BE49-F238E27FC236}">
                    <a16:creationId xmlns:a16="http://schemas.microsoft.com/office/drawing/2014/main" id="{94B39A4D-54B0-E868-CEA7-A5AB89B50EA0}"/>
                  </a:ext>
                </a:extLst>
              </p:cNvPr>
              <p:cNvSpPr txBox="1">
                <a:spLocks noRot="1" noChangeAspect="1" noMove="1" noResize="1" noEditPoints="1" noAdjustHandles="1" noChangeArrowheads="1" noChangeShapeType="1" noTextEdit="1"/>
              </p:cNvSpPr>
              <p:nvPr/>
            </p:nvSpPr>
            <p:spPr>
              <a:xfrm>
                <a:off x="1035704" y="1643794"/>
                <a:ext cx="6648615" cy="289182"/>
              </a:xfrm>
              <a:prstGeom prst="rect">
                <a:avLst/>
              </a:prstGeom>
              <a:blipFill>
                <a:blip r:embed="rId3"/>
                <a:stretch>
                  <a:fillRect l="-381" r="-381"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498D79F-749D-5AED-AE11-7B610FC54ADE}"/>
                  </a:ext>
                </a:extLst>
              </p:cNvPr>
              <p:cNvSpPr txBox="1"/>
              <p:nvPr/>
            </p:nvSpPr>
            <p:spPr>
              <a:xfrm>
                <a:off x="999953" y="2210791"/>
                <a:ext cx="8242128"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𝑛𝑒𝑡</m:t>
                          </m:r>
                          <m:r>
                            <a:rPr lang="en-US" b="0" i="1" smtClean="0">
                              <a:latin typeface="Cambria Math" panose="02040503050406030204" pitchFamily="18" charset="0"/>
                            </a:rPr>
                            <m:t>,</m:t>
                          </m:r>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𝑅𝑦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𝑤</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𝑅𝑦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𝑊</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i="1">
                                  <a:latin typeface="Cambria Math" panose="02040503050406030204" pitchFamily="18" charset="0"/>
                                </a:rPr>
                              </m:ctrlPr>
                            </m:dPr>
                            <m:e>
                              <m:r>
                                <a:rPr lang="en-US" i="1">
                                  <a:latin typeface="Cambria Math" panose="02040503050406030204" pitchFamily="18" charset="0"/>
                                </a:rPr>
                                <m:t>90−</m:t>
                              </m:r>
                              <m:r>
                                <a:rPr lang="en-US" b="0" i="1" smtClean="0">
                                  <a:latin typeface="Cambria Math" panose="02040503050406030204" pitchFamily="18" charset="0"/>
                                </a:rPr>
                                <m:t>3</m:t>
                              </m:r>
                              <m:r>
                                <a:rPr lang="en-US" i="1">
                                  <a:latin typeface="Cambria Math" panose="02040503050406030204" pitchFamily="18" charset="0"/>
                                  <a:ea typeface="Cambria Math" panose="02040503050406030204" pitchFamily="18" charset="0"/>
                                </a:rPr>
                                <m:t>𝜃</m:t>
                              </m:r>
                            </m:e>
                          </m:d>
                        </m:e>
                      </m:func>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𝑅𝑦</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𝑤</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𝑇</m:t>
                          </m:r>
                        </m:sub>
                      </m:sSub>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45</m:t>
                          </m:r>
                        </m:e>
                      </m:func>
                    </m:oMath>
                  </m:oMathPara>
                </a14:m>
                <a:endParaRPr lang="en-US" dirty="0"/>
              </a:p>
            </p:txBody>
          </p:sp>
        </mc:Choice>
        <mc:Fallback xmlns="">
          <p:sp>
            <p:nvSpPr>
              <p:cNvPr id="6" name="TextBox 5">
                <a:extLst>
                  <a:ext uri="{FF2B5EF4-FFF2-40B4-BE49-F238E27FC236}">
                    <a16:creationId xmlns:a16="http://schemas.microsoft.com/office/drawing/2014/main" id="{3498D79F-749D-5AED-AE11-7B610FC54ADE}"/>
                  </a:ext>
                </a:extLst>
              </p:cNvPr>
              <p:cNvSpPr txBox="1">
                <a:spLocks noRot="1" noChangeAspect="1" noMove="1" noResize="1" noEditPoints="1" noAdjustHandles="1" noChangeArrowheads="1" noChangeShapeType="1" noTextEdit="1"/>
              </p:cNvSpPr>
              <p:nvPr/>
            </p:nvSpPr>
            <p:spPr>
              <a:xfrm>
                <a:off x="999953" y="2210791"/>
                <a:ext cx="8242128" cy="298928"/>
              </a:xfrm>
              <a:prstGeom prst="rect">
                <a:avLst/>
              </a:prstGeom>
              <a:blipFill>
                <a:blip r:embed="rId4"/>
                <a:stretch>
                  <a:fillRect l="-154" r="-308"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2C8F6E-CF81-AE10-12A1-2644BE6307A3}"/>
                  </a:ext>
                </a:extLst>
              </p:cNvPr>
              <p:cNvSpPr txBox="1"/>
              <p:nvPr/>
            </p:nvSpPr>
            <p:spPr>
              <a:xfrm>
                <a:off x="999953" y="2768042"/>
                <a:ext cx="5102872" cy="3007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𝑛𝑒𝑡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𝑤</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𝜏</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𝑤</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𝑤</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𝜃</m:t>
                          </m:r>
                        </m:e>
                      </m:fun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m:t>
                              </m:r>
                            </m:sub>
                          </m:sSub>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e>
                      </m:func>
                      <m:r>
                        <a:rPr lang="en-US" b="0" i="1" smtClean="0">
                          <a:latin typeface="Cambria Math" panose="02040503050406030204" pitchFamily="18" charset="0"/>
                        </a:rPr>
                        <m:t>=0</m:t>
                      </m:r>
                    </m:oMath>
                  </m:oMathPara>
                </a14:m>
                <a:endParaRPr lang="en-US" dirty="0"/>
              </a:p>
            </p:txBody>
          </p:sp>
        </mc:Choice>
        <mc:Fallback xmlns="">
          <p:sp>
            <p:nvSpPr>
              <p:cNvPr id="7" name="TextBox 6">
                <a:extLst>
                  <a:ext uri="{FF2B5EF4-FFF2-40B4-BE49-F238E27FC236}">
                    <a16:creationId xmlns:a16="http://schemas.microsoft.com/office/drawing/2014/main" id="{052C8F6E-CF81-AE10-12A1-2644BE6307A3}"/>
                  </a:ext>
                </a:extLst>
              </p:cNvPr>
              <p:cNvSpPr txBox="1">
                <a:spLocks noRot="1" noChangeAspect="1" noMove="1" noResize="1" noEditPoints="1" noAdjustHandles="1" noChangeArrowheads="1" noChangeShapeType="1" noTextEdit="1"/>
              </p:cNvSpPr>
              <p:nvPr/>
            </p:nvSpPr>
            <p:spPr>
              <a:xfrm>
                <a:off x="999953" y="2768042"/>
                <a:ext cx="5102872" cy="300788"/>
              </a:xfrm>
              <a:prstGeom prst="rect">
                <a:avLst/>
              </a:prstGeom>
              <a:blipFill>
                <a:blip r:embed="rId5"/>
                <a:stretch>
                  <a:fillRect r="-496"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E86A61F-97FC-218E-BF9F-DBAE1500D0EF}"/>
                  </a:ext>
                </a:extLst>
              </p:cNvPr>
              <p:cNvSpPr txBox="1"/>
              <p:nvPr/>
            </p:nvSpPr>
            <p:spPr>
              <a:xfrm>
                <a:off x="1177159" y="3280056"/>
                <a:ext cx="7735614" cy="7982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𝑤</m:t>
                              </m:r>
                            </m:sub>
                          </m:sSub>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𝑤</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𝜃</m:t>
                              </m:r>
                            </m:e>
                          </m:func>
                        </m:num>
                        <m:den>
                          <m:sSub>
                            <m:sSubPr>
                              <m:ctrlPr>
                                <a:rPr lang="en-US" i="1">
                                  <a:latin typeface="Cambria Math" panose="02040503050406030204" pitchFamily="18" charset="0"/>
                                </a:rPr>
                              </m:ctrlPr>
                            </m:sSubPr>
                            <m:e>
                              <m:r>
                                <a:rPr lang="en-US" i="1">
                                  <a:latin typeface="Cambria Math" panose="02040503050406030204" pitchFamily="18" charset="0"/>
                                </a:rPr>
                                <m:t>𝑟</m:t>
                              </m:r>
                            </m:e>
                            <m:sub>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𝑇</m:t>
                                  </m:r>
                                </m:sub>
                              </m:sSub>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r>
                                <a:rPr lang="en-US" i="1">
                                  <a:latin typeface="Cambria Math" panose="02040503050406030204" pitchFamily="18" charset="0"/>
                                  <a:ea typeface="Cambria Math" panose="02040503050406030204" pitchFamily="18" charset="0"/>
                                </a:rPr>
                                <m:t>𝜃</m:t>
                              </m:r>
                            </m:e>
                          </m:func>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𝐿</m:t>
                                  </m:r>
                                </m:num>
                                <m:den>
                                  <m:r>
                                    <a:rPr lang="en-US" b="0" i="1" smtClean="0">
                                      <a:latin typeface="Cambria Math" panose="02040503050406030204" pitchFamily="18" charset="0"/>
                                      <a:ea typeface="Cambria Math" panose="02040503050406030204" pitchFamily="18" charset="0"/>
                                    </a:rPr>
                                    <m:t>2</m:t>
                                  </m:r>
                                </m:den>
                              </m:f>
                            </m:e>
                          </m:box>
                          <m:r>
                            <a:rPr lang="en-US" b="0" i="1" smtClean="0">
                              <a:latin typeface="Cambria Math" panose="02040503050406030204" pitchFamily="18" charset="0"/>
                              <a:ea typeface="Cambria Math" panose="02040503050406030204" pitchFamily="18" charset="0"/>
                            </a:rPr>
                            <m:t>𝑚𝑔</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30</m:t>
                              </m:r>
                            </m:e>
                          </m:func>
                        </m:num>
                        <m:den>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num>
                                <m:den>
                                  <m:r>
                                    <a:rPr lang="en-US" b="0" i="1" smtClean="0">
                                      <a:latin typeface="Cambria Math" panose="02040503050406030204" pitchFamily="18" charset="0"/>
                                      <a:ea typeface="Cambria Math" panose="02040503050406030204" pitchFamily="18" charset="0"/>
                                    </a:rPr>
                                    <m:t>4</m:t>
                                  </m:r>
                                </m:den>
                              </m:f>
                            </m:e>
                          </m:box>
                          <m:r>
                            <a:rPr lang="en-US" b="0" i="1" smtClean="0">
                              <a:latin typeface="Cambria Math" panose="02040503050406030204" pitchFamily="18" charset="0"/>
                              <a:ea typeface="Cambria Math" panose="02040503050406030204" pitchFamily="18" charset="0"/>
                            </a:rPr>
                            <m:t>𝐿</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15</m:t>
                              </m:r>
                            </m:e>
                          </m:func>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3</m:t>
                                  </m:r>
                                </m:den>
                              </m:f>
                            </m:e>
                          </m:box>
                          <m:r>
                            <a:rPr lang="en-US" b="0" i="1" smtClean="0">
                              <a:latin typeface="Cambria Math" panose="02040503050406030204" pitchFamily="18" charset="0"/>
                              <a:ea typeface="Cambria Math" panose="02040503050406030204" pitchFamily="18" charset="0"/>
                            </a:rPr>
                            <m:t>∙50</m:t>
                          </m:r>
                          <m:r>
                            <a:rPr lang="en-US" b="0" i="1" smtClean="0">
                              <a:latin typeface="Cambria Math" panose="02040503050406030204" pitchFamily="18" charset="0"/>
                              <a:ea typeface="Cambria Math" panose="02040503050406030204" pitchFamily="18" charset="0"/>
                            </a:rPr>
                            <m:t>𝑘𝑔</m:t>
                          </m:r>
                          <m:r>
                            <a:rPr lang="en-US" b="0" i="1" smtClean="0">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func>
                            <m:funcPr>
                              <m:ctrlPr>
                                <a:rPr lang="en-US" i="1" smtClean="0">
                                  <a:latin typeface="Cambria Math" panose="02040503050406030204" pitchFamily="18" charset="0"/>
                                  <a:ea typeface="Cambria Math" panose="02040503050406030204" pitchFamily="18" charset="0"/>
                                </a:rPr>
                              </m:ctrlPr>
                            </m:funcPr>
                            <m:fName>
                              <m:r>
                                <m:rPr>
                                  <m:sty m:val="p"/>
                                </m:rPr>
                                <a:rPr lang="en-US"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30</m:t>
                              </m:r>
                            </m:e>
                          </m:func>
                        </m:num>
                        <m:den>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15</m:t>
                              </m:r>
                            </m:e>
                          </m:func>
                        </m:den>
                      </m:f>
                      <m:r>
                        <a:rPr lang="en-US" b="0" i="1" smtClean="0">
                          <a:latin typeface="Cambria Math" panose="02040503050406030204" pitchFamily="18" charset="0"/>
                          <a:ea typeface="Cambria Math" panose="02040503050406030204" pitchFamily="18" charset="0"/>
                        </a:rPr>
                        <m:t>=631.1</m:t>
                      </m:r>
                      <m:r>
                        <a:rPr lang="en-US" b="0" i="1" smtClean="0">
                          <a:latin typeface="Cambria Math" panose="02040503050406030204" pitchFamily="18" charset="0"/>
                          <a:ea typeface="Cambria Math" panose="02040503050406030204" pitchFamily="18" charset="0"/>
                        </a:rPr>
                        <m:t>𝑁</m:t>
                      </m:r>
                    </m:oMath>
                  </m:oMathPara>
                </a14:m>
                <a:endParaRPr lang="en-US" dirty="0"/>
              </a:p>
            </p:txBody>
          </p:sp>
        </mc:Choice>
        <mc:Fallback xmlns="">
          <p:sp>
            <p:nvSpPr>
              <p:cNvPr id="9" name="TextBox 8">
                <a:extLst>
                  <a:ext uri="{FF2B5EF4-FFF2-40B4-BE49-F238E27FC236}">
                    <a16:creationId xmlns:a16="http://schemas.microsoft.com/office/drawing/2014/main" id="{DE86A61F-97FC-218E-BF9F-DBAE1500D0EF}"/>
                  </a:ext>
                </a:extLst>
              </p:cNvPr>
              <p:cNvSpPr txBox="1">
                <a:spLocks noRot="1" noChangeAspect="1" noMove="1" noResize="1" noEditPoints="1" noAdjustHandles="1" noChangeArrowheads="1" noChangeShapeType="1" noTextEdit="1"/>
              </p:cNvSpPr>
              <p:nvPr/>
            </p:nvSpPr>
            <p:spPr>
              <a:xfrm>
                <a:off x="1177159" y="3280056"/>
                <a:ext cx="7735614" cy="798295"/>
              </a:xfrm>
              <a:prstGeom prst="rect">
                <a:avLst/>
              </a:prstGeom>
              <a:blipFill>
                <a:blip r:embed="rId6"/>
                <a:stretch>
                  <a:fillRect b="-1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A678582-45C1-69E8-7FED-CDFA2499CEBB}"/>
                  </a:ext>
                </a:extLst>
              </p:cNvPr>
              <p:cNvSpPr txBox="1"/>
              <p:nvPr/>
            </p:nvSpPr>
            <p:spPr>
              <a:xfrm>
                <a:off x="1907629" y="4210730"/>
                <a:ext cx="46383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𝐹</m:t>
                          </m:r>
                        </m:e>
                        <m:sub>
                          <m:r>
                            <a:rPr lang="en-US" b="0" i="1" smtClean="0">
                              <a:latin typeface="Cambria Math" panose="02040503050406030204" pitchFamily="18" charset="0"/>
                            </a:rPr>
                            <m:t>𝑅𝑥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75</m:t>
                          </m:r>
                        </m:e>
                      </m:func>
                      <m:r>
                        <a:rPr lang="en-US" b="0" i="1" smtClean="0">
                          <a:latin typeface="Cambria Math" panose="02040503050406030204" pitchFamily="18" charset="0"/>
                        </a:rPr>
                        <m:t>=631.1</m:t>
                      </m:r>
                      <m:r>
                        <a:rPr lang="en-US" b="0" i="1" smtClean="0">
                          <a:latin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45</m:t>
                          </m:r>
                        </m:e>
                      </m:func>
                      <m:r>
                        <a:rPr lang="en-US" b="0" i="1" smtClean="0">
                          <a:latin typeface="Cambria Math" panose="02040503050406030204" pitchFamily="18" charset="0"/>
                          <a:ea typeface="Cambria Math" panose="02040503050406030204" pitchFamily="18" charset="0"/>
                        </a:rPr>
                        <m:t>=446.3</m:t>
                      </m:r>
                      <m:r>
                        <a:rPr lang="en-US" b="0" i="1" smtClean="0">
                          <a:latin typeface="Cambria Math" panose="02040503050406030204" pitchFamily="18" charset="0"/>
                          <a:ea typeface="Cambria Math" panose="02040503050406030204" pitchFamily="18" charset="0"/>
                        </a:rPr>
                        <m:t>𝑁</m:t>
                      </m:r>
                    </m:oMath>
                  </m:oMathPara>
                </a14:m>
                <a:endParaRPr lang="en-US" dirty="0"/>
              </a:p>
            </p:txBody>
          </p:sp>
        </mc:Choice>
        <mc:Fallback xmlns="">
          <p:sp>
            <p:nvSpPr>
              <p:cNvPr id="10" name="TextBox 9">
                <a:extLst>
                  <a:ext uri="{FF2B5EF4-FFF2-40B4-BE49-F238E27FC236}">
                    <a16:creationId xmlns:a16="http://schemas.microsoft.com/office/drawing/2014/main" id="{BA678582-45C1-69E8-7FED-CDFA2499CEBB}"/>
                  </a:ext>
                </a:extLst>
              </p:cNvPr>
              <p:cNvSpPr txBox="1">
                <a:spLocks noRot="1" noChangeAspect="1" noMove="1" noResize="1" noEditPoints="1" noAdjustHandles="1" noChangeArrowheads="1" noChangeShapeType="1" noTextEdit="1"/>
              </p:cNvSpPr>
              <p:nvPr/>
            </p:nvSpPr>
            <p:spPr>
              <a:xfrm>
                <a:off x="1907629" y="4210730"/>
                <a:ext cx="4638321" cy="276999"/>
              </a:xfrm>
              <a:prstGeom prst="rect">
                <a:avLst/>
              </a:prstGeom>
              <a:blipFill>
                <a:blip r:embed="rId7"/>
                <a:stretch>
                  <a:fillRect l="-546" r="-546"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046C44F-6216-3B30-C0EB-A327F2DEF6AD}"/>
                  </a:ext>
                </a:extLst>
              </p:cNvPr>
              <p:cNvSpPr txBox="1"/>
              <p:nvPr/>
            </p:nvSpPr>
            <p:spPr>
              <a:xfrm>
                <a:off x="1662105" y="4629593"/>
                <a:ext cx="7250668" cy="4157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𝑅𝑦</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𝑤</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𝑇</m:t>
                          </m:r>
                        </m:sub>
                      </m:sSub>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45</m:t>
                          </m:r>
                        </m:e>
                      </m:func>
                      <m:r>
                        <a:rPr lang="en-US" i="1">
                          <a:latin typeface="Cambria Math" panose="02040503050406030204" pitchFamily="18" charset="0"/>
                          <a:ea typeface="Cambria Math" panose="02040503050406030204" pitchFamily="18" charset="0"/>
                        </a:rPr>
                        <m:t>=50</m:t>
                      </m:r>
                      <m:r>
                        <a:rPr lang="en-US" i="1">
                          <a:latin typeface="Cambria Math" panose="02040503050406030204" pitchFamily="18" charset="0"/>
                          <a:ea typeface="Cambria Math" panose="02040503050406030204" pitchFamily="18" charset="0"/>
                        </a:rPr>
                        <m:t>𝑘𝑔</m:t>
                      </m:r>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r>
                        <a:rPr lang="en-US" b="0" i="1" smtClean="0">
                          <a:latin typeface="Cambria Math" panose="02040503050406030204" pitchFamily="18" charset="0"/>
                          <a:ea typeface="Cambria Math" panose="02040503050406030204" pitchFamily="18" charset="0"/>
                        </a:rPr>
                        <m:t>+631.1</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45</m:t>
                          </m:r>
                        </m:e>
                      </m:func>
                      <m:r>
                        <a:rPr lang="en-US" b="0" i="1" smtClean="0">
                          <a:latin typeface="Cambria Math" panose="02040503050406030204" pitchFamily="18" charset="0"/>
                          <a:ea typeface="Cambria Math" panose="02040503050406030204" pitchFamily="18" charset="0"/>
                        </a:rPr>
                        <m:t>=936.2</m:t>
                      </m:r>
                      <m:r>
                        <a:rPr lang="en-US" b="0" i="1" smtClean="0">
                          <a:latin typeface="Cambria Math" panose="02040503050406030204" pitchFamily="18" charset="0"/>
                          <a:ea typeface="Cambria Math" panose="02040503050406030204" pitchFamily="18" charset="0"/>
                        </a:rPr>
                        <m:t>𝑁</m:t>
                      </m:r>
                    </m:oMath>
                  </m:oMathPara>
                </a14:m>
                <a:endParaRPr lang="en-US" dirty="0"/>
              </a:p>
            </p:txBody>
          </p:sp>
        </mc:Choice>
        <mc:Fallback xmlns="">
          <p:sp>
            <p:nvSpPr>
              <p:cNvPr id="12" name="TextBox 11">
                <a:extLst>
                  <a:ext uri="{FF2B5EF4-FFF2-40B4-BE49-F238E27FC236}">
                    <a16:creationId xmlns:a16="http://schemas.microsoft.com/office/drawing/2014/main" id="{3046C44F-6216-3B30-C0EB-A327F2DEF6AD}"/>
                  </a:ext>
                </a:extLst>
              </p:cNvPr>
              <p:cNvSpPr txBox="1">
                <a:spLocks noRot="1" noChangeAspect="1" noMove="1" noResize="1" noEditPoints="1" noAdjustHandles="1" noChangeArrowheads="1" noChangeShapeType="1" noTextEdit="1"/>
              </p:cNvSpPr>
              <p:nvPr/>
            </p:nvSpPr>
            <p:spPr>
              <a:xfrm>
                <a:off x="1662105" y="4629593"/>
                <a:ext cx="7250668" cy="41575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5A3D187-37A1-296E-200E-8C8631551BEF}"/>
                  </a:ext>
                </a:extLst>
              </p:cNvPr>
              <p:cNvSpPr txBox="1"/>
              <p:nvPr/>
            </p:nvSpPr>
            <p:spPr>
              <a:xfrm>
                <a:off x="2133600" y="5454728"/>
                <a:ext cx="6106510" cy="56368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𝑅</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𝑅𝑥</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𝑅𝑦</m:t>
                              </m:r>
                            </m:sub>
                            <m:sup>
                              <m:r>
                                <a:rPr lang="en-US" b="0" i="1" smtClean="0">
                                  <a:latin typeface="Cambria Math" panose="02040503050406030204" pitchFamily="18" charset="0"/>
                                </a:rPr>
                                <m:t>2</m:t>
                              </m:r>
                            </m:sup>
                          </m:sSubSup>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446.3</m:t>
                                  </m:r>
                                  <m:r>
                                    <a:rPr lang="en-US" b="0" i="1" smtClean="0">
                                      <a:latin typeface="Cambria Math" panose="02040503050406030204" pitchFamily="18" charset="0"/>
                                    </a:rPr>
                                    <m:t>𝑁</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936.2</m:t>
                                  </m:r>
                                  <m:r>
                                    <a:rPr lang="en-US" b="0" i="1" smtClean="0">
                                      <a:latin typeface="Cambria Math" panose="02040503050406030204" pitchFamily="18" charset="0"/>
                                    </a:rPr>
                                    <m:t>𝑁</m:t>
                                  </m:r>
                                </m:e>
                              </m:d>
                            </m:e>
                            <m:sup>
                              <m:r>
                                <a:rPr lang="en-US" b="0" i="1" smtClean="0">
                                  <a:latin typeface="Cambria Math" panose="02040503050406030204" pitchFamily="18" charset="0"/>
                                </a:rPr>
                                <m:t>2</m:t>
                              </m:r>
                            </m:sup>
                          </m:sSup>
                        </m:e>
                      </m:rad>
                      <m:r>
                        <a:rPr lang="en-US" b="0" i="1" smtClean="0">
                          <a:latin typeface="Cambria Math" panose="02040503050406030204" pitchFamily="18" charset="0"/>
                        </a:rPr>
                        <m:t>=1037.2</m:t>
                      </m:r>
                      <m:r>
                        <a:rPr lang="en-US" b="0" i="1" smtClean="0">
                          <a:latin typeface="Cambria Math" panose="02040503050406030204" pitchFamily="18" charset="0"/>
                        </a:rPr>
                        <m:t>𝑁</m:t>
                      </m:r>
                    </m:oMath>
                  </m:oMathPara>
                </a14:m>
                <a:endParaRPr lang="en-US" dirty="0"/>
              </a:p>
            </p:txBody>
          </p:sp>
        </mc:Choice>
        <mc:Fallback xmlns="">
          <p:sp>
            <p:nvSpPr>
              <p:cNvPr id="13" name="TextBox 12">
                <a:extLst>
                  <a:ext uri="{FF2B5EF4-FFF2-40B4-BE49-F238E27FC236}">
                    <a16:creationId xmlns:a16="http://schemas.microsoft.com/office/drawing/2014/main" id="{05A3D187-37A1-296E-200E-8C8631551BEF}"/>
                  </a:ext>
                </a:extLst>
              </p:cNvPr>
              <p:cNvSpPr txBox="1">
                <a:spLocks noRot="1" noChangeAspect="1" noMove="1" noResize="1" noEditPoints="1" noAdjustHandles="1" noChangeArrowheads="1" noChangeShapeType="1" noTextEdit="1"/>
              </p:cNvSpPr>
              <p:nvPr/>
            </p:nvSpPr>
            <p:spPr>
              <a:xfrm>
                <a:off x="2133600" y="5454728"/>
                <a:ext cx="6106510" cy="5636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6596907-DFBD-DCE8-B8A0-E2307F682827}"/>
                  </a:ext>
                </a:extLst>
              </p:cNvPr>
              <p:cNvSpPr txBox="1"/>
              <p:nvPr/>
            </p:nvSpPr>
            <p:spPr>
              <a:xfrm>
                <a:off x="2129981" y="6201116"/>
                <a:ext cx="5855321" cy="5729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tan</m:t>
                          </m:r>
                        </m:fName>
                        <m:e>
                          <m:r>
                            <a:rPr lang="en-US" i="1" smtClean="0">
                              <a:latin typeface="Cambria Math" panose="02040503050406030204" pitchFamily="18" charset="0"/>
                              <a:ea typeface="Cambria Math" panose="02040503050406030204" pitchFamily="18" charset="0"/>
                            </a:rPr>
                            <m:t>𝜙</m:t>
                          </m:r>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𝑅𝑦</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𝑅𝑥</m:t>
                              </m:r>
                            </m:sub>
                          </m:sSub>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tan</m:t>
                              </m:r>
                            </m:e>
                            <m:sup>
                              <m:r>
                                <a:rPr lang="en-US" b="0" i="1" smtClean="0">
                                  <a:latin typeface="Cambria Math" panose="02040503050406030204" pitchFamily="18" charset="0"/>
                                  <a:ea typeface="Cambria Math" panose="02040503050406030204" pitchFamily="18" charset="0"/>
                                </a:rPr>
                                <m:t>−1</m:t>
                              </m:r>
                            </m:sup>
                          </m:sSup>
                        </m:fName>
                        <m:e>
                          <m:d>
                            <m:dPr>
                              <m:ctrlPr>
                                <a:rPr lang="en-US" b="0"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𝑅</m:t>
                                      </m:r>
                                      <m:r>
                                        <a:rPr lang="en-US" i="1">
                                          <a:latin typeface="Cambria Math" panose="02040503050406030204" pitchFamily="18" charset="0"/>
                                        </a:rPr>
                                        <m:t>𝑦</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𝑅</m:t>
                                      </m:r>
                                      <m:r>
                                        <a:rPr lang="en-US" i="1">
                                          <a:latin typeface="Cambria Math" panose="02040503050406030204" pitchFamily="18" charset="0"/>
                                        </a:rPr>
                                        <m:t>𝑥</m:t>
                                      </m:r>
                                    </m:sub>
                                  </m:sSub>
                                </m:den>
                              </m:f>
                            </m:e>
                          </m:d>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sSup>
                            <m:sSupPr>
                              <m:ctrlPr>
                                <a:rPr lang="en-US"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tan</m:t>
                              </m:r>
                            </m:e>
                            <m:sup>
                              <m:r>
                                <a:rPr lang="en-US" i="1">
                                  <a:latin typeface="Cambria Math" panose="02040503050406030204" pitchFamily="18" charset="0"/>
                                  <a:ea typeface="Cambria Math" panose="02040503050406030204" pitchFamily="18" charset="0"/>
                                </a:rPr>
                                <m:t>−1</m:t>
                              </m:r>
                            </m:sup>
                          </m:sSup>
                        </m:fName>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936.2</m:t>
                                  </m:r>
                                  <m:r>
                                    <a:rPr lang="en-US" b="0" i="1" smtClean="0">
                                      <a:latin typeface="Cambria Math" panose="02040503050406030204" pitchFamily="18" charset="0"/>
                                    </a:rPr>
                                    <m:t>𝑁</m:t>
                                  </m:r>
                                </m:num>
                                <m:den>
                                  <m:r>
                                    <a:rPr lang="en-US" b="0" i="1" smtClean="0">
                                      <a:latin typeface="Cambria Math" panose="02040503050406030204" pitchFamily="18" charset="0"/>
                                    </a:rPr>
                                    <m:t>446.3</m:t>
                                  </m:r>
                                  <m:r>
                                    <a:rPr lang="en-US" b="0" i="1" smtClean="0">
                                      <a:latin typeface="Cambria Math" panose="02040503050406030204" pitchFamily="18" charset="0"/>
                                    </a:rPr>
                                    <m:t>𝑁</m:t>
                                  </m:r>
                                </m:den>
                              </m:f>
                            </m:e>
                          </m:d>
                        </m:e>
                      </m:fun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64.5</m:t>
                          </m:r>
                        </m:e>
                        <m:sup>
                          <m:r>
                            <a:rPr lang="en-US" b="0" i="1" smtClean="0">
                              <a:latin typeface="Cambria Math" panose="02040503050406030204" pitchFamily="18" charset="0"/>
                            </a:rPr>
                            <m:t>0</m:t>
                          </m:r>
                        </m:sup>
                      </m:sSup>
                    </m:oMath>
                  </m:oMathPara>
                </a14:m>
                <a:endParaRPr lang="en-US" dirty="0"/>
              </a:p>
            </p:txBody>
          </p:sp>
        </mc:Choice>
        <mc:Fallback xmlns="">
          <p:sp>
            <p:nvSpPr>
              <p:cNvPr id="14" name="TextBox 13">
                <a:extLst>
                  <a:ext uri="{FF2B5EF4-FFF2-40B4-BE49-F238E27FC236}">
                    <a16:creationId xmlns:a16="http://schemas.microsoft.com/office/drawing/2014/main" id="{76596907-DFBD-DCE8-B8A0-E2307F682827}"/>
                  </a:ext>
                </a:extLst>
              </p:cNvPr>
              <p:cNvSpPr txBox="1">
                <a:spLocks noRot="1" noChangeAspect="1" noMove="1" noResize="1" noEditPoints="1" noAdjustHandles="1" noChangeArrowheads="1" noChangeShapeType="1" noTextEdit="1"/>
              </p:cNvSpPr>
              <p:nvPr/>
            </p:nvSpPr>
            <p:spPr>
              <a:xfrm>
                <a:off x="2129981" y="6201116"/>
                <a:ext cx="5855321" cy="572914"/>
              </a:xfrm>
              <a:prstGeom prst="rect">
                <a:avLst/>
              </a:prstGeom>
              <a:blipFill>
                <a:blip r:embed="rId10"/>
                <a:stretch>
                  <a:fillRect l="-216" t="-2174" b="-8696"/>
                </a:stretch>
              </a:blipFill>
            </p:spPr>
            <p:txBody>
              <a:bodyPr/>
              <a:lstStyle/>
              <a:p>
                <a:r>
                  <a:rPr lang="en-US">
                    <a:noFill/>
                  </a:rPr>
                  <a:t> </a:t>
                </a:r>
              </a:p>
            </p:txBody>
          </p:sp>
        </mc:Fallback>
      </mc:AlternateContent>
    </p:spTree>
    <p:extLst>
      <p:ext uri="{BB962C8B-B14F-4D97-AF65-F5344CB8AC3E}">
        <p14:creationId xmlns:p14="http://schemas.microsoft.com/office/powerpoint/2010/main" val="891993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DA72B-93F5-A38B-29F6-88C73F37DDF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4D44D8B-DA2A-CA32-FDFE-2A4F71384198}"/>
              </a:ext>
            </a:extLst>
          </p:cNvPr>
          <p:cNvSpPr txBox="1"/>
          <p:nvPr/>
        </p:nvSpPr>
        <p:spPr>
          <a:xfrm>
            <a:off x="262759" y="230492"/>
            <a:ext cx="6096000" cy="369332"/>
          </a:xfrm>
          <a:prstGeom prst="rect">
            <a:avLst/>
          </a:prstGeom>
          <a:noFill/>
        </p:spPr>
        <p:txBody>
          <a:bodyPr wrap="square">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#6 - Solution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2F5A41D-0983-FA71-C3A7-4BFCAAA07682}"/>
                  </a:ext>
                </a:extLst>
              </p:cNvPr>
              <p:cNvSpPr txBox="1"/>
              <p:nvPr/>
            </p:nvSpPr>
            <p:spPr>
              <a:xfrm>
                <a:off x="262758" y="830462"/>
                <a:ext cx="11561379" cy="4362861"/>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Suppose the cable breaks, what is the initial angular acceleration of the system?  (Hint:  The moment of inertia of a thin rod spun about one end is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cs typeface="Times New Roman" panose="02020603050405020304" pitchFamily="18" charset="0"/>
                          </a:rPr>
                          <m:t>3</m:t>
                        </m:r>
                      </m:den>
                    </m:f>
                    <m:r>
                      <a:rPr lang="en-US" b="0" i="1" smtClean="0">
                        <a:latin typeface="Cambria Math" panose="02040503050406030204" pitchFamily="18" charset="0"/>
                        <a:cs typeface="Times New Roman" panose="02020603050405020304" pitchFamily="18" charset="0"/>
                      </a:rPr>
                      <m:t>𝑚</m:t>
                    </m:r>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𝑙</m:t>
                        </m:r>
                      </m:e>
                      <m:sup>
                        <m:r>
                          <a:rPr lang="en-US" b="0" i="1" smtClean="0">
                            <a:latin typeface="Cambria Math" panose="02040503050406030204" pitchFamily="18" charset="0"/>
                            <a:cs typeface="Times New Roman" panose="02020603050405020304" pitchFamily="18" charset="0"/>
                          </a:rPr>
                          <m:t>2</m:t>
                        </m:r>
                      </m:sup>
                    </m:sSup>
                  </m:oMath>
                </a14:m>
                <a:r>
                  <a:rPr lang="en-US"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When the bar is horizontal what is its rotational speed?</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When the bar is horizontal, what is the translational speed of the center-of-mass of the bar?  </a:t>
                </a:r>
              </a:p>
            </p:txBody>
          </p:sp>
        </mc:Choice>
        <mc:Fallback xmlns="">
          <p:sp>
            <p:nvSpPr>
              <p:cNvPr id="3" name="TextBox 2">
                <a:extLst>
                  <a:ext uri="{FF2B5EF4-FFF2-40B4-BE49-F238E27FC236}">
                    <a16:creationId xmlns:a16="http://schemas.microsoft.com/office/drawing/2014/main" id="{92F5A41D-0983-FA71-C3A7-4BFCAAA07682}"/>
                  </a:ext>
                </a:extLst>
              </p:cNvPr>
              <p:cNvSpPr txBox="1">
                <a:spLocks noRot="1" noChangeAspect="1" noMove="1" noResize="1" noEditPoints="1" noAdjustHandles="1" noChangeArrowheads="1" noChangeShapeType="1" noTextEdit="1"/>
              </p:cNvSpPr>
              <p:nvPr/>
            </p:nvSpPr>
            <p:spPr>
              <a:xfrm>
                <a:off x="262758" y="830462"/>
                <a:ext cx="11561379" cy="4362861"/>
              </a:xfrm>
              <a:prstGeom prst="rect">
                <a:avLst/>
              </a:prstGeom>
              <a:blipFill>
                <a:blip r:embed="rId2"/>
                <a:stretch>
                  <a:fillRect l="-329" t="-581" r="-439" b="-14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56DDA4B-65CB-4A29-AEB8-6FA5D3F1178A}"/>
                  </a:ext>
                </a:extLst>
              </p:cNvPr>
              <p:cNvSpPr txBox="1"/>
              <p:nvPr/>
            </p:nvSpPr>
            <p:spPr>
              <a:xfrm>
                <a:off x="262758" y="1469328"/>
                <a:ext cx="11561378" cy="8059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𝑛𝑒𝑡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𝑤</m:t>
                          </m:r>
                        </m:sub>
                      </m:sSub>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1</m:t>
                          </m:r>
                        </m:num>
                        <m:den>
                          <m:r>
                            <a:rPr lang="en-US" i="1">
                              <a:latin typeface="Cambria Math" panose="02040503050406030204" pitchFamily="18" charset="0"/>
                              <a:cs typeface="Times New Roman" panose="02020603050405020304" pitchFamily="18" charset="0"/>
                            </a:rPr>
                            <m:t>3</m:t>
                          </m:r>
                        </m:den>
                      </m:f>
                      <m:r>
                        <a:rPr lang="en-US" i="1">
                          <a:latin typeface="Cambria Math" panose="02040503050406030204" pitchFamily="18" charset="0"/>
                          <a:cs typeface="Times New Roman" panose="02020603050405020304" pitchFamily="18" charset="0"/>
                        </a:rPr>
                        <m:t>𝑚</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𝑙</m:t>
                          </m:r>
                        </m:e>
                        <m:sup>
                          <m:r>
                            <a:rPr lang="en-US" i="1">
                              <a:latin typeface="Cambria Math" panose="02040503050406030204" pitchFamily="18" charset="0"/>
                              <a:cs typeface="Times New Roman" panose="02020603050405020304" pitchFamily="18" charset="0"/>
                            </a:rPr>
                            <m:t>2</m:t>
                          </m:r>
                        </m:sup>
                      </m:sSup>
                      <m:r>
                        <a:rPr lang="en-US" i="1" smtClean="0">
                          <a:latin typeface="Cambria Math" panose="02040503050406030204" pitchFamily="18" charset="0"/>
                          <a:ea typeface="Cambria Math" panose="02040503050406030204" pitchFamily="18" charset="0"/>
                          <a:cs typeface="Times New Roman" panose="02020603050405020304" pitchFamily="18" charset="0"/>
                        </a:rPr>
                        <m:t>𝛼</m:t>
                      </m:r>
                      <m:r>
                        <a:rPr lang="en-US" i="1" smtClean="0">
                          <a:latin typeface="Cambria Math" panose="02040503050406030204" pitchFamily="18" charset="0"/>
                          <a:ea typeface="Cambria Math" panose="02040503050406030204" pitchFamily="18" charset="0"/>
                          <a:cs typeface="Times New Roman" panose="02020603050405020304" pitchFamily="18" charset="0"/>
                        </a:rPr>
                        <m:t>→</m:t>
                      </m:r>
                      <m:r>
                        <a:rPr lang="en-US" i="1" smtClean="0">
                          <a:latin typeface="Cambria Math" panose="02040503050406030204" pitchFamily="18" charset="0"/>
                          <a:ea typeface="Cambria Math" panose="02040503050406030204" pitchFamily="18" charset="0"/>
                          <a:cs typeface="Times New Roman" panose="02020603050405020304" pitchFamily="18" charset="0"/>
                        </a:rPr>
                        <m:t>𝛼</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rPr>
                                <m:t>𝑤</m:t>
                              </m:r>
                            </m:sub>
                          </m:sSub>
                        </m:num>
                        <m:den>
                          <m:r>
                            <a:rPr lang="en-US" i="1">
                              <a:latin typeface="Cambria Math" panose="02040503050406030204" pitchFamily="18" charset="0"/>
                              <a:cs typeface="Times New Roman" panose="02020603050405020304" pitchFamily="18" charset="0"/>
                            </a:rPr>
                            <m:t>𝑚</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𝑙</m:t>
                              </m:r>
                            </m:e>
                            <m:sup>
                              <m:r>
                                <a:rPr lang="en-US" i="1">
                                  <a:latin typeface="Cambria Math" panose="02040503050406030204" pitchFamily="18" charset="0"/>
                                  <a:cs typeface="Times New Roman" panose="02020603050405020304" pitchFamily="18" charset="0"/>
                                </a:rPr>
                                <m:t>2</m:t>
                              </m:r>
                            </m:sup>
                          </m:sSup>
                        </m:den>
                      </m:f>
                      <m:r>
                        <a:rPr lang="en-US"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3</m:t>
                          </m:r>
                          <m:d>
                            <m:d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𝑙</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den>
                              </m:f>
                              <m:r>
                                <a:rPr lang="en-US" b="0" i="1" smtClean="0">
                                  <a:latin typeface="Cambria Math" panose="02040503050406030204" pitchFamily="18" charset="0"/>
                                  <a:ea typeface="Cambria Math" panose="02040503050406030204" pitchFamily="18" charset="0"/>
                                  <a:cs typeface="Times New Roman" panose="02020603050405020304" pitchFamily="18" charset="0"/>
                                </a:rPr>
                                <m:t>𝑚𝑔</m:t>
                              </m:r>
                              <m:func>
                                <m:func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ea typeface="Cambria Math" panose="02040503050406030204" pitchFamily="18" charset="0"/>
                                      <a:cs typeface="Times New Roman" panose="02020603050405020304" pitchFamily="18" charset="0"/>
                                    </a:rPr>
                                    <m:t>sin</m:t>
                                  </m:r>
                                </m:fName>
                                <m:e>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𝜃</m:t>
                                  </m:r>
                                </m:e>
                              </m:func>
                            </m:e>
                          </m:d>
                        </m:num>
                        <m:den>
                          <m:r>
                            <a:rPr lang="en-US" i="1">
                              <a:latin typeface="Cambria Math" panose="02040503050406030204" pitchFamily="18" charset="0"/>
                              <a:cs typeface="Times New Roman" panose="02020603050405020304" pitchFamily="18" charset="0"/>
                            </a:rPr>
                            <m:t>𝑚</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𝑙</m:t>
                              </m:r>
                            </m:e>
                            <m:sup>
                              <m:r>
                                <a:rPr lang="en-US" i="1">
                                  <a:latin typeface="Cambria Math" panose="02040503050406030204" pitchFamily="18" charset="0"/>
                                  <a:cs typeface="Times New Roman" panose="02020603050405020304" pitchFamily="18" charset="0"/>
                                </a:rPr>
                                <m:t>2</m:t>
                              </m:r>
                            </m:sup>
                          </m:sSup>
                        </m:den>
                      </m:f>
                      <m:r>
                        <a:rPr lang="en-US"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3</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𝑔</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𝑙</m:t>
                          </m:r>
                        </m:den>
                      </m:f>
                      <m:func>
                        <m:funcPr>
                          <m:ctrlPr>
                            <a:rPr lang="en-US" i="1">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ea typeface="Cambria Math" panose="02040503050406030204" pitchFamily="18" charset="0"/>
                              <a:cs typeface="Times New Roman" panose="02020603050405020304" pitchFamily="18" charset="0"/>
                            </a:rPr>
                            <m:t>sin</m:t>
                          </m:r>
                        </m:fName>
                        <m:e>
                          <m:r>
                            <a:rPr lang="en-US" i="1">
                              <a:latin typeface="Cambria Math" panose="02040503050406030204" pitchFamily="18" charset="0"/>
                              <a:ea typeface="Cambria Math" panose="02040503050406030204" pitchFamily="18" charset="0"/>
                              <a:cs typeface="Times New Roman" panose="02020603050405020304" pitchFamily="18" charset="0"/>
                            </a:rPr>
                            <m:t>2</m:t>
                          </m:r>
                          <m:r>
                            <a:rPr lang="en-US" i="1">
                              <a:latin typeface="Cambria Math" panose="02040503050406030204" pitchFamily="18" charset="0"/>
                              <a:ea typeface="Cambria Math" panose="02040503050406030204" pitchFamily="18" charset="0"/>
                              <a:cs typeface="Times New Roman" panose="02020603050405020304" pitchFamily="18" charset="0"/>
                            </a:rPr>
                            <m:t>𝜃</m:t>
                          </m:r>
                        </m:e>
                      </m:func>
                      <m:r>
                        <a:rPr lang="en-US"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3∙</m:t>
                          </m:r>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2∙2</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den>
                      </m:f>
                      <m:func>
                        <m:func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ea typeface="Cambria Math" panose="02040503050406030204" pitchFamily="18" charset="0"/>
                              <a:cs typeface="Times New Roman" panose="02020603050405020304" pitchFamily="18" charset="0"/>
                            </a:rPr>
                            <m:t>sin</m:t>
                          </m:r>
                        </m:fName>
                        <m:e>
                          <m:r>
                            <a:rPr lang="en-US" b="0" i="1" smtClean="0">
                              <a:latin typeface="Cambria Math" panose="02040503050406030204" pitchFamily="18" charset="0"/>
                              <a:ea typeface="Cambria Math" panose="02040503050406030204" pitchFamily="18" charset="0"/>
                              <a:cs typeface="Times New Roman" panose="02020603050405020304" pitchFamily="18" charset="0"/>
                            </a:rPr>
                            <m:t>30</m:t>
                          </m:r>
                        </m:e>
                      </m:func>
                      <m:r>
                        <a:rPr lang="en-US" b="0" i="1" smtClean="0">
                          <a:latin typeface="Cambria Math" panose="02040503050406030204" pitchFamily="18" charset="0"/>
                          <a:ea typeface="Cambria Math" panose="02040503050406030204" pitchFamily="18" charset="0"/>
                          <a:cs typeface="Times New Roman" panose="02020603050405020304" pitchFamily="18" charset="0"/>
                        </a:rPr>
                        <m:t>=−3.68</m:t>
                      </m:r>
                      <m:box>
                        <m:box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boxPr>
                        <m:e>
                          <m:argPr>
                            <m:argSz m:val="-1"/>
                          </m:argP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𝑟𝑎𝑑</m:t>
                              </m:r>
                            </m:num>
                            <m:den>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𝑠</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sup>
                              </m:sSup>
                            </m:den>
                          </m:f>
                        </m:e>
                      </m:box>
                    </m:oMath>
                  </m:oMathPara>
                </a14:m>
                <a:endParaRPr lang="en-US" dirty="0"/>
              </a:p>
            </p:txBody>
          </p:sp>
        </mc:Choice>
        <mc:Fallback xmlns="">
          <p:sp>
            <p:nvSpPr>
              <p:cNvPr id="6" name="TextBox 5">
                <a:extLst>
                  <a:ext uri="{FF2B5EF4-FFF2-40B4-BE49-F238E27FC236}">
                    <a16:creationId xmlns:a16="http://schemas.microsoft.com/office/drawing/2014/main" id="{556DDA4B-65CB-4A29-AEB8-6FA5D3F1178A}"/>
                  </a:ext>
                </a:extLst>
              </p:cNvPr>
              <p:cNvSpPr txBox="1">
                <a:spLocks noRot="1" noChangeAspect="1" noMove="1" noResize="1" noEditPoints="1" noAdjustHandles="1" noChangeArrowheads="1" noChangeShapeType="1" noTextEdit="1"/>
              </p:cNvSpPr>
              <p:nvPr/>
            </p:nvSpPr>
            <p:spPr>
              <a:xfrm>
                <a:off x="262758" y="1469328"/>
                <a:ext cx="11561378" cy="805926"/>
              </a:xfrm>
              <a:prstGeom prst="rect">
                <a:avLst/>
              </a:prstGeom>
              <a:blipFill>
                <a:blip r:embed="rId3"/>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9F416EF-0655-963A-B6FB-75D3B7790AD6}"/>
                  </a:ext>
                </a:extLst>
              </p:cNvPr>
              <p:cNvSpPr txBox="1"/>
              <p:nvPr/>
            </p:nvSpPr>
            <p:spPr>
              <a:xfrm>
                <a:off x="788375" y="5244291"/>
                <a:ext cx="4164986" cy="524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𝑐𝑜𝑚</m:t>
                          </m:r>
                        </m:sub>
                      </m:sSub>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𝑙</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∙3.57</m:t>
                      </m:r>
                      <m:box>
                        <m:boxPr>
                          <m:ctrlPr>
                            <a:rPr lang="en-US" b="0" i="1" smtClean="0">
                              <a:latin typeface="Cambria Math" panose="02040503050406030204" pitchFamily="18" charset="0"/>
                              <a:ea typeface="Cambria Math" panose="02040503050406030204" pitchFamily="18" charset="0"/>
                            </a:rPr>
                          </m:ctrlPr>
                        </m:boxPr>
                        <m:e>
                          <m:argPr>
                            <m:argSz m:val="-1"/>
                          </m:argP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𝑟𝑎𝑑</m:t>
                                  </m:r>
                                </m:num>
                                <m:den>
                                  <m:r>
                                    <a:rPr lang="en-US" i="1">
                                      <a:latin typeface="Cambria Math" panose="02040503050406030204" pitchFamily="18" charset="0"/>
                                    </a:rPr>
                                    <m:t>𝑠</m:t>
                                  </m:r>
                                </m:den>
                              </m:f>
                            </m:e>
                          </m:box>
                        </m:e>
                      </m:box>
                      <m:r>
                        <a:rPr lang="en-US" b="0" i="1" smtClean="0">
                          <a:latin typeface="Cambria Math" panose="02040503050406030204" pitchFamily="18" charset="0"/>
                          <a:ea typeface="Cambria Math" panose="02040503050406030204" pitchFamily="18" charset="0"/>
                        </a:rPr>
                        <m:t>=3.57</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𝑠</m:t>
                              </m:r>
                            </m:den>
                          </m:f>
                        </m:e>
                      </m:box>
                    </m:oMath>
                  </m:oMathPara>
                </a14:m>
                <a:endParaRPr lang="en-US" dirty="0"/>
              </a:p>
            </p:txBody>
          </p:sp>
        </mc:Choice>
        <mc:Fallback xmlns="">
          <p:sp>
            <p:nvSpPr>
              <p:cNvPr id="7" name="TextBox 6">
                <a:extLst>
                  <a:ext uri="{FF2B5EF4-FFF2-40B4-BE49-F238E27FC236}">
                    <a16:creationId xmlns:a16="http://schemas.microsoft.com/office/drawing/2014/main" id="{39F416EF-0655-963A-B6FB-75D3B7790AD6}"/>
                  </a:ext>
                </a:extLst>
              </p:cNvPr>
              <p:cNvSpPr txBox="1">
                <a:spLocks noRot="1" noChangeAspect="1" noMove="1" noResize="1" noEditPoints="1" noAdjustHandles="1" noChangeArrowheads="1" noChangeShapeType="1" noTextEdit="1"/>
              </p:cNvSpPr>
              <p:nvPr/>
            </p:nvSpPr>
            <p:spPr>
              <a:xfrm>
                <a:off x="788375" y="5244291"/>
                <a:ext cx="4164986" cy="524118"/>
              </a:xfrm>
              <a:prstGeom prst="rect">
                <a:avLst/>
              </a:prstGeom>
              <a:blipFill>
                <a:blip r:embed="rId4"/>
                <a:stretch>
                  <a:fillRect l="-303" t="-2326" b="-139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6C3B56E-ACF9-B2C3-6C0B-6324884F06C8}"/>
                  </a:ext>
                </a:extLst>
              </p:cNvPr>
              <p:cNvSpPr txBox="1"/>
              <p:nvPr/>
            </p:nvSpPr>
            <p:spPr>
              <a:xfrm>
                <a:off x="909145" y="3127083"/>
                <a:ext cx="9183475" cy="3275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=0=∆</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𝑅</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𝑔</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𝑇</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𝑈</m:t>
                          </m:r>
                        </m:e>
                        <m:sub>
                          <m:r>
                            <a:rPr lang="en-US" i="1">
                              <a:latin typeface="Cambria Math" panose="02040503050406030204" pitchFamily="18" charset="0"/>
                              <a:ea typeface="Cambria Math" panose="02040503050406030204" pitchFamily="18" charset="0"/>
                            </a:rPr>
                            <m:t>𝑔</m:t>
                          </m:r>
                        </m:sub>
                      </m:sSub>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r>
                            <a:rPr lang="en-US" b="0" i="1" smtClean="0">
                              <a:latin typeface="Cambria Math" panose="02040503050406030204" pitchFamily="18" charset="0"/>
                              <a:ea typeface="Cambria Math" panose="02040503050406030204" pitchFamily="18" charset="0"/>
                            </a:rPr>
                            <m:t>𝐼</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ea typeface="Cambria Math" panose="02040503050406030204" pitchFamily="18" charset="0"/>
                                </a:rPr>
                                <m:t>𝑓</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e>
                          </m:box>
                          <m:r>
                            <a:rPr lang="en-US" b="0" i="1" smtClean="0">
                              <a:latin typeface="Cambria Math" panose="02040503050406030204" pitchFamily="18" charset="0"/>
                              <a:ea typeface="Cambria Math" panose="02040503050406030204" pitchFamily="18" charset="0"/>
                            </a:rPr>
                            <m:t>𝐼</m:t>
                          </m:r>
                          <m:sSubSup>
                            <m:sSubSupPr>
                              <m:ctrlPr>
                                <a:rPr lang="en-US" i="1">
                                  <a:latin typeface="Cambria Math" panose="02040503050406030204" pitchFamily="18" charset="0"/>
                                  <a:ea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ea typeface="Cambria Math" panose="02040503050406030204" pitchFamily="18" charset="0"/>
                                </a:rPr>
                                <m:t>𝑖</m:t>
                              </m:r>
                            </m:sub>
                            <m:sup>
                              <m:r>
                                <a:rPr lang="en-US" i="1">
                                  <a:latin typeface="Cambria Math" panose="02040503050406030204" pitchFamily="18" charset="0"/>
                                  <a:ea typeface="Cambria Math" panose="02040503050406030204" pitchFamily="18" charset="0"/>
                                </a:rPr>
                                <m:t>2</m:t>
                              </m:r>
                            </m:sup>
                          </m:sSubSup>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𝑚𝑔</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𝑏𝑜𝑡𝑡𝑜𝑚</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𝑚𝑔</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𝑡𝑜𝑝</m:t>
                              </m:r>
                            </m:sub>
                          </m:sSub>
                        </m:e>
                      </m:d>
                    </m:oMath>
                  </m:oMathPara>
                </a14:m>
                <a:endParaRPr lang="en-US" dirty="0"/>
              </a:p>
            </p:txBody>
          </p:sp>
        </mc:Choice>
        <mc:Fallback xmlns="">
          <p:sp>
            <p:nvSpPr>
              <p:cNvPr id="8" name="TextBox 7">
                <a:extLst>
                  <a:ext uri="{FF2B5EF4-FFF2-40B4-BE49-F238E27FC236}">
                    <a16:creationId xmlns:a16="http://schemas.microsoft.com/office/drawing/2014/main" id="{26C3B56E-ACF9-B2C3-6C0B-6324884F06C8}"/>
                  </a:ext>
                </a:extLst>
              </p:cNvPr>
              <p:cNvSpPr txBox="1">
                <a:spLocks noRot="1" noChangeAspect="1" noMove="1" noResize="1" noEditPoints="1" noAdjustHandles="1" noChangeArrowheads="1" noChangeShapeType="1" noTextEdit="1"/>
              </p:cNvSpPr>
              <p:nvPr/>
            </p:nvSpPr>
            <p:spPr>
              <a:xfrm>
                <a:off x="909145" y="3127083"/>
                <a:ext cx="9183475" cy="327590"/>
              </a:xfrm>
              <a:prstGeom prst="rect">
                <a:avLst/>
              </a:prstGeom>
              <a:blipFill>
                <a:blip r:embed="rId5"/>
                <a:stretch>
                  <a:fillRect l="-138" b="-18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F131B52-A2F1-4FEE-29BB-5F8A684E5D7A}"/>
                  </a:ext>
                </a:extLst>
              </p:cNvPr>
              <p:cNvSpPr txBox="1"/>
              <p:nvPr/>
            </p:nvSpPr>
            <p:spPr>
              <a:xfrm>
                <a:off x="909145" y="3767700"/>
                <a:ext cx="7704097" cy="10776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𝑓</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𝑚𝑔</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𝑡𝑜𝑝</m:t>
                                  </m:r>
                                </m:sub>
                              </m:sSub>
                            </m:num>
                            <m:den>
                              <m:r>
                                <a:rPr lang="en-US" i="1">
                                  <a:latin typeface="Cambria Math" panose="02040503050406030204" pitchFamily="18" charset="0"/>
                                </a:rPr>
                                <m:t>𝐼</m:t>
                              </m:r>
                            </m:den>
                          </m:f>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𝑚𝑔</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𝑙</m:t>
                                      </m:r>
                                    </m:num>
                                    <m:den>
                                      <m:r>
                                        <a:rPr lang="en-US" i="1">
                                          <a:latin typeface="Cambria Math" panose="02040503050406030204" pitchFamily="18" charset="0"/>
                                        </a:rPr>
                                        <m:t>2</m:t>
                                      </m:r>
                                    </m:den>
                                  </m:f>
                                </m:e>
                              </m:box>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cos</m:t>
                                  </m:r>
                                </m:fName>
                                <m:e>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𝜃</m:t>
                                  </m:r>
                                </m:e>
                              </m:func>
                            </m:num>
                            <m:den>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1</m:t>
                                  </m:r>
                                </m:num>
                                <m:den>
                                  <m:r>
                                    <a:rPr lang="en-US" i="1">
                                      <a:latin typeface="Cambria Math" panose="02040503050406030204" pitchFamily="18" charset="0"/>
                                      <a:cs typeface="Times New Roman" panose="02020603050405020304" pitchFamily="18" charset="0"/>
                                    </a:rPr>
                                    <m:t>3</m:t>
                                  </m:r>
                                </m:den>
                              </m:f>
                              <m:r>
                                <a:rPr lang="en-US" i="1">
                                  <a:latin typeface="Cambria Math" panose="02040503050406030204" pitchFamily="18" charset="0"/>
                                  <a:cs typeface="Times New Roman" panose="02020603050405020304" pitchFamily="18" charset="0"/>
                                </a:rPr>
                                <m:t>𝑚</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𝑙</m:t>
                                  </m:r>
                                </m:e>
                                <m:sup>
                                  <m:r>
                                    <a:rPr lang="en-US" i="1">
                                      <a:latin typeface="Cambria Math" panose="02040503050406030204" pitchFamily="18" charset="0"/>
                                      <a:cs typeface="Times New Roman" panose="02020603050405020304" pitchFamily="18" charset="0"/>
                                    </a:rPr>
                                    <m:t>2</m:t>
                                  </m:r>
                                </m:sup>
                              </m:sSup>
                            </m:den>
                          </m:f>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3</m:t>
                              </m:r>
                              <m:r>
                                <a:rPr lang="en-US" b="0" i="1" smtClean="0">
                                  <a:latin typeface="Cambria Math" panose="02040503050406030204" pitchFamily="18" charset="0"/>
                                </a:rPr>
                                <m:t>𝑔</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𝜃</m:t>
                                  </m:r>
                                </m:e>
                              </m:func>
                            </m:num>
                            <m:den>
                              <m:r>
                                <a:rPr lang="en-US" b="0" i="1" smtClean="0">
                                  <a:latin typeface="Cambria Math" panose="02040503050406030204" pitchFamily="18" charset="0"/>
                                </a:rPr>
                                <m:t>𝑙</m:t>
                              </m:r>
                            </m:den>
                          </m:f>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num>
                            <m:den>
                              <m:r>
                                <a:rPr lang="en-US" b="0" i="1" smtClean="0">
                                  <a:latin typeface="Cambria Math" panose="02040503050406030204" pitchFamily="18" charset="0"/>
                                </a:rPr>
                                <m:t>2</m:t>
                              </m:r>
                              <m:r>
                                <a:rPr lang="en-US" b="0" i="1" smtClean="0">
                                  <a:latin typeface="Cambria Math" panose="02040503050406030204" pitchFamily="18" charset="0"/>
                                </a:rPr>
                                <m:t>𝑚</m:t>
                              </m:r>
                            </m:den>
                          </m:f>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30</m:t>
                              </m:r>
                            </m:e>
                          </m:func>
                        </m:e>
                      </m:rad>
                      <m:r>
                        <a:rPr lang="en-US" b="0" i="1" smtClean="0">
                          <a:latin typeface="Cambria Math" panose="02040503050406030204" pitchFamily="18" charset="0"/>
                        </a:rPr>
                        <m:t>=3.57</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𝑟𝑎𝑑</m:t>
                              </m:r>
                            </m:num>
                            <m:den>
                              <m:r>
                                <a:rPr lang="en-US" b="0" i="1" smtClean="0">
                                  <a:latin typeface="Cambria Math" panose="02040503050406030204" pitchFamily="18" charset="0"/>
                                </a:rPr>
                                <m:t>𝑠</m:t>
                              </m:r>
                            </m:den>
                          </m:f>
                        </m:e>
                      </m:box>
                    </m:oMath>
                  </m:oMathPara>
                </a14:m>
                <a:endParaRPr lang="en-US" dirty="0"/>
              </a:p>
            </p:txBody>
          </p:sp>
        </mc:Choice>
        <mc:Fallback xmlns="">
          <p:sp>
            <p:nvSpPr>
              <p:cNvPr id="9" name="TextBox 8">
                <a:extLst>
                  <a:ext uri="{FF2B5EF4-FFF2-40B4-BE49-F238E27FC236}">
                    <a16:creationId xmlns:a16="http://schemas.microsoft.com/office/drawing/2014/main" id="{4F131B52-A2F1-4FEE-29BB-5F8A684E5D7A}"/>
                  </a:ext>
                </a:extLst>
              </p:cNvPr>
              <p:cNvSpPr txBox="1">
                <a:spLocks noRot="1" noChangeAspect="1" noMove="1" noResize="1" noEditPoints="1" noAdjustHandles="1" noChangeArrowheads="1" noChangeShapeType="1" noTextEdit="1"/>
              </p:cNvSpPr>
              <p:nvPr/>
            </p:nvSpPr>
            <p:spPr>
              <a:xfrm>
                <a:off x="909145" y="3767700"/>
                <a:ext cx="7704097" cy="1077603"/>
              </a:xfrm>
              <a:prstGeom prst="rect">
                <a:avLst/>
              </a:prstGeom>
              <a:blipFill>
                <a:blip r:embed="rId6"/>
                <a:stretch>
                  <a:fillRect l="-329" r="-164"/>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334BCCE-652D-02E4-8A0E-3258C5F4D427}"/>
              </a:ext>
            </a:extLst>
          </p:cNvPr>
          <p:cNvSpPr txBox="1"/>
          <p:nvPr/>
        </p:nvSpPr>
        <p:spPr>
          <a:xfrm>
            <a:off x="788375" y="5926347"/>
            <a:ext cx="11145328"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Just a comment:  You either have to solve this problem by torques (which is an integral problem) or by using energy, which we did.  You can’t use the rotational equations of motion because they are for constant angular acceleration.  Here the angular acceleration changes with angle and is not constant.</a:t>
            </a:r>
          </a:p>
        </p:txBody>
      </p:sp>
    </p:spTree>
    <p:extLst>
      <p:ext uri="{BB962C8B-B14F-4D97-AF65-F5344CB8AC3E}">
        <p14:creationId xmlns:p14="http://schemas.microsoft.com/office/powerpoint/2010/main" val="2416284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21B86E-7FB9-2D97-DD89-545054AC6851}"/>
              </a:ext>
            </a:extLst>
          </p:cNvPr>
          <p:cNvSpPr txBox="1"/>
          <p:nvPr/>
        </p:nvSpPr>
        <p:spPr>
          <a:xfrm>
            <a:off x="381000" y="179041"/>
            <a:ext cx="11620550" cy="923330"/>
          </a:xfrm>
          <a:prstGeom prst="rect">
            <a:avLst/>
          </a:prstGeom>
          <a:noFill/>
        </p:spPr>
        <p:txBody>
          <a:bodyPr wrap="square" rtlCol="0">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#7</a:t>
            </a:r>
          </a:p>
          <a:p>
            <a:pPr algn="just"/>
            <a:r>
              <a:rPr lang="en-US" dirty="0">
                <a:solidFill>
                  <a:srgbClr val="C00000"/>
                </a:solidFill>
                <a:latin typeface="Times New Roman" panose="02020603050405020304" pitchFamily="18" charset="0"/>
                <a:cs typeface="Times New Roman" panose="02020603050405020304" pitchFamily="18" charset="0"/>
              </a:rPr>
              <a:t>	- Fluids, Fluid Pressure, Equation of Continuity, Bernoulli's Equation, Conservation of Energy, Kinetic and 	 	  Gravitational Potential Energies, and Graphs</a:t>
            </a:r>
          </a:p>
        </p:txBody>
      </p:sp>
      <mc:AlternateContent xmlns:mc="http://schemas.openxmlformats.org/markup-compatibility/2006" xmlns:a14="http://schemas.microsoft.com/office/drawing/2010/main">
        <mc:Choice Requires="a14">
          <p:sp>
            <p:nvSpPr>
              <p:cNvPr id="5" name="Rectangle 1">
                <a:extLst>
                  <a:ext uri="{FF2B5EF4-FFF2-40B4-BE49-F238E27FC236}">
                    <a16:creationId xmlns:a16="http://schemas.microsoft.com/office/drawing/2014/main" id="{7EE15EF9-E770-DBA0-EA34-211DB051464B}"/>
                  </a:ext>
                </a:extLst>
              </p:cNvPr>
              <p:cNvSpPr>
                <a:spLocks noChangeArrowheads="1"/>
              </p:cNvSpPr>
              <p:nvPr/>
            </p:nvSpPr>
            <p:spPr bwMode="auto">
              <a:xfrm>
                <a:off x="381000" y="1091861"/>
                <a:ext cx="11430000" cy="568957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 large, cylindrical water tower of radius </a:t>
                </a:r>
                <a14:m>
                  <m:oMath xmlns:m="http://schemas.openxmlformats.org/officeDocument/2006/math">
                    <m:sSub>
                      <m:sSubPr>
                        <m:ctrlP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sSubPr>
                      <m:e>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𝑟</m:t>
                        </m:r>
                      </m:e>
                      <m:sub>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𝑐</m:t>
                        </m:r>
                      </m:sub>
                    </m:sSub>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=4</m:t>
                    </m:r>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𝑚</m:t>
                    </m:r>
                  </m:oMath>
                </a14:m>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sits on top of a hill at</a:t>
                </a:r>
                <a:r>
                  <a:rPr kumimoji="0" lang="en-US" altLang="en-US" sz="1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the edge of a cliff which </a:t>
                </a:r>
                <a:r>
                  <a:rPr lang="en-US" altLang="en-US" dirty="0">
                    <a:latin typeface="Times New Roman" panose="02020603050405020304" pitchFamily="18" charset="0"/>
                    <a:cs typeface="Times New Roman" panose="02020603050405020304" pitchFamily="18" charset="0"/>
                  </a:rPr>
                  <a:t>drops off vertically by a distance </a:t>
                </a:r>
                <a14:m>
                  <m:oMath xmlns:m="http://schemas.openxmlformats.org/officeDocument/2006/math">
                    <m:r>
                      <a:rPr lang="en-US" altLang="en-US" i="1">
                        <a:latin typeface="Cambria Math" panose="02040503050406030204" pitchFamily="18" charset="0"/>
                        <a:cs typeface="Times New Roman" panose="02020603050405020304" pitchFamily="18" charset="0"/>
                      </a:rPr>
                      <m:t>𝑦</m:t>
                    </m:r>
                    <m:r>
                      <a:rPr lang="en-US" altLang="en-US" i="1">
                        <a:latin typeface="Cambria Math" panose="02040503050406030204" pitchFamily="18" charset="0"/>
                        <a:cs typeface="Times New Roman" panose="02020603050405020304" pitchFamily="18" charset="0"/>
                      </a:rPr>
                      <m:t>=20</m:t>
                    </m:r>
                    <m:r>
                      <a:rPr lang="en-US" altLang="en-US" i="1">
                        <a:latin typeface="Cambria Math" panose="02040503050406030204" pitchFamily="18" charset="0"/>
                        <a:cs typeface="Times New Roman" panose="02020603050405020304" pitchFamily="18" charset="0"/>
                      </a:rPr>
                      <m:t>𝑚</m:t>
                    </m:r>
                  </m:oMath>
                </a14:m>
                <a:r>
                  <a:rPr lang="en-US" altLang="en-US" dirty="0">
                    <a:latin typeface="Times New Roman" panose="02020603050405020304" pitchFamily="18" charset="0"/>
                    <a:cs typeface="Times New Roman" panose="02020603050405020304" pitchFamily="18" charset="0"/>
                  </a:rPr>
                  <a:t> to a valley below</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The tower is open at the top and filled with water </a:t>
                </a:r>
                <a14:m>
                  <m:oMath xmlns:m="http://schemas.openxmlformats.org/officeDocument/2006/math">
                    <m:d>
                      <m:dPr>
                        <m:ctrlP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dPr>
                      <m:e>
                        <m:sSub>
                          <m:sSubPr>
                            <m:ctrlP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sSubPr>
                          <m:e>
                            <m:r>
                              <a:rPr kumimoji="0" lang="en-US" altLang="en-US" sz="18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𝜌</m:t>
                            </m:r>
                          </m:e>
                          <m:sub>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𝑤</m:t>
                            </m:r>
                          </m:sub>
                        </m:sSub>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=1000</m:t>
                        </m:r>
                        <m:box>
                          <m:boxPr>
                            <m:ctrlP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boxPr>
                          <m:e>
                            <m:argPr>
                              <m:argSz m:val="-1"/>
                            </m:argPr>
                            <m:f>
                              <m:fPr>
                                <m:ctrlP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𝑘𝑔</m:t>
                                </m:r>
                              </m:num>
                              <m:den>
                                <m:sSup>
                                  <m:sSupPr>
                                    <m:ctrlP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sSupPr>
                                  <m:e>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𝑚</m:t>
                                    </m:r>
                                  </m:e>
                                  <m:sup>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3</m:t>
                                    </m:r>
                                  </m:sup>
                                </m:sSup>
                              </m:den>
                            </m:f>
                          </m:e>
                        </m:box>
                      </m:e>
                    </m:d>
                  </m:oMath>
                </a14:m>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 a height</a:t>
                </a:r>
                <a:r>
                  <a:rPr kumimoji="0" lang="en-US" altLang="en-US" sz="1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r>
                      <a:rPr kumimoji="0" lang="en-US" altLang="en-US" sz="1800" b="0" i="1" u="none" strike="noStrike" cap="none" normalizeH="0" smtClean="0">
                        <a:ln>
                          <a:noFill/>
                        </a:ln>
                        <a:solidFill>
                          <a:schemeClr val="tx1"/>
                        </a:solidFill>
                        <a:effectLst/>
                        <a:latin typeface="Cambria Math" panose="02040503050406030204" pitchFamily="18" charset="0"/>
                        <a:cs typeface="Times New Roman" panose="02020603050405020304" pitchFamily="18" charset="0"/>
                      </a:rPr>
                      <m:t>𝐻</m:t>
                    </m:r>
                    <m:r>
                      <a:rPr kumimoji="0" lang="en-US" altLang="en-US" sz="1800" b="0" i="1" u="none" strike="noStrike" cap="none" normalizeH="0" smtClean="0">
                        <a:ln>
                          <a:noFill/>
                        </a:ln>
                        <a:solidFill>
                          <a:schemeClr val="tx1"/>
                        </a:solidFill>
                        <a:effectLst/>
                        <a:latin typeface="Cambria Math" panose="02040503050406030204" pitchFamily="18" charset="0"/>
                        <a:cs typeface="Times New Roman" panose="02020603050405020304" pitchFamily="18" charset="0"/>
                      </a:rPr>
                      <m:t>=9.0</m:t>
                    </m:r>
                    <m:r>
                      <a:rPr kumimoji="0" lang="en-US" altLang="en-US" sz="1800" b="0" i="1" u="none" strike="noStrike" cap="none" normalizeH="0" smtClean="0">
                        <a:ln>
                          <a:noFill/>
                        </a:ln>
                        <a:solidFill>
                          <a:schemeClr val="tx1"/>
                        </a:solidFill>
                        <a:effectLst/>
                        <a:latin typeface="Cambria Math" panose="02040503050406030204" pitchFamily="18" charset="0"/>
                        <a:cs typeface="Times New Roman" panose="02020603050405020304" pitchFamily="18" charset="0"/>
                      </a:rPr>
                      <m:t>𝑚</m:t>
                    </m:r>
                  </m:oMath>
                </a14:m>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 small, solid spherical plastic buoy with a mass </a:t>
                </a:r>
                <a14:m>
                  <m:oMath xmlns:m="http://schemas.openxmlformats.org/officeDocument/2006/math">
                    <m:sSub>
                      <m:sSubPr>
                        <m:ctrlP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sSubPr>
                      <m:e>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𝑚</m:t>
                        </m:r>
                      </m:e>
                      <m:sub>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𝑏</m:t>
                        </m:r>
                      </m:sub>
                    </m:sSub>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=3.0</m:t>
                    </m:r>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𝑘𝑔</m:t>
                    </m:r>
                  </m:oMath>
                </a14:m>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diameter</a:t>
                </a:r>
                <a:r>
                  <a:rPr kumimoji="0" lang="en-US" altLang="en-US" sz="1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sSubPr>
                      <m:e>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𝑑</m:t>
                        </m:r>
                      </m:e>
                      <m:sub>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𝑏</m:t>
                        </m:r>
                      </m:sub>
                    </m:sSub>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=60</m:t>
                    </m:r>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𝑐𝑚</m:t>
                    </m:r>
                  </m:oMath>
                </a14:m>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is held entirely submerged at the bottom of the tank by a light string (of length </a:t>
                </a:r>
                <a14:m>
                  <m:oMath xmlns:m="http://schemas.openxmlformats.org/officeDocument/2006/math">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10</m:t>
                    </m:r>
                    <m:r>
                      <a:rPr kumimoji="0" lang="en-US" altLang="en-US" sz="1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𝑐𝑚</m:t>
                    </m:r>
                  </m:oMath>
                </a14:m>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attached to the tank floor.</a:t>
                </a:r>
                <a:r>
                  <a:rPr kumimoji="0" lang="en-US" altLang="en-US" sz="18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At some point in time, someone punctures the side of the tank such that a small circular hole of radius </a:t>
                </a:r>
                <a14:m>
                  <m:oMath xmlns:m="http://schemas.openxmlformats.org/officeDocument/2006/math">
                    <m:r>
                      <a:rPr lang="en-US" altLang="en-US" b="0" i="1" smtClean="0">
                        <a:latin typeface="Cambria Math" panose="02040503050406030204" pitchFamily="18" charset="0"/>
                        <a:cs typeface="Times New Roman" panose="02020603050405020304" pitchFamily="18" charset="0"/>
                      </a:rPr>
                      <m:t>𝑟</m:t>
                    </m:r>
                    <m:r>
                      <a:rPr lang="en-US" altLang="en-US" b="0" i="1" smtClean="0">
                        <a:latin typeface="Cambria Math" panose="02040503050406030204" pitchFamily="18" charset="0"/>
                        <a:cs typeface="Times New Roman" panose="02020603050405020304" pitchFamily="18" charset="0"/>
                      </a:rPr>
                      <m:t>=1.0</m:t>
                    </m:r>
                    <m:r>
                      <a:rPr lang="en-US" altLang="en-US" b="0" i="1" smtClean="0">
                        <a:latin typeface="Cambria Math" panose="02040503050406030204" pitchFamily="18" charset="0"/>
                        <a:cs typeface="Times New Roman" panose="02020603050405020304" pitchFamily="18" charset="0"/>
                      </a:rPr>
                      <m:t>𝑐𝑚</m:t>
                    </m:r>
                  </m:oMath>
                </a14:m>
                <a:r>
                  <a:rPr lang="en-US" altLang="en-US" dirty="0">
                    <a:latin typeface="Times New Roman" panose="02020603050405020304" pitchFamily="18" charset="0"/>
                    <a:cs typeface="Times New Roman" panose="02020603050405020304" pitchFamily="18" charset="0"/>
                  </a:rPr>
                  <a:t> is opened on the side of the tank at a depth </a:t>
                </a:r>
                <a14:m>
                  <m:oMath xmlns:m="http://schemas.openxmlformats.org/officeDocument/2006/math">
                    <m:r>
                      <a:rPr lang="en-US" altLang="en-US" b="0" i="1" smtClean="0">
                        <a:latin typeface="Cambria Math" panose="02040503050406030204" pitchFamily="18" charset="0"/>
                        <a:cs typeface="Times New Roman" panose="02020603050405020304" pitchFamily="18" charset="0"/>
                      </a:rPr>
                      <m:t>h</m:t>
                    </m:r>
                    <m:r>
                      <a:rPr lang="en-US" altLang="en-US" b="0" i="1" smtClean="0">
                        <a:latin typeface="Cambria Math" panose="02040503050406030204" pitchFamily="18" charset="0"/>
                        <a:cs typeface="Times New Roman" panose="02020603050405020304" pitchFamily="18" charset="0"/>
                      </a:rPr>
                      <m:t>=4</m:t>
                    </m:r>
                    <m:r>
                      <a:rPr lang="en-US" altLang="en-US" b="0" i="1" smtClean="0">
                        <a:latin typeface="Cambria Math" panose="02040503050406030204" pitchFamily="18" charset="0"/>
                        <a:cs typeface="Times New Roman" panose="02020603050405020304" pitchFamily="18" charset="0"/>
                      </a:rPr>
                      <m:t>𝑚</m:t>
                    </m:r>
                  </m:oMath>
                </a14:m>
                <a:r>
                  <a:rPr lang="en-US" altLang="en-US" dirty="0">
                    <a:latin typeface="Times New Roman" panose="02020603050405020304" pitchFamily="18" charset="0"/>
                    <a:cs typeface="Times New Roman" panose="02020603050405020304" pitchFamily="18" charset="0"/>
                  </a:rPr>
                  <a:t> below the tank’s upper surface. </a:t>
                </a:r>
              </a:p>
              <a:p>
                <a:pPr lvl="0" algn="just" eaLnBrk="0" fontAlgn="base" hangingPunct="0">
                  <a:spcBef>
                    <a:spcPct val="0"/>
                  </a:spcBef>
                  <a:spcAft>
                    <a:spcPct val="0"/>
                  </a:spcAft>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Before the hole is made in the water tower, what is the pressure at the buoy depth and what is the tension in the string connecting the buoy to the bottom of the water tower?</a:t>
                </a: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Using energy ideas, what is the speed of the water that exits the hole after the water tower has been punctured?</a:t>
                </a: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indent="-285750" algn="just" eaLnBrk="0" fontAlgn="base" hangingPunct="0">
                  <a:spcBef>
                    <a:spcPct val="0"/>
                  </a:spcBef>
                  <a:spcAft>
                    <a:spcPct val="0"/>
                  </a:spcAft>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What is the time of flight of the water to the valley floor? </a:t>
                </a: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What is the horizontal distance at which the water hits the valley floor?  Assume the speed of the fluid exiting the hole does not change.  It does.  How does the speed change and what would happen to the horizontal distance if the speed changes?</a:t>
                </a: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What is the impact velocity of the water with the valley floor?  Assume the speed of the fluid exiting the hole does not change.</a:t>
                </a:r>
              </a:p>
            </p:txBody>
          </p:sp>
        </mc:Choice>
        <mc:Fallback xmlns="">
          <p:sp>
            <p:nvSpPr>
              <p:cNvPr id="5" name="Rectangle 1">
                <a:extLst>
                  <a:ext uri="{FF2B5EF4-FFF2-40B4-BE49-F238E27FC236}">
                    <a16:creationId xmlns:a16="http://schemas.microsoft.com/office/drawing/2014/main" id="{7EE15EF9-E770-DBA0-EA34-211DB051464B}"/>
                  </a:ext>
                </a:extLst>
              </p:cNvPr>
              <p:cNvSpPr>
                <a:spLocks noRot="1" noChangeAspect="1" noMove="1" noResize="1" noEditPoints="1" noAdjustHandles="1" noChangeArrowheads="1" noChangeShapeType="1" noTextEdit="1"/>
              </p:cNvSpPr>
              <p:nvPr/>
            </p:nvSpPr>
            <p:spPr bwMode="auto">
              <a:xfrm>
                <a:off x="381000" y="1091861"/>
                <a:ext cx="11430000" cy="5689571"/>
              </a:xfrm>
              <a:prstGeom prst="rect">
                <a:avLst/>
              </a:prstGeom>
              <a:blipFill>
                <a:blip r:embed="rId2"/>
                <a:stretch>
                  <a:fillRect l="-555" r="-444" b="-133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4154857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3E258D-4968-BC22-2EED-AE06E5684FB8}"/>
              </a:ext>
            </a:extLst>
          </p:cNvPr>
          <p:cNvSpPr txBox="1"/>
          <p:nvPr/>
        </p:nvSpPr>
        <p:spPr>
          <a:xfrm>
            <a:off x="406349" y="1819503"/>
            <a:ext cx="11289122" cy="2308324"/>
          </a:xfrm>
          <a:prstGeom prst="rect">
            <a:avLst/>
          </a:prstGeom>
          <a:noFill/>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Suppose that at before the hole is made inside of the water tower, the string connecting the buoy to the water tower’s bottom is cut.  What is the acceleration of the buoy toward the surface of the water tower?  Assume fluid drag is negligible.  It is not, but that’s a very hard problem to solve.</a:t>
            </a: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What is the kinetic energy change as a function of time if there is no fluid drag?  What if there was viscous drag?</a:t>
            </a: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What is the potential energy as a function of time?  How does it relate to the change in kinetic energy?</a:t>
            </a:r>
          </a:p>
          <a:p>
            <a:pPr lvl="0" algn="just" eaLnBrk="0" fontAlgn="base" hangingPunct="0">
              <a:spcBef>
                <a:spcPct val="0"/>
              </a:spcBef>
              <a:spcAft>
                <a:spcPct val="0"/>
              </a:spcAft>
            </a:pPr>
            <a:endParaRPr lang="en-US" alt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40AA541-BB5A-393B-E0E5-602892D57F05}"/>
              </a:ext>
            </a:extLst>
          </p:cNvPr>
          <p:cNvSpPr txBox="1"/>
          <p:nvPr/>
        </p:nvSpPr>
        <p:spPr>
          <a:xfrm>
            <a:off x="406349" y="353568"/>
            <a:ext cx="11620550" cy="923330"/>
          </a:xfrm>
          <a:prstGeom prst="rect">
            <a:avLst/>
          </a:prstGeom>
          <a:noFill/>
        </p:spPr>
        <p:txBody>
          <a:bodyPr wrap="square" rtlCol="0">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#7</a:t>
            </a:r>
          </a:p>
          <a:p>
            <a:pPr algn="just"/>
            <a:r>
              <a:rPr lang="en-US" dirty="0">
                <a:solidFill>
                  <a:srgbClr val="C00000"/>
                </a:solidFill>
                <a:latin typeface="Times New Roman" panose="02020603050405020304" pitchFamily="18" charset="0"/>
                <a:cs typeface="Times New Roman" panose="02020603050405020304" pitchFamily="18" charset="0"/>
              </a:rPr>
              <a:t>	- Fluids, Fluid Pressure, Equation of Continuity, Bernoulli's Equation, Conservation of Energy, Kinetic and 	 	  Gravitational Potential Energies, and Graphs</a:t>
            </a:r>
          </a:p>
        </p:txBody>
      </p:sp>
    </p:spTree>
    <p:extLst>
      <p:ext uri="{BB962C8B-B14F-4D97-AF65-F5344CB8AC3E}">
        <p14:creationId xmlns:p14="http://schemas.microsoft.com/office/powerpoint/2010/main" val="1763055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AF9054E-A771-76E0-16CC-CCB905C339B3}"/>
                  </a:ext>
                </a:extLst>
              </p:cNvPr>
              <p:cNvSpPr txBox="1"/>
              <p:nvPr/>
            </p:nvSpPr>
            <p:spPr>
              <a:xfrm>
                <a:off x="357352" y="963672"/>
                <a:ext cx="11666482" cy="3416320"/>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time of flight of the softball from the height it was hit until it returns to the ground?</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this time, what is the horizontal distance traveled by the softball and would the player have hit a homerun if the outfield wall is </a:t>
                </a:r>
                <a14:m>
                  <m:oMath xmlns:m="http://schemas.openxmlformats.org/officeDocument/2006/math">
                    <m:r>
                      <a:rPr lang="en-US" b="0" i="1" smtClean="0">
                        <a:latin typeface="Cambria Math" panose="02040503050406030204" pitchFamily="18" charset="0"/>
                      </a:rPr>
                      <m:t>225</m:t>
                    </m:r>
                    <m:r>
                      <a:rPr lang="en-US" b="0" i="1" smtClean="0">
                        <a:latin typeface="Cambria Math" panose="02040503050406030204" pitchFamily="18" charset="0"/>
                      </a:rPr>
                      <m:t>𝑓𝑡</m:t>
                    </m:r>
                    <m:r>
                      <a:rPr lang="en-US" b="0" i="1" smtClean="0">
                        <a:latin typeface="Cambria Math" panose="02040503050406030204" pitchFamily="18" charset="0"/>
                      </a:rPr>
                      <m:t> (~69</m:t>
                    </m:r>
                    <m:r>
                      <a:rPr lang="en-US" b="0" i="1" smtClean="0">
                        <a:latin typeface="Cambria Math" panose="02040503050406030204" pitchFamily="18" charset="0"/>
                      </a:rPr>
                      <m:t>𝑚</m:t>
                    </m:r>
                    <m:r>
                      <a:rPr lang="en-US" b="0" i="1" smtClean="0">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away and has a height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=2.0</m:t>
                    </m:r>
                    <m:r>
                      <a:rPr lang="en-US" b="0" i="1" smtClean="0">
                        <a:latin typeface="Cambria Math" panose="02040503050406030204" pitchFamily="18" charset="0"/>
                      </a:rPr>
                      <m:t>𝑚</m:t>
                    </m:r>
                  </m:oMath>
                </a14:m>
                <a:r>
                  <a:rPr lang="en-US" dirty="0">
                    <a:latin typeface="Times New Roman" panose="02020603050405020304" pitchFamily="18" charset="0"/>
                    <a:cs typeface="Times New Roman" panose="02020603050405020304" pitchFamily="18" charset="0"/>
                  </a:rPr>
                  <a:t> measured from ground level, will the player have hit a homerun?</a:t>
                </a:r>
              </a:p>
            </p:txBody>
          </p:sp>
        </mc:Choice>
        <mc:Fallback xmlns="">
          <p:sp>
            <p:nvSpPr>
              <p:cNvPr id="5" name="TextBox 4">
                <a:extLst>
                  <a:ext uri="{FF2B5EF4-FFF2-40B4-BE49-F238E27FC236}">
                    <a16:creationId xmlns:a16="http://schemas.microsoft.com/office/drawing/2014/main" id="{1AF9054E-A771-76E0-16CC-CCB905C339B3}"/>
                  </a:ext>
                </a:extLst>
              </p:cNvPr>
              <p:cNvSpPr txBox="1">
                <a:spLocks noRot="1" noChangeAspect="1" noMove="1" noResize="1" noEditPoints="1" noAdjustHandles="1" noChangeArrowheads="1" noChangeShapeType="1" noTextEdit="1"/>
              </p:cNvSpPr>
              <p:nvPr/>
            </p:nvSpPr>
            <p:spPr>
              <a:xfrm>
                <a:off x="357352" y="963672"/>
                <a:ext cx="11666482" cy="3416320"/>
              </a:xfrm>
              <a:prstGeom prst="rect">
                <a:avLst/>
              </a:prstGeom>
              <a:blipFill>
                <a:blip r:embed="rId2"/>
                <a:stretch>
                  <a:fillRect l="-435" t="-738" r="-435" b="-14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FDB23FB-5806-15D0-DBBF-BC481E969BAD}"/>
                  </a:ext>
                </a:extLst>
              </p:cNvPr>
              <p:cNvSpPr txBox="1"/>
              <p:nvPr/>
            </p:nvSpPr>
            <p:spPr>
              <a:xfrm>
                <a:off x="1047352" y="2666501"/>
                <a:ext cx="5468228" cy="8842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r>
                            <a:rPr lang="en-US" b="0" i="1" smtClean="0">
                              <a:latin typeface="Cambria Math" panose="02040503050406030204" pitchFamily="18" charset="0"/>
                            </a:rPr>
                            <m:t>𝑦</m:t>
                          </m:r>
                        </m:sub>
                      </m:sSub>
                      <m:r>
                        <a:rPr lang="en-US" b="0" i="1" smtClean="0">
                          <a:latin typeface="Cambria Math" panose="02040503050406030204" pitchFamily="18" charset="0"/>
                        </a:rPr>
                        <m:t>𝑡</m:t>
                      </m:r>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box>
                      <m:r>
                        <a:rPr lang="en-US" b="0" i="1" smtClean="0">
                          <a:latin typeface="Cambria Math" panose="02040503050406030204" pitchFamily="18" charset="0"/>
                        </a:rPr>
                        <m:t>𝑔</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→0=1+</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−4.9</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b="0" i="1" smtClean="0">
                                  <a:latin typeface="Cambria Math" panose="02040503050406030204" pitchFamily="18" charset="0"/>
                                  <a:ea typeface="Cambria Math" panose="02040503050406030204" pitchFamily="18" charset="0"/>
                                </a:rPr>
                              </m:ctrlPr>
                            </m:mPr>
                            <m:mr>
                              <m:e>
                                <m:r>
                                  <m:rPr>
                                    <m:brk m:alnAt="7"/>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0.1</m:t>
                                </m:r>
                                <m:r>
                                  <a:rPr lang="en-US" b="0" i="1" smtClean="0">
                                    <a:latin typeface="Cambria Math" panose="02040503050406030204" pitchFamily="18" charset="0"/>
                                    <a:ea typeface="Cambria Math" panose="02040503050406030204" pitchFamily="18" charset="0"/>
                                  </a:rPr>
                                  <m:t>𝑠</m:t>
                                </m:r>
                              </m:e>
                            </m:mr>
                            <m:mr>
                              <m:e>
                                <m:r>
                                  <a:rPr lang="en-US" b="0" i="1" smtClean="0">
                                    <a:latin typeface="Cambria Math" panose="02040503050406030204" pitchFamily="18" charset="0"/>
                                    <a:ea typeface="Cambria Math" panose="02040503050406030204" pitchFamily="18" charset="0"/>
                                  </a:rPr>
                                  <m:t> </m:t>
                                </m:r>
                              </m:e>
                            </m:mr>
                            <m:mr>
                              <m:e>
                                <m:r>
                                  <a:rPr lang="en-US" b="0" i="1" smtClean="0">
                                    <a:latin typeface="Cambria Math" panose="02040503050406030204" pitchFamily="18" charset="0"/>
                                    <a:ea typeface="Cambria Math" panose="02040503050406030204" pitchFamily="18" charset="0"/>
                                  </a:rPr>
                                  <m:t>2.6</m:t>
                                </m:r>
                                <m:r>
                                  <a:rPr lang="en-US" b="0" i="1" smtClean="0">
                                    <a:latin typeface="Cambria Math" panose="02040503050406030204" pitchFamily="18" charset="0"/>
                                    <a:ea typeface="Cambria Math" panose="02040503050406030204" pitchFamily="18" charset="0"/>
                                  </a:rPr>
                                  <m:t>𝑠</m:t>
                                </m:r>
                              </m:e>
                            </m:mr>
                          </m:m>
                        </m:e>
                      </m:d>
                    </m:oMath>
                  </m:oMathPara>
                </a14:m>
                <a:endParaRPr lang="en-US" dirty="0"/>
              </a:p>
            </p:txBody>
          </p:sp>
        </mc:Choice>
        <mc:Fallback xmlns="">
          <p:sp>
            <p:nvSpPr>
              <p:cNvPr id="6" name="TextBox 5">
                <a:extLst>
                  <a:ext uri="{FF2B5EF4-FFF2-40B4-BE49-F238E27FC236}">
                    <a16:creationId xmlns:a16="http://schemas.microsoft.com/office/drawing/2014/main" id="{CFDB23FB-5806-15D0-DBBF-BC481E969BAD}"/>
                  </a:ext>
                </a:extLst>
              </p:cNvPr>
              <p:cNvSpPr txBox="1">
                <a:spLocks noRot="1" noChangeAspect="1" noMove="1" noResize="1" noEditPoints="1" noAdjustHandles="1" noChangeArrowheads="1" noChangeShapeType="1" noTextEdit="1"/>
              </p:cNvSpPr>
              <p:nvPr/>
            </p:nvSpPr>
            <p:spPr>
              <a:xfrm>
                <a:off x="1047352" y="2666501"/>
                <a:ext cx="5468228" cy="884281"/>
              </a:xfrm>
              <a:prstGeom prst="rect">
                <a:avLst/>
              </a:prstGeom>
              <a:blipFill>
                <a:blip r:embed="rId3"/>
                <a:stretch>
                  <a:fillRect t="-228169" r="-15046" b="-325352"/>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7AA1A713-2C63-022E-ACAD-39F9EB79B686}"/>
              </a:ext>
            </a:extLst>
          </p:cNvPr>
          <p:cNvSpPr txBox="1"/>
          <p:nvPr/>
        </p:nvSpPr>
        <p:spPr>
          <a:xfrm>
            <a:off x="210207" y="242753"/>
            <a:ext cx="6096000" cy="369332"/>
          </a:xfrm>
          <a:prstGeom prst="rect">
            <a:avLst/>
          </a:prstGeom>
          <a:noFill/>
        </p:spPr>
        <p:txBody>
          <a:bodyPr wrap="square">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#1 - Solutions </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F989D63-8790-5091-96BB-040CE7BDC09A}"/>
                  </a:ext>
                </a:extLst>
              </p:cNvPr>
              <p:cNvSpPr txBox="1"/>
              <p:nvPr/>
            </p:nvSpPr>
            <p:spPr>
              <a:xfrm>
                <a:off x="1119352" y="1572832"/>
                <a:ext cx="3467808" cy="3053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𝜃</m:t>
                          </m:r>
                        </m:e>
                      </m:func>
                      <m:r>
                        <a:rPr lang="en-US" b="0" i="1" smtClean="0">
                          <a:latin typeface="Cambria Math" panose="02040503050406030204" pitchFamily="18" charset="0"/>
                        </a:rPr>
                        <m:t>=21</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36</m:t>
                          </m:r>
                        </m:e>
                      </m:func>
                      <m:r>
                        <a:rPr lang="en-US" b="0" i="1" smtClean="0">
                          <a:latin typeface="Cambria Math" panose="02040503050406030204" pitchFamily="18" charset="0"/>
                        </a:rPr>
                        <m:t>=17</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oMath>
                  </m:oMathPara>
                </a14:m>
                <a:endParaRPr lang="en-US" dirty="0"/>
              </a:p>
            </p:txBody>
          </p:sp>
        </mc:Choice>
        <mc:Fallback xmlns="">
          <p:sp>
            <p:nvSpPr>
              <p:cNvPr id="9" name="TextBox 8">
                <a:extLst>
                  <a:ext uri="{FF2B5EF4-FFF2-40B4-BE49-F238E27FC236}">
                    <a16:creationId xmlns:a16="http://schemas.microsoft.com/office/drawing/2014/main" id="{6F989D63-8790-5091-96BB-040CE7BDC09A}"/>
                  </a:ext>
                </a:extLst>
              </p:cNvPr>
              <p:cNvSpPr txBox="1">
                <a:spLocks noRot="1" noChangeAspect="1" noMove="1" noResize="1" noEditPoints="1" noAdjustHandles="1" noChangeArrowheads="1" noChangeShapeType="1" noTextEdit="1"/>
              </p:cNvSpPr>
              <p:nvPr/>
            </p:nvSpPr>
            <p:spPr>
              <a:xfrm>
                <a:off x="1119352" y="1572832"/>
                <a:ext cx="3467808" cy="305340"/>
              </a:xfrm>
              <a:prstGeom prst="rect">
                <a:avLst/>
              </a:prstGeom>
              <a:blipFill>
                <a:blip r:embed="rId4"/>
                <a:stretch>
                  <a:fillRect l="-733" r="-36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DE376D8-110D-5A54-ACED-5DE2B98A1A74}"/>
                  </a:ext>
                </a:extLst>
              </p:cNvPr>
              <p:cNvSpPr txBox="1"/>
              <p:nvPr/>
            </p:nvSpPr>
            <p:spPr>
              <a:xfrm>
                <a:off x="1119352" y="2181991"/>
                <a:ext cx="3590855" cy="3053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e>
                      </m:func>
                      <m:r>
                        <a:rPr lang="en-US" b="0" i="1" smtClean="0">
                          <a:latin typeface="Cambria Math" panose="02040503050406030204" pitchFamily="18" charset="0"/>
                        </a:rPr>
                        <m:t>=21</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36</m:t>
                          </m:r>
                        </m:e>
                      </m:func>
                      <m:r>
                        <a:rPr lang="en-US" b="0" i="1" smtClean="0">
                          <a:latin typeface="Cambria Math" panose="02040503050406030204" pitchFamily="18" charset="0"/>
                        </a:rPr>
                        <m:t>=12.3</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2</m:t>
                              </m:r>
                            </m:den>
                          </m:f>
                        </m:e>
                      </m:box>
                    </m:oMath>
                  </m:oMathPara>
                </a14:m>
                <a:endParaRPr lang="en-US" dirty="0"/>
              </a:p>
            </p:txBody>
          </p:sp>
        </mc:Choice>
        <mc:Fallback xmlns="">
          <p:sp>
            <p:nvSpPr>
              <p:cNvPr id="10" name="TextBox 9">
                <a:extLst>
                  <a:ext uri="{FF2B5EF4-FFF2-40B4-BE49-F238E27FC236}">
                    <a16:creationId xmlns:a16="http://schemas.microsoft.com/office/drawing/2014/main" id="{FDE376D8-110D-5A54-ACED-5DE2B98A1A74}"/>
                  </a:ext>
                </a:extLst>
              </p:cNvPr>
              <p:cNvSpPr txBox="1">
                <a:spLocks noRot="1" noChangeAspect="1" noMove="1" noResize="1" noEditPoints="1" noAdjustHandles="1" noChangeArrowheads="1" noChangeShapeType="1" noTextEdit="1"/>
              </p:cNvSpPr>
              <p:nvPr/>
            </p:nvSpPr>
            <p:spPr>
              <a:xfrm>
                <a:off x="1119352" y="2181991"/>
                <a:ext cx="3590855" cy="305340"/>
              </a:xfrm>
              <a:prstGeom prst="rect">
                <a:avLst/>
              </a:prstGeom>
              <a:blipFill>
                <a:blip r:embed="rId5"/>
                <a:stretch>
                  <a:fillRect l="-704"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6BC19D8-EA43-7434-5002-86FC07BDBFF6}"/>
                  </a:ext>
                </a:extLst>
              </p:cNvPr>
              <p:cNvSpPr txBox="1"/>
              <p:nvPr/>
            </p:nvSpPr>
            <p:spPr>
              <a:xfrm>
                <a:off x="646386" y="4559162"/>
                <a:ext cx="6096000" cy="4299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r>
                            <a:rPr lang="en-US" b="0" i="1" smtClean="0">
                              <a:latin typeface="Cambria Math" panose="02040503050406030204" pitchFamily="18" charset="0"/>
                            </a:rPr>
                            <m:t>𝑥</m:t>
                          </m:r>
                        </m:sub>
                      </m:sSub>
                      <m:r>
                        <a:rPr lang="en-US" b="0" i="1" smtClean="0">
                          <a:latin typeface="Cambria Math" panose="02040503050406030204" pitchFamily="18" charset="0"/>
                        </a:rPr>
                        <m:t>𝑡</m:t>
                      </m:r>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box>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𝑖𝑥</m:t>
                          </m:r>
                        </m:sub>
                      </m:s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=17</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𝑠</m:t>
                              </m:r>
                            </m:den>
                          </m:f>
                        </m:e>
                      </m:box>
                      <m:r>
                        <a:rPr lang="en-US" b="0" i="1" smtClean="0">
                          <a:latin typeface="Cambria Math" panose="02040503050406030204" pitchFamily="18" charset="0"/>
                          <a:ea typeface="Cambria Math" panose="02040503050406030204" pitchFamily="18" charset="0"/>
                        </a:rPr>
                        <m:t>∙2.6</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=44.2</m:t>
                      </m:r>
                      <m:r>
                        <a:rPr lang="en-US" b="0" i="1" smtClean="0">
                          <a:latin typeface="Cambria Math" panose="02040503050406030204" pitchFamily="18" charset="0"/>
                          <a:ea typeface="Cambria Math" panose="02040503050406030204" pitchFamily="18" charset="0"/>
                        </a:rPr>
                        <m:t>𝑚</m:t>
                      </m:r>
                    </m:oMath>
                  </m:oMathPara>
                </a14:m>
                <a:endParaRPr lang="en-US" dirty="0"/>
              </a:p>
            </p:txBody>
          </p:sp>
        </mc:Choice>
        <mc:Fallback xmlns="">
          <p:sp>
            <p:nvSpPr>
              <p:cNvPr id="12" name="TextBox 11">
                <a:extLst>
                  <a:ext uri="{FF2B5EF4-FFF2-40B4-BE49-F238E27FC236}">
                    <a16:creationId xmlns:a16="http://schemas.microsoft.com/office/drawing/2014/main" id="{56BC19D8-EA43-7434-5002-86FC07BDBFF6}"/>
                  </a:ext>
                </a:extLst>
              </p:cNvPr>
              <p:cNvSpPr txBox="1">
                <a:spLocks noRot="1" noChangeAspect="1" noMove="1" noResize="1" noEditPoints="1" noAdjustHandles="1" noChangeArrowheads="1" noChangeShapeType="1" noTextEdit="1"/>
              </p:cNvSpPr>
              <p:nvPr/>
            </p:nvSpPr>
            <p:spPr>
              <a:xfrm>
                <a:off x="646386" y="4559162"/>
                <a:ext cx="6096000" cy="429990"/>
              </a:xfrm>
              <a:prstGeom prst="rect">
                <a:avLst/>
              </a:prstGeom>
              <a:blipFill>
                <a:blip r:embed="rId6"/>
                <a:stretch>
                  <a:fillRect b="-5882"/>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72F96458-0EC4-1722-F434-0865825C6FE2}"/>
              </a:ext>
            </a:extLst>
          </p:cNvPr>
          <p:cNvSpPr txBox="1"/>
          <p:nvPr/>
        </p:nvSpPr>
        <p:spPr>
          <a:xfrm>
            <a:off x="357352" y="5168321"/>
            <a:ext cx="11666481" cy="646331"/>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player does not hit a home run, by how much does the player miss the outfield wall, measured horizontally across the ground?</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E8634E3-A40E-EF76-24DC-1B1D3FC60C5E}"/>
                  </a:ext>
                </a:extLst>
              </p:cNvPr>
              <p:cNvSpPr txBox="1"/>
              <p:nvPr/>
            </p:nvSpPr>
            <p:spPr>
              <a:xfrm>
                <a:off x="785256" y="6082821"/>
                <a:ext cx="29091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=69</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−44.2</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=24.8</m:t>
                      </m:r>
                      <m:r>
                        <a:rPr lang="en-US" b="0" i="1" smtClean="0">
                          <a:latin typeface="Cambria Math" panose="02040503050406030204" pitchFamily="18" charset="0"/>
                          <a:ea typeface="Cambria Math" panose="02040503050406030204" pitchFamily="18" charset="0"/>
                        </a:rPr>
                        <m:t>𝑚</m:t>
                      </m:r>
                    </m:oMath>
                  </m:oMathPara>
                </a14:m>
                <a:endParaRPr lang="en-US" dirty="0"/>
              </a:p>
            </p:txBody>
          </p:sp>
        </mc:Choice>
        <mc:Fallback xmlns="">
          <p:sp>
            <p:nvSpPr>
              <p:cNvPr id="15" name="TextBox 14">
                <a:extLst>
                  <a:ext uri="{FF2B5EF4-FFF2-40B4-BE49-F238E27FC236}">
                    <a16:creationId xmlns:a16="http://schemas.microsoft.com/office/drawing/2014/main" id="{FE8634E3-A40E-EF76-24DC-1B1D3FC60C5E}"/>
                  </a:ext>
                </a:extLst>
              </p:cNvPr>
              <p:cNvSpPr txBox="1">
                <a:spLocks noRot="1" noChangeAspect="1" noMove="1" noResize="1" noEditPoints="1" noAdjustHandles="1" noChangeArrowheads="1" noChangeShapeType="1" noTextEdit="1"/>
              </p:cNvSpPr>
              <p:nvPr/>
            </p:nvSpPr>
            <p:spPr>
              <a:xfrm>
                <a:off x="785256" y="6082821"/>
                <a:ext cx="2909130" cy="276999"/>
              </a:xfrm>
              <a:prstGeom prst="rect">
                <a:avLst/>
              </a:prstGeom>
              <a:blipFill>
                <a:blip r:embed="rId7"/>
                <a:stretch>
                  <a:fillRect l="-1304" r="-1304" b="-9091"/>
                </a:stretch>
              </a:blipFill>
            </p:spPr>
            <p:txBody>
              <a:bodyPr/>
              <a:lstStyle/>
              <a:p>
                <a:r>
                  <a:rPr lang="en-US">
                    <a:noFill/>
                  </a:rPr>
                  <a:t> </a:t>
                </a:r>
              </a:p>
            </p:txBody>
          </p:sp>
        </mc:Fallback>
      </mc:AlternateContent>
    </p:spTree>
    <p:extLst>
      <p:ext uri="{BB962C8B-B14F-4D97-AF65-F5344CB8AC3E}">
        <p14:creationId xmlns:p14="http://schemas.microsoft.com/office/powerpoint/2010/main" val="732962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AFE45-5007-0C95-20FF-06C1EDA9F57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6449D40-882A-D2F6-619F-8E02044C1CEE}"/>
              </a:ext>
            </a:extLst>
          </p:cNvPr>
          <p:cNvSpPr txBox="1"/>
          <p:nvPr/>
        </p:nvSpPr>
        <p:spPr>
          <a:xfrm>
            <a:off x="262759" y="230492"/>
            <a:ext cx="6096000" cy="369332"/>
          </a:xfrm>
          <a:prstGeom prst="rect">
            <a:avLst/>
          </a:prstGeom>
          <a:noFill/>
        </p:spPr>
        <p:txBody>
          <a:bodyPr wrap="square">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#7 - Solution</a:t>
            </a:r>
          </a:p>
        </p:txBody>
      </p:sp>
      <p:sp>
        <p:nvSpPr>
          <p:cNvPr id="3" name="TextBox 2">
            <a:extLst>
              <a:ext uri="{FF2B5EF4-FFF2-40B4-BE49-F238E27FC236}">
                <a16:creationId xmlns:a16="http://schemas.microsoft.com/office/drawing/2014/main" id="{2F83D535-25D4-4C12-1228-A6919628B426}"/>
              </a:ext>
            </a:extLst>
          </p:cNvPr>
          <p:cNvSpPr txBox="1"/>
          <p:nvPr/>
        </p:nvSpPr>
        <p:spPr>
          <a:xfrm>
            <a:off x="262759" y="1046569"/>
            <a:ext cx="11708524" cy="646331"/>
          </a:xfrm>
          <a:prstGeom prst="rect">
            <a:avLst/>
          </a:prstGeom>
          <a:noFill/>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Before the hole is made in the water tower, what is the pressure at the buoy depth and what is the tension in the string connecting the buoy to the bottom of the water tower?</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BFF367A-B3DC-BF15-3CA6-17D9414333E7}"/>
                  </a:ext>
                </a:extLst>
              </p:cNvPr>
              <p:cNvSpPr txBox="1"/>
              <p:nvPr/>
            </p:nvSpPr>
            <p:spPr>
              <a:xfrm>
                <a:off x="591966" y="1881251"/>
                <a:ext cx="7837210" cy="3486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𝑎𝑖𝑟</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𝑔𝑑</m:t>
                      </m:r>
                      <m:r>
                        <a:rPr lang="en-US" b="0" i="1" smtClean="0">
                          <a:latin typeface="Cambria Math" panose="02040503050406030204" pitchFamily="18" charset="0"/>
                          <a:ea typeface="Cambria Math" panose="02040503050406030204" pitchFamily="18" charset="0"/>
                        </a:rPr>
                        <m:t>=1.01×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5</m:t>
                          </m:r>
                        </m:sup>
                      </m:sSup>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den>
                          </m:f>
                        </m:e>
                      </m:box>
                      <m:r>
                        <a:rPr lang="en-US" b="0" i="1" smtClean="0">
                          <a:latin typeface="Cambria Math" panose="02040503050406030204" pitchFamily="18" charset="0"/>
                          <a:ea typeface="Cambria Math" panose="02040503050406030204" pitchFamily="18" charset="0"/>
                        </a:rPr>
                        <m:t>+1000</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𝑘𝑔</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3</m:t>
                                  </m:r>
                                </m:sup>
                              </m:sSup>
                            </m:den>
                          </m:f>
                        </m:e>
                      </m:box>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9</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−0.1</m:t>
                          </m:r>
                          <m:r>
                            <a:rPr lang="en-US" b="0" i="1" smtClean="0">
                              <a:latin typeface="Cambria Math" panose="02040503050406030204" pitchFamily="18" charset="0"/>
                              <a:ea typeface="Cambria Math" panose="02040503050406030204" pitchFamily="18" charset="0"/>
                            </a:rPr>
                            <m:t>𝑚</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88</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5</m:t>
                          </m:r>
                        </m:sup>
                      </m:sSup>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2</m:t>
                                  </m:r>
                                </m:sup>
                              </m:sSup>
                            </m:den>
                          </m:f>
                        </m:e>
                      </m:box>
                    </m:oMath>
                  </m:oMathPara>
                </a14:m>
                <a:endParaRPr lang="en-US" dirty="0"/>
              </a:p>
            </p:txBody>
          </p:sp>
        </mc:Choice>
        <mc:Fallback xmlns="">
          <p:sp>
            <p:nvSpPr>
              <p:cNvPr id="4" name="TextBox 3">
                <a:extLst>
                  <a:ext uri="{FF2B5EF4-FFF2-40B4-BE49-F238E27FC236}">
                    <a16:creationId xmlns:a16="http://schemas.microsoft.com/office/drawing/2014/main" id="{BBFF367A-B3DC-BF15-3CA6-17D9414333E7}"/>
                  </a:ext>
                </a:extLst>
              </p:cNvPr>
              <p:cNvSpPr txBox="1">
                <a:spLocks noRot="1" noChangeAspect="1" noMove="1" noResize="1" noEditPoints="1" noAdjustHandles="1" noChangeArrowheads="1" noChangeShapeType="1" noTextEdit="1"/>
              </p:cNvSpPr>
              <p:nvPr/>
            </p:nvSpPr>
            <p:spPr>
              <a:xfrm>
                <a:off x="591966" y="1881251"/>
                <a:ext cx="7837210" cy="348622"/>
              </a:xfrm>
              <a:prstGeom prst="rect">
                <a:avLst/>
              </a:prstGeom>
              <a:blipFill>
                <a:blip r:embed="rId2"/>
                <a:stretch>
                  <a:fillRect l="-162" t="-3571"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4EDB7C9-8F25-3EF5-9185-6FDB6A27D1D4}"/>
                  </a:ext>
                </a:extLst>
              </p:cNvPr>
              <p:cNvSpPr txBox="1"/>
              <p:nvPr/>
            </p:nvSpPr>
            <p:spPr>
              <a:xfrm>
                <a:off x="591966" y="2502307"/>
                <a:ext cx="11500008" cy="3486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𝑛𝑒𝑡</m:t>
                          </m:r>
                          <m:r>
                            <a:rPr lang="en-US" b="0" i="1" smtClean="0">
                              <a:latin typeface="Cambria Math" panose="02040503050406030204" pitchFamily="18" charset="0"/>
                            </a:rPr>
                            <m:t>,</m:t>
                          </m:r>
                          <m:r>
                            <a:rPr lang="en-US" b="0" i="1" smtClean="0">
                              <a:latin typeface="Cambria Math" panose="02040503050406030204" pitchFamily="18" charset="0"/>
                            </a:rPr>
                            <m:t>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𝑇</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𝑊</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𝐵</m:t>
                          </m:r>
                        </m:sub>
                      </m:sSub>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𝐵</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𝑊</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𝑔𝑉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𝑚𝑔</m:t>
                      </m:r>
                      <m:r>
                        <a:rPr lang="en-US" b="0" i="1" smtClean="0">
                          <a:latin typeface="Cambria Math" panose="02040503050406030204" pitchFamily="18" charset="0"/>
                          <a:ea typeface="Cambria Math" panose="02040503050406030204" pitchFamily="18" charset="0"/>
                        </a:rPr>
                        <m:t>=1000</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𝑘𝑔</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3</m:t>
                                  </m:r>
                                </m:sup>
                              </m:sSup>
                            </m:den>
                          </m:f>
                        </m:e>
                      </m:box>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r>
                        <a:rPr lang="en-US" i="1"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box>
                            <m:boxPr>
                              <m:ctrlPr>
                                <a:rPr lang="en-US" i="1" smtClean="0">
                                  <a:latin typeface="Cambria Math" panose="02040503050406030204" pitchFamily="18" charset="0"/>
                                  <a:ea typeface="Cambria Math" panose="02040503050406030204" pitchFamily="18" charset="0"/>
                                </a:rPr>
                              </m:ctrlPr>
                            </m:boxPr>
                            <m:e>
                              <m:argPr>
                                <m:argSz m:val="-1"/>
                              </m:argP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m:t>
                                  </m:r>
                                </m:num>
                                <m:den>
                                  <m:r>
                                    <a:rPr lang="en-US" b="0" i="1" smtClean="0">
                                      <a:latin typeface="Cambria Math" panose="02040503050406030204" pitchFamily="18" charset="0"/>
                                      <a:ea typeface="Cambria Math" panose="02040503050406030204" pitchFamily="18" charset="0"/>
                                    </a:rPr>
                                    <m:t>3</m:t>
                                  </m:r>
                                </m:den>
                              </m:f>
                            </m:e>
                          </m:box>
                          <m:r>
                            <a:rPr lang="en-US" i="1" smtClean="0">
                              <a:latin typeface="Cambria Math" panose="02040503050406030204" pitchFamily="18" charset="0"/>
                              <a:ea typeface="Cambria Math" panose="02040503050406030204" pitchFamily="18" charset="0"/>
                            </a:rPr>
                            <m:t>𝜋</m:t>
                          </m:r>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0.3</m:t>
                                  </m:r>
                                  <m:r>
                                    <a:rPr lang="en-US" b="0" i="1" smtClean="0">
                                      <a:latin typeface="Cambria Math" panose="02040503050406030204" pitchFamily="18" charset="0"/>
                                      <a:ea typeface="Cambria Math" panose="02040503050406030204" pitchFamily="18" charset="0"/>
                                    </a:rPr>
                                    <m:t>𝑚</m:t>
                                  </m:r>
                                </m:e>
                              </m:d>
                            </m:e>
                            <m:sup>
                              <m:r>
                                <a:rPr lang="en-US" b="0" i="1" smtClean="0">
                                  <a:latin typeface="Cambria Math" panose="02040503050406030204" pitchFamily="18" charset="0"/>
                                  <a:ea typeface="Cambria Math" panose="02040503050406030204" pitchFamily="18" charset="0"/>
                                </a:rPr>
                                <m:t>3</m:t>
                              </m:r>
                            </m:sup>
                          </m:sSup>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3</m:t>
                          </m:r>
                          <m:r>
                            <a:rPr lang="en-US" i="1">
                              <a:latin typeface="Cambria Math" panose="02040503050406030204" pitchFamily="18" charset="0"/>
                              <a:ea typeface="Cambria Math" panose="02040503050406030204" pitchFamily="18" charset="0"/>
                            </a:rPr>
                            <m:t>𝑘𝑔</m:t>
                          </m:r>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e>
                      </m:d>
                      <m:r>
                        <a:rPr lang="en-US" b="0" i="1" smtClean="0">
                          <a:latin typeface="Cambria Math" panose="02040503050406030204" pitchFamily="18" charset="0"/>
                          <a:ea typeface="Cambria Math" panose="02040503050406030204" pitchFamily="18" charset="0"/>
                        </a:rPr>
                        <m:t>=323.4</m:t>
                      </m:r>
                      <m:r>
                        <a:rPr lang="en-US" b="0" i="1" smtClean="0">
                          <a:latin typeface="Cambria Math" panose="02040503050406030204" pitchFamily="18" charset="0"/>
                          <a:ea typeface="Cambria Math" panose="02040503050406030204" pitchFamily="18" charset="0"/>
                        </a:rPr>
                        <m:t>𝑁</m:t>
                      </m:r>
                    </m:oMath>
                  </m:oMathPara>
                </a14:m>
                <a:endParaRPr lang="en-US" dirty="0"/>
              </a:p>
            </p:txBody>
          </p:sp>
        </mc:Choice>
        <mc:Fallback xmlns="">
          <p:sp>
            <p:nvSpPr>
              <p:cNvPr id="6" name="TextBox 5">
                <a:extLst>
                  <a:ext uri="{FF2B5EF4-FFF2-40B4-BE49-F238E27FC236}">
                    <a16:creationId xmlns:a16="http://schemas.microsoft.com/office/drawing/2014/main" id="{64EDB7C9-8F25-3EF5-9185-6FDB6A27D1D4}"/>
                  </a:ext>
                </a:extLst>
              </p:cNvPr>
              <p:cNvSpPr txBox="1">
                <a:spLocks noRot="1" noChangeAspect="1" noMove="1" noResize="1" noEditPoints="1" noAdjustHandles="1" noChangeArrowheads="1" noChangeShapeType="1" noTextEdit="1"/>
              </p:cNvSpPr>
              <p:nvPr/>
            </p:nvSpPr>
            <p:spPr>
              <a:xfrm>
                <a:off x="591966" y="2502307"/>
                <a:ext cx="11500008" cy="348622"/>
              </a:xfrm>
              <a:prstGeom prst="rect">
                <a:avLst/>
              </a:prstGeom>
              <a:blipFill>
                <a:blip r:embed="rId3"/>
                <a:stretch>
                  <a:fillRect l="-221" r="-110" b="-1379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BB253E5B-4213-2177-6404-85EC4CC60A1B}"/>
              </a:ext>
            </a:extLst>
          </p:cNvPr>
          <p:cNvSpPr txBox="1"/>
          <p:nvPr/>
        </p:nvSpPr>
        <p:spPr>
          <a:xfrm>
            <a:off x="262758" y="3123363"/>
            <a:ext cx="11435255" cy="369332"/>
          </a:xfrm>
          <a:prstGeom prst="rect">
            <a:avLst/>
          </a:prstGeom>
          <a:noFill/>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Using energy ideas, what is the speed of the water that exits the hole after the water tower has been punctured?</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C94DF7D-2992-3538-3F30-1D20F973E1BF}"/>
                  </a:ext>
                </a:extLst>
              </p:cNvPr>
              <p:cNvSpPr txBox="1"/>
              <p:nvPr/>
            </p:nvSpPr>
            <p:spPr>
              <a:xfrm>
                <a:off x="591966" y="3744419"/>
                <a:ext cx="9720738" cy="3236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=0=∆</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𝑅</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𝑔</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𝑇</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𝑈</m:t>
                          </m:r>
                        </m:e>
                        <m:sub>
                          <m:r>
                            <a:rPr lang="en-US" i="1">
                              <a:latin typeface="Cambria Math" panose="02040503050406030204" pitchFamily="18" charset="0"/>
                              <a:ea typeface="Cambria Math" panose="02040503050406030204" pitchFamily="18" charset="0"/>
                            </a:rPr>
                            <m:t>𝑔</m:t>
                          </m:r>
                        </m:sub>
                      </m:sSub>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r>
                            <a:rPr lang="en-US" b="0" i="1" smtClean="0">
                              <a:latin typeface="Cambria Math" panose="02040503050406030204" pitchFamily="18" charset="0"/>
                              <a:ea typeface="Cambria Math" panose="02040503050406030204" pitchFamily="18" charset="0"/>
                            </a:rPr>
                            <m:t>𝑚</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𝑠𝑖𝑑𝑒</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e>
                          </m:box>
                          <m:r>
                            <a:rPr lang="en-US" b="0" i="1" smtClean="0">
                              <a:latin typeface="Cambria Math" panose="02040503050406030204" pitchFamily="18" charset="0"/>
                              <a:ea typeface="Cambria Math" panose="02040503050406030204" pitchFamily="18" charset="0"/>
                            </a:rPr>
                            <m:t>𝑚</m:t>
                          </m:r>
                          <m:sSubSup>
                            <m:sSubSupPr>
                              <m:ctrlPr>
                                <a:rPr lang="en-US" i="1">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𝑡𝑜𝑝</m:t>
                              </m:r>
                            </m:sub>
                            <m:sup>
                              <m:r>
                                <a:rPr lang="en-US" i="1">
                                  <a:latin typeface="Cambria Math" panose="02040503050406030204" pitchFamily="18" charset="0"/>
                                  <a:ea typeface="Cambria Math" panose="02040503050406030204" pitchFamily="18" charset="0"/>
                                </a:rPr>
                                <m:t>2</m:t>
                              </m:r>
                            </m:sup>
                          </m:sSubSup>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𝑚𝑔</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𝑏𝑜𝑡𝑡𝑜𝑚</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𝑚𝑔</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𝑡𝑜𝑝</m:t>
                              </m:r>
                            </m:sub>
                          </m:sSub>
                        </m:e>
                      </m:d>
                    </m:oMath>
                  </m:oMathPara>
                </a14:m>
                <a:endParaRPr lang="en-US" dirty="0"/>
              </a:p>
            </p:txBody>
          </p:sp>
        </mc:Choice>
        <mc:Fallback xmlns="">
          <p:sp>
            <p:nvSpPr>
              <p:cNvPr id="9" name="TextBox 8">
                <a:extLst>
                  <a:ext uri="{FF2B5EF4-FFF2-40B4-BE49-F238E27FC236}">
                    <a16:creationId xmlns:a16="http://schemas.microsoft.com/office/drawing/2014/main" id="{2C94DF7D-2992-3538-3F30-1D20F973E1BF}"/>
                  </a:ext>
                </a:extLst>
              </p:cNvPr>
              <p:cNvSpPr txBox="1">
                <a:spLocks noRot="1" noChangeAspect="1" noMove="1" noResize="1" noEditPoints="1" noAdjustHandles="1" noChangeArrowheads="1" noChangeShapeType="1" noTextEdit="1"/>
              </p:cNvSpPr>
              <p:nvPr/>
            </p:nvSpPr>
            <p:spPr>
              <a:xfrm>
                <a:off x="591966" y="3744419"/>
                <a:ext cx="9720738" cy="323615"/>
              </a:xfrm>
              <a:prstGeom prst="rect">
                <a:avLst/>
              </a:prstGeom>
              <a:blipFill>
                <a:blip r:embed="rId4"/>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5DBEBEC-DB1F-2699-1072-741862F4D741}"/>
                  </a:ext>
                </a:extLst>
              </p:cNvPr>
              <p:cNvSpPr txBox="1"/>
              <p:nvPr/>
            </p:nvSpPr>
            <p:spPr>
              <a:xfrm>
                <a:off x="634008" y="4280977"/>
                <a:ext cx="6209264" cy="5875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𝑠𝑖𝑑𝑒</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𝑡𝑜𝑝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𝑏𝑜𝑡𝑡𝑜𝑚</m:t>
                                  </m:r>
                                </m:sub>
                              </m:sSub>
                            </m:e>
                          </m:d>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9</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𝑚</m:t>
                              </m:r>
                            </m:e>
                          </m:d>
                        </m:e>
                      </m:rad>
                      <m:r>
                        <a:rPr lang="en-US" b="0" i="1" smtClean="0">
                          <a:latin typeface="Cambria Math" panose="02040503050406030204" pitchFamily="18" charset="0"/>
                        </a:rPr>
                        <m:t>=9.9</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oMath>
                  </m:oMathPara>
                </a14:m>
                <a:endParaRPr lang="en-US" dirty="0"/>
              </a:p>
            </p:txBody>
          </p:sp>
        </mc:Choice>
        <mc:Fallback xmlns="">
          <p:sp>
            <p:nvSpPr>
              <p:cNvPr id="10" name="TextBox 9">
                <a:extLst>
                  <a:ext uri="{FF2B5EF4-FFF2-40B4-BE49-F238E27FC236}">
                    <a16:creationId xmlns:a16="http://schemas.microsoft.com/office/drawing/2014/main" id="{F5DBEBEC-DB1F-2699-1072-741862F4D741}"/>
                  </a:ext>
                </a:extLst>
              </p:cNvPr>
              <p:cNvSpPr txBox="1">
                <a:spLocks noRot="1" noChangeAspect="1" noMove="1" noResize="1" noEditPoints="1" noAdjustHandles="1" noChangeArrowheads="1" noChangeShapeType="1" noTextEdit="1"/>
              </p:cNvSpPr>
              <p:nvPr/>
            </p:nvSpPr>
            <p:spPr>
              <a:xfrm>
                <a:off x="634008" y="4280977"/>
                <a:ext cx="6209264" cy="587597"/>
              </a:xfrm>
              <a:prstGeom prst="rect">
                <a:avLst/>
              </a:prstGeom>
              <a:blipFill>
                <a:blip r:embed="rId5"/>
                <a:stretch>
                  <a:fillRect l="-204"/>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5216F55B-09AA-F387-7725-AECAC109CF6B}"/>
              </a:ext>
            </a:extLst>
          </p:cNvPr>
          <p:cNvSpPr txBox="1"/>
          <p:nvPr/>
        </p:nvSpPr>
        <p:spPr>
          <a:xfrm>
            <a:off x="262758" y="5081517"/>
            <a:ext cx="6096000" cy="369332"/>
          </a:xfrm>
          <a:prstGeom prst="rect">
            <a:avLst/>
          </a:prstGeom>
          <a:noFill/>
        </p:spPr>
        <p:txBody>
          <a:bodyPr wrap="square">
            <a:spAutoFit/>
          </a:bodyPr>
          <a:lstStyle/>
          <a:p>
            <a:pPr marL="285750" indent="-285750" algn="just" eaLnBrk="0" fontAlgn="base" hangingPunct="0">
              <a:spcBef>
                <a:spcPct val="0"/>
              </a:spcBef>
              <a:spcAft>
                <a:spcPct val="0"/>
              </a:spcAft>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What is the time of flight of the water to the valley floor? </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BFCDACAF-A41A-4938-E1B7-63FF5CE97C00}"/>
                  </a:ext>
                </a:extLst>
              </p:cNvPr>
              <p:cNvSpPr txBox="1"/>
              <p:nvPr/>
            </p:nvSpPr>
            <p:spPr>
              <a:xfrm>
                <a:off x="407772" y="5519895"/>
                <a:ext cx="9030517" cy="9289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𝑖𝑦</m:t>
                          </m:r>
                        </m:sub>
                      </m:sSub>
                      <m:r>
                        <a:rPr lang="en-US" b="0" i="1" smtClean="0">
                          <a:latin typeface="Cambria Math" panose="02040503050406030204" pitchFamily="18" charset="0"/>
                        </a:rPr>
                        <m:t>𝑡</m:t>
                      </m:r>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box>
                      <m:r>
                        <a:rPr lang="en-US" b="0" i="1" smtClean="0">
                          <a:latin typeface="Cambria Math" panose="02040503050406030204" pitchFamily="18" charset="0"/>
                        </a:rPr>
                        <m:t>𝑔</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r>
                        <a:rPr lang="en-US" i="1">
                          <a:latin typeface="Cambria Math" panose="02040503050406030204" pitchFamily="18" charset="0"/>
                        </a:rPr>
                        <m:t>𝑔</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𝑦</m:t>
                              </m:r>
                            </m:num>
                            <m:den>
                              <m:r>
                                <a:rPr lang="en-US" b="0" i="1" smtClean="0">
                                  <a:latin typeface="Cambria Math" panose="02040503050406030204" pitchFamily="18" charset="0"/>
                                  <a:ea typeface="Cambria Math" panose="02040503050406030204" pitchFamily="18" charset="0"/>
                                </a:rPr>
                                <m:t>𝑔</m:t>
                              </m:r>
                            </m:den>
                          </m:f>
                        </m:e>
                      </m:rad>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20</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+5</m:t>
                                  </m:r>
                                  <m:r>
                                    <a:rPr lang="en-US" b="0" i="1" smtClean="0">
                                      <a:latin typeface="Cambria Math" panose="02040503050406030204" pitchFamily="18" charset="0"/>
                                      <a:ea typeface="Cambria Math" panose="02040503050406030204" pitchFamily="18" charset="0"/>
                                    </a:rPr>
                                    <m:t>𝑚</m:t>
                                  </m:r>
                                </m:e>
                              </m:d>
                            </m:num>
                            <m:den>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den>
                          </m:f>
                        </m:e>
                      </m:rad>
                      <m:r>
                        <a:rPr lang="en-US" b="0" i="1" smtClean="0">
                          <a:latin typeface="Cambria Math" panose="02040503050406030204" pitchFamily="18" charset="0"/>
                          <a:ea typeface="Cambria Math" panose="02040503050406030204" pitchFamily="18" charset="0"/>
                        </a:rPr>
                        <m:t>=2.2</m:t>
                      </m:r>
                      <m:r>
                        <a:rPr lang="en-US" b="0" i="1" smtClean="0">
                          <a:latin typeface="Cambria Math" panose="02040503050406030204" pitchFamily="18" charset="0"/>
                          <a:ea typeface="Cambria Math" panose="02040503050406030204" pitchFamily="18" charset="0"/>
                        </a:rPr>
                        <m:t>6</m:t>
                      </m:r>
                      <m:r>
                        <a:rPr lang="en-US" b="0" i="1" smtClean="0">
                          <a:latin typeface="Cambria Math" panose="02040503050406030204" pitchFamily="18" charset="0"/>
                          <a:ea typeface="Cambria Math" panose="02040503050406030204" pitchFamily="18" charset="0"/>
                        </a:rPr>
                        <m:t>𝑠</m:t>
                      </m:r>
                    </m:oMath>
                  </m:oMathPara>
                </a14:m>
                <a:endParaRPr lang="en-US" dirty="0"/>
              </a:p>
            </p:txBody>
          </p:sp>
        </mc:Choice>
        <mc:Fallback>
          <p:sp>
            <p:nvSpPr>
              <p:cNvPr id="14" name="TextBox 13">
                <a:extLst>
                  <a:ext uri="{FF2B5EF4-FFF2-40B4-BE49-F238E27FC236}">
                    <a16:creationId xmlns:a16="http://schemas.microsoft.com/office/drawing/2014/main" id="{BFCDACAF-A41A-4938-E1B7-63FF5CE97C00}"/>
                  </a:ext>
                </a:extLst>
              </p:cNvPr>
              <p:cNvSpPr txBox="1">
                <a:spLocks noRot="1" noChangeAspect="1" noMove="1" noResize="1" noEditPoints="1" noAdjustHandles="1" noChangeArrowheads="1" noChangeShapeType="1" noTextEdit="1"/>
              </p:cNvSpPr>
              <p:nvPr/>
            </p:nvSpPr>
            <p:spPr>
              <a:xfrm>
                <a:off x="407772" y="5519895"/>
                <a:ext cx="9030517" cy="92897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90475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7CF96-80D8-90BA-1E96-0715579D595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8D0A496-4603-34E9-C17B-F5CAD7432D73}"/>
              </a:ext>
            </a:extLst>
          </p:cNvPr>
          <p:cNvSpPr txBox="1"/>
          <p:nvPr/>
        </p:nvSpPr>
        <p:spPr>
          <a:xfrm>
            <a:off x="262759" y="230492"/>
            <a:ext cx="6096000" cy="369332"/>
          </a:xfrm>
          <a:prstGeom prst="rect">
            <a:avLst/>
          </a:prstGeom>
          <a:noFill/>
        </p:spPr>
        <p:txBody>
          <a:bodyPr wrap="square">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#7 - Solution</a:t>
            </a:r>
          </a:p>
        </p:txBody>
      </p:sp>
      <p:sp>
        <p:nvSpPr>
          <p:cNvPr id="3" name="TextBox 2">
            <a:extLst>
              <a:ext uri="{FF2B5EF4-FFF2-40B4-BE49-F238E27FC236}">
                <a16:creationId xmlns:a16="http://schemas.microsoft.com/office/drawing/2014/main" id="{C50B8572-A3A2-7523-1BD1-6E7EA295C2AC}"/>
              </a:ext>
            </a:extLst>
          </p:cNvPr>
          <p:cNvSpPr txBox="1"/>
          <p:nvPr/>
        </p:nvSpPr>
        <p:spPr>
          <a:xfrm>
            <a:off x="262758" y="843677"/>
            <a:ext cx="11525587" cy="3693319"/>
          </a:xfrm>
          <a:prstGeom prst="rect">
            <a:avLst/>
          </a:prstGeom>
          <a:noFill/>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What is the horizontal distance at which the water hits the valley floor?  Assume the speed of the fluid exiting the hole does not change.  It does.  How does the speed change and what would happen to the horizontal distance if the speed changes?</a:t>
            </a: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What is the impact velocity of the water with the valley floor?  Assume the speed of the fluid exiting the hole does not change.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4D12EA4-CAB2-4D00-7C4F-6A2E742FE4FC}"/>
                  </a:ext>
                </a:extLst>
              </p:cNvPr>
              <p:cNvSpPr txBox="1"/>
              <p:nvPr/>
            </p:nvSpPr>
            <p:spPr>
              <a:xfrm>
                <a:off x="625368" y="4736193"/>
                <a:ext cx="3589381" cy="3053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𝑓𝑥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r>
                        <a:rPr lang="en-US" b="0" i="1" smtClean="0">
                          <a:latin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𝑓𝑥</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𝑖𝑥</m:t>
                          </m:r>
                        </m:sub>
                      </m:sSub>
                      <m:r>
                        <a:rPr lang="en-US" b="0" i="1" smtClean="0">
                          <a:latin typeface="Cambria Math" panose="02040503050406030204" pitchFamily="18" charset="0"/>
                          <a:ea typeface="Cambria Math" panose="02040503050406030204" pitchFamily="18" charset="0"/>
                        </a:rPr>
                        <m:t>=9.9</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𝑠</m:t>
                              </m:r>
                            </m:den>
                          </m:f>
                        </m:e>
                      </m:box>
                    </m:oMath>
                  </m:oMathPara>
                </a14:m>
                <a:endParaRPr lang="en-US" dirty="0"/>
              </a:p>
            </p:txBody>
          </p:sp>
        </mc:Choice>
        <mc:Fallback xmlns="">
          <p:sp>
            <p:nvSpPr>
              <p:cNvPr id="4" name="TextBox 3">
                <a:extLst>
                  <a:ext uri="{FF2B5EF4-FFF2-40B4-BE49-F238E27FC236}">
                    <a16:creationId xmlns:a16="http://schemas.microsoft.com/office/drawing/2014/main" id="{C4D12EA4-CAB2-4D00-7C4F-6A2E742FE4FC}"/>
                  </a:ext>
                </a:extLst>
              </p:cNvPr>
              <p:cNvSpPr txBox="1">
                <a:spLocks noRot="1" noChangeAspect="1" noMove="1" noResize="1" noEditPoints="1" noAdjustHandles="1" noChangeArrowheads="1" noChangeShapeType="1" noTextEdit="1"/>
              </p:cNvSpPr>
              <p:nvPr/>
            </p:nvSpPr>
            <p:spPr>
              <a:xfrm>
                <a:off x="625368" y="4736193"/>
                <a:ext cx="3589381" cy="305340"/>
              </a:xfrm>
              <a:prstGeom prst="rect">
                <a:avLst/>
              </a:prstGeom>
              <a:blipFill>
                <a:blip r:embed="rId2"/>
                <a:stretch>
                  <a:fillRect l="-707" r="-353" b="-24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8B83328-F5A0-3D33-6588-D2AAA75F6387}"/>
                  </a:ext>
                </a:extLst>
              </p:cNvPr>
              <p:cNvSpPr txBox="1"/>
              <p:nvPr/>
            </p:nvSpPr>
            <p:spPr>
              <a:xfrm>
                <a:off x="431207" y="5355138"/>
                <a:ext cx="4750393" cy="4355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𝑓𝑦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𝑦</m:t>
                          </m:r>
                        </m:sub>
                      </m:sSub>
                      <m:r>
                        <a:rPr lang="en-US" b="0" i="1" smtClean="0">
                          <a:latin typeface="Cambria Math" panose="02040503050406030204" pitchFamily="18" charset="0"/>
                        </a:rPr>
                        <m:t>𝑡</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2.2</m:t>
                          </m:r>
                          <m:r>
                            <a:rPr lang="en-US" b="0" i="1" smtClean="0">
                              <a:latin typeface="Cambria Math" panose="02040503050406030204" pitchFamily="18" charset="0"/>
                              <a:ea typeface="Cambria Math" panose="02040503050406030204" pitchFamily="18" charset="0"/>
                            </a:rPr>
                            <m:t>6</m:t>
                          </m:r>
                          <m:r>
                            <a:rPr lang="en-US" b="0" i="1" smtClean="0">
                              <a:latin typeface="Cambria Math" panose="02040503050406030204" pitchFamily="18" charset="0"/>
                              <a:ea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22.2</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oMath>
                  </m:oMathPara>
                </a14:m>
                <a:endParaRPr lang="en-US" dirty="0"/>
              </a:p>
            </p:txBody>
          </p:sp>
        </mc:Choice>
        <mc:Fallback>
          <p:sp>
            <p:nvSpPr>
              <p:cNvPr id="6" name="TextBox 5">
                <a:extLst>
                  <a:ext uri="{FF2B5EF4-FFF2-40B4-BE49-F238E27FC236}">
                    <a16:creationId xmlns:a16="http://schemas.microsoft.com/office/drawing/2014/main" id="{68B83328-F5A0-3D33-6588-D2AAA75F6387}"/>
                  </a:ext>
                </a:extLst>
              </p:cNvPr>
              <p:cNvSpPr txBox="1">
                <a:spLocks noRot="1" noChangeAspect="1" noMove="1" noResize="1" noEditPoints="1" noAdjustHandles="1" noChangeArrowheads="1" noChangeShapeType="1" noTextEdit="1"/>
              </p:cNvSpPr>
              <p:nvPr/>
            </p:nvSpPr>
            <p:spPr>
              <a:xfrm>
                <a:off x="431207" y="5355138"/>
                <a:ext cx="4750393" cy="4355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52AE325-5A54-69E4-CE5E-772FD5C7B3A1}"/>
                  </a:ext>
                </a:extLst>
              </p:cNvPr>
              <p:cNvSpPr txBox="1"/>
              <p:nvPr/>
            </p:nvSpPr>
            <p:spPr>
              <a:xfrm>
                <a:off x="5805553" y="4503850"/>
                <a:ext cx="5179303" cy="6023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𝑓</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𝑓𝑥</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𝑓𝑦</m:t>
                              </m:r>
                            </m:sub>
                            <m:sup>
                              <m:r>
                                <a:rPr lang="en-US" b="0" i="1" smtClean="0">
                                  <a:latin typeface="Cambria Math" panose="02040503050406030204" pitchFamily="18" charset="0"/>
                                </a:rPr>
                                <m:t>2</m:t>
                              </m:r>
                            </m:sup>
                          </m:sSubSup>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m:rPr>
                                      <m:brk m:alnAt="63"/>
                                    </m:rPr>
                                    <a:rPr lang="en-US" b="0" i="1" smtClean="0">
                                      <a:latin typeface="Cambria Math" panose="02040503050406030204" pitchFamily="18" charset="0"/>
                                      <a:ea typeface="Cambria Math" panose="02040503050406030204" pitchFamily="18" charset="0"/>
                                    </a:rPr>
                                    <m:t>9</m:t>
                                  </m:r>
                                  <m:r>
                                    <a:rPr lang="en-US" b="0" i="1" smtClean="0">
                                      <a:latin typeface="Cambria Math" panose="02040503050406030204" pitchFamily="18" charset="0"/>
                                      <a:ea typeface="Cambria Math" panose="02040503050406030204" pitchFamily="18" charset="0"/>
                                    </a:rPr>
                                    <m:t>.9</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r>
                                            <a:rPr lang="en-US" i="1">
                                              <a:latin typeface="Cambria Math" panose="02040503050406030204" pitchFamily="18" charset="0"/>
                                              <a:ea typeface="Cambria Math" panose="02040503050406030204" pitchFamily="18" charset="0"/>
                                            </a:rPr>
                                            <m:t>𝑠</m:t>
                                          </m:r>
                                        </m:den>
                                      </m:f>
                                    </m:e>
                                  </m:box>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m:t>
                                  </m:r>
                                  <m:r>
                                    <m:rPr>
                                      <m:brk m:alnAt="63"/>
                                    </m:rPr>
                                    <a:rPr lang="en-US" i="1" smtClean="0">
                                      <a:latin typeface="Cambria Math" panose="02040503050406030204" pitchFamily="18" charset="0"/>
                                    </a:rPr>
                                    <m:t>2</m:t>
                                  </m:r>
                                  <m:r>
                                    <a:rPr lang="en-US" b="0" i="1" smtClean="0">
                                      <a:latin typeface="Cambria Math" panose="02040503050406030204" pitchFamily="18" charset="0"/>
                                    </a:rPr>
                                    <m:t>2.2</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𝑠</m:t>
                                          </m:r>
                                        </m:den>
                                      </m:f>
                                    </m:e>
                                  </m:box>
                                </m:e>
                              </m:d>
                            </m:e>
                            <m:sup>
                              <m:r>
                                <a:rPr lang="en-US" b="0" i="1" smtClean="0">
                                  <a:latin typeface="Cambria Math" panose="02040503050406030204" pitchFamily="18" charset="0"/>
                                </a:rPr>
                                <m:t>2</m:t>
                              </m:r>
                            </m:sup>
                          </m:sSup>
                        </m:e>
                      </m:rad>
                      <m:r>
                        <a:rPr lang="en-US" b="0" i="1" smtClean="0">
                          <a:latin typeface="Cambria Math" panose="02040503050406030204" pitchFamily="18" charset="0"/>
                        </a:rPr>
                        <m:t>=</m:t>
                      </m:r>
                      <m:r>
                        <a:rPr lang="en-US" b="0" i="1" smtClean="0">
                          <a:latin typeface="Cambria Math" panose="02040503050406030204" pitchFamily="18" charset="0"/>
                        </a:rPr>
                        <m:t>24.3</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oMath>
                  </m:oMathPara>
                </a14:m>
                <a:endParaRPr lang="en-US" dirty="0"/>
              </a:p>
            </p:txBody>
          </p:sp>
        </mc:Choice>
        <mc:Fallback>
          <p:sp>
            <p:nvSpPr>
              <p:cNvPr id="7" name="TextBox 6">
                <a:extLst>
                  <a:ext uri="{FF2B5EF4-FFF2-40B4-BE49-F238E27FC236}">
                    <a16:creationId xmlns:a16="http://schemas.microsoft.com/office/drawing/2014/main" id="{052AE325-5A54-69E4-CE5E-772FD5C7B3A1}"/>
                  </a:ext>
                </a:extLst>
              </p:cNvPr>
              <p:cNvSpPr txBox="1">
                <a:spLocks noRot="1" noChangeAspect="1" noMove="1" noResize="1" noEditPoints="1" noAdjustHandles="1" noChangeArrowheads="1" noChangeShapeType="1" noTextEdit="1"/>
              </p:cNvSpPr>
              <p:nvPr/>
            </p:nvSpPr>
            <p:spPr>
              <a:xfrm>
                <a:off x="5805553" y="4503850"/>
                <a:ext cx="5179303" cy="60234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C9CF476-7E63-5945-53FC-24FE678E282B}"/>
                  </a:ext>
                </a:extLst>
              </p:cNvPr>
              <p:cNvSpPr txBox="1"/>
              <p:nvPr/>
            </p:nvSpPr>
            <p:spPr>
              <a:xfrm>
                <a:off x="5801934" y="5250238"/>
                <a:ext cx="6099619" cy="6453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tan</m:t>
                          </m:r>
                        </m:fName>
                        <m:e>
                          <m:r>
                            <a:rPr lang="en-US" i="1" smtClean="0">
                              <a:latin typeface="Cambria Math" panose="02040503050406030204" pitchFamily="18" charset="0"/>
                              <a:ea typeface="Cambria Math" panose="02040503050406030204" pitchFamily="18" charset="0"/>
                            </a:rPr>
                            <m:t>𝜙</m:t>
                          </m:r>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𝑓𝑦</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𝑓𝑥</m:t>
                              </m:r>
                            </m:sub>
                          </m:sSub>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tan</m:t>
                              </m:r>
                            </m:e>
                            <m:sup>
                              <m:r>
                                <a:rPr lang="en-US" b="0" i="1" smtClean="0">
                                  <a:latin typeface="Cambria Math" panose="02040503050406030204" pitchFamily="18" charset="0"/>
                                  <a:ea typeface="Cambria Math" panose="02040503050406030204" pitchFamily="18" charset="0"/>
                                </a:rPr>
                                <m:t>−1</m:t>
                              </m:r>
                            </m:sup>
                          </m:sSup>
                        </m:fName>
                        <m:e>
                          <m:d>
                            <m:dPr>
                              <m:ctrlPr>
                                <a:rPr lang="en-US" b="0"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𝑓𝑦</m:t>
                                      </m:r>
                                    </m:sub>
                                  </m:sSub>
                                </m:num>
                                <m:den>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𝑓𝑥</m:t>
                                      </m:r>
                                    </m:sub>
                                  </m:sSub>
                                </m:den>
                              </m:f>
                            </m:e>
                          </m:d>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sSup>
                            <m:sSupPr>
                              <m:ctrlPr>
                                <a:rPr lang="en-US"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tan</m:t>
                              </m:r>
                            </m:e>
                            <m:sup>
                              <m:r>
                                <a:rPr lang="en-US" i="1">
                                  <a:latin typeface="Cambria Math" panose="02040503050406030204" pitchFamily="18" charset="0"/>
                                  <a:ea typeface="Cambria Math" panose="02040503050406030204" pitchFamily="18" charset="0"/>
                                </a:rPr>
                                <m:t>−1</m:t>
                              </m:r>
                            </m:sup>
                          </m:sSup>
                        </m:fName>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m:t>
                                  </m:r>
                                  <m:r>
                                    <m:rPr>
                                      <m:brk m:alnAt="63"/>
                                    </m:rPr>
                                    <a:rPr lang="en-US" b="0" i="1" smtClean="0">
                                      <a:latin typeface="Cambria Math" panose="02040503050406030204" pitchFamily="18" charset="0"/>
                                    </a:rPr>
                                    <m:t>22.2</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𝑠</m:t>
                                          </m:r>
                                        </m:den>
                                      </m:f>
                                    </m:e>
                                  </m:box>
                                </m:num>
                                <m:den>
                                  <m:r>
                                    <m:rPr>
                                      <m:brk m:alnAt="63"/>
                                    </m:rPr>
                                    <a:rPr lang="en-US" b="0" i="1" smtClean="0">
                                      <a:latin typeface="Cambria Math" panose="02040503050406030204" pitchFamily="18" charset="0"/>
                                    </a:rPr>
                                    <m:t>9</m:t>
                                  </m:r>
                                  <m:r>
                                    <a:rPr lang="en-US" b="0" i="1" smtClean="0">
                                      <a:latin typeface="Cambria Math" panose="02040503050406030204" pitchFamily="18" charset="0"/>
                                    </a:rPr>
                                    <m:t>.9</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𝑠</m:t>
                                          </m:r>
                                        </m:den>
                                      </m:f>
                                    </m:e>
                                  </m:box>
                                </m:den>
                              </m:f>
                            </m:e>
                          </m:d>
                        </m:e>
                      </m:fun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56</m:t>
                          </m:r>
                          <m:r>
                            <a:rPr lang="en-US" b="0" i="1" smtClean="0">
                              <a:latin typeface="Cambria Math" panose="02040503050406030204" pitchFamily="18" charset="0"/>
                            </a:rPr>
                            <m:t>.3</m:t>
                          </m:r>
                        </m:e>
                        <m:sup>
                          <m:r>
                            <a:rPr lang="en-US" b="0" i="1" smtClean="0">
                              <a:latin typeface="Cambria Math" panose="02040503050406030204" pitchFamily="18" charset="0"/>
                            </a:rPr>
                            <m:t>0</m:t>
                          </m:r>
                        </m:sup>
                      </m:sSup>
                    </m:oMath>
                  </m:oMathPara>
                </a14:m>
                <a:endParaRPr lang="en-US" dirty="0"/>
              </a:p>
            </p:txBody>
          </p:sp>
        </mc:Choice>
        <mc:Fallback>
          <p:sp>
            <p:nvSpPr>
              <p:cNvPr id="8" name="TextBox 7">
                <a:extLst>
                  <a:ext uri="{FF2B5EF4-FFF2-40B4-BE49-F238E27FC236}">
                    <a16:creationId xmlns:a16="http://schemas.microsoft.com/office/drawing/2014/main" id="{EC9CF476-7E63-5945-53FC-24FE678E282B}"/>
                  </a:ext>
                </a:extLst>
              </p:cNvPr>
              <p:cNvSpPr txBox="1">
                <a:spLocks noRot="1" noChangeAspect="1" noMove="1" noResize="1" noEditPoints="1" noAdjustHandles="1" noChangeArrowheads="1" noChangeShapeType="1" noTextEdit="1"/>
              </p:cNvSpPr>
              <p:nvPr/>
            </p:nvSpPr>
            <p:spPr>
              <a:xfrm>
                <a:off x="5801934" y="5250238"/>
                <a:ext cx="6099619" cy="645305"/>
              </a:xfrm>
              <a:prstGeom prst="rect">
                <a:avLst/>
              </a:prstGeom>
              <a:blipFill>
                <a:blip r:embed="rId5"/>
                <a:stretch>
                  <a:fillRect l="-208" b="-11538"/>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3A1973DB-8674-21F6-B912-4E9B6CDFE5C5}"/>
              </a:ext>
            </a:extLst>
          </p:cNvPr>
          <p:cNvSpPr txBox="1"/>
          <p:nvPr/>
        </p:nvSpPr>
        <p:spPr>
          <a:xfrm>
            <a:off x="750429" y="2690336"/>
            <a:ext cx="11037916" cy="923330"/>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As the heigh of the water decreases in the tower, the speed of the exiting fluid decreases by conservation of energy.  Thus, the horizontal distance will decrease but the time of flight will remain the since that is determined by the vertical fall.</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8CA2573E-8985-0844-0FE5-B36299056361}"/>
                  </a:ext>
                </a:extLst>
              </p:cNvPr>
              <p:cNvSpPr txBox="1"/>
              <p:nvPr/>
            </p:nvSpPr>
            <p:spPr>
              <a:xfrm>
                <a:off x="801129" y="1984654"/>
                <a:ext cx="5366277" cy="3241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𝑖𝑥</m:t>
                          </m:r>
                        </m:sub>
                      </m:sSub>
                      <m:r>
                        <a:rPr lang="en-US" b="0" i="1" smtClean="0">
                          <a:latin typeface="Cambria Math" panose="02040503050406030204" pitchFamily="18" charset="0"/>
                        </a:rPr>
                        <m:t>𝑡</m:t>
                      </m:r>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box>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𝑖𝑥</m:t>
                          </m:r>
                        </m:sub>
                      </m:sSub>
                      <m:r>
                        <a:rPr lang="en-US" b="0" i="1" smtClean="0">
                          <a:latin typeface="Cambria Math" panose="02040503050406030204" pitchFamily="18" charset="0"/>
                        </a:rPr>
                        <m:t>𝑡</m:t>
                      </m:r>
                      <m:r>
                        <a:rPr lang="en-US" b="0" i="1" smtClean="0">
                          <a:latin typeface="Cambria Math" panose="02040503050406030204" pitchFamily="18" charset="0"/>
                        </a:rPr>
                        <m:t>=9.9</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r>
                        <a:rPr lang="en-US" b="0" i="1" smtClean="0">
                          <a:latin typeface="Cambria Math" panose="02040503050406030204" pitchFamily="18" charset="0"/>
                          <a:ea typeface="Cambria Math" panose="02040503050406030204" pitchFamily="18" charset="0"/>
                        </a:rPr>
                        <m:t>∙2.2</m:t>
                      </m:r>
                      <m:r>
                        <a:rPr lang="en-US" b="0" i="1" smtClean="0">
                          <a:latin typeface="Cambria Math" panose="02040503050406030204" pitchFamily="18" charset="0"/>
                          <a:ea typeface="Cambria Math" panose="02040503050406030204" pitchFamily="18" charset="0"/>
                        </a:rPr>
                        <m:t>6</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=22.4</m:t>
                      </m:r>
                      <m:r>
                        <a:rPr lang="en-US" b="0" i="1" smtClean="0">
                          <a:latin typeface="Cambria Math" panose="02040503050406030204" pitchFamily="18" charset="0"/>
                          <a:ea typeface="Cambria Math" panose="02040503050406030204" pitchFamily="18" charset="0"/>
                        </a:rPr>
                        <m:t>𝑚</m:t>
                      </m:r>
                    </m:oMath>
                  </m:oMathPara>
                </a14:m>
                <a:endParaRPr lang="en-US" dirty="0"/>
              </a:p>
            </p:txBody>
          </p:sp>
        </mc:Choice>
        <mc:Fallback>
          <p:sp>
            <p:nvSpPr>
              <p:cNvPr id="10" name="TextBox 9">
                <a:extLst>
                  <a:ext uri="{FF2B5EF4-FFF2-40B4-BE49-F238E27FC236}">
                    <a16:creationId xmlns:a16="http://schemas.microsoft.com/office/drawing/2014/main" id="{8CA2573E-8985-0844-0FE5-B36299056361}"/>
                  </a:ext>
                </a:extLst>
              </p:cNvPr>
              <p:cNvSpPr txBox="1">
                <a:spLocks noRot="1" noChangeAspect="1" noMove="1" noResize="1" noEditPoints="1" noAdjustHandles="1" noChangeArrowheads="1" noChangeShapeType="1" noTextEdit="1"/>
              </p:cNvSpPr>
              <p:nvPr/>
            </p:nvSpPr>
            <p:spPr>
              <a:xfrm>
                <a:off x="801129" y="1984654"/>
                <a:ext cx="5366277" cy="324191"/>
              </a:xfrm>
              <a:prstGeom prst="rect">
                <a:avLst/>
              </a:prstGeom>
              <a:blipFill>
                <a:blip r:embed="rId6"/>
                <a:stretch>
                  <a:fillRect r="-236" b="-26923"/>
                </a:stretch>
              </a:blipFill>
            </p:spPr>
            <p:txBody>
              <a:bodyPr/>
              <a:lstStyle/>
              <a:p>
                <a:r>
                  <a:rPr lang="en-US">
                    <a:noFill/>
                  </a:rPr>
                  <a:t> </a:t>
                </a:r>
              </a:p>
            </p:txBody>
          </p:sp>
        </mc:Fallback>
      </mc:AlternateContent>
    </p:spTree>
    <p:extLst>
      <p:ext uri="{BB962C8B-B14F-4D97-AF65-F5344CB8AC3E}">
        <p14:creationId xmlns:p14="http://schemas.microsoft.com/office/powerpoint/2010/main" val="1857704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45F7EB-7F5D-C9F6-9F02-87E13ACDE259}"/>
              </a:ext>
            </a:extLst>
          </p:cNvPr>
          <p:cNvSpPr txBox="1"/>
          <p:nvPr/>
        </p:nvSpPr>
        <p:spPr>
          <a:xfrm>
            <a:off x="262759" y="1043795"/>
            <a:ext cx="11698582" cy="4524315"/>
          </a:xfrm>
          <a:prstGeom prst="rect">
            <a:avLst/>
          </a:prstGeom>
          <a:noFill/>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Suppose that at before the hole is made inside of the water tower, the string connecting the buoy to the water tower’s bottom is cut.  What is the acceleration of the buoy toward the surface of the water tower?  Assume fluid drag is negligible.  It is not, but that’s a very hard problem to solve.</a:t>
            </a: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What is the kinetic energy change as a function of time if there is no fluid drag?  What if there was viscous drag?</a:t>
            </a: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marL="285750" lvl="0" indent="-285750" algn="just" eaLnBrk="0" fontAlgn="base" hangingPunct="0">
              <a:spcBef>
                <a:spcPct val="0"/>
              </a:spcBef>
              <a:spcAft>
                <a:spcPct val="0"/>
              </a:spcAft>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What is the potential energy as a function of time?  How does it relate to the change in kinetic energy?</a:t>
            </a:r>
          </a:p>
        </p:txBody>
      </p:sp>
      <p:sp>
        <p:nvSpPr>
          <p:cNvPr id="6" name="TextBox 5">
            <a:extLst>
              <a:ext uri="{FF2B5EF4-FFF2-40B4-BE49-F238E27FC236}">
                <a16:creationId xmlns:a16="http://schemas.microsoft.com/office/drawing/2014/main" id="{D638A8A3-DDAC-8D5B-21C3-0FF03BE626B6}"/>
              </a:ext>
            </a:extLst>
          </p:cNvPr>
          <p:cNvSpPr txBox="1"/>
          <p:nvPr/>
        </p:nvSpPr>
        <p:spPr>
          <a:xfrm>
            <a:off x="262759" y="230492"/>
            <a:ext cx="6096000" cy="369332"/>
          </a:xfrm>
          <a:prstGeom prst="rect">
            <a:avLst/>
          </a:prstGeom>
          <a:noFill/>
        </p:spPr>
        <p:txBody>
          <a:bodyPr wrap="square">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#7 - Solution</a:t>
            </a:r>
          </a:p>
        </p:txBody>
      </p:sp>
      <p:sp>
        <p:nvSpPr>
          <p:cNvPr id="7" name="TextBox 6">
            <a:extLst>
              <a:ext uri="{FF2B5EF4-FFF2-40B4-BE49-F238E27FC236}">
                <a16:creationId xmlns:a16="http://schemas.microsoft.com/office/drawing/2014/main" id="{14BEE066-5EA8-B4D5-F8F7-EBC8D2F8D1F9}"/>
              </a:ext>
            </a:extLst>
          </p:cNvPr>
          <p:cNvSpPr txBox="1"/>
          <p:nvPr/>
        </p:nvSpPr>
        <p:spPr>
          <a:xfrm>
            <a:off x="741406" y="3891019"/>
            <a:ext cx="10367318"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Since the buoy accelerates upwards from rest, its kinetic energy increases.  If there were viscous drag, there may be a point at which the upward buoyant force will equal the downward weight.  If this happens before the buoy reaches the surface, it will stop accelerating and move upward with a constant velocity.</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6358B22-9149-104A-0398-76EF03374FF4}"/>
                  </a:ext>
                </a:extLst>
              </p:cNvPr>
              <p:cNvSpPr txBox="1"/>
              <p:nvPr/>
            </p:nvSpPr>
            <p:spPr>
              <a:xfrm>
                <a:off x="1041695" y="2310840"/>
                <a:ext cx="9399561" cy="6561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𝑛𝑒𝑡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𝑤</m:t>
                          </m:r>
                        </m:sub>
                      </m:sSub>
                      <m:r>
                        <a:rPr lang="en-US" b="0" i="1" smtClean="0">
                          <a:latin typeface="Cambria Math" panose="02040503050406030204" pitchFamily="18" charset="0"/>
                        </a:rPr>
                        <m:t>=</m:t>
                      </m:r>
                      <m:r>
                        <a:rPr lang="en-US" b="0" i="1" smtClean="0">
                          <a:latin typeface="Cambria Math" panose="02040503050406030204" pitchFamily="18" charset="0"/>
                        </a:rPr>
                        <m:t>𝑚</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𝑦</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𝑦</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𝐵</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𝑤</m:t>
                              </m:r>
                            </m:sub>
                          </m:sSub>
                        </m:num>
                        <m:den>
                          <m:r>
                            <a:rPr lang="en-US" b="0" i="1" smtClean="0">
                              <a:latin typeface="Cambria Math" panose="02040503050406030204" pitchFamily="18" charset="0"/>
                              <a:ea typeface="Cambria Math" panose="02040503050406030204" pitchFamily="18" charset="0"/>
                            </a:rPr>
                            <m:t>𝑚</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1000</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𝑘𝑔</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3</m:t>
                                      </m:r>
                                    </m:sup>
                                  </m:sSup>
                                </m:den>
                              </m:f>
                            </m:e>
                          </m:box>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r>
                            <a:rPr lang="en-US"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4</m:t>
                                      </m:r>
                                    </m:num>
                                    <m:den>
                                      <m:r>
                                        <a:rPr lang="en-US" i="1">
                                          <a:latin typeface="Cambria Math" panose="02040503050406030204" pitchFamily="18" charset="0"/>
                                          <a:ea typeface="Cambria Math" panose="02040503050406030204" pitchFamily="18" charset="0"/>
                                        </a:rPr>
                                        <m:t>3</m:t>
                                      </m:r>
                                    </m:den>
                                  </m:f>
                                </m:e>
                              </m:box>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0.3</m:t>
                                      </m:r>
                                      <m:r>
                                        <a:rPr lang="en-US" i="1">
                                          <a:latin typeface="Cambria Math" panose="02040503050406030204" pitchFamily="18" charset="0"/>
                                          <a:ea typeface="Cambria Math" panose="02040503050406030204" pitchFamily="18" charset="0"/>
                                        </a:rPr>
                                        <m:t>𝑚</m:t>
                                      </m:r>
                                    </m:e>
                                  </m:d>
                                </m:e>
                                <m:sup>
                                  <m:r>
                                    <a:rPr lang="en-US" i="1">
                                      <a:latin typeface="Cambria Math" panose="02040503050406030204" pitchFamily="18" charset="0"/>
                                      <a:ea typeface="Cambria Math" panose="02040503050406030204" pitchFamily="18" charset="0"/>
                                    </a:rPr>
                                    <m:t>3</m:t>
                                  </m:r>
                                </m:sup>
                              </m:sSup>
                            </m:e>
                          </m:d>
                          <m:r>
                            <a:rPr lang="en-US" i="1">
                              <a:latin typeface="Cambria Math" panose="02040503050406030204" pitchFamily="18" charset="0"/>
                              <a:ea typeface="Cambria Math" panose="02040503050406030204" pitchFamily="18" charset="0"/>
                            </a:rPr>
                            <m:t>−3</m:t>
                          </m:r>
                          <m:r>
                            <a:rPr lang="en-US" i="1">
                              <a:latin typeface="Cambria Math" panose="02040503050406030204" pitchFamily="18" charset="0"/>
                              <a:ea typeface="Cambria Math" panose="02040503050406030204" pitchFamily="18" charset="0"/>
                            </a:rPr>
                            <m:t>𝑘𝑔</m:t>
                          </m:r>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num>
                        <m:den>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𝑘𝑔</m:t>
                          </m:r>
                        </m:den>
                      </m:f>
                      <m:r>
                        <a:rPr lang="en-US" b="0" i="1" smtClean="0">
                          <a:latin typeface="Cambria Math" panose="02040503050406030204" pitchFamily="18" charset="0"/>
                          <a:ea typeface="Cambria Math" panose="02040503050406030204" pitchFamily="18" charset="0"/>
                        </a:rPr>
                        <m:t>=107.8</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2</m:t>
                                  </m:r>
                                </m:sup>
                              </m:sSup>
                            </m:den>
                          </m:f>
                        </m:e>
                      </m:box>
                    </m:oMath>
                  </m:oMathPara>
                </a14:m>
                <a:endParaRPr lang="en-US" dirty="0"/>
              </a:p>
            </p:txBody>
          </p:sp>
        </mc:Choice>
        <mc:Fallback xmlns="">
          <p:sp>
            <p:nvSpPr>
              <p:cNvPr id="8" name="TextBox 7">
                <a:extLst>
                  <a:ext uri="{FF2B5EF4-FFF2-40B4-BE49-F238E27FC236}">
                    <a16:creationId xmlns:a16="http://schemas.microsoft.com/office/drawing/2014/main" id="{E6358B22-9149-104A-0398-76EF03374FF4}"/>
                  </a:ext>
                </a:extLst>
              </p:cNvPr>
              <p:cNvSpPr txBox="1">
                <a:spLocks noRot="1" noChangeAspect="1" noMove="1" noResize="1" noEditPoints="1" noAdjustHandles="1" noChangeArrowheads="1" noChangeShapeType="1" noTextEdit="1"/>
              </p:cNvSpPr>
              <p:nvPr/>
            </p:nvSpPr>
            <p:spPr>
              <a:xfrm>
                <a:off x="1041695" y="2310840"/>
                <a:ext cx="9399561" cy="656142"/>
              </a:xfrm>
              <a:prstGeom prst="rect">
                <a:avLst/>
              </a:prstGeom>
              <a:blipFill>
                <a:blip r:embed="rId2"/>
                <a:stretch>
                  <a:fillRect l="-135" t="-1887" b="-15094"/>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B6110F7B-9707-716A-FD6E-D1B4F383D510}"/>
              </a:ext>
            </a:extLst>
          </p:cNvPr>
          <p:cNvSpPr txBox="1"/>
          <p:nvPr/>
        </p:nvSpPr>
        <p:spPr>
          <a:xfrm>
            <a:off x="741406" y="5737741"/>
            <a:ext cx="10367318" cy="584775"/>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Since the energy is constant and the kinetic energy increases, the potential energy must decrease.  This seems counter intuitive, but as the buoy rises, the fluid that it displaces falls.  This leads to a decreases in potential energy in the system.</a:t>
            </a:r>
          </a:p>
        </p:txBody>
      </p:sp>
    </p:spTree>
    <p:extLst>
      <p:ext uri="{BB962C8B-B14F-4D97-AF65-F5344CB8AC3E}">
        <p14:creationId xmlns:p14="http://schemas.microsoft.com/office/powerpoint/2010/main" val="2207669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2EF6F9-5026-B624-03FE-1D3BAD28E297}"/>
              </a:ext>
            </a:extLst>
          </p:cNvPr>
          <p:cNvSpPr txBox="1"/>
          <p:nvPr/>
        </p:nvSpPr>
        <p:spPr>
          <a:xfrm>
            <a:off x="210207" y="242753"/>
            <a:ext cx="6096000" cy="369332"/>
          </a:xfrm>
          <a:prstGeom prst="rect">
            <a:avLst/>
          </a:prstGeom>
          <a:noFill/>
        </p:spPr>
        <p:txBody>
          <a:bodyPr wrap="square">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#1 - Solutions </a:t>
            </a:r>
          </a:p>
        </p:txBody>
      </p:sp>
      <p:sp>
        <p:nvSpPr>
          <p:cNvPr id="6" name="TextBox 5">
            <a:extLst>
              <a:ext uri="{FF2B5EF4-FFF2-40B4-BE49-F238E27FC236}">
                <a16:creationId xmlns:a16="http://schemas.microsoft.com/office/drawing/2014/main" id="{E0D5EA4E-C518-21EE-29B4-B9242EC8C1F7}"/>
              </a:ext>
            </a:extLst>
          </p:cNvPr>
          <p:cNvSpPr txBox="1"/>
          <p:nvPr/>
        </p:nvSpPr>
        <p:spPr>
          <a:xfrm>
            <a:off x="378372" y="990287"/>
            <a:ext cx="11582399" cy="4524315"/>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Independent of whether the player hits a homerun, what is the impact velocity of the softball with the ground?</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Independent of whether the player hits a homerun, what’s the highest point the softball reaches above the ground?</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Method 1</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Method 2</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49F3163-F05D-9A69-44F9-425864593DCC}"/>
                  </a:ext>
                </a:extLst>
              </p:cNvPr>
              <p:cNvSpPr txBox="1"/>
              <p:nvPr/>
            </p:nvSpPr>
            <p:spPr>
              <a:xfrm>
                <a:off x="1429406" y="3813368"/>
                <a:ext cx="4689554" cy="6633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𝑓𝑦</m:t>
                          </m:r>
                        </m:sub>
                      </m:sSub>
                      <m:r>
                        <a:rPr lang="en-US" b="0" i="1" smtClean="0">
                          <a:latin typeface="Cambria Math" panose="02040503050406030204" pitchFamily="18" charset="0"/>
                        </a:rPr>
                        <m:t>=0=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𝑖𝑦</m:t>
                          </m:r>
                        </m:sub>
                      </m:sSub>
                      <m:r>
                        <a:rPr lang="en-US" b="0" i="1" smtClean="0">
                          <a:latin typeface="Cambria Math" panose="02040503050406030204" pitchFamily="18" charset="0"/>
                        </a:rPr>
                        <m:t>−</m:t>
                      </m:r>
                      <m:r>
                        <a:rPr lang="en-US" b="0" i="1" smtClean="0">
                          <a:latin typeface="Cambria Math" panose="02040503050406030204" pitchFamily="18" charset="0"/>
                        </a:rPr>
                        <m:t>𝑔𝑡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𝑖𝑦</m:t>
                              </m:r>
                            </m:sub>
                          </m:sSub>
                        </m:num>
                        <m:den>
                          <m:r>
                            <a:rPr lang="en-US" b="0" i="1" smtClean="0">
                              <a:latin typeface="Cambria Math" panose="02040503050406030204" pitchFamily="18" charset="0"/>
                              <a:ea typeface="Cambria Math" panose="02040503050406030204" pitchFamily="18" charset="0"/>
                            </a:rPr>
                            <m:t>𝑔</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12.3</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𝑠</m:t>
                                  </m:r>
                                </m:den>
                              </m:f>
                            </m:e>
                          </m:box>
                        </m:num>
                        <m:den>
                          <m:r>
                            <a:rPr lang="en-US" b="0" i="1" smtClean="0">
                              <a:latin typeface="Cambria Math" panose="02040503050406030204" pitchFamily="18" charset="0"/>
                              <a:ea typeface="Cambria Math" panose="02040503050406030204" pitchFamily="18" charset="0"/>
                            </a:rPr>
                            <m:t>9.8</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2</m:t>
                                      </m:r>
                                    </m:sup>
                                  </m:sSup>
                                </m:den>
                              </m:f>
                            </m:e>
                          </m:box>
                        </m:den>
                      </m:f>
                      <m:r>
                        <a:rPr lang="en-US" b="0" i="1" smtClean="0">
                          <a:latin typeface="Cambria Math" panose="02040503050406030204" pitchFamily="18" charset="0"/>
                          <a:ea typeface="Cambria Math" panose="02040503050406030204" pitchFamily="18" charset="0"/>
                        </a:rPr>
                        <m:t>=1.26</m:t>
                      </m:r>
                      <m:r>
                        <a:rPr lang="en-US" b="0" i="1" smtClean="0">
                          <a:latin typeface="Cambria Math" panose="02040503050406030204" pitchFamily="18" charset="0"/>
                          <a:ea typeface="Cambria Math" panose="02040503050406030204" pitchFamily="18" charset="0"/>
                        </a:rPr>
                        <m:t>𝑠</m:t>
                      </m:r>
                    </m:oMath>
                  </m:oMathPara>
                </a14:m>
                <a:endParaRPr lang="en-US" dirty="0"/>
              </a:p>
            </p:txBody>
          </p:sp>
        </mc:Choice>
        <mc:Fallback xmlns="">
          <p:sp>
            <p:nvSpPr>
              <p:cNvPr id="7" name="TextBox 6">
                <a:extLst>
                  <a:ext uri="{FF2B5EF4-FFF2-40B4-BE49-F238E27FC236}">
                    <a16:creationId xmlns:a16="http://schemas.microsoft.com/office/drawing/2014/main" id="{D49F3163-F05D-9A69-44F9-425864593DCC}"/>
                  </a:ext>
                </a:extLst>
              </p:cNvPr>
              <p:cNvSpPr txBox="1">
                <a:spLocks noRot="1" noChangeAspect="1" noMove="1" noResize="1" noEditPoints="1" noAdjustHandles="1" noChangeArrowheads="1" noChangeShapeType="1" noTextEdit="1"/>
              </p:cNvSpPr>
              <p:nvPr/>
            </p:nvSpPr>
            <p:spPr>
              <a:xfrm>
                <a:off x="1429406" y="3813368"/>
                <a:ext cx="4689554" cy="663387"/>
              </a:xfrm>
              <a:prstGeom prst="rect">
                <a:avLst/>
              </a:prstGeom>
              <a:blipFill>
                <a:blip r:embed="rId2"/>
                <a:stretch>
                  <a:fillRect l="-270" r="-541" b="-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5A8A0EF-C5C0-A731-D7F7-15FA914DF4E7}"/>
                  </a:ext>
                </a:extLst>
              </p:cNvPr>
              <p:cNvSpPr txBox="1"/>
              <p:nvPr/>
            </p:nvSpPr>
            <p:spPr>
              <a:xfrm>
                <a:off x="1298027" y="4476755"/>
                <a:ext cx="7556938" cy="4355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r>
                            <a:rPr lang="en-US" b="0" i="1" smtClean="0">
                              <a:latin typeface="Cambria Math" panose="02040503050406030204" pitchFamily="18" charset="0"/>
                            </a:rPr>
                            <m:t>𝑦</m:t>
                          </m:r>
                        </m:sub>
                      </m:sSub>
                      <m:r>
                        <a:rPr lang="en-US" b="0" i="1" smtClean="0">
                          <a:latin typeface="Cambria Math" panose="02040503050406030204" pitchFamily="18" charset="0"/>
                        </a:rPr>
                        <m:t>𝑡</m:t>
                      </m:r>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box>
                      <m:r>
                        <a:rPr lang="en-US" b="0" i="1" smtClean="0">
                          <a:latin typeface="Cambria Math" panose="02040503050406030204" pitchFamily="18" charset="0"/>
                        </a:rPr>
                        <m:t>𝑔</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=1</m:t>
                      </m:r>
                      <m:r>
                        <a:rPr lang="en-US" b="0" i="1" smtClean="0">
                          <a:latin typeface="Cambria Math" panose="02040503050406030204" pitchFamily="18" charset="0"/>
                        </a:rPr>
                        <m:t>𝑚</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i="1">
                              <a:latin typeface="Cambria Math" panose="02040503050406030204" pitchFamily="18" charset="0"/>
                            </a:rPr>
                            <m:t>12.3</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r>
                            <a:rPr lang="en-US" i="1">
                              <a:latin typeface="Cambria Math" panose="02040503050406030204" pitchFamily="18" charset="0"/>
                              <a:ea typeface="Cambria Math" panose="02040503050406030204" pitchFamily="18" charset="0"/>
                            </a:rPr>
                            <m:t>∙1.26</m:t>
                          </m:r>
                          <m:r>
                            <a:rPr lang="en-US" i="1">
                              <a:latin typeface="Cambria Math" panose="02040503050406030204" pitchFamily="18" charset="0"/>
                              <a:ea typeface="Cambria Math" panose="02040503050406030204" pitchFamily="18" charset="0"/>
                            </a:rPr>
                            <m:t>𝑠</m:t>
                          </m:r>
                        </m:e>
                      </m:d>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box>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1.26</m:t>
                              </m:r>
                              <m:r>
                                <a:rPr lang="en-US" b="0" i="1" smtClean="0">
                                  <a:latin typeface="Cambria Math" panose="02040503050406030204" pitchFamily="18" charset="0"/>
                                </a:rPr>
                                <m:t>𝑠</m:t>
                              </m:r>
                            </m:e>
                          </m:d>
                        </m:e>
                        <m:sup>
                          <m:r>
                            <a:rPr lang="en-US" b="0" i="1" smtClean="0">
                              <a:latin typeface="Cambria Math" panose="02040503050406030204" pitchFamily="18" charset="0"/>
                            </a:rPr>
                            <m:t>2</m:t>
                          </m:r>
                        </m:sup>
                      </m:sSup>
                      <m:r>
                        <a:rPr lang="en-US" b="0" i="1" smtClean="0">
                          <a:latin typeface="Cambria Math" panose="02040503050406030204" pitchFamily="18" charset="0"/>
                        </a:rPr>
                        <m:t>=8.7</m:t>
                      </m:r>
                      <m:r>
                        <a:rPr lang="en-US" b="0" i="1" smtClean="0">
                          <a:latin typeface="Cambria Math" panose="02040503050406030204" pitchFamily="18" charset="0"/>
                        </a:rPr>
                        <m:t>𝑚</m:t>
                      </m:r>
                    </m:oMath>
                  </m:oMathPara>
                </a14:m>
                <a:endParaRPr lang="en-US" dirty="0"/>
              </a:p>
            </p:txBody>
          </p:sp>
        </mc:Choice>
        <mc:Fallback xmlns="">
          <p:sp>
            <p:nvSpPr>
              <p:cNvPr id="9" name="TextBox 8">
                <a:extLst>
                  <a:ext uri="{FF2B5EF4-FFF2-40B4-BE49-F238E27FC236}">
                    <a16:creationId xmlns:a16="http://schemas.microsoft.com/office/drawing/2014/main" id="{B5A8A0EF-C5C0-A731-D7F7-15FA914DF4E7}"/>
                  </a:ext>
                </a:extLst>
              </p:cNvPr>
              <p:cNvSpPr txBox="1">
                <a:spLocks noRot="1" noChangeAspect="1" noMove="1" noResize="1" noEditPoints="1" noAdjustHandles="1" noChangeArrowheads="1" noChangeShapeType="1" noTextEdit="1"/>
              </p:cNvSpPr>
              <p:nvPr/>
            </p:nvSpPr>
            <p:spPr>
              <a:xfrm>
                <a:off x="1298027" y="4476755"/>
                <a:ext cx="7556938" cy="435504"/>
              </a:xfrm>
              <a:prstGeom prst="rect">
                <a:avLst/>
              </a:prstGeom>
              <a:blipFill>
                <a:blip r:embed="rId3"/>
                <a:stretch>
                  <a:fillRect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81D94F5-4544-84CC-AD4E-0A76D83F0368}"/>
                  </a:ext>
                </a:extLst>
              </p:cNvPr>
              <p:cNvSpPr txBox="1"/>
              <p:nvPr/>
            </p:nvSpPr>
            <p:spPr>
              <a:xfrm>
                <a:off x="1429406" y="5627289"/>
                <a:ext cx="8668976" cy="740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𝑓𝑦</m:t>
                          </m:r>
                        </m:sub>
                        <m:sup>
                          <m:r>
                            <a:rPr lang="en-US" b="0" i="1" smtClean="0">
                              <a:latin typeface="Cambria Math" panose="02040503050406030204" pitchFamily="18" charset="0"/>
                            </a:rPr>
                            <m:t>2</m:t>
                          </m:r>
                        </m:sup>
                      </m:sSubSup>
                      <m:r>
                        <a:rPr lang="en-US" b="0" i="1" smtClean="0">
                          <a:latin typeface="Cambria Math" panose="02040503050406030204" pitchFamily="18" charset="0"/>
                        </a:rPr>
                        <m:t>=0=</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𝑖𝑦</m:t>
                          </m:r>
                        </m:sub>
                        <m:sup>
                          <m:r>
                            <a:rPr lang="en-US" b="0" i="1" smtClean="0">
                              <a:latin typeface="Cambria Math" panose="02040503050406030204" pitchFamily="18" charset="0"/>
                            </a:rPr>
                            <m:t>2</m:t>
                          </m:r>
                        </m:sup>
                      </m:sSubSup>
                      <m:r>
                        <a:rPr lang="en-US" b="0" i="1" smtClean="0">
                          <a:latin typeface="Cambria Math" panose="02040503050406030204" pitchFamily="18" charset="0"/>
                        </a:rPr>
                        <m:t>−2</m:t>
                      </m:r>
                      <m:r>
                        <a:rPr lang="en-US" b="0" i="1" smtClean="0">
                          <a:latin typeface="Cambria Math" panose="02040503050406030204" pitchFamily="18" charset="0"/>
                        </a:rPr>
                        <m:t>𝑔</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𝑖𝑦</m:t>
                              </m:r>
                            </m:sub>
                            <m:sup>
                              <m:r>
                                <a:rPr lang="en-US" b="0" i="1" smtClean="0">
                                  <a:latin typeface="Cambria Math" panose="02040503050406030204" pitchFamily="18" charset="0"/>
                                  <a:ea typeface="Cambria Math" panose="02040503050406030204" pitchFamily="18" charset="0"/>
                                </a:rPr>
                                <m:t>2</m:t>
                              </m:r>
                            </m:sup>
                          </m:sSubSup>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𝑔</m:t>
                          </m:r>
                        </m:den>
                      </m:f>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𝑖𝑦</m:t>
                              </m:r>
                            </m:sub>
                            <m:sup>
                              <m:r>
                                <a:rPr lang="en-US" i="1">
                                  <a:latin typeface="Cambria Math" panose="02040503050406030204" pitchFamily="18" charset="0"/>
                                  <a:ea typeface="Cambria Math" panose="02040503050406030204" pitchFamily="18" charset="0"/>
                                </a:rPr>
                                <m:t>2</m:t>
                              </m:r>
                            </m:sup>
                          </m:sSubSup>
                        </m:num>
                        <m:den>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𝑔</m:t>
                          </m:r>
                        </m:den>
                      </m:f>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12.3</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𝑠</m:t>
                                          </m:r>
                                        </m:den>
                                      </m:f>
                                    </m:e>
                                  </m:box>
                                </m:e>
                              </m:d>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den>
                      </m:f>
                      <m:r>
                        <a:rPr lang="en-US" b="0" i="1" smtClean="0">
                          <a:latin typeface="Cambria Math" panose="02040503050406030204" pitchFamily="18" charset="0"/>
                          <a:ea typeface="Cambria Math" panose="02040503050406030204" pitchFamily="18" charset="0"/>
                        </a:rPr>
                        <m:t>=8.7</m:t>
                      </m:r>
                      <m:r>
                        <a:rPr lang="en-US" b="0" i="1" smtClean="0">
                          <a:latin typeface="Cambria Math" panose="02040503050406030204" pitchFamily="18" charset="0"/>
                          <a:ea typeface="Cambria Math" panose="02040503050406030204" pitchFamily="18" charset="0"/>
                        </a:rPr>
                        <m:t>𝑚</m:t>
                      </m:r>
                    </m:oMath>
                  </m:oMathPara>
                </a14:m>
                <a:endParaRPr lang="en-US" dirty="0"/>
              </a:p>
            </p:txBody>
          </p:sp>
        </mc:Choice>
        <mc:Fallback xmlns="">
          <p:sp>
            <p:nvSpPr>
              <p:cNvPr id="10" name="TextBox 9">
                <a:extLst>
                  <a:ext uri="{FF2B5EF4-FFF2-40B4-BE49-F238E27FC236}">
                    <a16:creationId xmlns:a16="http://schemas.microsoft.com/office/drawing/2014/main" id="{D81D94F5-4544-84CC-AD4E-0A76D83F0368}"/>
                  </a:ext>
                </a:extLst>
              </p:cNvPr>
              <p:cNvSpPr txBox="1">
                <a:spLocks noRot="1" noChangeAspect="1" noMove="1" noResize="1" noEditPoints="1" noAdjustHandles="1" noChangeArrowheads="1" noChangeShapeType="1" noTextEdit="1"/>
              </p:cNvSpPr>
              <p:nvPr/>
            </p:nvSpPr>
            <p:spPr>
              <a:xfrm>
                <a:off x="1429406" y="5627289"/>
                <a:ext cx="8668976" cy="740972"/>
              </a:xfrm>
              <a:prstGeom prst="rect">
                <a:avLst/>
              </a:prstGeom>
              <a:blipFill>
                <a:blip r:embed="rId4"/>
                <a:stretch>
                  <a:fillRect b="-67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1634372-6418-3B04-62BB-D3B3ABB5A650}"/>
                  </a:ext>
                </a:extLst>
              </p:cNvPr>
              <p:cNvSpPr txBox="1"/>
              <p:nvPr/>
            </p:nvSpPr>
            <p:spPr>
              <a:xfrm>
                <a:off x="625368" y="1575741"/>
                <a:ext cx="3541289" cy="3053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𝑓𝑥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r>
                        <a:rPr lang="en-US" b="0" i="1" smtClean="0">
                          <a:latin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𝑓𝑥</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𝑖𝑥</m:t>
                          </m:r>
                        </m:sub>
                      </m:sSub>
                      <m:r>
                        <a:rPr lang="en-US" b="0" i="1" smtClean="0">
                          <a:latin typeface="Cambria Math" panose="02040503050406030204" pitchFamily="18" charset="0"/>
                          <a:ea typeface="Cambria Math" panose="02040503050406030204" pitchFamily="18" charset="0"/>
                        </a:rPr>
                        <m:t>=17</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𝑠</m:t>
                              </m:r>
                            </m:den>
                          </m:f>
                        </m:e>
                      </m:box>
                    </m:oMath>
                  </m:oMathPara>
                </a14:m>
                <a:endParaRPr lang="en-US" dirty="0"/>
              </a:p>
            </p:txBody>
          </p:sp>
        </mc:Choice>
        <mc:Fallback xmlns="">
          <p:sp>
            <p:nvSpPr>
              <p:cNvPr id="11" name="TextBox 10">
                <a:extLst>
                  <a:ext uri="{FF2B5EF4-FFF2-40B4-BE49-F238E27FC236}">
                    <a16:creationId xmlns:a16="http://schemas.microsoft.com/office/drawing/2014/main" id="{D1634372-6418-3B04-62BB-D3B3ABB5A650}"/>
                  </a:ext>
                </a:extLst>
              </p:cNvPr>
              <p:cNvSpPr txBox="1">
                <a:spLocks noRot="1" noChangeAspect="1" noMove="1" noResize="1" noEditPoints="1" noAdjustHandles="1" noChangeArrowheads="1" noChangeShapeType="1" noTextEdit="1"/>
              </p:cNvSpPr>
              <p:nvPr/>
            </p:nvSpPr>
            <p:spPr>
              <a:xfrm>
                <a:off x="625368" y="1575741"/>
                <a:ext cx="3541289" cy="305340"/>
              </a:xfrm>
              <a:prstGeom prst="rect">
                <a:avLst/>
              </a:prstGeom>
              <a:blipFill>
                <a:blip r:embed="rId5"/>
                <a:stretch>
                  <a:fillRect l="-714"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A4C3709-563B-84E4-BE12-53CC52C31E4F}"/>
                  </a:ext>
                </a:extLst>
              </p:cNvPr>
              <p:cNvSpPr txBox="1"/>
              <p:nvPr/>
            </p:nvSpPr>
            <p:spPr>
              <a:xfrm>
                <a:off x="420065" y="2149745"/>
                <a:ext cx="5486750" cy="4355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𝑓𝑦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𝑦</m:t>
                          </m:r>
                        </m:sub>
                      </m:sSub>
                      <m:r>
                        <a:rPr lang="en-US" b="0" i="1" smtClean="0">
                          <a:latin typeface="Cambria Math" panose="02040503050406030204" pitchFamily="18" charset="0"/>
                        </a:rPr>
                        <m:t>𝑡</m:t>
                      </m:r>
                      <m:r>
                        <a:rPr lang="en-US" b="0" i="1" smtClean="0">
                          <a:latin typeface="Cambria Math" panose="02040503050406030204" pitchFamily="18" charset="0"/>
                        </a:rPr>
                        <m:t>=12.3</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2.6</m:t>
                          </m:r>
                          <m:r>
                            <a:rPr lang="en-US" b="0" i="1" smtClean="0">
                              <a:latin typeface="Cambria Math" panose="02040503050406030204" pitchFamily="18" charset="0"/>
                              <a:ea typeface="Cambria Math" panose="02040503050406030204" pitchFamily="18" charset="0"/>
                            </a:rPr>
                            <m:t>𝑠</m:t>
                          </m:r>
                        </m:e>
                      </m:d>
                      <m:r>
                        <a:rPr lang="en-US" b="0" i="1" smtClean="0">
                          <a:latin typeface="Cambria Math" panose="02040503050406030204" pitchFamily="18" charset="0"/>
                        </a:rPr>
                        <m:t>=−13.2</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oMath>
                  </m:oMathPara>
                </a14:m>
                <a:endParaRPr lang="en-US" dirty="0"/>
              </a:p>
            </p:txBody>
          </p:sp>
        </mc:Choice>
        <mc:Fallback xmlns="">
          <p:sp>
            <p:nvSpPr>
              <p:cNvPr id="13" name="TextBox 12">
                <a:extLst>
                  <a:ext uri="{FF2B5EF4-FFF2-40B4-BE49-F238E27FC236}">
                    <a16:creationId xmlns:a16="http://schemas.microsoft.com/office/drawing/2014/main" id="{3A4C3709-563B-84E4-BE12-53CC52C31E4F}"/>
                  </a:ext>
                </a:extLst>
              </p:cNvPr>
              <p:cNvSpPr txBox="1">
                <a:spLocks noRot="1" noChangeAspect="1" noMove="1" noResize="1" noEditPoints="1" noAdjustHandles="1" noChangeArrowheads="1" noChangeShapeType="1" noTextEdit="1"/>
              </p:cNvSpPr>
              <p:nvPr/>
            </p:nvSpPr>
            <p:spPr>
              <a:xfrm>
                <a:off x="420065" y="2149745"/>
                <a:ext cx="5486750" cy="435504"/>
              </a:xfrm>
              <a:prstGeom prst="rect">
                <a:avLst/>
              </a:prstGeom>
              <a:blipFill>
                <a:blip r:embed="rId6"/>
                <a:stretch>
                  <a:fillRect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9575703-DAA9-D02D-1DB7-4C010E081B1F}"/>
                  </a:ext>
                </a:extLst>
              </p:cNvPr>
              <p:cNvSpPr txBox="1"/>
              <p:nvPr/>
            </p:nvSpPr>
            <p:spPr>
              <a:xfrm>
                <a:off x="6096000" y="1343398"/>
                <a:ext cx="5131212" cy="6023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𝑓</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𝑓𝑥</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𝑓𝑦</m:t>
                              </m:r>
                            </m:sub>
                            <m:sup>
                              <m:r>
                                <a:rPr lang="en-US" b="0" i="1" smtClean="0">
                                  <a:latin typeface="Cambria Math" panose="02040503050406030204" pitchFamily="18" charset="0"/>
                                </a:rPr>
                                <m:t>2</m:t>
                              </m:r>
                            </m:sup>
                          </m:sSubSup>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17</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r>
                                            <a:rPr lang="en-US" i="1">
                                              <a:latin typeface="Cambria Math" panose="02040503050406030204" pitchFamily="18" charset="0"/>
                                              <a:ea typeface="Cambria Math" panose="02040503050406030204" pitchFamily="18" charset="0"/>
                                            </a:rPr>
                                            <m:t>𝑠</m:t>
                                          </m:r>
                                        </m:den>
                                      </m:f>
                                    </m:e>
                                  </m:box>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−13.2</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𝑠</m:t>
                                          </m:r>
                                        </m:den>
                                      </m:f>
                                    </m:e>
                                  </m:box>
                                </m:e>
                              </m:d>
                            </m:e>
                            <m:sup>
                              <m:r>
                                <a:rPr lang="en-US" b="0" i="1" smtClean="0">
                                  <a:latin typeface="Cambria Math" panose="02040503050406030204" pitchFamily="18" charset="0"/>
                                </a:rPr>
                                <m:t>2</m:t>
                              </m:r>
                            </m:sup>
                          </m:sSup>
                        </m:e>
                      </m:rad>
                      <m:r>
                        <a:rPr lang="en-US" b="0" i="1" smtClean="0">
                          <a:latin typeface="Cambria Math" panose="02040503050406030204" pitchFamily="18" charset="0"/>
                        </a:rPr>
                        <m:t>=21.5</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oMath>
                  </m:oMathPara>
                </a14:m>
                <a:endParaRPr lang="en-US" dirty="0"/>
              </a:p>
            </p:txBody>
          </p:sp>
        </mc:Choice>
        <mc:Fallback xmlns="">
          <p:sp>
            <p:nvSpPr>
              <p:cNvPr id="14" name="TextBox 13">
                <a:extLst>
                  <a:ext uri="{FF2B5EF4-FFF2-40B4-BE49-F238E27FC236}">
                    <a16:creationId xmlns:a16="http://schemas.microsoft.com/office/drawing/2014/main" id="{A9575703-DAA9-D02D-1DB7-4C010E081B1F}"/>
                  </a:ext>
                </a:extLst>
              </p:cNvPr>
              <p:cNvSpPr txBox="1">
                <a:spLocks noRot="1" noChangeAspect="1" noMove="1" noResize="1" noEditPoints="1" noAdjustHandles="1" noChangeArrowheads="1" noChangeShapeType="1" noTextEdit="1"/>
              </p:cNvSpPr>
              <p:nvPr/>
            </p:nvSpPr>
            <p:spPr>
              <a:xfrm>
                <a:off x="6096000" y="1343398"/>
                <a:ext cx="5131212" cy="602344"/>
              </a:xfrm>
              <a:prstGeom prst="rect">
                <a:avLst/>
              </a:prstGeom>
              <a:blipFill>
                <a:blip r:embed="rId7"/>
                <a:stretch>
                  <a:fillRect l="-2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121C9BF-E851-E602-21CD-F1312A175CB3}"/>
                  </a:ext>
                </a:extLst>
              </p:cNvPr>
              <p:cNvSpPr txBox="1"/>
              <p:nvPr/>
            </p:nvSpPr>
            <p:spPr>
              <a:xfrm>
                <a:off x="6092381" y="2089786"/>
                <a:ext cx="6099619" cy="6453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tan</m:t>
                          </m:r>
                        </m:fName>
                        <m:e>
                          <m:r>
                            <a:rPr lang="en-US" i="1" smtClean="0">
                              <a:latin typeface="Cambria Math" panose="02040503050406030204" pitchFamily="18" charset="0"/>
                              <a:ea typeface="Cambria Math" panose="02040503050406030204" pitchFamily="18" charset="0"/>
                            </a:rPr>
                            <m:t>𝜙</m:t>
                          </m:r>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𝑓𝑦</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𝑓𝑥</m:t>
                              </m:r>
                            </m:sub>
                          </m:sSub>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tan</m:t>
                              </m:r>
                            </m:e>
                            <m:sup>
                              <m:r>
                                <a:rPr lang="en-US" b="0" i="1" smtClean="0">
                                  <a:latin typeface="Cambria Math" panose="02040503050406030204" pitchFamily="18" charset="0"/>
                                  <a:ea typeface="Cambria Math" panose="02040503050406030204" pitchFamily="18" charset="0"/>
                                </a:rPr>
                                <m:t>−1</m:t>
                              </m:r>
                            </m:sup>
                          </m:sSup>
                        </m:fName>
                        <m:e>
                          <m:d>
                            <m:dPr>
                              <m:ctrlPr>
                                <a:rPr lang="en-US" b="0"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𝑓𝑦</m:t>
                                      </m:r>
                                    </m:sub>
                                  </m:sSub>
                                </m:num>
                                <m:den>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𝑓𝑥</m:t>
                                      </m:r>
                                    </m:sub>
                                  </m:sSub>
                                </m:den>
                              </m:f>
                            </m:e>
                          </m:d>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sSup>
                            <m:sSupPr>
                              <m:ctrlPr>
                                <a:rPr lang="en-US"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tan</m:t>
                              </m:r>
                            </m:e>
                            <m:sup>
                              <m:r>
                                <a:rPr lang="en-US" i="1">
                                  <a:latin typeface="Cambria Math" panose="02040503050406030204" pitchFamily="18" charset="0"/>
                                  <a:ea typeface="Cambria Math" panose="02040503050406030204" pitchFamily="18" charset="0"/>
                                </a:rPr>
                                <m:t>−1</m:t>
                              </m:r>
                            </m:sup>
                          </m:sSup>
                        </m:fName>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−13.2</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𝑠</m:t>
                                          </m:r>
                                        </m:den>
                                      </m:f>
                                    </m:e>
                                  </m:box>
                                </m:num>
                                <m:den>
                                  <m:r>
                                    <a:rPr lang="en-US" b="0" i="1" smtClean="0">
                                      <a:latin typeface="Cambria Math" panose="02040503050406030204" pitchFamily="18" charset="0"/>
                                    </a:rPr>
                                    <m:t>17</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𝑠</m:t>
                                          </m:r>
                                        </m:den>
                                      </m:f>
                                    </m:e>
                                  </m:box>
                                </m:den>
                              </m:f>
                            </m:e>
                          </m:d>
                        </m:e>
                      </m:fun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37.8</m:t>
                          </m:r>
                        </m:e>
                        <m:sup>
                          <m:r>
                            <a:rPr lang="en-US" b="0" i="1" smtClean="0">
                              <a:latin typeface="Cambria Math" panose="02040503050406030204" pitchFamily="18" charset="0"/>
                            </a:rPr>
                            <m:t>0</m:t>
                          </m:r>
                        </m:sup>
                      </m:sSup>
                    </m:oMath>
                  </m:oMathPara>
                </a14:m>
                <a:endParaRPr lang="en-US" dirty="0"/>
              </a:p>
            </p:txBody>
          </p:sp>
        </mc:Choice>
        <mc:Fallback xmlns="">
          <p:sp>
            <p:nvSpPr>
              <p:cNvPr id="15" name="TextBox 14">
                <a:extLst>
                  <a:ext uri="{FF2B5EF4-FFF2-40B4-BE49-F238E27FC236}">
                    <a16:creationId xmlns:a16="http://schemas.microsoft.com/office/drawing/2014/main" id="{4121C9BF-E851-E602-21CD-F1312A175CB3}"/>
                  </a:ext>
                </a:extLst>
              </p:cNvPr>
              <p:cNvSpPr txBox="1">
                <a:spLocks noRot="1" noChangeAspect="1" noMove="1" noResize="1" noEditPoints="1" noAdjustHandles="1" noChangeArrowheads="1" noChangeShapeType="1" noTextEdit="1"/>
              </p:cNvSpPr>
              <p:nvPr/>
            </p:nvSpPr>
            <p:spPr>
              <a:xfrm>
                <a:off x="6092381" y="2089786"/>
                <a:ext cx="6099619" cy="645305"/>
              </a:xfrm>
              <a:prstGeom prst="rect">
                <a:avLst/>
              </a:prstGeom>
              <a:blipFill>
                <a:blip r:embed="rId8"/>
                <a:stretch>
                  <a:fillRect l="-207" b="-11538"/>
                </a:stretch>
              </a:blipFill>
            </p:spPr>
            <p:txBody>
              <a:bodyPr/>
              <a:lstStyle/>
              <a:p>
                <a:r>
                  <a:rPr lang="en-US">
                    <a:noFill/>
                  </a:rPr>
                  <a:t> </a:t>
                </a:r>
              </a:p>
            </p:txBody>
          </p:sp>
        </mc:Fallback>
      </mc:AlternateContent>
    </p:spTree>
    <p:extLst>
      <p:ext uri="{BB962C8B-B14F-4D97-AF65-F5344CB8AC3E}">
        <p14:creationId xmlns:p14="http://schemas.microsoft.com/office/powerpoint/2010/main" val="338004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5573AAF-483D-6D0E-62F0-3F7FF0BC3DD1}"/>
                  </a:ext>
                </a:extLst>
              </p:cNvPr>
              <p:cNvSpPr txBox="1"/>
              <p:nvPr/>
            </p:nvSpPr>
            <p:spPr>
              <a:xfrm>
                <a:off x="283779" y="951976"/>
                <a:ext cx="11330151" cy="646331"/>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player didn’t hit a homerun, at what initial speed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𝑣</m:t>
                        </m:r>
                      </m:e>
                      <m:sub>
                        <m:r>
                          <a:rPr lang="en-US" b="0" i="1" smtClean="0">
                            <a:latin typeface="Cambria Math" panose="02040503050406030204" pitchFamily="18" charset="0"/>
                            <a:cs typeface="Times New Roman" panose="02020603050405020304" pitchFamily="18" charset="0"/>
                          </a:rPr>
                          <m:t>𝑖</m:t>
                        </m:r>
                      </m:sub>
                    </m:sSub>
                    <m:r>
                      <a:rPr lang="en-US" b="0"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would the ball need to be hit if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 remains unchanged to hit a homerun?</a:t>
                </a:r>
              </a:p>
            </p:txBody>
          </p:sp>
        </mc:Choice>
        <mc:Fallback xmlns="">
          <p:sp>
            <p:nvSpPr>
              <p:cNvPr id="5" name="TextBox 4">
                <a:extLst>
                  <a:ext uri="{FF2B5EF4-FFF2-40B4-BE49-F238E27FC236}">
                    <a16:creationId xmlns:a16="http://schemas.microsoft.com/office/drawing/2014/main" id="{25573AAF-483D-6D0E-62F0-3F7FF0BC3DD1}"/>
                  </a:ext>
                </a:extLst>
              </p:cNvPr>
              <p:cNvSpPr txBox="1">
                <a:spLocks noRot="1" noChangeAspect="1" noMove="1" noResize="1" noEditPoints="1" noAdjustHandles="1" noChangeArrowheads="1" noChangeShapeType="1" noTextEdit="1"/>
              </p:cNvSpPr>
              <p:nvPr/>
            </p:nvSpPr>
            <p:spPr>
              <a:xfrm>
                <a:off x="283779" y="951976"/>
                <a:ext cx="11330151" cy="646331"/>
              </a:xfrm>
              <a:prstGeom prst="rect">
                <a:avLst/>
              </a:prstGeom>
              <a:blipFill>
                <a:blip r:embed="rId2"/>
                <a:stretch>
                  <a:fillRect l="-336" t="-3846" r="-448" b="-13462"/>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276E7751-9BA5-E006-68E7-6842C5107081}"/>
              </a:ext>
            </a:extLst>
          </p:cNvPr>
          <p:cNvSpPr txBox="1"/>
          <p:nvPr/>
        </p:nvSpPr>
        <p:spPr>
          <a:xfrm>
            <a:off x="210207" y="242753"/>
            <a:ext cx="6096000" cy="369332"/>
          </a:xfrm>
          <a:prstGeom prst="rect">
            <a:avLst/>
          </a:prstGeom>
          <a:noFill/>
        </p:spPr>
        <p:txBody>
          <a:bodyPr wrap="square">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#1 - Solutions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10E2505-B8D0-0CFB-A45E-2C17A410B0DD}"/>
                  </a:ext>
                </a:extLst>
              </p:cNvPr>
              <p:cNvSpPr txBox="1"/>
              <p:nvPr/>
            </p:nvSpPr>
            <p:spPr>
              <a:xfrm>
                <a:off x="672662" y="1774899"/>
                <a:ext cx="3815256" cy="6214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r>
                            <a:rPr lang="en-US" b="0" i="1" smtClean="0">
                              <a:latin typeface="Cambria Math" panose="02040503050406030204" pitchFamily="18" charset="0"/>
                            </a:rPr>
                            <m:t>𝑥</m:t>
                          </m:r>
                        </m:sub>
                      </m:sSub>
                      <m:r>
                        <a:rPr lang="en-US" b="0" i="1" smtClean="0">
                          <a:latin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𝑓</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𝑖𝑥</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𝑓</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𝑖</m:t>
                              </m:r>
                            </m:sub>
                          </m:sSub>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𝜃</m:t>
                              </m:r>
                            </m:e>
                          </m:func>
                        </m:den>
                      </m:f>
                    </m:oMath>
                  </m:oMathPara>
                </a14:m>
                <a:endParaRPr lang="en-US" dirty="0"/>
              </a:p>
            </p:txBody>
          </p:sp>
        </mc:Choice>
        <mc:Fallback xmlns="">
          <p:sp>
            <p:nvSpPr>
              <p:cNvPr id="8" name="TextBox 7">
                <a:extLst>
                  <a:ext uri="{FF2B5EF4-FFF2-40B4-BE49-F238E27FC236}">
                    <a16:creationId xmlns:a16="http://schemas.microsoft.com/office/drawing/2014/main" id="{A10E2505-B8D0-0CFB-A45E-2C17A410B0DD}"/>
                  </a:ext>
                </a:extLst>
              </p:cNvPr>
              <p:cNvSpPr txBox="1">
                <a:spLocks noRot="1" noChangeAspect="1" noMove="1" noResize="1" noEditPoints="1" noAdjustHandles="1" noChangeArrowheads="1" noChangeShapeType="1" noTextEdit="1"/>
              </p:cNvSpPr>
              <p:nvPr/>
            </p:nvSpPr>
            <p:spPr>
              <a:xfrm>
                <a:off x="672662" y="1774899"/>
                <a:ext cx="3815256" cy="62145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1A38500-E56F-6BA4-5E6A-3250D1D64C59}"/>
                  </a:ext>
                </a:extLst>
              </p:cNvPr>
              <p:cNvSpPr txBox="1"/>
              <p:nvPr/>
            </p:nvSpPr>
            <p:spPr>
              <a:xfrm>
                <a:off x="409902" y="2572943"/>
                <a:ext cx="10384221" cy="7462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r>
                            <a:rPr lang="en-US" b="0" i="1" smtClean="0">
                              <a:latin typeface="Cambria Math" panose="02040503050406030204" pitchFamily="18" charset="0"/>
                            </a:rPr>
                            <m:t>𝑦</m:t>
                          </m:r>
                        </m:sub>
                      </m:sSub>
                      <m:r>
                        <a:rPr lang="en-US" b="0" i="1" smtClean="0">
                          <a:latin typeface="Cambria Math" panose="02040503050406030204" pitchFamily="18" charset="0"/>
                        </a:rPr>
                        <m:t>𝑡</m:t>
                      </m:r>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box>
                      <m:r>
                        <a:rPr lang="en-US" b="0" i="1" smtClean="0">
                          <a:latin typeface="Cambria Math" panose="02040503050406030204" pitchFamily="18" charset="0"/>
                        </a:rPr>
                        <m:t>𝑔</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e>
                      </m:func>
                      <m:d>
                        <m:dPr>
                          <m:ctrlPr>
                            <a:rPr lang="en-US" b="0" i="1" smtClean="0">
                              <a:latin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𝑓</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𝑖</m:t>
                                  </m:r>
                                </m:sub>
                              </m:sSub>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cos</m:t>
                                  </m:r>
                                </m:fName>
                                <m:e>
                                  <m:r>
                                    <a:rPr lang="en-US" i="1">
                                      <a:latin typeface="Cambria Math" panose="02040503050406030204" pitchFamily="18" charset="0"/>
                                      <a:ea typeface="Cambria Math" panose="02040503050406030204" pitchFamily="18" charset="0"/>
                                    </a:rPr>
                                    <m:t>𝜃</m:t>
                                  </m:r>
                                </m:e>
                              </m:func>
                            </m:den>
                          </m:f>
                        </m:e>
                      </m:d>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box>
                      <m:r>
                        <a:rPr lang="en-US" b="0" i="1" smtClean="0">
                          <a:latin typeface="Cambria Math" panose="02040503050406030204" pitchFamily="18" charset="0"/>
                        </a:rPr>
                        <m:t>𝑔</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𝑓</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𝑖</m:t>
                                      </m:r>
                                    </m:sub>
                                  </m:sSub>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cos</m:t>
                                      </m:r>
                                    </m:fName>
                                    <m:e>
                                      <m:r>
                                        <a:rPr lang="en-US" i="1">
                                          <a:latin typeface="Cambria Math" panose="02040503050406030204" pitchFamily="18" charset="0"/>
                                          <a:ea typeface="Cambria Math" panose="02040503050406030204" pitchFamily="18" charset="0"/>
                                        </a:rPr>
                                        <m:t>𝜃</m:t>
                                      </m:r>
                                    </m:e>
                                  </m:func>
                                </m:den>
                              </m:f>
                            </m:e>
                          </m:d>
                        </m:e>
                        <m:sup>
                          <m:r>
                            <a:rPr lang="en-US" b="0" i="1" smtClean="0">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𝑓</m:t>
                          </m:r>
                        </m:sub>
                      </m:sSub>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tan</m:t>
                          </m:r>
                        </m:fName>
                        <m:e>
                          <m:r>
                            <a:rPr lang="en-US" b="0" i="1" smtClean="0">
                              <a:latin typeface="Cambria Math" panose="02040503050406030204" pitchFamily="18" charset="0"/>
                              <a:ea typeface="Cambria Math" panose="02040503050406030204" pitchFamily="18" charset="0"/>
                            </a:rPr>
                            <m:t>𝜃</m:t>
                          </m:r>
                        </m:e>
                      </m:func>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𝑔</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𝑓</m:t>
                              </m:r>
                            </m:sub>
                            <m:sup>
                              <m:r>
                                <a:rPr lang="en-US" b="0" i="1" smtClean="0">
                                  <a:latin typeface="Cambria Math" panose="02040503050406030204" pitchFamily="18" charset="0"/>
                                  <a:ea typeface="Cambria Math" panose="02040503050406030204" pitchFamily="18" charset="0"/>
                                </a:rPr>
                                <m:t>2</m:t>
                              </m:r>
                            </m:sup>
                          </m:sSubSup>
                        </m:num>
                        <m:den>
                          <m:r>
                            <a:rPr lang="en-US" b="0" i="1" smtClean="0">
                              <a:latin typeface="Cambria Math" panose="02040503050406030204" pitchFamily="18" charset="0"/>
                              <a:ea typeface="Cambria Math" panose="02040503050406030204" pitchFamily="18" charset="0"/>
                            </a:rPr>
                            <m:t>2</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2</m:t>
                              </m:r>
                            </m:sup>
                          </m:sSubSup>
                          <m:func>
                            <m:funcPr>
                              <m:ctrlPr>
                                <a:rPr lang="en-US" b="0" i="1" smtClean="0">
                                  <a:latin typeface="Cambria Math" panose="02040503050406030204" pitchFamily="18" charset="0"/>
                                  <a:ea typeface="Cambria Math" panose="02040503050406030204" pitchFamily="18" charset="0"/>
                                </a:rPr>
                              </m:ctrlPr>
                            </m:funcPr>
                            <m:fName>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cos</m:t>
                                  </m:r>
                                </m:e>
                                <m:sup>
                                  <m:r>
                                    <a:rPr lang="en-US" b="0" i="1" smtClean="0">
                                      <a:latin typeface="Cambria Math" panose="02040503050406030204" pitchFamily="18" charset="0"/>
                                      <a:ea typeface="Cambria Math" panose="02040503050406030204" pitchFamily="18" charset="0"/>
                                    </a:rPr>
                                    <m:t>2</m:t>
                                  </m:r>
                                </m:sup>
                              </m:sSup>
                            </m:fName>
                            <m:e>
                              <m:r>
                                <a:rPr lang="en-US" b="0" i="1" smtClean="0">
                                  <a:latin typeface="Cambria Math" panose="02040503050406030204" pitchFamily="18" charset="0"/>
                                  <a:ea typeface="Cambria Math" panose="02040503050406030204" pitchFamily="18" charset="0"/>
                                </a:rPr>
                                <m:t>𝜃</m:t>
                              </m:r>
                            </m:e>
                          </m:func>
                        </m:den>
                      </m:f>
                    </m:oMath>
                  </m:oMathPara>
                </a14:m>
                <a:endParaRPr lang="en-US" dirty="0"/>
              </a:p>
            </p:txBody>
          </p:sp>
        </mc:Choice>
        <mc:Fallback xmlns="">
          <p:sp>
            <p:nvSpPr>
              <p:cNvPr id="10" name="TextBox 9">
                <a:extLst>
                  <a:ext uri="{FF2B5EF4-FFF2-40B4-BE49-F238E27FC236}">
                    <a16:creationId xmlns:a16="http://schemas.microsoft.com/office/drawing/2014/main" id="{41A38500-E56F-6BA4-5E6A-3250D1D64C59}"/>
                  </a:ext>
                </a:extLst>
              </p:cNvPr>
              <p:cNvSpPr txBox="1">
                <a:spLocks noRot="1" noChangeAspect="1" noMove="1" noResize="1" noEditPoints="1" noAdjustHandles="1" noChangeArrowheads="1" noChangeShapeType="1" noTextEdit="1"/>
              </p:cNvSpPr>
              <p:nvPr/>
            </p:nvSpPr>
            <p:spPr>
              <a:xfrm>
                <a:off x="409902" y="2572943"/>
                <a:ext cx="10384221" cy="7462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DC930EC-FD7B-CD0B-C4BB-55EC26CA4642}"/>
                  </a:ext>
                </a:extLst>
              </p:cNvPr>
              <p:cNvSpPr txBox="1"/>
              <p:nvPr/>
            </p:nvSpPr>
            <p:spPr>
              <a:xfrm>
                <a:off x="793532" y="3633420"/>
                <a:ext cx="7725102" cy="7730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𝑔</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𝑓</m:t>
                              </m:r>
                            </m:sub>
                            <m:sup>
                              <m:r>
                                <a:rPr lang="en-US" b="0" i="1" smtClean="0">
                                  <a:latin typeface="Cambria Math" panose="02040503050406030204" pitchFamily="18" charset="0"/>
                                  <a:ea typeface="Cambria Math" panose="02040503050406030204" pitchFamily="18" charset="0"/>
                                </a:rPr>
                                <m:t>2</m:t>
                              </m:r>
                            </m:sup>
                          </m:sSubSup>
                        </m:num>
                        <m:den>
                          <m:r>
                            <a:rPr lang="en-US" b="0" i="1" smtClean="0">
                              <a:latin typeface="Cambria Math" panose="02040503050406030204" pitchFamily="18" charset="0"/>
                              <a:ea typeface="Cambria Math" panose="02040503050406030204" pitchFamily="18" charset="0"/>
                            </a:rPr>
                            <m:t>2</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2</m:t>
                              </m:r>
                            </m:sup>
                          </m:sSubSup>
                          <m:func>
                            <m:funcPr>
                              <m:ctrlPr>
                                <a:rPr lang="en-US" b="0" i="1" smtClean="0">
                                  <a:latin typeface="Cambria Math" panose="02040503050406030204" pitchFamily="18" charset="0"/>
                                  <a:ea typeface="Cambria Math" panose="02040503050406030204" pitchFamily="18" charset="0"/>
                                </a:rPr>
                              </m:ctrlPr>
                            </m:funcPr>
                            <m:fName>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cos</m:t>
                                  </m:r>
                                </m:e>
                                <m:sup>
                                  <m:r>
                                    <a:rPr lang="en-US" b="0" i="1" smtClean="0">
                                      <a:latin typeface="Cambria Math" panose="02040503050406030204" pitchFamily="18" charset="0"/>
                                      <a:ea typeface="Cambria Math" panose="02040503050406030204" pitchFamily="18" charset="0"/>
                                    </a:rPr>
                                    <m:t>2</m:t>
                                  </m:r>
                                </m:sup>
                              </m:sSup>
                            </m:fName>
                            <m:e>
                              <m:r>
                                <a:rPr lang="en-US" b="0" i="1" smtClean="0">
                                  <a:latin typeface="Cambria Math" panose="02040503050406030204" pitchFamily="18" charset="0"/>
                                  <a:ea typeface="Cambria Math" panose="02040503050406030204" pitchFamily="18" charset="0"/>
                                </a:rPr>
                                <m:t>𝜃</m:t>
                              </m:r>
                            </m:e>
                          </m:func>
                        </m:den>
                      </m:f>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𝑓</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𝑓</m:t>
                          </m:r>
                        </m:sub>
                      </m:sSub>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tan</m:t>
                          </m:r>
                        </m:fName>
                        <m:e>
                          <m:r>
                            <a:rPr lang="en-US" i="1">
                              <a:latin typeface="Cambria Math" panose="02040503050406030204" pitchFamily="18" charset="0"/>
                              <a:ea typeface="Cambria Math" panose="02040503050406030204" pitchFamily="18" charset="0"/>
                            </a:rPr>
                            <m:t>𝜃</m:t>
                          </m:r>
                        </m:e>
                      </m:func>
                      <m:r>
                        <a:rPr lang="en-US" i="1" smtClean="0">
                          <a:latin typeface="Cambria Math" panose="02040503050406030204" pitchFamily="18" charset="0"/>
                          <a:ea typeface="Cambria Math" panose="02040503050406030204" pitchFamily="18" charset="0"/>
                        </a:rPr>
                        <m:t>→</m:t>
                      </m:r>
                      <m:sSubSup>
                        <m:sSubSupPr>
                          <m:ctrlPr>
                            <a:rPr lang="en-US"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𝑔</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𝑓</m:t>
                              </m:r>
                            </m:sub>
                            <m:sup>
                              <m:r>
                                <a:rPr lang="en-US" i="1">
                                  <a:latin typeface="Cambria Math" panose="02040503050406030204" pitchFamily="18" charset="0"/>
                                  <a:ea typeface="Cambria Math" panose="02040503050406030204" pitchFamily="18" charset="0"/>
                                </a:rPr>
                                <m:t>2</m:t>
                              </m:r>
                            </m:sup>
                          </m:sSubSup>
                        </m:num>
                        <m:den>
                          <m:r>
                            <a:rPr lang="en-US" i="1">
                              <a:latin typeface="Cambria Math" panose="02040503050406030204" pitchFamily="18" charset="0"/>
                              <a:ea typeface="Cambria Math" panose="02040503050406030204" pitchFamily="18" charset="0"/>
                            </a:rPr>
                            <m:t>2</m:t>
                          </m:r>
                          <m:func>
                            <m:funcPr>
                              <m:ctrlPr>
                                <a:rPr lang="en-US" i="1">
                                  <a:latin typeface="Cambria Math" panose="02040503050406030204" pitchFamily="18" charset="0"/>
                                  <a:ea typeface="Cambria Math" panose="02040503050406030204" pitchFamily="18" charset="0"/>
                                </a:rPr>
                              </m:ctrlPr>
                            </m:funcPr>
                            <m:fName>
                              <m:sSup>
                                <m:sSupPr>
                                  <m:ctrlPr>
                                    <a:rPr lang="en-US"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cos</m:t>
                                  </m:r>
                                </m:e>
                                <m:sup>
                                  <m:r>
                                    <a:rPr lang="en-US" i="1">
                                      <a:latin typeface="Cambria Math" panose="02040503050406030204" pitchFamily="18" charset="0"/>
                                      <a:ea typeface="Cambria Math" panose="02040503050406030204" pitchFamily="18" charset="0"/>
                                    </a:rPr>
                                    <m:t>2</m:t>
                                  </m:r>
                                </m:sup>
                              </m:sSup>
                            </m:fName>
                            <m:e>
                              <m:r>
                                <a:rPr lang="en-US" i="1">
                                  <a:latin typeface="Cambria Math" panose="02040503050406030204" pitchFamily="18" charset="0"/>
                                  <a:ea typeface="Cambria Math" panose="02040503050406030204" pitchFamily="18" charset="0"/>
                                </a:rPr>
                                <m:t>𝜃</m:t>
                              </m:r>
                              <m:d>
                                <m:dPr>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𝑓</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𝑓</m:t>
                                      </m:r>
                                    </m:sub>
                                  </m:sSub>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tan</m:t>
                                      </m:r>
                                    </m:fName>
                                    <m:e>
                                      <m:r>
                                        <a:rPr lang="en-US" i="1">
                                          <a:latin typeface="Cambria Math" panose="02040503050406030204" pitchFamily="18" charset="0"/>
                                          <a:ea typeface="Cambria Math" panose="02040503050406030204" pitchFamily="18" charset="0"/>
                                        </a:rPr>
                                        <m:t>𝜃</m:t>
                                      </m:r>
                                    </m:e>
                                  </m:func>
                                </m:e>
                              </m:d>
                            </m:e>
                          </m:func>
                        </m:den>
                      </m:f>
                    </m:oMath>
                  </m:oMathPara>
                </a14:m>
                <a:endParaRPr lang="en-US" dirty="0"/>
              </a:p>
            </p:txBody>
          </p:sp>
        </mc:Choice>
        <mc:Fallback xmlns="">
          <p:sp>
            <p:nvSpPr>
              <p:cNvPr id="12" name="TextBox 11">
                <a:extLst>
                  <a:ext uri="{FF2B5EF4-FFF2-40B4-BE49-F238E27FC236}">
                    <a16:creationId xmlns:a16="http://schemas.microsoft.com/office/drawing/2014/main" id="{4DC930EC-FD7B-CD0B-C4BB-55EC26CA4642}"/>
                  </a:ext>
                </a:extLst>
              </p:cNvPr>
              <p:cNvSpPr txBox="1">
                <a:spLocks noRot="1" noChangeAspect="1" noMove="1" noResize="1" noEditPoints="1" noAdjustHandles="1" noChangeArrowheads="1" noChangeShapeType="1" noTextEdit="1"/>
              </p:cNvSpPr>
              <p:nvPr/>
            </p:nvSpPr>
            <p:spPr>
              <a:xfrm>
                <a:off x="793532" y="3633420"/>
                <a:ext cx="7725102" cy="7730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067A7E5-7871-7984-5A54-CAFD753E86DD}"/>
                  </a:ext>
                </a:extLst>
              </p:cNvPr>
              <p:cNvSpPr txBox="1"/>
              <p:nvPr/>
            </p:nvSpPr>
            <p:spPr>
              <a:xfrm>
                <a:off x="409902" y="4720765"/>
                <a:ext cx="8849712" cy="7800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𝑔</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𝑓</m:t>
                              </m:r>
                            </m:sub>
                            <m:sup>
                              <m:r>
                                <a:rPr lang="en-US" i="1">
                                  <a:latin typeface="Cambria Math" panose="02040503050406030204" pitchFamily="18" charset="0"/>
                                  <a:ea typeface="Cambria Math" panose="02040503050406030204" pitchFamily="18" charset="0"/>
                                </a:rPr>
                                <m:t>2</m:t>
                              </m:r>
                            </m:sup>
                          </m:sSubSup>
                        </m:num>
                        <m:den>
                          <m:r>
                            <a:rPr lang="en-US" i="1">
                              <a:latin typeface="Cambria Math" panose="02040503050406030204" pitchFamily="18" charset="0"/>
                              <a:ea typeface="Cambria Math" panose="02040503050406030204" pitchFamily="18" charset="0"/>
                            </a:rPr>
                            <m:t>2</m:t>
                          </m:r>
                          <m:func>
                            <m:funcPr>
                              <m:ctrlPr>
                                <a:rPr lang="en-US" i="1">
                                  <a:latin typeface="Cambria Math" panose="02040503050406030204" pitchFamily="18" charset="0"/>
                                  <a:ea typeface="Cambria Math" panose="02040503050406030204" pitchFamily="18" charset="0"/>
                                </a:rPr>
                              </m:ctrlPr>
                            </m:funcPr>
                            <m:fName>
                              <m:sSup>
                                <m:sSupPr>
                                  <m:ctrlPr>
                                    <a:rPr lang="en-US"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cos</m:t>
                                  </m:r>
                                </m:e>
                                <m:sup>
                                  <m:r>
                                    <a:rPr lang="en-US" i="1">
                                      <a:latin typeface="Cambria Math" panose="02040503050406030204" pitchFamily="18" charset="0"/>
                                      <a:ea typeface="Cambria Math" panose="02040503050406030204" pitchFamily="18" charset="0"/>
                                    </a:rPr>
                                    <m:t>2</m:t>
                                  </m:r>
                                </m:sup>
                              </m:sSup>
                            </m:fName>
                            <m:e>
                              <m:r>
                                <a:rPr lang="en-US" i="1">
                                  <a:latin typeface="Cambria Math" panose="02040503050406030204" pitchFamily="18" charset="0"/>
                                  <a:ea typeface="Cambria Math" panose="02040503050406030204" pitchFamily="18" charset="0"/>
                                </a:rPr>
                                <m:t>𝜃</m:t>
                              </m:r>
                              <m:d>
                                <m:dPr>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𝑓</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𝑓</m:t>
                                      </m:r>
                                    </m:sub>
                                  </m:sSub>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tan</m:t>
                                      </m:r>
                                    </m:fName>
                                    <m:e>
                                      <m:r>
                                        <a:rPr lang="en-US" i="1">
                                          <a:latin typeface="Cambria Math" panose="02040503050406030204" pitchFamily="18" charset="0"/>
                                          <a:ea typeface="Cambria Math" panose="02040503050406030204" pitchFamily="18" charset="0"/>
                                        </a:rPr>
                                        <m:t>𝜃</m:t>
                                      </m:r>
                                    </m:e>
                                  </m:func>
                                </m:e>
                              </m:d>
                            </m:e>
                          </m:func>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69</m:t>
                                  </m:r>
                                  <m:r>
                                    <a:rPr lang="en-US" b="0" i="1" smtClean="0">
                                      <a:latin typeface="Cambria Math" panose="02040503050406030204" pitchFamily="18" charset="0"/>
                                      <a:ea typeface="Cambria Math" panose="02040503050406030204" pitchFamily="18" charset="0"/>
                                    </a:rPr>
                                    <m:t>𝑚</m:t>
                                  </m:r>
                                </m:e>
                              </m:d>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2</m:t>
                          </m:r>
                          <m:func>
                            <m:funcPr>
                              <m:ctrlPr>
                                <a:rPr lang="en-US" b="0" i="1" smtClean="0">
                                  <a:latin typeface="Cambria Math" panose="02040503050406030204" pitchFamily="18" charset="0"/>
                                  <a:ea typeface="Cambria Math" panose="02040503050406030204" pitchFamily="18" charset="0"/>
                                </a:rPr>
                              </m:ctrlPr>
                            </m:funcPr>
                            <m:fName>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cos</m:t>
                                  </m:r>
                                </m:e>
                                <m:sup>
                                  <m:r>
                                    <a:rPr lang="en-US" b="0" i="1" smtClean="0">
                                      <a:latin typeface="Cambria Math" panose="02040503050406030204" pitchFamily="18" charset="0"/>
                                      <a:ea typeface="Cambria Math" panose="02040503050406030204" pitchFamily="18" charset="0"/>
                                    </a:rPr>
                                    <m:t>2</m:t>
                                  </m:r>
                                </m:sup>
                              </m:sSup>
                            </m:fName>
                            <m:e>
                              <m:r>
                                <a:rPr lang="en-US" b="0" i="1" smtClean="0">
                                  <a:latin typeface="Cambria Math" panose="02040503050406030204" pitchFamily="18" charset="0"/>
                                  <a:ea typeface="Cambria Math" panose="02040503050406030204" pitchFamily="18" charset="0"/>
                                </a:rPr>
                                <m:t>36</m:t>
                              </m:r>
                            </m:e>
                          </m:func>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+69</m:t>
                              </m:r>
                              <m:r>
                                <a:rPr lang="en-US" b="0" i="1" smtClean="0">
                                  <a:latin typeface="Cambria Math" panose="02040503050406030204" pitchFamily="18" charset="0"/>
                                  <a:ea typeface="Cambria Math" panose="02040503050406030204" pitchFamily="18" charset="0"/>
                                </a:rPr>
                                <m:t>𝑚</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tan</m:t>
                                  </m:r>
                                </m:fName>
                                <m:e>
                                  <m:r>
                                    <a:rPr lang="en-US" b="0" i="1" smtClean="0">
                                      <a:latin typeface="Cambria Math" panose="02040503050406030204" pitchFamily="18" charset="0"/>
                                      <a:ea typeface="Cambria Math" panose="02040503050406030204" pitchFamily="18" charset="0"/>
                                    </a:rPr>
                                    <m:t>36</m:t>
                                  </m:r>
                                </m:e>
                              </m:func>
                            </m:e>
                          </m:d>
                        </m:den>
                      </m:f>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=25.9</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2</m:t>
                              </m:r>
                            </m:den>
                          </m:f>
                        </m:e>
                      </m:box>
                    </m:oMath>
                  </m:oMathPara>
                </a14:m>
                <a:endParaRPr lang="en-US" dirty="0"/>
              </a:p>
            </p:txBody>
          </p:sp>
        </mc:Choice>
        <mc:Fallback xmlns="">
          <p:sp>
            <p:nvSpPr>
              <p:cNvPr id="14" name="TextBox 13">
                <a:extLst>
                  <a:ext uri="{FF2B5EF4-FFF2-40B4-BE49-F238E27FC236}">
                    <a16:creationId xmlns:a16="http://schemas.microsoft.com/office/drawing/2014/main" id="{1067A7E5-7871-7984-5A54-CAFD753E86DD}"/>
                  </a:ext>
                </a:extLst>
              </p:cNvPr>
              <p:cNvSpPr txBox="1">
                <a:spLocks noRot="1" noChangeAspect="1" noMove="1" noResize="1" noEditPoints="1" noAdjustHandles="1" noChangeArrowheads="1" noChangeShapeType="1" noTextEdit="1"/>
              </p:cNvSpPr>
              <p:nvPr/>
            </p:nvSpPr>
            <p:spPr>
              <a:xfrm>
                <a:off x="409902" y="4720765"/>
                <a:ext cx="8849712" cy="780085"/>
              </a:xfrm>
              <a:prstGeom prst="rect">
                <a:avLst/>
              </a:prstGeom>
              <a:blipFill>
                <a:blip r:embed="rId6"/>
                <a:stretch>
                  <a:fillRect b="-3226"/>
                </a:stretch>
              </a:blipFill>
            </p:spPr>
            <p:txBody>
              <a:bodyPr/>
              <a:lstStyle/>
              <a:p>
                <a:r>
                  <a:rPr lang="en-US">
                    <a:noFill/>
                  </a:rPr>
                  <a:t> </a:t>
                </a:r>
              </a:p>
            </p:txBody>
          </p:sp>
        </mc:Fallback>
      </mc:AlternateContent>
    </p:spTree>
    <p:extLst>
      <p:ext uri="{BB962C8B-B14F-4D97-AF65-F5344CB8AC3E}">
        <p14:creationId xmlns:p14="http://schemas.microsoft.com/office/powerpoint/2010/main" val="3002178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79CDC40-F3CC-6846-CCF7-A0709D862432}"/>
                  </a:ext>
                </a:extLst>
              </p:cNvPr>
              <p:cNvSpPr txBox="1"/>
              <p:nvPr/>
            </p:nvSpPr>
            <p:spPr>
              <a:xfrm>
                <a:off x="2949422" y="1082840"/>
                <a:ext cx="8836219" cy="1200329"/>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A block of mass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en-US" b="0" i="1" smtClean="0">
                        <a:latin typeface="Cambria Math" panose="02040503050406030204" pitchFamily="18" charset="0"/>
                      </a:rPr>
                      <m:t>=0.5</m:t>
                    </m:r>
                    <m:r>
                      <a:rPr lang="en-US" b="0" i="1" smtClean="0">
                        <a:latin typeface="Cambria Math" panose="02040503050406030204" pitchFamily="18" charset="0"/>
                      </a:rPr>
                      <m:t>𝑘𝑔</m:t>
                    </m:r>
                  </m:oMath>
                </a14:m>
                <a:r>
                  <a:rPr lang="en-US" dirty="0">
                    <a:latin typeface="Times New Roman" panose="02020603050405020304" pitchFamily="18" charset="0"/>
                    <a:cs typeface="Times New Roman" panose="02020603050405020304" pitchFamily="18" charset="0"/>
                  </a:rPr>
                  <a:t> is released from rest at a height </a:t>
                </a:r>
                <a14:m>
                  <m:oMath xmlns:m="http://schemas.openxmlformats.org/officeDocument/2006/math">
                    <m:r>
                      <a:rPr lang="en-US" b="0" i="1" smtClean="0">
                        <a:latin typeface="Cambria Math" panose="02040503050406030204" pitchFamily="18" charset="0"/>
                      </a:rPr>
                      <m:t>h</m:t>
                    </m:r>
                    <m:r>
                      <a:rPr lang="en-US" i="1">
                        <a:latin typeface="Cambria Math" panose="02040503050406030204" pitchFamily="18" charset="0"/>
                      </a:rPr>
                      <m:t>=</m:t>
                    </m:r>
                    <m:r>
                      <a:rPr lang="en-US" b="0" i="1" smtClean="0">
                        <a:latin typeface="Cambria Math" panose="02040503050406030204" pitchFamily="18" charset="0"/>
                      </a:rPr>
                      <m:t>1.0</m:t>
                    </m:r>
                    <m:r>
                      <a:rPr lang="en-US" b="0" i="1" smtClean="0">
                        <a:latin typeface="Cambria Math" panose="02040503050406030204" pitchFamily="18" charset="0"/>
                      </a:rPr>
                      <m:t>𝑚</m:t>
                    </m:r>
                  </m:oMath>
                </a14:m>
                <a:r>
                  <a:rPr lang="en-US" dirty="0">
                    <a:latin typeface="Times New Roman" panose="02020603050405020304" pitchFamily="18" charset="0"/>
                    <a:cs typeface="Times New Roman" panose="02020603050405020304" pitchFamily="18" charset="0"/>
                  </a:rPr>
                  <a:t> above the top of a table.  The block of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 collides with a block of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𝑘𝑔</m:t>
                    </m:r>
                  </m:oMath>
                </a14:m>
                <a:r>
                  <a:rPr lang="en-US" dirty="0">
                    <a:latin typeface="Times New Roman" panose="02020603050405020304" pitchFamily="18" charset="0"/>
                    <a:cs typeface="Times New Roman" panose="02020603050405020304" pitchFamily="18" charset="0"/>
                  </a:rPr>
                  <a:t> at rest on the edge of the table.  After the collision the block of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2</m:t>
                        </m:r>
                      </m:sub>
                    </m:sSub>
                  </m:oMath>
                </a14:m>
                <a:r>
                  <a:rPr lang="en-US" dirty="0">
                    <a:latin typeface="Times New Roman" panose="02020603050405020304" pitchFamily="18" charset="0"/>
                    <a:cs typeface="Times New Roman" panose="02020603050405020304" pitchFamily="18" charset="0"/>
                  </a:rPr>
                  <a:t> is kicked off of the table and is seen to land on the ground a horizontal distance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=0. 5</m:t>
                    </m:r>
                    <m:r>
                      <a:rPr lang="en-US" b="0" i="1" smtClean="0">
                        <a:latin typeface="Cambria Math" panose="02040503050406030204" pitchFamily="18" charset="0"/>
                      </a:rPr>
                      <m:t>𝑚</m:t>
                    </m:r>
                  </m:oMath>
                </a14:m>
                <a:r>
                  <a:rPr lang="en-US" dirty="0">
                    <a:latin typeface="Times New Roman" panose="02020603050405020304" pitchFamily="18" charset="0"/>
                    <a:cs typeface="Times New Roman" panose="02020603050405020304" pitchFamily="18" charset="0"/>
                  </a:rPr>
                  <a:t> from where it was launched.</a:t>
                </a:r>
              </a:p>
            </p:txBody>
          </p:sp>
        </mc:Choice>
        <mc:Fallback xmlns="">
          <p:sp>
            <p:nvSpPr>
              <p:cNvPr id="16" name="TextBox 15">
                <a:extLst>
                  <a:ext uri="{FF2B5EF4-FFF2-40B4-BE49-F238E27FC236}">
                    <a16:creationId xmlns:a16="http://schemas.microsoft.com/office/drawing/2014/main" id="{C79CDC40-F3CC-6846-CCF7-A0709D862432}"/>
                  </a:ext>
                </a:extLst>
              </p:cNvPr>
              <p:cNvSpPr txBox="1">
                <a:spLocks noRot="1" noChangeAspect="1" noMove="1" noResize="1" noEditPoints="1" noAdjustHandles="1" noChangeArrowheads="1" noChangeShapeType="1" noTextEdit="1"/>
              </p:cNvSpPr>
              <p:nvPr/>
            </p:nvSpPr>
            <p:spPr>
              <a:xfrm>
                <a:off x="2949422" y="1082840"/>
                <a:ext cx="8836219" cy="1200329"/>
              </a:xfrm>
              <a:prstGeom prst="rect">
                <a:avLst/>
              </a:prstGeom>
              <a:blipFill>
                <a:blip r:embed="rId2"/>
                <a:stretch>
                  <a:fillRect l="-575" t="-2105" r="-718" b="-7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8A92B3B-6640-D8E3-A929-07D1B082EDCB}"/>
                  </a:ext>
                </a:extLst>
              </p:cNvPr>
              <p:cNvSpPr txBox="1"/>
              <p:nvPr/>
            </p:nvSpPr>
            <p:spPr>
              <a:xfrm>
                <a:off x="4381500" y="2566464"/>
                <a:ext cx="7404141" cy="3970318"/>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speed of the block of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 just before it collided with the block of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oMath>
                </a14:m>
                <a:r>
                  <a:rPr lang="en-US"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block of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oMath>
                </a14:m>
                <a:r>
                  <a:rPr lang="en-US" dirty="0">
                    <a:latin typeface="Times New Roman" panose="02020603050405020304" pitchFamily="18" charset="0"/>
                    <a:cs typeface="Times New Roman" panose="02020603050405020304" pitchFamily="18" charset="0"/>
                  </a:rPr>
                  <a:t> falls through a vertical height of </a:t>
                </a:r>
                <a14:m>
                  <m:oMath xmlns:m="http://schemas.openxmlformats.org/officeDocument/2006/math">
                    <m:r>
                      <a:rPr lang="en-US" b="0" i="1" smtClean="0">
                        <a:latin typeface="Cambria Math" panose="02040503050406030204" pitchFamily="18" charset="0"/>
                      </a:rPr>
                      <m:t>0.75</m:t>
                    </m:r>
                    <m:r>
                      <a:rPr lang="en-US" b="0" i="1" smtClean="0">
                        <a:latin typeface="Cambria Math" panose="02040503050406030204" pitchFamily="18" charset="0"/>
                      </a:rPr>
                      <m:t>𝑚</m:t>
                    </m:r>
                  </m:oMath>
                </a14:m>
                <a:r>
                  <a:rPr lang="en-US" dirty="0">
                    <a:latin typeface="Times New Roman" panose="02020603050405020304" pitchFamily="18" charset="0"/>
                    <a:cs typeface="Times New Roman" panose="02020603050405020304" pitchFamily="18" charset="0"/>
                  </a:rPr>
                  <a:t>, with what speed was it launched from the top of the table?</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was the time of flight of the block of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oMath>
                </a14:m>
                <a:r>
                  <a:rPr lang="en-US" dirty="0">
                    <a:latin typeface="Times New Roman" panose="02020603050405020304" pitchFamily="18" charset="0"/>
                    <a:cs typeface="Times New Roman" panose="02020603050405020304" pitchFamily="18" charset="0"/>
                  </a:rPr>
                  <a:t> to the ground?</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was the impact velocity (magnitude and direction) that the block of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oMath>
                </a14:m>
                <a:r>
                  <a:rPr lang="en-US" dirty="0">
                    <a:latin typeface="Times New Roman" panose="02020603050405020304" pitchFamily="18" charset="0"/>
                    <a:cs typeface="Times New Roman" panose="02020603050405020304" pitchFamily="18" charset="0"/>
                  </a:rPr>
                  <a:t> made with the ground?</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was the speed of the block of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 after the collision?</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Was the collision elastic or inelastic?</a:t>
                </a:r>
              </a:p>
            </p:txBody>
          </p:sp>
        </mc:Choice>
        <mc:Fallback xmlns="">
          <p:sp>
            <p:nvSpPr>
              <p:cNvPr id="20" name="TextBox 19">
                <a:extLst>
                  <a:ext uri="{FF2B5EF4-FFF2-40B4-BE49-F238E27FC236}">
                    <a16:creationId xmlns:a16="http://schemas.microsoft.com/office/drawing/2014/main" id="{48A92B3B-6640-D8E3-A929-07D1B082EDCB}"/>
                  </a:ext>
                </a:extLst>
              </p:cNvPr>
              <p:cNvSpPr txBox="1">
                <a:spLocks noRot="1" noChangeAspect="1" noMove="1" noResize="1" noEditPoints="1" noAdjustHandles="1" noChangeArrowheads="1" noChangeShapeType="1" noTextEdit="1"/>
              </p:cNvSpPr>
              <p:nvPr/>
            </p:nvSpPr>
            <p:spPr>
              <a:xfrm>
                <a:off x="4381500" y="2566464"/>
                <a:ext cx="7404141" cy="3970318"/>
              </a:xfrm>
              <a:prstGeom prst="rect">
                <a:avLst/>
              </a:prstGeom>
              <a:blipFill>
                <a:blip r:embed="rId3"/>
                <a:stretch>
                  <a:fillRect l="-686" t="-639" r="-858" b="-1278"/>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B36E13AB-63A1-CFEE-F327-6EF5B0EFA4BC}"/>
              </a:ext>
            </a:extLst>
          </p:cNvPr>
          <p:cNvGrpSpPr/>
          <p:nvPr/>
        </p:nvGrpSpPr>
        <p:grpSpPr>
          <a:xfrm>
            <a:off x="122167" y="1855264"/>
            <a:ext cx="3965919" cy="4263071"/>
            <a:chOff x="-62682" y="1652064"/>
            <a:chExt cx="3965919" cy="4263071"/>
          </a:xfrm>
        </p:grpSpPr>
        <p:grpSp>
          <p:nvGrpSpPr>
            <p:cNvPr id="15" name="Group 14">
              <a:extLst>
                <a:ext uri="{FF2B5EF4-FFF2-40B4-BE49-F238E27FC236}">
                  <a16:creationId xmlns:a16="http://schemas.microsoft.com/office/drawing/2014/main" id="{BC2246D4-5970-5F5A-D7E4-169D5C85A859}"/>
                </a:ext>
              </a:extLst>
            </p:cNvPr>
            <p:cNvGrpSpPr/>
            <p:nvPr/>
          </p:nvGrpSpPr>
          <p:grpSpPr>
            <a:xfrm>
              <a:off x="406350" y="1652064"/>
              <a:ext cx="3496887" cy="4263071"/>
              <a:chOff x="2105127" y="1664764"/>
              <a:chExt cx="3496887" cy="4263071"/>
            </a:xfrm>
          </p:grpSpPr>
          <p:grpSp>
            <p:nvGrpSpPr>
              <p:cNvPr id="12" name="Group 11">
                <a:extLst>
                  <a:ext uri="{FF2B5EF4-FFF2-40B4-BE49-F238E27FC236}">
                    <a16:creationId xmlns:a16="http://schemas.microsoft.com/office/drawing/2014/main" id="{997F6F6A-46C5-43EB-9B23-25450780A8C5}"/>
                  </a:ext>
                </a:extLst>
              </p:cNvPr>
              <p:cNvGrpSpPr/>
              <p:nvPr/>
            </p:nvGrpSpPr>
            <p:grpSpPr>
              <a:xfrm>
                <a:off x="2105127" y="1664764"/>
                <a:ext cx="3496887" cy="4263071"/>
                <a:chOff x="2105127" y="1664764"/>
                <a:chExt cx="3496887" cy="4263071"/>
              </a:xfrm>
            </p:grpSpPr>
            <p:cxnSp>
              <p:nvCxnSpPr>
                <p:cNvPr id="6" name="Straight Connector 5">
                  <a:extLst>
                    <a:ext uri="{FF2B5EF4-FFF2-40B4-BE49-F238E27FC236}">
                      <a16:creationId xmlns:a16="http://schemas.microsoft.com/office/drawing/2014/main" id="{7C80F532-E548-76C8-7D42-A3465FD1F5A9}"/>
                    </a:ext>
                  </a:extLst>
                </p:cNvPr>
                <p:cNvCxnSpPr/>
                <p:nvPr/>
              </p:nvCxnSpPr>
              <p:spPr>
                <a:xfrm>
                  <a:off x="2105127" y="1664764"/>
                  <a:ext cx="725214" cy="1828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415D306-2A9E-CAEE-EB78-0F2CCE6D6314}"/>
                    </a:ext>
                  </a:extLst>
                </p:cNvPr>
                <p:cNvCxnSpPr>
                  <a:cxnSpLocks/>
                </p:cNvCxnSpPr>
                <p:nvPr/>
              </p:nvCxnSpPr>
              <p:spPr>
                <a:xfrm>
                  <a:off x="3694386" y="4172607"/>
                  <a:ext cx="190762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F3AC3F4-15DE-BE29-1485-733F12D0A5F0}"/>
                    </a:ext>
                  </a:extLst>
                </p:cNvPr>
                <p:cNvCxnSpPr>
                  <a:cxnSpLocks/>
                </p:cNvCxnSpPr>
                <p:nvPr/>
              </p:nvCxnSpPr>
              <p:spPr>
                <a:xfrm>
                  <a:off x="5602014" y="4162097"/>
                  <a:ext cx="0" cy="17657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Arc 10">
                  <a:extLst>
                    <a:ext uri="{FF2B5EF4-FFF2-40B4-BE49-F238E27FC236}">
                      <a16:creationId xmlns:a16="http://schemas.microsoft.com/office/drawing/2014/main" id="{94D8BEAD-C31E-D637-83BB-FF2F7E1946C3}"/>
                    </a:ext>
                  </a:extLst>
                </p:cNvPr>
                <p:cNvSpPr/>
                <p:nvPr/>
              </p:nvSpPr>
              <p:spPr>
                <a:xfrm rot="10800000">
                  <a:off x="2740570" y="1797269"/>
                  <a:ext cx="1907629" cy="2375338"/>
                </a:xfrm>
                <a:prstGeom prst="arc">
                  <a:avLst>
                    <a:gd name="adj1" fmla="val 16200000"/>
                    <a:gd name="adj2" fmla="val 19889598"/>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DAFA5710-2000-302C-0F34-318B83579315}"/>
                  </a:ext>
                </a:extLst>
              </p:cNvPr>
              <p:cNvSpPr/>
              <p:nvPr/>
            </p:nvSpPr>
            <p:spPr>
              <a:xfrm rot="4131783">
                <a:off x="2267978" y="1729382"/>
                <a:ext cx="482600" cy="501869"/>
              </a:xfrm>
              <a:prstGeom prst="rect">
                <a:avLst/>
              </a:prstGeom>
              <a:solidFill>
                <a:srgbClr val="008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0DF78CF-C4CB-F654-D2A8-78A7212137B4}"/>
                  </a:ext>
                </a:extLst>
              </p:cNvPr>
              <p:cNvSpPr/>
              <p:nvPr/>
            </p:nvSpPr>
            <p:spPr>
              <a:xfrm>
                <a:off x="5119414" y="3660228"/>
                <a:ext cx="482600" cy="501869"/>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75882AC-4BE5-FDCA-7E2C-F610E06125E1}"/>
                    </a:ext>
                  </a:extLst>
                </p:cNvPr>
                <p:cNvSpPr txBox="1"/>
                <p:nvPr/>
              </p:nvSpPr>
              <p:spPr>
                <a:xfrm>
                  <a:off x="585465" y="1770250"/>
                  <a:ext cx="4826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dirty="0"/>
                </a:p>
              </p:txBody>
            </p:sp>
          </mc:Choice>
          <mc:Fallback xmlns="">
            <p:sp>
              <p:nvSpPr>
                <p:cNvPr id="18" name="TextBox 17">
                  <a:extLst>
                    <a:ext uri="{FF2B5EF4-FFF2-40B4-BE49-F238E27FC236}">
                      <a16:creationId xmlns:a16="http://schemas.microsoft.com/office/drawing/2014/main" id="{A75882AC-4BE5-FDCA-7E2C-F610E06125E1}"/>
                    </a:ext>
                  </a:extLst>
                </p:cNvPr>
                <p:cNvSpPr txBox="1">
                  <a:spLocks noRot="1" noChangeAspect="1" noMove="1" noResize="1" noEditPoints="1" noAdjustHandles="1" noChangeArrowheads="1" noChangeShapeType="1" noTextEdit="1"/>
                </p:cNvSpPr>
                <p:nvPr/>
              </p:nvSpPr>
              <p:spPr>
                <a:xfrm>
                  <a:off x="585465" y="1770250"/>
                  <a:ext cx="48260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B6C08C0-2843-6695-426C-8F867E1F4996}"/>
                    </a:ext>
                  </a:extLst>
                </p:cNvPr>
                <p:cNvSpPr txBox="1"/>
                <p:nvPr/>
              </p:nvSpPr>
              <p:spPr>
                <a:xfrm>
                  <a:off x="3420637" y="3710966"/>
                  <a:ext cx="4826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dirty="0"/>
                </a:p>
              </p:txBody>
            </p:sp>
          </mc:Choice>
          <mc:Fallback xmlns="">
            <p:sp>
              <p:nvSpPr>
                <p:cNvPr id="19" name="TextBox 18">
                  <a:extLst>
                    <a:ext uri="{FF2B5EF4-FFF2-40B4-BE49-F238E27FC236}">
                      <a16:creationId xmlns:a16="http://schemas.microsoft.com/office/drawing/2014/main" id="{3B6C08C0-2843-6695-426C-8F867E1F4996}"/>
                    </a:ext>
                  </a:extLst>
                </p:cNvPr>
                <p:cNvSpPr txBox="1">
                  <a:spLocks noRot="1" noChangeAspect="1" noMove="1" noResize="1" noEditPoints="1" noAdjustHandles="1" noChangeArrowheads="1" noChangeShapeType="1" noTextEdit="1"/>
                </p:cNvSpPr>
                <p:nvPr/>
              </p:nvSpPr>
              <p:spPr>
                <a:xfrm>
                  <a:off x="3420637" y="3710966"/>
                  <a:ext cx="482600" cy="369332"/>
                </a:xfrm>
                <a:prstGeom prst="rect">
                  <a:avLst/>
                </a:prstGeom>
                <a:blipFill>
                  <a:blip r:embed="rId5"/>
                  <a:stretch>
                    <a:fillRect/>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41E4FE3A-4B69-EA94-932B-ABD3B423466D}"/>
                </a:ext>
              </a:extLst>
            </p:cNvPr>
            <p:cNvCxnSpPr/>
            <p:nvPr/>
          </p:nvCxnSpPr>
          <p:spPr>
            <a:xfrm flipH="1">
              <a:off x="585465" y="4159907"/>
              <a:ext cx="1410142"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3" name="Left Brace 22">
              <a:extLst>
                <a:ext uri="{FF2B5EF4-FFF2-40B4-BE49-F238E27FC236}">
                  <a16:creationId xmlns:a16="http://schemas.microsoft.com/office/drawing/2014/main" id="{CF357DF8-1758-8C5D-3CDF-0AB26EEE3524}"/>
                </a:ext>
              </a:extLst>
            </p:cNvPr>
            <p:cNvSpPr/>
            <p:nvPr/>
          </p:nvSpPr>
          <p:spPr>
            <a:xfrm>
              <a:off x="293930" y="2283169"/>
              <a:ext cx="224836" cy="1876738"/>
            </a:xfrm>
            <a:prstGeom prst="lef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F125D78-E23E-6A66-A31A-20E21013D540}"/>
                    </a:ext>
                  </a:extLst>
                </p:cNvPr>
                <p:cNvSpPr txBox="1"/>
                <p:nvPr/>
              </p:nvSpPr>
              <p:spPr>
                <a:xfrm>
                  <a:off x="-62682" y="3008868"/>
                  <a:ext cx="42444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oMath>
                    </m:oMathPara>
                  </a14:m>
                  <a:endParaRPr lang="en-US" dirty="0"/>
                </a:p>
              </p:txBody>
            </p:sp>
          </mc:Choice>
          <mc:Fallback xmlns="">
            <p:sp>
              <p:nvSpPr>
                <p:cNvPr id="25" name="TextBox 24">
                  <a:extLst>
                    <a:ext uri="{FF2B5EF4-FFF2-40B4-BE49-F238E27FC236}">
                      <a16:creationId xmlns:a16="http://schemas.microsoft.com/office/drawing/2014/main" id="{5F125D78-E23E-6A66-A31A-20E21013D540}"/>
                    </a:ext>
                  </a:extLst>
                </p:cNvPr>
                <p:cNvSpPr txBox="1">
                  <a:spLocks noRot="1" noChangeAspect="1" noMove="1" noResize="1" noEditPoints="1" noAdjustHandles="1" noChangeArrowheads="1" noChangeShapeType="1" noTextEdit="1"/>
                </p:cNvSpPr>
                <p:nvPr/>
              </p:nvSpPr>
              <p:spPr>
                <a:xfrm>
                  <a:off x="-62682" y="3008868"/>
                  <a:ext cx="424449" cy="369332"/>
                </a:xfrm>
                <a:prstGeom prst="rect">
                  <a:avLst/>
                </a:prstGeom>
                <a:blipFill>
                  <a:blip r:embed="rId6"/>
                  <a:stretch>
                    <a:fillRect/>
                  </a:stretch>
                </a:blipFill>
              </p:spPr>
              <p:txBody>
                <a:bodyPr/>
                <a:lstStyle/>
                <a:p>
                  <a:r>
                    <a:rPr lang="en-US">
                      <a:noFill/>
                    </a:rPr>
                    <a:t> </a:t>
                  </a:r>
                </a:p>
              </p:txBody>
            </p:sp>
          </mc:Fallback>
        </mc:AlternateContent>
      </p:grpSp>
      <p:sp>
        <p:nvSpPr>
          <p:cNvPr id="27" name="TextBox 26">
            <a:extLst>
              <a:ext uri="{FF2B5EF4-FFF2-40B4-BE49-F238E27FC236}">
                <a16:creationId xmlns:a16="http://schemas.microsoft.com/office/drawing/2014/main" id="{BFFD53F9-7119-735B-58EC-BC7596BEEA80}"/>
              </a:ext>
            </a:extLst>
          </p:cNvPr>
          <p:cNvSpPr txBox="1"/>
          <p:nvPr/>
        </p:nvSpPr>
        <p:spPr>
          <a:xfrm>
            <a:off x="122167" y="232542"/>
            <a:ext cx="11663474" cy="646331"/>
          </a:xfrm>
          <a:prstGeom prst="rect">
            <a:avLst/>
          </a:prstGeom>
          <a:noFill/>
        </p:spPr>
        <p:txBody>
          <a:bodyPr wrap="square" rtlCol="0">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#2 </a:t>
            </a:r>
          </a:p>
          <a:p>
            <a:r>
              <a:rPr lang="en-US" dirty="0">
                <a:solidFill>
                  <a:srgbClr val="C00000"/>
                </a:solidFill>
                <a:latin typeface="Times New Roman" panose="02020603050405020304" pitchFamily="18" charset="0"/>
                <a:cs typeface="Times New Roman" panose="02020603050405020304" pitchFamily="18" charset="0"/>
              </a:rPr>
              <a:t>	– Conservation of Energy, Collisions, 2D Projectile Motion, Equations of Motion &amp; Vectors</a:t>
            </a:r>
          </a:p>
        </p:txBody>
      </p:sp>
    </p:spTree>
    <p:extLst>
      <p:ext uri="{BB962C8B-B14F-4D97-AF65-F5344CB8AC3E}">
        <p14:creationId xmlns:p14="http://schemas.microsoft.com/office/powerpoint/2010/main" val="182228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06ED11-C8C9-5B5A-A467-7AABF08D2224}"/>
              </a:ext>
            </a:extLst>
          </p:cNvPr>
          <p:cNvSpPr txBox="1"/>
          <p:nvPr/>
        </p:nvSpPr>
        <p:spPr>
          <a:xfrm>
            <a:off x="304800" y="251513"/>
            <a:ext cx="3626069" cy="369332"/>
          </a:xfrm>
          <a:prstGeom prst="rect">
            <a:avLst/>
          </a:prstGeom>
          <a:noFill/>
        </p:spPr>
        <p:txBody>
          <a:bodyPr wrap="square">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#2 - Solution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FEF1F76-01D2-128E-DA95-470E36FCA111}"/>
                  </a:ext>
                </a:extLst>
              </p:cNvPr>
              <p:cNvSpPr txBox="1"/>
              <p:nvPr/>
            </p:nvSpPr>
            <p:spPr>
              <a:xfrm>
                <a:off x="388883" y="1058945"/>
                <a:ext cx="10983310" cy="369332"/>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the speed of the block of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 just before it collided with the block of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oMath>
                </a14:m>
                <a:r>
                  <a:rPr lang="en-US" dirty="0">
                    <a:latin typeface="Times New Roman" panose="02020603050405020304" pitchFamily="18" charset="0"/>
                    <a:cs typeface="Times New Roman" panose="02020603050405020304" pitchFamily="18" charset="0"/>
                  </a:rPr>
                  <a:t>?</a:t>
                </a:r>
              </a:p>
            </p:txBody>
          </p:sp>
        </mc:Choice>
        <mc:Fallback xmlns="">
          <p:sp>
            <p:nvSpPr>
              <p:cNvPr id="7" name="TextBox 6">
                <a:extLst>
                  <a:ext uri="{FF2B5EF4-FFF2-40B4-BE49-F238E27FC236}">
                    <a16:creationId xmlns:a16="http://schemas.microsoft.com/office/drawing/2014/main" id="{AFEF1F76-01D2-128E-DA95-470E36FCA111}"/>
                  </a:ext>
                </a:extLst>
              </p:cNvPr>
              <p:cNvSpPr txBox="1">
                <a:spLocks noRot="1" noChangeAspect="1" noMove="1" noResize="1" noEditPoints="1" noAdjustHandles="1" noChangeArrowheads="1" noChangeShapeType="1" noTextEdit="1"/>
              </p:cNvSpPr>
              <p:nvPr/>
            </p:nvSpPr>
            <p:spPr>
              <a:xfrm>
                <a:off x="388883" y="1058945"/>
                <a:ext cx="10983310" cy="369332"/>
              </a:xfrm>
              <a:prstGeom prst="rect">
                <a:avLst/>
              </a:prstGeom>
              <a:blipFill>
                <a:blip r:embed="rId2"/>
                <a:stretch>
                  <a:fillRect l="-346"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C2FB39A-6DF2-F4C2-1F56-30C12D720464}"/>
                  </a:ext>
                </a:extLst>
              </p:cNvPr>
              <p:cNvSpPr txBox="1"/>
              <p:nvPr/>
            </p:nvSpPr>
            <p:spPr>
              <a:xfrm>
                <a:off x="1035269" y="1702582"/>
                <a:ext cx="9324989" cy="3275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=0=∆</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𝑅</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𝑔</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𝐾</m:t>
                          </m:r>
                        </m:e>
                        <m:sub>
                          <m:r>
                            <a:rPr lang="en-US" i="1">
                              <a:latin typeface="Cambria Math" panose="02040503050406030204" pitchFamily="18" charset="0"/>
                              <a:ea typeface="Cambria Math" panose="02040503050406030204" pitchFamily="18" charset="0"/>
                            </a:rPr>
                            <m:t>𝑇</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𝑈</m:t>
                          </m:r>
                        </m:e>
                        <m:sub>
                          <m:r>
                            <a:rPr lang="en-US" i="1">
                              <a:latin typeface="Cambria Math" panose="02040503050406030204" pitchFamily="18" charset="0"/>
                              <a:ea typeface="Cambria Math" panose="02040503050406030204" pitchFamily="18" charset="0"/>
                            </a:rPr>
                            <m:t>𝑔</m:t>
                          </m:r>
                        </m:sub>
                      </m:sSub>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1</m:t>
                              </m:r>
                            </m:sub>
                          </m:sSub>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𝑓</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e>
                          </m:box>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1</m:t>
                              </m:r>
                            </m:sub>
                          </m:sSub>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sub>
                            <m:sup>
                              <m:r>
                                <a:rPr lang="en-US" i="1">
                                  <a:latin typeface="Cambria Math" panose="02040503050406030204" pitchFamily="18" charset="0"/>
                                  <a:ea typeface="Cambria Math" panose="02040503050406030204" pitchFamily="18" charset="0"/>
                                </a:rPr>
                                <m:t>2</m:t>
                              </m:r>
                            </m:sup>
                          </m:sSubSup>
                        </m:e>
                      </m:d>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𝑔</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𝑖𝑓</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𝑔</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sub>
                          </m:sSub>
                        </m:e>
                      </m:d>
                    </m:oMath>
                  </m:oMathPara>
                </a14:m>
                <a:endParaRPr lang="en-US" dirty="0"/>
              </a:p>
            </p:txBody>
          </p:sp>
        </mc:Choice>
        <mc:Fallback xmlns="">
          <p:sp>
            <p:nvSpPr>
              <p:cNvPr id="8" name="TextBox 7">
                <a:extLst>
                  <a:ext uri="{FF2B5EF4-FFF2-40B4-BE49-F238E27FC236}">
                    <a16:creationId xmlns:a16="http://schemas.microsoft.com/office/drawing/2014/main" id="{CC2FB39A-6DF2-F4C2-1F56-30C12D720464}"/>
                  </a:ext>
                </a:extLst>
              </p:cNvPr>
              <p:cNvSpPr txBox="1">
                <a:spLocks noRot="1" noChangeAspect="1" noMove="1" noResize="1" noEditPoints="1" noAdjustHandles="1" noChangeArrowheads="1" noChangeShapeType="1" noTextEdit="1"/>
              </p:cNvSpPr>
              <p:nvPr/>
            </p:nvSpPr>
            <p:spPr>
              <a:xfrm>
                <a:off x="1035269" y="1702582"/>
                <a:ext cx="9324989" cy="327590"/>
              </a:xfrm>
              <a:prstGeom prst="rect">
                <a:avLst/>
              </a:prstGeom>
              <a:blipFill>
                <a:blip r:embed="rId3"/>
                <a:stretch>
                  <a:fillRect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3AFFB39-8AF6-F0C2-9C65-5C4C57A072C3}"/>
                  </a:ext>
                </a:extLst>
              </p:cNvPr>
              <p:cNvSpPr txBox="1"/>
              <p:nvPr/>
            </p:nvSpPr>
            <p:spPr>
              <a:xfrm>
                <a:off x="693682" y="2259534"/>
                <a:ext cx="9743089" cy="65601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1</m:t>
                          </m:r>
                        </m:sub>
                      </m:sSub>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𝑓</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𝑔</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h𝑜𝑟𝑖𝑧𝑜𝑛𝑡𝑎𝑙</m:t>
                          </m:r>
                        </m:sub>
                      </m:sSub>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𝑔h</m:t>
                          </m:r>
                        </m:e>
                      </m:rad>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𝑚</m:t>
                          </m:r>
                        </m:e>
                      </m:rad>
                      <m:r>
                        <a:rPr lang="en-US" b="0" i="1" smtClean="0">
                          <a:latin typeface="Cambria Math" panose="02040503050406030204" pitchFamily="18" charset="0"/>
                          <a:ea typeface="Cambria Math" panose="02040503050406030204" pitchFamily="18" charset="0"/>
                        </a:rPr>
                        <m:t>=4.4</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𝑠</m:t>
                              </m:r>
                            </m:den>
                          </m:f>
                        </m:e>
                      </m:box>
                    </m:oMath>
                  </m:oMathPara>
                </a14:m>
                <a:endParaRPr lang="en-US" dirty="0"/>
              </a:p>
            </p:txBody>
          </p:sp>
        </mc:Choice>
        <mc:Fallback xmlns="">
          <p:sp>
            <p:nvSpPr>
              <p:cNvPr id="10" name="TextBox 9">
                <a:extLst>
                  <a:ext uri="{FF2B5EF4-FFF2-40B4-BE49-F238E27FC236}">
                    <a16:creationId xmlns:a16="http://schemas.microsoft.com/office/drawing/2014/main" id="{43AFFB39-8AF6-F0C2-9C65-5C4C57A072C3}"/>
                  </a:ext>
                </a:extLst>
              </p:cNvPr>
              <p:cNvSpPr txBox="1">
                <a:spLocks noRot="1" noChangeAspect="1" noMove="1" noResize="1" noEditPoints="1" noAdjustHandles="1" noChangeArrowheads="1" noChangeShapeType="1" noTextEdit="1"/>
              </p:cNvSpPr>
              <p:nvPr/>
            </p:nvSpPr>
            <p:spPr>
              <a:xfrm>
                <a:off x="693682" y="2259534"/>
                <a:ext cx="9743089" cy="6560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43B6C01-D201-8A7F-714F-09386A452702}"/>
                  </a:ext>
                </a:extLst>
              </p:cNvPr>
              <p:cNvSpPr txBox="1"/>
              <p:nvPr/>
            </p:nvSpPr>
            <p:spPr>
              <a:xfrm>
                <a:off x="388882" y="3079342"/>
                <a:ext cx="11498317" cy="646331"/>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block of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oMath>
                </a14:m>
                <a:r>
                  <a:rPr lang="en-US" dirty="0">
                    <a:latin typeface="Times New Roman" panose="02020603050405020304" pitchFamily="18" charset="0"/>
                    <a:cs typeface="Times New Roman" panose="02020603050405020304" pitchFamily="18" charset="0"/>
                  </a:rPr>
                  <a:t> falls through a vertical height of </a:t>
                </a:r>
                <a14:m>
                  <m:oMath xmlns:m="http://schemas.openxmlformats.org/officeDocument/2006/math">
                    <m:r>
                      <a:rPr lang="en-US" b="0" i="1" smtClean="0">
                        <a:latin typeface="Cambria Math" panose="02040503050406030204" pitchFamily="18" charset="0"/>
                      </a:rPr>
                      <m:t>0.75</m:t>
                    </m:r>
                    <m:r>
                      <a:rPr lang="en-US" b="0" i="1" smtClean="0">
                        <a:latin typeface="Cambria Math" panose="02040503050406030204" pitchFamily="18" charset="0"/>
                      </a:rPr>
                      <m:t>𝑚</m:t>
                    </m:r>
                  </m:oMath>
                </a14:m>
                <a:r>
                  <a:rPr lang="en-US" dirty="0">
                    <a:latin typeface="Times New Roman" panose="02020603050405020304" pitchFamily="18" charset="0"/>
                    <a:cs typeface="Times New Roman" panose="02020603050405020304" pitchFamily="18" charset="0"/>
                  </a:rPr>
                  <a:t>, with what speed was it launched from the top of the table?</a:t>
                </a:r>
              </a:p>
            </p:txBody>
          </p:sp>
        </mc:Choice>
        <mc:Fallback xmlns="">
          <p:sp>
            <p:nvSpPr>
              <p:cNvPr id="12" name="TextBox 11">
                <a:extLst>
                  <a:ext uri="{FF2B5EF4-FFF2-40B4-BE49-F238E27FC236}">
                    <a16:creationId xmlns:a16="http://schemas.microsoft.com/office/drawing/2014/main" id="{143B6C01-D201-8A7F-714F-09386A452702}"/>
                  </a:ext>
                </a:extLst>
              </p:cNvPr>
              <p:cNvSpPr txBox="1">
                <a:spLocks noRot="1" noChangeAspect="1" noMove="1" noResize="1" noEditPoints="1" noAdjustHandles="1" noChangeArrowheads="1" noChangeShapeType="1" noTextEdit="1"/>
              </p:cNvSpPr>
              <p:nvPr/>
            </p:nvSpPr>
            <p:spPr>
              <a:xfrm>
                <a:off x="388882" y="3079342"/>
                <a:ext cx="11498317" cy="646331"/>
              </a:xfrm>
              <a:prstGeom prst="rect">
                <a:avLst/>
              </a:prstGeom>
              <a:blipFill>
                <a:blip r:embed="rId5"/>
                <a:stretch>
                  <a:fillRect l="-331" t="-3846" r="-331"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7882212-B6E1-1ED3-E0AA-61BF7EF00B2F}"/>
                  </a:ext>
                </a:extLst>
              </p:cNvPr>
              <p:cNvSpPr txBox="1"/>
              <p:nvPr/>
            </p:nvSpPr>
            <p:spPr>
              <a:xfrm>
                <a:off x="693681" y="4563561"/>
                <a:ext cx="6642538" cy="16756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r>
                            <a:rPr lang="en-US" b="0" i="1" smtClean="0">
                              <a:latin typeface="Cambria Math" panose="02040503050406030204" pitchFamily="18" charset="0"/>
                            </a:rPr>
                            <m:t>𝑦</m:t>
                          </m:r>
                        </m:sub>
                      </m:sSub>
                      <m:r>
                        <a:rPr lang="en-US" b="0" i="1" smtClean="0">
                          <a:latin typeface="Cambria Math" panose="02040503050406030204" pitchFamily="18" charset="0"/>
                        </a:rPr>
                        <m:t>𝑡</m:t>
                      </m:r>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box>
                      <m:r>
                        <a:rPr lang="en-US" b="0" i="1" smtClean="0">
                          <a:latin typeface="Cambria Math" panose="02040503050406030204" pitchFamily="18" charset="0"/>
                        </a:rPr>
                        <m:t>𝑔</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r>
                        <a:rPr lang="en-US" i="1">
                          <a:latin typeface="Cambria Math" panose="02040503050406030204" pitchFamily="18" charset="0"/>
                        </a:rPr>
                        <m:t>𝑔</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r>
                        <a:rPr lang="en-US" b="0" i="1" smtClean="0">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r>
                        <a:rPr lang="en-US" i="1">
                          <a:latin typeface="Cambria Math" panose="02040503050406030204" pitchFamily="18" charset="0"/>
                        </a:rPr>
                        <m:t>𝑔</m:t>
                      </m:r>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m:t>
                                  </m:r>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𝑎𝑓𝑡𝑒𝑟</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𝑐𝑜𝑙𝑙𝑖𝑠𝑖𝑜𝑛</m:t>
                                      </m:r>
                                    </m:sub>
                                  </m:sSub>
                                </m:den>
                              </m:f>
                            </m:e>
                          </m:d>
                        </m:e>
                        <m:sup>
                          <m:r>
                            <a:rPr lang="en-US" b="0" i="1" smtClean="0">
                              <a:latin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𝑣</m:t>
                          </m:r>
                        </m:e>
                        <m:sub>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𝑎𝑓𝑡𝑒𝑟</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𝑐𝑜𝑙𝑙𝑖𝑠𝑖𝑜𝑛</m:t>
                          </m:r>
                        </m:sub>
                      </m:sSub>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𝑔</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𝑑</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𝑦</m:t>
                              </m:r>
                            </m:den>
                          </m:f>
                        </m:e>
                      </m:rad>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0.5</m:t>
                                      </m:r>
                                      <m:r>
                                        <a:rPr lang="en-US" b="0" i="1" smtClean="0">
                                          <a:latin typeface="Cambria Math" panose="02040503050406030204" pitchFamily="18" charset="0"/>
                                          <a:ea typeface="Cambria Math" panose="02040503050406030204" pitchFamily="18" charset="0"/>
                                        </a:rPr>
                                        <m:t>𝑚</m:t>
                                      </m:r>
                                    </m:e>
                                  </m:d>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2∙0.75</m:t>
                              </m:r>
                              <m:r>
                                <a:rPr lang="en-US" b="0" i="1" smtClean="0">
                                  <a:latin typeface="Cambria Math" panose="02040503050406030204" pitchFamily="18" charset="0"/>
                                  <a:ea typeface="Cambria Math" panose="02040503050406030204" pitchFamily="18" charset="0"/>
                                </a:rPr>
                                <m:t>𝑚</m:t>
                              </m:r>
                            </m:den>
                          </m:f>
                        </m:e>
                      </m:rad>
                      <m:r>
                        <a:rPr lang="en-US" b="0" i="1" smtClean="0">
                          <a:latin typeface="Cambria Math" panose="02040503050406030204" pitchFamily="18" charset="0"/>
                          <a:ea typeface="Cambria Math" panose="02040503050406030204" pitchFamily="18" charset="0"/>
                        </a:rPr>
                        <m:t>=1.27</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𝑠</m:t>
                              </m:r>
                            </m:den>
                          </m:f>
                        </m:e>
                      </m:box>
                    </m:oMath>
                  </m:oMathPara>
                </a14:m>
                <a:endParaRPr lang="en-US" dirty="0"/>
              </a:p>
            </p:txBody>
          </p:sp>
        </mc:Choice>
        <mc:Fallback xmlns="">
          <p:sp>
            <p:nvSpPr>
              <p:cNvPr id="14" name="TextBox 13">
                <a:extLst>
                  <a:ext uri="{FF2B5EF4-FFF2-40B4-BE49-F238E27FC236}">
                    <a16:creationId xmlns:a16="http://schemas.microsoft.com/office/drawing/2014/main" id="{97882212-B6E1-1ED3-E0AA-61BF7EF00B2F}"/>
                  </a:ext>
                </a:extLst>
              </p:cNvPr>
              <p:cNvSpPr txBox="1">
                <a:spLocks noRot="1" noChangeAspect="1" noMove="1" noResize="1" noEditPoints="1" noAdjustHandles="1" noChangeArrowheads="1" noChangeShapeType="1" noTextEdit="1"/>
              </p:cNvSpPr>
              <p:nvPr/>
            </p:nvSpPr>
            <p:spPr>
              <a:xfrm>
                <a:off x="693681" y="4563561"/>
                <a:ext cx="6642538" cy="167565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D493D36-2AB7-A67A-6A01-2FF1956A8EEA}"/>
                  </a:ext>
                </a:extLst>
              </p:cNvPr>
              <p:cNvSpPr txBox="1"/>
              <p:nvPr/>
            </p:nvSpPr>
            <p:spPr>
              <a:xfrm>
                <a:off x="693681" y="3796445"/>
                <a:ext cx="4635063" cy="6963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r>
                            <a:rPr lang="en-US" b="0" i="1" smtClean="0">
                              <a:latin typeface="Cambria Math" panose="02040503050406030204" pitchFamily="18" charset="0"/>
                            </a:rPr>
                            <m:t>𝑥</m:t>
                          </m:r>
                        </m:sub>
                      </m:sSub>
                      <m:r>
                        <a:rPr lang="en-US" b="0" i="1" smtClean="0">
                          <a:latin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𝑓</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𝑖𝑥</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𝑎𝑓𝑡𝑒𝑟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𝑐𝑜𝑙𝑙𝑖𝑠𝑖𝑜𝑛</m:t>
                              </m:r>
                            </m:sub>
                          </m:sSub>
                        </m:den>
                      </m:f>
                    </m:oMath>
                  </m:oMathPara>
                </a14:m>
                <a:endParaRPr lang="en-US" dirty="0"/>
              </a:p>
            </p:txBody>
          </p:sp>
        </mc:Choice>
        <mc:Fallback xmlns="">
          <p:sp>
            <p:nvSpPr>
              <p:cNvPr id="16" name="TextBox 15">
                <a:extLst>
                  <a:ext uri="{FF2B5EF4-FFF2-40B4-BE49-F238E27FC236}">
                    <a16:creationId xmlns:a16="http://schemas.microsoft.com/office/drawing/2014/main" id="{AD493D36-2AB7-A67A-6A01-2FF1956A8EEA}"/>
                  </a:ext>
                </a:extLst>
              </p:cNvPr>
              <p:cNvSpPr txBox="1">
                <a:spLocks noRot="1" noChangeAspect="1" noMove="1" noResize="1" noEditPoints="1" noAdjustHandles="1" noChangeArrowheads="1" noChangeShapeType="1" noTextEdit="1"/>
              </p:cNvSpPr>
              <p:nvPr/>
            </p:nvSpPr>
            <p:spPr>
              <a:xfrm>
                <a:off x="693681" y="3796445"/>
                <a:ext cx="4635063" cy="696344"/>
              </a:xfrm>
              <a:prstGeom prst="rect">
                <a:avLst/>
              </a:prstGeom>
              <a:blipFill>
                <a:blip r:embed="rId7"/>
                <a:stretch>
                  <a:fillRect b="-5455"/>
                </a:stretch>
              </a:blipFill>
            </p:spPr>
            <p:txBody>
              <a:bodyPr/>
              <a:lstStyle/>
              <a:p>
                <a:r>
                  <a:rPr lang="en-US">
                    <a:noFill/>
                  </a:rPr>
                  <a:t> </a:t>
                </a:r>
              </a:p>
            </p:txBody>
          </p:sp>
        </mc:Fallback>
      </mc:AlternateContent>
    </p:spTree>
    <p:extLst>
      <p:ext uri="{BB962C8B-B14F-4D97-AF65-F5344CB8AC3E}">
        <p14:creationId xmlns:p14="http://schemas.microsoft.com/office/powerpoint/2010/main" val="227193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2B8F4-3A37-5677-CB97-D28C6E0D6E3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951E3E2-C0C8-D82B-FBE1-225C0579D39C}"/>
              </a:ext>
            </a:extLst>
          </p:cNvPr>
          <p:cNvSpPr txBox="1"/>
          <p:nvPr/>
        </p:nvSpPr>
        <p:spPr>
          <a:xfrm>
            <a:off x="304800" y="251513"/>
            <a:ext cx="3626069" cy="369332"/>
          </a:xfrm>
          <a:prstGeom prst="rect">
            <a:avLst/>
          </a:prstGeom>
          <a:noFill/>
        </p:spPr>
        <p:txBody>
          <a:bodyPr wrap="square">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#2 - Solution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F27FEEF-6032-5646-6EA8-AC6345326019}"/>
                  </a:ext>
                </a:extLst>
              </p:cNvPr>
              <p:cNvSpPr txBox="1"/>
              <p:nvPr/>
            </p:nvSpPr>
            <p:spPr>
              <a:xfrm>
                <a:off x="304799" y="1111497"/>
                <a:ext cx="8376745" cy="369332"/>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was the time of flight of the block of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oMath>
                </a14:m>
                <a:r>
                  <a:rPr lang="en-US" dirty="0">
                    <a:latin typeface="Times New Roman" panose="02020603050405020304" pitchFamily="18" charset="0"/>
                    <a:cs typeface="Times New Roman" panose="02020603050405020304" pitchFamily="18" charset="0"/>
                  </a:rPr>
                  <a:t> to the ground?</a:t>
                </a:r>
              </a:p>
            </p:txBody>
          </p:sp>
        </mc:Choice>
        <mc:Fallback xmlns="">
          <p:sp>
            <p:nvSpPr>
              <p:cNvPr id="3" name="TextBox 2">
                <a:extLst>
                  <a:ext uri="{FF2B5EF4-FFF2-40B4-BE49-F238E27FC236}">
                    <a16:creationId xmlns:a16="http://schemas.microsoft.com/office/drawing/2014/main" id="{0F27FEEF-6032-5646-6EA8-AC6345326019}"/>
                  </a:ext>
                </a:extLst>
              </p:cNvPr>
              <p:cNvSpPr txBox="1">
                <a:spLocks noRot="1" noChangeAspect="1" noMove="1" noResize="1" noEditPoints="1" noAdjustHandles="1" noChangeArrowheads="1" noChangeShapeType="1" noTextEdit="1"/>
              </p:cNvSpPr>
              <p:nvPr/>
            </p:nvSpPr>
            <p:spPr>
              <a:xfrm>
                <a:off x="304799" y="1111497"/>
                <a:ext cx="8376745" cy="369332"/>
              </a:xfrm>
              <a:prstGeom prst="rect">
                <a:avLst/>
              </a:prstGeom>
              <a:blipFill>
                <a:blip r:embed="rId2"/>
                <a:stretch>
                  <a:fillRect l="-455"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B4538A0-10C6-4EB8-341A-8019CCA61C41}"/>
                  </a:ext>
                </a:extLst>
              </p:cNvPr>
              <p:cNvSpPr txBox="1"/>
              <p:nvPr/>
            </p:nvSpPr>
            <p:spPr>
              <a:xfrm>
                <a:off x="700867" y="1580559"/>
                <a:ext cx="4960883" cy="9478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r>
                        <a:rPr lang="en-US" i="1">
                          <a:latin typeface="Cambria Math" panose="02040503050406030204" pitchFamily="18" charset="0"/>
                        </a:rPr>
                        <m:t>𝑔</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𝑦</m:t>
                              </m:r>
                            </m:num>
                            <m:den>
                              <m:r>
                                <a:rPr lang="en-US" b="0" i="1" smtClean="0">
                                  <a:latin typeface="Cambria Math" panose="02040503050406030204" pitchFamily="18" charset="0"/>
                                  <a:ea typeface="Cambria Math" panose="02040503050406030204" pitchFamily="18" charset="0"/>
                                </a:rPr>
                                <m:t>𝑔</m:t>
                              </m:r>
                            </m:den>
                          </m:f>
                        </m:e>
                      </m:rad>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2∙0.75</m:t>
                              </m:r>
                              <m:r>
                                <a:rPr lang="en-US" b="0" i="1" smtClean="0">
                                  <a:latin typeface="Cambria Math" panose="02040503050406030204" pitchFamily="18" charset="0"/>
                                  <a:ea typeface="Cambria Math" panose="02040503050406030204" pitchFamily="18" charset="0"/>
                                </a:rPr>
                                <m:t>𝑚</m:t>
                              </m:r>
                            </m:num>
                            <m:den>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den>
                          </m:f>
                        </m:e>
                      </m:rad>
                      <m:r>
                        <a:rPr lang="en-US" b="0" i="1" smtClean="0">
                          <a:latin typeface="Cambria Math" panose="02040503050406030204" pitchFamily="18" charset="0"/>
                          <a:ea typeface="Cambria Math" panose="02040503050406030204" pitchFamily="18" charset="0"/>
                        </a:rPr>
                        <m:t>=0.39</m:t>
                      </m:r>
                      <m:r>
                        <a:rPr lang="en-US" b="0" i="1" smtClean="0">
                          <a:latin typeface="Cambria Math" panose="02040503050406030204" pitchFamily="18" charset="0"/>
                          <a:ea typeface="Cambria Math" panose="02040503050406030204" pitchFamily="18" charset="0"/>
                        </a:rPr>
                        <m:t>𝑠</m:t>
                      </m:r>
                    </m:oMath>
                  </m:oMathPara>
                </a14:m>
                <a:endParaRPr lang="en-US" dirty="0"/>
              </a:p>
            </p:txBody>
          </p:sp>
        </mc:Choice>
        <mc:Fallback xmlns="">
          <p:sp>
            <p:nvSpPr>
              <p:cNvPr id="6" name="TextBox 5">
                <a:extLst>
                  <a:ext uri="{FF2B5EF4-FFF2-40B4-BE49-F238E27FC236}">
                    <a16:creationId xmlns:a16="http://schemas.microsoft.com/office/drawing/2014/main" id="{0B4538A0-10C6-4EB8-341A-8019CCA61C41}"/>
                  </a:ext>
                </a:extLst>
              </p:cNvPr>
              <p:cNvSpPr txBox="1">
                <a:spLocks noRot="1" noChangeAspect="1" noMove="1" noResize="1" noEditPoints="1" noAdjustHandles="1" noChangeArrowheads="1" noChangeShapeType="1" noTextEdit="1"/>
              </p:cNvSpPr>
              <p:nvPr/>
            </p:nvSpPr>
            <p:spPr>
              <a:xfrm>
                <a:off x="700867" y="1580559"/>
                <a:ext cx="4960883" cy="94782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4878550-28EB-E502-771D-9F435C342473}"/>
                  </a:ext>
                </a:extLst>
              </p:cNvPr>
              <p:cNvSpPr txBox="1"/>
              <p:nvPr/>
            </p:nvSpPr>
            <p:spPr>
              <a:xfrm>
                <a:off x="304799" y="2628113"/>
                <a:ext cx="11540360" cy="369332"/>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was the impact velocity (magnitude and direction) that the block of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2</m:t>
                        </m:r>
                      </m:sub>
                    </m:sSub>
                  </m:oMath>
                </a14:m>
                <a:r>
                  <a:rPr lang="en-US" dirty="0">
                    <a:latin typeface="Times New Roman" panose="02020603050405020304" pitchFamily="18" charset="0"/>
                    <a:cs typeface="Times New Roman" panose="02020603050405020304" pitchFamily="18" charset="0"/>
                  </a:rPr>
                  <a:t> made with the ground?</a:t>
                </a:r>
              </a:p>
            </p:txBody>
          </p:sp>
        </mc:Choice>
        <mc:Fallback xmlns="">
          <p:sp>
            <p:nvSpPr>
              <p:cNvPr id="8" name="TextBox 7">
                <a:extLst>
                  <a:ext uri="{FF2B5EF4-FFF2-40B4-BE49-F238E27FC236}">
                    <a16:creationId xmlns:a16="http://schemas.microsoft.com/office/drawing/2014/main" id="{C4878550-28EB-E502-771D-9F435C342473}"/>
                  </a:ext>
                </a:extLst>
              </p:cNvPr>
              <p:cNvSpPr txBox="1">
                <a:spLocks noRot="1" noChangeAspect="1" noMove="1" noResize="1" noEditPoints="1" noAdjustHandles="1" noChangeArrowheads="1" noChangeShapeType="1" noTextEdit="1"/>
              </p:cNvSpPr>
              <p:nvPr/>
            </p:nvSpPr>
            <p:spPr>
              <a:xfrm>
                <a:off x="304799" y="2628113"/>
                <a:ext cx="11540360" cy="369332"/>
              </a:xfrm>
              <a:prstGeom prst="rect">
                <a:avLst/>
              </a:prstGeom>
              <a:blipFill>
                <a:blip r:embed="rId4"/>
                <a:stretch>
                  <a:fillRect l="-330" t="-6452" b="-19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5F91EEA-C69B-B1D9-CDB3-9A87082D0A9B}"/>
                  </a:ext>
                </a:extLst>
              </p:cNvPr>
              <p:cNvSpPr txBox="1"/>
              <p:nvPr/>
            </p:nvSpPr>
            <p:spPr>
              <a:xfrm>
                <a:off x="814553" y="3263246"/>
                <a:ext cx="3717621" cy="3053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𝑓𝑥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r>
                        <a:rPr lang="en-US" b="0" i="1" smtClean="0">
                          <a:latin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𝑓𝑥</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𝑖𝑥</m:t>
                          </m:r>
                        </m:sub>
                      </m:sSub>
                      <m:r>
                        <a:rPr lang="en-US" b="0" i="1" smtClean="0">
                          <a:latin typeface="Cambria Math" panose="02040503050406030204" pitchFamily="18" charset="0"/>
                          <a:ea typeface="Cambria Math" panose="02040503050406030204" pitchFamily="18" charset="0"/>
                        </a:rPr>
                        <m:t>=1.27</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𝑠</m:t>
                              </m:r>
                            </m:den>
                          </m:f>
                        </m:e>
                      </m:box>
                    </m:oMath>
                  </m:oMathPara>
                </a14:m>
                <a:endParaRPr lang="en-US" dirty="0"/>
              </a:p>
            </p:txBody>
          </p:sp>
        </mc:Choice>
        <mc:Fallback xmlns="">
          <p:sp>
            <p:nvSpPr>
              <p:cNvPr id="9" name="TextBox 8">
                <a:extLst>
                  <a:ext uri="{FF2B5EF4-FFF2-40B4-BE49-F238E27FC236}">
                    <a16:creationId xmlns:a16="http://schemas.microsoft.com/office/drawing/2014/main" id="{C5F91EEA-C69B-B1D9-CDB3-9A87082D0A9B}"/>
                  </a:ext>
                </a:extLst>
              </p:cNvPr>
              <p:cNvSpPr txBox="1">
                <a:spLocks noRot="1" noChangeAspect="1" noMove="1" noResize="1" noEditPoints="1" noAdjustHandles="1" noChangeArrowheads="1" noChangeShapeType="1" noTextEdit="1"/>
              </p:cNvSpPr>
              <p:nvPr/>
            </p:nvSpPr>
            <p:spPr>
              <a:xfrm>
                <a:off x="814553" y="3263246"/>
                <a:ext cx="3717621" cy="305340"/>
              </a:xfrm>
              <a:prstGeom prst="rect">
                <a:avLst/>
              </a:prstGeom>
              <a:blipFill>
                <a:blip r:embed="rId5"/>
                <a:stretch>
                  <a:fillRect l="-683" r="-341" b="-2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9E65802-F21A-D9AE-E277-6315ED94421D}"/>
                  </a:ext>
                </a:extLst>
              </p:cNvPr>
              <p:cNvSpPr txBox="1"/>
              <p:nvPr/>
            </p:nvSpPr>
            <p:spPr>
              <a:xfrm>
                <a:off x="704192" y="3883416"/>
                <a:ext cx="4729654" cy="4355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𝑓𝑦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𝑖𝑦</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𝑦</m:t>
                          </m:r>
                        </m:sub>
                      </m:sSub>
                      <m:r>
                        <a:rPr lang="en-US" b="0" i="1" smtClean="0">
                          <a:latin typeface="Cambria Math" panose="02040503050406030204" pitchFamily="18" charset="0"/>
                        </a:rPr>
                        <m:t>𝑡</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9.8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𝑠</m:t>
                                      </m:r>
                                    </m:e>
                                    <m:sup>
                                      <m:r>
                                        <a:rPr lang="en-US" i="1">
                                          <a:latin typeface="Cambria Math" panose="02040503050406030204" pitchFamily="18" charset="0"/>
                                          <a:ea typeface="Cambria Math" panose="02040503050406030204" pitchFamily="18" charset="0"/>
                                        </a:rPr>
                                        <m:t>2</m:t>
                                      </m:r>
                                    </m:sup>
                                  </m:sSup>
                                </m:den>
                              </m:f>
                            </m:e>
                          </m:box>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0.39</m:t>
                          </m:r>
                          <m:r>
                            <a:rPr lang="en-US" b="0" i="1" smtClean="0">
                              <a:latin typeface="Cambria Math" panose="02040503050406030204" pitchFamily="18" charset="0"/>
                              <a:ea typeface="Cambria Math" panose="02040503050406030204" pitchFamily="18" charset="0"/>
                            </a:rPr>
                            <m:t>𝑠𝑠</m:t>
                          </m:r>
                        </m:e>
                      </m:d>
                      <m:r>
                        <a:rPr lang="en-US" b="0" i="1" smtClean="0">
                          <a:latin typeface="Cambria Math" panose="02040503050406030204" pitchFamily="18" charset="0"/>
                        </a:rPr>
                        <m:t>=−3.8</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oMath>
                  </m:oMathPara>
                </a14:m>
                <a:endParaRPr lang="en-US" dirty="0"/>
              </a:p>
            </p:txBody>
          </p:sp>
        </mc:Choice>
        <mc:Fallback xmlns="">
          <p:sp>
            <p:nvSpPr>
              <p:cNvPr id="10" name="TextBox 9">
                <a:extLst>
                  <a:ext uri="{FF2B5EF4-FFF2-40B4-BE49-F238E27FC236}">
                    <a16:creationId xmlns:a16="http://schemas.microsoft.com/office/drawing/2014/main" id="{39E65802-F21A-D9AE-E277-6315ED94421D}"/>
                  </a:ext>
                </a:extLst>
              </p:cNvPr>
              <p:cNvSpPr txBox="1">
                <a:spLocks noRot="1" noChangeAspect="1" noMove="1" noResize="1" noEditPoints="1" noAdjustHandles="1" noChangeArrowheads="1" noChangeShapeType="1" noTextEdit="1"/>
              </p:cNvSpPr>
              <p:nvPr/>
            </p:nvSpPr>
            <p:spPr>
              <a:xfrm>
                <a:off x="704192" y="3883416"/>
                <a:ext cx="4729654" cy="435504"/>
              </a:xfrm>
              <a:prstGeom prst="rect">
                <a:avLst/>
              </a:prstGeom>
              <a:blipFill>
                <a:blip r:embed="rId6"/>
                <a:stretch>
                  <a:fillRect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D06F855-A3C7-6583-B9F8-2AB128E247C2}"/>
                  </a:ext>
                </a:extLst>
              </p:cNvPr>
              <p:cNvSpPr txBox="1"/>
              <p:nvPr/>
            </p:nvSpPr>
            <p:spPr>
              <a:xfrm>
                <a:off x="787019" y="4541418"/>
                <a:ext cx="4874731" cy="6023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𝑓</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𝑓𝑥</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𝑓𝑦</m:t>
                              </m:r>
                            </m:sub>
                            <m:sup>
                              <m:r>
                                <a:rPr lang="en-US" b="0" i="1" smtClean="0">
                                  <a:latin typeface="Cambria Math" panose="02040503050406030204" pitchFamily="18" charset="0"/>
                                </a:rPr>
                                <m:t>2</m:t>
                              </m:r>
                            </m:sup>
                          </m:sSubSup>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7</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r>
                                            <a:rPr lang="en-US" i="1">
                                              <a:latin typeface="Cambria Math" panose="02040503050406030204" pitchFamily="18" charset="0"/>
                                              <a:ea typeface="Cambria Math" panose="02040503050406030204" pitchFamily="18" charset="0"/>
                                            </a:rPr>
                                            <m:t>𝑠</m:t>
                                          </m:r>
                                        </m:den>
                                      </m:f>
                                    </m:e>
                                  </m:box>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m:t>
                                  </m:r>
                                  <m:r>
                                    <m:rPr>
                                      <m:brk m:alnAt="63"/>
                                    </m:rPr>
                                    <a:rPr lang="en-US" b="0" i="1" smtClean="0">
                                      <a:latin typeface="Cambria Math" panose="02040503050406030204" pitchFamily="18" charset="0"/>
                                    </a:rPr>
                                    <m:t>3</m:t>
                                  </m:r>
                                  <m:r>
                                    <a:rPr lang="en-US" b="0" i="1" smtClean="0">
                                      <a:latin typeface="Cambria Math" panose="02040503050406030204" pitchFamily="18" charset="0"/>
                                    </a:rPr>
                                    <m:t>.8</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𝑠</m:t>
                                          </m:r>
                                        </m:den>
                                      </m:f>
                                    </m:e>
                                  </m:box>
                                </m:e>
                              </m:d>
                            </m:e>
                            <m:sup>
                              <m:r>
                                <a:rPr lang="en-US" b="0" i="1" smtClean="0">
                                  <a:latin typeface="Cambria Math" panose="02040503050406030204" pitchFamily="18" charset="0"/>
                                </a:rPr>
                                <m:t>2</m:t>
                              </m:r>
                            </m:sup>
                          </m:sSup>
                        </m:e>
                      </m:rad>
                      <m:r>
                        <a:rPr lang="en-US" b="0" i="1" smtClean="0">
                          <a:latin typeface="Cambria Math" panose="02040503050406030204" pitchFamily="18" charset="0"/>
                        </a:rPr>
                        <m:t>=4</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oMath>
                  </m:oMathPara>
                </a14:m>
                <a:endParaRPr lang="en-US" dirty="0"/>
              </a:p>
            </p:txBody>
          </p:sp>
        </mc:Choice>
        <mc:Fallback xmlns="">
          <p:sp>
            <p:nvSpPr>
              <p:cNvPr id="11" name="TextBox 10">
                <a:extLst>
                  <a:ext uri="{FF2B5EF4-FFF2-40B4-BE49-F238E27FC236}">
                    <a16:creationId xmlns:a16="http://schemas.microsoft.com/office/drawing/2014/main" id="{7D06F855-A3C7-6583-B9F8-2AB128E247C2}"/>
                  </a:ext>
                </a:extLst>
              </p:cNvPr>
              <p:cNvSpPr txBox="1">
                <a:spLocks noRot="1" noChangeAspect="1" noMove="1" noResize="1" noEditPoints="1" noAdjustHandles="1" noChangeArrowheads="1" noChangeShapeType="1" noTextEdit="1"/>
              </p:cNvSpPr>
              <p:nvPr/>
            </p:nvSpPr>
            <p:spPr>
              <a:xfrm>
                <a:off x="787019" y="4541418"/>
                <a:ext cx="4874731" cy="602344"/>
              </a:xfrm>
              <a:prstGeom prst="rect">
                <a:avLst/>
              </a:prstGeom>
              <a:blipFill>
                <a:blip r:embed="rId7"/>
                <a:stretch>
                  <a:fillRect l="-2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144447E-0BE0-1260-E419-BCD797FE89C0}"/>
                  </a:ext>
                </a:extLst>
              </p:cNvPr>
              <p:cNvSpPr txBox="1"/>
              <p:nvPr/>
            </p:nvSpPr>
            <p:spPr>
              <a:xfrm>
                <a:off x="787019" y="5290781"/>
                <a:ext cx="5971378" cy="639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tan</m:t>
                          </m:r>
                        </m:fName>
                        <m:e>
                          <m:r>
                            <a:rPr lang="en-US" i="1" smtClean="0">
                              <a:latin typeface="Cambria Math" panose="02040503050406030204" pitchFamily="18" charset="0"/>
                              <a:ea typeface="Cambria Math" panose="02040503050406030204" pitchFamily="18" charset="0"/>
                            </a:rPr>
                            <m:t>𝜙</m:t>
                          </m:r>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𝑓𝑦</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𝑓𝑥</m:t>
                              </m:r>
                            </m:sub>
                          </m:sSub>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tan</m:t>
                              </m:r>
                            </m:e>
                            <m:sup>
                              <m:r>
                                <a:rPr lang="en-US" b="0" i="1" smtClean="0">
                                  <a:latin typeface="Cambria Math" panose="02040503050406030204" pitchFamily="18" charset="0"/>
                                  <a:ea typeface="Cambria Math" panose="02040503050406030204" pitchFamily="18" charset="0"/>
                                </a:rPr>
                                <m:t>−1</m:t>
                              </m:r>
                            </m:sup>
                          </m:sSup>
                        </m:fName>
                        <m:e>
                          <m:d>
                            <m:dPr>
                              <m:ctrlPr>
                                <a:rPr lang="en-US" b="0"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𝑓𝑦</m:t>
                                      </m:r>
                                    </m:sub>
                                  </m:sSub>
                                </m:num>
                                <m:den>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𝑓𝑥</m:t>
                                      </m:r>
                                    </m:sub>
                                  </m:sSub>
                                </m:den>
                              </m:f>
                            </m:e>
                          </m:d>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sSup>
                            <m:sSupPr>
                              <m:ctrlPr>
                                <a:rPr lang="en-US"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tan</m:t>
                              </m:r>
                            </m:e>
                            <m:sup>
                              <m:r>
                                <a:rPr lang="en-US" i="1">
                                  <a:latin typeface="Cambria Math" panose="02040503050406030204" pitchFamily="18" charset="0"/>
                                  <a:ea typeface="Cambria Math" panose="02040503050406030204" pitchFamily="18" charset="0"/>
                                </a:rPr>
                                <m:t>−1</m:t>
                              </m:r>
                            </m:sup>
                          </m:sSup>
                        </m:fName>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m:t>
                                  </m:r>
                                  <m:r>
                                    <m:rPr>
                                      <m:brk m:alnAt="63"/>
                                    </m:rPr>
                                    <a:rPr lang="en-US" b="0" i="1" smtClean="0">
                                      <a:latin typeface="Cambria Math" panose="02040503050406030204" pitchFamily="18" charset="0"/>
                                    </a:rPr>
                                    <m:t>3</m:t>
                                  </m:r>
                                  <m:r>
                                    <a:rPr lang="en-US" b="0" i="1" smtClean="0">
                                      <a:latin typeface="Cambria Math" panose="02040503050406030204" pitchFamily="18" charset="0"/>
                                    </a:rPr>
                                    <m:t>.8</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𝑠</m:t>
                                          </m:r>
                                        </m:den>
                                      </m:f>
                                    </m:e>
                                  </m:box>
                                </m:num>
                                <m:den>
                                  <m:r>
                                    <a:rPr lang="en-US" b="0" i="1" smtClean="0">
                                      <a:latin typeface="Cambria Math" panose="02040503050406030204" pitchFamily="18" charset="0"/>
                                    </a:rPr>
                                    <m:t>1.27</m:t>
                                  </m:r>
                                </m:den>
                              </m:f>
                            </m:e>
                          </m:d>
                        </m:e>
                      </m:fun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71.5</m:t>
                          </m:r>
                        </m:e>
                        <m:sup>
                          <m:r>
                            <a:rPr lang="en-US" b="0" i="1" smtClean="0">
                              <a:latin typeface="Cambria Math" panose="02040503050406030204" pitchFamily="18" charset="0"/>
                            </a:rPr>
                            <m:t>0</m:t>
                          </m:r>
                        </m:sup>
                      </m:sSup>
                    </m:oMath>
                  </m:oMathPara>
                </a14:m>
                <a:endParaRPr lang="en-US" dirty="0"/>
              </a:p>
            </p:txBody>
          </p:sp>
        </mc:Choice>
        <mc:Fallback xmlns="">
          <p:sp>
            <p:nvSpPr>
              <p:cNvPr id="12" name="TextBox 11">
                <a:extLst>
                  <a:ext uri="{FF2B5EF4-FFF2-40B4-BE49-F238E27FC236}">
                    <a16:creationId xmlns:a16="http://schemas.microsoft.com/office/drawing/2014/main" id="{F144447E-0BE0-1260-E419-BCD797FE89C0}"/>
                  </a:ext>
                </a:extLst>
              </p:cNvPr>
              <p:cNvSpPr txBox="1">
                <a:spLocks noRot="1" noChangeAspect="1" noMove="1" noResize="1" noEditPoints="1" noAdjustHandles="1" noChangeArrowheads="1" noChangeShapeType="1" noTextEdit="1"/>
              </p:cNvSpPr>
              <p:nvPr/>
            </p:nvSpPr>
            <p:spPr>
              <a:xfrm>
                <a:off x="787019" y="5290781"/>
                <a:ext cx="5971378" cy="639214"/>
              </a:xfrm>
              <a:prstGeom prst="rect">
                <a:avLst/>
              </a:prstGeom>
              <a:blipFill>
                <a:blip r:embed="rId8"/>
                <a:stretch>
                  <a:fillRect l="-212" b="-11538"/>
                </a:stretch>
              </a:blipFill>
            </p:spPr>
            <p:txBody>
              <a:bodyPr/>
              <a:lstStyle/>
              <a:p>
                <a:r>
                  <a:rPr lang="en-US">
                    <a:noFill/>
                  </a:rPr>
                  <a:t> </a:t>
                </a:r>
              </a:p>
            </p:txBody>
          </p:sp>
        </mc:Fallback>
      </mc:AlternateContent>
    </p:spTree>
    <p:extLst>
      <p:ext uri="{BB962C8B-B14F-4D97-AF65-F5344CB8AC3E}">
        <p14:creationId xmlns:p14="http://schemas.microsoft.com/office/powerpoint/2010/main" val="109661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3F6A0-4935-3635-77A8-E7F5E967381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2964A48-7536-AE6B-30A7-3CDE6792992B}"/>
              </a:ext>
            </a:extLst>
          </p:cNvPr>
          <p:cNvSpPr txBox="1"/>
          <p:nvPr/>
        </p:nvSpPr>
        <p:spPr>
          <a:xfrm>
            <a:off x="304800" y="251513"/>
            <a:ext cx="3626069" cy="369332"/>
          </a:xfrm>
          <a:prstGeom prst="rect">
            <a:avLst/>
          </a:prstGeom>
          <a:noFill/>
        </p:spPr>
        <p:txBody>
          <a:bodyPr wrap="square">
            <a:spAutoFit/>
          </a:bodyPr>
          <a:lstStyle/>
          <a:p>
            <a:r>
              <a:rPr lang="en-US" dirty="0">
                <a:solidFill>
                  <a:srgbClr val="C00000"/>
                </a:solidFill>
                <a:latin typeface="Times New Roman" panose="02020603050405020304" pitchFamily="18" charset="0"/>
                <a:cs typeface="Times New Roman" panose="02020603050405020304" pitchFamily="18" charset="0"/>
              </a:rPr>
              <a:t>Final Exam Example #2 - Solution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D0E3885-CAC7-0D48-AAA3-176049BF35C1}"/>
                  </a:ext>
                </a:extLst>
              </p:cNvPr>
              <p:cNvSpPr txBox="1"/>
              <p:nvPr/>
            </p:nvSpPr>
            <p:spPr>
              <a:xfrm>
                <a:off x="409903" y="1013173"/>
                <a:ext cx="11214537" cy="3139321"/>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was the speed of the block of mass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 after the collision?</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Was the collision elastic or inelastic?</a:t>
                </a:r>
              </a:p>
            </p:txBody>
          </p:sp>
        </mc:Choice>
        <mc:Fallback xmlns="">
          <p:sp>
            <p:nvSpPr>
              <p:cNvPr id="3" name="TextBox 2">
                <a:extLst>
                  <a:ext uri="{FF2B5EF4-FFF2-40B4-BE49-F238E27FC236}">
                    <a16:creationId xmlns:a16="http://schemas.microsoft.com/office/drawing/2014/main" id="{FD0E3885-CAC7-0D48-AAA3-176049BF35C1}"/>
                  </a:ext>
                </a:extLst>
              </p:cNvPr>
              <p:cNvSpPr txBox="1">
                <a:spLocks noRot="1" noChangeAspect="1" noMove="1" noResize="1" noEditPoints="1" noAdjustHandles="1" noChangeArrowheads="1" noChangeShapeType="1" noTextEdit="1"/>
              </p:cNvSpPr>
              <p:nvPr/>
            </p:nvSpPr>
            <p:spPr>
              <a:xfrm>
                <a:off x="409903" y="1013173"/>
                <a:ext cx="11214537" cy="3139321"/>
              </a:xfrm>
              <a:prstGeom prst="rect">
                <a:avLst/>
              </a:prstGeom>
              <a:blipFill>
                <a:blip r:embed="rId2"/>
                <a:stretch>
                  <a:fillRect l="-339" t="-806" b="-20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5F497EB-7FF8-05BB-C097-4B1138063742}"/>
                  </a:ext>
                </a:extLst>
              </p:cNvPr>
              <p:cNvSpPr txBox="1"/>
              <p:nvPr/>
            </p:nvSpPr>
            <p:spPr>
              <a:xfrm>
                <a:off x="982717" y="1597572"/>
                <a:ext cx="3301801"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=0=</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𝑓𝑥</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𝑖𝑥</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𝑖𝑥</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𝑓𝑥</m:t>
                          </m:r>
                        </m:sub>
                      </m:sSub>
                    </m:oMath>
                  </m:oMathPara>
                </a14:m>
                <a:endParaRPr lang="en-US" dirty="0"/>
              </a:p>
            </p:txBody>
          </p:sp>
        </mc:Choice>
        <mc:Fallback xmlns="">
          <p:sp>
            <p:nvSpPr>
              <p:cNvPr id="4" name="TextBox 3">
                <a:extLst>
                  <a:ext uri="{FF2B5EF4-FFF2-40B4-BE49-F238E27FC236}">
                    <a16:creationId xmlns:a16="http://schemas.microsoft.com/office/drawing/2014/main" id="{F5F497EB-7FF8-05BB-C097-4B1138063742}"/>
                  </a:ext>
                </a:extLst>
              </p:cNvPr>
              <p:cNvSpPr txBox="1">
                <a:spLocks noRot="1" noChangeAspect="1" noMove="1" noResize="1" noEditPoints="1" noAdjustHandles="1" noChangeArrowheads="1" noChangeShapeType="1" noTextEdit="1"/>
              </p:cNvSpPr>
              <p:nvPr/>
            </p:nvSpPr>
            <p:spPr>
              <a:xfrm>
                <a:off x="982717" y="1597572"/>
                <a:ext cx="3301801" cy="299249"/>
              </a:xfrm>
              <a:prstGeom prst="rect">
                <a:avLst/>
              </a:prstGeom>
              <a:blipFill>
                <a:blip r:embed="rId3"/>
                <a:stretch>
                  <a:fillRect l="-1533" r="-766"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9E500BE-BFE9-BE43-45C0-56681DACCF97}"/>
                  </a:ext>
                </a:extLst>
              </p:cNvPr>
              <p:cNvSpPr txBox="1"/>
              <p:nvPr/>
            </p:nvSpPr>
            <p:spPr>
              <a:xfrm>
                <a:off x="979292" y="2186427"/>
                <a:ext cx="5631542"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r>
                            <a:rPr lang="en-US" b="0" i="1" smtClean="0">
                              <a:latin typeface="Cambria Math" panose="02040503050406030204" pitchFamily="18" charset="0"/>
                            </a:rPr>
                            <m:t>h𝑜𝑟𝑖𝑧𝑜𝑛𝑡𝑎𝑙</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r>
                            <a:rPr lang="en-US" i="1">
                              <a:latin typeface="Cambria Math" panose="02040503050406030204" pitchFamily="18" charset="0"/>
                            </a:rPr>
                            <m:t>𝑎𝑓𝑡𝑒𝑟</m:t>
                          </m:r>
                          <m:r>
                            <a:rPr lang="en-US" i="1">
                              <a:latin typeface="Cambria Math" panose="02040503050406030204" pitchFamily="18" charset="0"/>
                            </a:rPr>
                            <m:t>,</m:t>
                          </m:r>
                          <m:r>
                            <a:rPr lang="en-US" i="1">
                              <a:latin typeface="Cambria Math" panose="02040503050406030204" pitchFamily="18" charset="0"/>
                            </a:rPr>
                            <m:t>𝑐𝑜𝑙𝑙𝑖𝑠𝑖𝑜𝑛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r>
                            <a:rPr lang="en-US" b="0" i="1" smtClean="0">
                              <a:latin typeface="Cambria Math" panose="02040503050406030204" pitchFamily="18" charset="0"/>
                            </a:rPr>
                            <m:t>𝑎𝑓𝑡𝑒𝑟</m:t>
                          </m:r>
                          <m:r>
                            <a:rPr lang="en-US" b="0" i="1" smtClean="0">
                              <a:latin typeface="Cambria Math" panose="02040503050406030204" pitchFamily="18" charset="0"/>
                            </a:rPr>
                            <m:t>,</m:t>
                          </m:r>
                          <m:r>
                            <a:rPr lang="en-US" b="0" i="1" smtClean="0">
                              <a:latin typeface="Cambria Math" panose="02040503050406030204" pitchFamily="18" charset="0"/>
                            </a:rPr>
                            <m:t>𝑐𝑜𝑙𝑙𝑖𝑠𝑖𝑜𝑛</m:t>
                          </m:r>
                        </m:sub>
                      </m:sSub>
                    </m:oMath>
                  </m:oMathPara>
                </a14:m>
                <a:endParaRPr lang="en-US" dirty="0"/>
              </a:p>
            </p:txBody>
          </p:sp>
        </mc:Choice>
        <mc:Fallback xmlns="">
          <p:sp>
            <p:nvSpPr>
              <p:cNvPr id="6" name="TextBox 5">
                <a:extLst>
                  <a:ext uri="{FF2B5EF4-FFF2-40B4-BE49-F238E27FC236}">
                    <a16:creationId xmlns:a16="http://schemas.microsoft.com/office/drawing/2014/main" id="{79E500BE-BFE9-BE43-45C0-56681DACCF97}"/>
                  </a:ext>
                </a:extLst>
              </p:cNvPr>
              <p:cNvSpPr txBox="1">
                <a:spLocks noRot="1" noChangeAspect="1" noMove="1" noResize="1" noEditPoints="1" noAdjustHandles="1" noChangeArrowheads="1" noChangeShapeType="1" noTextEdit="1"/>
              </p:cNvSpPr>
              <p:nvPr/>
            </p:nvSpPr>
            <p:spPr>
              <a:xfrm>
                <a:off x="979292" y="2186427"/>
                <a:ext cx="5631542" cy="299249"/>
              </a:xfrm>
              <a:prstGeom prst="rect">
                <a:avLst/>
              </a:prstGeom>
              <a:blipFill>
                <a:blip r:embed="rId4"/>
                <a:stretch>
                  <a:fillRect l="-225" b="-2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0ED1076-96EF-7BEB-4EA5-02470004A669}"/>
                  </a:ext>
                </a:extLst>
              </p:cNvPr>
              <p:cNvSpPr txBox="1"/>
              <p:nvPr/>
            </p:nvSpPr>
            <p:spPr>
              <a:xfrm>
                <a:off x="409903" y="2714848"/>
                <a:ext cx="11056880" cy="7384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r>
                            <a:rPr lang="en-US" i="1">
                              <a:latin typeface="Cambria Math" panose="02040503050406030204" pitchFamily="18" charset="0"/>
                            </a:rPr>
                            <m:t>𝑎𝑓𝑡𝑒𝑟</m:t>
                          </m:r>
                          <m:r>
                            <a:rPr lang="en-US" i="1">
                              <a:latin typeface="Cambria Math" panose="02040503050406030204" pitchFamily="18" charset="0"/>
                            </a:rPr>
                            <m:t>,</m:t>
                          </m:r>
                          <m:r>
                            <a:rPr lang="en-US" i="1">
                              <a:latin typeface="Cambria Math" panose="02040503050406030204" pitchFamily="18" charset="0"/>
                            </a:rPr>
                            <m:t>𝑐𝑜𝑙𝑙𝑖𝑠𝑖𝑜𝑛</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r>
                                <a:rPr lang="en-US" i="1">
                                  <a:latin typeface="Cambria Math" panose="02040503050406030204" pitchFamily="18" charset="0"/>
                                </a:rPr>
                                <m:t>h𝑜𝑟𝑖𝑧𝑜𝑛𝑡𝑎𝑙</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𝑎𝑓𝑡𝑒𝑟</m:t>
                              </m:r>
                              <m:r>
                                <a:rPr lang="en-US" b="0" i="1" smtClean="0">
                                  <a:latin typeface="Cambria Math" panose="02040503050406030204" pitchFamily="18" charset="0"/>
                                </a:rPr>
                                <m:t> </m:t>
                              </m:r>
                              <m:r>
                                <a:rPr lang="en-US" b="0" i="1" smtClean="0">
                                  <a:latin typeface="Cambria Math" panose="02040503050406030204" pitchFamily="18" charset="0"/>
                                </a:rPr>
                                <m:t>𝑐𝑜𝑙𝑙𝑖𝑠𝑖𝑜𝑛</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1</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d>
                            <m:dPr>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0.5</m:t>
                              </m:r>
                              <m:r>
                                <a:rPr lang="en-US" i="1">
                                  <a:latin typeface="Cambria Math" panose="02040503050406030204" pitchFamily="18" charset="0"/>
                                  <a:ea typeface="Cambria Math" panose="02040503050406030204" pitchFamily="18" charset="0"/>
                                </a:rPr>
                                <m:t>𝑘𝑔</m:t>
                              </m:r>
                              <m:r>
                                <a:rPr lang="en-US" i="1">
                                  <a:latin typeface="Cambria Math" panose="02040503050406030204" pitchFamily="18" charset="0"/>
                                  <a:ea typeface="Cambria Math" panose="02040503050406030204" pitchFamily="18" charset="0"/>
                                </a:rPr>
                                <m:t>∙4.4</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𝑠</m:t>
                                      </m:r>
                                    </m:den>
                                  </m:f>
                                </m:e>
                              </m:box>
                            </m:e>
                          </m:d>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𝑘𝑔</m:t>
                              </m:r>
                              <m:r>
                                <a:rPr lang="en-US" i="1">
                                  <a:latin typeface="Cambria Math" panose="02040503050406030204" pitchFamily="18" charset="0"/>
                                  <a:ea typeface="Cambria Math" panose="02040503050406030204" pitchFamily="18" charset="0"/>
                                </a:rPr>
                                <m:t>∙</m:t>
                              </m:r>
                              <m:r>
                                <m:rPr>
                                  <m:brk m:alnAt="63"/>
                                </m:rP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.27</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r>
                                        <a:rPr lang="en-US" i="1">
                                          <a:latin typeface="Cambria Math" panose="02040503050406030204" pitchFamily="18" charset="0"/>
                                          <a:ea typeface="Cambria Math" panose="02040503050406030204" pitchFamily="18" charset="0"/>
                                        </a:rPr>
                                        <m:t>2</m:t>
                                      </m:r>
                                    </m:den>
                                  </m:f>
                                </m:e>
                              </m:box>
                            </m:e>
                          </m:d>
                        </m:num>
                        <m:den>
                          <m:r>
                            <a:rPr lang="en-US" b="0" i="1" smtClean="0">
                              <a:latin typeface="Cambria Math" panose="02040503050406030204" pitchFamily="18" charset="0"/>
                              <a:ea typeface="Cambria Math" panose="02040503050406030204" pitchFamily="18" charset="0"/>
                            </a:rPr>
                            <m:t>0.5</m:t>
                          </m:r>
                          <m:r>
                            <a:rPr lang="en-US" b="0" i="1" smtClean="0">
                              <a:latin typeface="Cambria Math" panose="02040503050406030204" pitchFamily="18" charset="0"/>
                              <a:ea typeface="Cambria Math" panose="02040503050406030204" pitchFamily="18" charset="0"/>
                            </a:rPr>
                            <m:t>𝑘𝑔</m:t>
                          </m:r>
                        </m:den>
                      </m:f>
                      <m:r>
                        <a:rPr lang="en-US" b="0" i="1" smtClean="0">
                          <a:latin typeface="Cambria Math" panose="02040503050406030204" pitchFamily="18" charset="0"/>
                          <a:ea typeface="Cambria Math" panose="02040503050406030204" pitchFamily="18" charset="0"/>
                        </a:rPr>
                        <m:t>=−0.68</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𝑠</m:t>
                              </m:r>
                            </m:den>
                          </m:f>
                        </m:e>
                      </m:box>
                    </m:oMath>
                  </m:oMathPara>
                </a14:m>
                <a:endParaRPr lang="en-US" dirty="0"/>
              </a:p>
            </p:txBody>
          </p:sp>
        </mc:Choice>
        <mc:Fallback xmlns="">
          <p:sp>
            <p:nvSpPr>
              <p:cNvPr id="8" name="TextBox 7">
                <a:extLst>
                  <a:ext uri="{FF2B5EF4-FFF2-40B4-BE49-F238E27FC236}">
                    <a16:creationId xmlns:a16="http://schemas.microsoft.com/office/drawing/2014/main" id="{30ED1076-96EF-7BEB-4EA5-02470004A669}"/>
                  </a:ext>
                </a:extLst>
              </p:cNvPr>
              <p:cNvSpPr txBox="1">
                <a:spLocks noRot="1" noChangeAspect="1" noMove="1" noResize="1" noEditPoints="1" noAdjustHandles="1" noChangeArrowheads="1" noChangeShapeType="1" noTextEdit="1"/>
              </p:cNvSpPr>
              <p:nvPr/>
            </p:nvSpPr>
            <p:spPr>
              <a:xfrm>
                <a:off x="409903" y="2714848"/>
                <a:ext cx="11056880" cy="738407"/>
              </a:xfrm>
              <a:prstGeom prst="rect">
                <a:avLst/>
              </a:prstGeom>
              <a:blipFill>
                <a:blip r:embed="rId5"/>
                <a:stretch>
                  <a:fillRect b="-67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6ACC32B-2A93-E58D-D57F-4919F293CA94}"/>
                  </a:ext>
                </a:extLst>
              </p:cNvPr>
              <p:cNvSpPr txBox="1"/>
              <p:nvPr/>
            </p:nvSpPr>
            <p:spPr>
              <a:xfrm>
                <a:off x="979292" y="4413278"/>
                <a:ext cx="4820101" cy="3236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1</m:t>
                              </m:r>
                            </m:sub>
                          </m:sSub>
                          <m:sSubSup>
                            <m:sSubSupPr>
                              <m:ctrlPr>
                                <a:rPr lang="en-US" i="1">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𝑎𝑐</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2</m:t>
                              </m:r>
                            </m:sub>
                          </m:sSub>
                          <m:sSubSup>
                            <m:sSubSupPr>
                              <m:ctrlPr>
                                <a:rPr lang="en-US" i="1">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𝑎𝑐</m:t>
                              </m:r>
                            </m:sub>
                            <m:sup>
                              <m:r>
                                <a:rPr lang="en-US" b="0" i="1" smtClean="0">
                                  <a:latin typeface="Cambria Math" panose="02040503050406030204" pitchFamily="18" charset="0"/>
                                  <a:ea typeface="Cambria Math" panose="02040503050406030204" pitchFamily="18" charset="0"/>
                                </a:rPr>
                                <m:t>2</m:t>
                              </m:r>
                            </m:sup>
                          </m:sSubSup>
                        </m:e>
                      </m:d>
                      <m:r>
                        <a:rPr lang="en-US" b="0" i="1" smtClean="0">
                          <a:latin typeface="Cambria Math" panose="02040503050406030204" pitchFamily="18" charset="0"/>
                          <a:ea typeface="Cambria Math" panose="02040503050406030204" pitchFamily="18" charset="0"/>
                        </a:rPr>
                        <m:t>−</m:t>
                      </m:r>
                      <m:box>
                        <m:boxPr>
                          <m:ctrlPr>
                            <a:rPr lang="en-US" b="0" i="1" smtClean="0">
                              <a:latin typeface="Cambria Math" panose="02040503050406030204" pitchFamily="18" charset="0"/>
                              <a:ea typeface="Cambria Math" panose="02040503050406030204" pitchFamily="18" charset="0"/>
                            </a:rPr>
                          </m:ctrlPr>
                        </m:boxPr>
                        <m:e>
                          <m:argPr>
                            <m:argSz m:val="-1"/>
                          </m:argP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1</m:t>
                          </m:r>
                        </m:sub>
                      </m:sSub>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h</m:t>
                          </m:r>
                        </m:sub>
                        <m:sup>
                          <m:r>
                            <a:rPr lang="en-US" b="0" i="1" smtClean="0">
                              <a:latin typeface="Cambria Math" panose="02040503050406030204" pitchFamily="18" charset="0"/>
                              <a:ea typeface="Cambria Math" panose="02040503050406030204" pitchFamily="18" charset="0"/>
                            </a:rPr>
                            <m:t>2</m:t>
                          </m:r>
                        </m:sup>
                      </m:sSubSup>
                    </m:oMath>
                  </m:oMathPara>
                </a14:m>
                <a:endParaRPr lang="en-US" dirty="0"/>
              </a:p>
            </p:txBody>
          </p:sp>
        </mc:Choice>
        <mc:Fallback xmlns="">
          <p:sp>
            <p:nvSpPr>
              <p:cNvPr id="9" name="TextBox 8">
                <a:extLst>
                  <a:ext uri="{FF2B5EF4-FFF2-40B4-BE49-F238E27FC236}">
                    <a16:creationId xmlns:a16="http://schemas.microsoft.com/office/drawing/2014/main" id="{76ACC32B-2A93-E58D-D57F-4919F293CA94}"/>
                  </a:ext>
                </a:extLst>
              </p:cNvPr>
              <p:cNvSpPr txBox="1">
                <a:spLocks noRot="1" noChangeAspect="1" noMove="1" noResize="1" noEditPoints="1" noAdjustHandles="1" noChangeArrowheads="1" noChangeShapeType="1" noTextEdit="1"/>
              </p:cNvSpPr>
              <p:nvPr/>
            </p:nvSpPr>
            <p:spPr>
              <a:xfrm>
                <a:off x="979292" y="4413278"/>
                <a:ext cx="4820101" cy="323615"/>
              </a:xfrm>
              <a:prstGeom prst="rect">
                <a:avLst/>
              </a:prstGeom>
              <a:blipFill>
                <a:blip r:embed="rId6"/>
                <a:stretch>
                  <a:fillRect l="-789" b="-2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CAA1F14-25C1-D154-BD49-9FC0095106A7}"/>
                  </a:ext>
                </a:extLst>
              </p:cNvPr>
              <p:cNvSpPr txBox="1"/>
              <p:nvPr/>
            </p:nvSpPr>
            <p:spPr>
              <a:xfrm>
                <a:off x="968782" y="5260428"/>
                <a:ext cx="7620228" cy="4182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0.5</m:t>
                              </m:r>
                              <m:r>
                                <a:rPr lang="en-US" b="0" i="1" smtClean="0">
                                  <a:latin typeface="Cambria Math" panose="02040503050406030204" pitchFamily="18" charset="0"/>
                                  <a:ea typeface="Cambria Math" panose="02040503050406030204" pitchFamily="18" charset="0"/>
                                </a:rPr>
                                <m:t>𝑘𝑔</m:t>
                              </m:r>
                            </m:e>
                          </m:d>
                          <m:sSup>
                            <m:sSupPr>
                              <m:ctrlPr>
                                <a:rPr lang="en-US" i="1">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−0.68</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r>
                                            <a:rPr lang="en-US" i="1">
                                              <a:latin typeface="Cambria Math" panose="02040503050406030204" pitchFamily="18" charset="0"/>
                                              <a:ea typeface="Cambria Math" panose="02040503050406030204" pitchFamily="18" charset="0"/>
                                            </a:rPr>
                                            <m:t>𝑠</m:t>
                                          </m:r>
                                        </m:den>
                                      </m:f>
                                    </m:e>
                                  </m:box>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𝑘𝑔</m:t>
                              </m:r>
                            </m:e>
                          </m:d>
                          <m:sSup>
                            <m:sSupPr>
                              <m:ctrlPr>
                                <a:rPr lang="en-US" i="1">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r>
                                    <m:rPr>
                                      <m:brk m:alnAt="63"/>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.27</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r>
                                            <a:rPr lang="en-US" i="1">
                                              <a:latin typeface="Cambria Math" panose="02040503050406030204" pitchFamily="18" charset="0"/>
                                              <a:ea typeface="Cambria Math" panose="02040503050406030204" pitchFamily="18" charset="0"/>
                                            </a:rPr>
                                            <m:t>2</m:t>
                                          </m:r>
                                        </m:den>
                                      </m:f>
                                    </m:e>
                                  </m:box>
                                </m:e>
                              </m:d>
                            </m:e>
                            <m:sup>
                              <m:r>
                                <a:rPr lang="en-US" b="0" i="1" smtClean="0">
                                  <a:latin typeface="Cambria Math" panose="02040503050406030204" pitchFamily="18" charset="0"/>
                                  <a:ea typeface="Cambria Math" panose="02040503050406030204" pitchFamily="18" charset="0"/>
                                </a:rPr>
                                <m:t>2</m:t>
                              </m:r>
                            </m:sup>
                          </m:sSup>
                        </m:e>
                      </m:d>
                      <m:r>
                        <a:rPr lang="en-US" b="0" i="1" smtClean="0">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box>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0.5</m:t>
                          </m:r>
                          <m:r>
                            <a:rPr lang="en-US" b="0" i="1" smtClean="0">
                              <a:latin typeface="Cambria Math" panose="02040503050406030204" pitchFamily="18" charset="0"/>
                              <a:ea typeface="Cambria Math" panose="02040503050406030204" pitchFamily="18" charset="0"/>
                            </a:rPr>
                            <m:t>𝑘𝑔</m:t>
                          </m:r>
                        </m:e>
                      </m:d>
                      <m:sSup>
                        <m:sSupPr>
                          <m:ctrlPr>
                            <a:rPr lang="en-US" i="1">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4.4</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𝑠</m:t>
                                      </m:r>
                                    </m:den>
                                  </m:f>
                                </m:e>
                              </m:box>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=−3.11</m:t>
                      </m:r>
                      <m:r>
                        <a:rPr lang="en-US" b="0" i="1" smtClean="0">
                          <a:latin typeface="Cambria Math" panose="02040503050406030204" pitchFamily="18" charset="0"/>
                          <a:ea typeface="Cambria Math" panose="02040503050406030204" pitchFamily="18" charset="0"/>
                        </a:rPr>
                        <m:t>𝐽</m:t>
                      </m:r>
                    </m:oMath>
                  </m:oMathPara>
                </a14:m>
                <a:endParaRPr lang="en-US" dirty="0"/>
              </a:p>
            </p:txBody>
          </p:sp>
        </mc:Choice>
        <mc:Fallback xmlns="">
          <p:sp>
            <p:nvSpPr>
              <p:cNvPr id="10" name="TextBox 9">
                <a:extLst>
                  <a:ext uri="{FF2B5EF4-FFF2-40B4-BE49-F238E27FC236}">
                    <a16:creationId xmlns:a16="http://schemas.microsoft.com/office/drawing/2014/main" id="{ECAA1F14-25C1-D154-BD49-9FC0095106A7}"/>
                  </a:ext>
                </a:extLst>
              </p:cNvPr>
              <p:cNvSpPr txBox="1">
                <a:spLocks noRot="1" noChangeAspect="1" noMove="1" noResize="1" noEditPoints="1" noAdjustHandles="1" noChangeArrowheads="1" noChangeShapeType="1" noTextEdit="1"/>
              </p:cNvSpPr>
              <p:nvPr/>
            </p:nvSpPr>
            <p:spPr>
              <a:xfrm>
                <a:off x="968782" y="5260428"/>
                <a:ext cx="7620228" cy="418256"/>
              </a:xfrm>
              <a:prstGeom prst="rect">
                <a:avLst/>
              </a:prstGeom>
              <a:blipFill>
                <a:blip r:embed="rId7"/>
                <a:stretch>
                  <a:fillRect l="-333" r="-499" b="-5882"/>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A58B990A-9D50-406D-BFF4-8E89B3B34800}"/>
              </a:ext>
            </a:extLst>
          </p:cNvPr>
          <p:cNvSpPr txBox="1"/>
          <p:nvPr/>
        </p:nvSpPr>
        <p:spPr>
          <a:xfrm>
            <a:off x="968782" y="6017553"/>
            <a:ext cx="602242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Since this is not zero, the collision is inelastic.</a:t>
            </a:r>
          </a:p>
        </p:txBody>
      </p:sp>
    </p:spTree>
    <p:extLst>
      <p:ext uri="{BB962C8B-B14F-4D97-AF65-F5344CB8AC3E}">
        <p14:creationId xmlns:p14="http://schemas.microsoft.com/office/powerpoint/2010/main" val="4282025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768</TotalTime>
  <Words>5732</Words>
  <Application>Microsoft Macintosh PowerPoint</Application>
  <PresentationFormat>Widescreen</PresentationFormat>
  <Paragraphs>420</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Aptos Display</vt:lpstr>
      <vt:lpstr>Arial</vt:lpstr>
      <vt:lpstr>Cambria Math</vt:lpstr>
      <vt:lpstr>Google Sans Text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LaBrake, Scott</dc:creator>
  <cp:lastModifiedBy>LaBrake, Scott M.</cp:lastModifiedBy>
  <cp:revision>69</cp:revision>
  <dcterms:created xsi:type="dcterms:W3CDTF">2025-06-04T00:27:35Z</dcterms:created>
  <dcterms:modified xsi:type="dcterms:W3CDTF">2026-06-06T10:21:21Z</dcterms:modified>
</cp:coreProperties>
</file>