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3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7.emf"/><Relationship Id="rId3" Type="http://schemas.openxmlformats.org/officeDocument/2006/relationships/image" Target="../media/image1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Relationship Id="rId2" Type="http://schemas.openxmlformats.org/officeDocument/2006/relationships/image" Target="../media/image2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Relationship Id="rId2" Type="http://schemas.openxmlformats.org/officeDocument/2006/relationships/image" Target="../media/image2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Relationship Id="rId2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00D5-EA4F-1D4E-A407-9C57B9F432E2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617D-A6B0-D94B-9A44-698686A21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4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00D5-EA4F-1D4E-A407-9C57B9F432E2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617D-A6B0-D94B-9A44-698686A21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00D5-EA4F-1D4E-A407-9C57B9F432E2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617D-A6B0-D94B-9A44-698686A21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4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00D5-EA4F-1D4E-A407-9C57B9F432E2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617D-A6B0-D94B-9A44-698686A21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5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00D5-EA4F-1D4E-A407-9C57B9F432E2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617D-A6B0-D94B-9A44-698686A21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00D5-EA4F-1D4E-A407-9C57B9F432E2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617D-A6B0-D94B-9A44-698686A21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3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00D5-EA4F-1D4E-A407-9C57B9F432E2}" type="datetimeFigureOut">
              <a:rPr lang="en-US" smtClean="0"/>
              <a:t>4/11/17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617D-A6B0-D94B-9A44-698686A21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00D5-EA4F-1D4E-A407-9C57B9F432E2}" type="datetimeFigureOut">
              <a:rPr lang="en-US" smtClean="0"/>
              <a:t>4/11/17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617D-A6B0-D94B-9A44-698686A21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0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00D5-EA4F-1D4E-A407-9C57B9F432E2}" type="datetimeFigureOut">
              <a:rPr lang="en-US" smtClean="0"/>
              <a:t>4/11/17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617D-A6B0-D94B-9A44-698686A21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9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00D5-EA4F-1D4E-A407-9C57B9F432E2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617D-A6B0-D94B-9A44-698686A21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7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00D5-EA4F-1D4E-A407-9C57B9F432E2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617D-A6B0-D94B-9A44-698686A21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9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C00D5-EA4F-1D4E-A407-9C57B9F432E2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3617D-A6B0-D94B-9A44-698686A21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4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5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17.e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18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19.e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0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1.e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2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3.e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4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1.e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2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4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1929" y="432659"/>
            <a:ext cx="759150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The Potential Barrier</a:t>
            </a:r>
          </a:p>
          <a:p>
            <a:r>
              <a:rPr lang="en-US" sz="2600" dirty="0">
                <a:latin typeface="Times New Roman"/>
                <a:cs typeface="Times New Roman"/>
              </a:rPr>
              <a:t>	</a:t>
            </a:r>
            <a:r>
              <a:rPr lang="en-US" sz="2600" dirty="0" smtClean="0">
                <a:latin typeface="Times New Roman"/>
                <a:cs typeface="Times New Roman"/>
              </a:rPr>
              <a:t>- Calculations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Continuity of the wave function and its first derivative at the boundaries of the barrier.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012959"/>
              </p:ext>
            </p:extLst>
          </p:nvPr>
        </p:nvGraphicFramePr>
        <p:xfrm>
          <a:off x="517815" y="3028463"/>
          <a:ext cx="8036588" cy="358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3187700" imgH="1422400" progId="Equation.DSMT4">
                  <p:embed/>
                </p:oleObj>
              </mc:Choice>
              <mc:Fallback>
                <p:oleObj name="Equation" r:id="rId3" imgW="3187700" imgH="142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7815" y="3028463"/>
                        <a:ext cx="8036588" cy="358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3025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20" y="265179"/>
            <a:ext cx="8753087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The Potential Barrier</a:t>
            </a:r>
          </a:p>
          <a:p>
            <a:r>
              <a:rPr lang="en-US" sz="2600" dirty="0">
                <a:latin typeface="Times New Roman"/>
                <a:cs typeface="Times New Roman"/>
              </a:rPr>
              <a:t>	</a:t>
            </a:r>
            <a:r>
              <a:rPr lang="en-US" sz="2600" dirty="0" smtClean="0">
                <a:latin typeface="Times New Roman"/>
                <a:cs typeface="Times New Roman"/>
              </a:rPr>
              <a:t>- Calculations</a:t>
            </a: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The transmission coefficient: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Now when I multiply these two expressions together the terms involving the complex exponentials multiply to one.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543163"/>
              </p:ext>
            </p:extLst>
          </p:nvPr>
        </p:nvGraphicFramePr>
        <p:xfrm>
          <a:off x="782638" y="2157413"/>
          <a:ext cx="6746875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3" imgW="2984500" imgH="1308100" progId="Equation.DSMT4">
                  <p:embed/>
                </p:oleObj>
              </mc:Choice>
              <mc:Fallback>
                <p:oleObj name="Equation" r:id="rId3" imgW="2984500" imgH="1308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2638" y="2157413"/>
                        <a:ext cx="6746875" cy="295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9633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9887" y="83605"/>
            <a:ext cx="900411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The Potential Barrier</a:t>
            </a:r>
          </a:p>
          <a:p>
            <a:r>
              <a:rPr lang="en-US" sz="2600" dirty="0">
                <a:latin typeface="Times New Roman"/>
                <a:cs typeface="Times New Roman"/>
              </a:rPr>
              <a:t>	</a:t>
            </a:r>
            <a:r>
              <a:rPr lang="en-US" sz="2600" dirty="0" smtClean="0">
                <a:latin typeface="Times New Roman"/>
                <a:cs typeface="Times New Roman"/>
              </a:rPr>
              <a:t>- Calculations</a:t>
            </a: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The transmission coefficient: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And “lastly” from a table of mathematical formulas: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So that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763290"/>
              </p:ext>
            </p:extLst>
          </p:nvPr>
        </p:nvGraphicFramePr>
        <p:xfrm>
          <a:off x="688219" y="1908443"/>
          <a:ext cx="737870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3" imgW="3263900" imgH="457200" progId="Equation.DSMT4">
                  <p:embed/>
                </p:oleObj>
              </mc:Choice>
              <mc:Fallback>
                <p:oleObj name="Equation" r:id="rId3" imgW="32639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8219" y="1908443"/>
                        <a:ext cx="7378700" cy="103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458056"/>
              </p:ext>
            </p:extLst>
          </p:nvPr>
        </p:nvGraphicFramePr>
        <p:xfrm>
          <a:off x="580748" y="4669476"/>
          <a:ext cx="8067675" cy="197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5" imgW="3568700" imgH="876300" progId="Equation.DSMT4">
                  <p:embed/>
                </p:oleObj>
              </mc:Choice>
              <mc:Fallback>
                <p:oleObj name="Equation" r:id="rId5" imgW="3568700" imgH="87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0748" y="4669476"/>
                        <a:ext cx="8067675" cy="1979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2143"/>
              </p:ext>
            </p:extLst>
          </p:nvPr>
        </p:nvGraphicFramePr>
        <p:xfrm>
          <a:off x="688219" y="3456412"/>
          <a:ext cx="281305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7" imgW="1244600" imgH="203200" progId="Equation.DSMT4">
                  <p:embed/>
                </p:oleObj>
              </mc:Choice>
              <mc:Fallback>
                <p:oleObj name="Equation" r:id="rId7" imgW="12446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8219" y="3456412"/>
                        <a:ext cx="2813050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3708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887" y="83605"/>
            <a:ext cx="900411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The Potential Barrier</a:t>
            </a:r>
          </a:p>
          <a:p>
            <a:r>
              <a:rPr lang="en-US" sz="2600" dirty="0">
                <a:latin typeface="Times New Roman"/>
                <a:cs typeface="Times New Roman"/>
              </a:rPr>
              <a:t>	</a:t>
            </a:r>
            <a:r>
              <a:rPr lang="en-US" sz="2600" dirty="0" smtClean="0">
                <a:latin typeface="Times New Roman"/>
                <a:cs typeface="Times New Roman"/>
              </a:rPr>
              <a:t>- Calculations</a:t>
            </a: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Let’s write the transmission coefficient in terms of the energies: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Start with the expression involving the k’s: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and</a:t>
            </a:r>
          </a:p>
          <a:p>
            <a:endParaRPr lang="en-US" sz="2600" dirty="0">
              <a:latin typeface="Times New Roman"/>
              <a:cs typeface="Times New Roman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941299"/>
              </p:ext>
            </p:extLst>
          </p:nvPr>
        </p:nvGraphicFramePr>
        <p:xfrm>
          <a:off x="1419225" y="2738438"/>
          <a:ext cx="50006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3" imgW="2882900" imgH="571500" progId="Equation.DSMT4">
                  <p:embed/>
                </p:oleObj>
              </mc:Choice>
              <mc:Fallback>
                <p:oleObj name="Equation" r:id="rId3" imgW="2882900" imgH="571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9225" y="2738438"/>
                        <a:ext cx="5000625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649646"/>
              </p:ext>
            </p:extLst>
          </p:nvPr>
        </p:nvGraphicFramePr>
        <p:xfrm>
          <a:off x="873125" y="4251325"/>
          <a:ext cx="7424738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5" imgW="4279900" imgH="1066800" progId="Equation.DSMT4">
                  <p:embed/>
                </p:oleObj>
              </mc:Choice>
              <mc:Fallback>
                <p:oleObj name="Equation" r:id="rId5" imgW="4279900" imgH="106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3125" y="4251325"/>
                        <a:ext cx="7424738" cy="184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9717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887" y="83605"/>
            <a:ext cx="9004113" cy="4185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The Potential Barrier</a:t>
            </a:r>
          </a:p>
          <a:p>
            <a:r>
              <a:rPr lang="en-US" sz="2600" dirty="0">
                <a:latin typeface="Times New Roman"/>
                <a:cs typeface="Times New Roman"/>
              </a:rPr>
              <a:t>	</a:t>
            </a:r>
            <a:r>
              <a:rPr lang="en-US" sz="2600" dirty="0" smtClean="0">
                <a:latin typeface="Times New Roman"/>
                <a:cs typeface="Times New Roman"/>
              </a:rPr>
              <a:t>- Calculations</a:t>
            </a: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The definitions of </a:t>
            </a:r>
            <a:r>
              <a:rPr lang="en-US" sz="2600" i="1" dirty="0" smtClean="0">
                <a:latin typeface="Times New Roman"/>
                <a:cs typeface="Times New Roman"/>
              </a:rPr>
              <a:t>k</a:t>
            </a:r>
            <a:r>
              <a:rPr lang="en-US" sz="2600" dirty="0" smtClean="0">
                <a:latin typeface="Times New Roman"/>
                <a:cs typeface="Times New Roman"/>
              </a:rPr>
              <a:t> and </a:t>
            </a:r>
            <a:r>
              <a:rPr lang="en-US" sz="2600" i="1" dirty="0" smtClean="0">
                <a:latin typeface="Times New Roman"/>
                <a:cs typeface="Times New Roman"/>
              </a:rPr>
              <a:t>k’</a:t>
            </a:r>
            <a:r>
              <a:rPr lang="en-US" sz="2600" dirty="0" smtClean="0">
                <a:latin typeface="Times New Roman"/>
                <a:cs typeface="Times New Roman"/>
              </a:rPr>
              <a:t>: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So that:</a:t>
            </a:r>
            <a:endParaRPr lang="en-US" sz="2600" dirty="0">
              <a:latin typeface="Times New Roman"/>
              <a:cs typeface="Times New Roman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953840"/>
              </p:ext>
            </p:extLst>
          </p:nvPr>
        </p:nvGraphicFramePr>
        <p:xfrm>
          <a:off x="724711" y="4311744"/>
          <a:ext cx="791051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3" imgW="3136900" imgH="584200" progId="Equation.DSMT4">
                  <p:embed/>
                </p:oleObj>
              </mc:Choice>
              <mc:Fallback>
                <p:oleObj name="Equation" r:id="rId3" imgW="3136900" imgH="5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4711" y="4311744"/>
                        <a:ext cx="7910513" cy="1474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083143"/>
              </p:ext>
            </p:extLst>
          </p:nvPr>
        </p:nvGraphicFramePr>
        <p:xfrm>
          <a:off x="724711" y="1868709"/>
          <a:ext cx="3043238" cy="208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5" imgW="1206500" imgH="825500" progId="Equation.DSMT4">
                  <p:embed/>
                </p:oleObj>
              </mc:Choice>
              <mc:Fallback>
                <p:oleObj name="Equation" r:id="rId5" imgW="1206500" imgH="825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4711" y="1868709"/>
                        <a:ext cx="3043238" cy="2081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0568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887" y="83605"/>
            <a:ext cx="9004113" cy="4985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The Potential Barrier</a:t>
            </a:r>
          </a:p>
          <a:p>
            <a:r>
              <a:rPr lang="en-US" sz="2600" dirty="0">
                <a:latin typeface="Times New Roman"/>
                <a:cs typeface="Times New Roman"/>
              </a:rPr>
              <a:t>	</a:t>
            </a:r>
            <a:r>
              <a:rPr lang="en-US" sz="2600" dirty="0" smtClean="0">
                <a:latin typeface="Times New Roman"/>
                <a:cs typeface="Times New Roman"/>
              </a:rPr>
              <a:t>- Calculations</a:t>
            </a: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Putting everything together we get the transmission coefficient: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And of course: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955050"/>
              </p:ext>
            </p:extLst>
          </p:nvPr>
        </p:nvGraphicFramePr>
        <p:xfrm>
          <a:off x="1231404" y="2156163"/>
          <a:ext cx="6221489" cy="1816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3" imgW="1739900" imgH="508000" progId="Equation.DSMT4">
                  <p:embed/>
                </p:oleObj>
              </mc:Choice>
              <mc:Fallback>
                <p:oleObj name="Equation" r:id="rId3" imgW="1739900" imgH="50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31404" y="2156163"/>
                        <a:ext cx="6221489" cy="18164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310529"/>
              </p:ext>
            </p:extLst>
          </p:nvPr>
        </p:nvGraphicFramePr>
        <p:xfrm>
          <a:off x="1231404" y="5380564"/>
          <a:ext cx="2135187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5" imgW="596900" imgH="152400" progId="Equation.DSMT4">
                  <p:embed/>
                </p:oleObj>
              </mc:Choice>
              <mc:Fallback>
                <p:oleObj name="Equation" r:id="rId5" imgW="596900" imgH="15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1404" y="5380564"/>
                        <a:ext cx="2135187" cy="544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9193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5145" y="209351"/>
            <a:ext cx="862417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The Potential Barrier</a:t>
            </a:r>
          </a:p>
          <a:p>
            <a:r>
              <a:rPr lang="en-US" sz="2600" dirty="0">
                <a:latin typeface="Times New Roman"/>
                <a:cs typeface="Times New Roman"/>
              </a:rPr>
              <a:t>	</a:t>
            </a:r>
            <a:r>
              <a:rPr lang="en-US" sz="2600" dirty="0" smtClean="0">
                <a:latin typeface="Times New Roman"/>
                <a:cs typeface="Times New Roman"/>
              </a:rPr>
              <a:t>- Calculations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r>
              <a:rPr lang="en-US" sz="2200" dirty="0" smtClean="0">
                <a:latin typeface="Times New Roman"/>
                <a:cs typeface="Times New Roman"/>
              </a:rPr>
              <a:t>I want to calculate the transmission coefficient, so I’m going to calculate A as a function of F.  Thus, I’m going to eliminate the coefficients C and D.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endParaRPr lang="en-US" sz="2200" dirty="0">
              <a:latin typeface="Times New Roman"/>
              <a:cs typeface="Times New Roman"/>
            </a:endParaRP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r>
              <a:rPr lang="en-US" sz="2200" dirty="0" smtClean="0">
                <a:latin typeface="Times New Roman"/>
                <a:cs typeface="Times New Roman"/>
              </a:rPr>
              <a:t>Now let’s add together equation 1 and equation 5.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04954"/>
              </p:ext>
            </p:extLst>
          </p:nvPr>
        </p:nvGraphicFramePr>
        <p:xfrm>
          <a:off x="1211263" y="2371725"/>
          <a:ext cx="6105525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3" imgW="3073400" imgH="685800" progId="Equation.DSMT4">
                  <p:embed/>
                </p:oleObj>
              </mc:Choice>
              <mc:Fallback>
                <p:oleObj name="Equation" r:id="rId3" imgW="307340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1263" y="2371725"/>
                        <a:ext cx="6105525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106740"/>
              </p:ext>
            </p:extLst>
          </p:nvPr>
        </p:nvGraphicFramePr>
        <p:xfrm>
          <a:off x="990600" y="4376738"/>
          <a:ext cx="6989763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5" imgW="2971800" imgH="977900" progId="Equation.DSMT4">
                  <p:embed/>
                </p:oleObj>
              </mc:Choice>
              <mc:Fallback>
                <p:oleObj name="Equation" r:id="rId5" imgW="2971800" imgH="977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4376738"/>
                        <a:ext cx="6989763" cy="229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0208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5145" y="218481"/>
            <a:ext cx="862417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The Potential Barrier</a:t>
            </a:r>
          </a:p>
          <a:p>
            <a:r>
              <a:rPr lang="en-US" sz="2600" dirty="0">
                <a:latin typeface="Times New Roman"/>
                <a:cs typeface="Times New Roman"/>
              </a:rPr>
              <a:t>	</a:t>
            </a:r>
            <a:r>
              <a:rPr lang="en-US" sz="2600" dirty="0" smtClean="0">
                <a:latin typeface="Times New Roman"/>
                <a:cs typeface="Times New Roman"/>
              </a:rPr>
              <a:t>- Calculations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r>
              <a:rPr lang="en-US" sz="2200" dirty="0" smtClean="0">
                <a:latin typeface="Times New Roman"/>
                <a:cs typeface="Times New Roman"/>
              </a:rPr>
              <a:t>And from equation 4</a:t>
            </a:r>
            <a:endParaRPr lang="en-US" sz="2200" dirty="0">
              <a:latin typeface="Times New Roman"/>
              <a:cs typeface="Times New Roman"/>
            </a:endParaRP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endParaRPr lang="en-US" sz="2200" dirty="0">
              <a:latin typeface="Times New Roman"/>
              <a:cs typeface="Times New Roman"/>
            </a:endParaRP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endParaRPr lang="en-US" sz="2200" dirty="0">
              <a:latin typeface="Times New Roman"/>
              <a:cs typeface="Times New Roman"/>
            </a:endParaRP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r>
              <a:rPr lang="en-US" sz="2200" dirty="0" smtClean="0">
                <a:latin typeface="Times New Roman"/>
                <a:cs typeface="Times New Roman"/>
              </a:rPr>
              <a:t>Now let’s add and subtract equation7 and equation 2, where equation 2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580117"/>
              </p:ext>
            </p:extLst>
          </p:nvPr>
        </p:nvGraphicFramePr>
        <p:xfrm>
          <a:off x="1231373" y="2022011"/>
          <a:ext cx="4875121" cy="174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3" imgW="2552700" imgH="914400" progId="Equation.DSMT4">
                  <p:embed/>
                </p:oleObj>
              </mc:Choice>
              <mc:Fallback>
                <p:oleObj name="Equation" r:id="rId3" imgW="255270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31373" y="2022011"/>
                        <a:ext cx="4875121" cy="1746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761239"/>
              </p:ext>
            </p:extLst>
          </p:nvPr>
        </p:nvGraphicFramePr>
        <p:xfrm>
          <a:off x="1231373" y="4596117"/>
          <a:ext cx="4291793" cy="526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5" imgW="2070100" imgH="254000" progId="Equation.DSMT4">
                  <p:embed/>
                </p:oleObj>
              </mc:Choice>
              <mc:Fallback>
                <p:oleObj name="Equation" r:id="rId5" imgW="2070100" imgH="2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1373" y="4596117"/>
                        <a:ext cx="4291793" cy="5266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3839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1929" y="432659"/>
            <a:ext cx="7591509" cy="4185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The Potential Barrier</a:t>
            </a:r>
          </a:p>
          <a:p>
            <a:r>
              <a:rPr lang="en-US" sz="2600" dirty="0">
                <a:latin typeface="Times New Roman"/>
                <a:cs typeface="Times New Roman"/>
              </a:rPr>
              <a:t>	</a:t>
            </a:r>
            <a:r>
              <a:rPr lang="en-US" sz="2600" dirty="0" smtClean="0">
                <a:latin typeface="Times New Roman"/>
                <a:cs typeface="Times New Roman"/>
              </a:rPr>
              <a:t>- Calculations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Adding equation 7 and equation 2: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Subtracting equation 2 from equation 7: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562555"/>
              </p:ext>
            </p:extLst>
          </p:nvPr>
        </p:nvGraphicFramePr>
        <p:xfrm>
          <a:off x="3486150" y="2309813"/>
          <a:ext cx="3182938" cy="173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3" imgW="1651000" imgH="901700" progId="Equation.DSMT4">
                  <p:embed/>
                </p:oleObj>
              </mc:Choice>
              <mc:Fallback>
                <p:oleObj name="Equation" r:id="rId3" imgW="1651000" imgH="901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6150" y="2309813"/>
                        <a:ext cx="3182938" cy="173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76517"/>
              </p:ext>
            </p:extLst>
          </p:nvPr>
        </p:nvGraphicFramePr>
        <p:xfrm>
          <a:off x="3498850" y="4737100"/>
          <a:ext cx="3305175" cy="173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5" imgW="1714500" imgH="901700" progId="Equation.DSMT4">
                  <p:embed/>
                </p:oleObj>
              </mc:Choice>
              <mc:Fallback>
                <p:oleObj name="Equation" r:id="rId5" imgW="1714500" imgH="901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8850" y="4737100"/>
                        <a:ext cx="3305175" cy="1738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7273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6785" y="167481"/>
            <a:ext cx="8512537" cy="4985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The Potential Barrier</a:t>
            </a:r>
          </a:p>
          <a:p>
            <a:r>
              <a:rPr lang="en-US" sz="2600" dirty="0">
                <a:latin typeface="Times New Roman"/>
                <a:cs typeface="Times New Roman"/>
              </a:rPr>
              <a:t>	</a:t>
            </a:r>
            <a:r>
              <a:rPr lang="en-US" sz="2600" dirty="0" smtClean="0">
                <a:latin typeface="Times New Roman"/>
                <a:cs typeface="Times New Roman"/>
              </a:rPr>
              <a:t>- Calculations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Let’s substitute these two equations (equations 8 and 9) into equation 6 for the coefficients C and D: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And from here we could calculate the transmission coefficient, T, but let’s clean this up a bit.</a:t>
            </a: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So,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347060"/>
              </p:ext>
            </p:extLst>
          </p:nvPr>
        </p:nvGraphicFramePr>
        <p:xfrm>
          <a:off x="158622" y="2425700"/>
          <a:ext cx="894397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3" imgW="4419600" imgH="469900" progId="Equation.DSMT4">
                  <p:embed/>
                </p:oleObj>
              </mc:Choice>
              <mc:Fallback>
                <p:oleObj name="Equation" r:id="rId3" imgW="4419600" imgH="469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622" y="2425700"/>
                        <a:ext cx="8943975" cy="950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661748"/>
              </p:ext>
            </p:extLst>
          </p:nvPr>
        </p:nvGraphicFramePr>
        <p:xfrm>
          <a:off x="1428750" y="5126038"/>
          <a:ext cx="5576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5" imgW="2755900" imgH="495300" progId="Equation.DSMT4">
                  <p:embed/>
                </p:oleObj>
              </mc:Choice>
              <mc:Fallback>
                <p:oleObj name="Equation" r:id="rId5" imgW="2755900" imgH="495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28750" y="5126038"/>
                        <a:ext cx="5576888" cy="1004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7776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20" y="265179"/>
            <a:ext cx="8753087" cy="658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The Potential Barrier</a:t>
            </a:r>
          </a:p>
          <a:p>
            <a:r>
              <a:rPr lang="en-US" sz="2600" dirty="0">
                <a:latin typeface="Times New Roman"/>
                <a:cs typeface="Times New Roman"/>
              </a:rPr>
              <a:t>	</a:t>
            </a:r>
            <a:r>
              <a:rPr lang="en-US" sz="2600" dirty="0" smtClean="0">
                <a:latin typeface="Times New Roman"/>
                <a:cs typeface="Times New Roman"/>
              </a:rPr>
              <a:t>- Calculations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Now equation 10 becomes: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What are those functions in parentheses on the right hand side?</a:t>
            </a:r>
          </a:p>
          <a:p>
            <a:endParaRPr lang="en-US" sz="2600" dirty="0">
              <a:latin typeface="Times New Roman"/>
              <a:cs typeface="Times New Roman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108956"/>
              </p:ext>
            </p:extLst>
          </p:nvPr>
        </p:nvGraphicFramePr>
        <p:xfrm>
          <a:off x="303780" y="2261475"/>
          <a:ext cx="8683227" cy="3144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" imgW="4419600" imgH="1600200" progId="Equation.DSMT4">
                  <p:embed/>
                </p:oleObj>
              </mc:Choice>
              <mc:Fallback>
                <p:oleObj name="Equation" r:id="rId3" imgW="4419600" imgH="160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3780" y="2261475"/>
                        <a:ext cx="8683227" cy="3144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5137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20" y="265179"/>
            <a:ext cx="8753087" cy="4185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The Potential Barrier</a:t>
            </a:r>
          </a:p>
          <a:p>
            <a:r>
              <a:rPr lang="en-US" sz="2600" dirty="0">
                <a:latin typeface="Times New Roman"/>
                <a:cs typeface="Times New Roman"/>
              </a:rPr>
              <a:t>	</a:t>
            </a:r>
            <a:r>
              <a:rPr lang="en-US" sz="2600" dirty="0" smtClean="0">
                <a:latin typeface="Times New Roman"/>
                <a:cs typeface="Times New Roman"/>
              </a:rPr>
              <a:t>- Calculations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From a table of mathematical functions: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And finally we have something useful: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040237"/>
              </p:ext>
            </p:extLst>
          </p:nvPr>
        </p:nvGraphicFramePr>
        <p:xfrm>
          <a:off x="976849" y="2149620"/>
          <a:ext cx="3231968" cy="1736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3" imgW="1701800" imgH="914400" progId="Equation.DSMT4">
                  <p:embed/>
                </p:oleObj>
              </mc:Choice>
              <mc:Fallback>
                <p:oleObj name="Equation" r:id="rId3" imgW="170180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6849" y="2149620"/>
                        <a:ext cx="3231968" cy="1736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15871"/>
              </p:ext>
            </p:extLst>
          </p:nvPr>
        </p:nvGraphicFramePr>
        <p:xfrm>
          <a:off x="617533" y="4709012"/>
          <a:ext cx="7579629" cy="60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" imgW="3352800" imgH="266700" progId="Equation.DSMT4">
                  <p:embed/>
                </p:oleObj>
              </mc:Choice>
              <mc:Fallback>
                <p:oleObj name="Equation" r:id="rId5" imgW="3352800" imgH="266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7533" y="4709012"/>
                        <a:ext cx="7579629" cy="60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446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20" y="265179"/>
            <a:ext cx="87530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The Potential Barrier</a:t>
            </a:r>
          </a:p>
          <a:p>
            <a:r>
              <a:rPr lang="en-US" sz="2600" dirty="0">
                <a:latin typeface="Times New Roman"/>
                <a:cs typeface="Times New Roman"/>
              </a:rPr>
              <a:t>	</a:t>
            </a:r>
            <a:r>
              <a:rPr lang="en-US" sz="2600" dirty="0" smtClean="0">
                <a:latin typeface="Times New Roman"/>
                <a:cs typeface="Times New Roman"/>
              </a:rPr>
              <a:t>- Calculations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The hyperbolic functions:</a:t>
            </a:r>
          </a:p>
        </p:txBody>
      </p:sp>
      <p:pic>
        <p:nvPicPr>
          <p:cNvPr id="5" name="Picture 4" descr="Screen Shot 2017-04-09 at 4.39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09" y="2077473"/>
            <a:ext cx="7338826" cy="433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652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20" y="265179"/>
            <a:ext cx="8753087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The Potential Barrier</a:t>
            </a:r>
          </a:p>
          <a:p>
            <a:r>
              <a:rPr lang="en-US" sz="2600" dirty="0">
                <a:latin typeface="Times New Roman"/>
                <a:cs typeface="Times New Roman"/>
              </a:rPr>
              <a:t>	</a:t>
            </a:r>
            <a:r>
              <a:rPr lang="en-US" sz="2600" dirty="0" smtClean="0">
                <a:latin typeface="Times New Roman"/>
                <a:cs typeface="Times New Roman"/>
              </a:rPr>
              <a:t>- Calculations</a:t>
            </a: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The transmission coefficient:</a:t>
            </a: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endParaRPr lang="en-US" sz="2600" dirty="0" smtClean="0">
              <a:latin typeface="Times New Roman"/>
              <a:cs typeface="Times New Roman"/>
            </a:endParaRPr>
          </a:p>
          <a:p>
            <a:endParaRPr lang="en-US" sz="2600" dirty="0">
              <a:latin typeface="Times New Roman"/>
              <a:cs typeface="Times New Roman"/>
            </a:endParaRPr>
          </a:p>
          <a:p>
            <a:r>
              <a:rPr lang="en-US" sz="2600" dirty="0" smtClean="0">
                <a:latin typeface="Times New Roman"/>
                <a:cs typeface="Times New Roman"/>
              </a:rPr>
              <a:t>Now when I multiply these two expressions together the terms involving the complex exponentials multiply to one.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121737"/>
              </p:ext>
            </p:extLst>
          </p:nvPr>
        </p:nvGraphicFramePr>
        <p:xfrm>
          <a:off x="782613" y="2157614"/>
          <a:ext cx="6746875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3" imgW="2984500" imgH="1308100" progId="Equation.DSMT4">
                  <p:embed/>
                </p:oleObj>
              </mc:Choice>
              <mc:Fallback>
                <p:oleObj name="Equation" r:id="rId3" imgW="2984500" imgH="1308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2613" y="2157614"/>
                        <a:ext cx="6746875" cy="295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118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42</Words>
  <Application>Microsoft Macintosh PowerPoint</Application>
  <PresentationFormat>On-screen Show (4:3)</PresentationFormat>
  <Paragraphs>145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LaBrake</dc:creator>
  <cp:lastModifiedBy>Scott LaBrake</cp:lastModifiedBy>
  <cp:revision>18</cp:revision>
  <dcterms:created xsi:type="dcterms:W3CDTF">2017-04-09T18:03:46Z</dcterms:created>
  <dcterms:modified xsi:type="dcterms:W3CDTF">2017-04-11T11:37:01Z</dcterms:modified>
</cp:coreProperties>
</file>