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71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Relationship Id="rId2" Type="http://schemas.openxmlformats.org/officeDocument/2006/relationships/image" Target="../media/image25.emf"/><Relationship Id="rId3" Type="http://schemas.openxmlformats.org/officeDocument/2006/relationships/image" Target="../media/image2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Relationship Id="rId2" Type="http://schemas.openxmlformats.org/officeDocument/2006/relationships/image" Target="../media/image28.emf"/><Relationship Id="rId3" Type="http://schemas.openxmlformats.org/officeDocument/2006/relationships/image" Target="../media/image2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Relationship Id="rId2" Type="http://schemas.openxmlformats.org/officeDocument/2006/relationships/image" Target="../media/image31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4" Type="http://schemas.openxmlformats.org/officeDocument/2006/relationships/image" Target="../media/image35.emf"/><Relationship Id="rId1" Type="http://schemas.openxmlformats.org/officeDocument/2006/relationships/image" Target="../media/image32.emf"/><Relationship Id="rId2" Type="http://schemas.openxmlformats.org/officeDocument/2006/relationships/image" Target="../media/image3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6" Type="http://schemas.openxmlformats.org/officeDocument/2006/relationships/image" Target="../media/image12.emf"/><Relationship Id="rId7" Type="http://schemas.openxmlformats.org/officeDocument/2006/relationships/image" Target="../media/image4.emf"/><Relationship Id="rId8" Type="http://schemas.openxmlformats.org/officeDocument/2006/relationships/image" Target="../media/image13.emf"/><Relationship Id="rId9" Type="http://schemas.openxmlformats.org/officeDocument/2006/relationships/image" Target="../media/image6.emf"/><Relationship Id="rId10" Type="http://schemas.openxmlformats.org/officeDocument/2006/relationships/image" Target="../media/image14.emf"/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4.emf"/><Relationship Id="rId3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6.emf"/><Relationship Id="rId6" Type="http://schemas.openxmlformats.org/officeDocument/2006/relationships/image" Target="../media/image17.emf"/><Relationship Id="rId7" Type="http://schemas.openxmlformats.org/officeDocument/2006/relationships/image" Target="../media/image18.emf"/><Relationship Id="rId1" Type="http://schemas.openxmlformats.org/officeDocument/2006/relationships/image" Target="../media/image10.emf"/><Relationship Id="rId2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Relationship Id="rId2" Type="http://schemas.openxmlformats.org/officeDocument/2006/relationships/image" Target="../media/image16.emf"/><Relationship Id="rId3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Relationship Id="rId2" Type="http://schemas.openxmlformats.org/officeDocument/2006/relationships/image" Target="../media/image2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Relationship Id="rId2" Type="http://schemas.openxmlformats.org/officeDocument/2006/relationships/image" Target="../media/image2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7036-0002-DA4D-A561-89EBB717B4B5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2399-EC50-EE4B-B8ED-B6C69FF68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4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7036-0002-DA4D-A561-89EBB717B4B5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2399-EC50-EE4B-B8ED-B6C69FF68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1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7036-0002-DA4D-A561-89EBB717B4B5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2399-EC50-EE4B-B8ED-B6C69FF68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8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7036-0002-DA4D-A561-89EBB717B4B5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2399-EC50-EE4B-B8ED-B6C69FF68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3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7036-0002-DA4D-A561-89EBB717B4B5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2399-EC50-EE4B-B8ED-B6C69FF68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6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7036-0002-DA4D-A561-89EBB717B4B5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2399-EC50-EE4B-B8ED-B6C69FF68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0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7036-0002-DA4D-A561-89EBB717B4B5}" type="datetimeFigureOut">
              <a:rPr lang="en-US" smtClean="0"/>
              <a:t>4/4/17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2399-EC50-EE4B-B8ED-B6C69FF68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5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7036-0002-DA4D-A561-89EBB717B4B5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2399-EC50-EE4B-B8ED-B6C69FF68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8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7036-0002-DA4D-A561-89EBB717B4B5}" type="datetimeFigureOut">
              <a:rPr lang="en-US" smtClean="0"/>
              <a:t>4/4/17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2399-EC50-EE4B-B8ED-B6C69FF68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7036-0002-DA4D-A561-89EBB717B4B5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2399-EC50-EE4B-B8ED-B6C69FF68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9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7036-0002-DA4D-A561-89EBB717B4B5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2399-EC50-EE4B-B8ED-B6C69FF68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3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47036-0002-DA4D-A561-89EBB717B4B5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C2399-EC50-EE4B-B8ED-B6C69FF68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1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4" Type="http://schemas.openxmlformats.org/officeDocument/2006/relationships/image" Target="../media/image24.emf"/><Relationship Id="rId5" Type="http://schemas.openxmlformats.org/officeDocument/2006/relationships/oleObject" Target="../embeddings/oleObject37.bin"/><Relationship Id="rId6" Type="http://schemas.openxmlformats.org/officeDocument/2006/relationships/image" Target="../media/image25.emf"/><Relationship Id="rId7" Type="http://schemas.openxmlformats.org/officeDocument/2006/relationships/oleObject" Target="../embeddings/oleObject38.bin"/><Relationship Id="rId8" Type="http://schemas.openxmlformats.org/officeDocument/2006/relationships/image" Target="../media/image26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4" Type="http://schemas.openxmlformats.org/officeDocument/2006/relationships/image" Target="../media/image27.emf"/><Relationship Id="rId5" Type="http://schemas.openxmlformats.org/officeDocument/2006/relationships/oleObject" Target="../embeddings/oleObject40.bin"/><Relationship Id="rId6" Type="http://schemas.openxmlformats.org/officeDocument/2006/relationships/image" Target="../media/image28.emf"/><Relationship Id="rId7" Type="http://schemas.openxmlformats.org/officeDocument/2006/relationships/oleObject" Target="../embeddings/oleObject41.bin"/><Relationship Id="rId8" Type="http://schemas.openxmlformats.org/officeDocument/2006/relationships/image" Target="../media/image29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4" Type="http://schemas.openxmlformats.org/officeDocument/2006/relationships/image" Target="../media/image30.emf"/><Relationship Id="rId5" Type="http://schemas.openxmlformats.org/officeDocument/2006/relationships/oleObject" Target="../embeddings/oleObject43.bin"/><Relationship Id="rId6" Type="http://schemas.openxmlformats.org/officeDocument/2006/relationships/image" Target="../media/image31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4" Type="http://schemas.openxmlformats.org/officeDocument/2006/relationships/image" Target="../media/image32.emf"/><Relationship Id="rId5" Type="http://schemas.openxmlformats.org/officeDocument/2006/relationships/image" Target="../media/image36.emf"/><Relationship Id="rId6" Type="http://schemas.openxmlformats.org/officeDocument/2006/relationships/oleObject" Target="../embeddings/oleObject45.bin"/><Relationship Id="rId7" Type="http://schemas.openxmlformats.org/officeDocument/2006/relationships/image" Target="../media/image33.emf"/><Relationship Id="rId8" Type="http://schemas.openxmlformats.org/officeDocument/2006/relationships/oleObject" Target="../embeddings/oleObject46.bin"/><Relationship Id="rId9" Type="http://schemas.openxmlformats.org/officeDocument/2006/relationships/image" Target="../media/image34.emf"/><Relationship Id="rId10" Type="http://schemas.openxmlformats.org/officeDocument/2006/relationships/oleObject" Target="../embeddings/oleObject47.bin"/><Relationship Id="rId11" Type="http://schemas.openxmlformats.org/officeDocument/2006/relationships/image" Target="../media/image35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5.e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6.e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2.bin"/><Relationship Id="rId20" Type="http://schemas.openxmlformats.org/officeDocument/2006/relationships/image" Target="../media/image6.emf"/><Relationship Id="rId21" Type="http://schemas.openxmlformats.org/officeDocument/2006/relationships/oleObject" Target="../embeddings/oleObject18.bin"/><Relationship Id="rId22" Type="http://schemas.openxmlformats.org/officeDocument/2006/relationships/image" Target="../media/image14.emf"/><Relationship Id="rId10" Type="http://schemas.openxmlformats.org/officeDocument/2006/relationships/image" Target="../media/image10.emf"/><Relationship Id="rId11" Type="http://schemas.openxmlformats.org/officeDocument/2006/relationships/oleObject" Target="../embeddings/oleObject13.bin"/><Relationship Id="rId12" Type="http://schemas.openxmlformats.org/officeDocument/2006/relationships/image" Target="../media/image11.emf"/><Relationship Id="rId13" Type="http://schemas.openxmlformats.org/officeDocument/2006/relationships/oleObject" Target="../embeddings/oleObject14.bin"/><Relationship Id="rId14" Type="http://schemas.openxmlformats.org/officeDocument/2006/relationships/image" Target="../media/image12.emf"/><Relationship Id="rId15" Type="http://schemas.openxmlformats.org/officeDocument/2006/relationships/oleObject" Target="../embeddings/oleObject15.bin"/><Relationship Id="rId16" Type="http://schemas.openxmlformats.org/officeDocument/2006/relationships/image" Target="../media/image4.emf"/><Relationship Id="rId17" Type="http://schemas.openxmlformats.org/officeDocument/2006/relationships/oleObject" Target="../embeddings/oleObject16.bin"/><Relationship Id="rId18" Type="http://schemas.openxmlformats.org/officeDocument/2006/relationships/image" Target="../media/image13.emf"/><Relationship Id="rId19" Type="http://schemas.openxmlformats.org/officeDocument/2006/relationships/oleObject" Target="../embeddings/oleObject17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9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9.e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10.e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14.e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1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6.bin"/><Relationship Id="rId12" Type="http://schemas.openxmlformats.org/officeDocument/2006/relationships/image" Target="../media/image16.emf"/><Relationship Id="rId13" Type="http://schemas.openxmlformats.org/officeDocument/2006/relationships/oleObject" Target="../embeddings/oleObject27.bin"/><Relationship Id="rId14" Type="http://schemas.openxmlformats.org/officeDocument/2006/relationships/image" Target="../media/image17.emf"/><Relationship Id="rId15" Type="http://schemas.openxmlformats.org/officeDocument/2006/relationships/oleObject" Target="../embeddings/oleObject28.bin"/><Relationship Id="rId16" Type="http://schemas.openxmlformats.org/officeDocument/2006/relationships/image" Target="../media/image18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2.bin"/><Relationship Id="rId4" Type="http://schemas.openxmlformats.org/officeDocument/2006/relationships/image" Target="../media/image10.e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14.emf"/><Relationship Id="rId7" Type="http://schemas.openxmlformats.org/officeDocument/2006/relationships/oleObject" Target="../embeddings/oleObject24.bin"/><Relationship Id="rId8" Type="http://schemas.openxmlformats.org/officeDocument/2006/relationships/image" Target="../media/image8.emf"/><Relationship Id="rId9" Type="http://schemas.openxmlformats.org/officeDocument/2006/relationships/oleObject" Target="../embeddings/oleObject25.bin"/><Relationship Id="rId10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4" Type="http://schemas.openxmlformats.org/officeDocument/2006/relationships/image" Target="../media/image19.emf"/><Relationship Id="rId5" Type="http://schemas.openxmlformats.org/officeDocument/2006/relationships/oleObject" Target="../embeddings/oleObject30.bin"/><Relationship Id="rId6" Type="http://schemas.openxmlformats.org/officeDocument/2006/relationships/image" Target="../media/image16.emf"/><Relationship Id="rId7" Type="http://schemas.openxmlformats.org/officeDocument/2006/relationships/oleObject" Target="../embeddings/oleObject31.bin"/><Relationship Id="rId8" Type="http://schemas.openxmlformats.org/officeDocument/2006/relationships/image" Target="../media/image17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4" Type="http://schemas.openxmlformats.org/officeDocument/2006/relationships/image" Target="../media/image20.emf"/><Relationship Id="rId5" Type="http://schemas.openxmlformats.org/officeDocument/2006/relationships/oleObject" Target="../embeddings/oleObject33.bin"/><Relationship Id="rId6" Type="http://schemas.openxmlformats.org/officeDocument/2006/relationships/image" Target="../media/image21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4" Type="http://schemas.openxmlformats.org/officeDocument/2006/relationships/image" Target="../media/image22.emf"/><Relationship Id="rId5" Type="http://schemas.openxmlformats.org/officeDocument/2006/relationships/oleObject" Target="../embeddings/oleObject35.bin"/><Relationship Id="rId6" Type="http://schemas.openxmlformats.org/officeDocument/2006/relationships/image" Target="../media/image23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826897"/>
              </p:ext>
            </p:extLst>
          </p:nvPr>
        </p:nvGraphicFramePr>
        <p:xfrm>
          <a:off x="5168900" y="35052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2" name="Equation" r:id="rId3" imgW="114300" imgH="165100" progId="Equation.DSMT4">
                  <p:embed/>
                </p:oleObj>
              </mc:Choice>
              <mc:Fallback>
                <p:oleObj name="Equation" r:id="rId3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68900" y="35052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392055"/>
              </p:ext>
            </p:extLst>
          </p:nvPr>
        </p:nvGraphicFramePr>
        <p:xfrm>
          <a:off x="5168900" y="35052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Equation" r:id="rId5" imgW="114300" imgH="165100" progId="Equation.DSMT4">
                  <p:embed/>
                </p:oleObj>
              </mc:Choice>
              <mc:Fallback>
                <p:oleObj name="Equation" r:id="rId5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68900" y="35052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369081"/>
              </p:ext>
            </p:extLst>
          </p:nvPr>
        </p:nvGraphicFramePr>
        <p:xfrm>
          <a:off x="768350" y="1687513"/>
          <a:ext cx="7038975" cy="334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4" name="Equation" r:id="rId6" imgW="2806700" imgH="1333500" progId="Equation.DSMT4">
                  <p:embed/>
                </p:oleObj>
              </mc:Choice>
              <mc:Fallback>
                <p:oleObj name="Equation" r:id="rId6" imgW="2806700" imgH="1333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8350" y="1687513"/>
                        <a:ext cx="7038975" cy="3344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7216" y="530147"/>
            <a:ext cx="7421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are the wave function solutions (</a:t>
            </a:r>
            <a:r>
              <a:rPr lang="en-US" dirty="0" err="1" smtClean="0"/>
              <a:t>eigenfunctions</a:t>
            </a:r>
            <a:r>
              <a:rPr lang="en-US" dirty="0" smtClean="0"/>
              <a:t>) for the finite square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890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9348" y="687214"/>
            <a:ext cx="432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define a few things first: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850485"/>
              </p:ext>
            </p:extLst>
          </p:nvPr>
        </p:nvGraphicFramePr>
        <p:xfrm>
          <a:off x="1028700" y="1390650"/>
          <a:ext cx="4216324" cy="2425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3" imgW="2362200" imgH="1358900" progId="Equation.DSMT4">
                  <p:embed/>
                </p:oleObj>
              </mc:Choice>
              <mc:Fallback>
                <p:oleObj name="Equation" r:id="rId3" imgW="2362200" imgH="1358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8700" y="1390650"/>
                        <a:ext cx="4216324" cy="2425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9348" y="4223488"/>
            <a:ext cx="43230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we can write: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Even Solutions: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Odd Solutions: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205800"/>
              </p:ext>
            </p:extLst>
          </p:nvPr>
        </p:nvGraphicFramePr>
        <p:xfrm>
          <a:off x="2520680" y="4984473"/>
          <a:ext cx="2177392" cy="404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5" imgW="1435100" imgH="266700" progId="Equation.DSMT4">
                  <p:embed/>
                </p:oleObj>
              </mc:Choice>
              <mc:Fallback>
                <p:oleObj name="Equation" r:id="rId5" imgW="1435100" imgH="266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20680" y="4984473"/>
                        <a:ext cx="2177392" cy="404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869164"/>
              </p:ext>
            </p:extLst>
          </p:nvPr>
        </p:nvGraphicFramePr>
        <p:xfrm>
          <a:off x="2528888" y="5849938"/>
          <a:ext cx="23114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Equation" r:id="rId7" imgW="1524000" imgH="266700" progId="Equation.DSMT4">
                  <p:embed/>
                </p:oleObj>
              </mc:Choice>
              <mc:Fallback>
                <p:oleObj name="Equation" r:id="rId7" imgW="1524000" imgH="266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28888" y="5849938"/>
                        <a:ext cx="2311400" cy="40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5331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5803" y="358078"/>
            <a:ext cx="7817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tangent term as an a/2 factor.  Let’s put that in everything.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267336"/>
              </p:ext>
            </p:extLst>
          </p:nvPr>
        </p:nvGraphicFramePr>
        <p:xfrm>
          <a:off x="665803" y="908659"/>
          <a:ext cx="7659373" cy="2245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2" name="Equation" r:id="rId3" imgW="3644900" imgH="1066800" progId="Equation.DSMT4">
                  <p:embed/>
                </p:oleObj>
              </mc:Choice>
              <mc:Fallback>
                <p:oleObj name="Equation" r:id="rId3" imgW="3644900" imgH="106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5803" y="908659"/>
                        <a:ext cx="7659373" cy="2245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5803" y="3228001"/>
            <a:ext cx="706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Define alpha and r as: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617561"/>
              </p:ext>
            </p:extLst>
          </p:nvPr>
        </p:nvGraphicFramePr>
        <p:xfrm>
          <a:off x="2022579" y="3648563"/>
          <a:ext cx="4647779" cy="1004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3" name="Equation" r:id="rId5" imgW="2057400" imgH="444500" progId="Equation.DSMT4">
                  <p:embed/>
                </p:oleObj>
              </mc:Choice>
              <mc:Fallback>
                <p:oleObj name="Equation" r:id="rId5" imgW="20574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22579" y="3648563"/>
                        <a:ext cx="4647779" cy="10044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337710"/>
              </p:ext>
            </p:extLst>
          </p:nvPr>
        </p:nvGraphicFramePr>
        <p:xfrm>
          <a:off x="2418147" y="5116530"/>
          <a:ext cx="4083723" cy="1610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4" name="Equation" r:id="rId7" imgW="2286000" imgH="901700" progId="Equation.DSMT4">
                  <p:embed/>
                </p:oleObj>
              </mc:Choice>
              <mc:Fallback>
                <p:oleObj name="Equation" r:id="rId7" imgW="2286000" imgH="901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18147" y="5116530"/>
                        <a:ext cx="4083723" cy="16108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4290729" y="4216514"/>
            <a:ext cx="12330" cy="900016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84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933351"/>
              </p:ext>
            </p:extLst>
          </p:nvPr>
        </p:nvGraphicFramePr>
        <p:xfrm>
          <a:off x="1373194" y="2057823"/>
          <a:ext cx="4508064" cy="1928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name="Equation" r:id="rId3" imgW="2108200" imgH="901700" progId="Equation.DSMT4">
                  <p:embed/>
                </p:oleObj>
              </mc:Choice>
              <mc:Fallback>
                <p:oleObj name="Equation" r:id="rId3" imgW="2108200" imgH="901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3194" y="2057823"/>
                        <a:ext cx="4508064" cy="19282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6198" y="530147"/>
            <a:ext cx="5511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special case:  the infinite square well: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512925"/>
              </p:ext>
            </p:extLst>
          </p:nvPr>
        </p:nvGraphicFramePr>
        <p:xfrm>
          <a:off x="456198" y="1171254"/>
          <a:ext cx="1055420" cy="42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Equation" r:id="rId5" imgW="508000" imgH="203200" progId="Equation.DSMT4">
                  <p:embed/>
                </p:oleObj>
              </mc:Choice>
              <mc:Fallback>
                <p:oleObj name="Equation" r:id="rId5" imgW="5080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6198" y="1171254"/>
                        <a:ext cx="1055420" cy="422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77349" y="1171254"/>
            <a:ext cx="6727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are half of  the allowed energy states of the infinite square well (n odd).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336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709722"/>
              </p:ext>
            </p:extLst>
          </p:nvPr>
        </p:nvGraphicFramePr>
        <p:xfrm>
          <a:off x="437398" y="961123"/>
          <a:ext cx="8374062" cy="147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name="Equation" r:id="rId3" imgW="2527300" imgH="444500" progId="Equation.DSMT4">
                  <p:embed/>
                </p:oleObj>
              </mc:Choice>
              <mc:Fallback>
                <p:oleObj name="Equation" r:id="rId3" imgW="25273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7398" y="961123"/>
                        <a:ext cx="8374062" cy="1474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7398" y="591791"/>
            <a:ext cx="799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go back and find the solutions for the allowed energies by graphing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84333" y="6203950"/>
            <a:ext cx="8700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cannot be solved analytically.  So, where the two functions </a:t>
            </a:r>
            <a:r>
              <a:rPr lang="en-US" dirty="0" smtClean="0"/>
              <a:t>intersect, these </a:t>
            </a:r>
            <a:r>
              <a:rPr lang="en-US" dirty="0" smtClean="0"/>
              <a:t>will be related to the allowed energies for the case of r = </a:t>
            </a:r>
            <a:r>
              <a:rPr lang="en-US" dirty="0" smtClean="0"/>
              <a:t>4 </a:t>
            </a:r>
            <a:r>
              <a:rPr lang="en-US" dirty="0" smtClean="0"/>
              <a:t>as an  example.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839233" y="2627769"/>
            <a:ext cx="5984431" cy="3369240"/>
            <a:chOff x="839233" y="2627769"/>
            <a:chExt cx="5984431" cy="3369240"/>
          </a:xfrm>
        </p:grpSpPr>
        <p:grpSp>
          <p:nvGrpSpPr>
            <p:cNvPr id="28" name="Group 27"/>
            <p:cNvGrpSpPr/>
            <p:nvPr/>
          </p:nvGrpSpPr>
          <p:grpSpPr>
            <a:xfrm>
              <a:off x="839233" y="2627769"/>
              <a:ext cx="5984431" cy="3369240"/>
              <a:chOff x="839233" y="2627769"/>
              <a:chExt cx="5984431" cy="336924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2914612" y="2972149"/>
                <a:ext cx="2296431" cy="571317"/>
                <a:chOff x="2914612" y="3169213"/>
                <a:chExt cx="2296431" cy="571317"/>
              </a:xfrm>
            </p:grpSpPr>
            <p:cxnSp>
              <p:nvCxnSpPr>
                <p:cNvPr id="13" name="Straight Arrow Connector 12"/>
                <p:cNvCxnSpPr/>
                <p:nvPr/>
              </p:nvCxnSpPr>
              <p:spPr>
                <a:xfrm>
                  <a:off x="2914612" y="3210308"/>
                  <a:ext cx="1347514" cy="227268"/>
                </a:xfrm>
                <a:prstGeom prst="straightConnector1">
                  <a:avLst/>
                </a:prstGeom>
                <a:ln>
                  <a:solidFill>
                    <a:srgbClr val="376092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2914612" y="3210308"/>
                  <a:ext cx="112367" cy="530222"/>
                </a:xfrm>
                <a:prstGeom prst="straightConnector1">
                  <a:avLst/>
                </a:prstGeom>
                <a:ln>
                  <a:solidFill>
                    <a:schemeClr val="accent1">
                      <a:lumMod val="75000"/>
                    </a:schemeClr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/>
                <p:cNvCxnSpPr/>
                <p:nvPr/>
              </p:nvCxnSpPr>
              <p:spPr>
                <a:xfrm flipH="1">
                  <a:off x="4923190" y="3169213"/>
                  <a:ext cx="287853" cy="466930"/>
                </a:xfrm>
                <a:prstGeom prst="straightConnector1">
                  <a:avLst/>
                </a:prstGeom>
                <a:ln>
                  <a:solidFill>
                    <a:schemeClr val="accent3">
                      <a:lumMod val="75000"/>
                    </a:schemeClr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839233" y="2627769"/>
                <a:ext cx="5984431" cy="3369240"/>
                <a:chOff x="839233" y="2827844"/>
                <a:chExt cx="5984431" cy="3369240"/>
              </a:xfrm>
            </p:grpSpPr>
            <p:cxnSp>
              <p:nvCxnSpPr>
                <p:cNvPr id="11" name="Straight Arrow Connector 10"/>
                <p:cNvCxnSpPr/>
                <p:nvPr/>
              </p:nvCxnSpPr>
              <p:spPr>
                <a:xfrm flipH="1">
                  <a:off x="3670647" y="3172224"/>
                  <a:ext cx="1540396" cy="629198"/>
                </a:xfrm>
                <a:prstGeom prst="straightConnector1">
                  <a:avLst/>
                </a:prstGeom>
                <a:ln>
                  <a:solidFill>
                    <a:schemeClr val="accent3">
                      <a:lumMod val="75000"/>
                    </a:schemeClr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/>
                <p:cNvCxnSpPr/>
                <p:nvPr/>
              </p:nvCxnSpPr>
              <p:spPr>
                <a:xfrm>
                  <a:off x="1404654" y="3994530"/>
                  <a:ext cx="933992" cy="1450985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5" name="Group 24"/>
                <p:cNvGrpSpPr/>
                <p:nvPr/>
              </p:nvGrpSpPr>
              <p:grpSpPr>
                <a:xfrm>
                  <a:off x="839233" y="2827844"/>
                  <a:ext cx="5984431" cy="3369240"/>
                  <a:chOff x="839233" y="2827844"/>
                  <a:chExt cx="5984431" cy="3369240"/>
                </a:xfrm>
              </p:grpSpPr>
              <p:pic>
                <p:nvPicPr>
                  <p:cNvPr id="2" name="Picture 1"/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2251664" y="3237984"/>
                    <a:ext cx="4572000" cy="2959100"/>
                  </a:xfrm>
                  <a:prstGeom prst="rect">
                    <a:avLst/>
                  </a:prstGeom>
                </p:spPr>
              </p:pic>
              <p:graphicFrame>
                <p:nvGraphicFramePr>
                  <p:cNvPr id="3" name="Object 2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821919812"/>
                      </p:ext>
                    </p:extLst>
                  </p:nvPr>
                </p:nvGraphicFramePr>
                <p:xfrm>
                  <a:off x="2338646" y="2827844"/>
                  <a:ext cx="977408" cy="382464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3359" name="Equation" r:id="rId6" imgW="584200" imgH="228600" progId="Equation.DSMT4">
                          <p:embed/>
                        </p:oleObj>
                      </mc:Choice>
                      <mc:Fallback>
                        <p:oleObj name="Equation" r:id="rId6" imgW="584200" imgH="228600" progId="Equation.DSMT4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7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2338646" y="2827844"/>
                                <a:ext cx="977408" cy="382464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15" name="Object 14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213384155"/>
                      </p:ext>
                    </p:extLst>
                  </p:nvPr>
                </p:nvGraphicFramePr>
                <p:xfrm>
                  <a:off x="4695825" y="2841625"/>
                  <a:ext cx="1125538" cy="382588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3360" name="Equation" r:id="rId8" imgW="673100" imgH="228600" progId="Equation.DSMT4">
                          <p:embed/>
                        </p:oleObj>
                      </mc:Choice>
                      <mc:Fallback>
                        <p:oleObj name="Equation" r:id="rId8" imgW="673100" imgH="228600" progId="Equation.DSMT4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9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4695825" y="2841625"/>
                                <a:ext cx="1125538" cy="382588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1" name="Object 20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283138711"/>
                      </p:ext>
                    </p:extLst>
                  </p:nvPr>
                </p:nvGraphicFramePr>
                <p:xfrm>
                  <a:off x="839233" y="3531756"/>
                  <a:ext cx="1087519" cy="462774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3361" name="Equation" r:id="rId10" imgW="596900" imgH="254000" progId="Equation.DSMT4">
                          <p:embed/>
                        </p:oleObj>
                      </mc:Choice>
                      <mc:Fallback>
                        <p:oleObj name="Equation" r:id="rId10" imgW="596900" imgH="254000" progId="Equation.DSMT4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11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839233" y="3531756"/>
                                <a:ext cx="1087519" cy="462774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cxnSp>
              <p:nvCxnSpPr>
                <p:cNvPr id="22" name="Straight Arrow Connector 21"/>
                <p:cNvCxnSpPr/>
                <p:nvPr/>
              </p:nvCxnSpPr>
              <p:spPr>
                <a:xfrm>
                  <a:off x="1409148" y="3994530"/>
                  <a:ext cx="1008956" cy="885556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9" name="Oval 28"/>
            <p:cNvSpPr/>
            <p:nvPr/>
          </p:nvSpPr>
          <p:spPr>
            <a:xfrm>
              <a:off x="3366210" y="4764494"/>
              <a:ext cx="252249" cy="307473"/>
            </a:xfrm>
            <a:prstGeom prst="ellipse">
              <a:avLst/>
            </a:prstGeom>
            <a:noFill/>
            <a:ln w="76200" cmpd="sng"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814348" y="5154271"/>
              <a:ext cx="252249" cy="307473"/>
            </a:xfrm>
            <a:prstGeom prst="ellipse">
              <a:avLst/>
            </a:prstGeom>
            <a:noFill/>
            <a:ln w="76200" cmpd="sng"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831977" y="4610758"/>
              <a:ext cx="252249" cy="307473"/>
            </a:xfrm>
            <a:prstGeom prst="ellipse">
              <a:avLst/>
            </a:prstGeom>
            <a:noFill/>
            <a:ln w="76200" cmpd="sng"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0016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5407" y="1482298"/>
            <a:ext cx="534607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FindRoot[p[x] == q1[x], {x, 1.2}]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{x -&gt; 1.25235}</a:t>
            </a:r>
            <a:br>
              <a:rPr lang="nl-NL" dirty="0" smtClean="0"/>
            </a:b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FindRoot[t[</a:t>
            </a:r>
            <a:r>
              <a:rPr lang="nl-NL" dirty="0"/>
              <a:t>x] == q1[x], {x, </a:t>
            </a:r>
            <a:r>
              <a:rPr lang="nl-NL" dirty="0" smtClean="0"/>
              <a:t>2.6}</a:t>
            </a:r>
            <a:r>
              <a:rPr lang="nl-NL" dirty="0"/>
              <a:t>]</a:t>
            </a:r>
            <a:br>
              <a:rPr lang="nl-NL" dirty="0"/>
            </a:br>
            <a:endParaRPr lang="nl-NL" dirty="0"/>
          </a:p>
          <a:p>
            <a:r>
              <a:rPr lang="nl-NL" dirty="0"/>
              <a:t>{x -&gt; </a:t>
            </a:r>
            <a:r>
              <a:rPr lang="nl-NL" dirty="0" smtClean="0"/>
              <a:t>2.47458}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endParaRPr lang="nl-NL" dirty="0"/>
          </a:p>
          <a:p>
            <a:r>
              <a:rPr lang="nl-NL" dirty="0" smtClean="0"/>
              <a:t>FindRoot[p[x] == q1[x], {x, 3.6}]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{x -&gt; 3.5953}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5407" y="554804"/>
            <a:ext cx="7582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Mathematica</a:t>
            </a:r>
            <a:r>
              <a:rPr lang="en-US" dirty="0" smtClean="0"/>
              <a:t> we can find the places where these two functions cross.  They are given by x below which is what we’ve called alpha: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75407" y="5412429"/>
            <a:ext cx="702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to calculate the values of the allowed energies.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94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5727135" y="1987207"/>
            <a:ext cx="1417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1504221" y="1208241"/>
            <a:ext cx="6606987" cy="5153517"/>
            <a:chOff x="863079" y="283567"/>
            <a:chExt cx="6606987" cy="5153517"/>
          </a:xfrm>
        </p:grpSpPr>
        <p:grpSp>
          <p:nvGrpSpPr>
            <p:cNvPr id="11" name="Group 10"/>
            <p:cNvGrpSpPr/>
            <p:nvPr/>
          </p:nvGrpSpPr>
          <p:grpSpPr>
            <a:xfrm>
              <a:off x="863079" y="813713"/>
              <a:ext cx="5388070" cy="4623371"/>
              <a:chOff x="209605" y="813713"/>
              <a:chExt cx="5388070" cy="4623371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209605" y="1208241"/>
                <a:ext cx="5388070" cy="4228843"/>
                <a:chOff x="209605" y="1208241"/>
                <a:chExt cx="5388070" cy="4228843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1664507" y="1208241"/>
                  <a:ext cx="2465936" cy="4228843"/>
                </a:xfrm>
                <a:prstGeom prst="rect">
                  <a:avLst/>
                </a:prstGeom>
                <a:noFill/>
                <a:ln w="381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" name="Straight Connector 6"/>
                <p:cNvCxnSpPr/>
                <p:nvPr/>
              </p:nvCxnSpPr>
              <p:spPr>
                <a:xfrm>
                  <a:off x="4118113" y="1430163"/>
                  <a:ext cx="1479562" cy="0"/>
                </a:xfrm>
                <a:prstGeom prst="line">
                  <a:avLst/>
                </a:prstGeom>
                <a:ln w="381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>
                  <a:off x="209605" y="1422286"/>
                  <a:ext cx="1479562" cy="0"/>
                </a:xfrm>
                <a:prstGeom prst="line">
                  <a:avLst/>
                </a:prstGeom>
                <a:ln w="381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Rectangle 9"/>
              <p:cNvSpPr/>
              <p:nvPr/>
            </p:nvSpPr>
            <p:spPr>
              <a:xfrm>
                <a:off x="1504222" y="813713"/>
                <a:ext cx="2749518" cy="591792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 flipV="1">
              <a:off x="1504221" y="4931596"/>
              <a:ext cx="4290729" cy="1232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504221" y="3925071"/>
              <a:ext cx="4290729" cy="1232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1504221" y="2166478"/>
              <a:ext cx="4290729" cy="1232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904196" y="1994140"/>
              <a:ext cx="15658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r>
                <a:rPr lang="en-US" baseline="-25000" dirty="0" smtClean="0"/>
                <a:t>3</a:t>
              </a:r>
              <a:r>
                <a:rPr lang="en-US" dirty="0" smtClean="0"/>
                <a:t>=0.808V</a:t>
              </a:r>
              <a:r>
                <a:rPr lang="en-US" baseline="-25000" dirty="0" smtClean="0"/>
                <a:t>0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04196" y="3752733"/>
              <a:ext cx="15658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r>
                <a:rPr lang="en-US" baseline="-25000" dirty="0" smtClean="0"/>
                <a:t>2</a:t>
              </a:r>
              <a:r>
                <a:rPr lang="en-US" dirty="0" smtClean="0"/>
                <a:t>=0.383V</a:t>
              </a:r>
              <a:r>
                <a:rPr lang="en-US" baseline="-25000" dirty="0" smtClean="0"/>
                <a:t>0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04196" y="4759258"/>
              <a:ext cx="15658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r>
                <a:rPr lang="en-US" baseline="-25000" dirty="0" smtClean="0"/>
                <a:t>1</a:t>
              </a:r>
              <a:r>
                <a:rPr lang="en-US" dirty="0" smtClean="0"/>
                <a:t>=0.098V</a:t>
              </a:r>
              <a:r>
                <a:rPr lang="en-US" baseline="-25000" dirty="0" smtClean="0"/>
                <a:t>0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83781" y="1084951"/>
              <a:ext cx="15658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continuum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513959" y="283567"/>
              <a:ext cx="0" cy="875089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8566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527" y="305612"/>
            <a:ext cx="7496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These are the 4 equations from applying the continuity of psi and its first derivative at the well boundaries.  </a:t>
            </a: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047579"/>
              </p:ext>
            </p:extLst>
          </p:nvPr>
        </p:nvGraphicFramePr>
        <p:xfrm>
          <a:off x="579438" y="1497013"/>
          <a:ext cx="7397750" cy="411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3" imgW="3289300" imgH="1828800" progId="Equation.DSMT4">
                  <p:embed/>
                </p:oleObj>
              </mc:Choice>
              <mc:Fallback>
                <p:oleObj name="Equation" r:id="rId3" imgW="3289300" imgH="1828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9438" y="1497013"/>
                        <a:ext cx="7397750" cy="411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2200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0074" y="247117"/>
            <a:ext cx="351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add (1) and (3)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0074" y="1602769"/>
            <a:ext cx="2104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ubtract (3) from (1)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538924"/>
              </p:ext>
            </p:extLst>
          </p:nvPr>
        </p:nvGraphicFramePr>
        <p:xfrm>
          <a:off x="540074" y="764083"/>
          <a:ext cx="4025693" cy="838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0" name="Equation" r:id="rId3" imgW="2133600" imgH="444500" progId="Equation.DSMT4">
                  <p:embed/>
                </p:oleObj>
              </mc:Choice>
              <mc:Fallback>
                <p:oleObj name="Equation" r:id="rId3" imgW="21336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0074" y="764083"/>
                        <a:ext cx="4025693" cy="8386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399475"/>
              </p:ext>
            </p:extLst>
          </p:nvPr>
        </p:nvGraphicFramePr>
        <p:xfrm>
          <a:off x="495300" y="1971675"/>
          <a:ext cx="41449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Equation" r:id="rId5" imgW="2197100" imgH="444500" progId="Equation.DSMT4">
                  <p:embed/>
                </p:oleObj>
              </mc:Choice>
              <mc:Fallback>
                <p:oleObj name="Equation" r:id="rId5" imgW="21971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5300" y="1971675"/>
                        <a:ext cx="4144963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3773" y="3074821"/>
            <a:ext cx="351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add (2) and (4)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40074" y="4586754"/>
            <a:ext cx="2104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ubtract (4) from (2)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239308"/>
              </p:ext>
            </p:extLst>
          </p:nvPr>
        </p:nvGraphicFramePr>
        <p:xfrm>
          <a:off x="540074" y="3592513"/>
          <a:ext cx="44338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Equation" r:id="rId7" imgW="2349500" imgH="444500" progId="Equation.DSMT4">
                  <p:embed/>
                </p:oleObj>
              </mc:Choice>
              <mc:Fallback>
                <p:oleObj name="Equation" r:id="rId7" imgW="23495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0074" y="3592513"/>
                        <a:ext cx="4433887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069938"/>
              </p:ext>
            </p:extLst>
          </p:nvPr>
        </p:nvGraphicFramePr>
        <p:xfrm>
          <a:off x="503238" y="4927600"/>
          <a:ext cx="43608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Equation" r:id="rId9" imgW="2311400" imgH="444500" progId="Equation.DSMT4">
                  <p:embed/>
                </p:oleObj>
              </mc:Choice>
              <mc:Fallback>
                <p:oleObj name="Equation" r:id="rId9" imgW="23114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3238" y="4927600"/>
                        <a:ext cx="4360862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5761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0176" y="345212"/>
            <a:ext cx="776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long as          and              divide (8) by (5)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557274"/>
              </p:ext>
            </p:extLst>
          </p:nvPr>
        </p:nvGraphicFramePr>
        <p:xfrm>
          <a:off x="1595569" y="487799"/>
          <a:ext cx="3810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7" name="Equation" r:id="rId3" imgW="381000" imgH="165100" progId="Equation.DSMT4">
                  <p:embed/>
                </p:oleObj>
              </mc:Choice>
              <mc:Fallback>
                <p:oleObj name="Equation" r:id="rId3" imgW="3810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5569" y="487799"/>
                        <a:ext cx="3810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695730"/>
              </p:ext>
            </p:extLst>
          </p:nvPr>
        </p:nvGraphicFramePr>
        <p:xfrm>
          <a:off x="2434597" y="465813"/>
          <a:ext cx="6350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8" name="Equation" r:id="rId5" imgW="635000" imgH="165100" progId="Equation.DSMT4">
                  <p:embed/>
                </p:oleObj>
              </mc:Choice>
              <mc:Fallback>
                <p:oleObj name="Equation" r:id="rId5" imgW="6350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34597" y="465813"/>
                        <a:ext cx="6350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660699"/>
              </p:ext>
            </p:extLst>
          </p:nvPr>
        </p:nvGraphicFramePr>
        <p:xfrm>
          <a:off x="664052" y="1084586"/>
          <a:ext cx="43608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9" name="Equation" r:id="rId7" imgW="2311400" imgH="444500" progId="Equation.DSMT4">
                  <p:embed/>
                </p:oleObj>
              </mc:Choice>
              <mc:Fallback>
                <p:oleObj name="Equation" r:id="rId7" imgW="23114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4052" y="1084586"/>
                        <a:ext cx="4360862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846003"/>
              </p:ext>
            </p:extLst>
          </p:nvPr>
        </p:nvGraphicFramePr>
        <p:xfrm>
          <a:off x="6000171" y="1465263"/>
          <a:ext cx="2611437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" name="Equation" r:id="rId9" imgW="1231900" imgH="431800" progId="Equation.DSMT4">
                  <p:embed/>
                </p:oleObj>
              </mc:Choice>
              <mc:Fallback>
                <p:oleObj name="Equation" r:id="rId9" imgW="12319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00171" y="1465263"/>
                        <a:ext cx="2611437" cy="915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4919543" y="1922786"/>
            <a:ext cx="912396" cy="0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0176" y="3123686"/>
            <a:ext cx="776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long as          and              divide (6) by (7)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600370"/>
              </p:ext>
            </p:extLst>
          </p:nvPr>
        </p:nvGraphicFramePr>
        <p:xfrm>
          <a:off x="1595569" y="3266273"/>
          <a:ext cx="3810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1" name="Equation" r:id="rId11" imgW="381000" imgH="165100" progId="Equation.DSMT4">
                  <p:embed/>
                </p:oleObj>
              </mc:Choice>
              <mc:Fallback>
                <p:oleObj name="Equation" r:id="rId11" imgW="3810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95569" y="3266273"/>
                        <a:ext cx="3810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8813751"/>
              </p:ext>
            </p:extLst>
          </p:nvPr>
        </p:nvGraphicFramePr>
        <p:xfrm>
          <a:off x="2434597" y="3244287"/>
          <a:ext cx="6350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2" name="Equation" r:id="rId13" imgW="635000" imgH="165100" progId="Equation.DSMT4">
                  <p:embed/>
                </p:oleObj>
              </mc:Choice>
              <mc:Fallback>
                <p:oleObj name="Equation" r:id="rId13" imgW="6350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434597" y="3244287"/>
                        <a:ext cx="6350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048948"/>
              </p:ext>
            </p:extLst>
          </p:nvPr>
        </p:nvGraphicFramePr>
        <p:xfrm>
          <a:off x="706081" y="1961907"/>
          <a:ext cx="4025693" cy="838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3" name="Equation" r:id="rId15" imgW="2133600" imgH="444500" progId="Equation.DSMT4">
                  <p:embed/>
                </p:oleObj>
              </mc:Choice>
              <mc:Fallback>
                <p:oleObj name="Equation" r:id="rId15" imgW="21336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06081" y="1961907"/>
                        <a:ext cx="4025693" cy="8386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328123"/>
              </p:ext>
            </p:extLst>
          </p:nvPr>
        </p:nvGraphicFramePr>
        <p:xfrm>
          <a:off x="581025" y="3768725"/>
          <a:ext cx="41433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4" name="Equation" r:id="rId17" imgW="2197100" imgH="444500" progId="Equation.DSMT4">
                  <p:embed/>
                </p:oleObj>
              </mc:Choice>
              <mc:Fallback>
                <p:oleObj name="Equation" r:id="rId17" imgW="21971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81025" y="3768725"/>
                        <a:ext cx="4143375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501702"/>
              </p:ext>
            </p:extLst>
          </p:nvPr>
        </p:nvGraphicFramePr>
        <p:xfrm>
          <a:off x="591027" y="4607063"/>
          <a:ext cx="44338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5" name="Equation" r:id="rId19" imgW="2349500" imgH="444500" progId="Equation.DSMT4">
                  <p:embed/>
                </p:oleObj>
              </mc:Choice>
              <mc:Fallback>
                <p:oleObj name="Equation" r:id="rId19" imgW="23495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91027" y="4607063"/>
                        <a:ext cx="4433887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64222"/>
              </p:ext>
            </p:extLst>
          </p:nvPr>
        </p:nvGraphicFramePr>
        <p:xfrm>
          <a:off x="5992813" y="4149725"/>
          <a:ext cx="29337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6" name="Equation" r:id="rId21" imgW="1384300" imgH="431800" progId="Equation.DSMT4">
                  <p:embed/>
                </p:oleObj>
              </mc:Choice>
              <mc:Fallback>
                <p:oleObj name="Equation" r:id="rId21" imgW="13843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992813" y="4149725"/>
                        <a:ext cx="2933700" cy="915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5071943" y="4606592"/>
            <a:ext cx="912396" cy="0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44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5803" y="456173"/>
            <a:ext cx="7681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Both (9) and (10) cannot both be true at the same time.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Proof: add the two equations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191417"/>
              </p:ext>
            </p:extLst>
          </p:nvPr>
        </p:nvGraphicFramePr>
        <p:xfrm>
          <a:off x="1092958" y="1923256"/>
          <a:ext cx="2611437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Equation" r:id="rId3" imgW="1231900" imgH="431800" progId="Equation.DSMT4">
                  <p:embed/>
                </p:oleObj>
              </mc:Choice>
              <mc:Fallback>
                <p:oleObj name="Equation" r:id="rId3" imgW="12319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2958" y="1923256"/>
                        <a:ext cx="2611437" cy="915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097418"/>
              </p:ext>
            </p:extLst>
          </p:nvPr>
        </p:nvGraphicFramePr>
        <p:xfrm>
          <a:off x="900654" y="2885235"/>
          <a:ext cx="29337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Equation" r:id="rId5" imgW="1384300" imgH="431800" progId="Equation.DSMT4">
                  <p:embed/>
                </p:oleObj>
              </mc:Choice>
              <mc:Fallback>
                <p:oleObj name="Equation" r:id="rId5" imgW="13843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00654" y="2885235"/>
                        <a:ext cx="2933700" cy="915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538619" y="2860041"/>
            <a:ext cx="912396" cy="0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757312"/>
              </p:ext>
            </p:extLst>
          </p:nvPr>
        </p:nvGraphicFramePr>
        <p:xfrm>
          <a:off x="4875219" y="1498553"/>
          <a:ext cx="3687762" cy="277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Equation" r:id="rId7" imgW="1739900" imgH="1308100" progId="Equation.DSMT4">
                  <p:embed/>
                </p:oleObj>
              </mc:Choice>
              <mc:Fallback>
                <p:oleObj name="Equation" r:id="rId7" imgW="1739900" imgH="1308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75219" y="1498553"/>
                        <a:ext cx="3687762" cy="2773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49973" y="4401449"/>
            <a:ext cx="512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cannot be since both k and a are real.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197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662333"/>
              </p:ext>
            </p:extLst>
          </p:nvPr>
        </p:nvGraphicFramePr>
        <p:xfrm>
          <a:off x="900654" y="1271959"/>
          <a:ext cx="2611437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9" name="Equation" r:id="rId3" imgW="1231900" imgH="431800" progId="Equation.DSMT4">
                  <p:embed/>
                </p:oleObj>
              </mc:Choice>
              <mc:Fallback>
                <p:oleObj name="Equation" r:id="rId3" imgW="12319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0654" y="1271959"/>
                        <a:ext cx="2611437" cy="915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532072"/>
              </p:ext>
            </p:extLst>
          </p:nvPr>
        </p:nvGraphicFramePr>
        <p:xfrm>
          <a:off x="5351669" y="1393427"/>
          <a:ext cx="29337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0" name="Equation" r:id="rId5" imgW="1384300" imgH="431800" progId="Equation.DSMT4">
                  <p:embed/>
                </p:oleObj>
              </mc:Choice>
              <mc:Fallback>
                <p:oleObj name="Equation" r:id="rId5" imgW="13843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51669" y="1393427"/>
                        <a:ext cx="2933700" cy="915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00654" y="530147"/>
            <a:ext cx="2724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Solutions of the first kind:  Even solutions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42421" y="525175"/>
            <a:ext cx="2724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Solutions of the second kind:  odd solutions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3379" y="2395779"/>
            <a:ext cx="7668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the even solutions, we have that: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it must be the case for the even solutions that: 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164404"/>
              </p:ext>
            </p:extLst>
          </p:nvPr>
        </p:nvGraphicFramePr>
        <p:xfrm>
          <a:off x="4826407" y="2435438"/>
          <a:ext cx="837478" cy="362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1" name="Equation" r:id="rId7" imgW="381000" imgH="165100" progId="Equation.DSMT4">
                  <p:embed/>
                </p:oleObj>
              </mc:Choice>
              <mc:Fallback>
                <p:oleObj name="Equation" r:id="rId7" imgW="3810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26407" y="2435438"/>
                        <a:ext cx="837478" cy="362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995317"/>
              </p:ext>
            </p:extLst>
          </p:nvPr>
        </p:nvGraphicFramePr>
        <p:xfrm>
          <a:off x="6199880" y="2435438"/>
          <a:ext cx="1074138" cy="279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2" name="Equation" r:id="rId9" imgW="635000" imgH="165100" progId="Equation.DSMT4">
                  <p:embed/>
                </p:oleObj>
              </mc:Choice>
              <mc:Fallback>
                <p:oleObj name="Equation" r:id="rId9" imgW="6350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99880" y="2435438"/>
                        <a:ext cx="1074138" cy="279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399582"/>
              </p:ext>
            </p:extLst>
          </p:nvPr>
        </p:nvGraphicFramePr>
        <p:xfrm>
          <a:off x="5461905" y="3246348"/>
          <a:ext cx="83661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3" name="Equation" r:id="rId11" imgW="381000" imgH="152400" progId="Equation.DSMT4">
                  <p:embed/>
                </p:oleObj>
              </mc:Choice>
              <mc:Fallback>
                <p:oleObj name="Equation" r:id="rId11" imgW="3810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61905" y="3246348"/>
                        <a:ext cx="836613" cy="334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480003"/>
              </p:ext>
            </p:extLst>
          </p:nvPr>
        </p:nvGraphicFramePr>
        <p:xfrm>
          <a:off x="6670569" y="3279685"/>
          <a:ext cx="2058987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4" name="Equation" r:id="rId13" imgW="1219200" imgH="152400" progId="Equation.DSMT4">
                  <p:embed/>
                </p:oleObj>
              </mc:Choice>
              <mc:Fallback>
                <p:oleObj name="Equation" r:id="rId13" imgW="12192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670569" y="3279685"/>
                        <a:ext cx="2058987" cy="255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722765"/>
              </p:ext>
            </p:extLst>
          </p:nvPr>
        </p:nvGraphicFramePr>
        <p:xfrm>
          <a:off x="349250" y="3675063"/>
          <a:ext cx="6034088" cy="28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5" name="Equation" r:id="rId15" imgW="2806700" imgH="1333500" progId="Equation.DSMT4">
                  <p:embed/>
                </p:oleObj>
              </mc:Choice>
              <mc:Fallback>
                <p:oleObj name="Equation" r:id="rId15" imgW="2806700" imgH="1333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49250" y="3675063"/>
                        <a:ext cx="6034088" cy="286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8207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968197"/>
              </p:ext>
            </p:extLst>
          </p:nvPr>
        </p:nvGraphicFramePr>
        <p:xfrm>
          <a:off x="706438" y="1884363"/>
          <a:ext cx="5286375" cy="334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3" name="Equation" r:id="rId3" imgW="2108200" imgH="1333500" progId="Equation.DSMT4">
                  <p:embed/>
                </p:oleObj>
              </mc:Choice>
              <mc:Fallback>
                <p:oleObj name="Equation" r:id="rId3" imgW="2108200" imgH="1333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6438" y="1884363"/>
                        <a:ext cx="5286375" cy="3344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668783"/>
              </p:ext>
            </p:extLst>
          </p:nvPr>
        </p:nvGraphicFramePr>
        <p:xfrm>
          <a:off x="739637" y="1187407"/>
          <a:ext cx="83661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4" name="Equation" r:id="rId5" imgW="381000" imgH="152400" progId="Equation.DSMT4">
                  <p:embed/>
                </p:oleObj>
              </mc:Choice>
              <mc:Fallback>
                <p:oleObj name="Equation" r:id="rId5" imgW="3810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9637" y="1187407"/>
                        <a:ext cx="836613" cy="334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878439"/>
              </p:ext>
            </p:extLst>
          </p:nvPr>
        </p:nvGraphicFramePr>
        <p:xfrm>
          <a:off x="1948301" y="1220744"/>
          <a:ext cx="2058987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5" name="Equation" r:id="rId7" imgW="1219200" imgH="152400" progId="Equation.DSMT4">
                  <p:embed/>
                </p:oleObj>
              </mc:Choice>
              <mc:Fallback>
                <p:oleObj name="Equation" r:id="rId7" imgW="12192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48301" y="1220744"/>
                        <a:ext cx="2058987" cy="255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8242" y="357541"/>
            <a:ext cx="7977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these relations below we can write the wave functions for the square well – even solutions.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14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447890"/>
              </p:ext>
            </p:extLst>
          </p:nvPr>
        </p:nvGraphicFramePr>
        <p:xfrm>
          <a:off x="542506" y="1257050"/>
          <a:ext cx="7341481" cy="937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Equation" r:id="rId3" imgW="3479800" imgH="444500" progId="Equation.DSMT4">
                  <p:embed/>
                </p:oleObj>
              </mc:Choice>
              <mc:Fallback>
                <p:oleObj name="Equation" r:id="rId3" imgW="34798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2506" y="1257050"/>
                        <a:ext cx="7341481" cy="937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2506" y="665765"/>
            <a:ext cx="7434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one of the boundary conditions we can solve for B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509145"/>
              </p:ext>
            </p:extLst>
          </p:nvPr>
        </p:nvGraphicFramePr>
        <p:xfrm>
          <a:off x="309563" y="3005138"/>
          <a:ext cx="6083300" cy="356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Equation" r:id="rId5" imgW="2425700" imgH="1422400" progId="Equation.DSMT4">
                  <p:embed/>
                </p:oleObj>
              </mc:Choice>
              <mc:Fallback>
                <p:oleObj name="Equation" r:id="rId5" imgW="2425700" imgH="142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9563" y="3005138"/>
                        <a:ext cx="6083300" cy="3567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2505" y="2194560"/>
            <a:ext cx="8162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the wave functions (</a:t>
            </a:r>
            <a:r>
              <a:rPr lang="en-US" dirty="0" err="1" smtClean="0"/>
              <a:t>Eigenfunctions</a:t>
            </a:r>
            <a:r>
              <a:rPr lang="en-US" dirty="0" smtClean="0"/>
              <a:t>) in each region are (where B is determined by normalization in each region so to match the solutions at the boundaries.)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617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8814" y="665765"/>
            <a:ext cx="789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look at the even solutions and determine the allowed energies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720190"/>
              </p:ext>
            </p:extLst>
          </p:nvPr>
        </p:nvGraphicFramePr>
        <p:xfrm>
          <a:off x="3115317" y="1164656"/>
          <a:ext cx="2449513" cy="285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name="Equation" r:id="rId3" imgW="1155700" imgH="1346200" progId="Equation.DSMT4">
                  <p:embed/>
                </p:oleObj>
              </mc:Choice>
              <mc:Fallback>
                <p:oleObj name="Equation" r:id="rId3" imgW="1155700" imgH="1346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15317" y="1164656"/>
                        <a:ext cx="2449513" cy="2855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34076"/>
              </p:ext>
            </p:extLst>
          </p:nvPr>
        </p:nvGraphicFramePr>
        <p:xfrm>
          <a:off x="1250950" y="4792663"/>
          <a:ext cx="6313488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name="Equation" r:id="rId5" imgW="2451100" imgH="520700" progId="Equation.DSMT4">
                  <p:embed/>
                </p:oleObj>
              </mc:Choice>
              <mc:Fallback>
                <p:oleObj name="Equation" r:id="rId5" imgW="2451100" imgH="520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50950" y="4792663"/>
                        <a:ext cx="6313488" cy="1343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9355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414</Words>
  <Application>Microsoft Macintosh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LaBrake</dc:creator>
  <cp:lastModifiedBy>Scott LaBrake</cp:lastModifiedBy>
  <cp:revision>35</cp:revision>
  <cp:lastPrinted>2016-04-13T20:22:19Z</cp:lastPrinted>
  <dcterms:created xsi:type="dcterms:W3CDTF">2014-04-30T19:49:59Z</dcterms:created>
  <dcterms:modified xsi:type="dcterms:W3CDTF">2017-04-04T11:13:44Z</dcterms:modified>
</cp:coreProperties>
</file>