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84" r:id="rId8"/>
    <p:sldId id="285" r:id="rId9"/>
    <p:sldId id="286" r:id="rId10"/>
    <p:sldId id="287" r:id="rId11"/>
    <p:sldId id="288" r:id="rId12"/>
    <p:sldId id="289" r:id="rId13"/>
    <p:sldId id="269" r:id="rId14"/>
    <p:sldId id="290" r:id="rId15"/>
    <p:sldId id="291" r:id="rId16"/>
    <p:sldId id="296" r:id="rId17"/>
    <p:sldId id="294" r:id="rId18"/>
    <p:sldId id="295" r:id="rId19"/>
    <p:sldId id="263" r:id="rId20"/>
    <p:sldId id="270" r:id="rId21"/>
    <p:sldId id="264" r:id="rId22"/>
    <p:sldId id="271" r:id="rId23"/>
    <p:sldId id="266" r:id="rId24"/>
    <p:sldId id="272" r:id="rId25"/>
    <p:sldId id="267" r:id="rId26"/>
    <p:sldId id="273" r:id="rId27"/>
    <p:sldId id="268" r:id="rId28"/>
    <p:sldId id="274" r:id="rId29"/>
    <p:sldId id="275" r:id="rId30"/>
    <p:sldId id="257" r:id="rId31"/>
    <p:sldId id="258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92" r:id="rId40"/>
    <p:sldId id="293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3C71491-D822-4B86-9042-F97537B6B613}" type="datetimeFigureOut">
              <a:rPr lang="en-US" smtClean="0"/>
              <a:pPr/>
              <a:t>10/27/2010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AA0E744-EBFB-46CF-8DEA-94C204A7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21" Type="http://schemas.openxmlformats.org/officeDocument/2006/relationships/image" Target="../media/image57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7724336" cy="2301240"/>
          </a:xfrm>
        </p:spPr>
        <p:txBody>
          <a:bodyPr/>
          <a:lstStyle/>
          <a:p>
            <a:pPr algn="l"/>
            <a:r>
              <a:rPr lang="en-US" dirty="0" smtClean="0"/>
              <a:t>MRI in Neurology</a:t>
            </a:r>
            <a:br>
              <a:rPr lang="en-US" dirty="0" smtClean="0"/>
            </a:br>
            <a:r>
              <a:rPr lang="en-US" sz="3600" dirty="0" smtClean="0"/>
              <a:t>How Physics Makes My life Easier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Richard Simmons, M.D.</a:t>
            </a:r>
          </a:p>
          <a:p>
            <a:pPr algn="l"/>
            <a:r>
              <a:rPr lang="en-US" dirty="0" smtClean="0"/>
              <a:t>Child Neurologist</a:t>
            </a:r>
          </a:p>
          <a:p>
            <a:pPr algn="l"/>
            <a:r>
              <a:rPr lang="en-US" dirty="0" smtClean="0"/>
              <a:t>Schenectady Neurological Consultants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 Time (T1)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526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209800" y="1981200"/>
            <a:ext cx="381000" cy="129540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657600" y="1981200"/>
            <a:ext cx="381000" cy="129540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105400" y="1981200"/>
            <a:ext cx="381000" cy="129540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553200" y="1981200"/>
            <a:ext cx="381000" cy="1295400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ircular Arrow 10"/>
          <p:cNvSpPr/>
          <p:nvPr/>
        </p:nvSpPr>
        <p:spPr>
          <a:xfrm flipH="1">
            <a:off x="2286000" y="2743200"/>
            <a:ext cx="1066800" cy="978408"/>
          </a:xfrm>
          <a:prstGeom prst="circularArrow">
            <a:avLst>
              <a:gd name="adj1" fmla="val 15036"/>
              <a:gd name="adj2" fmla="val 1058544"/>
              <a:gd name="adj3" fmla="val 15713702"/>
              <a:gd name="adj4" fmla="val 10672102"/>
              <a:gd name="adj5" fmla="val 125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5400000">
            <a:off x="6477000" y="3352800"/>
            <a:ext cx="381000" cy="1295400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5400000">
            <a:off x="5029200" y="3352800"/>
            <a:ext cx="381000" cy="1295400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5400000">
            <a:off x="3581400" y="3352800"/>
            <a:ext cx="381000" cy="1295400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5400000">
            <a:off x="7924800" y="3352800"/>
            <a:ext cx="381000" cy="1295400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ircular Arrow 19"/>
          <p:cNvSpPr/>
          <p:nvPr/>
        </p:nvSpPr>
        <p:spPr>
          <a:xfrm flipH="1">
            <a:off x="3733800" y="2743200"/>
            <a:ext cx="1066800" cy="978408"/>
          </a:xfrm>
          <a:prstGeom prst="circularArrow">
            <a:avLst>
              <a:gd name="adj1" fmla="val 15036"/>
              <a:gd name="adj2" fmla="val 1058544"/>
              <a:gd name="adj3" fmla="val 15713702"/>
              <a:gd name="adj4" fmla="val 10744066"/>
              <a:gd name="adj5" fmla="val 125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flipH="1">
            <a:off x="5181600" y="2743200"/>
            <a:ext cx="1066800" cy="978408"/>
          </a:xfrm>
          <a:prstGeom prst="circularArrow">
            <a:avLst>
              <a:gd name="adj1" fmla="val 15036"/>
              <a:gd name="adj2" fmla="val 1058544"/>
              <a:gd name="adj3" fmla="val 15713702"/>
              <a:gd name="adj4" fmla="val 10749079"/>
              <a:gd name="adj5" fmla="val 125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flipH="1">
            <a:off x="6781800" y="2819400"/>
            <a:ext cx="1066800" cy="978408"/>
          </a:xfrm>
          <a:prstGeom prst="circularArrow">
            <a:avLst>
              <a:gd name="adj1" fmla="val 15036"/>
              <a:gd name="adj2" fmla="val 1058544"/>
              <a:gd name="adj3" fmla="val 15713702"/>
              <a:gd name="adj4" fmla="val 10749079"/>
              <a:gd name="adj5" fmla="val 1256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180º RF pulse</a:t>
            </a:r>
          </a:p>
          <a:p>
            <a:r>
              <a:rPr lang="en-US" dirty="0" smtClean="0"/>
              <a:t>Perform repeatedly</a:t>
            </a:r>
          </a:p>
          <a:p>
            <a:r>
              <a:rPr lang="en-US" dirty="0" smtClean="0"/>
              <a:t>Measure time to 63% decay (T2 time)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measure hydrogen concentration</a:t>
            </a:r>
          </a:p>
          <a:p>
            <a:r>
              <a:rPr lang="en-US" dirty="0" smtClean="0"/>
              <a:t>Water in different environments processes differently</a:t>
            </a:r>
          </a:p>
          <a:p>
            <a:r>
              <a:rPr lang="en-US" dirty="0" smtClean="0"/>
              <a:t>Data collected turned into grayscale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NORMAL BRAIN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xial sagittal coronal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6268915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295400"/>
            <a:ext cx="3124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Coronal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895600"/>
            <a:ext cx="2971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Axial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267200"/>
            <a:ext cx="2971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Sagittal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Crash Course in </a:t>
            </a:r>
            <a:r>
              <a:rPr lang="en-US" dirty="0" err="1" smtClean="0"/>
              <a:t>Neuroanatomy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111" t="31111" r="22778" b="1333"/>
          <a:stretch>
            <a:fillRect/>
          </a:stretch>
        </p:blipFill>
        <p:spPr bwMode="auto">
          <a:xfrm>
            <a:off x="1752600" y="1295400"/>
            <a:ext cx="590850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Neuroanatomy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8425" t="28622" r="26850" b="2350"/>
          <a:stretch>
            <a:fillRect/>
          </a:stretch>
        </p:blipFill>
        <p:spPr bwMode="auto">
          <a:xfrm>
            <a:off x="381000" y="1295400"/>
            <a:ext cx="4259853" cy="52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1676400"/>
            <a:ext cx="2819400" cy="5334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971800" y="2362200"/>
            <a:ext cx="2057400" cy="3810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95600" y="4038600"/>
            <a:ext cx="2819400" cy="5334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1447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Gray Matter (Neurons)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13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 Matter (Axons with myelin)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Cerebrospinal Fluid (CSF)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Neuroanatomy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25" t="28622" r="26850" b="2350"/>
          <a:stretch>
            <a:fillRect/>
          </a:stretch>
        </p:blipFill>
        <p:spPr bwMode="auto">
          <a:xfrm>
            <a:off x="381000" y="1295400"/>
            <a:ext cx="4259853" cy="529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1111" t="31111" r="22778" b="1333"/>
          <a:stretch>
            <a:fillRect/>
          </a:stretch>
        </p:blipFill>
        <p:spPr bwMode="auto">
          <a:xfrm>
            <a:off x="4650205" y="1828800"/>
            <a:ext cx="44937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76800" y="3352800"/>
            <a:ext cx="4267200" cy="762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Neuroanatomy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373" t="26938" r="27902" b="4034"/>
          <a:stretch>
            <a:fillRect/>
          </a:stretch>
        </p:blipFill>
        <p:spPr bwMode="auto">
          <a:xfrm>
            <a:off x="228600" y="1295400"/>
            <a:ext cx="4343400" cy="53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1111" t="31111" r="22778" b="1333"/>
          <a:stretch>
            <a:fillRect/>
          </a:stretch>
        </p:blipFill>
        <p:spPr bwMode="auto">
          <a:xfrm>
            <a:off x="4650205" y="1828800"/>
            <a:ext cx="44937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724400" y="4114800"/>
            <a:ext cx="4267200" cy="762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 – “Anatomy”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the brain “as is” </a:t>
            </a:r>
          </a:p>
          <a:p>
            <a:pPr lvl="1"/>
            <a:r>
              <a:rPr lang="en-US" dirty="0" smtClean="0"/>
              <a:t>Gray matter is gray</a:t>
            </a:r>
          </a:p>
          <a:p>
            <a:pPr lvl="1"/>
            <a:r>
              <a:rPr lang="en-US" dirty="0" smtClean="0"/>
              <a:t>White matter is white</a:t>
            </a:r>
          </a:p>
          <a:p>
            <a:pPr lvl="1"/>
            <a:r>
              <a:rPr lang="en-US" dirty="0" smtClean="0"/>
              <a:t>CSF is black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about physics</a:t>
            </a:r>
          </a:p>
          <a:p>
            <a:r>
              <a:rPr lang="en-US" dirty="0" smtClean="0"/>
              <a:t>Why MRI in Neurology</a:t>
            </a:r>
          </a:p>
          <a:p>
            <a:r>
              <a:rPr lang="en-US" dirty="0" smtClean="0"/>
              <a:t>About MRI</a:t>
            </a:r>
          </a:p>
          <a:p>
            <a:r>
              <a:rPr lang="en-US" dirty="0" err="1" smtClean="0"/>
              <a:t>Neuroanatomy</a:t>
            </a:r>
            <a:r>
              <a:rPr lang="en-US" dirty="0" smtClean="0"/>
              <a:t> Lesson</a:t>
            </a:r>
          </a:p>
          <a:p>
            <a:r>
              <a:rPr lang="en-US" dirty="0" smtClean="0"/>
              <a:t>Examples of normal brain</a:t>
            </a:r>
          </a:p>
          <a:p>
            <a:r>
              <a:rPr lang="en-US" dirty="0" smtClean="0"/>
              <a:t>Utility of different sequences</a:t>
            </a:r>
          </a:p>
          <a:p>
            <a:r>
              <a:rPr lang="en-US" dirty="0" smtClean="0"/>
              <a:t>How MRI helps make diagnoses (the fun part)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T1 Normal Brain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425" t="28622" r="26850" b="2350"/>
          <a:stretch>
            <a:fillRect/>
          </a:stretch>
        </p:blipFill>
        <p:spPr bwMode="auto">
          <a:xfrm>
            <a:off x="2362200" y="1143000"/>
            <a:ext cx="4419600" cy="54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T2- “Pathology”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Presents the brain “inverted”</a:t>
            </a:r>
          </a:p>
          <a:p>
            <a:pPr lvl="1"/>
            <a:r>
              <a:rPr lang="en-US" dirty="0" smtClean="0"/>
              <a:t>Gray matter is white</a:t>
            </a:r>
          </a:p>
          <a:p>
            <a:pPr lvl="1"/>
            <a:r>
              <a:rPr lang="en-US" dirty="0" smtClean="0"/>
              <a:t>White matter is gray</a:t>
            </a:r>
          </a:p>
          <a:p>
            <a:pPr lvl="1"/>
            <a:r>
              <a:rPr lang="en-US" dirty="0" smtClean="0"/>
              <a:t>CSF is bright white</a:t>
            </a:r>
          </a:p>
          <a:p>
            <a:r>
              <a:rPr lang="en-US" dirty="0" smtClean="0"/>
              <a:t>Emphasizes water-containing areas with greater clarity than T1</a:t>
            </a:r>
          </a:p>
          <a:p>
            <a:pPr lvl="1"/>
            <a:r>
              <a:rPr lang="en-US" dirty="0" smtClean="0"/>
              <a:t>Pathologic lesions frequently have increased water content (edema)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 Normal Brain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21" t="28621" r="25798" b="4034"/>
          <a:stretch>
            <a:fillRect/>
          </a:stretch>
        </p:blipFill>
        <p:spPr bwMode="auto">
          <a:xfrm>
            <a:off x="2133600" y="1219200"/>
            <a:ext cx="496062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Attenuated Inversion Recovery</a:t>
            </a:r>
          </a:p>
          <a:p>
            <a:r>
              <a:rPr lang="en-US" dirty="0" smtClean="0"/>
              <a:t>T2 sequence with CSF signal dropped</a:t>
            </a:r>
          </a:p>
          <a:p>
            <a:r>
              <a:rPr lang="en-US" dirty="0" smtClean="0"/>
              <a:t>Allows better visualization of </a:t>
            </a:r>
            <a:r>
              <a:rPr lang="en-US" dirty="0" err="1" smtClean="0"/>
              <a:t>periventricular</a:t>
            </a:r>
            <a:r>
              <a:rPr lang="en-US" dirty="0" smtClean="0"/>
              <a:t> pathology</a:t>
            </a:r>
          </a:p>
          <a:p>
            <a:r>
              <a:rPr lang="en-US" dirty="0" smtClean="0"/>
              <a:t>The sequence of choice for Multiple Sclerosis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FLAIR Normal Brain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21" t="26938" r="26850" b="2350"/>
          <a:stretch>
            <a:fillRect/>
          </a:stretch>
        </p:blipFill>
        <p:spPr bwMode="auto">
          <a:xfrm>
            <a:off x="2209800" y="1188720"/>
            <a:ext cx="464820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Diffusion-Weighted Imaging</a:t>
            </a:r>
          </a:p>
          <a:p>
            <a:r>
              <a:rPr lang="en-US" dirty="0" smtClean="0"/>
              <a:t>Evaluates diffusion of water molecules</a:t>
            </a:r>
          </a:p>
          <a:p>
            <a:r>
              <a:rPr lang="en-US" dirty="0" smtClean="0"/>
              <a:t>Gold standard for evaluating areas of restricted diffusion (stroke)</a:t>
            </a:r>
          </a:p>
          <a:p>
            <a:r>
              <a:rPr lang="en-US" dirty="0" smtClean="0"/>
              <a:t>Very little clinical use otherwise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Normal Brain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21" t="28622" r="25798" b="2350"/>
          <a:stretch>
            <a:fillRect/>
          </a:stretch>
        </p:blipFill>
        <p:spPr bwMode="auto">
          <a:xfrm>
            <a:off x="2166125" y="1219200"/>
            <a:ext cx="4811751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Gadolinium (</a:t>
            </a:r>
            <a:r>
              <a:rPr lang="en-US" dirty="0" err="1" smtClean="0"/>
              <a:t>Gd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Rare-earth metal </a:t>
            </a:r>
          </a:p>
          <a:p>
            <a:r>
              <a:rPr lang="en-US" dirty="0" smtClean="0"/>
              <a:t>Paramagnetic</a:t>
            </a:r>
          </a:p>
          <a:p>
            <a:r>
              <a:rPr lang="en-US" dirty="0" smtClean="0"/>
              <a:t>Ideal for visualizing breakdown of the blood-brain barrier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Clinical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1: 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year-old girl</a:t>
            </a:r>
          </a:p>
          <a:p>
            <a:r>
              <a:rPr lang="en-US" dirty="0" smtClean="0"/>
              <a:t>Mild cognitive delay</a:t>
            </a:r>
          </a:p>
          <a:p>
            <a:r>
              <a:rPr lang="en-US" dirty="0" smtClean="0"/>
              <a:t>Gross motor delays since birth</a:t>
            </a:r>
          </a:p>
          <a:p>
            <a:r>
              <a:rPr lang="en-US" dirty="0" smtClean="0"/>
              <a:t>Now with primarily right-sided “clumsiness”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1977, this technology was harnessed to produce the first human MRI scan </a:t>
            </a:r>
          </a:p>
          <a:p>
            <a:r>
              <a:rPr lang="en-US" dirty="0" smtClean="0"/>
              <a:t>Commercial scanning began in the early 1980’s</a:t>
            </a:r>
          </a:p>
          <a:p>
            <a:r>
              <a:rPr lang="en-US" dirty="0" smtClean="0"/>
              <a:t>MRI is now performed thousands of times daily across the world</a:t>
            </a:r>
          </a:p>
          <a:p>
            <a:r>
              <a:rPr lang="en-US" dirty="0" smtClean="0"/>
              <a:t>Neurology is one of the top specialties using 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2: Progressive Weakness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27 year old man</a:t>
            </a:r>
          </a:p>
          <a:p>
            <a:r>
              <a:rPr lang="en-US" dirty="0" smtClean="0"/>
              <a:t>Intermittent loss of strength/sensation that nearly recovers each time</a:t>
            </a:r>
          </a:p>
          <a:p>
            <a:r>
              <a:rPr lang="en-US" dirty="0" smtClean="0"/>
              <a:t>Over time has had progressive weakness of all extremities</a:t>
            </a:r>
          </a:p>
          <a:p>
            <a:r>
              <a:rPr lang="en-US" dirty="0" smtClean="0"/>
              <a:t>Mild cognitive decline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9" y="1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-2"/>
            <a:ext cx="6858001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99" y="-2"/>
            <a:ext cx="6858001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99" y="-2"/>
            <a:ext cx="6858001" cy="68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0"/>
            <a:ext cx="6934199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9" y="1"/>
            <a:ext cx="6881811" cy="688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9" y="-100013"/>
            <a:ext cx="6958012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9" y="-100013"/>
            <a:ext cx="6958012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9" y="-100013"/>
            <a:ext cx="6958012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9" y="-100013"/>
            <a:ext cx="6958012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Fall with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year-old boy</a:t>
            </a:r>
          </a:p>
          <a:p>
            <a:r>
              <a:rPr lang="en-US" dirty="0" smtClean="0"/>
              <a:t>Fell 5 feet from deck hitting head</a:t>
            </a:r>
          </a:p>
          <a:p>
            <a:r>
              <a:rPr lang="en-US" dirty="0" smtClean="0"/>
              <a:t>CT in the ER was abnormal</a:t>
            </a:r>
          </a:p>
          <a:p>
            <a:r>
              <a:rPr lang="en-US" dirty="0" smtClean="0"/>
              <a:t>Child was physically OK without neurological deficit</a:t>
            </a:r>
          </a:p>
          <a:p>
            <a:r>
              <a:rPr lang="en-US" dirty="0" smtClean="0"/>
              <a:t>MRI to confirm CT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4: Partial Seizure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year-old male</a:t>
            </a:r>
          </a:p>
          <a:p>
            <a:r>
              <a:rPr lang="en-US" dirty="0" smtClean="0"/>
              <a:t>Had shaking of right arm for 3 minutes</a:t>
            </a:r>
          </a:p>
          <a:p>
            <a:r>
              <a:rPr lang="en-US" dirty="0" smtClean="0"/>
              <a:t>Mild cognitive disability (IQ 85)</a:t>
            </a:r>
          </a:p>
          <a:p>
            <a:r>
              <a:rPr lang="en-US" dirty="0" smtClean="0"/>
              <a:t>Mild weakness of right side face, arm, and leg</a:t>
            </a:r>
          </a:p>
          <a:p>
            <a:r>
              <a:rPr lang="en-US" dirty="0" smtClean="0"/>
              <a:t>Mild asymmetry of limbs (circumference of right calf less than left calf)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smith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" name="Picture 1" descr="rsmith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3" name="Picture 2" descr="rsmith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4" name="Picture 3" descr="rsmith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Picture 4" descr="rsmith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6" name="Picture 5" descr="rsmith0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7" name="Picture 6" descr="rsmith0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8" name="Picture 7" descr="rsmith00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9" name="Picture 8" descr="rsmith00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0" name="Picture 9" descr="rsmith00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1" name="Picture 10" descr="rsmith00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2" name="Picture 11" descr="rsmith00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3" name="Picture 12" descr="rsmith001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4" name="Picture 13" descr="rsmith001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5" name="Picture 14" descr="rsmith001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6" name="Picture 15" descr="rsmith001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7" name="Picture 16" descr="rsmith001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8" name="Picture 17" descr="rsmith0018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9" name="Picture 18" descr="rsmith001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0" name="Picture 19" descr="rsmith0020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1" name="Picture 20" descr="rsmith0021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2" name="Picture 21" descr="rsmith0022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3" name="Picture 22" descr="rsmith002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5: New Headaches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11 year-old girl</a:t>
            </a:r>
          </a:p>
          <a:p>
            <a:r>
              <a:rPr lang="en-US" dirty="0" smtClean="0"/>
              <a:t>1 month of daily headaches in the right frontal region</a:t>
            </a:r>
          </a:p>
          <a:p>
            <a:r>
              <a:rPr lang="en-US" dirty="0" smtClean="0"/>
              <a:t>Moderate headaches that never really go away</a:t>
            </a:r>
          </a:p>
          <a:p>
            <a:r>
              <a:rPr lang="en-US" dirty="0" smtClean="0"/>
              <a:t>Some episodes of staring off on a daily basis</a:t>
            </a:r>
          </a:p>
          <a:p>
            <a:r>
              <a:rPr lang="en-US" dirty="0" smtClean="0"/>
              <a:t>EEG showed seizure activity in right frontal region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MRI in Neurology?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Ultrasound difficult with a thick skull</a:t>
            </a:r>
          </a:p>
          <a:p>
            <a:r>
              <a:rPr lang="en-US" dirty="0" smtClean="0"/>
              <a:t>CT limited by skull thickness</a:t>
            </a:r>
          </a:p>
          <a:p>
            <a:r>
              <a:rPr lang="en-US" dirty="0" smtClean="0"/>
              <a:t>The brain is composed of numerous structures of varying water/lipid/protein content</a:t>
            </a:r>
          </a:p>
          <a:p>
            <a:r>
              <a:rPr lang="en-US" dirty="0" smtClean="0"/>
              <a:t>Vibrant, detailed pictures</a:t>
            </a:r>
          </a:p>
          <a:p>
            <a:r>
              <a:rPr lang="en-US" dirty="0" smtClean="0"/>
              <a:t>NO RADIATION!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ichard Simmons\Desktop\New Folder\ValerieW Images\FLAIR0007.jpg"/>
          <p:cNvPicPr>
            <a:picLocks noChangeAspect="1" noChangeArrowheads="1"/>
          </p:cNvPicPr>
          <p:nvPr/>
        </p:nvPicPr>
        <p:blipFill>
          <a:blip r:embed="rId2" cstate="print"/>
          <a:srcRect l="16832" t="13964" r="15842" b="6249"/>
          <a:stretch>
            <a:fillRect/>
          </a:stretch>
        </p:blipFill>
        <p:spPr bwMode="auto">
          <a:xfrm>
            <a:off x="0" y="152400"/>
            <a:ext cx="4693920" cy="5562600"/>
          </a:xfrm>
          <a:prstGeom prst="rect">
            <a:avLst/>
          </a:prstGeom>
          <a:noFill/>
        </p:spPr>
      </p:pic>
      <p:pic>
        <p:nvPicPr>
          <p:cNvPr id="1028" name="Picture 4" descr="C:\Documents and Settings\Richard Simmons\Desktop\New Folder\ValerieW Images\T1 Post0027.jpg"/>
          <p:cNvPicPr>
            <a:picLocks noChangeAspect="1" noChangeArrowheads="1"/>
          </p:cNvPicPr>
          <p:nvPr/>
        </p:nvPicPr>
        <p:blipFill>
          <a:blip r:embed="rId3" cstate="print"/>
          <a:srcRect l="16092" t="11494" r="19540" b="5747"/>
          <a:stretch>
            <a:fillRect/>
          </a:stretch>
        </p:blipFill>
        <p:spPr bwMode="auto">
          <a:xfrm>
            <a:off x="4817533" y="152400"/>
            <a:ext cx="4326467" cy="556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91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FLAIR Image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791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T1 Image after </a:t>
            </a:r>
            <a:r>
              <a:rPr lang="en-US" sz="3600" dirty="0" err="1" smtClean="0"/>
              <a:t>Gd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6: Right-sided weakness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72 year-old man</a:t>
            </a:r>
          </a:p>
          <a:p>
            <a:r>
              <a:rPr lang="en-US" dirty="0" smtClean="0"/>
              <a:t>Smoker and frequent alcohol use</a:t>
            </a:r>
          </a:p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Sudden onset right-sided weakness and difficulty speaking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WI Stro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838200"/>
            <a:ext cx="7048499" cy="5410199"/>
          </a:xfrm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DWI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114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FLAIR</a:t>
            </a:r>
            <a:endParaRPr lang="en-US" sz="4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 Tensor Imaging</a:t>
            </a:r>
          </a:p>
          <a:p>
            <a:pPr lvl="1"/>
            <a:r>
              <a:rPr lang="en-US" dirty="0" smtClean="0"/>
              <a:t>Water diffuses faster down axons than across axons</a:t>
            </a:r>
          </a:p>
          <a:p>
            <a:pPr lvl="1"/>
            <a:r>
              <a:rPr lang="en-US" dirty="0" smtClean="0"/>
              <a:t>Can calculate this speed with DWI</a:t>
            </a:r>
          </a:p>
          <a:p>
            <a:pPr lvl="1"/>
            <a:r>
              <a:rPr lang="en-US" dirty="0" smtClean="0"/>
              <a:t>Then create 3D images with directionality to show tracts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tracts-D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3396" y="1600200"/>
            <a:ext cx="497520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structure not easily visualized with surgical exploration</a:t>
            </a:r>
          </a:p>
          <a:p>
            <a:pPr lvl="1"/>
            <a:r>
              <a:rPr lang="en-US" dirty="0" smtClean="0"/>
              <a:t>Deep structures, brainstem, cranial nerves</a:t>
            </a:r>
          </a:p>
          <a:p>
            <a:r>
              <a:rPr lang="en-US" dirty="0" smtClean="0"/>
              <a:t>Subtle structures not easily visualized with the naked eye</a:t>
            </a:r>
          </a:p>
          <a:p>
            <a:r>
              <a:rPr lang="en-US" dirty="0" smtClean="0"/>
              <a:t>Damage by exploration not easily repaired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of MRI in Neurology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sequences allow for views of:</a:t>
            </a:r>
          </a:p>
          <a:p>
            <a:pPr lvl="1"/>
            <a:r>
              <a:rPr lang="en-US" dirty="0" smtClean="0"/>
              <a:t>Anatomy</a:t>
            </a:r>
          </a:p>
          <a:p>
            <a:pPr lvl="1"/>
            <a:r>
              <a:rPr lang="en-US" dirty="0" smtClean="0"/>
              <a:t>Pathology</a:t>
            </a:r>
          </a:p>
          <a:p>
            <a:pPr lvl="1"/>
            <a:r>
              <a:rPr lang="en-US" dirty="0" smtClean="0"/>
              <a:t>Blood flow</a:t>
            </a:r>
          </a:p>
          <a:p>
            <a:pPr lvl="2"/>
            <a:r>
              <a:rPr lang="en-US" dirty="0" smtClean="0"/>
              <a:t>Arterial</a:t>
            </a:r>
          </a:p>
          <a:p>
            <a:pPr lvl="2"/>
            <a:r>
              <a:rPr lang="en-US" dirty="0" smtClean="0"/>
              <a:t>Venous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Basics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1600" y="26670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26670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26670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26670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0916835">
            <a:off x="1524000" y="14478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7921283">
            <a:off x="5700508" y="3702032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3352800" y="41148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733185">
            <a:off x="6913849" y="162643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7400" y="5562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Hydrogen Protons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Magnetic Field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526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209800" y="19812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657600" y="19812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105400" y="19812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553200" y="19812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Pulse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526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3276600"/>
            <a:ext cx="1371600" cy="1447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270000" h="1270000"/>
            <a:bevelB w="1270000" h="127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209800" y="1981200"/>
            <a:ext cx="381000" cy="1295400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657600" y="1981200"/>
            <a:ext cx="381000" cy="1295400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105400" y="1981200"/>
            <a:ext cx="381000" cy="1295400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553200" y="1981200"/>
            <a:ext cx="381000" cy="1295400"/>
          </a:xfrm>
          <a:prstGeom prst="upArrow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ircular Arrow 11"/>
          <p:cNvSpPr/>
          <p:nvPr/>
        </p:nvSpPr>
        <p:spPr>
          <a:xfrm>
            <a:off x="2286000" y="2743200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9012"/>
              <a:gd name="adj5" fmla="val 12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3733800" y="2743200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9012"/>
              <a:gd name="adj5" fmla="val 12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5181600" y="2743200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9012"/>
              <a:gd name="adj5" fmla="val 12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>
            <a:off x="6629400" y="2743200"/>
            <a:ext cx="978408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49012"/>
              <a:gd name="adj5" fmla="val 12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5400000">
            <a:off x="6477000" y="33528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5400000">
            <a:off x="5029200" y="33528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5400000">
            <a:off x="3581400" y="33528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5400000">
            <a:off x="7924800" y="3352800"/>
            <a:ext cx="3810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7871</TotalTime>
  <Words>630</Words>
  <Application>Microsoft Office PowerPoint</Application>
  <PresentationFormat>On-screen Show (4:3)</PresentationFormat>
  <Paragraphs>134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Technic</vt:lpstr>
      <vt:lpstr>MRI in Neurology How Physics Makes My life Easier</vt:lpstr>
      <vt:lpstr>Today’s Talk</vt:lpstr>
      <vt:lpstr>MRI</vt:lpstr>
      <vt:lpstr>Why MRI in Neurology?</vt:lpstr>
      <vt:lpstr>The Brain</vt:lpstr>
      <vt:lpstr>Utility of MRI in Neurology</vt:lpstr>
      <vt:lpstr>MRI Basics</vt:lpstr>
      <vt:lpstr>In Magnetic Field</vt:lpstr>
      <vt:lpstr>RF Pulse</vt:lpstr>
      <vt:lpstr>Relaxation Time (T1)</vt:lpstr>
      <vt:lpstr>Echo Sequences</vt:lpstr>
      <vt:lpstr>So What?</vt:lpstr>
      <vt:lpstr>NORMAL BRAIN</vt:lpstr>
      <vt:lpstr>Slide 14</vt:lpstr>
      <vt:lpstr>Crash Course in Neuroanatomy</vt:lpstr>
      <vt:lpstr>Neuroanatomy</vt:lpstr>
      <vt:lpstr>Neuroanatomy</vt:lpstr>
      <vt:lpstr>Neuroanatomy</vt:lpstr>
      <vt:lpstr>T1 – “Anatomy”</vt:lpstr>
      <vt:lpstr>T1 Normal Brain</vt:lpstr>
      <vt:lpstr>T2- “Pathology”</vt:lpstr>
      <vt:lpstr>T2 Normal Brain</vt:lpstr>
      <vt:lpstr>FLAIR</vt:lpstr>
      <vt:lpstr>FLAIR Normal Brain</vt:lpstr>
      <vt:lpstr>DWI</vt:lpstr>
      <vt:lpstr>DWI Normal Brain</vt:lpstr>
      <vt:lpstr>Contrast</vt:lpstr>
      <vt:lpstr>Clinical Cases</vt:lpstr>
      <vt:lpstr>Case 1: Weakness</vt:lpstr>
      <vt:lpstr>Slide 30</vt:lpstr>
      <vt:lpstr>Slide 31</vt:lpstr>
      <vt:lpstr>Case 2: Progressive Weakness </vt:lpstr>
      <vt:lpstr>Slide 33</vt:lpstr>
      <vt:lpstr>Slide 34</vt:lpstr>
      <vt:lpstr>Case 3: Fall with Headache</vt:lpstr>
      <vt:lpstr>Slide 36</vt:lpstr>
      <vt:lpstr>Case 4: Partial Seizure</vt:lpstr>
      <vt:lpstr>Slide 38</vt:lpstr>
      <vt:lpstr>Case 5: New Headaches</vt:lpstr>
      <vt:lpstr>Slide 40</vt:lpstr>
      <vt:lpstr>Case 6: Right-sided weakness</vt:lpstr>
      <vt:lpstr>Slide 42</vt:lpstr>
      <vt:lpstr>The Future</vt:lpstr>
      <vt:lpstr>Questions?</vt:lpstr>
    </vt:vector>
  </TitlesOfParts>
  <Company>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</dc:creator>
  <cp:lastModifiedBy>RS</cp:lastModifiedBy>
  <cp:revision>77</cp:revision>
  <dcterms:created xsi:type="dcterms:W3CDTF">2010-10-14T23:54:25Z</dcterms:created>
  <dcterms:modified xsi:type="dcterms:W3CDTF">2010-10-28T00:48:31Z</dcterms:modified>
</cp:coreProperties>
</file>