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oleObject2.bin" ContentType="application/vnd.openxmlformats-officedocument.oleObject"/>
  <Override PartName="/ppt/embeddings/Microsoft_Equation8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embeddings/oleObject6.bin" ContentType="application/vnd.openxmlformats-officedocument.oleObject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embeddings/oleObject5.bin" ContentType="application/vnd.openxmlformats-officedocument.oleObjec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embeddings/Microsoft_Equation10.bin" ContentType="application/vnd.openxmlformats-officedocument.oleObject"/>
  <Override PartName="/ppt/embeddings/Microsoft_Equation5.bin" ContentType="application/vnd.openxmlformats-officedocument.oleObject"/>
  <Default Extension="pict" ContentType="image/pict"/>
  <Override PartName="/ppt/embeddings/Microsoft_Equation7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embeddings/oleObject7.bin" ContentType="application/vnd.openxmlformats-officedocument.oleObject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01" r:id="rId4"/>
    <p:sldId id="261" r:id="rId5"/>
    <p:sldId id="258" r:id="rId6"/>
    <p:sldId id="259" r:id="rId7"/>
    <p:sldId id="263" r:id="rId8"/>
    <p:sldId id="276" r:id="rId9"/>
    <p:sldId id="265" r:id="rId10"/>
    <p:sldId id="267" r:id="rId11"/>
    <p:sldId id="264" r:id="rId12"/>
    <p:sldId id="269" r:id="rId13"/>
    <p:sldId id="271" r:id="rId14"/>
    <p:sldId id="268" r:id="rId15"/>
    <p:sldId id="272" r:id="rId16"/>
    <p:sldId id="273" r:id="rId17"/>
    <p:sldId id="266" r:id="rId18"/>
    <p:sldId id="274" r:id="rId19"/>
    <p:sldId id="275" r:id="rId20"/>
    <p:sldId id="278" r:id="rId21"/>
    <p:sldId id="279" r:id="rId22"/>
    <p:sldId id="283" r:id="rId23"/>
    <p:sldId id="299" r:id="rId24"/>
    <p:sldId id="289" r:id="rId25"/>
    <p:sldId id="300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ict"/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29.wmf"/><Relationship Id="rId1" Type="http://schemas.openxmlformats.org/officeDocument/2006/relationships/image" Target="../media/image26.png"/><Relationship Id="rId2" Type="http://schemas.openxmlformats.org/officeDocument/2006/relationships/image" Target="../media/image27.pict"/><Relationship Id="rId3" Type="http://schemas.openxmlformats.org/officeDocument/2006/relationships/image" Target="../media/image28.wmf"/><Relationship Id="rId5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A681-D480-9D41-ADBF-E25C291E4B69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D7C9B-3D86-ED47-B6AA-EAB3C4DA5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6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7C9B-3D86-ED47-B6AA-EAB3C4DA5C9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EE909-D512-1742-83A4-A9492C8C7115}" type="slidenum">
              <a:rPr lang="en-US">
                <a:latin typeface="Arial" pitchFamily="60" charset="0"/>
              </a:rPr>
              <a:pPr/>
              <a:t>26</a:t>
            </a:fld>
            <a:endParaRPr lang="en-US">
              <a:latin typeface="Arial" pitchFamily="60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60" charset="0"/>
              </a:rPr>
              <a:t>fmri-fig-03-17-0.jpg</a:t>
            </a:r>
            <a:br>
              <a:rPr lang="en-US">
                <a:latin typeface="Arial" pitchFamily="60" charset="0"/>
              </a:rPr>
            </a:br>
            <a:endParaRPr lang="en-US">
              <a:latin typeface="Arial" pitchFamily="6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F3E-59A9-2E4C-9770-5E6DA93F01E7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B47B-FC0E-3E4E-8049-C55FA8B5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F3E-59A9-2E4C-9770-5E6DA93F01E7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B47B-FC0E-3E4E-8049-C55FA8B5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F3E-59A9-2E4C-9770-5E6DA93F01E7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B47B-FC0E-3E4E-8049-C55FA8B5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DE941-7529-7144-9C63-1AED9BC03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F3E-59A9-2E4C-9770-5E6DA93F01E7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B47B-FC0E-3E4E-8049-C55FA8B5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F3E-59A9-2E4C-9770-5E6DA93F01E7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B47B-FC0E-3E4E-8049-C55FA8B5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F3E-59A9-2E4C-9770-5E6DA93F01E7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B47B-FC0E-3E4E-8049-C55FA8B5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F3E-59A9-2E4C-9770-5E6DA93F01E7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B47B-FC0E-3E4E-8049-C55FA8B5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F3E-59A9-2E4C-9770-5E6DA93F01E7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B47B-FC0E-3E4E-8049-C55FA8B5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F3E-59A9-2E4C-9770-5E6DA93F01E7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B47B-FC0E-3E4E-8049-C55FA8B5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F3E-59A9-2E4C-9770-5E6DA93F01E7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B47B-FC0E-3E4E-8049-C55FA8B5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F3E-59A9-2E4C-9770-5E6DA93F01E7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B47B-FC0E-3E4E-8049-C55FA8B5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>
            <a:alphaModFix amt="4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A7F3E-59A9-2E4C-9770-5E6DA93F01E7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B47B-FC0E-3E4E-8049-C55FA8B5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5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23.png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4.bin"/><Relationship Id="rId5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5.bin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Relationship Id="rId7" Type="http://schemas.openxmlformats.org/officeDocument/2006/relationships/oleObject" Target="../embeddings/Microsoft_Equation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.bin"/><Relationship Id="rId6" Type="http://schemas.openxmlformats.org/officeDocument/2006/relationships/oleObject" Target="../embeddings/Microsoft_Equation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4" Type="http://schemas.openxmlformats.org/officeDocument/2006/relationships/image" Target="../media/image10.png"/><Relationship Id="rId10" Type="http://schemas.openxmlformats.org/officeDocument/2006/relationships/image" Target="../media/image14.png"/><Relationship Id="rId5" Type="http://schemas.openxmlformats.org/officeDocument/2006/relationships/image" Target="../media/image11.png"/><Relationship Id="rId7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9" Type="http://schemas.openxmlformats.org/officeDocument/2006/relationships/image" Target="../media/image13.png"/><Relationship Id="rId3" Type="http://schemas.openxmlformats.org/officeDocument/2006/relationships/image" Target="../media/image9.png"/><Relationship Id="rId6" Type="http://schemas.openxmlformats.org/officeDocument/2006/relationships/oleObject" Target="../embeddings/Microsoft_Equation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733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 smtClean="0">
                <a:latin typeface="Times New Roman"/>
                <a:cs typeface="Times New Roman"/>
              </a:rPr>
              <a:t>Background Image:  http://</a:t>
            </a:r>
            <a:r>
              <a:rPr lang="en-US" sz="600" dirty="0" err="1" smtClean="0">
                <a:latin typeface="Times New Roman"/>
                <a:cs typeface="Times New Roman"/>
              </a:rPr>
              <a:t>www.ruf.rice.edu/~pomeran/images/brainmri.jpg</a:t>
            </a:r>
            <a:endParaRPr lang="en-US" sz="60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786" y="362679"/>
            <a:ext cx="8111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Magnetic Resonance Imaging</a:t>
            </a:r>
            <a:endParaRPr lang="en-US" sz="3000" i="1" dirty="0">
              <a:latin typeface="Times New Roman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24142" y="1233002"/>
            <a:ext cx="1495715" cy="4755529"/>
            <a:chOff x="7050906" y="1066130"/>
            <a:chExt cx="1495715" cy="47555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0906" y="1066130"/>
              <a:ext cx="1319611" cy="47093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050906" y="5452327"/>
              <a:ext cx="14957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http://www.gehealthcare.com/euen/oncology/images/breast-health/onc_breast_wholemri.jpg</a:t>
              </a:r>
              <a:endParaRPr lang="en-US" sz="6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2786" y="2049390"/>
            <a:ext cx="2885882" cy="2885882"/>
            <a:chOff x="472786" y="1474608"/>
            <a:chExt cx="2885882" cy="28858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786" y="1474608"/>
              <a:ext cx="2885882" cy="288588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72786" y="4083491"/>
              <a:ext cx="28858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>
                  <a:solidFill>
                    <a:srgbClr val="FFFFFF"/>
                  </a:solidFill>
                  <a:latin typeface="Times"/>
                  <a:cs typeface="Times"/>
                </a:rPr>
                <a:t>http://www.gehealthcare.com/euen/oncology/images/breast-health/onc_breast_pulmo_500.jpg</a:t>
              </a:r>
              <a:endParaRPr lang="en-US" sz="600" dirty="0">
                <a:solidFill>
                  <a:srgbClr val="FFFFFF"/>
                </a:solidFill>
                <a:latin typeface="Times"/>
                <a:cs typeface="Time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41851" y="2067930"/>
            <a:ext cx="2942454" cy="2867342"/>
            <a:chOff x="3733118" y="2049390"/>
            <a:chExt cx="2942454" cy="286734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3118" y="2049390"/>
              <a:ext cx="2867342" cy="286734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733118" y="4639733"/>
              <a:ext cx="29424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http://www.gehealthcare.com/euen/oncology/images/breast-health/onc_breast_bonemetasta_500.jpg</a:t>
              </a:r>
              <a:endParaRPr lang="en-US" sz="6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786" y="210473"/>
            <a:ext cx="8111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Magnetic Resonance Imaging</a:t>
            </a:r>
          </a:p>
          <a:p>
            <a:r>
              <a:rPr lang="en-US" sz="3000" i="1" dirty="0" smtClean="0">
                <a:latin typeface="Times New Roman"/>
                <a:cs typeface="Times New Roman"/>
              </a:rPr>
              <a:t>	</a:t>
            </a:r>
            <a:r>
              <a:rPr lang="en-US" sz="2200" i="1" dirty="0" smtClean="0">
                <a:latin typeface="Times New Roman"/>
                <a:cs typeface="Times New Roman"/>
              </a:rPr>
              <a:t>- MRI Basics</a:t>
            </a:r>
          </a:p>
          <a:p>
            <a:pPr lvl="0"/>
            <a:r>
              <a:rPr lang="en-US" sz="2200" i="1" dirty="0" smtClean="0">
                <a:latin typeface="Times New Roman"/>
                <a:cs typeface="Times New Roman"/>
              </a:rPr>
              <a:t>		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en-US" i="1" kern="0" dirty="0" smtClean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Spin States</a:t>
            </a:r>
            <a:endParaRPr lang="en-US" i="1" kern="0" dirty="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2785" y="1939242"/>
            <a:ext cx="82856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We have the </a:t>
            </a:r>
            <a:r>
              <a:rPr lang="en-US" dirty="0">
                <a:latin typeface="Times New Roman"/>
                <a:cs typeface="Times New Roman"/>
              </a:rPr>
              <a:t>magnetic </a:t>
            </a:r>
            <a:r>
              <a:rPr lang="en-US" dirty="0" smtClean="0">
                <a:latin typeface="Times New Roman"/>
                <a:cs typeface="Times New Roman"/>
              </a:rPr>
              <a:t>moment,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and</a:t>
            </a:r>
            <a:r>
              <a:rPr lang="en-US" dirty="0" smtClean="0">
                <a:latin typeface="Times New Roman"/>
                <a:cs typeface="Times New Roman"/>
              </a:rPr>
              <a:t> the angular momentum,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, which are vectors, 	lying </a:t>
            </a:r>
            <a:r>
              <a:rPr lang="en-US" dirty="0">
                <a:latin typeface="Times New Roman"/>
                <a:cs typeface="Times New Roman"/>
              </a:rPr>
              <a:t>along the spin </a:t>
            </a:r>
            <a:r>
              <a:rPr lang="en-US" dirty="0" smtClean="0">
                <a:latin typeface="Times New Roman"/>
                <a:cs typeface="Times New Roman"/>
              </a:rPr>
              <a:t>axis.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634" y="2718218"/>
            <a:ext cx="2738270" cy="18605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4102" y="5027535"/>
            <a:ext cx="8204344" cy="64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Arial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cs typeface="Symbol" charset="2"/>
              </a:rPr>
              <a:t>g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is called the </a:t>
            </a:r>
            <a:r>
              <a:rPr lang="en-US" i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gyromagnetic</a:t>
            </a: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ratio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and is a constant for a given nucleus.</a:t>
            </a:r>
          </a:p>
          <a:p>
            <a:pPr eaLnBrk="0" hangingPunct="0">
              <a:buFont typeface="Arial"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0" hangingPunct="0">
              <a:buFont typeface="Arial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There are two states for spin:  Spin up &amp; Spin down.</a:t>
            </a:r>
          </a:p>
          <a:p>
            <a:pPr eaLnBrk="0" hangingPunct="0">
              <a:buFont typeface="Arial"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0" hangingPunct="0">
              <a:buFont typeface="Arial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Protons &amp; neutrons are filled in nuclear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orbitals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by spin to minimize the nuclear 	energy.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016568" y="4306624"/>
          <a:ext cx="1080156" cy="649079"/>
        </p:xfrm>
        <a:graphic>
          <a:graphicData uri="http://schemas.openxmlformats.org/presentationml/2006/ole">
            <p:oleObj spid="_x0000_s23554" name="Equation" r:id="rId4" imgW="444500" imgH="266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910" y="1595468"/>
            <a:ext cx="57668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The proton </a:t>
            </a:r>
            <a:r>
              <a:rPr lang="en-US" dirty="0" err="1" smtClean="0">
                <a:latin typeface="Times New Roman"/>
                <a:cs typeface="Times New Roman"/>
              </a:rPr>
              <a:t>precesses</a:t>
            </a:r>
            <a:r>
              <a:rPr lang="en-US" dirty="0" smtClean="0">
                <a:latin typeface="Times New Roman"/>
                <a:cs typeface="Times New Roman"/>
              </a:rPr>
              <a:t> about an axis (on which 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it spins) due to the external magnetic field, in a similar way that a spinning top </a:t>
            </a:r>
            <a:r>
              <a:rPr lang="en-US" dirty="0" err="1" smtClean="0">
                <a:latin typeface="Times New Roman"/>
                <a:cs typeface="Times New Roman"/>
              </a:rPr>
              <a:t>precesses</a:t>
            </a:r>
            <a:r>
              <a:rPr lang="en-US" dirty="0" smtClean="0">
                <a:latin typeface="Times New Roman"/>
                <a:cs typeface="Times New Roman"/>
              </a:rPr>
              <a:t> about a vertical axis due to the force of gravity.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If the spin were aligned exactly with the field then the 	top or the proton would not </a:t>
            </a:r>
            <a:r>
              <a:rPr lang="en-US" dirty="0" err="1" smtClean="0">
                <a:latin typeface="Times New Roman"/>
                <a:cs typeface="Times New Roman"/>
              </a:rPr>
              <a:t>precess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MRI is mainly concerned with the action of hydrogen, in 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fat and in water, which absorb and re-emit radiofrequency (RF) energy at a specific frequency.  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The charge causing the hydrogen (proton) to </a:t>
            </a:r>
            <a:r>
              <a:rPr lang="en-US" dirty="0" err="1" smtClean="0">
                <a:latin typeface="Times New Roman"/>
                <a:cs typeface="Times New Roman"/>
              </a:rPr>
              <a:t>precess</a:t>
            </a:r>
            <a:r>
              <a:rPr lang="en-US" dirty="0" smtClean="0">
                <a:latin typeface="Times New Roman"/>
                <a:cs typeface="Times New Roman"/>
              </a:rPr>
              <a:t> is like 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 circulating current making each individual proton act like a bar magnet or dipole.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395" y="2457458"/>
            <a:ext cx="3000678" cy="20388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786" y="210473"/>
            <a:ext cx="8111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Magnetic Resonance Imaging</a:t>
            </a:r>
          </a:p>
          <a:p>
            <a:r>
              <a:rPr lang="en-US" sz="3000" i="1" dirty="0" smtClean="0">
                <a:latin typeface="Times New Roman"/>
                <a:cs typeface="Times New Roman"/>
              </a:rPr>
              <a:t>	</a:t>
            </a:r>
            <a:r>
              <a:rPr lang="en-US" sz="2200" i="1" dirty="0" smtClean="0">
                <a:latin typeface="Times New Roman"/>
                <a:cs typeface="Times New Roman"/>
              </a:rPr>
              <a:t>- MRI Basics</a:t>
            </a:r>
          </a:p>
          <a:p>
            <a:pPr lvl="0"/>
            <a:r>
              <a:rPr lang="en-US" sz="2200" i="1" dirty="0" smtClean="0">
                <a:latin typeface="Times New Roman"/>
                <a:cs typeface="Times New Roman"/>
              </a:rPr>
              <a:t>		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en-US" i="1" kern="0" dirty="0" smtClean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A single isolated proton </a:t>
            </a:r>
            <a:r>
              <a:rPr lang="en-US" i="1" kern="0" dirty="0" err="1" smtClean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precesses</a:t>
            </a:r>
            <a:r>
              <a:rPr lang="en-US" i="1" kern="0" dirty="0" smtClean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an external magnetic field</a:t>
            </a:r>
            <a:endParaRPr lang="en-US" i="1" kern="0" dirty="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911" y="6070984"/>
            <a:ext cx="8050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As there are normally equal numbers of proton spins pointing in every direction the 	protons spins cancel each other out and the net magnetic effect is zero. 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799" y="1665784"/>
            <a:ext cx="7898505" cy="23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US" kern="0" noProof="0" dirty="0" smtClean="0">
                <a:latin typeface="Times New Roman"/>
                <a:ea typeface="ＭＳ Ｐゴシック" pitchFamily="-107" charset="-128"/>
                <a:cs typeface="Times New Roman"/>
              </a:rPr>
              <a:t>A moving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(spinning) charged particle generates its own little magnetic field.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- Such particles will tend to “line up” with external magnetic field lines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	(think of iron filings around a magnet).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dirty="0" smtClean="0">
                <a:latin typeface="Times New Roman"/>
                <a:ea typeface="ＭＳ Ｐゴシック" pitchFamily="-107" charset="-128"/>
                <a:cs typeface="Times New Roman"/>
              </a:rPr>
              <a:t>- This produces magnetic dipoles (little bar magnets) and two different energy states.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pitchFamily="-107" charset="-128"/>
              <a:cs typeface="Times New Roman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pitchFamily="-107" charset="-128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Spinning particles with mass have angular momentum.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- Angular momentum resists attempts to change the spin orientation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	(think of a gyroscope)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pitchFamily="-107" charset="-128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786" y="210473"/>
            <a:ext cx="8111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Magnetic Resonance Imaging</a:t>
            </a:r>
          </a:p>
          <a:p>
            <a:r>
              <a:rPr lang="en-US" sz="3000" i="1" dirty="0" smtClean="0">
                <a:latin typeface="Times New Roman"/>
                <a:cs typeface="Times New Roman"/>
              </a:rPr>
              <a:t>	</a:t>
            </a:r>
            <a:r>
              <a:rPr lang="en-US" sz="2200" i="1" dirty="0" smtClean="0">
                <a:latin typeface="Times New Roman"/>
                <a:cs typeface="Times New Roman"/>
              </a:rPr>
              <a:t>- MRI Basics</a:t>
            </a:r>
          </a:p>
          <a:p>
            <a:pPr lvl="0"/>
            <a:r>
              <a:rPr lang="en-US" sz="2200" i="1" dirty="0" smtClean="0">
                <a:latin typeface="Times New Roman"/>
                <a:cs typeface="Times New Roman"/>
              </a:rPr>
              <a:t>		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en-US" i="1" kern="0" dirty="0" smtClean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Separation of spins in an external field</a:t>
            </a:r>
            <a:endParaRPr lang="en-US" i="1" kern="0" dirty="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42184" y="4651029"/>
            <a:ext cx="1387816" cy="2055743"/>
            <a:chOff x="1592254" y="4121318"/>
            <a:chExt cx="1935836" cy="2595538"/>
          </a:xfrm>
        </p:grpSpPr>
        <p:graphicFrame>
          <p:nvGraphicFramePr>
            <p:cNvPr id="27650" name="Object 2"/>
            <p:cNvGraphicFramePr>
              <a:graphicFrameLocks noChangeAspect="1"/>
            </p:cNvGraphicFramePr>
            <p:nvPr/>
          </p:nvGraphicFramePr>
          <p:xfrm>
            <a:off x="1592254" y="4121318"/>
            <a:ext cx="1935836" cy="2547049"/>
          </p:xfrm>
          <a:graphic>
            <a:graphicData uri="http://schemas.openxmlformats.org/presentationml/2006/ole">
              <p:oleObj spid="_x0000_s27650" name="Image" r:id="rId4" imgW="1424147" imgH="1872732" progId="">
                <p:embed/>
              </p:oleObj>
            </a:graphicData>
          </a:graphic>
        </p:graphicFrame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1592254" y="6483701"/>
              <a:ext cx="1935836" cy="233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600" dirty="0" err="1" smtClean="0">
                  <a:latin typeface="Times New Roman"/>
                  <a:cs typeface="Times New Roman"/>
                </a:rPr>
                <a:t>www</a:t>
              </a:r>
              <a:r>
                <a:rPr lang="en-US" sz="600" dirty="0" err="1">
                  <a:latin typeface="Times New Roman"/>
                  <a:cs typeface="Times New Roman"/>
                </a:rPr>
                <a:t>.simplyphysics.com</a:t>
              </a:r>
              <a:endParaRPr lang="en-US" sz="6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57175" y="4651029"/>
            <a:ext cx="1363580" cy="2055743"/>
            <a:chOff x="4183821" y="4121318"/>
            <a:chExt cx="2012483" cy="2595538"/>
          </a:xfrm>
        </p:grpSpPr>
        <p:graphicFrame>
          <p:nvGraphicFramePr>
            <p:cNvPr id="27651" name="Object 3"/>
            <p:cNvGraphicFramePr>
              <a:graphicFrameLocks noChangeAspect="1"/>
            </p:cNvGraphicFramePr>
            <p:nvPr/>
          </p:nvGraphicFramePr>
          <p:xfrm>
            <a:off x="4183821" y="4121318"/>
            <a:ext cx="2012483" cy="2547049"/>
          </p:xfrm>
          <a:graphic>
            <a:graphicData uri="http://schemas.openxmlformats.org/presentationml/2006/ole">
              <p:oleObj spid="_x0000_s27651" name="Image" r:id="rId5" imgW="4689022" imgH="5934345" progId="">
                <p:embed/>
              </p:oleObj>
            </a:graphicData>
          </a:graphic>
        </p:graphicFrame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4183821" y="6483701"/>
              <a:ext cx="2012483" cy="233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600" dirty="0" err="1" smtClean="0">
                  <a:latin typeface="Times New Roman"/>
                  <a:cs typeface="Times New Roman"/>
                </a:rPr>
                <a:t>www</a:t>
              </a:r>
              <a:r>
                <a:rPr lang="en-US" sz="600" dirty="0" err="1">
                  <a:latin typeface="Times New Roman"/>
                  <a:cs typeface="Times New Roman"/>
                </a:rPr>
                <a:t>.simplyphysics.com</a:t>
              </a:r>
              <a:endParaRPr lang="en-US" sz="600" dirty="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65149" y="1822478"/>
            <a:ext cx="8382981" cy="444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MRI uses a combination of electric and magnetic fields to manipulate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 the </a:t>
            </a:r>
            <a:r>
              <a:rPr lang="en-US" kern="0" dirty="0" smtClean="0">
                <a:latin typeface="Times New Roman"/>
                <a:ea typeface="ＭＳ Ｐゴシック" pitchFamily="-107" charset="-128"/>
                <a:cs typeface="Times New Roman"/>
              </a:rPr>
              <a:t>proton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latin typeface="Times New Roman"/>
              <a:ea typeface="ＭＳ Ｐゴシック" pitchFamily="-107" charset="-128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MR measures the net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magnetization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 of atomic nuclei in the presence of magnetic fields.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pitchFamily="-107" charset="-128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The magnetization can be manipulated by changing the magnetic field environment.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pitchFamily="-107" charset="-128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Static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 magnetic fields don’t change (&lt; 0.1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ppm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 / hr)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 and the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 main field (B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o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) is static and (nearly) homogeneous.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pitchFamily="-107" charset="-128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Radio</a:t>
            </a:r>
            <a:r>
              <a:rPr lang="en-US" b="1" i="1" kern="0" dirty="0" smtClean="0">
                <a:solidFill>
                  <a:srgbClr val="000000"/>
                </a:solidFill>
                <a:latin typeface="Times New Roman"/>
                <a:ea typeface="ＭＳ Ｐゴシック" pitchFamily="-107" charset="-128"/>
                <a:cs typeface="Times New Roman"/>
              </a:rPr>
              <a:t> frequency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(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RF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) fields are electromagnetic fields that oscillate at radio frequencies </a:t>
            </a:r>
            <a:r>
              <a:rPr lang="en-US" kern="0" dirty="0" smtClean="0">
                <a:latin typeface="Times New Roman"/>
                <a:ea typeface="ＭＳ Ｐゴシック" pitchFamily="-107" charset="-128"/>
                <a:cs typeface="Times New Roman"/>
              </a:rPr>
              <a:t>or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tens of millions of cycles per second.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pitchFamily="-107" charset="-128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You could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 have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magnetic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field</a:t>
            </a:r>
            <a:r>
              <a:rPr kumimoji="0" lang="en-US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 gradients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, or fields that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-107" charset="-128"/>
                <a:cs typeface="Times New Roman"/>
              </a:rPr>
              <a:t> change gradually over space and can change quickly over time (thousands of times per second).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786" y="210473"/>
            <a:ext cx="8111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Magnetic Resonance Imaging</a:t>
            </a:r>
          </a:p>
          <a:p>
            <a:r>
              <a:rPr lang="en-US" sz="3000" i="1" dirty="0" smtClean="0">
                <a:latin typeface="Times New Roman"/>
                <a:cs typeface="Times New Roman"/>
              </a:rPr>
              <a:t>	</a:t>
            </a:r>
            <a:r>
              <a:rPr lang="en-US" sz="2200" i="1" dirty="0" smtClean="0">
                <a:latin typeface="Times New Roman"/>
                <a:cs typeface="Times New Roman"/>
              </a:rPr>
              <a:t>- MRI Basics</a:t>
            </a:r>
          </a:p>
          <a:p>
            <a:pPr lvl="0"/>
            <a:r>
              <a:rPr lang="en-US" sz="2200" i="1" dirty="0" smtClean="0">
                <a:latin typeface="Times New Roman"/>
                <a:cs typeface="Times New Roman"/>
              </a:rPr>
              <a:t>		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Magnetic precession of the proton</a:t>
            </a:r>
            <a:endParaRPr lang="en-US" i="1" kern="0" dirty="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2786" y="1744176"/>
            <a:ext cx="5233988" cy="481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SzPct val="75000"/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Static Field “splits” states</a:t>
            </a:r>
            <a:endParaRPr lang="en-US" dirty="0" smtClean="0">
              <a:latin typeface="Times New Roman"/>
              <a:cs typeface="Times New Roman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80000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 pitchFamily="-107" charset="-128"/>
                <a:cs typeface="Times New Roman"/>
              </a:rPr>
              <a:t>- Zeeman effect splits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Ｐゴシック" pitchFamily="-107" charset="-128"/>
                <a:cs typeface="Times New Roman"/>
              </a:rPr>
              <a:t>high/low energy states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-107" charset="2"/>
              <a:buChar char="q"/>
            </a:pPr>
            <a:endParaRPr lang="en-US" sz="2800" dirty="0">
              <a:ea typeface="ＭＳ Ｐゴシック" pitchFamily="-107" charset="-128"/>
              <a:cs typeface="ＭＳ Ｐゴシック" pitchFamily="-107" charset="-128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07" charset="2"/>
              <a:buNone/>
            </a:pPr>
            <a:endParaRPr lang="en-US" sz="2800" dirty="0" smtClean="0">
              <a:ea typeface="ＭＳ Ｐゴシック" pitchFamily="-107" charset="-128"/>
              <a:cs typeface="ＭＳ Ｐゴシック" pitchFamily="-107" charset="-128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07" charset="2"/>
              <a:buNone/>
            </a:pPr>
            <a:endParaRPr lang="en-US" sz="2800" dirty="0" smtClean="0">
              <a:ea typeface="ＭＳ Ｐゴシック" pitchFamily="-107" charset="-128"/>
              <a:cs typeface="ＭＳ Ｐゴシック" pitchFamily="-107" charset="-128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07" charset="2"/>
              <a:buNone/>
            </a:pPr>
            <a:endParaRPr lang="en-US" sz="2800" dirty="0" smtClean="0">
              <a:ea typeface="ＭＳ Ｐゴシック" pitchFamily="-107" charset="-128"/>
              <a:cs typeface="ＭＳ Ｐゴシック" pitchFamily="-107" charset="-128"/>
            </a:endParaRPr>
          </a:p>
          <a:p>
            <a:pPr marL="342900" indent="-342900" eaLnBrk="1" hangingPunct="1">
              <a:spcBef>
                <a:spcPct val="20000"/>
              </a:spcBef>
              <a:buSzPct val="75000"/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Another field, the RF Field (or oscillating field) perturbs and “rotates” the magnetic moments of the protons away from the external field.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80000"/>
              <a:buFontTx/>
              <a:buChar char="-"/>
            </a:pPr>
            <a:r>
              <a:rPr lang="en-US" dirty="0" smtClean="0">
                <a:latin typeface="Times New Roman"/>
                <a:ea typeface="ＭＳ Ｐゴシック" pitchFamily="-107" charset="-128"/>
                <a:cs typeface="Times New Roman"/>
              </a:rPr>
              <a:t>The proton </a:t>
            </a:r>
            <a:r>
              <a:rPr lang="en-US" dirty="0" err="1" smtClean="0">
                <a:latin typeface="Times New Roman"/>
                <a:ea typeface="ＭＳ Ｐゴシック" pitchFamily="-107" charset="-128"/>
                <a:cs typeface="Times New Roman"/>
              </a:rPr>
              <a:t>precesses</a:t>
            </a:r>
            <a:r>
              <a:rPr lang="en-US" dirty="0" smtClean="0">
                <a:latin typeface="Times New Roman"/>
                <a:ea typeface="ＭＳ Ｐゴシック" pitchFamily="-107" charset="-128"/>
                <a:cs typeface="Times New Roman"/>
              </a:rPr>
              <a:t> about the magnetic field at a well defined frequency called the Larmor frequency and will emit radiation at a well defined energy (depending on the frequency.)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6096000" y="1600200"/>
            <a:ext cx="990600" cy="1295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4167188" y="2895600"/>
            <a:ext cx="1371600" cy="1295400"/>
            <a:chOff x="4419600" y="3200400"/>
            <a:chExt cx="1371600" cy="1295400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4953000" y="3200400"/>
              <a:ext cx="0" cy="533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5257800" y="3200400"/>
              <a:ext cx="0" cy="5334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419600" y="3276600"/>
              <a:ext cx="433388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B</a:t>
              </a:r>
              <a:r>
                <a:rPr lang="en-US" b="1" baseline="-25000">
                  <a:solidFill>
                    <a:srgbClr val="000000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4953000" y="3886200"/>
              <a:ext cx="0" cy="6096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5257800" y="3886200"/>
              <a:ext cx="0" cy="6096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4419600" y="3962400"/>
              <a:ext cx="433388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B</a:t>
              </a:r>
              <a:r>
                <a:rPr lang="en-US" b="1" baseline="-25000">
                  <a:solidFill>
                    <a:srgbClr val="000000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38100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Symbol" charset="2"/>
                </a:rPr>
                <a:t>m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5410200" y="3276600"/>
              <a:ext cx="38100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Symbol" charset="2"/>
                </a:rPr>
                <a:t>m</a:t>
              </a:r>
              <a:endPara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72786" y="210473"/>
            <a:ext cx="8111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Magnetic Resonance Imaging</a:t>
            </a:r>
          </a:p>
          <a:p>
            <a:r>
              <a:rPr lang="en-US" sz="3000" i="1" dirty="0" smtClean="0">
                <a:latin typeface="Times New Roman"/>
                <a:cs typeface="Times New Roman"/>
              </a:rPr>
              <a:t>	</a:t>
            </a:r>
            <a:r>
              <a:rPr lang="en-US" sz="2200" i="1" dirty="0" smtClean="0">
                <a:latin typeface="Times New Roman"/>
                <a:cs typeface="Times New Roman"/>
              </a:rPr>
              <a:t>- MRI Basics</a:t>
            </a:r>
          </a:p>
          <a:p>
            <a:pPr lvl="0"/>
            <a:r>
              <a:rPr lang="en-US" sz="2200" i="1" dirty="0" smtClean="0">
                <a:latin typeface="Times New Roman"/>
                <a:cs typeface="Times New Roman"/>
              </a:rPr>
              <a:t>		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RF </a:t>
            </a:r>
            <a:r>
              <a:rPr lang="en-US" i="1" kern="0" dirty="0" smtClean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Photon Energy, Absorption, Emission and Spin</a:t>
            </a:r>
            <a:endParaRPr lang="en-US" i="1" kern="0" dirty="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6646863" y="808038"/>
          <a:ext cx="2393950" cy="2087562"/>
        </p:xfrm>
        <a:graphic>
          <a:graphicData uri="http://schemas.openxmlformats.org/presentationml/2006/ole">
            <p:oleObj spid="_x0000_s26630" name="Equation" r:id="rId3" imgW="1600200" imgH="1397000" progId="Equation.3">
              <p:embed/>
            </p:oleObj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1192213" y="2935288"/>
            <a:ext cx="2603500" cy="1211778"/>
            <a:chOff x="1192213" y="2935288"/>
            <a:chExt cx="2603500" cy="1211778"/>
          </a:xfrm>
        </p:grpSpPr>
        <p:graphicFrame>
          <p:nvGraphicFramePr>
            <p:cNvPr id="2" name="Object 2"/>
            <p:cNvGraphicFramePr>
              <a:graphicFrameLocks noChangeAspect="1"/>
            </p:cNvGraphicFramePr>
            <p:nvPr/>
          </p:nvGraphicFramePr>
          <p:xfrm>
            <a:off x="1192213" y="2935288"/>
            <a:ext cx="2603500" cy="1027112"/>
          </p:xfrm>
          <a:graphic>
            <a:graphicData uri="http://schemas.openxmlformats.org/presentationml/2006/ole">
              <p:oleObj spid="_x0000_s26626" name="Bitmap Image" r:id="rId4" imgW="3753374" imgH="1514686" progId="">
                <p:embed/>
              </p:oleObj>
            </a:graphicData>
          </a:graphic>
        </p:graphicFrame>
        <p:sp>
          <p:nvSpPr>
            <p:cNvPr id="54" name="Rectangle 53"/>
            <p:cNvSpPr/>
            <p:nvPr/>
          </p:nvSpPr>
          <p:spPr>
            <a:xfrm>
              <a:off x="1214776" y="3962400"/>
              <a:ext cx="2580937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An Introduction to MRI Physics and Analysis Michael Jay </a:t>
              </a:r>
              <a:r>
                <a:rPr lang="en-US" sz="600" b="1" dirty="0" err="1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Schillaci</a:t>
              </a:r>
              <a:r>
                <a:rPr lang="en-US" sz="6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, PhD</a:t>
              </a:r>
              <a:endParaRPr lang="en-US" sz="600" b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605588" y="4889500"/>
            <a:ext cx="1978717" cy="1811723"/>
            <a:chOff x="6605588" y="4889500"/>
            <a:chExt cx="1978717" cy="1811723"/>
          </a:xfrm>
        </p:grpSpPr>
        <p:grpSp>
          <p:nvGrpSpPr>
            <p:cNvPr id="53" name="Group 52"/>
            <p:cNvGrpSpPr/>
            <p:nvPr/>
          </p:nvGrpSpPr>
          <p:grpSpPr>
            <a:xfrm>
              <a:off x="6605588" y="4889500"/>
              <a:ext cx="1978717" cy="1673924"/>
              <a:chOff x="6605588" y="4889500"/>
              <a:chExt cx="1978717" cy="1673924"/>
            </a:xfrm>
          </p:grpSpPr>
          <p:graphicFrame>
            <p:nvGraphicFramePr>
              <p:cNvPr id="5" name="Object 4"/>
              <p:cNvGraphicFramePr>
                <a:graphicFrameLocks noChangeAspect="1"/>
              </p:cNvGraphicFramePr>
              <p:nvPr/>
            </p:nvGraphicFramePr>
            <p:xfrm>
              <a:off x="6605588" y="5257800"/>
              <a:ext cx="1238250" cy="1304925"/>
            </p:xfrm>
            <a:graphic>
              <a:graphicData uri="http://schemas.openxmlformats.org/presentationml/2006/ole">
                <p:oleObj spid="_x0000_s26628" name="PBrush" r:id="rId5" imgW="1238423" imgH="1305107" progId="">
                  <p:embed/>
                </p:oleObj>
              </a:graphicData>
            </a:graphic>
          </p:graphicFrame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 flipV="1">
                <a:off x="7158505" y="5039424"/>
                <a:ext cx="0" cy="15240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6725117" y="4889500"/>
                <a:ext cx="433388" cy="3683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B</a:t>
                </a:r>
                <a:r>
                  <a:rPr lang="en-US" b="1" baseline="-25000" dirty="0">
                    <a:solidFill>
                      <a:srgbClr val="000000"/>
                    </a:solidFill>
                  </a:rPr>
                  <a:t>0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7669905" y="5257800"/>
                <a:ext cx="914400" cy="3667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Symbol" charset="2"/>
                  </a:rPr>
                  <a:t>m</a:t>
                </a:r>
                <a:r>
                  <a:rPr lang="en-US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Symbol" charset="2"/>
                  </a:rPr>
                  <a:t> = </a:t>
                </a:r>
                <a:r>
                  <a:rPr lang="en-US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Symbol" charset="2"/>
                  </a:rPr>
                  <a:t>g</a:t>
                </a:r>
                <a:r>
                  <a:rPr lang="en-US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charset="0"/>
                  </a:rPr>
                  <a:t>J</a:t>
                </a:r>
                <a:r>
                  <a:rPr lang="en-US" dirty="0">
                    <a:solidFill>
                      <a:schemeClr val="tx2"/>
                    </a:solidFill>
                    <a:latin typeface="Arial" charset="0"/>
                  </a:rPr>
                  <a:t> 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6605588" y="6424224"/>
              <a:ext cx="164153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An Introduction to MRI Physics and Analysis Michael Jay </a:t>
              </a:r>
              <a:r>
                <a:rPr lang="en-US" sz="600" b="1" dirty="0" err="1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Schillaci</a:t>
              </a:r>
              <a:r>
                <a:rPr lang="en-US" sz="6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, PhD</a:t>
              </a:r>
              <a:endParaRPr lang="en-US" sz="600" b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59" name="Rectangle 20"/>
          <p:cNvSpPr>
            <a:spLocks noChangeArrowheads="1"/>
          </p:cNvSpPr>
          <p:nvPr/>
        </p:nvSpPr>
        <p:spPr bwMode="auto">
          <a:xfrm>
            <a:off x="5943600" y="4320381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07" charset="2"/>
              <a:buNone/>
            </a:pPr>
            <a:r>
              <a:rPr lang="en-GB" sz="1000" b="1" dirty="0">
                <a:solidFill>
                  <a:srgbClr val="000000"/>
                </a:solidFill>
              </a:rPr>
              <a:t>* </a:t>
            </a:r>
            <a:r>
              <a:rPr lang="en-GB" sz="1000" dirty="0">
                <a:solidFill>
                  <a:srgbClr val="000000"/>
                </a:solidFill>
              </a:rPr>
              <a:t>For comparison:</a:t>
            </a:r>
            <a:r>
              <a:rPr lang="en-GB" sz="1000" b="1" dirty="0">
                <a:solidFill>
                  <a:srgbClr val="000000"/>
                </a:solidFill>
              </a:rPr>
              <a:t> </a:t>
            </a:r>
            <a:r>
              <a:rPr lang="en-GB" sz="1000" dirty="0">
                <a:solidFill>
                  <a:srgbClr val="000000"/>
                </a:solidFill>
              </a:rPr>
              <a:t> In the Earth’s magnetic field  ( 0.00005 T ), hydrogen </a:t>
            </a:r>
            <a:r>
              <a:rPr lang="en-GB" sz="1000" dirty="0" err="1">
                <a:solidFill>
                  <a:srgbClr val="000000"/>
                </a:solidFill>
              </a:rPr>
              <a:t>precesses</a:t>
            </a:r>
            <a:r>
              <a:rPr lang="en-GB" sz="1000" dirty="0">
                <a:solidFill>
                  <a:srgbClr val="000000"/>
                </a:solidFill>
              </a:rPr>
              <a:t> at ~2100 Hz.</a:t>
            </a:r>
          </a:p>
        </p:txBody>
      </p:sp>
      <p:pic>
        <p:nvPicPr>
          <p:cNvPr id="60" name="Picture 21"/>
          <p:cNvPicPr>
            <a:picLocks noChangeAspect="1" noChangeArrowheads="1"/>
          </p:cNvPicPr>
          <p:nvPr/>
        </p:nvPicPr>
        <p:blipFill>
          <a:blip r:embed="rId6"/>
          <a:srcRect l="6470" t="16589" r="11591" b="28111"/>
          <a:stretch>
            <a:fillRect/>
          </a:stretch>
        </p:blipFill>
        <p:spPr bwMode="auto">
          <a:xfrm>
            <a:off x="5943600" y="3147218"/>
            <a:ext cx="29718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5943600" y="3540165"/>
            <a:ext cx="2971800" cy="152400"/>
          </a:xfrm>
          <a:prstGeom prst="rect">
            <a:avLst/>
          </a:prstGeom>
          <a:solidFill>
            <a:srgbClr val="FF66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-107" charset="2"/>
              <a:buNone/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3838" y="2935288"/>
            <a:ext cx="1071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Times New Roman"/>
                <a:cs typeface="Times New Roman"/>
              </a:rPr>
              <a:t>B</a:t>
            </a:r>
            <a:r>
              <a:rPr lang="en-US" sz="1000" i="1" baseline="-25000" dirty="0" smtClean="0">
                <a:latin typeface="Times New Roman"/>
                <a:cs typeface="Times New Roman"/>
              </a:rPr>
              <a:t>0</a:t>
            </a:r>
            <a:r>
              <a:rPr lang="en-US" sz="1000" i="1" dirty="0" smtClean="0">
                <a:latin typeface="Times New Roman"/>
                <a:cs typeface="Times New Roman"/>
              </a:rPr>
              <a:t> = 1.0T</a:t>
            </a:r>
            <a:endParaRPr lang="en-US" sz="1000" i="1" dirty="0"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42475" y="3685401"/>
            <a:ext cx="824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Spin up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09133" y="2935288"/>
            <a:ext cx="1217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Spin down</a:t>
            </a:r>
            <a:endParaRPr lang="en-US"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26724" y="1836834"/>
            <a:ext cx="4572000" cy="1928133"/>
            <a:chOff x="2226724" y="2021500"/>
            <a:chExt cx="4572000" cy="19281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724" y="2021500"/>
              <a:ext cx="4433631" cy="183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226724" y="3764967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600" dirty="0" smtClean="0">
                  <a:latin typeface="Times New Roman"/>
                  <a:cs typeface="Times New Roman"/>
                </a:rPr>
                <a:t>http://hyperphysics.phy-astr.gsu.edu/hbase/nuclear/nmr.html#c1</a:t>
              </a:r>
              <a:endParaRPr lang="en-US" sz="600" dirty="0">
                <a:latin typeface="Times New Roman"/>
                <a:cs typeface="Times New Roman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2786" y="210473"/>
            <a:ext cx="8111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Magnetic Resonance Imaging</a:t>
            </a:r>
          </a:p>
          <a:p>
            <a:r>
              <a:rPr lang="en-US" sz="3000" i="1" dirty="0" smtClean="0">
                <a:latin typeface="Times New Roman"/>
                <a:cs typeface="Times New Roman"/>
              </a:rPr>
              <a:t>	</a:t>
            </a:r>
            <a:r>
              <a:rPr lang="en-US" sz="2200" i="1" dirty="0" smtClean="0">
                <a:latin typeface="Times New Roman"/>
                <a:cs typeface="Times New Roman"/>
              </a:rPr>
              <a:t>- MRI Basics</a:t>
            </a:r>
          </a:p>
          <a:p>
            <a:pPr lvl="0"/>
            <a:r>
              <a:rPr lang="en-US" sz="2200" i="1" dirty="0" smtClean="0">
                <a:latin typeface="Times New Roman"/>
                <a:cs typeface="Times New Roman"/>
              </a:rPr>
              <a:t>		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Static magnetic field</a:t>
            </a:r>
            <a:endParaRPr lang="en-US" i="1" kern="0" dirty="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06" y="3764967"/>
            <a:ext cx="804919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In the presence of a static field the magnetic moment tries to align (or anti-align) 	with the applied field.  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If the magnetic moment is aligned exactly with the applied field then the proton 	does not </a:t>
            </a:r>
            <a:r>
              <a:rPr lang="en-US" dirty="0" err="1" smtClean="0">
                <a:latin typeface="Times New Roman"/>
                <a:cs typeface="Times New Roman"/>
              </a:rPr>
              <a:t>precess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If the magnetic moment is not aligned exactly with the field then the proton 	</a:t>
            </a:r>
            <a:r>
              <a:rPr lang="en-US" dirty="0" err="1" smtClean="0">
                <a:latin typeface="Times New Roman"/>
                <a:cs typeface="Times New Roman"/>
              </a:rPr>
              <a:t>precesses</a:t>
            </a:r>
            <a:r>
              <a:rPr lang="en-US" dirty="0" smtClean="0">
                <a:latin typeface="Times New Roman"/>
                <a:cs typeface="Times New Roman"/>
              </a:rPr>
              <a:t> about the static field.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There are high and low energy states that are separated out by the static field.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666" y="1626104"/>
            <a:ext cx="8468251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The precession of the proton spin in the magnetic field is the interaction which is used in 	proton NMR. 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As a practical technique, a sample containing protons (hydrogen nuclei) is placed in a 	strong magnetic field to produce partial polarization of the protons. 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A strong RF field is also imposed on the sample to excite some of the nuclear spins into 	their higher energy state. 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When this strong RF signal is switched off, the spins tend to return to their lower state, 	producing a small amount of radiation at the Larmor frequency associated with that 	field. 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The emission of radiation is associated with the "spin relaxation" of the protons from 	their excited state. 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It induces a radio frequency signal in a detector coil which is amplified to display the 	NMR signal by Faraday’s Law.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786" y="210473"/>
            <a:ext cx="8111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Magnetic Resonance Imaging</a:t>
            </a:r>
          </a:p>
          <a:p>
            <a:r>
              <a:rPr lang="en-US" sz="3000" i="1" dirty="0" smtClean="0">
                <a:latin typeface="Times New Roman"/>
                <a:cs typeface="Times New Roman"/>
              </a:rPr>
              <a:t>	</a:t>
            </a:r>
            <a:r>
              <a:rPr lang="en-US" sz="2200" i="1" dirty="0" smtClean="0">
                <a:latin typeface="Times New Roman"/>
                <a:cs typeface="Times New Roman"/>
              </a:rPr>
              <a:t>- MRI Basics</a:t>
            </a:r>
          </a:p>
          <a:p>
            <a:pPr lvl="0"/>
            <a:r>
              <a:rPr lang="en-US" sz="2200" i="1" dirty="0" smtClean="0">
                <a:latin typeface="Times New Roman"/>
                <a:cs typeface="Times New Roman"/>
              </a:rPr>
              <a:t>		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Connections</a:t>
            </a:r>
            <a:endParaRPr lang="en-US" i="1" kern="0" dirty="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04813" y="2406523"/>
            <a:ext cx="3686897" cy="283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Radiation is absorbed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- Energy increases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Radiation is emitted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- Energy decreases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573338" y="3124200"/>
            <a:ext cx="5605284" cy="1089362"/>
            <a:chOff x="1557338" y="2784475"/>
            <a:chExt cx="6621284" cy="1436272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7194690" y="3733800"/>
              <a:ext cx="979488" cy="4869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kumimoji="1" lang="en-US" dirty="0">
                  <a:latin typeface="Times New Roman" charset="0"/>
                  <a:ea typeface="新細明體" charset="-120"/>
                  <a:cs typeface="新細明體" charset="-120"/>
                </a:rPr>
                <a:t>Lower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148334" y="2784475"/>
              <a:ext cx="1030288" cy="4869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kumimoji="1" lang="en-US" dirty="0">
                  <a:latin typeface="Times New Roman" charset="0"/>
                  <a:ea typeface="新細明體" charset="-120"/>
                  <a:cs typeface="新細明體" charset="-120"/>
                </a:rPr>
                <a:t>Higher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557338" y="2860675"/>
              <a:ext cx="5080000" cy="1254125"/>
              <a:chOff x="1557338" y="2860675"/>
              <a:chExt cx="5080000" cy="1254125"/>
            </a:xfrm>
          </p:grpSpPr>
          <p:sp>
            <p:nvSpPr>
              <p:cNvPr id="3" name="Freeform 3"/>
              <p:cNvSpPr>
                <a:spLocks/>
              </p:cNvSpPr>
              <p:nvPr/>
            </p:nvSpPr>
            <p:spPr bwMode="auto">
              <a:xfrm>
                <a:off x="1557338" y="3124200"/>
                <a:ext cx="881062" cy="6096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384"/>
                  </a:cxn>
                  <a:cxn ang="0">
                    <a:pos x="96" y="0"/>
                  </a:cxn>
                  <a:cxn ang="0">
                    <a:pos x="144" y="384"/>
                  </a:cxn>
                  <a:cxn ang="0">
                    <a:pos x="192" y="0"/>
                  </a:cxn>
                  <a:cxn ang="0">
                    <a:pos x="240" y="384"/>
                  </a:cxn>
                  <a:cxn ang="0">
                    <a:pos x="288" y="0"/>
                  </a:cxn>
                  <a:cxn ang="0">
                    <a:pos x="336" y="384"/>
                  </a:cxn>
                  <a:cxn ang="0">
                    <a:pos x="384" y="0"/>
                  </a:cxn>
                  <a:cxn ang="0">
                    <a:pos x="432" y="384"/>
                  </a:cxn>
                  <a:cxn ang="0">
                    <a:pos x="480" y="0"/>
                  </a:cxn>
                  <a:cxn ang="0">
                    <a:pos x="528" y="384"/>
                  </a:cxn>
                  <a:cxn ang="0">
                    <a:pos x="576" y="0"/>
                  </a:cxn>
                  <a:cxn ang="0">
                    <a:pos x="624" y="384"/>
                  </a:cxn>
                </a:cxnLst>
                <a:rect l="0" t="0" r="r" b="b"/>
                <a:pathLst>
                  <a:path w="624" h="384">
                    <a:moveTo>
                      <a:pt x="0" y="0"/>
                    </a:moveTo>
                    <a:cubicBezTo>
                      <a:pt x="16" y="192"/>
                      <a:pt x="32" y="384"/>
                      <a:pt x="48" y="384"/>
                    </a:cubicBezTo>
                    <a:cubicBezTo>
                      <a:pt x="64" y="384"/>
                      <a:pt x="80" y="0"/>
                      <a:pt x="96" y="0"/>
                    </a:cubicBezTo>
                    <a:cubicBezTo>
                      <a:pt x="112" y="0"/>
                      <a:pt x="128" y="384"/>
                      <a:pt x="144" y="384"/>
                    </a:cubicBezTo>
                    <a:cubicBezTo>
                      <a:pt x="160" y="384"/>
                      <a:pt x="176" y="0"/>
                      <a:pt x="192" y="0"/>
                    </a:cubicBezTo>
                    <a:cubicBezTo>
                      <a:pt x="208" y="0"/>
                      <a:pt x="224" y="384"/>
                      <a:pt x="240" y="384"/>
                    </a:cubicBezTo>
                    <a:cubicBezTo>
                      <a:pt x="256" y="384"/>
                      <a:pt x="272" y="0"/>
                      <a:pt x="288" y="0"/>
                    </a:cubicBezTo>
                    <a:cubicBezTo>
                      <a:pt x="304" y="0"/>
                      <a:pt x="320" y="384"/>
                      <a:pt x="336" y="384"/>
                    </a:cubicBezTo>
                    <a:cubicBezTo>
                      <a:pt x="352" y="384"/>
                      <a:pt x="368" y="0"/>
                      <a:pt x="384" y="0"/>
                    </a:cubicBezTo>
                    <a:cubicBezTo>
                      <a:pt x="400" y="0"/>
                      <a:pt x="416" y="384"/>
                      <a:pt x="432" y="384"/>
                    </a:cubicBezTo>
                    <a:cubicBezTo>
                      <a:pt x="448" y="384"/>
                      <a:pt x="464" y="0"/>
                      <a:pt x="480" y="0"/>
                    </a:cubicBezTo>
                    <a:cubicBezTo>
                      <a:pt x="496" y="0"/>
                      <a:pt x="512" y="384"/>
                      <a:pt x="528" y="384"/>
                    </a:cubicBezTo>
                    <a:cubicBezTo>
                      <a:pt x="544" y="384"/>
                      <a:pt x="560" y="0"/>
                      <a:pt x="576" y="0"/>
                    </a:cubicBezTo>
                    <a:cubicBezTo>
                      <a:pt x="592" y="0"/>
                      <a:pt x="608" y="192"/>
                      <a:pt x="624" y="384"/>
                    </a:cubicBezTo>
                  </a:path>
                </a:pathLst>
              </a:custGeom>
              <a:noFill/>
              <a:ln w="127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" name="Line 4"/>
              <p:cNvSpPr>
                <a:spLocks noChangeShapeType="1"/>
              </p:cNvSpPr>
              <p:nvPr/>
            </p:nvSpPr>
            <p:spPr bwMode="auto">
              <a:xfrm>
                <a:off x="2573338" y="3429000"/>
                <a:ext cx="541337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3251200" y="3733800"/>
                <a:ext cx="3386138" cy="381000"/>
                <a:chOff x="3251200" y="2438400"/>
                <a:chExt cx="3386138" cy="381000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3251200" y="2438400"/>
                  <a:ext cx="2809875" cy="381000"/>
                  <a:chOff x="3251200" y="2438400"/>
                  <a:chExt cx="2809875" cy="381000"/>
                </a:xfrm>
              </p:grpSpPr>
              <p:sp>
                <p:nvSpPr>
                  <p:cNvPr id="7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3251200" y="2438400"/>
                    <a:ext cx="338138" cy="381000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3860800" y="2438400"/>
                    <a:ext cx="338138" cy="381000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470400" y="2438400"/>
                    <a:ext cx="338138" cy="381000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5080000" y="2438400"/>
                    <a:ext cx="338138" cy="381000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5722938" y="2438400"/>
                    <a:ext cx="338137" cy="381000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" name="Oval 16"/>
                <p:cNvSpPr>
                  <a:spLocks noChangeArrowheads="1"/>
                </p:cNvSpPr>
                <p:nvPr/>
              </p:nvSpPr>
              <p:spPr bwMode="auto">
                <a:xfrm>
                  <a:off x="6299200" y="2438400"/>
                  <a:ext cx="338138" cy="381000"/>
                </a:xfrm>
                <a:prstGeom prst="ellipse">
                  <a:avLst/>
                </a:prstGeom>
                <a:noFill/>
                <a:ln w="12700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3251200" y="2860675"/>
                <a:ext cx="2776538" cy="381000"/>
                <a:chOff x="3251200" y="3276600"/>
                <a:chExt cx="2776538" cy="381000"/>
              </a:xfrm>
            </p:grpSpPr>
            <p:sp>
              <p:nvSpPr>
                <p:cNvPr id="12" name="Oval 12"/>
                <p:cNvSpPr>
                  <a:spLocks noChangeArrowheads="1"/>
                </p:cNvSpPr>
                <p:nvPr/>
              </p:nvSpPr>
              <p:spPr bwMode="auto">
                <a:xfrm>
                  <a:off x="3251200" y="3276600"/>
                  <a:ext cx="338138" cy="381000"/>
                </a:xfrm>
                <a:prstGeom prst="ellipse">
                  <a:avLst/>
                </a:prstGeom>
                <a:solidFill>
                  <a:srgbClr val="33CCCC"/>
                </a:solidFill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Oval 13"/>
                <p:cNvSpPr>
                  <a:spLocks noChangeArrowheads="1"/>
                </p:cNvSpPr>
                <p:nvPr/>
              </p:nvSpPr>
              <p:spPr bwMode="auto">
                <a:xfrm>
                  <a:off x="3860800" y="3276600"/>
                  <a:ext cx="338138" cy="381000"/>
                </a:xfrm>
                <a:prstGeom prst="ellipse">
                  <a:avLst/>
                </a:prstGeom>
                <a:solidFill>
                  <a:srgbClr val="33CCCC"/>
                </a:solidFill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Oval 14"/>
                <p:cNvSpPr>
                  <a:spLocks noChangeArrowheads="1"/>
                </p:cNvSpPr>
                <p:nvPr/>
              </p:nvSpPr>
              <p:spPr bwMode="auto">
                <a:xfrm>
                  <a:off x="4470400" y="3276600"/>
                  <a:ext cx="338138" cy="381000"/>
                </a:xfrm>
                <a:prstGeom prst="ellipse">
                  <a:avLst/>
                </a:prstGeom>
                <a:solidFill>
                  <a:srgbClr val="33CCCC"/>
                </a:solidFill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Oval 15"/>
                <p:cNvSpPr>
                  <a:spLocks noChangeArrowheads="1"/>
                </p:cNvSpPr>
                <p:nvPr/>
              </p:nvSpPr>
              <p:spPr bwMode="auto">
                <a:xfrm>
                  <a:off x="5080000" y="3276600"/>
                  <a:ext cx="338138" cy="381000"/>
                </a:xfrm>
                <a:prstGeom prst="ellipse">
                  <a:avLst/>
                </a:prstGeom>
                <a:solidFill>
                  <a:srgbClr val="33CCCC"/>
                </a:solidFill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Oval 17"/>
                <p:cNvSpPr>
                  <a:spLocks noChangeArrowheads="1"/>
                </p:cNvSpPr>
                <p:nvPr/>
              </p:nvSpPr>
              <p:spPr bwMode="auto">
                <a:xfrm>
                  <a:off x="5689600" y="3276600"/>
                  <a:ext cx="338138" cy="381000"/>
                </a:xfrm>
                <a:prstGeom prst="ellipse">
                  <a:avLst/>
                </a:prstGeom>
                <a:solidFill>
                  <a:srgbClr val="33CCCC"/>
                </a:solidFill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 flipH="1" flipV="1">
                <a:off x="6031109" y="3248787"/>
                <a:ext cx="339841" cy="457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4007286" y="5334000"/>
            <a:ext cx="4611252" cy="952500"/>
            <a:chOff x="3251200" y="4953000"/>
            <a:chExt cx="5367338" cy="1333500"/>
          </a:xfrm>
        </p:grpSpPr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6731000" y="5562600"/>
              <a:ext cx="6096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7475538" y="5105400"/>
              <a:ext cx="1143000" cy="838200"/>
            </a:xfrm>
            <a:custGeom>
              <a:avLst/>
              <a:gdLst/>
              <a:ahLst/>
              <a:cxnLst>
                <a:cxn ang="0">
                  <a:pos x="72" y="33"/>
                </a:cxn>
                <a:cxn ang="0">
                  <a:pos x="154" y="1774"/>
                </a:cxn>
                <a:cxn ang="0">
                  <a:pos x="237" y="4140"/>
                </a:cxn>
                <a:cxn ang="0">
                  <a:pos x="319" y="2837"/>
                </a:cxn>
                <a:cxn ang="0">
                  <a:pos x="391" y="438"/>
                </a:cxn>
                <a:cxn ang="0">
                  <a:pos x="483" y="1402"/>
                </a:cxn>
                <a:cxn ang="0">
                  <a:pos x="555" y="3735"/>
                </a:cxn>
                <a:cxn ang="0">
                  <a:pos x="637" y="3198"/>
                </a:cxn>
                <a:cxn ang="0">
                  <a:pos x="720" y="909"/>
                </a:cxn>
                <a:cxn ang="0">
                  <a:pos x="792" y="975"/>
                </a:cxn>
                <a:cxn ang="0">
                  <a:pos x="874" y="3154"/>
                </a:cxn>
                <a:cxn ang="0">
                  <a:pos x="956" y="3406"/>
                </a:cxn>
                <a:cxn ang="0">
                  <a:pos x="1038" y="1380"/>
                </a:cxn>
                <a:cxn ang="0">
                  <a:pos x="1120" y="986"/>
                </a:cxn>
                <a:cxn ang="0">
                  <a:pos x="1203" y="2880"/>
                </a:cxn>
                <a:cxn ang="0">
                  <a:pos x="1285" y="3373"/>
                </a:cxn>
                <a:cxn ang="0">
                  <a:pos x="1367" y="1632"/>
                </a:cxn>
                <a:cxn ang="0">
                  <a:pos x="1449" y="1029"/>
                </a:cxn>
                <a:cxn ang="0">
                  <a:pos x="1532" y="2639"/>
                </a:cxn>
                <a:cxn ang="0">
                  <a:pos x="1614" y="3308"/>
                </a:cxn>
                <a:cxn ang="0">
                  <a:pos x="1696" y="1851"/>
                </a:cxn>
                <a:cxn ang="0">
                  <a:pos x="1778" y="1106"/>
                </a:cxn>
                <a:cxn ang="0">
                  <a:pos x="1861" y="2453"/>
                </a:cxn>
                <a:cxn ang="0">
                  <a:pos x="1943" y="3220"/>
                </a:cxn>
                <a:cxn ang="0">
                  <a:pos x="2025" y="2026"/>
                </a:cxn>
                <a:cxn ang="0">
                  <a:pos x="2117" y="1216"/>
                </a:cxn>
                <a:cxn ang="0">
                  <a:pos x="2189" y="2388"/>
                </a:cxn>
                <a:cxn ang="0">
                  <a:pos x="2282" y="3099"/>
                </a:cxn>
                <a:cxn ang="0">
                  <a:pos x="2364" y="2026"/>
                </a:cxn>
                <a:cxn ang="0">
                  <a:pos x="2457" y="1336"/>
                </a:cxn>
                <a:cxn ang="0">
                  <a:pos x="2529" y="2377"/>
                </a:cxn>
                <a:cxn ang="0">
                  <a:pos x="2631" y="2935"/>
                </a:cxn>
                <a:cxn ang="0">
                  <a:pos x="2703" y="1917"/>
                </a:cxn>
                <a:cxn ang="0">
                  <a:pos x="2796" y="1478"/>
                </a:cxn>
                <a:cxn ang="0">
                  <a:pos x="2878" y="2442"/>
                </a:cxn>
                <a:cxn ang="0">
                  <a:pos x="2971" y="2826"/>
                </a:cxn>
                <a:cxn ang="0">
                  <a:pos x="3042" y="1895"/>
                </a:cxn>
                <a:cxn ang="0">
                  <a:pos x="3135" y="1599"/>
                </a:cxn>
                <a:cxn ang="0">
                  <a:pos x="3217" y="2475"/>
                </a:cxn>
                <a:cxn ang="0">
                  <a:pos x="3310" y="2683"/>
                </a:cxn>
                <a:cxn ang="0">
                  <a:pos x="3392" y="1840"/>
                </a:cxn>
                <a:cxn ang="0">
                  <a:pos x="3484" y="1730"/>
                </a:cxn>
                <a:cxn ang="0">
                  <a:pos x="3556" y="2530"/>
                </a:cxn>
                <a:cxn ang="0">
                  <a:pos x="3659" y="2552"/>
                </a:cxn>
                <a:cxn ang="0">
                  <a:pos x="3731" y="1807"/>
                </a:cxn>
                <a:cxn ang="0">
                  <a:pos x="3834" y="1895"/>
                </a:cxn>
                <a:cxn ang="0">
                  <a:pos x="3906" y="2585"/>
                </a:cxn>
                <a:cxn ang="0">
                  <a:pos x="4009" y="2377"/>
                </a:cxn>
                <a:cxn ang="0">
                  <a:pos x="4091" y="1752"/>
                </a:cxn>
                <a:cxn ang="0">
                  <a:pos x="4194" y="2114"/>
                </a:cxn>
                <a:cxn ang="0">
                  <a:pos x="4276" y="2628"/>
                </a:cxn>
                <a:cxn ang="0">
                  <a:pos x="4368" y="2147"/>
                </a:cxn>
                <a:cxn ang="0">
                  <a:pos x="4471" y="1796"/>
                </a:cxn>
                <a:cxn ang="0">
                  <a:pos x="4553" y="2311"/>
                </a:cxn>
                <a:cxn ang="0">
                  <a:pos x="4656" y="2453"/>
                </a:cxn>
                <a:cxn ang="0">
                  <a:pos x="4738" y="1938"/>
                </a:cxn>
                <a:cxn ang="0">
                  <a:pos x="4851" y="2037"/>
                </a:cxn>
                <a:cxn ang="0">
                  <a:pos x="4923" y="2486"/>
                </a:cxn>
                <a:cxn ang="0">
                  <a:pos x="5036" y="2179"/>
                </a:cxn>
                <a:cxn ang="0">
                  <a:pos x="5149" y="1906"/>
                </a:cxn>
                <a:cxn ang="0">
                  <a:pos x="5232" y="2322"/>
                </a:cxn>
              </a:cxnLst>
              <a:rect l="0" t="0" r="r" b="b"/>
              <a:pathLst>
                <a:path w="5345" h="4227">
                  <a:moveTo>
                    <a:pt x="0" y="2179"/>
                  </a:moveTo>
                  <a:lnTo>
                    <a:pt x="0" y="2070"/>
                  </a:lnTo>
                  <a:lnTo>
                    <a:pt x="10" y="1960"/>
                  </a:lnTo>
                  <a:lnTo>
                    <a:pt x="10" y="1840"/>
                  </a:lnTo>
                  <a:lnTo>
                    <a:pt x="10" y="1730"/>
                  </a:lnTo>
                  <a:lnTo>
                    <a:pt x="10" y="1632"/>
                  </a:lnTo>
                  <a:lnTo>
                    <a:pt x="21" y="1522"/>
                  </a:lnTo>
                  <a:lnTo>
                    <a:pt x="21" y="1413"/>
                  </a:lnTo>
                  <a:lnTo>
                    <a:pt x="21" y="1314"/>
                  </a:lnTo>
                  <a:lnTo>
                    <a:pt x="21" y="1216"/>
                  </a:lnTo>
                  <a:lnTo>
                    <a:pt x="31" y="1117"/>
                  </a:lnTo>
                  <a:lnTo>
                    <a:pt x="31" y="1018"/>
                  </a:lnTo>
                  <a:lnTo>
                    <a:pt x="31" y="931"/>
                  </a:lnTo>
                  <a:lnTo>
                    <a:pt x="31" y="843"/>
                  </a:lnTo>
                  <a:lnTo>
                    <a:pt x="41" y="756"/>
                  </a:lnTo>
                  <a:lnTo>
                    <a:pt x="41" y="668"/>
                  </a:lnTo>
                  <a:lnTo>
                    <a:pt x="41" y="591"/>
                  </a:lnTo>
                  <a:lnTo>
                    <a:pt x="41" y="526"/>
                  </a:lnTo>
                  <a:lnTo>
                    <a:pt x="52" y="449"/>
                  </a:lnTo>
                  <a:lnTo>
                    <a:pt x="52" y="383"/>
                  </a:lnTo>
                  <a:lnTo>
                    <a:pt x="52" y="329"/>
                  </a:lnTo>
                  <a:lnTo>
                    <a:pt x="52" y="274"/>
                  </a:lnTo>
                  <a:lnTo>
                    <a:pt x="62" y="219"/>
                  </a:lnTo>
                  <a:lnTo>
                    <a:pt x="62" y="175"/>
                  </a:lnTo>
                  <a:lnTo>
                    <a:pt x="62" y="131"/>
                  </a:lnTo>
                  <a:lnTo>
                    <a:pt x="72" y="99"/>
                  </a:lnTo>
                  <a:lnTo>
                    <a:pt x="72" y="77"/>
                  </a:lnTo>
                  <a:lnTo>
                    <a:pt x="72" y="44"/>
                  </a:lnTo>
                  <a:lnTo>
                    <a:pt x="72" y="33"/>
                  </a:lnTo>
                  <a:lnTo>
                    <a:pt x="82" y="11"/>
                  </a:lnTo>
                  <a:lnTo>
                    <a:pt x="82" y="0"/>
                  </a:lnTo>
                  <a:lnTo>
                    <a:pt x="93" y="11"/>
                  </a:lnTo>
                  <a:lnTo>
                    <a:pt x="93" y="33"/>
                  </a:lnTo>
                  <a:lnTo>
                    <a:pt x="93" y="44"/>
                  </a:lnTo>
                  <a:lnTo>
                    <a:pt x="93" y="66"/>
                  </a:lnTo>
                  <a:lnTo>
                    <a:pt x="103" y="99"/>
                  </a:lnTo>
                  <a:lnTo>
                    <a:pt x="103" y="131"/>
                  </a:lnTo>
                  <a:lnTo>
                    <a:pt x="103" y="175"/>
                  </a:lnTo>
                  <a:lnTo>
                    <a:pt x="103" y="219"/>
                  </a:lnTo>
                  <a:lnTo>
                    <a:pt x="113" y="263"/>
                  </a:lnTo>
                  <a:lnTo>
                    <a:pt x="113" y="318"/>
                  </a:lnTo>
                  <a:lnTo>
                    <a:pt x="113" y="383"/>
                  </a:lnTo>
                  <a:lnTo>
                    <a:pt x="113" y="438"/>
                  </a:lnTo>
                  <a:lnTo>
                    <a:pt x="124" y="515"/>
                  </a:lnTo>
                  <a:lnTo>
                    <a:pt x="124" y="580"/>
                  </a:lnTo>
                  <a:lnTo>
                    <a:pt x="124" y="657"/>
                  </a:lnTo>
                  <a:lnTo>
                    <a:pt x="124" y="734"/>
                  </a:lnTo>
                  <a:lnTo>
                    <a:pt x="134" y="821"/>
                  </a:lnTo>
                  <a:lnTo>
                    <a:pt x="134" y="898"/>
                  </a:lnTo>
                  <a:lnTo>
                    <a:pt x="134" y="986"/>
                  </a:lnTo>
                  <a:lnTo>
                    <a:pt x="144" y="1084"/>
                  </a:lnTo>
                  <a:lnTo>
                    <a:pt x="144" y="1172"/>
                  </a:lnTo>
                  <a:lnTo>
                    <a:pt x="144" y="1270"/>
                  </a:lnTo>
                  <a:lnTo>
                    <a:pt x="144" y="1369"/>
                  </a:lnTo>
                  <a:lnTo>
                    <a:pt x="154" y="1468"/>
                  </a:lnTo>
                  <a:lnTo>
                    <a:pt x="154" y="1566"/>
                  </a:lnTo>
                  <a:lnTo>
                    <a:pt x="154" y="1676"/>
                  </a:lnTo>
                  <a:lnTo>
                    <a:pt x="154" y="1774"/>
                  </a:lnTo>
                  <a:lnTo>
                    <a:pt x="165" y="1884"/>
                  </a:lnTo>
                  <a:lnTo>
                    <a:pt x="165" y="1982"/>
                  </a:lnTo>
                  <a:lnTo>
                    <a:pt x="165" y="2092"/>
                  </a:lnTo>
                  <a:lnTo>
                    <a:pt x="165" y="2201"/>
                  </a:lnTo>
                  <a:lnTo>
                    <a:pt x="175" y="2300"/>
                  </a:lnTo>
                  <a:lnTo>
                    <a:pt x="175" y="2409"/>
                  </a:lnTo>
                  <a:lnTo>
                    <a:pt x="175" y="2508"/>
                  </a:lnTo>
                  <a:lnTo>
                    <a:pt x="175" y="2618"/>
                  </a:lnTo>
                  <a:lnTo>
                    <a:pt x="185" y="2716"/>
                  </a:lnTo>
                  <a:lnTo>
                    <a:pt x="185" y="2815"/>
                  </a:lnTo>
                  <a:lnTo>
                    <a:pt x="185" y="2913"/>
                  </a:lnTo>
                  <a:lnTo>
                    <a:pt x="185" y="3012"/>
                  </a:lnTo>
                  <a:lnTo>
                    <a:pt x="195" y="3099"/>
                  </a:lnTo>
                  <a:lnTo>
                    <a:pt x="195" y="3198"/>
                  </a:lnTo>
                  <a:lnTo>
                    <a:pt x="195" y="3286"/>
                  </a:lnTo>
                  <a:lnTo>
                    <a:pt x="206" y="3373"/>
                  </a:lnTo>
                  <a:lnTo>
                    <a:pt x="206" y="3450"/>
                  </a:lnTo>
                  <a:lnTo>
                    <a:pt x="206" y="3527"/>
                  </a:lnTo>
                  <a:lnTo>
                    <a:pt x="206" y="3603"/>
                  </a:lnTo>
                  <a:lnTo>
                    <a:pt x="216" y="3680"/>
                  </a:lnTo>
                  <a:lnTo>
                    <a:pt x="216" y="3746"/>
                  </a:lnTo>
                  <a:lnTo>
                    <a:pt x="216" y="3811"/>
                  </a:lnTo>
                  <a:lnTo>
                    <a:pt x="216" y="3877"/>
                  </a:lnTo>
                  <a:lnTo>
                    <a:pt x="226" y="3932"/>
                  </a:lnTo>
                  <a:lnTo>
                    <a:pt x="226" y="3976"/>
                  </a:lnTo>
                  <a:lnTo>
                    <a:pt x="226" y="4030"/>
                  </a:lnTo>
                  <a:lnTo>
                    <a:pt x="226" y="4063"/>
                  </a:lnTo>
                  <a:lnTo>
                    <a:pt x="237" y="4107"/>
                  </a:lnTo>
                  <a:lnTo>
                    <a:pt x="237" y="4140"/>
                  </a:lnTo>
                  <a:lnTo>
                    <a:pt x="237" y="4162"/>
                  </a:lnTo>
                  <a:lnTo>
                    <a:pt x="237" y="4184"/>
                  </a:lnTo>
                  <a:lnTo>
                    <a:pt x="247" y="4206"/>
                  </a:lnTo>
                  <a:lnTo>
                    <a:pt x="247" y="4217"/>
                  </a:lnTo>
                  <a:lnTo>
                    <a:pt x="247" y="4227"/>
                  </a:lnTo>
                  <a:lnTo>
                    <a:pt x="257" y="4217"/>
                  </a:lnTo>
                  <a:lnTo>
                    <a:pt x="257" y="4195"/>
                  </a:lnTo>
                  <a:lnTo>
                    <a:pt x="257" y="4184"/>
                  </a:lnTo>
                  <a:lnTo>
                    <a:pt x="267" y="4151"/>
                  </a:lnTo>
                  <a:lnTo>
                    <a:pt x="267" y="4129"/>
                  </a:lnTo>
                  <a:lnTo>
                    <a:pt x="267" y="4096"/>
                  </a:lnTo>
                  <a:lnTo>
                    <a:pt x="278" y="4052"/>
                  </a:lnTo>
                  <a:lnTo>
                    <a:pt x="278" y="4019"/>
                  </a:lnTo>
                  <a:lnTo>
                    <a:pt x="278" y="3965"/>
                  </a:lnTo>
                  <a:lnTo>
                    <a:pt x="278" y="3921"/>
                  </a:lnTo>
                  <a:lnTo>
                    <a:pt x="288" y="3855"/>
                  </a:lnTo>
                  <a:lnTo>
                    <a:pt x="288" y="3800"/>
                  </a:lnTo>
                  <a:lnTo>
                    <a:pt x="288" y="3735"/>
                  </a:lnTo>
                  <a:lnTo>
                    <a:pt x="288" y="3669"/>
                  </a:lnTo>
                  <a:lnTo>
                    <a:pt x="298" y="3603"/>
                  </a:lnTo>
                  <a:lnTo>
                    <a:pt x="298" y="3527"/>
                  </a:lnTo>
                  <a:lnTo>
                    <a:pt x="298" y="3450"/>
                  </a:lnTo>
                  <a:lnTo>
                    <a:pt x="298" y="3362"/>
                  </a:lnTo>
                  <a:lnTo>
                    <a:pt x="309" y="3286"/>
                  </a:lnTo>
                  <a:lnTo>
                    <a:pt x="309" y="3198"/>
                  </a:lnTo>
                  <a:lnTo>
                    <a:pt x="309" y="3110"/>
                  </a:lnTo>
                  <a:lnTo>
                    <a:pt x="309" y="3023"/>
                  </a:lnTo>
                  <a:lnTo>
                    <a:pt x="319" y="2924"/>
                  </a:lnTo>
                  <a:lnTo>
                    <a:pt x="319" y="2837"/>
                  </a:lnTo>
                  <a:lnTo>
                    <a:pt x="319" y="2738"/>
                  </a:lnTo>
                  <a:lnTo>
                    <a:pt x="319" y="2639"/>
                  </a:lnTo>
                  <a:lnTo>
                    <a:pt x="329" y="2541"/>
                  </a:lnTo>
                  <a:lnTo>
                    <a:pt x="329" y="2442"/>
                  </a:lnTo>
                  <a:lnTo>
                    <a:pt x="329" y="2344"/>
                  </a:lnTo>
                  <a:lnTo>
                    <a:pt x="339" y="2245"/>
                  </a:lnTo>
                  <a:lnTo>
                    <a:pt x="339" y="2147"/>
                  </a:lnTo>
                  <a:lnTo>
                    <a:pt x="339" y="2048"/>
                  </a:lnTo>
                  <a:lnTo>
                    <a:pt x="339" y="1949"/>
                  </a:lnTo>
                  <a:lnTo>
                    <a:pt x="350" y="1851"/>
                  </a:lnTo>
                  <a:lnTo>
                    <a:pt x="350" y="1752"/>
                  </a:lnTo>
                  <a:lnTo>
                    <a:pt x="350" y="1665"/>
                  </a:lnTo>
                  <a:lnTo>
                    <a:pt x="350" y="1566"/>
                  </a:lnTo>
                  <a:lnTo>
                    <a:pt x="360" y="1478"/>
                  </a:lnTo>
                  <a:lnTo>
                    <a:pt x="360" y="1380"/>
                  </a:lnTo>
                  <a:lnTo>
                    <a:pt x="360" y="1292"/>
                  </a:lnTo>
                  <a:lnTo>
                    <a:pt x="360" y="1216"/>
                  </a:lnTo>
                  <a:lnTo>
                    <a:pt x="370" y="1128"/>
                  </a:lnTo>
                  <a:lnTo>
                    <a:pt x="370" y="1051"/>
                  </a:lnTo>
                  <a:lnTo>
                    <a:pt x="370" y="975"/>
                  </a:lnTo>
                  <a:lnTo>
                    <a:pt x="370" y="898"/>
                  </a:lnTo>
                  <a:lnTo>
                    <a:pt x="380" y="821"/>
                  </a:lnTo>
                  <a:lnTo>
                    <a:pt x="380" y="756"/>
                  </a:lnTo>
                  <a:lnTo>
                    <a:pt x="380" y="701"/>
                  </a:lnTo>
                  <a:lnTo>
                    <a:pt x="380" y="635"/>
                  </a:lnTo>
                  <a:lnTo>
                    <a:pt x="391" y="580"/>
                  </a:lnTo>
                  <a:lnTo>
                    <a:pt x="391" y="526"/>
                  </a:lnTo>
                  <a:lnTo>
                    <a:pt x="391" y="482"/>
                  </a:lnTo>
                  <a:lnTo>
                    <a:pt x="391" y="438"/>
                  </a:lnTo>
                  <a:lnTo>
                    <a:pt x="401" y="405"/>
                  </a:lnTo>
                  <a:lnTo>
                    <a:pt x="401" y="361"/>
                  </a:lnTo>
                  <a:lnTo>
                    <a:pt x="401" y="339"/>
                  </a:lnTo>
                  <a:lnTo>
                    <a:pt x="411" y="318"/>
                  </a:lnTo>
                  <a:lnTo>
                    <a:pt x="411" y="296"/>
                  </a:lnTo>
                  <a:lnTo>
                    <a:pt x="411" y="274"/>
                  </a:lnTo>
                  <a:lnTo>
                    <a:pt x="422" y="263"/>
                  </a:lnTo>
                  <a:lnTo>
                    <a:pt x="422" y="274"/>
                  </a:lnTo>
                  <a:lnTo>
                    <a:pt x="432" y="285"/>
                  </a:lnTo>
                  <a:lnTo>
                    <a:pt x="432" y="307"/>
                  </a:lnTo>
                  <a:lnTo>
                    <a:pt x="432" y="329"/>
                  </a:lnTo>
                  <a:lnTo>
                    <a:pt x="432" y="350"/>
                  </a:lnTo>
                  <a:lnTo>
                    <a:pt x="442" y="383"/>
                  </a:lnTo>
                  <a:lnTo>
                    <a:pt x="442" y="427"/>
                  </a:lnTo>
                  <a:lnTo>
                    <a:pt x="442" y="460"/>
                  </a:lnTo>
                  <a:lnTo>
                    <a:pt x="442" y="504"/>
                  </a:lnTo>
                  <a:lnTo>
                    <a:pt x="452" y="559"/>
                  </a:lnTo>
                  <a:lnTo>
                    <a:pt x="452" y="613"/>
                  </a:lnTo>
                  <a:lnTo>
                    <a:pt x="452" y="668"/>
                  </a:lnTo>
                  <a:lnTo>
                    <a:pt x="452" y="723"/>
                  </a:lnTo>
                  <a:lnTo>
                    <a:pt x="463" y="789"/>
                  </a:lnTo>
                  <a:lnTo>
                    <a:pt x="463" y="854"/>
                  </a:lnTo>
                  <a:lnTo>
                    <a:pt x="463" y="931"/>
                  </a:lnTo>
                  <a:lnTo>
                    <a:pt x="473" y="997"/>
                  </a:lnTo>
                  <a:lnTo>
                    <a:pt x="473" y="1073"/>
                  </a:lnTo>
                  <a:lnTo>
                    <a:pt x="473" y="1161"/>
                  </a:lnTo>
                  <a:lnTo>
                    <a:pt x="473" y="1238"/>
                  </a:lnTo>
                  <a:lnTo>
                    <a:pt x="483" y="1325"/>
                  </a:lnTo>
                  <a:lnTo>
                    <a:pt x="483" y="1402"/>
                  </a:lnTo>
                  <a:lnTo>
                    <a:pt x="483" y="1489"/>
                  </a:lnTo>
                  <a:lnTo>
                    <a:pt x="483" y="1577"/>
                  </a:lnTo>
                  <a:lnTo>
                    <a:pt x="494" y="1676"/>
                  </a:lnTo>
                  <a:lnTo>
                    <a:pt x="494" y="1763"/>
                  </a:lnTo>
                  <a:lnTo>
                    <a:pt x="494" y="1851"/>
                  </a:lnTo>
                  <a:lnTo>
                    <a:pt x="494" y="1949"/>
                  </a:lnTo>
                  <a:lnTo>
                    <a:pt x="504" y="2037"/>
                  </a:lnTo>
                  <a:lnTo>
                    <a:pt x="504" y="2136"/>
                  </a:lnTo>
                  <a:lnTo>
                    <a:pt x="504" y="2223"/>
                  </a:lnTo>
                  <a:lnTo>
                    <a:pt x="504" y="2322"/>
                  </a:lnTo>
                  <a:lnTo>
                    <a:pt x="514" y="2409"/>
                  </a:lnTo>
                  <a:lnTo>
                    <a:pt x="514" y="2497"/>
                  </a:lnTo>
                  <a:lnTo>
                    <a:pt x="514" y="2596"/>
                  </a:lnTo>
                  <a:lnTo>
                    <a:pt x="514" y="2683"/>
                  </a:lnTo>
                  <a:lnTo>
                    <a:pt x="524" y="2771"/>
                  </a:lnTo>
                  <a:lnTo>
                    <a:pt x="524" y="2858"/>
                  </a:lnTo>
                  <a:lnTo>
                    <a:pt x="524" y="2935"/>
                  </a:lnTo>
                  <a:lnTo>
                    <a:pt x="524" y="3023"/>
                  </a:lnTo>
                  <a:lnTo>
                    <a:pt x="535" y="3099"/>
                  </a:lnTo>
                  <a:lnTo>
                    <a:pt x="535" y="3176"/>
                  </a:lnTo>
                  <a:lnTo>
                    <a:pt x="535" y="3253"/>
                  </a:lnTo>
                  <a:lnTo>
                    <a:pt x="545" y="3329"/>
                  </a:lnTo>
                  <a:lnTo>
                    <a:pt x="545" y="3395"/>
                  </a:lnTo>
                  <a:lnTo>
                    <a:pt x="545" y="3461"/>
                  </a:lnTo>
                  <a:lnTo>
                    <a:pt x="545" y="3527"/>
                  </a:lnTo>
                  <a:lnTo>
                    <a:pt x="555" y="3581"/>
                  </a:lnTo>
                  <a:lnTo>
                    <a:pt x="555" y="3636"/>
                  </a:lnTo>
                  <a:lnTo>
                    <a:pt x="555" y="3691"/>
                  </a:lnTo>
                  <a:lnTo>
                    <a:pt x="555" y="3735"/>
                  </a:lnTo>
                  <a:lnTo>
                    <a:pt x="565" y="3778"/>
                  </a:lnTo>
                  <a:lnTo>
                    <a:pt x="565" y="3822"/>
                  </a:lnTo>
                  <a:lnTo>
                    <a:pt x="565" y="3855"/>
                  </a:lnTo>
                  <a:lnTo>
                    <a:pt x="565" y="3888"/>
                  </a:lnTo>
                  <a:lnTo>
                    <a:pt x="576" y="3910"/>
                  </a:lnTo>
                  <a:lnTo>
                    <a:pt x="576" y="3932"/>
                  </a:lnTo>
                  <a:lnTo>
                    <a:pt x="576" y="3954"/>
                  </a:lnTo>
                  <a:lnTo>
                    <a:pt x="576" y="3965"/>
                  </a:lnTo>
                  <a:lnTo>
                    <a:pt x="586" y="3976"/>
                  </a:lnTo>
                  <a:lnTo>
                    <a:pt x="586" y="3987"/>
                  </a:lnTo>
                  <a:lnTo>
                    <a:pt x="586" y="3976"/>
                  </a:lnTo>
                  <a:lnTo>
                    <a:pt x="596" y="3965"/>
                  </a:lnTo>
                  <a:lnTo>
                    <a:pt x="596" y="3954"/>
                  </a:lnTo>
                  <a:lnTo>
                    <a:pt x="596" y="3932"/>
                  </a:lnTo>
                  <a:lnTo>
                    <a:pt x="607" y="3910"/>
                  </a:lnTo>
                  <a:lnTo>
                    <a:pt x="607" y="3888"/>
                  </a:lnTo>
                  <a:lnTo>
                    <a:pt x="607" y="3855"/>
                  </a:lnTo>
                  <a:lnTo>
                    <a:pt x="607" y="3822"/>
                  </a:lnTo>
                  <a:lnTo>
                    <a:pt x="617" y="3778"/>
                  </a:lnTo>
                  <a:lnTo>
                    <a:pt x="617" y="3746"/>
                  </a:lnTo>
                  <a:lnTo>
                    <a:pt x="617" y="3691"/>
                  </a:lnTo>
                  <a:lnTo>
                    <a:pt x="617" y="3647"/>
                  </a:lnTo>
                  <a:lnTo>
                    <a:pt x="627" y="3592"/>
                  </a:lnTo>
                  <a:lnTo>
                    <a:pt x="627" y="3538"/>
                  </a:lnTo>
                  <a:lnTo>
                    <a:pt x="627" y="3472"/>
                  </a:lnTo>
                  <a:lnTo>
                    <a:pt x="627" y="3406"/>
                  </a:lnTo>
                  <a:lnTo>
                    <a:pt x="637" y="3340"/>
                  </a:lnTo>
                  <a:lnTo>
                    <a:pt x="637" y="3275"/>
                  </a:lnTo>
                  <a:lnTo>
                    <a:pt x="637" y="3198"/>
                  </a:lnTo>
                  <a:lnTo>
                    <a:pt x="637" y="3132"/>
                  </a:lnTo>
                  <a:lnTo>
                    <a:pt x="648" y="3056"/>
                  </a:lnTo>
                  <a:lnTo>
                    <a:pt x="648" y="2968"/>
                  </a:lnTo>
                  <a:lnTo>
                    <a:pt x="648" y="2891"/>
                  </a:lnTo>
                  <a:lnTo>
                    <a:pt x="648" y="2815"/>
                  </a:lnTo>
                  <a:lnTo>
                    <a:pt x="658" y="2727"/>
                  </a:lnTo>
                  <a:lnTo>
                    <a:pt x="658" y="2639"/>
                  </a:lnTo>
                  <a:lnTo>
                    <a:pt x="658" y="2552"/>
                  </a:lnTo>
                  <a:lnTo>
                    <a:pt x="658" y="2464"/>
                  </a:lnTo>
                  <a:lnTo>
                    <a:pt x="668" y="2388"/>
                  </a:lnTo>
                  <a:lnTo>
                    <a:pt x="668" y="2300"/>
                  </a:lnTo>
                  <a:lnTo>
                    <a:pt x="668" y="2212"/>
                  </a:lnTo>
                  <a:lnTo>
                    <a:pt x="679" y="2125"/>
                  </a:lnTo>
                  <a:lnTo>
                    <a:pt x="679" y="2037"/>
                  </a:lnTo>
                  <a:lnTo>
                    <a:pt x="679" y="1949"/>
                  </a:lnTo>
                  <a:lnTo>
                    <a:pt x="679" y="1862"/>
                  </a:lnTo>
                  <a:lnTo>
                    <a:pt x="689" y="1774"/>
                  </a:lnTo>
                  <a:lnTo>
                    <a:pt x="689" y="1698"/>
                  </a:lnTo>
                  <a:lnTo>
                    <a:pt x="689" y="1610"/>
                  </a:lnTo>
                  <a:lnTo>
                    <a:pt x="689" y="1533"/>
                  </a:lnTo>
                  <a:lnTo>
                    <a:pt x="699" y="1457"/>
                  </a:lnTo>
                  <a:lnTo>
                    <a:pt x="699" y="1380"/>
                  </a:lnTo>
                  <a:lnTo>
                    <a:pt x="699" y="1303"/>
                  </a:lnTo>
                  <a:lnTo>
                    <a:pt x="699" y="1227"/>
                  </a:lnTo>
                  <a:lnTo>
                    <a:pt x="709" y="1161"/>
                  </a:lnTo>
                  <a:lnTo>
                    <a:pt x="709" y="1095"/>
                  </a:lnTo>
                  <a:lnTo>
                    <a:pt x="709" y="1029"/>
                  </a:lnTo>
                  <a:lnTo>
                    <a:pt x="709" y="964"/>
                  </a:lnTo>
                  <a:lnTo>
                    <a:pt x="720" y="909"/>
                  </a:lnTo>
                  <a:lnTo>
                    <a:pt x="720" y="854"/>
                  </a:lnTo>
                  <a:lnTo>
                    <a:pt x="720" y="799"/>
                  </a:lnTo>
                  <a:lnTo>
                    <a:pt x="720" y="756"/>
                  </a:lnTo>
                  <a:lnTo>
                    <a:pt x="730" y="712"/>
                  </a:lnTo>
                  <a:lnTo>
                    <a:pt x="730" y="668"/>
                  </a:lnTo>
                  <a:lnTo>
                    <a:pt x="730" y="635"/>
                  </a:lnTo>
                  <a:lnTo>
                    <a:pt x="740" y="602"/>
                  </a:lnTo>
                  <a:lnTo>
                    <a:pt x="740" y="569"/>
                  </a:lnTo>
                  <a:lnTo>
                    <a:pt x="740" y="548"/>
                  </a:lnTo>
                  <a:lnTo>
                    <a:pt x="740" y="526"/>
                  </a:lnTo>
                  <a:lnTo>
                    <a:pt x="750" y="515"/>
                  </a:lnTo>
                  <a:lnTo>
                    <a:pt x="750" y="504"/>
                  </a:lnTo>
                  <a:lnTo>
                    <a:pt x="750" y="493"/>
                  </a:lnTo>
                  <a:lnTo>
                    <a:pt x="750" y="482"/>
                  </a:lnTo>
                  <a:lnTo>
                    <a:pt x="761" y="493"/>
                  </a:lnTo>
                  <a:lnTo>
                    <a:pt x="761" y="504"/>
                  </a:lnTo>
                  <a:lnTo>
                    <a:pt x="761" y="515"/>
                  </a:lnTo>
                  <a:lnTo>
                    <a:pt x="771" y="537"/>
                  </a:lnTo>
                  <a:lnTo>
                    <a:pt x="771" y="559"/>
                  </a:lnTo>
                  <a:lnTo>
                    <a:pt x="771" y="580"/>
                  </a:lnTo>
                  <a:lnTo>
                    <a:pt x="771" y="613"/>
                  </a:lnTo>
                  <a:lnTo>
                    <a:pt x="781" y="646"/>
                  </a:lnTo>
                  <a:lnTo>
                    <a:pt x="781" y="679"/>
                  </a:lnTo>
                  <a:lnTo>
                    <a:pt x="781" y="723"/>
                  </a:lnTo>
                  <a:lnTo>
                    <a:pt x="781" y="767"/>
                  </a:lnTo>
                  <a:lnTo>
                    <a:pt x="792" y="810"/>
                  </a:lnTo>
                  <a:lnTo>
                    <a:pt x="792" y="865"/>
                  </a:lnTo>
                  <a:lnTo>
                    <a:pt x="792" y="920"/>
                  </a:lnTo>
                  <a:lnTo>
                    <a:pt x="792" y="975"/>
                  </a:lnTo>
                  <a:lnTo>
                    <a:pt x="802" y="1029"/>
                  </a:lnTo>
                  <a:lnTo>
                    <a:pt x="802" y="1095"/>
                  </a:lnTo>
                  <a:lnTo>
                    <a:pt x="802" y="1161"/>
                  </a:lnTo>
                  <a:lnTo>
                    <a:pt x="812" y="1227"/>
                  </a:lnTo>
                  <a:lnTo>
                    <a:pt x="812" y="1303"/>
                  </a:lnTo>
                  <a:lnTo>
                    <a:pt x="812" y="1369"/>
                  </a:lnTo>
                  <a:lnTo>
                    <a:pt x="812" y="1446"/>
                  </a:lnTo>
                  <a:lnTo>
                    <a:pt x="822" y="1522"/>
                  </a:lnTo>
                  <a:lnTo>
                    <a:pt x="822" y="1599"/>
                  </a:lnTo>
                  <a:lnTo>
                    <a:pt x="822" y="1676"/>
                  </a:lnTo>
                  <a:lnTo>
                    <a:pt x="822" y="1763"/>
                  </a:lnTo>
                  <a:lnTo>
                    <a:pt x="833" y="1840"/>
                  </a:lnTo>
                  <a:lnTo>
                    <a:pt x="833" y="1917"/>
                  </a:lnTo>
                  <a:lnTo>
                    <a:pt x="833" y="2004"/>
                  </a:lnTo>
                  <a:lnTo>
                    <a:pt x="833" y="2081"/>
                  </a:lnTo>
                  <a:lnTo>
                    <a:pt x="843" y="2168"/>
                  </a:lnTo>
                  <a:lnTo>
                    <a:pt x="843" y="2245"/>
                  </a:lnTo>
                  <a:lnTo>
                    <a:pt x="843" y="2333"/>
                  </a:lnTo>
                  <a:lnTo>
                    <a:pt x="843" y="2409"/>
                  </a:lnTo>
                  <a:lnTo>
                    <a:pt x="853" y="2486"/>
                  </a:lnTo>
                  <a:lnTo>
                    <a:pt x="853" y="2574"/>
                  </a:lnTo>
                  <a:lnTo>
                    <a:pt x="853" y="2650"/>
                  </a:lnTo>
                  <a:lnTo>
                    <a:pt x="853" y="2727"/>
                  </a:lnTo>
                  <a:lnTo>
                    <a:pt x="864" y="2804"/>
                  </a:lnTo>
                  <a:lnTo>
                    <a:pt x="864" y="2869"/>
                  </a:lnTo>
                  <a:lnTo>
                    <a:pt x="864" y="2946"/>
                  </a:lnTo>
                  <a:lnTo>
                    <a:pt x="874" y="3012"/>
                  </a:lnTo>
                  <a:lnTo>
                    <a:pt x="874" y="3088"/>
                  </a:lnTo>
                  <a:lnTo>
                    <a:pt x="874" y="3154"/>
                  </a:lnTo>
                  <a:lnTo>
                    <a:pt x="874" y="3209"/>
                  </a:lnTo>
                  <a:lnTo>
                    <a:pt x="884" y="3275"/>
                  </a:lnTo>
                  <a:lnTo>
                    <a:pt x="884" y="3329"/>
                  </a:lnTo>
                  <a:lnTo>
                    <a:pt x="884" y="3384"/>
                  </a:lnTo>
                  <a:lnTo>
                    <a:pt x="884" y="3428"/>
                  </a:lnTo>
                  <a:lnTo>
                    <a:pt x="894" y="3483"/>
                  </a:lnTo>
                  <a:lnTo>
                    <a:pt x="894" y="3527"/>
                  </a:lnTo>
                  <a:lnTo>
                    <a:pt x="894" y="3570"/>
                  </a:lnTo>
                  <a:lnTo>
                    <a:pt x="894" y="3603"/>
                  </a:lnTo>
                  <a:lnTo>
                    <a:pt x="905" y="3636"/>
                  </a:lnTo>
                  <a:lnTo>
                    <a:pt x="905" y="3669"/>
                  </a:lnTo>
                  <a:lnTo>
                    <a:pt x="905" y="3691"/>
                  </a:lnTo>
                  <a:lnTo>
                    <a:pt x="905" y="3713"/>
                  </a:lnTo>
                  <a:lnTo>
                    <a:pt x="915" y="3735"/>
                  </a:lnTo>
                  <a:lnTo>
                    <a:pt x="915" y="3746"/>
                  </a:lnTo>
                  <a:lnTo>
                    <a:pt x="915" y="3757"/>
                  </a:lnTo>
                  <a:lnTo>
                    <a:pt x="925" y="3767"/>
                  </a:lnTo>
                  <a:lnTo>
                    <a:pt x="925" y="3757"/>
                  </a:lnTo>
                  <a:lnTo>
                    <a:pt x="935" y="3735"/>
                  </a:lnTo>
                  <a:lnTo>
                    <a:pt x="935" y="3724"/>
                  </a:lnTo>
                  <a:lnTo>
                    <a:pt x="935" y="3702"/>
                  </a:lnTo>
                  <a:lnTo>
                    <a:pt x="946" y="3680"/>
                  </a:lnTo>
                  <a:lnTo>
                    <a:pt x="946" y="3647"/>
                  </a:lnTo>
                  <a:lnTo>
                    <a:pt x="946" y="3614"/>
                  </a:lnTo>
                  <a:lnTo>
                    <a:pt x="946" y="3581"/>
                  </a:lnTo>
                  <a:lnTo>
                    <a:pt x="956" y="3548"/>
                  </a:lnTo>
                  <a:lnTo>
                    <a:pt x="956" y="3505"/>
                  </a:lnTo>
                  <a:lnTo>
                    <a:pt x="956" y="3461"/>
                  </a:lnTo>
                  <a:lnTo>
                    <a:pt x="956" y="3406"/>
                  </a:lnTo>
                  <a:lnTo>
                    <a:pt x="966" y="3351"/>
                  </a:lnTo>
                  <a:lnTo>
                    <a:pt x="966" y="3297"/>
                  </a:lnTo>
                  <a:lnTo>
                    <a:pt x="966" y="3242"/>
                  </a:lnTo>
                  <a:lnTo>
                    <a:pt x="966" y="3187"/>
                  </a:lnTo>
                  <a:lnTo>
                    <a:pt x="977" y="3121"/>
                  </a:lnTo>
                  <a:lnTo>
                    <a:pt x="977" y="3056"/>
                  </a:lnTo>
                  <a:lnTo>
                    <a:pt x="977" y="2990"/>
                  </a:lnTo>
                  <a:lnTo>
                    <a:pt x="977" y="2924"/>
                  </a:lnTo>
                  <a:lnTo>
                    <a:pt x="987" y="2858"/>
                  </a:lnTo>
                  <a:lnTo>
                    <a:pt x="987" y="2782"/>
                  </a:lnTo>
                  <a:lnTo>
                    <a:pt x="987" y="2705"/>
                  </a:lnTo>
                  <a:lnTo>
                    <a:pt x="987" y="2639"/>
                  </a:lnTo>
                  <a:lnTo>
                    <a:pt x="997" y="2563"/>
                  </a:lnTo>
                  <a:lnTo>
                    <a:pt x="997" y="2486"/>
                  </a:lnTo>
                  <a:lnTo>
                    <a:pt x="997" y="2409"/>
                  </a:lnTo>
                  <a:lnTo>
                    <a:pt x="1007" y="2333"/>
                  </a:lnTo>
                  <a:lnTo>
                    <a:pt x="1007" y="2256"/>
                  </a:lnTo>
                  <a:lnTo>
                    <a:pt x="1007" y="2179"/>
                  </a:lnTo>
                  <a:lnTo>
                    <a:pt x="1007" y="2103"/>
                  </a:lnTo>
                  <a:lnTo>
                    <a:pt x="1018" y="2026"/>
                  </a:lnTo>
                  <a:lnTo>
                    <a:pt x="1018" y="1949"/>
                  </a:lnTo>
                  <a:lnTo>
                    <a:pt x="1018" y="1873"/>
                  </a:lnTo>
                  <a:lnTo>
                    <a:pt x="1018" y="1796"/>
                  </a:lnTo>
                  <a:lnTo>
                    <a:pt x="1028" y="1730"/>
                  </a:lnTo>
                  <a:lnTo>
                    <a:pt x="1028" y="1654"/>
                  </a:lnTo>
                  <a:lnTo>
                    <a:pt x="1028" y="1588"/>
                  </a:lnTo>
                  <a:lnTo>
                    <a:pt x="1028" y="1511"/>
                  </a:lnTo>
                  <a:lnTo>
                    <a:pt x="1038" y="1446"/>
                  </a:lnTo>
                  <a:lnTo>
                    <a:pt x="1038" y="1380"/>
                  </a:lnTo>
                  <a:lnTo>
                    <a:pt x="1038" y="1325"/>
                  </a:lnTo>
                  <a:lnTo>
                    <a:pt x="1038" y="1259"/>
                  </a:lnTo>
                  <a:lnTo>
                    <a:pt x="1049" y="1205"/>
                  </a:lnTo>
                  <a:lnTo>
                    <a:pt x="1049" y="1150"/>
                  </a:lnTo>
                  <a:lnTo>
                    <a:pt x="1049" y="1095"/>
                  </a:lnTo>
                  <a:lnTo>
                    <a:pt x="1049" y="1040"/>
                  </a:lnTo>
                  <a:lnTo>
                    <a:pt x="1059" y="997"/>
                  </a:lnTo>
                  <a:lnTo>
                    <a:pt x="1059" y="953"/>
                  </a:lnTo>
                  <a:lnTo>
                    <a:pt x="1059" y="909"/>
                  </a:lnTo>
                  <a:lnTo>
                    <a:pt x="1059" y="876"/>
                  </a:lnTo>
                  <a:lnTo>
                    <a:pt x="1069" y="832"/>
                  </a:lnTo>
                  <a:lnTo>
                    <a:pt x="1069" y="810"/>
                  </a:lnTo>
                  <a:lnTo>
                    <a:pt x="1069" y="778"/>
                  </a:lnTo>
                  <a:lnTo>
                    <a:pt x="1079" y="756"/>
                  </a:lnTo>
                  <a:lnTo>
                    <a:pt x="1079" y="734"/>
                  </a:lnTo>
                  <a:lnTo>
                    <a:pt x="1079" y="712"/>
                  </a:lnTo>
                  <a:lnTo>
                    <a:pt x="1079" y="701"/>
                  </a:lnTo>
                  <a:lnTo>
                    <a:pt x="1090" y="690"/>
                  </a:lnTo>
                  <a:lnTo>
                    <a:pt x="1100" y="701"/>
                  </a:lnTo>
                  <a:lnTo>
                    <a:pt x="1100" y="712"/>
                  </a:lnTo>
                  <a:lnTo>
                    <a:pt x="1100" y="734"/>
                  </a:lnTo>
                  <a:lnTo>
                    <a:pt x="1110" y="756"/>
                  </a:lnTo>
                  <a:lnTo>
                    <a:pt x="1110" y="778"/>
                  </a:lnTo>
                  <a:lnTo>
                    <a:pt x="1110" y="799"/>
                  </a:lnTo>
                  <a:lnTo>
                    <a:pt x="1110" y="832"/>
                  </a:lnTo>
                  <a:lnTo>
                    <a:pt x="1120" y="865"/>
                  </a:lnTo>
                  <a:lnTo>
                    <a:pt x="1120" y="909"/>
                  </a:lnTo>
                  <a:lnTo>
                    <a:pt x="1120" y="942"/>
                  </a:lnTo>
                  <a:lnTo>
                    <a:pt x="1120" y="986"/>
                  </a:lnTo>
                  <a:lnTo>
                    <a:pt x="1131" y="1029"/>
                  </a:lnTo>
                  <a:lnTo>
                    <a:pt x="1131" y="1084"/>
                  </a:lnTo>
                  <a:lnTo>
                    <a:pt x="1131" y="1139"/>
                  </a:lnTo>
                  <a:lnTo>
                    <a:pt x="1141" y="1194"/>
                  </a:lnTo>
                  <a:lnTo>
                    <a:pt x="1141" y="1248"/>
                  </a:lnTo>
                  <a:lnTo>
                    <a:pt x="1141" y="1303"/>
                  </a:lnTo>
                  <a:lnTo>
                    <a:pt x="1141" y="1369"/>
                  </a:lnTo>
                  <a:lnTo>
                    <a:pt x="1151" y="1424"/>
                  </a:lnTo>
                  <a:lnTo>
                    <a:pt x="1151" y="1489"/>
                  </a:lnTo>
                  <a:lnTo>
                    <a:pt x="1151" y="1555"/>
                  </a:lnTo>
                  <a:lnTo>
                    <a:pt x="1151" y="1621"/>
                  </a:lnTo>
                  <a:lnTo>
                    <a:pt x="1162" y="1698"/>
                  </a:lnTo>
                  <a:lnTo>
                    <a:pt x="1162" y="1763"/>
                  </a:lnTo>
                  <a:lnTo>
                    <a:pt x="1162" y="1829"/>
                  </a:lnTo>
                  <a:lnTo>
                    <a:pt x="1162" y="1906"/>
                  </a:lnTo>
                  <a:lnTo>
                    <a:pt x="1172" y="1971"/>
                  </a:lnTo>
                  <a:lnTo>
                    <a:pt x="1172" y="2048"/>
                  </a:lnTo>
                  <a:lnTo>
                    <a:pt x="1172" y="2125"/>
                  </a:lnTo>
                  <a:lnTo>
                    <a:pt x="1172" y="2190"/>
                  </a:lnTo>
                  <a:lnTo>
                    <a:pt x="1182" y="2267"/>
                  </a:lnTo>
                  <a:lnTo>
                    <a:pt x="1182" y="2333"/>
                  </a:lnTo>
                  <a:lnTo>
                    <a:pt x="1182" y="2409"/>
                  </a:lnTo>
                  <a:lnTo>
                    <a:pt x="1182" y="2475"/>
                  </a:lnTo>
                  <a:lnTo>
                    <a:pt x="1192" y="2552"/>
                  </a:lnTo>
                  <a:lnTo>
                    <a:pt x="1192" y="2618"/>
                  </a:lnTo>
                  <a:lnTo>
                    <a:pt x="1192" y="2683"/>
                  </a:lnTo>
                  <a:lnTo>
                    <a:pt x="1192" y="2749"/>
                  </a:lnTo>
                  <a:lnTo>
                    <a:pt x="1203" y="2815"/>
                  </a:lnTo>
                  <a:lnTo>
                    <a:pt x="1203" y="2880"/>
                  </a:lnTo>
                  <a:lnTo>
                    <a:pt x="1203" y="2935"/>
                  </a:lnTo>
                  <a:lnTo>
                    <a:pt x="1213" y="3001"/>
                  </a:lnTo>
                  <a:lnTo>
                    <a:pt x="1213" y="3056"/>
                  </a:lnTo>
                  <a:lnTo>
                    <a:pt x="1213" y="3110"/>
                  </a:lnTo>
                  <a:lnTo>
                    <a:pt x="1213" y="3154"/>
                  </a:lnTo>
                  <a:lnTo>
                    <a:pt x="1223" y="3209"/>
                  </a:lnTo>
                  <a:lnTo>
                    <a:pt x="1223" y="3253"/>
                  </a:lnTo>
                  <a:lnTo>
                    <a:pt x="1223" y="3297"/>
                  </a:lnTo>
                  <a:lnTo>
                    <a:pt x="1223" y="3340"/>
                  </a:lnTo>
                  <a:lnTo>
                    <a:pt x="1234" y="3384"/>
                  </a:lnTo>
                  <a:lnTo>
                    <a:pt x="1234" y="3417"/>
                  </a:lnTo>
                  <a:lnTo>
                    <a:pt x="1234" y="3450"/>
                  </a:lnTo>
                  <a:lnTo>
                    <a:pt x="1234" y="3472"/>
                  </a:lnTo>
                  <a:lnTo>
                    <a:pt x="1244" y="3505"/>
                  </a:lnTo>
                  <a:lnTo>
                    <a:pt x="1244" y="3527"/>
                  </a:lnTo>
                  <a:lnTo>
                    <a:pt x="1244" y="3538"/>
                  </a:lnTo>
                  <a:lnTo>
                    <a:pt x="1244" y="3559"/>
                  </a:lnTo>
                  <a:lnTo>
                    <a:pt x="1254" y="3570"/>
                  </a:lnTo>
                  <a:lnTo>
                    <a:pt x="1264" y="3581"/>
                  </a:lnTo>
                  <a:lnTo>
                    <a:pt x="1264" y="3570"/>
                  </a:lnTo>
                  <a:lnTo>
                    <a:pt x="1264" y="3559"/>
                  </a:lnTo>
                  <a:lnTo>
                    <a:pt x="1275" y="3548"/>
                  </a:lnTo>
                  <a:lnTo>
                    <a:pt x="1275" y="3538"/>
                  </a:lnTo>
                  <a:lnTo>
                    <a:pt x="1275" y="3516"/>
                  </a:lnTo>
                  <a:lnTo>
                    <a:pt x="1275" y="3494"/>
                  </a:lnTo>
                  <a:lnTo>
                    <a:pt x="1285" y="3472"/>
                  </a:lnTo>
                  <a:lnTo>
                    <a:pt x="1285" y="3439"/>
                  </a:lnTo>
                  <a:lnTo>
                    <a:pt x="1285" y="3406"/>
                  </a:lnTo>
                  <a:lnTo>
                    <a:pt x="1285" y="3373"/>
                  </a:lnTo>
                  <a:lnTo>
                    <a:pt x="1295" y="3329"/>
                  </a:lnTo>
                  <a:lnTo>
                    <a:pt x="1295" y="3286"/>
                  </a:lnTo>
                  <a:lnTo>
                    <a:pt x="1295" y="3253"/>
                  </a:lnTo>
                  <a:lnTo>
                    <a:pt x="1295" y="3198"/>
                  </a:lnTo>
                  <a:lnTo>
                    <a:pt x="1305" y="3154"/>
                  </a:lnTo>
                  <a:lnTo>
                    <a:pt x="1305" y="3099"/>
                  </a:lnTo>
                  <a:lnTo>
                    <a:pt x="1305" y="3045"/>
                  </a:lnTo>
                  <a:lnTo>
                    <a:pt x="1305" y="2990"/>
                  </a:lnTo>
                  <a:lnTo>
                    <a:pt x="1316" y="2935"/>
                  </a:lnTo>
                  <a:lnTo>
                    <a:pt x="1316" y="2880"/>
                  </a:lnTo>
                  <a:lnTo>
                    <a:pt x="1316" y="2815"/>
                  </a:lnTo>
                  <a:lnTo>
                    <a:pt x="1316" y="2749"/>
                  </a:lnTo>
                  <a:lnTo>
                    <a:pt x="1326" y="2694"/>
                  </a:lnTo>
                  <a:lnTo>
                    <a:pt x="1326" y="2628"/>
                  </a:lnTo>
                  <a:lnTo>
                    <a:pt x="1326" y="2563"/>
                  </a:lnTo>
                  <a:lnTo>
                    <a:pt x="1326" y="2497"/>
                  </a:lnTo>
                  <a:lnTo>
                    <a:pt x="1336" y="2431"/>
                  </a:lnTo>
                  <a:lnTo>
                    <a:pt x="1336" y="2355"/>
                  </a:lnTo>
                  <a:lnTo>
                    <a:pt x="1336" y="2289"/>
                  </a:lnTo>
                  <a:lnTo>
                    <a:pt x="1347" y="2223"/>
                  </a:lnTo>
                  <a:lnTo>
                    <a:pt x="1347" y="2158"/>
                  </a:lnTo>
                  <a:lnTo>
                    <a:pt x="1347" y="2092"/>
                  </a:lnTo>
                  <a:lnTo>
                    <a:pt x="1347" y="2026"/>
                  </a:lnTo>
                  <a:lnTo>
                    <a:pt x="1357" y="1949"/>
                  </a:lnTo>
                  <a:lnTo>
                    <a:pt x="1357" y="1884"/>
                  </a:lnTo>
                  <a:lnTo>
                    <a:pt x="1357" y="1818"/>
                  </a:lnTo>
                  <a:lnTo>
                    <a:pt x="1357" y="1763"/>
                  </a:lnTo>
                  <a:lnTo>
                    <a:pt x="1367" y="1698"/>
                  </a:lnTo>
                  <a:lnTo>
                    <a:pt x="1367" y="1632"/>
                  </a:lnTo>
                  <a:lnTo>
                    <a:pt x="1367" y="1577"/>
                  </a:lnTo>
                  <a:lnTo>
                    <a:pt x="1367" y="1511"/>
                  </a:lnTo>
                  <a:lnTo>
                    <a:pt x="1377" y="1457"/>
                  </a:lnTo>
                  <a:lnTo>
                    <a:pt x="1377" y="1402"/>
                  </a:lnTo>
                  <a:lnTo>
                    <a:pt x="1377" y="1347"/>
                  </a:lnTo>
                  <a:lnTo>
                    <a:pt x="1377" y="1303"/>
                  </a:lnTo>
                  <a:lnTo>
                    <a:pt x="1388" y="1248"/>
                  </a:lnTo>
                  <a:lnTo>
                    <a:pt x="1388" y="1205"/>
                  </a:lnTo>
                  <a:lnTo>
                    <a:pt x="1388" y="1161"/>
                  </a:lnTo>
                  <a:lnTo>
                    <a:pt x="1388" y="1117"/>
                  </a:lnTo>
                  <a:lnTo>
                    <a:pt x="1398" y="1084"/>
                  </a:lnTo>
                  <a:lnTo>
                    <a:pt x="1398" y="1051"/>
                  </a:lnTo>
                  <a:lnTo>
                    <a:pt x="1398" y="1018"/>
                  </a:lnTo>
                  <a:lnTo>
                    <a:pt x="1408" y="986"/>
                  </a:lnTo>
                  <a:lnTo>
                    <a:pt x="1408" y="964"/>
                  </a:lnTo>
                  <a:lnTo>
                    <a:pt x="1408" y="931"/>
                  </a:lnTo>
                  <a:lnTo>
                    <a:pt x="1408" y="920"/>
                  </a:lnTo>
                  <a:lnTo>
                    <a:pt x="1419" y="898"/>
                  </a:lnTo>
                  <a:lnTo>
                    <a:pt x="1419" y="887"/>
                  </a:lnTo>
                  <a:lnTo>
                    <a:pt x="1419" y="876"/>
                  </a:lnTo>
                  <a:lnTo>
                    <a:pt x="1429" y="865"/>
                  </a:lnTo>
                  <a:lnTo>
                    <a:pt x="1439" y="876"/>
                  </a:lnTo>
                  <a:lnTo>
                    <a:pt x="1439" y="898"/>
                  </a:lnTo>
                  <a:lnTo>
                    <a:pt x="1439" y="909"/>
                  </a:lnTo>
                  <a:lnTo>
                    <a:pt x="1439" y="931"/>
                  </a:lnTo>
                  <a:lnTo>
                    <a:pt x="1449" y="953"/>
                  </a:lnTo>
                  <a:lnTo>
                    <a:pt x="1449" y="975"/>
                  </a:lnTo>
                  <a:lnTo>
                    <a:pt x="1449" y="1008"/>
                  </a:lnTo>
                  <a:lnTo>
                    <a:pt x="1449" y="1029"/>
                  </a:lnTo>
                  <a:lnTo>
                    <a:pt x="1460" y="1062"/>
                  </a:lnTo>
                  <a:lnTo>
                    <a:pt x="1460" y="1106"/>
                  </a:lnTo>
                  <a:lnTo>
                    <a:pt x="1460" y="1139"/>
                  </a:lnTo>
                  <a:lnTo>
                    <a:pt x="1460" y="1183"/>
                  </a:lnTo>
                  <a:lnTo>
                    <a:pt x="1470" y="1227"/>
                  </a:lnTo>
                  <a:lnTo>
                    <a:pt x="1470" y="1270"/>
                  </a:lnTo>
                  <a:lnTo>
                    <a:pt x="1470" y="1325"/>
                  </a:lnTo>
                  <a:lnTo>
                    <a:pt x="1480" y="1369"/>
                  </a:lnTo>
                  <a:lnTo>
                    <a:pt x="1480" y="1424"/>
                  </a:lnTo>
                  <a:lnTo>
                    <a:pt x="1480" y="1478"/>
                  </a:lnTo>
                  <a:lnTo>
                    <a:pt x="1480" y="1533"/>
                  </a:lnTo>
                  <a:lnTo>
                    <a:pt x="1491" y="1588"/>
                  </a:lnTo>
                  <a:lnTo>
                    <a:pt x="1491" y="1654"/>
                  </a:lnTo>
                  <a:lnTo>
                    <a:pt x="1491" y="1708"/>
                  </a:lnTo>
                  <a:lnTo>
                    <a:pt x="1491" y="1774"/>
                  </a:lnTo>
                  <a:lnTo>
                    <a:pt x="1501" y="1829"/>
                  </a:lnTo>
                  <a:lnTo>
                    <a:pt x="1501" y="1895"/>
                  </a:lnTo>
                  <a:lnTo>
                    <a:pt x="1501" y="1960"/>
                  </a:lnTo>
                  <a:lnTo>
                    <a:pt x="1501" y="2026"/>
                  </a:lnTo>
                  <a:lnTo>
                    <a:pt x="1511" y="2081"/>
                  </a:lnTo>
                  <a:lnTo>
                    <a:pt x="1511" y="2147"/>
                  </a:lnTo>
                  <a:lnTo>
                    <a:pt x="1511" y="2212"/>
                  </a:lnTo>
                  <a:lnTo>
                    <a:pt x="1511" y="2278"/>
                  </a:lnTo>
                  <a:lnTo>
                    <a:pt x="1521" y="2344"/>
                  </a:lnTo>
                  <a:lnTo>
                    <a:pt x="1521" y="2398"/>
                  </a:lnTo>
                  <a:lnTo>
                    <a:pt x="1521" y="2464"/>
                  </a:lnTo>
                  <a:lnTo>
                    <a:pt x="1521" y="2530"/>
                  </a:lnTo>
                  <a:lnTo>
                    <a:pt x="1532" y="2585"/>
                  </a:lnTo>
                  <a:lnTo>
                    <a:pt x="1532" y="2639"/>
                  </a:lnTo>
                  <a:lnTo>
                    <a:pt x="1532" y="2705"/>
                  </a:lnTo>
                  <a:lnTo>
                    <a:pt x="1542" y="2760"/>
                  </a:lnTo>
                  <a:lnTo>
                    <a:pt x="1542" y="2815"/>
                  </a:lnTo>
                  <a:lnTo>
                    <a:pt x="1542" y="2869"/>
                  </a:lnTo>
                  <a:lnTo>
                    <a:pt x="1542" y="2913"/>
                  </a:lnTo>
                  <a:lnTo>
                    <a:pt x="1552" y="2968"/>
                  </a:lnTo>
                  <a:lnTo>
                    <a:pt x="1552" y="3012"/>
                  </a:lnTo>
                  <a:lnTo>
                    <a:pt x="1552" y="3056"/>
                  </a:lnTo>
                  <a:lnTo>
                    <a:pt x="1552" y="3099"/>
                  </a:lnTo>
                  <a:lnTo>
                    <a:pt x="1562" y="3143"/>
                  </a:lnTo>
                  <a:lnTo>
                    <a:pt x="1562" y="3176"/>
                  </a:lnTo>
                  <a:lnTo>
                    <a:pt x="1562" y="3220"/>
                  </a:lnTo>
                  <a:lnTo>
                    <a:pt x="1562" y="3253"/>
                  </a:lnTo>
                  <a:lnTo>
                    <a:pt x="1573" y="3275"/>
                  </a:lnTo>
                  <a:lnTo>
                    <a:pt x="1573" y="3308"/>
                  </a:lnTo>
                  <a:lnTo>
                    <a:pt x="1573" y="3329"/>
                  </a:lnTo>
                  <a:lnTo>
                    <a:pt x="1573" y="3351"/>
                  </a:lnTo>
                  <a:lnTo>
                    <a:pt x="1583" y="3373"/>
                  </a:lnTo>
                  <a:lnTo>
                    <a:pt x="1583" y="3384"/>
                  </a:lnTo>
                  <a:lnTo>
                    <a:pt x="1583" y="3395"/>
                  </a:lnTo>
                  <a:lnTo>
                    <a:pt x="1583" y="3406"/>
                  </a:lnTo>
                  <a:lnTo>
                    <a:pt x="1593" y="3417"/>
                  </a:lnTo>
                  <a:lnTo>
                    <a:pt x="1604" y="3406"/>
                  </a:lnTo>
                  <a:lnTo>
                    <a:pt x="1604" y="3395"/>
                  </a:lnTo>
                  <a:lnTo>
                    <a:pt x="1604" y="3384"/>
                  </a:lnTo>
                  <a:lnTo>
                    <a:pt x="1614" y="3373"/>
                  </a:lnTo>
                  <a:lnTo>
                    <a:pt x="1614" y="3351"/>
                  </a:lnTo>
                  <a:lnTo>
                    <a:pt x="1614" y="3329"/>
                  </a:lnTo>
                  <a:lnTo>
                    <a:pt x="1614" y="3308"/>
                  </a:lnTo>
                  <a:lnTo>
                    <a:pt x="1624" y="3275"/>
                  </a:lnTo>
                  <a:lnTo>
                    <a:pt x="1624" y="3253"/>
                  </a:lnTo>
                  <a:lnTo>
                    <a:pt x="1624" y="3220"/>
                  </a:lnTo>
                  <a:lnTo>
                    <a:pt x="1624" y="3187"/>
                  </a:lnTo>
                  <a:lnTo>
                    <a:pt x="1634" y="3143"/>
                  </a:lnTo>
                  <a:lnTo>
                    <a:pt x="1634" y="3110"/>
                  </a:lnTo>
                  <a:lnTo>
                    <a:pt x="1634" y="3067"/>
                  </a:lnTo>
                  <a:lnTo>
                    <a:pt x="1634" y="3023"/>
                  </a:lnTo>
                  <a:lnTo>
                    <a:pt x="1645" y="2979"/>
                  </a:lnTo>
                  <a:lnTo>
                    <a:pt x="1645" y="2924"/>
                  </a:lnTo>
                  <a:lnTo>
                    <a:pt x="1645" y="2880"/>
                  </a:lnTo>
                  <a:lnTo>
                    <a:pt x="1645" y="2826"/>
                  </a:lnTo>
                  <a:lnTo>
                    <a:pt x="1655" y="2782"/>
                  </a:lnTo>
                  <a:lnTo>
                    <a:pt x="1655" y="2727"/>
                  </a:lnTo>
                  <a:lnTo>
                    <a:pt x="1655" y="2672"/>
                  </a:lnTo>
                  <a:lnTo>
                    <a:pt x="1655" y="2607"/>
                  </a:lnTo>
                  <a:lnTo>
                    <a:pt x="1665" y="2552"/>
                  </a:lnTo>
                  <a:lnTo>
                    <a:pt x="1665" y="2497"/>
                  </a:lnTo>
                  <a:lnTo>
                    <a:pt x="1665" y="2442"/>
                  </a:lnTo>
                  <a:lnTo>
                    <a:pt x="1676" y="2377"/>
                  </a:lnTo>
                  <a:lnTo>
                    <a:pt x="1676" y="2322"/>
                  </a:lnTo>
                  <a:lnTo>
                    <a:pt x="1676" y="2256"/>
                  </a:lnTo>
                  <a:lnTo>
                    <a:pt x="1676" y="2201"/>
                  </a:lnTo>
                  <a:lnTo>
                    <a:pt x="1686" y="2136"/>
                  </a:lnTo>
                  <a:lnTo>
                    <a:pt x="1686" y="2081"/>
                  </a:lnTo>
                  <a:lnTo>
                    <a:pt x="1686" y="2015"/>
                  </a:lnTo>
                  <a:lnTo>
                    <a:pt x="1686" y="1960"/>
                  </a:lnTo>
                  <a:lnTo>
                    <a:pt x="1696" y="1906"/>
                  </a:lnTo>
                  <a:lnTo>
                    <a:pt x="1696" y="1851"/>
                  </a:lnTo>
                  <a:lnTo>
                    <a:pt x="1696" y="1785"/>
                  </a:lnTo>
                  <a:lnTo>
                    <a:pt x="1696" y="1730"/>
                  </a:lnTo>
                  <a:lnTo>
                    <a:pt x="1706" y="1676"/>
                  </a:lnTo>
                  <a:lnTo>
                    <a:pt x="1706" y="1632"/>
                  </a:lnTo>
                  <a:lnTo>
                    <a:pt x="1706" y="1577"/>
                  </a:lnTo>
                  <a:lnTo>
                    <a:pt x="1706" y="1522"/>
                  </a:lnTo>
                  <a:lnTo>
                    <a:pt x="1717" y="1478"/>
                  </a:lnTo>
                  <a:lnTo>
                    <a:pt x="1717" y="1435"/>
                  </a:lnTo>
                  <a:lnTo>
                    <a:pt x="1717" y="1391"/>
                  </a:lnTo>
                  <a:lnTo>
                    <a:pt x="1717" y="1347"/>
                  </a:lnTo>
                  <a:lnTo>
                    <a:pt x="1727" y="1303"/>
                  </a:lnTo>
                  <a:lnTo>
                    <a:pt x="1727" y="1270"/>
                  </a:lnTo>
                  <a:lnTo>
                    <a:pt x="1727" y="1238"/>
                  </a:lnTo>
                  <a:lnTo>
                    <a:pt x="1727" y="1205"/>
                  </a:lnTo>
                  <a:lnTo>
                    <a:pt x="1737" y="1172"/>
                  </a:lnTo>
                  <a:lnTo>
                    <a:pt x="1737" y="1139"/>
                  </a:lnTo>
                  <a:lnTo>
                    <a:pt x="1737" y="1117"/>
                  </a:lnTo>
                  <a:lnTo>
                    <a:pt x="1747" y="1095"/>
                  </a:lnTo>
                  <a:lnTo>
                    <a:pt x="1747" y="1073"/>
                  </a:lnTo>
                  <a:lnTo>
                    <a:pt x="1747" y="1062"/>
                  </a:lnTo>
                  <a:lnTo>
                    <a:pt x="1747" y="1040"/>
                  </a:lnTo>
                  <a:lnTo>
                    <a:pt x="1758" y="1029"/>
                  </a:lnTo>
                  <a:lnTo>
                    <a:pt x="1768" y="1018"/>
                  </a:lnTo>
                  <a:lnTo>
                    <a:pt x="1768" y="1029"/>
                  </a:lnTo>
                  <a:lnTo>
                    <a:pt x="1768" y="1040"/>
                  </a:lnTo>
                  <a:lnTo>
                    <a:pt x="1778" y="1051"/>
                  </a:lnTo>
                  <a:lnTo>
                    <a:pt x="1778" y="1062"/>
                  </a:lnTo>
                  <a:lnTo>
                    <a:pt x="1778" y="1084"/>
                  </a:lnTo>
                  <a:lnTo>
                    <a:pt x="1778" y="1106"/>
                  </a:lnTo>
                  <a:lnTo>
                    <a:pt x="1789" y="1128"/>
                  </a:lnTo>
                  <a:lnTo>
                    <a:pt x="1789" y="1150"/>
                  </a:lnTo>
                  <a:lnTo>
                    <a:pt x="1789" y="1183"/>
                  </a:lnTo>
                  <a:lnTo>
                    <a:pt x="1789" y="1205"/>
                  </a:lnTo>
                  <a:lnTo>
                    <a:pt x="1799" y="1238"/>
                  </a:lnTo>
                  <a:lnTo>
                    <a:pt x="1799" y="1281"/>
                  </a:lnTo>
                  <a:lnTo>
                    <a:pt x="1799" y="1314"/>
                  </a:lnTo>
                  <a:lnTo>
                    <a:pt x="1809" y="1358"/>
                  </a:lnTo>
                  <a:lnTo>
                    <a:pt x="1809" y="1391"/>
                  </a:lnTo>
                  <a:lnTo>
                    <a:pt x="1809" y="1435"/>
                  </a:lnTo>
                  <a:lnTo>
                    <a:pt x="1809" y="1478"/>
                  </a:lnTo>
                  <a:lnTo>
                    <a:pt x="1819" y="1533"/>
                  </a:lnTo>
                  <a:lnTo>
                    <a:pt x="1819" y="1577"/>
                  </a:lnTo>
                  <a:lnTo>
                    <a:pt x="1819" y="1632"/>
                  </a:lnTo>
                  <a:lnTo>
                    <a:pt x="1819" y="1676"/>
                  </a:lnTo>
                  <a:lnTo>
                    <a:pt x="1830" y="1730"/>
                  </a:lnTo>
                  <a:lnTo>
                    <a:pt x="1830" y="1785"/>
                  </a:lnTo>
                  <a:lnTo>
                    <a:pt x="1830" y="1840"/>
                  </a:lnTo>
                  <a:lnTo>
                    <a:pt x="1830" y="1895"/>
                  </a:lnTo>
                  <a:lnTo>
                    <a:pt x="1840" y="1949"/>
                  </a:lnTo>
                  <a:lnTo>
                    <a:pt x="1840" y="2004"/>
                  </a:lnTo>
                  <a:lnTo>
                    <a:pt x="1840" y="2059"/>
                  </a:lnTo>
                  <a:lnTo>
                    <a:pt x="1840" y="2114"/>
                  </a:lnTo>
                  <a:lnTo>
                    <a:pt x="1850" y="2168"/>
                  </a:lnTo>
                  <a:lnTo>
                    <a:pt x="1850" y="2223"/>
                  </a:lnTo>
                  <a:lnTo>
                    <a:pt x="1850" y="2278"/>
                  </a:lnTo>
                  <a:lnTo>
                    <a:pt x="1850" y="2344"/>
                  </a:lnTo>
                  <a:lnTo>
                    <a:pt x="1861" y="2398"/>
                  </a:lnTo>
                  <a:lnTo>
                    <a:pt x="1861" y="2453"/>
                  </a:lnTo>
                  <a:lnTo>
                    <a:pt x="1861" y="2497"/>
                  </a:lnTo>
                  <a:lnTo>
                    <a:pt x="1861" y="2552"/>
                  </a:lnTo>
                  <a:lnTo>
                    <a:pt x="1871" y="2607"/>
                  </a:lnTo>
                  <a:lnTo>
                    <a:pt x="1871" y="2661"/>
                  </a:lnTo>
                  <a:lnTo>
                    <a:pt x="1871" y="2705"/>
                  </a:lnTo>
                  <a:lnTo>
                    <a:pt x="1881" y="2749"/>
                  </a:lnTo>
                  <a:lnTo>
                    <a:pt x="1881" y="2804"/>
                  </a:lnTo>
                  <a:lnTo>
                    <a:pt x="1881" y="2848"/>
                  </a:lnTo>
                  <a:lnTo>
                    <a:pt x="1881" y="2891"/>
                  </a:lnTo>
                  <a:lnTo>
                    <a:pt x="1891" y="2924"/>
                  </a:lnTo>
                  <a:lnTo>
                    <a:pt x="1891" y="2968"/>
                  </a:lnTo>
                  <a:lnTo>
                    <a:pt x="1891" y="3001"/>
                  </a:lnTo>
                  <a:lnTo>
                    <a:pt x="1891" y="3045"/>
                  </a:lnTo>
                  <a:lnTo>
                    <a:pt x="1902" y="3078"/>
                  </a:lnTo>
                  <a:lnTo>
                    <a:pt x="1902" y="3099"/>
                  </a:lnTo>
                  <a:lnTo>
                    <a:pt x="1902" y="3132"/>
                  </a:lnTo>
                  <a:lnTo>
                    <a:pt x="1902" y="3154"/>
                  </a:lnTo>
                  <a:lnTo>
                    <a:pt x="1912" y="3176"/>
                  </a:lnTo>
                  <a:lnTo>
                    <a:pt x="1912" y="3198"/>
                  </a:lnTo>
                  <a:lnTo>
                    <a:pt x="1912" y="3220"/>
                  </a:lnTo>
                  <a:lnTo>
                    <a:pt x="1912" y="3231"/>
                  </a:lnTo>
                  <a:lnTo>
                    <a:pt x="1922" y="3242"/>
                  </a:lnTo>
                  <a:lnTo>
                    <a:pt x="1922" y="3253"/>
                  </a:lnTo>
                  <a:lnTo>
                    <a:pt x="1922" y="3264"/>
                  </a:lnTo>
                  <a:lnTo>
                    <a:pt x="1932" y="3275"/>
                  </a:lnTo>
                  <a:lnTo>
                    <a:pt x="1943" y="3264"/>
                  </a:lnTo>
                  <a:lnTo>
                    <a:pt x="1943" y="3253"/>
                  </a:lnTo>
                  <a:lnTo>
                    <a:pt x="1943" y="3242"/>
                  </a:lnTo>
                  <a:lnTo>
                    <a:pt x="1943" y="3220"/>
                  </a:lnTo>
                  <a:lnTo>
                    <a:pt x="1953" y="3209"/>
                  </a:lnTo>
                  <a:lnTo>
                    <a:pt x="1953" y="3187"/>
                  </a:lnTo>
                  <a:lnTo>
                    <a:pt x="1953" y="3165"/>
                  </a:lnTo>
                  <a:lnTo>
                    <a:pt x="1953" y="3143"/>
                  </a:lnTo>
                  <a:lnTo>
                    <a:pt x="1963" y="3110"/>
                  </a:lnTo>
                  <a:lnTo>
                    <a:pt x="1963" y="3088"/>
                  </a:lnTo>
                  <a:lnTo>
                    <a:pt x="1963" y="3056"/>
                  </a:lnTo>
                  <a:lnTo>
                    <a:pt x="1963" y="3023"/>
                  </a:lnTo>
                  <a:lnTo>
                    <a:pt x="1974" y="2990"/>
                  </a:lnTo>
                  <a:lnTo>
                    <a:pt x="1974" y="2946"/>
                  </a:lnTo>
                  <a:lnTo>
                    <a:pt x="1974" y="2913"/>
                  </a:lnTo>
                  <a:lnTo>
                    <a:pt x="1974" y="2869"/>
                  </a:lnTo>
                  <a:lnTo>
                    <a:pt x="1984" y="2826"/>
                  </a:lnTo>
                  <a:lnTo>
                    <a:pt x="1984" y="2782"/>
                  </a:lnTo>
                  <a:lnTo>
                    <a:pt x="1984" y="2738"/>
                  </a:lnTo>
                  <a:lnTo>
                    <a:pt x="1984" y="2694"/>
                  </a:lnTo>
                  <a:lnTo>
                    <a:pt x="1994" y="2639"/>
                  </a:lnTo>
                  <a:lnTo>
                    <a:pt x="1994" y="2596"/>
                  </a:lnTo>
                  <a:lnTo>
                    <a:pt x="1994" y="2541"/>
                  </a:lnTo>
                  <a:lnTo>
                    <a:pt x="1994" y="2497"/>
                  </a:lnTo>
                  <a:lnTo>
                    <a:pt x="2004" y="2442"/>
                  </a:lnTo>
                  <a:lnTo>
                    <a:pt x="2004" y="2388"/>
                  </a:lnTo>
                  <a:lnTo>
                    <a:pt x="2004" y="2333"/>
                  </a:lnTo>
                  <a:lnTo>
                    <a:pt x="2015" y="2289"/>
                  </a:lnTo>
                  <a:lnTo>
                    <a:pt x="2015" y="2234"/>
                  </a:lnTo>
                  <a:lnTo>
                    <a:pt x="2015" y="2179"/>
                  </a:lnTo>
                  <a:lnTo>
                    <a:pt x="2015" y="2125"/>
                  </a:lnTo>
                  <a:lnTo>
                    <a:pt x="2025" y="2070"/>
                  </a:lnTo>
                  <a:lnTo>
                    <a:pt x="2025" y="2026"/>
                  </a:lnTo>
                  <a:lnTo>
                    <a:pt x="2025" y="1971"/>
                  </a:lnTo>
                  <a:lnTo>
                    <a:pt x="2025" y="1917"/>
                  </a:lnTo>
                  <a:lnTo>
                    <a:pt x="2035" y="1873"/>
                  </a:lnTo>
                  <a:lnTo>
                    <a:pt x="2035" y="1818"/>
                  </a:lnTo>
                  <a:lnTo>
                    <a:pt x="2035" y="1774"/>
                  </a:lnTo>
                  <a:lnTo>
                    <a:pt x="2035" y="1719"/>
                  </a:lnTo>
                  <a:lnTo>
                    <a:pt x="2046" y="1676"/>
                  </a:lnTo>
                  <a:lnTo>
                    <a:pt x="2046" y="1632"/>
                  </a:lnTo>
                  <a:lnTo>
                    <a:pt x="2046" y="1588"/>
                  </a:lnTo>
                  <a:lnTo>
                    <a:pt x="2046" y="1544"/>
                  </a:lnTo>
                  <a:lnTo>
                    <a:pt x="2056" y="1511"/>
                  </a:lnTo>
                  <a:lnTo>
                    <a:pt x="2056" y="1468"/>
                  </a:lnTo>
                  <a:lnTo>
                    <a:pt x="2056" y="1435"/>
                  </a:lnTo>
                  <a:lnTo>
                    <a:pt x="2056" y="1402"/>
                  </a:lnTo>
                  <a:lnTo>
                    <a:pt x="2066" y="1369"/>
                  </a:lnTo>
                  <a:lnTo>
                    <a:pt x="2066" y="1336"/>
                  </a:lnTo>
                  <a:lnTo>
                    <a:pt x="2066" y="1303"/>
                  </a:lnTo>
                  <a:lnTo>
                    <a:pt x="2076" y="1281"/>
                  </a:lnTo>
                  <a:lnTo>
                    <a:pt x="2076" y="1259"/>
                  </a:lnTo>
                  <a:lnTo>
                    <a:pt x="2076" y="1238"/>
                  </a:lnTo>
                  <a:lnTo>
                    <a:pt x="2076" y="1216"/>
                  </a:lnTo>
                  <a:lnTo>
                    <a:pt x="2087" y="1205"/>
                  </a:lnTo>
                  <a:lnTo>
                    <a:pt x="2087" y="1183"/>
                  </a:lnTo>
                  <a:lnTo>
                    <a:pt x="2087" y="1172"/>
                  </a:lnTo>
                  <a:lnTo>
                    <a:pt x="2097" y="1161"/>
                  </a:lnTo>
                  <a:lnTo>
                    <a:pt x="2107" y="1172"/>
                  </a:lnTo>
                  <a:lnTo>
                    <a:pt x="2107" y="1183"/>
                  </a:lnTo>
                  <a:lnTo>
                    <a:pt x="2117" y="1205"/>
                  </a:lnTo>
                  <a:lnTo>
                    <a:pt x="2117" y="1216"/>
                  </a:lnTo>
                  <a:lnTo>
                    <a:pt x="2117" y="1238"/>
                  </a:lnTo>
                  <a:lnTo>
                    <a:pt x="2117" y="1259"/>
                  </a:lnTo>
                  <a:lnTo>
                    <a:pt x="2128" y="1281"/>
                  </a:lnTo>
                  <a:lnTo>
                    <a:pt x="2128" y="1303"/>
                  </a:lnTo>
                  <a:lnTo>
                    <a:pt x="2128" y="1336"/>
                  </a:lnTo>
                  <a:lnTo>
                    <a:pt x="2128" y="1358"/>
                  </a:lnTo>
                  <a:lnTo>
                    <a:pt x="2138" y="1391"/>
                  </a:lnTo>
                  <a:lnTo>
                    <a:pt x="2138" y="1424"/>
                  </a:lnTo>
                  <a:lnTo>
                    <a:pt x="2138" y="1468"/>
                  </a:lnTo>
                  <a:lnTo>
                    <a:pt x="2148" y="1500"/>
                  </a:lnTo>
                  <a:lnTo>
                    <a:pt x="2148" y="1533"/>
                  </a:lnTo>
                  <a:lnTo>
                    <a:pt x="2148" y="1577"/>
                  </a:lnTo>
                  <a:lnTo>
                    <a:pt x="2148" y="1621"/>
                  </a:lnTo>
                  <a:lnTo>
                    <a:pt x="2159" y="1665"/>
                  </a:lnTo>
                  <a:lnTo>
                    <a:pt x="2159" y="1708"/>
                  </a:lnTo>
                  <a:lnTo>
                    <a:pt x="2159" y="1752"/>
                  </a:lnTo>
                  <a:lnTo>
                    <a:pt x="2159" y="1796"/>
                  </a:lnTo>
                  <a:lnTo>
                    <a:pt x="2169" y="1851"/>
                  </a:lnTo>
                  <a:lnTo>
                    <a:pt x="2169" y="1895"/>
                  </a:lnTo>
                  <a:lnTo>
                    <a:pt x="2169" y="1938"/>
                  </a:lnTo>
                  <a:lnTo>
                    <a:pt x="2169" y="1993"/>
                  </a:lnTo>
                  <a:lnTo>
                    <a:pt x="2179" y="2037"/>
                  </a:lnTo>
                  <a:lnTo>
                    <a:pt x="2179" y="2092"/>
                  </a:lnTo>
                  <a:lnTo>
                    <a:pt x="2179" y="2136"/>
                  </a:lnTo>
                  <a:lnTo>
                    <a:pt x="2179" y="2190"/>
                  </a:lnTo>
                  <a:lnTo>
                    <a:pt x="2189" y="2234"/>
                  </a:lnTo>
                  <a:lnTo>
                    <a:pt x="2189" y="2289"/>
                  </a:lnTo>
                  <a:lnTo>
                    <a:pt x="2189" y="2333"/>
                  </a:lnTo>
                  <a:lnTo>
                    <a:pt x="2189" y="2388"/>
                  </a:lnTo>
                  <a:lnTo>
                    <a:pt x="2200" y="2431"/>
                  </a:lnTo>
                  <a:lnTo>
                    <a:pt x="2200" y="2475"/>
                  </a:lnTo>
                  <a:lnTo>
                    <a:pt x="2200" y="2530"/>
                  </a:lnTo>
                  <a:lnTo>
                    <a:pt x="2210" y="2574"/>
                  </a:lnTo>
                  <a:lnTo>
                    <a:pt x="2210" y="2618"/>
                  </a:lnTo>
                  <a:lnTo>
                    <a:pt x="2210" y="2661"/>
                  </a:lnTo>
                  <a:lnTo>
                    <a:pt x="2210" y="2705"/>
                  </a:lnTo>
                  <a:lnTo>
                    <a:pt x="2220" y="2738"/>
                  </a:lnTo>
                  <a:lnTo>
                    <a:pt x="2220" y="2782"/>
                  </a:lnTo>
                  <a:lnTo>
                    <a:pt x="2220" y="2815"/>
                  </a:lnTo>
                  <a:lnTo>
                    <a:pt x="2220" y="2848"/>
                  </a:lnTo>
                  <a:lnTo>
                    <a:pt x="2231" y="2891"/>
                  </a:lnTo>
                  <a:lnTo>
                    <a:pt x="2231" y="2913"/>
                  </a:lnTo>
                  <a:lnTo>
                    <a:pt x="2231" y="2946"/>
                  </a:lnTo>
                  <a:lnTo>
                    <a:pt x="2231" y="2979"/>
                  </a:lnTo>
                  <a:lnTo>
                    <a:pt x="2241" y="3001"/>
                  </a:lnTo>
                  <a:lnTo>
                    <a:pt x="2241" y="3023"/>
                  </a:lnTo>
                  <a:lnTo>
                    <a:pt x="2241" y="3045"/>
                  </a:lnTo>
                  <a:lnTo>
                    <a:pt x="2241" y="3067"/>
                  </a:lnTo>
                  <a:lnTo>
                    <a:pt x="2251" y="3088"/>
                  </a:lnTo>
                  <a:lnTo>
                    <a:pt x="2251" y="3099"/>
                  </a:lnTo>
                  <a:lnTo>
                    <a:pt x="2251" y="3110"/>
                  </a:lnTo>
                  <a:lnTo>
                    <a:pt x="2251" y="3121"/>
                  </a:lnTo>
                  <a:lnTo>
                    <a:pt x="2261" y="3132"/>
                  </a:lnTo>
                  <a:lnTo>
                    <a:pt x="2272" y="3143"/>
                  </a:lnTo>
                  <a:lnTo>
                    <a:pt x="2272" y="3132"/>
                  </a:lnTo>
                  <a:lnTo>
                    <a:pt x="2282" y="3121"/>
                  </a:lnTo>
                  <a:lnTo>
                    <a:pt x="2282" y="3110"/>
                  </a:lnTo>
                  <a:lnTo>
                    <a:pt x="2282" y="3099"/>
                  </a:lnTo>
                  <a:lnTo>
                    <a:pt x="2282" y="3078"/>
                  </a:lnTo>
                  <a:lnTo>
                    <a:pt x="2292" y="3067"/>
                  </a:lnTo>
                  <a:lnTo>
                    <a:pt x="2292" y="3045"/>
                  </a:lnTo>
                  <a:lnTo>
                    <a:pt x="2292" y="3023"/>
                  </a:lnTo>
                  <a:lnTo>
                    <a:pt x="2292" y="3001"/>
                  </a:lnTo>
                  <a:lnTo>
                    <a:pt x="2302" y="2968"/>
                  </a:lnTo>
                  <a:lnTo>
                    <a:pt x="2302" y="2946"/>
                  </a:lnTo>
                  <a:lnTo>
                    <a:pt x="2302" y="2913"/>
                  </a:lnTo>
                  <a:lnTo>
                    <a:pt x="2302" y="2880"/>
                  </a:lnTo>
                  <a:lnTo>
                    <a:pt x="2313" y="2848"/>
                  </a:lnTo>
                  <a:lnTo>
                    <a:pt x="2313" y="2815"/>
                  </a:lnTo>
                  <a:lnTo>
                    <a:pt x="2313" y="2771"/>
                  </a:lnTo>
                  <a:lnTo>
                    <a:pt x="2313" y="2738"/>
                  </a:lnTo>
                  <a:lnTo>
                    <a:pt x="2323" y="2694"/>
                  </a:lnTo>
                  <a:lnTo>
                    <a:pt x="2323" y="2661"/>
                  </a:lnTo>
                  <a:lnTo>
                    <a:pt x="2323" y="2618"/>
                  </a:lnTo>
                  <a:lnTo>
                    <a:pt x="2323" y="2574"/>
                  </a:lnTo>
                  <a:lnTo>
                    <a:pt x="2333" y="2530"/>
                  </a:lnTo>
                  <a:lnTo>
                    <a:pt x="2333" y="2486"/>
                  </a:lnTo>
                  <a:lnTo>
                    <a:pt x="2333" y="2442"/>
                  </a:lnTo>
                  <a:lnTo>
                    <a:pt x="2344" y="2398"/>
                  </a:lnTo>
                  <a:lnTo>
                    <a:pt x="2344" y="2344"/>
                  </a:lnTo>
                  <a:lnTo>
                    <a:pt x="2344" y="2300"/>
                  </a:lnTo>
                  <a:lnTo>
                    <a:pt x="2344" y="2256"/>
                  </a:lnTo>
                  <a:lnTo>
                    <a:pt x="2354" y="2212"/>
                  </a:lnTo>
                  <a:lnTo>
                    <a:pt x="2354" y="2158"/>
                  </a:lnTo>
                  <a:lnTo>
                    <a:pt x="2354" y="2114"/>
                  </a:lnTo>
                  <a:lnTo>
                    <a:pt x="2354" y="2070"/>
                  </a:lnTo>
                  <a:lnTo>
                    <a:pt x="2364" y="2026"/>
                  </a:lnTo>
                  <a:lnTo>
                    <a:pt x="2364" y="1982"/>
                  </a:lnTo>
                  <a:lnTo>
                    <a:pt x="2364" y="1938"/>
                  </a:lnTo>
                  <a:lnTo>
                    <a:pt x="2364" y="1895"/>
                  </a:lnTo>
                  <a:lnTo>
                    <a:pt x="2374" y="1851"/>
                  </a:lnTo>
                  <a:lnTo>
                    <a:pt x="2374" y="1807"/>
                  </a:lnTo>
                  <a:lnTo>
                    <a:pt x="2374" y="1763"/>
                  </a:lnTo>
                  <a:lnTo>
                    <a:pt x="2374" y="1719"/>
                  </a:lnTo>
                  <a:lnTo>
                    <a:pt x="2385" y="1687"/>
                  </a:lnTo>
                  <a:lnTo>
                    <a:pt x="2385" y="1643"/>
                  </a:lnTo>
                  <a:lnTo>
                    <a:pt x="2385" y="1610"/>
                  </a:lnTo>
                  <a:lnTo>
                    <a:pt x="2385" y="1577"/>
                  </a:lnTo>
                  <a:lnTo>
                    <a:pt x="2395" y="1544"/>
                  </a:lnTo>
                  <a:lnTo>
                    <a:pt x="2395" y="1511"/>
                  </a:lnTo>
                  <a:lnTo>
                    <a:pt x="2395" y="1478"/>
                  </a:lnTo>
                  <a:lnTo>
                    <a:pt x="2395" y="1457"/>
                  </a:lnTo>
                  <a:lnTo>
                    <a:pt x="2405" y="1424"/>
                  </a:lnTo>
                  <a:lnTo>
                    <a:pt x="2405" y="1402"/>
                  </a:lnTo>
                  <a:lnTo>
                    <a:pt x="2405" y="1380"/>
                  </a:lnTo>
                  <a:lnTo>
                    <a:pt x="2416" y="1358"/>
                  </a:lnTo>
                  <a:lnTo>
                    <a:pt x="2416" y="1347"/>
                  </a:lnTo>
                  <a:lnTo>
                    <a:pt x="2416" y="1325"/>
                  </a:lnTo>
                  <a:lnTo>
                    <a:pt x="2416" y="1314"/>
                  </a:lnTo>
                  <a:lnTo>
                    <a:pt x="2426" y="1303"/>
                  </a:lnTo>
                  <a:lnTo>
                    <a:pt x="2426" y="1292"/>
                  </a:lnTo>
                  <a:lnTo>
                    <a:pt x="2436" y="1281"/>
                  </a:lnTo>
                  <a:lnTo>
                    <a:pt x="2446" y="1292"/>
                  </a:lnTo>
                  <a:lnTo>
                    <a:pt x="2446" y="1303"/>
                  </a:lnTo>
                  <a:lnTo>
                    <a:pt x="2446" y="1325"/>
                  </a:lnTo>
                  <a:lnTo>
                    <a:pt x="2457" y="1336"/>
                  </a:lnTo>
                  <a:lnTo>
                    <a:pt x="2457" y="1358"/>
                  </a:lnTo>
                  <a:lnTo>
                    <a:pt x="2457" y="1369"/>
                  </a:lnTo>
                  <a:lnTo>
                    <a:pt x="2457" y="1391"/>
                  </a:lnTo>
                  <a:lnTo>
                    <a:pt x="2467" y="1413"/>
                  </a:lnTo>
                  <a:lnTo>
                    <a:pt x="2467" y="1446"/>
                  </a:lnTo>
                  <a:lnTo>
                    <a:pt x="2467" y="1468"/>
                  </a:lnTo>
                  <a:lnTo>
                    <a:pt x="2477" y="1500"/>
                  </a:lnTo>
                  <a:lnTo>
                    <a:pt x="2477" y="1522"/>
                  </a:lnTo>
                  <a:lnTo>
                    <a:pt x="2477" y="1555"/>
                  </a:lnTo>
                  <a:lnTo>
                    <a:pt x="2477" y="1588"/>
                  </a:lnTo>
                  <a:lnTo>
                    <a:pt x="2487" y="1621"/>
                  </a:lnTo>
                  <a:lnTo>
                    <a:pt x="2487" y="1665"/>
                  </a:lnTo>
                  <a:lnTo>
                    <a:pt x="2487" y="1698"/>
                  </a:lnTo>
                  <a:lnTo>
                    <a:pt x="2487" y="1741"/>
                  </a:lnTo>
                  <a:lnTo>
                    <a:pt x="2498" y="1774"/>
                  </a:lnTo>
                  <a:lnTo>
                    <a:pt x="2498" y="1818"/>
                  </a:lnTo>
                  <a:lnTo>
                    <a:pt x="2498" y="1862"/>
                  </a:lnTo>
                  <a:lnTo>
                    <a:pt x="2498" y="1895"/>
                  </a:lnTo>
                  <a:lnTo>
                    <a:pt x="2508" y="1938"/>
                  </a:lnTo>
                  <a:lnTo>
                    <a:pt x="2508" y="1982"/>
                  </a:lnTo>
                  <a:lnTo>
                    <a:pt x="2508" y="2026"/>
                  </a:lnTo>
                  <a:lnTo>
                    <a:pt x="2508" y="2070"/>
                  </a:lnTo>
                  <a:lnTo>
                    <a:pt x="2518" y="2114"/>
                  </a:lnTo>
                  <a:lnTo>
                    <a:pt x="2518" y="2158"/>
                  </a:lnTo>
                  <a:lnTo>
                    <a:pt x="2518" y="2201"/>
                  </a:lnTo>
                  <a:lnTo>
                    <a:pt x="2518" y="2245"/>
                  </a:lnTo>
                  <a:lnTo>
                    <a:pt x="2529" y="2289"/>
                  </a:lnTo>
                  <a:lnTo>
                    <a:pt x="2529" y="2333"/>
                  </a:lnTo>
                  <a:lnTo>
                    <a:pt x="2529" y="2377"/>
                  </a:lnTo>
                  <a:lnTo>
                    <a:pt x="2529" y="2420"/>
                  </a:lnTo>
                  <a:lnTo>
                    <a:pt x="2539" y="2453"/>
                  </a:lnTo>
                  <a:lnTo>
                    <a:pt x="2539" y="2497"/>
                  </a:lnTo>
                  <a:lnTo>
                    <a:pt x="2539" y="2541"/>
                  </a:lnTo>
                  <a:lnTo>
                    <a:pt x="2549" y="2574"/>
                  </a:lnTo>
                  <a:lnTo>
                    <a:pt x="2549" y="2618"/>
                  </a:lnTo>
                  <a:lnTo>
                    <a:pt x="2549" y="2650"/>
                  </a:lnTo>
                  <a:lnTo>
                    <a:pt x="2549" y="2683"/>
                  </a:lnTo>
                  <a:lnTo>
                    <a:pt x="2559" y="2716"/>
                  </a:lnTo>
                  <a:lnTo>
                    <a:pt x="2559" y="2749"/>
                  </a:lnTo>
                  <a:lnTo>
                    <a:pt x="2559" y="2782"/>
                  </a:lnTo>
                  <a:lnTo>
                    <a:pt x="2559" y="2815"/>
                  </a:lnTo>
                  <a:lnTo>
                    <a:pt x="2570" y="2837"/>
                  </a:lnTo>
                  <a:lnTo>
                    <a:pt x="2570" y="2869"/>
                  </a:lnTo>
                  <a:lnTo>
                    <a:pt x="2570" y="2891"/>
                  </a:lnTo>
                  <a:lnTo>
                    <a:pt x="2570" y="2913"/>
                  </a:lnTo>
                  <a:lnTo>
                    <a:pt x="2580" y="2935"/>
                  </a:lnTo>
                  <a:lnTo>
                    <a:pt x="2580" y="2957"/>
                  </a:lnTo>
                  <a:lnTo>
                    <a:pt x="2580" y="2968"/>
                  </a:lnTo>
                  <a:lnTo>
                    <a:pt x="2580" y="2979"/>
                  </a:lnTo>
                  <a:lnTo>
                    <a:pt x="2590" y="3001"/>
                  </a:lnTo>
                  <a:lnTo>
                    <a:pt x="2590" y="3012"/>
                  </a:lnTo>
                  <a:lnTo>
                    <a:pt x="2601" y="3023"/>
                  </a:lnTo>
                  <a:lnTo>
                    <a:pt x="2611" y="3012"/>
                  </a:lnTo>
                  <a:lnTo>
                    <a:pt x="2621" y="3001"/>
                  </a:lnTo>
                  <a:lnTo>
                    <a:pt x="2621" y="2979"/>
                  </a:lnTo>
                  <a:lnTo>
                    <a:pt x="2621" y="2968"/>
                  </a:lnTo>
                  <a:lnTo>
                    <a:pt x="2621" y="2957"/>
                  </a:lnTo>
                  <a:lnTo>
                    <a:pt x="2631" y="2935"/>
                  </a:lnTo>
                  <a:lnTo>
                    <a:pt x="2631" y="2913"/>
                  </a:lnTo>
                  <a:lnTo>
                    <a:pt x="2631" y="2891"/>
                  </a:lnTo>
                  <a:lnTo>
                    <a:pt x="2631" y="2869"/>
                  </a:lnTo>
                  <a:lnTo>
                    <a:pt x="2642" y="2848"/>
                  </a:lnTo>
                  <a:lnTo>
                    <a:pt x="2642" y="2815"/>
                  </a:lnTo>
                  <a:lnTo>
                    <a:pt x="2642" y="2793"/>
                  </a:lnTo>
                  <a:lnTo>
                    <a:pt x="2642" y="2760"/>
                  </a:lnTo>
                  <a:lnTo>
                    <a:pt x="2652" y="2727"/>
                  </a:lnTo>
                  <a:lnTo>
                    <a:pt x="2652" y="2694"/>
                  </a:lnTo>
                  <a:lnTo>
                    <a:pt x="2652" y="2661"/>
                  </a:lnTo>
                  <a:lnTo>
                    <a:pt x="2652" y="2628"/>
                  </a:lnTo>
                  <a:lnTo>
                    <a:pt x="2662" y="2585"/>
                  </a:lnTo>
                  <a:lnTo>
                    <a:pt x="2662" y="2552"/>
                  </a:lnTo>
                  <a:lnTo>
                    <a:pt x="2662" y="2519"/>
                  </a:lnTo>
                  <a:lnTo>
                    <a:pt x="2662" y="2475"/>
                  </a:lnTo>
                  <a:lnTo>
                    <a:pt x="2672" y="2431"/>
                  </a:lnTo>
                  <a:lnTo>
                    <a:pt x="2672" y="2398"/>
                  </a:lnTo>
                  <a:lnTo>
                    <a:pt x="2672" y="2355"/>
                  </a:lnTo>
                  <a:lnTo>
                    <a:pt x="2683" y="2311"/>
                  </a:lnTo>
                  <a:lnTo>
                    <a:pt x="2683" y="2278"/>
                  </a:lnTo>
                  <a:lnTo>
                    <a:pt x="2683" y="2234"/>
                  </a:lnTo>
                  <a:lnTo>
                    <a:pt x="2683" y="2190"/>
                  </a:lnTo>
                  <a:lnTo>
                    <a:pt x="2693" y="2147"/>
                  </a:lnTo>
                  <a:lnTo>
                    <a:pt x="2693" y="2114"/>
                  </a:lnTo>
                  <a:lnTo>
                    <a:pt x="2693" y="2070"/>
                  </a:lnTo>
                  <a:lnTo>
                    <a:pt x="2693" y="2026"/>
                  </a:lnTo>
                  <a:lnTo>
                    <a:pt x="2703" y="1993"/>
                  </a:lnTo>
                  <a:lnTo>
                    <a:pt x="2703" y="1949"/>
                  </a:lnTo>
                  <a:lnTo>
                    <a:pt x="2703" y="1917"/>
                  </a:lnTo>
                  <a:lnTo>
                    <a:pt x="2703" y="1873"/>
                  </a:lnTo>
                  <a:lnTo>
                    <a:pt x="2714" y="1840"/>
                  </a:lnTo>
                  <a:lnTo>
                    <a:pt x="2714" y="1796"/>
                  </a:lnTo>
                  <a:lnTo>
                    <a:pt x="2714" y="1763"/>
                  </a:lnTo>
                  <a:lnTo>
                    <a:pt x="2714" y="1730"/>
                  </a:lnTo>
                  <a:lnTo>
                    <a:pt x="2724" y="1698"/>
                  </a:lnTo>
                  <a:lnTo>
                    <a:pt x="2724" y="1665"/>
                  </a:lnTo>
                  <a:lnTo>
                    <a:pt x="2724" y="1632"/>
                  </a:lnTo>
                  <a:lnTo>
                    <a:pt x="2724" y="1610"/>
                  </a:lnTo>
                  <a:lnTo>
                    <a:pt x="2734" y="1577"/>
                  </a:lnTo>
                  <a:lnTo>
                    <a:pt x="2734" y="1555"/>
                  </a:lnTo>
                  <a:lnTo>
                    <a:pt x="2734" y="1533"/>
                  </a:lnTo>
                  <a:lnTo>
                    <a:pt x="2744" y="1511"/>
                  </a:lnTo>
                  <a:lnTo>
                    <a:pt x="2744" y="1489"/>
                  </a:lnTo>
                  <a:lnTo>
                    <a:pt x="2744" y="1468"/>
                  </a:lnTo>
                  <a:lnTo>
                    <a:pt x="2744" y="1457"/>
                  </a:lnTo>
                  <a:lnTo>
                    <a:pt x="2755" y="1435"/>
                  </a:lnTo>
                  <a:lnTo>
                    <a:pt x="2755" y="1424"/>
                  </a:lnTo>
                  <a:lnTo>
                    <a:pt x="2755" y="1413"/>
                  </a:lnTo>
                  <a:lnTo>
                    <a:pt x="2755" y="1402"/>
                  </a:lnTo>
                  <a:lnTo>
                    <a:pt x="2765" y="1391"/>
                  </a:lnTo>
                  <a:lnTo>
                    <a:pt x="2775" y="1380"/>
                  </a:lnTo>
                  <a:lnTo>
                    <a:pt x="2775" y="1391"/>
                  </a:lnTo>
                  <a:lnTo>
                    <a:pt x="2786" y="1402"/>
                  </a:lnTo>
                  <a:lnTo>
                    <a:pt x="2786" y="1413"/>
                  </a:lnTo>
                  <a:lnTo>
                    <a:pt x="2786" y="1424"/>
                  </a:lnTo>
                  <a:lnTo>
                    <a:pt x="2786" y="1446"/>
                  </a:lnTo>
                  <a:lnTo>
                    <a:pt x="2796" y="1457"/>
                  </a:lnTo>
                  <a:lnTo>
                    <a:pt x="2796" y="1478"/>
                  </a:lnTo>
                  <a:lnTo>
                    <a:pt x="2796" y="1489"/>
                  </a:lnTo>
                  <a:lnTo>
                    <a:pt x="2796" y="1511"/>
                  </a:lnTo>
                  <a:lnTo>
                    <a:pt x="2806" y="1533"/>
                  </a:lnTo>
                  <a:lnTo>
                    <a:pt x="2806" y="1555"/>
                  </a:lnTo>
                  <a:lnTo>
                    <a:pt x="2806" y="1588"/>
                  </a:lnTo>
                  <a:lnTo>
                    <a:pt x="2816" y="1610"/>
                  </a:lnTo>
                  <a:lnTo>
                    <a:pt x="2816" y="1643"/>
                  </a:lnTo>
                  <a:lnTo>
                    <a:pt x="2816" y="1676"/>
                  </a:lnTo>
                  <a:lnTo>
                    <a:pt x="2816" y="1698"/>
                  </a:lnTo>
                  <a:lnTo>
                    <a:pt x="2827" y="1730"/>
                  </a:lnTo>
                  <a:lnTo>
                    <a:pt x="2827" y="1763"/>
                  </a:lnTo>
                  <a:lnTo>
                    <a:pt x="2827" y="1796"/>
                  </a:lnTo>
                  <a:lnTo>
                    <a:pt x="2827" y="1840"/>
                  </a:lnTo>
                  <a:lnTo>
                    <a:pt x="2837" y="1873"/>
                  </a:lnTo>
                  <a:lnTo>
                    <a:pt x="2837" y="1906"/>
                  </a:lnTo>
                  <a:lnTo>
                    <a:pt x="2837" y="1949"/>
                  </a:lnTo>
                  <a:lnTo>
                    <a:pt x="2837" y="1982"/>
                  </a:lnTo>
                  <a:lnTo>
                    <a:pt x="2847" y="2015"/>
                  </a:lnTo>
                  <a:lnTo>
                    <a:pt x="2847" y="2059"/>
                  </a:lnTo>
                  <a:lnTo>
                    <a:pt x="2847" y="2092"/>
                  </a:lnTo>
                  <a:lnTo>
                    <a:pt x="2847" y="2136"/>
                  </a:lnTo>
                  <a:lnTo>
                    <a:pt x="2857" y="2179"/>
                  </a:lnTo>
                  <a:lnTo>
                    <a:pt x="2857" y="2212"/>
                  </a:lnTo>
                  <a:lnTo>
                    <a:pt x="2857" y="2256"/>
                  </a:lnTo>
                  <a:lnTo>
                    <a:pt x="2857" y="2289"/>
                  </a:lnTo>
                  <a:lnTo>
                    <a:pt x="2868" y="2322"/>
                  </a:lnTo>
                  <a:lnTo>
                    <a:pt x="2868" y="2366"/>
                  </a:lnTo>
                  <a:lnTo>
                    <a:pt x="2868" y="2398"/>
                  </a:lnTo>
                  <a:lnTo>
                    <a:pt x="2878" y="2442"/>
                  </a:lnTo>
                  <a:lnTo>
                    <a:pt x="2878" y="2475"/>
                  </a:lnTo>
                  <a:lnTo>
                    <a:pt x="2878" y="2508"/>
                  </a:lnTo>
                  <a:lnTo>
                    <a:pt x="2878" y="2541"/>
                  </a:lnTo>
                  <a:lnTo>
                    <a:pt x="2888" y="2574"/>
                  </a:lnTo>
                  <a:lnTo>
                    <a:pt x="2888" y="2607"/>
                  </a:lnTo>
                  <a:lnTo>
                    <a:pt x="2888" y="2639"/>
                  </a:lnTo>
                  <a:lnTo>
                    <a:pt x="2888" y="2661"/>
                  </a:lnTo>
                  <a:lnTo>
                    <a:pt x="2899" y="2694"/>
                  </a:lnTo>
                  <a:lnTo>
                    <a:pt x="2899" y="2716"/>
                  </a:lnTo>
                  <a:lnTo>
                    <a:pt x="2899" y="2749"/>
                  </a:lnTo>
                  <a:lnTo>
                    <a:pt x="2899" y="2771"/>
                  </a:lnTo>
                  <a:lnTo>
                    <a:pt x="2909" y="2793"/>
                  </a:lnTo>
                  <a:lnTo>
                    <a:pt x="2909" y="2815"/>
                  </a:lnTo>
                  <a:lnTo>
                    <a:pt x="2909" y="2837"/>
                  </a:lnTo>
                  <a:lnTo>
                    <a:pt x="2909" y="2848"/>
                  </a:lnTo>
                  <a:lnTo>
                    <a:pt x="2919" y="2869"/>
                  </a:lnTo>
                  <a:lnTo>
                    <a:pt x="2919" y="2880"/>
                  </a:lnTo>
                  <a:lnTo>
                    <a:pt x="2919" y="2891"/>
                  </a:lnTo>
                  <a:lnTo>
                    <a:pt x="2919" y="2902"/>
                  </a:lnTo>
                  <a:lnTo>
                    <a:pt x="2929" y="2913"/>
                  </a:lnTo>
                  <a:lnTo>
                    <a:pt x="2940" y="2924"/>
                  </a:lnTo>
                  <a:lnTo>
                    <a:pt x="2950" y="2913"/>
                  </a:lnTo>
                  <a:lnTo>
                    <a:pt x="2950" y="2902"/>
                  </a:lnTo>
                  <a:lnTo>
                    <a:pt x="2950" y="2891"/>
                  </a:lnTo>
                  <a:lnTo>
                    <a:pt x="2960" y="2880"/>
                  </a:lnTo>
                  <a:lnTo>
                    <a:pt x="2960" y="2869"/>
                  </a:lnTo>
                  <a:lnTo>
                    <a:pt x="2960" y="2858"/>
                  </a:lnTo>
                  <a:lnTo>
                    <a:pt x="2960" y="2837"/>
                  </a:lnTo>
                  <a:lnTo>
                    <a:pt x="2971" y="2826"/>
                  </a:lnTo>
                  <a:lnTo>
                    <a:pt x="2971" y="2804"/>
                  </a:lnTo>
                  <a:lnTo>
                    <a:pt x="2971" y="2782"/>
                  </a:lnTo>
                  <a:lnTo>
                    <a:pt x="2971" y="2760"/>
                  </a:lnTo>
                  <a:lnTo>
                    <a:pt x="2981" y="2727"/>
                  </a:lnTo>
                  <a:lnTo>
                    <a:pt x="2981" y="2705"/>
                  </a:lnTo>
                  <a:lnTo>
                    <a:pt x="2981" y="2683"/>
                  </a:lnTo>
                  <a:lnTo>
                    <a:pt x="2981" y="2650"/>
                  </a:lnTo>
                  <a:lnTo>
                    <a:pt x="2991" y="2618"/>
                  </a:lnTo>
                  <a:lnTo>
                    <a:pt x="2991" y="2596"/>
                  </a:lnTo>
                  <a:lnTo>
                    <a:pt x="2991" y="2563"/>
                  </a:lnTo>
                  <a:lnTo>
                    <a:pt x="2991" y="2530"/>
                  </a:lnTo>
                  <a:lnTo>
                    <a:pt x="3001" y="2497"/>
                  </a:lnTo>
                  <a:lnTo>
                    <a:pt x="3001" y="2464"/>
                  </a:lnTo>
                  <a:lnTo>
                    <a:pt x="3001" y="2431"/>
                  </a:lnTo>
                  <a:lnTo>
                    <a:pt x="3012" y="2398"/>
                  </a:lnTo>
                  <a:lnTo>
                    <a:pt x="3012" y="2355"/>
                  </a:lnTo>
                  <a:lnTo>
                    <a:pt x="3012" y="2322"/>
                  </a:lnTo>
                  <a:lnTo>
                    <a:pt x="3012" y="2289"/>
                  </a:lnTo>
                  <a:lnTo>
                    <a:pt x="3022" y="2256"/>
                  </a:lnTo>
                  <a:lnTo>
                    <a:pt x="3022" y="2212"/>
                  </a:lnTo>
                  <a:lnTo>
                    <a:pt x="3022" y="2179"/>
                  </a:lnTo>
                  <a:lnTo>
                    <a:pt x="3022" y="2147"/>
                  </a:lnTo>
                  <a:lnTo>
                    <a:pt x="3032" y="2103"/>
                  </a:lnTo>
                  <a:lnTo>
                    <a:pt x="3032" y="2070"/>
                  </a:lnTo>
                  <a:lnTo>
                    <a:pt x="3032" y="2037"/>
                  </a:lnTo>
                  <a:lnTo>
                    <a:pt x="3032" y="2004"/>
                  </a:lnTo>
                  <a:lnTo>
                    <a:pt x="3042" y="1960"/>
                  </a:lnTo>
                  <a:lnTo>
                    <a:pt x="3042" y="1928"/>
                  </a:lnTo>
                  <a:lnTo>
                    <a:pt x="3042" y="1895"/>
                  </a:lnTo>
                  <a:lnTo>
                    <a:pt x="3042" y="1862"/>
                  </a:lnTo>
                  <a:lnTo>
                    <a:pt x="3053" y="1840"/>
                  </a:lnTo>
                  <a:lnTo>
                    <a:pt x="3053" y="1807"/>
                  </a:lnTo>
                  <a:lnTo>
                    <a:pt x="3053" y="1774"/>
                  </a:lnTo>
                  <a:lnTo>
                    <a:pt x="3053" y="1741"/>
                  </a:lnTo>
                  <a:lnTo>
                    <a:pt x="3063" y="1719"/>
                  </a:lnTo>
                  <a:lnTo>
                    <a:pt x="3063" y="1698"/>
                  </a:lnTo>
                  <a:lnTo>
                    <a:pt x="3063" y="1665"/>
                  </a:lnTo>
                  <a:lnTo>
                    <a:pt x="3063" y="1643"/>
                  </a:lnTo>
                  <a:lnTo>
                    <a:pt x="3073" y="1621"/>
                  </a:lnTo>
                  <a:lnTo>
                    <a:pt x="3073" y="1599"/>
                  </a:lnTo>
                  <a:lnTo>
                    <a:pt x="3073" y="1577"/>
                  </a:lnTo>
                  <a:lnTo>
                    <a:pt x="3084" y="1566"/>
                  </a:lnTo>
                  <a:lnTo>
                    <a:pt x="3084" y="1544"/>
                  </a:lnTo>
                  <a:lnTo>
                    <a:pt x="3084" y="1533"/>
                  </a:lnTo>
                  <a:lnTo>
                    <a:pt x="3084" y="1522"/>
                  </a:lnTo>
                  <a:lnTo>
                    <a:pt x="3094" y="1511"/>
                  </a:lnTo>
                  <a:lnTo>
                    <a:pt x="3094" y="1500"/>
                  </a:lnTo>
                  <a:lnTo>
                    <a:pt x="3094" y="1489"/>
                  </a:lnTo>
                  <a:lnTo>
                    <a:pt x="3104" y="1478"/>
                  </a:lnTo>
                  <a:lnTo>
                    <a:pt x="3114" y="1489"/>
                  </a:lnTo>
                  <a:lnTo>
                    <a:pt x="3114" y="1500"/>
                  </a:lnTo>
                  <a:lnTo>
                    <a:pt x="3125" y="1511"/>
                  </a:lnTo>
                  <a:lnTo>
                    <a:pt x="3125" y="1522"/>
                  </a:lnTo>
                  <a:lnTo>
                    <a:pt x="3125" y="1533"/>
                  </a:lnTo>
                  <a:lnTo>
                    <a:pt x="3125" y="1544"/>
                  </a:lnTo>
                  <a:lnTo>
                    <a:pt x="3135" y="1566"/>
                  </a:lnTo>
                  <a:lnTo>
                    <a:pt x="3135" y="1577"/>
                  </a:lnTo>
                  <a:lnTo>
                    <a:pt x="3135" y="1599"/>
                  </a:lnTo>
                  <a:lnTo>
                    <a:pt x="3145" y="1621"/>
                  </a:lnTo>
                  <a:lnTo>
                    <a:pt x="3145" y="1643"/>
                  </a:lnTo>
                  <a:lnTo>
                    <a:pt x="3145" y="1665"/>
                  </a:lnTo>
                  <a:lnTo>
                    <a:pt x="3145" y="1687"/>
                  </a:lnTo>
                  <a:lnTo>
                    <a:pt x="3156" y="1708"/>
                  </a:lnTo>
                  <a:lnTo>
                    <a:pt x="3156" y="1741"/>
                  </a:lnTo>
                  <a:lnTo>
                    <a:pt x="3156" y="1763"/>
                  </a:lnTo>
                  <a:lnTo>
                    <a:pt x="3156" y="1796"/>
                  </a:lnTo>
                  <a:lnTo>
                    <a:pt x="3166" y="1829"/>
                  </a:lnTo>
                  <a:lnTo>
                    <a:pt x="3166" y="1851"/>
                  </a:lnTo>
                  <a:lnTo>
                    <a:pt x="3166" y="1884"/>
                  </a:lnTo>
                  <a:lnTo>
                    <a:pt x="3166" y="1917"/>
                  </a:lnTo>
                  <a:lnTo>
                    <a:pt x="3176" y="1949"/>
                  </a:lnTo>
                  <a:lnTo>
                    <a:pt x="3176" y="1982"/>
                  </a:lnTo>
                  <a:lnTo>
                    <a:pt x="3176" y="2015"/>
                  </a:lnTo>
                  <a:lnTo>
                    <a:pt x="3176" y="2048"/>
                  </a:lnTo>
                  <a:lnTo>
                    <a:pt x="3186" y="2081"/>
                  </a:lnTo>
                  <a:lnTo>
                    <a:pt x="3186" y="2114"/>
                  </a:lnTo>
                  <a:lnTo>
                    <a:pt x="3186" y="2147"/>
                  </a:lnTo>
                  <a:lnTo>
                    <a:pt x="3186" y="2190"/>
                  </a:lnTo>
                  <a:lnTo>
                    <a:pt x="3197" y="2223"/>
                  </a:lnTo>
                  <a:lnTo>
                    <a:pt x="3197" y="2256"/>
                  </a:lnTo>
                  <a:lnTo>
                    <a:pt x="3197" y="2289"/>
                  </a:lnTo>
                  <a:lnTo>
                    <a:pt x="3197" y="2322"/>
                  </a:lnTo>
                  <a:lnTo>
                    <a:pt x="3207" y="2355"/>
                  </a:lnTo>
                  <a:lnTo>
                    <a:pt x="3207" y="2388"/>
                  </a:lnTo>
                  <a:lnTo>
                    <a:pt x="3207" y="2420"/>
                  </a:lnTo>
                  <a:lnTo>
                    <a:pt x="3217" y="2453"/>
                  </a:lnTo>
                  <a:lnTo>
                    <a:pt x="3217" y="2475"/>
                  </a:lnTo>
                  <a:lnTo>
                    <a:pt x="3217" y="2508"/>
                  </a:lnTo>
                  <a:lnTo>
                    <a:pt x="3217" y="2541"/>
                  </a:lnTo>
                  <a:lnTo>
                    <a:pt x="3227" y="2563"/>
                  </a:lnTo>
                  <a:lnTo>
                    <a:pt x="3227" y="2596"/>
                  </a:lnTo>
                  <a:lnTo>
                    <a:pt x="3227" y="2618"/>
                  </a:lnTo>
                  <a:lnTo>
                    <a:pt x="3227" y="2639"/>
                  </a:lnTo>
                  <a:lnTo>
                    <a:pt x="3238" y="2661"/>
                  </a:lnTo>
                  <a:lnTo>
                    <a:pt x="3238" y="2683"/>
                  </a:lnTo>
                  <a:lnTo>
                    <a:pt x="3238" y="2705"/>
                  </a:lnTo>
                  <a:lnTo>
                    <a:pt x="3238" y="2727"/>
                  </a:lnTo>
                  <a:lnTo>
                    <a:pt x="3248" y="2749"/>
                  </a:lnTo>
                  <a:lnTo>
                    <a:pt x="3248" y="2760"/>
                  </a:lnTo>
                  <a:lnTo>
                    <a:pt x="3248" y="2771"/>
                  </a:lnTo>
                  <a:lnTo>
                    <a:pt x="3248" y="2793"/>
                  </a:lnTo>
                  <a:lnTo>
                    <a:pt x="3258" y="2804"/>
                  </a:lnTo>
                  <a:lnTo>
                    <a:pt x="3258" y="2815"/>
                  </a:lnTo>
                  <a:lnTo>
                    <a:pt x="3258" y="2826"/>
                  </a:lnTo>
                  <a:lnTo>
                    <a:pt x="3269" y="2837"/>
                  </a:lnTo>
                  <a:lnTo>
                    <a:pt x="3279" y="2826"/>
                  </a:lnTo>
                  <a:lnTo>
                    <a:pt x="3289" y="2815"/>
                  </a:lnTo>
                  <a:lnTo>
                    <a:pt x="3289" y="2804"/>
                  </a:lnTo>
                  <a:lnTo>
                    <a:pt x="3289" y="2793"/>
                  </a:lnTo>
                  <a:lnTo>
                    <a:pt x="3299" y="2782"/>
                  </a:lnTo>
                  <a:lnTo>
                    <a:pt x="3299" y="2771"/>
                  </a:lnTo>
                  <a:lnTo>
                    <a:pt x="3299" y="2760"/>
                  </a:lnTo>
                  <a:lnTo>
                    <a:pt x="3299" y="2738"/>
                  </a:lnTo>
                  <a:lnTo>
                    <a:pt x="3310" y="2716"/>
                  </a:lnTo>
                  <a:lnTo>
                    <a:pt x="3310" y="2705"/>
                  </a:lnTo>
                  <a:lnTo>
                    <a:pt x="3310" y="2683"/>
                  </a:lnTo>
                  <a:lnTo>
                    <a:pt x="3310" y="2661"/>
                  </a:lnTo>
                  <a:lnTo>
                    <a:pt x="3320" y="2639"/>
                  </a:lnTo>
                  <a:lnTo>
                    <a:pt x="3320" y="2618"/>
                  </a:lnTo>
                  <a:lnTo>
                    <a:pt x="3320" y="2585"/>
                  </a:lnTo>
                  <a:lnTo>
                    <a:pt x="3320" y="2563"/>
                  </a:lnTo>
                  <a:lnTo>
                    <a:pt x="3330" y="2530"/>
                  </a:lnTo>
                  <a:lnTo>
                    <a:pt x="3330" y="2508"/>
                  </a:lnTo>
                  <a:lnTo>
                    <a:pt x="3330" y="2475"/>
                  </a:lnTo>
                  <a:lnTo>
                    <a:pt x="3330" y="2453"/>
                  </a:lnTo>
                  <a:lnTo>
                    <a:pt x="3341" y="2420"/>
                  </a:lnTo>
                  <a:lnTo>
                    <a:pt x="3341" y="2388"/>
                  </a:lnTo>
                  <a:lnTo>
                    <a:pt x="3341" y="2355"/>
                  </a:lnTo>
                  <a:lnTo>
                    <a:pt x="3351" y="2322"/>
                  </a:lnTo>
                  <a:lnTo>
                    <a:pt x="3351" y="2300"/>
                  </a:lnTo>
                  <a:lnTo>
                    <a:pt x="3351" y="2267"/>
                  </a:lnTo>
                  <a:lnTo>
                    <a:pt x="3351" y="2234"/>
                  </a:lnTo>
                  <a:lnTo>
                    <a:pt x="3361" y="2201"/>
                  </a:lnTo>
                  <a:lnTo>
                    <a:pt x="3361" y="2168"/>
                  </a:lnTo>
                  <a:lnTo>
                    <a:pt x="3361" y="2136"/>
                  </a:lnTo>
                  <a:lnTo>
                    <a:pt x="3361" y="2103"/>
                  </a:lnTo>
                  <a:lnTo>
                    <a:pt x="3371" y="2070"/>
                  </a:lnTo>
                  <a:lnTo>
                    <a:pt x="3371" y="2037"/>
                  </a:lnTo>
                  <a:lnTo>
                    <a:pt x="3371" y="2015"/>
                  </a:lnTo>
                  <a:lnTo>
                    <a:pt x="3371" y="1982"/>
                  </a:lnTo>
                  <a:lnTo>
                    <a:pt x="3382" y="1949"/>
                  </a:lnTo>
                  <a:lnTo>
                    <a:pt x="3382" y="1928"/>
                  </a:lnTo>
                  <a:lnTo>
                    <a:pt x="3382" y="1895"/>
                  </a:lnTo>
                  <a:lnTo>
                    <a:pt x="3382" y="1862"/>
                  </a:lnTo>
                  <a:lnTo>
                    <a:pt x="3392" y="1840"/>
                  </a:lnTo>
                  <a:lnTo>
                    <a:pt x="3392" y="1818"/>
                  </a:lnTo>
                  <a:lnTo>
                    <a:pt x="3392" y="1785"/>
                  </a:lnTo>
                  <a:lnTo>
                    <a:pt x="3392" y="1763"/>
                  </a:lnTo>
                  <a:lnTo>
                    <a:pt x="3402" y="1741"/>
                  </a:lnTo>
                  <a:lnTo>
                    <a:pt x="3402" y="1719"/>
                  </a:lnTo>
                  <a:lnTo>
                    <a:pt x="3402" y="1698"/>
                  </a:lnTo>
                  <a:lnTo>
                    <a:pt x="3412" y="1676"/>
                  </a:lnTo>
                  <a:lnTo>
                    <a:pt x="3412" y="1665"/>
                  </a:lnTo>
                  <a:lnTo>
                    <a:pt x="3412" y="1643"/>
                  </a:lnTo>
                  <a:lnTo>
                    <a:pt x="3412" y="1632"/>
                  </a:lnTo>
                  <a:lnTo>
                    <a:pt x="3423" y="1621"/>
                  </a:lnTo>
                  <a:lnTo>
                    <a:pt x="3423" y="1610"/>
                  </a:lnTo>
                  <a:lnTo>
                    <a:pt x="3423" y="1599"/>
                  </a:lnTo>
                  <a:lnTo>
                    <a:pt x="3423" y="1588"/>
                  </a:lnTo>
                  <a:lnTo>
                    <a:pt x="3433" y="1577"/>
                  </a:lnTo>
                  <a:lnTo>
                    <a:pt x="3433" y="1566"/>
                  </a:lnTo>
                  <a:lnTo>
                    <a:pt x="3443" y="1555"/>
                  </a:lnTo>
                  <a:lnTo>
                    <a:pt x="3454" y="1566"/>
                  </a:lnTo>
                  <a:lnTo>
                    <a:pt x="3454" y="1577"/>
                  </a:lnTo>
                  <a:lnTo>
                    <a:pt x="3454" y="1588"/>
                  </a:lnTo>
                  <a:lnTo>
                    <a:pt x="3464" y="1599"/>
                  </a:lnTo>
                  <a:lnTo>
                    <a:pt x="3464" y="1610"/>
                  </a:lnTo>
                  <a:lnTo>
                    <a:pt x="3464" y="1621"/>
                  </a:lnTo>
                  <a:lnTo>
                    <a:pt x="3464" y="1643"/>
                  </a:lnTo>
                  <a:lnTo>
                    <a:pt x="3474" y="1654"/>
                  </a:lnTo>
                  <a:lnTo>
                    <a:pt x="3474" y="1676"/>
                  </a:lnTo>
                  <a:lnTo>
                    <a:pt x="3474" y="1687"/>
                  </a:lnTo>
                  <a:lnTo>
                    <a:pt x="3484" y="1708"/>
                  </a:lnTo>
                  <a:lnTo>
                    <a:pt x="3484" y="1730"/>
                  </a:lnTo>
                  <a:lnTo>
                    <a:pt x="3484" y="1752"/>
                  </a:lnTo>
                  <a:lnTo>
                    <a:pt x="3484" y="1774"/>
                  </a:lnTo>
                  <a:lnTo>
                    <a:pt x="3495" y="1796"/>
                  </a:lnTo>
                  <a:lnTo>
                    <a:pt x="3495" y="1829"/>
                  </a:lnTo>
                  <a:lnTo>
                    <a:pt x="3495" y="1851"/>
                  </a:lnTo>
                  <a:lnTo>
                    <a:pt x="3495" y="1873"/>
                  </a:lnTo>
                  <a:lnTo>
                    <a:pt x="3505" y="1906"/>
                  </a:lnTo>
                  <a:lnTo>
                    <a:pt x="3505" y="1928"/>
                  </a:lnTo>
                  <a:lnTo>
                    <a:pt x="3505" y="1960"/>
                  </a:lnTo>
                  <a:lnTo>
                    <a:pt x="3505" y="1982"/>
                  </a:lnTo>
                  <a:lnTo>
                    <a:pt x="3515" y="2015"/>
                  </a:lnTo>
                  <a:lnTo>
                    <a:pt x="3515" y="2048"/>
                  </a:lnTo>
                  <a:lnTo>
                    <a:pt x="3515" y="2081"/>
                  </a:lnTo>
                  <a:lnTo>
                    <a:pt x="3515" y="2103"/>
                  </a:lnTo>
                  <a:lnTo>
                    <a:pt x="3526" y="2136"/>
                  </a:lnTo>
                  <a:lnTo>
                    <a:pt x="3526" y="2168"/>
                  </a:lnTo>
                  <a:lnTo>
                    <a:pt x="3526" y="2190"/>
                  </a:lnTo>
                  <a:lnTo>
                    <a:pt x="3526" y="2223"/>
                  </a:lnTo>
                  <a:lnTo>
                    <a:pt x="3536" y="2256"/>
                  </a:lnTo>
                  <a:lnTo>
                    <a:pt x="3536" y="2289"/>
                  </a:lnTo>
                  <a:lnTo>
                    <a:pt x="3536" y="2311"/>
                  </a:lnTo>
                  <a:lnTo>
                    <a:pt x="3546" y="2344"/>
                  </a:lnTo>
                  <a:lnTo>
                    <a:pt x="3546" y="2366"/>
                  </a:lnTo>
                  <a:lnTo>
                    <a:pt x="3546" y="2398"/>
                  </a:lnTo>
                  <a:lnTo>
                    <a:pt x="3546" y="2420"/>
                  </a:lnTo>
                  <a:lnTo>
                    <a:pt x="3556" y="2453"/>
                  </a:lnTo>
                  <a:lnTo>
                    <a:pt x="3556" y="2475"/>
                  </a:lnTo>
                  <a:lnTo>
                    <a:pt x="3556" y="2508"/>
                  </a:lnTo>
                  <a:lnTo>
                    <a:pt x="3556" y="2530"/>
                  </a:lnTo>
                  <a:lnTo>
                    <a:pt x="3567" y="2552"/>
                  </a:lnTo>
                  <a:lnTo>
                    <a:pt x="3567" y="2574"/>
                  </a:lnTo>
                  <a:lnTo>
                    <a:pt x="3567" y="2596"/>
                  </a:lnTo>
                  <a:lnTo>
                    <a:pt x="3567" y="2618"/>
                  </a:lnTo>
                  <a:lnTo>
                    <a:pt x="3577" y="2628"/>
                  </a:lnTo>
                  <a:lnTo>
                    <a:pt x="3577" y="2650"/>
                  </a:lnTo>
                  <a:lnTo>
                    <a:pt x="3577" y="2672"/>
                  </a:lnTo>
                  <a:lnTo>
                    <a:pt x="3577" y="2683"/>
                  </a:lnTo>
                  <a:lnTo>
                    <a:pt x="3587" y="2694"/>
                  </a:lnTo>
                  <a:lnTo>
                    <a:pt x="3587" y="2705"/>
                  </a:lnTo>
                  <a:lnTo>
                    <a:pt x="3587" y="2716"/>
                  </a:lnTo>
                  <a:lnTo>
                    <a:pt x="3587" y="2727"/>
                  </a:lnTo>
                  <a:lnTo>
                    <a:pt x="3597" y="2738"/>
                  </a:lnTo>
                  <a:lnTo>
                    <a:pt x="3597" y="2749"/>
                  </a:lnTo>
                  <a:lnTo>
                    <a:pt x="3608" y="2760"/>
                  </a:lnTo>
                  <a:lnTo>
                    <a:pt x="3618" y="2749"/>
                  </a:lnTo>
                  <a:lnTo>
                    <a:pt x="3628" y="2738"/>
                  </a:lnTo>
                  <a:lnTo>
                    <a:pt x="3628" y="2727"/>
                  </a:lnTo>
                  <a:lnTo>
                    <a:pt x="3628" y="2716"/>
                  </a:lnTo>
                  <a:lnTo>
                    <a:pt x="3628" y="2705"/>
                  </a:lnTo>
                  <a:lnTo>
                    <a:pt x="3639" y="2694"/>
                  </a:lnTo>
                  <a:lnTo>
                    <a:pt x="3639" y="2683"/>
                  </a:lnTo>
                  <a:lnTo>
                    <a:pt x="3639" y="2672"/>
                  </a:lnTo>
                  <a:lnTo>
                    <a:pt x="3639" y="2650"/>
                  </a:lnTo>
                  <a:lnTo>
                    <a:pt x="3649" y="2639"/>
                  </a:lnTo>
                  <a:lnTo>
                    <a:pt x="3649" y="2618"/>
                  </a:lnTo>
                  <a:lnTo>
                    <a:pt x="3649" y="2596"/>
                  </a:lnTo>
                  <a:lnTo>
                    <a:pt x="3649" y="2574"/>
                  </a:lnTo>
                  <a:lnTo>
                    <a:pt x="3659" y="2552"/>
                  </a:lnTo>
                  <a:lnTo>
                    <a:pt x="3659" y="2530"/>
                  </a:lnTo>
                  <a:lnTo>
                    <a:pt x="3659" y="2508"/>
                  </a:lnTo>
                  <a:lnTo>
                    <a:pt x="3659" y="2486"/>
                  </a:lnTo>
                  <a:lnTo>
                    <a:pt x="3669" y="2464"/>
                  </a:lnTo>
                  <a:lnTo>
                    <a:pt x="3669" y="2431"/>
                  </a:lnTo>
                  <a:lnTo>
                    <a:pt x="3669" y="2409"/>
                  </a:lnTo>
                  <a:lnTo>
                    <a:pt x="3680" y="2388"/>
                  </a:lnTo>
                  <a:lnTo>
                    <a:pt x="3680" y="2355"/>
                  </a:lnTo>
                  <a:lnTo>
                    <a:pt x="3680" y="2333"/>
                  </a:lnTo>
                  <a:lnTo>
                    <a:pt x="3680" y="2300"/>
                  </a:lnTo>
                  <a:lnTo>
                    <a:pt x="3690" y="2267"/>
                  </a:lnTo>
                  <a:lnTo>
                    <a:pt x="3690" y="2245"/>
                  </a:lnTo>
                  <a:lnTo>
                    <a:pt x="3690" y="2212"/>
                  </a:lnTo>
                  <a:lnTo>
                    <a:pt x="3690" y="2190"/>
                  </a:lnTo>
                  <a:lnTo>
                    <a:pt x="3700" y="2158"/>
                  </a:lnTo>
                  <a:lnTo>
                    <a:pt x="3700" y="2136"/>
                  </a:lnTo>
                  <a:lnTo>
                    <a:pt x="3700" y="2103"/>
                  </a:lnTo>
                  <a:lnTo>
                    <a:pt x="3700" y="2081"/>
                  </a:lnTo>
                  <a:lnTo>
                    <a:pt x="3711" y="2048"/>
                  </a:lnTo>
                  <a:lnTo>
                    <a:pt x="3711" y="2026"/>
                  </a:lnTo>
                  <a:lnTo>
                    <a:pt x="3711" y="1993"/>
                  </a:lnTo>
                  <a:lnTo>
                    <a:pt x="3711" y="1971"/>
                  </a:lnTo>
                  <a:lnTo>
                    <a:pt x="3721" y="1949"/>
                  </a:lnTo>
                  <a:lnTo>
                    <a:pt x="3721" y="1917"/>
                  </a:lnTo>
                  <a:lnTo>
                    <a:pt x="3721" y="1895"/>
                  </a:lnTo>
                  <a:lnTo>
                    <a:pt x="3721" y="1873"/>
                  </a:lnTo>
                  <a:lnTo>
                    <a:pt x="3731" y="1851"/>
                  </a:lnTo>
                  <a:lnTo>
                    <a:pt x="3731" y="1829"/>
                  </a:lnTo>
                  <a:lnTo>
                    <a:pt x="3731" y="1807"/>
                  </a:lnTo>
                  <a:lnTo>
                    <a:pt x="3731" y="1785"/>
                  </a:lnTo>
                  <a:lnTo>
                    <a:pt x="3741" y="1763"/>
                  </a:lnTo>
                  <a:lnTo>
                    <a:pt x="3741" y="1752"/>
                  </a:lnTo>
                  <a:lnTo>
                    <a:pt x="3741" y="1730"/>
                  </a:lnTo>
                  <a:lnTo>
                    <a:pt x="3752" y="1719"/>
                  </a:lnTo>
                  <a:lnTo>
                    <a:pt x="3752" y="1708"/>
                  </a:lnTo>
                  <a:lnTo>
                    <a:pt x="3752" y="1687"/>
                  </a:lnTo>
                  <a:lnTo>
                    <a:pt x="3752" y="1676"/>
                  </a:lnTo>
                  <a:lnTo>
                    <a:pt x="3762" y="1665"/>
                  </a:lnTo>
                  <a:lnTo>
                    <a:pt x="3762" y="1654"/>
                  </a:lnTo>
                  <a:lnTo>
                    <a:pt x="3772" y="1643"/>
                  </a:lnTo>
                  <a:lnTo>
                    <a:pt x="3783" y="1632"/>
                  </a:lnTo>
                  <a:lnTo>
                    <a:pt x="3793" y="1643"/>
                  </a:lnTo>
                  <a:lnTo>
                    <a:pt x="3793" y="1654"/>
                  </a:lnTo>
                  <a:lnTo>
                    <a:pt x="3793" y="1665"/>
                  </a:lnTo>
                  <a:lnTo>
                    <a:pt x="3793" y="1676"/>
                  </a:lnTo>
                  <a:lnTo>
                    <a:pt x="3803" y="1687"/>
                  </a:lnTo>
                  <a:lnTo>
                    <a:pt x="3803" y="1698"/>
                  </a:lnTo>
                  <a:lnTo>
                    <a:pt x="3803" y="1708"/>
                  </a:lnTo>
                  <a:lnTo>
                    <a:pt x="3813" y="1719"/>
                  </a:lnTo>
                  <a:lnTo>
                    <a:pt x="3813" y="1741"/>
                  </a:lnTo>
                  <a:lnTo>
                    <a:pt x="3813" y="1752"/>
                  </a:lnTo>
                  <a:lnTo>
                    <a:pt x="3813" y="1774"/>
                  </a:lnTo>
                  <a:lnTo>
                    <a:pt x="3824" y="1796"/>
                  </a:lnTo>
                  <a:lnTo>
                    <a:pt x="3824" y="1807"/>
                  </a:lnTo>
                  <a:lnTo>
                    <a:pt x="3824" y="1829"/>
                  </a:lnTo>
                  <a:lnTo>
                    <a:pt x="3824" y="1851"/>
                  </a:lnTo>
                  <a:lnTo>
                    <a:pt x="3834" y="1873"/>
                  </a:lnTo>
                  <a:lnTo>
                    <a:pt x="3834" y="1895"/>
                  </a:lnTo>
                  <a:lnTo>
                    <a:pt x="3834" y="1917"/>
                  </a:lnTo>
                  <a:lnTo>
                    <a:pt x="3834" y="1938"/>
                  </a:lnTo>
                  <a:lnTo>
                    <a:pt x="3844" y="1971"/>
                  </a:lnTo>
                  <a:lnTo>
                    <a:pt x="3844" y="1993"/>
                  </a:lnTo>
                  <a:lnTo>
                    <a:pt x="3844" y="2015"/>
                  </a:lnTo>
                  <a:lnTo>
                    <a:pt x="3844" y="2048"/>
                  </a:lnTo>
                  <a:lnTo>
                    <a:pt x="3854" y="2070"/>
                  </a:lnTo>
                  <a:lnTo>
                    <a:pt x="3854" y="2092"/>
                  </a:lnTo>
                  <a:lnTo>
                    <a:pt x="3854" y="2125"/>
                  </a:lnTo>
                  <a:lnTo>
                    <a:pt x="3854" y="2147"/>
                  </a:lnTo>
                  <a:lnTo>
                    <a:pt x="3865" y="2179"/>
                  </a:lnTo>
                  <a:lnTo>
                    <a:pt x="3865" y="2201"/>
                  </a:lnTo>
                  <a:lnTo>
                    <a:pt x="3865" y="2223"/>
                  </a:lnTo>
                  <a:lnTo>
                    <a:pt x="3865" y="2256"/>
                  </a:lnTo>
                  <a:lnTo>
                    <a:pt x="3875" y="2278"/>
                  </a:lnTo>
                  <a:lnTo>
                    <a:pt x="3875" y="2311"/>
                  </a:lnTo>
                  <a:lnTo>
                    <a:pt x="3875" y="2333"/>
                  </a:lnTo>
                  <a:lnTo>
                    <a:pt x="3885" y="2355"/>
                  </a:lnTo>
                  <a:lnTo>
                    <a:pt x="3885" y="2377"/>
                  </a:lnTo>
                  <a:lnTo>
                    <a:pt x="3885" y="2409"/>
                  </a:lnTo>
                  <a:lnTo>
                    <a:pt x="3885" y="2431"/>
                  </a:lnTo>
                  <a:lnTo>
                    <a:pt x="3896" y="2453"/>
                  </a:lnTo>
                  <a:lnTo>
                    <a:pt x="3896" y="2475"/>
                  </a:lnTo>
                  <a:lnTo>
                    <a:pt x="3896" y="2497"/>
                  </a:lnTo>
                  <a:lnTo>
                    <a:pt x="3896" y="2508"/>
                  </a:lnTo>
                  <a:lnTo>
                    <a:pt x="3906" y="2530"/>
                  </a:lnTo>
                  <a:lnTo>
                    <a:pt x="3906" y="2552"/>
                  </a:lnTo>
                  <a:lnTo>
                    <a:pt x="3906" y="2563"/>
                  </a:lnTo>
                  <a:lnTo>
                    <a:pt x="3906" y="2585"/>
                  </a:lnTo>
                  <a:lnTo>
                    <a:pt x="3916" y="2596"/>
                  </a:lnTo>
                  <a:lnTo>
                    <a:pt x="3916" y="2618"/>
                  </a:lnTo>
                  <a:lnTo>
                    <a:pt x="3916" y="2628"/>
                  </a:lnTo>
                  <a:lnTo>
                    <a:pt x="3916" y="2639"/>
                  </a:lnTo>
                  <a:lnTo>
                    <a:pt x="3926" y="2650"/>
                  </a:lnTo>
                  <a:lnTo>
                    <a:pt x="3926" y="2661"/>
                  </a:lnTo>
                  <a:lnTo>
                    <a:pt x="3926" y="2672"/>
                  </a:lnTo>
                  <a:lnTo>
                    <a:pt x="3937" y="2683"/>
                  </a:lnTo>
                  <a:lnTo>
                    <a:pt x="3947" y="2694"/>
                  </a:lnTo>
                  <a:lnTo>
                    <a:pt x="3957" y="2683"/>
                  </a:lnTo>
                  <a:lnTo>
                    <a:pt x="3957" y="2672"/>
                  </a:lnTo>
                  <a:lnTo>
                    <a:pt x="3968" y="2661"/>
                  </a:lnTo>
                  <a:lnTo>
                    <a:pt x="3968" y="2650"/>
                  </a:lnTo>
                  <a:lnTo>
                    <a:pt x="3968" y="2639"/>
                  </a:lnTo>
                  <a:lnTo>
                    <a:pt x="3968" y="2628"/>
                  </a:lnTo>
                  <a:lnTo>
                    <a:pt x="3978" y="2618"/>
                  </a:lnTo>
                  <a:lnTo>
                    <a:pt x="3978" y="2607"/>
                  </a:lnTo>
                  <a:lnTo>
                    <a:pt x="3978" y="2596"/>
                  </a:lnTo>
                  <a:lnTo>
                    <a:pt x="3978" y="2574"/>
                  </a:lnTo>
                  <a:lnTo>
                    <a:pt x="3988" y="2563"/>
                  </a:lnTo>
                  <a:lnTo>
                    <a:pt x="3988" y="2541"/>
                  </a:lnTo>
                  <a:lnTo>
                    <a:pt x="3988" y="2519"/>
                  </a:lnTo>
                  <a:lnTo>
                    <a:pt x="3988" y="2508"/>
                  </a:lnTo>
                  <a:lnTo>
                    <a:pt x="3998" y="2486"/>
                  </a:lnTo>
                  <a:lnTo>
                    <a:pt x="3998" y="2464"/>
                  </a:lnTo>
                  <a:lnTo>
                    <a:pt x="3998" y="2442"/>
                  </a:lnTo>
                  <a:lnTo>
                    <a:pt x="3998" y="2420"/>
                  </a:lnTo>
                  <a:lnTo>
                    <a:pt x="4009" y="2398"/>
                  </a:lnTo>
                  <a:lnTo>
                    <a:pt x="4009" y="2377"/>
                  </a:lnTo>
                  <a:lnTo>
                    <a:pt x="4009" y="2355"/>
                  </a:lnTo>
                  <a:lnTo>
                    <a:pt x="4019" y="2322"/>
                  </a:lnTo>
                  <a:lnTo>
                    <a:pt x="4019" y="2300"/>
                  </a:lnTo>
                  <a:lnTo>
                    <a:pt x="4019" y="2278"/>
                  </a:lnTo>
                  <a:lnTo>
                    <a:pt x="4019" y="2256"/>
                  </a:lnTo>
                  <a:lnTo>
                    <a:pt x="4029" y="2223"/>
                  </a:lnTo>
                  <a:lnTo>
                    <a:pt x="4029" y="2201"/>
                  </a:lnTo>
                  <a:lnTo>
                    <a:pt x="4029" y="2179"/>
                  </a:lnTo>
                  <a:lnTo>
                    <a:pt x="4029" y="2158"/>
                  </a:lnTo>
                  <a:lnTo>
                    <a:pt x="4039" y="2125"/>
                  </a:lnTo>
                  <a:lnTo>
                    <a:pt x="4039" y="2103"/>
                  </a:lnTo>
                  <a:lnTo>
                    <a:pt x="4039" y="2081"/>
                  </a:lnTo>
                  <a:lnTo>
                    <a:pt x="4039" y="2059"/>
                  </a:lnTo>
                  <a:lnTo>
                    <a:pt x="4050" y="2037"/>
                  </a:lnTo>
                  <a:lnTo>
                    <a:pt x="4050" y="2004"/>
                  </a:lnTo>
                  <a:lnTo>
                    <a:pt x="4050" y="1982"/>
                  </a:lnTo>
                  <a:lnTo>
                    <a:pt x="4050" y="1960"/>
                  </a:lnTo>
                  <a:lnTo>
                    <a:pt x="4060" y="1938"/>
                  </a:lnTo>
                  <a:lnTo>
                    <a:pt x="4060" y="1917"/>
                  </a:lnTo>
                  <a:lnTo>
                    <a:pt x="4060" y="1906"/>
                  </a:lnTo>
                  <a:lnTo>
                    <a:pt x="4060" y="1884"/>
                  </a:lnTo>
                  <a:lnTo>
                    <a:pt x="4070" y="1862"/>
                  </a:lnTo>
                  <a:lnTo>
                    <a:pt x="4070" y="1840"/>
                  </a:lnTo>
                  <a:lnTo>
                    <a:pt x="4070" y="1829"/>
                  </a:lnTo>
                  <a:lnTo>
                    <a:pt x="4081" y="1807"/>
                  </a:lnTo>
                  <a:lnTo>
                    <a:pt x="4081" y="1796"/>
                  </a:lnTo>
                  <a:lnTo>
                    <a:pt x="4081" y="1785"/>
                  </a:lnTo>
                  <a:lnTo>
                    <a:pt x="4081" y="1774"/>
                  </a:lnTo>
                  <a:lnTo>
                    <a:pt x="4091" y="1752"/>
                  </a:lnTo>
                  <a:lnTo>
                    <a:pt x="4091" y="1741"/>
                  </a:lnTo>
                  <a:lnTo>
                    <a:pt x="4091" y="1730"/>
                  </a:lnTo>
                  <a:lnTo>
                    <a:pt x="4101" y="1719"/>
                  </a:lnTo>
                  <a:lnTo>
                    <a:pt x="4101" y="1708"/>
                  </a:lnTo>
                  <a:lnTo>
                    <a:pt x="4111" y="1698"/>
                  </a:lnTo>
                  <a:lnTo>
                    <a:pt x="4122" y="1708"/>
                  </a:lnTo>
                  <a:lnTo>
                    <a:pt x="4132" y="1719"/>
                  </a:lnTo>
                  <a:lnTo>
                    <a:pt x="4132" y="1730"/>
                  </a:lnTo>
                  <a:lnTo>
                    <a:pt x="4132" y="1741"/>
                  </a:lnTo>
                  <a:lnTo>
                    <a:pt x="4142" y="1752"/>
                  </a:lnTo>
                  <a:lnTo>
                    <a:pt x="4142" y="1763"/>
                  </a:lnTo>
                  <a:lnTo>
                    <a:pt x="4142" y="1785"/>
                  </a:lnTo>
                  <a:lnTo>
                    <a:pt x="4153" y="1796"/>
                  </a:lnTo>
                  <a:lnTo>
                    <a:pt x="4153" y="1807"/>
                  </a:lnTo>
                  <a:lnTo>
                    <a:pt x="4153" y="1829"/>
                  </a:lnTo>
                  <a:lnTo>
                    <a:pt x="4153" y="1840"/>
                  </a:lnTo>
                  <a:lnTo>
                    <a:pt x="4163" y="1862"/>
                  </a:lnTo>
                  <a:lnTo>
                    <a:pt x="4163" y="1884"/>
                  </a:lnTo>
                  <a:lnTo>
                    <a:pt x="4163" y="1895"/>
                  </a:lnTo>
                  <a:lnTo>
                    <a:pt x="4163" y="1917"/>
                  </a:lnTo>
                  <a:lnTo>
                    <a:pt x="4173" y="1938"/>
                  </a:lnTo>
                  <a:lnTo>
                    <a:pt x="4173" y="1960"/>
                  </a:lnTo>
                  <a:lnTo>
                    <a:pt x="4173" y="1982"/>
                  </a:lnTo>
                  <a:lnTo>
                    <a:pt x="4173" y="2004"/>
                  </a:lnTo>
                  <a:lnTo>
                    <a:pt x="4183" y="2026"/>
                  </a:lnTo>
                  <a:lnTo>
                    <a:pt x="4183" y="2048"/>
                  </a:lnTo>
                  <a:lnTo>
                    <a:pt x="4183" y="2070"/>
                  </a:lnTo>
                  <a:lnTo>
                    <a:pt x="4183" y="2092"/>
                  </a:lnTo>
                  <a:lnTo>
                    <a:pt x="4194" y="2114"/>
                  </a:lnTo>
                  <a:lnTo>
                    <a:pt x="4194" y="2136"/>
                  </a:lnTo>
                  <a:lnTo>
                    <a:pt x="4194" y="2158"/>
                  </a:lnTo>
                  <a:lnTo>
                    <a:pt x="4194" y="2179"/>
                  </a:lnTo>
                  <a:lnTo>
                    <a:pt x="4204" y="2212"/>
                  </a:lnTo>
                  <a:lnTo>
                    <a:pt x="4204" y="2234"/>
                  </a:lnTo>
                  <a:lnTo>
                    <a:pt x="4204" y="2256"/>
                  </a:lnTo>
                  <a:lnTo>
                    <a:pt x="4214" y="2278"/>
                  </a:lnTo>
                  <a:lnTo>
                    <a:pt x="4214" y="2300"/>
                  </a:lnTo>
                  <a:lnTo>
                    <a:pt x="4214" y="2322"/>
                  </a:lnTo>
                  <a:lnTo>
                    <a:pt x="4214" y="2344"/>
                  </a:lnTo>
                  <a:lnTo>
                    <a:pt x="4224" y="2366"/>
                  </a:lnTo>
                  <a:lnTo>
                    <a:pt x="4224" y="2388"/>
                  </a:lnTo>
                  <a:lnTo>
                    <a:pt x="4224" y="2409"/>
                  </a:lnTo>
                  <a:lnTo>
                    <a:pt x="4224" y="2420"/>
                  </a:lnTo>
                  <a:lnTo>
                    <a:pt x="4235" y="2442"/>
                  </a:lnTo>
                  <a:lnTo>
                    <a:pt x="4235" y="2464"/>
                  </a:lnTo>
                  <a:lnTo>
                    <a:pt x="4235" y="2475"/>
                  </a:lnTo>
                  <a:lnTo>
                    <a:pt x="4235" y="2497"/>
                  </a:lnTo>
                  <a:lnTo>
                    <a:pt x="4245" y="2508"/>
                  </a:lnTo>
                  <a:lnTo>
                    <a:pt x="4245" y="2530"/>
                  </a:lnTo>
                  <a:lnTo>
                    <a:pt x="4245" y="2541"/>
                  </a:lnTo>
                  <a:lnTo>
                    <a:pt x="4245" y="2552"/>
                  </a:lnTo>
                  <a:lnTo>
                    <a:pt x="4255" y="2563"/>
                  </a:lnTo>
                  <a:lnTo>
                    <a:pt x="4255" y="2574"/>
                  </a:lnTo>
                  <a:lnTo>
                    <a:pt x="4255" y="2585"/>
                  </a:lnTo>
                  <a:lnTo>
                    <a:pt x="4255" y="2596"/>
                  </a:lnTo>
                  <a:lnTo>
                    <a:pt x="4266" y="2607"/>
                  </a:lnTo>
                  <a:lnTo>
                    <a:pt x="4266" y="2618"/>
                  </a:lnTo>
                  <a:lnTo>
                    <a:pt x="4276" y="2628"/>
                  </a:lnTo>
                  <a:lnTo>
                    <a:pt x="4286" y="2628"/>
                  </a:lnTo>
                  <a:lnTo>
                    <a:pt x="4296" y="2618"/>
                  </a:lnTo>
                  <a:lnTo>
                    <a:pt x="4296" y="2607"/>
                  </a:lnTo>
                  <a:lnTo>
                    <a:pt x="4307" y="2596"/>
                  </a:lnTo>
                  <a:lnTo>
                    <a:pt x="4307" y="2585"/>
                  </a:lnTo>
                  <a:lnTo>
                    <a:pt x="4307" y="2574"/>
                  </a:lnTo>
                  <a:lnTo>
                    <a:pt x="4307" y="2563"/>
                  </a:lnTo>
                  <a:lnTo>
                    <a:pt x="4317" y="2552"/>
                  </a:lnTo>
                  <a:lnTo>
                    <a:pt x="4317" y="2541"/>
                  </a:lnTo>
                  <a:lnTo>
                    <a:pt x="4317" y="2519"/>
                  </a:lnTo>
                  <a:lnTo>
                    <a:pt x="4317" y="2508"/>
                  </a:lnTo>
                  <a:lnTo>
                    <a:pt x="4327" y="2497"/>
                  </a:lnTo>
                  <a:lnTo>
                    <a:pt x="4327" y="2475"/>
                  </a:lnTo>
                  <a:lnTo>
                    <a:pt x="4327" y="2464"/>
                  </a:lnTo>
                  <a:lnTo>
                    <a:pt x="4327" y="2442"/>
                  </a:lnTo>
                  <a:lnTo>
                    <a:pt x="4338" y="2420"/>
                  </a:lnTo>
                  <a:lnTo>
                    <a:pt x="4338" y="2398"/>
                  </a:lnTo>
                  <a:lnTo>
                    <a:pt x="4338" y="2388"/>
                  </a:lnTo>
                  <a:lnTo>
                    <a:pt x="4348" y="2366"/>
                  </a:lnTo>
                  <a:lnTo>
                    <a:pt x="4348" y="2344"/>
                  </a:lnTo>
                  <a:lnTo>
                    <a:pt x="4348" y="2322"/>
                  </a:lnTo>
                  <a:lnTo>
                    <a:pt x="4348" y="2300"/>
                  </a:lnTo>
                  <a:lnTo>
                    <a:pt x="4358" y="2278"/>
                  </a:lnTo>
                  <a:lnTo>
                    <a:pt x="4358" y="2256"/>
                  </a:lnTo>
                  <a:lnTo>
                    <a:pt x="4358" y="2234"/>
                  </a:lnTo>
                  <a:lnTo>
                    <a:pt x="4358" y="2212"/>
                  </a:lnTo>
                  <a:lnTo>
                    <a:pt x="4368" y="2190"/>
                  </a:lnTo>
                  <a:lnTo>
                    <a:pt x="4368" y="2168"/>
                  </a:lnTo>
                  <a:lnTo>
                    <a:pt x="4368" y="2147"/>
                  </a:lnTo>
                  <a:lnTo>
                    <a:pt x="4368" y="2125"/>
                  </a:lnTo>
                  <a:lnTo>
                    <a:pt x="4379" y="2103"/>
                  </a:lnTo>
                  <a:lnTo>
                    <a:pt x="4379" y="2081"/>
                  </a:lnTo>
                  <a:lnTo>
                    <a:pt x="4379" y="2059"/>
                  </a:lnTo>
                  <a:lnTo>
                    <a:pt x="4379" y="2048"/>
                  </a:lnTo>
                  <a:lnTo>
                    <a:pt x="4389" y="2026"/>
                  </a:lnTo>
                  <a:lnTo>
                    <a:pt x="4389" y="2004"/>
                  </a:lnTo>
                  <a:lnTo>
                    <a:pt x="4389" y="1982"/>
                  </a:lnTo>
                  <a:lnTo>
                    <a:pt x="4389" y="1960"/>
                  </a:lnTo>
                  <a:lnTo>
                    <a:pt x="4399" y="1949"/>
                  </a:lnTo>
                  <a:lnTo>
                    <a:pt x="4399" y="1928"/>
                  </a:lnTo>
                  <a:lnTo>
                    <a:pt x="4399" y="1917"/>
                  </a:lnTo>
                  <a:lnTo>
                    <a:pt x="4399" y="1895"/>
                  </a:lnTo>
                  <a:lnTo>
                    <a:pt x="4409" y="1884"/>
                  </a:lnTo>
                  <a:lnTo>
                    <a:pt x="4409" y="1862"/>
                  </a:lnTo>
                  <a:lnTo>
                    <a:pt x="4409" y="1851"/>
                  </a:lnTo>
                  <a:lnTo>
                    <a:pt x="4420" y="1840"/>
                  </a:lnTo>
                  <a:lnTo>
                    <a:pt x="4420" y="1829"/>
                  </a:lnTo>
                  <a:lnTo>
                    <a:pt x="4420" y="1818"/>
                  </a:lnTo>
                  <a:lnTo>
                    <a:pt x="4420" y="1807"/>
                  </a:lnTo>
                  <a:lnTo>
                    <a:pt x="4430" y="1796"/>
                  </a:lnTo>
                  <a:lnTo>
                    <a:pt x="4430" y="1785"/>
                  </a:lnTo>
                  <a:lnTo>
                    <a:pt x="4430" y="1774"/>
                  </a:lnTo>
                  <a:lnTo>
                    <a:pt x="4440" y="1763"/>
                  </a:lnTo>
                  <a:lnTo>
                    <a:pt x="4451" y="1752"/>
                  </a:lnTo>
                  <a:lnTo>
                    <a:pt x="4461" y="1763"/>
                  </a:lnTo>
                  <a:lnTo>
                    <a:pt x="4461" y="1774"/>
                  </a:lnTo>
                  <a:lnTo>
                    <a:pt x="4471" y="1785"/>
                  </a:lnTo>
                  <a:lnTo>
                    <a:pt x="4471" y="1796"/>
                  </a:lnTo>
                  <a:lnTo>
                    <a:pt x="4481" y="1807"/>
                  </a:lnTo>
                  <a:lnTo>
                    <a:pt x="4481" y="1818"/>
                  </a:lnTo>
                  <a:lnTo>
                    <a:pt x="4481" y="1829"/>
                  </a:lnTo>
                  <a:lnTo>
                    <a:pt x="4481" y="1840"/>
                  </a:lnTo>
                  <a:lnTo>
                    <a:pt x="4492" y="1862"/>
                  </a:lnTo>
                  <a:lnTo>
                    <a:pt x="4492" y="1873"/>
                  </a:lnTo>
                  <a:lnTo>
                    <a:pt x="4492" y="1884"/>
                  </a:lnTo>
                  <a:lnTo>
                    <a:pt x="4492" y="1906"/>
                  </a:lnTo>
                  <a:lnTo>
                    <a:pt x="4502" y="1917"/>
                  </a:lnTo>
                  <a:lnTo>
                    <a:pt x="4502" y="1938"/>
                  </a:lnTo>
                  <a:lnTo>
                    <a:pt x="4502" y="1949"/>
                  </a:lnTo>
                  <a:lnTo>
                    <a:pt x="4502" y="1971"/>
                  </a:lnTo>
                  <a:lnTo>
                    <a:pt x="4512" y="1993"/>
                  </a:lnTo>
                  <a:lnTo>
                    <a:pt x="4512" y="2004"/>
                  </a:lnTo>
                  <a:lnTo>
                    <a:pt x="4512" y="2026"/>
                  </a:lnTo>
                  <a:lnTo>
                    <a:pt x="4512" y="2048"/>
                  </a:lnTo>
                  <a:lnTo>
                    <a:pt x="4523" y="2070"/>
                  </a:lnTo>
                  <a:lnTo>
                    <a:pt x="4523" y="2092"/>
                  </a:lnTo>
                  <a:lnTo>
                    <a:pt x="4523" y="2114"/>
                  </a:lnTo>
                  <a:lnTo>
                    <a:pt x="4523" y="2125"/>
                  </a:lnTo>
                  <a:lnTo>
                    <a:pt x="4533" y="2147"/>
                  </a:lnTo>
                  <a:lnTo>
                    <a:pt x="4533" y="2168"/>
                  </a:lnTo>
                  <a:lnTo>
                    <a:pt x="4533" y="2190"/>
                  </a:lnTo>
                  <a:lnTo>
                    <a:pt x="4533" y="2212"/>
                  </a:lnTo>
                  <a:lnTo>
                    <a:pt x="4543" y="2234"/>
                  </a:lnTo>
                  <a:lnTo>
                    <a:pt x="4543" y="2256"/>
                  </a:lnTo>
                  <a:lnTo>
                    <a:pt x="4543" y="2267"/>
                  </a:lnTo>
                  <a:lnTo>
                    <a:pt x="4553" y="2289"/>
                  </a:lnTo>
                  <a:lnTo>
                    <a:pt x="4553" y="2311"/>
                  </a:lnTo>
                  <a:lnTo>
                    <a:pt x="4553" y="2333"/>
                  </a:lnTo>
                  <a:lnTo>
                    <a:pt x="4553" y="2344"/>
                  </a:lnTo>
                  <a:lnTo>
                    <a:pt x="4564" y="2366"/>
                  </a:lnTo>
                  <a:lnTo>
                    <a:pt x="4564" y="2388"/>
                  </a:lnTo>
                  <a:lnTo>
                    <a:pt x="4564" y="2398"/>
                  </a:lnTo>
                  <a:lnTo>
                    <a:pt x="4564" y="2420"/>
                  </a:lnTo>
                  <a:lnTo>
                    <a:pt x="4574" y="2431"/>
                  </a:lnTo>
                  <a:lnTo>
                    <a:pt x="4574" y="2453"/>
                  </a:lnTo>
                  <a:lnTo>
                    <a:pt x="4574" y="2464"/>
                  </a:lnTo>
                  <a:lnTo>
                    <a:pt x="4574" y="2475"/>
                  </a:lnTo>
                  <a:lnTo>
                    <a:pt x="4584" y="2486"/>
                  </a:lnTo>
                  <a:lnTo>
                    <a:pt x="4584" y="2508"/>
                  </a:lnTo>
                  <a:lnTo>
                    <a:pt x="4584" y="2519"/>
                  </a:lnTo>
                  <a:lnTo>
                    <a:pt x="4594" y="2530"/>
                  </a:lnTo>
                  <a:lnTo>
                    <a:pt x="4594" y="2541"/>
                  </a:lnTo>
                  <a:lnTo>
                    <a:pt x="4594" y="2552"/>
                  </a:lnTo>
                  <a:lnTo>
                    <a:pt x="4605" y="2563"/>
                  </a:lnTo>
                  <a:lnTo>
                    <a:pt x="4615" y="2574"/>
                  </a:lnTo>
                  <a:lnTo>
                    <a:pt x="4625" y="2574"/>
                  </a:lnTo>
                  <a:lnTo>
                    <a:pt x="4636" y="2563"/>
                  </a:lnTo>
                  <a:lnTo>
                    <a:pt x="4636" y="2552"/>
                  </a:lnTo>
                  <a:lnTo>
                    <a:pt x="4636" y="2541"/>
                  </a:lnTo>
                  <a:lnTo>
                    <a:pt x="4646" y="2530"/>
                  </a:lnTo>
                  <a:lnTo>
                    <a:pt x="4646" y="2519"/>
                  </a:lnTo>
                  <a:lnTo>
                    <a:pt x="4646" y="2508"/>
                  </a:lnTo>
                  <a:lnTo>
                    <a:pt x="4656" y="2486"/>
                  </a:lnTo>
                  <a:lnTo>
                    <a:pt x="4656" y="2475"/>
                  </a:lnTo>
                  <a:lnTo>
                    <a:pt x="4656" y="2464"/>
                  </a:lnTo>
                  <a:lnTo>
                    <a:pt x="4656" y="2453"/>
                  </a:lnTo>
                  <a:lnTo>
                    <a:pt x="4666" y="2431"/>
                  </a:lnTo>
                  <a:lnTo>
                    <a:pt x="4666" y="2420"/>
                  </a:lnTo>
                  <a:lnTo>
                    <a:pt x="4666" y="2409"/>
                  </a:lnTo>
                  <a:lnTo>
                    <a:pt x="4666" y="2388"/>
                  </a:lnTo>
                  <a:lnTo>
                    <a:pt x="4677" y="2377"/>
                  </a:lnTo>
                  <a:lnTo>
                    <a:pt x="4677" y="2355"/>
                  </a:lnTo>
                  <a:lnTo>
                    <a:pt x="4677" y="2333"/>
                  </a:lnTo>
                  <a:lnTo>
                    <a:pt x="4687" y="2322"/>
                  </a:lnTo>
                  <a:lnTo>
                    <a:pt x="4687" y="2300"/>
                  </a:lnTo>
                  <a:lnTo>
                    <a:pt x="4687" y="2278"/>
                  </a:lnTo>
                  <a:lnTo>
                    <a:pt x="4687" y="2267"/>
                  </a:lnTo>
                  <a:lnTo>
                    <a:pt x="4697" y="2245"/>
                  </a:lnTo>
                  <a:lnTo>
                    <a:pt x="4697" y="2223"/>
                  </a:lnTo>
                  <a:lnTo>
                    <a:pt x="4697" y="2201"/>
                  </a:lnTo>
                  <a:lnTo>
                    <a:pt x="4697" y="2190"/>
                  </a:lnTo>
                  <a:lnTo>
                    <a:pt x="4708" y="2168"/>
                  </a:lnTo>
                  <a:lnTo>
                    <a:pt x="4708" y="2147"/>
                  </a:lnTo>
                  <a:lnTo>
                    <a:pt x="4708" y="2125"/>
                  </a:lnTo>
                  <a:lnTo>
                    <a:pt x="4708" y="2114"/>
                  </a:lnTo>
                  <a:lnTo>
                    <a:pt x="4718" y="2092"/>
                  </a:lnTo>
                  <a:lnTo>
                    <a:pt x="4718" y="2070"/>
                  </a:lnTo>
                  <a:lnTo>
                    <a:pt x="4718" y="2048"/>
                  </a:lnTo>
                  <a:lnTo>
                    <a:pt x="4718" y="2037"/>
                  </a:lnTo>
                  <a:lnTo>
                    <a:pt x="4728" y="2015"/>
                  </a:lnTo>
                  <a:lnTo>
                    <a:pt x="4728" y="2004"/>
                  </a:lnTo>
                  <a:lnTo>
                    <a:pt x="4728" y="1982"/>
                  </a:lnTo>
                  <a:lnTo>
                    <a:pt x="4728" y="1971"/>
                  </a:lnTo>
                  <a:lnTo>
                    <a:pt x="4738" y="1949"/>
                  </a:lnTo>
                  <a:lnTo>
                    <a:pt x="4738" y="1938"/>
                  </a:lnTo>
                  <a:lnTo>
                    <a:pt x="4738" y="1928"/>
                  </a:lnTo>
                  <a:lnTo>
                    <a:pt x="4749" y="1906"/>
                  </a:lnTo>
                  <a:lnTo>
                    <a:pt x="4749" y="1895"/>
                  </a:lnTo>
                  <a:lnTo>
                    <a:pt x="4749" y="1884"/>
                  </a:lnTo>
                  <a:lnTo>
                    <a:pt x="4749" y="1873"/>
                  </a:lnTo>
                  <a:lnTo>
                    <a:pt x="4759" y="1862"/>
                  </a:lnTo>
                  <a:lnTo>
                    <a:pt x="4759" y="1851"/>
                  </a:lnTo>
                  <a:lnTo>
                    <a:pt x="4759" y="1840"/>
                  </a:lnTo>
                  <a:lnTo>
                    <a:pt x="4769" y="1829"/>
                  </a:lnTo>
                  <a:lnTo>
                    <a:pt x="4769" y="1818"/>
                  </a:lnTo>
                  <a:lnTo>
                    <a:pt x="4779" y="1807"/>
                  </a:lnTo>
                  <a:lnTo>
                    <a:pt x="4790" y="1807"/>
                  </a:lnTo>
                  <a:lnTo>
                    <a:pt x="4800" y="1818"/>
                  </a:lnTo>
                  <a:lnTo>
                    <a:pt x="4800" y="1829"/>
                  </a:lnTo>
                  <a:lnTo>
                    <a:pt x="4810" y="1840"/>
                  </a:lnTo>
                  <a:lnTo>
                    <a:pt x="4810" y="1851"/>
                  </a:lnTo>
                  <a:lnTo>
                    <a:pt x="4821" y="1862"/>
                  </a:lnTo>
                  <a:lnTo>
                    <a:pt x="4821" y="1873"/>
                  </a:lnTo>
                  <a:lnTo>
                    <a:pt x="4821" y="1884"/>
                  </a:lnTo>
                  <a:lnTo>
                    <a:pt x="4821" y="1906"/>
                  </a:lnTo>
                  <a:lnTo>
                    <a:pt x="4831" y="1917"/>
                  </a:lnTo>
                  <a:lnTo>
                    <a:pt x="4831" y="1928"/>
                  </a:lnTo>
                  <a:lnTo>
                    <a:pt x="4831" y="1938"/>
                  </a:lnTo>
                  <a:lnTo>
                    <a:pt x="4831" y="1960"/>
                  </a:lnTo>
                  <a:lnTo>
                    <a:pt x="4841" y="1971"/>
                  </a:lnTo>
                  <a:lnTo>
                    <a:pt x="4841" y="1982"/>
                  </a:lnTo>
                  <a:lnTo>
                    <a:pt x="4841" y="2004"/>
                  </a:lnTo>
                  <a:lnTo>
                    <a:pt x="4841" y="2015"/>
                  </a:lnTo>
                  <a:lnTo>
                    <a:pt x="4851" y="2037"/>
                  </a:lnTo>
                  <a:lnTo>
                    <a:pt x="4851" y="2048"/>
                  </a:lnTo>
                  <a:lnTo>
                    <a:pt x="4851" y="2070"/>
                  </a:lnTo>
                  <a:lnTo>
                    <a:pt x="4851" y="2092"/>
                  </a:lnTo>
                  <a:lnTo>
                    <a:pt x="4862" y="2103"/>
                  </a:lnTo>
                  <a:lnTo>
                    <a:pt x="4862" y="2125"/>
                  </a:lnTo>
                  <a:lnTo>
                    <a:pt x="4862" y="2136"/>
                  </a:lnTo>
                  <a:lnTo>
                    <a:pt x="4862" y="2158"/>
                  </a:lnTo>
                  <a:lnTo>
                    <a:pt x="4872" y="2179"/>
                  </a:lnTo>
                  <a:lnTo>
                    <a:pt x="4872" y="2190"/>
                  </a:lnTo>
                  <a:lnTo>
                    <a:pt x="4872" y="2212"/>
                  </a:lnTo>
                  <a:lnTo>
                    <a:pt x="4882" y="2234"/>
                  </a:lnTo>
                  <a:lnTo>
                    <a:pt x="4882" y="2245"/>
                  </a:lnTo>
                  <a:lnTo>
                    <a:pt x="4882" y="2267"/>
                  </a:lnTo>
                  <a:lnTo>
                    <a:pt x="4882" y="2289"/>
                  </a:lnTo>
                  <a:lnTo>
                    <a:pt x="4893" y="2300"/>
                  </a:lnTo>
                  <a:lnTo>
                    <a:pt x="4893" y="2322"/>
                  </a:lnTo>
                  <a:lnTo>
                    <a:pt x="4893" y="2333"/>
                  </a:lnTo>
                  <a:lnTo>
                    <a:pt x="4893" y="2355"/>
                  </a:lnTo>
                  <a:lnTo>
                    <a:pt x="4903" y="2366"/>
                  </a:lnTo>
                  <a:lnTo>
                    <a:pt x="4903" y="2377"/>
                  </a:lnTo>
                  <a:lnTo>
                    <a:pt x="4903" y="2398"/>
                  </a:lnTo>
                  <a:lnTo>
                    <a:pt x="4903" y="2409"/>
                  </a:lnTo>
                  <a:lnTo>
                    <a:pt x="4913" y="2420"/>
                  </a:lnTo>
                  <a:lnTo>
                    <a:pt x="4913" y="2431"/>
                  </a:lnTo>
                  <a:lnTo>
                    <a:pt x="4913" y="2442"/>
                  </a:lnTo>
                  <a:lnTo>
                    <a:pt x="4913" y="2453"/>
                  </a:lnTo>
                  <a:lnTo>
                    <a:pt x="4923" y="2464"/>
                  </a:lnTo>
                  <a:lnTo>
                    <a:pt x="4923" y="2475"/>
                  </a:lnTo>
                  <a:lnTo>
                    <a:pt x="4923" y="2486"/>
                  </a:lnTo>
                  <a:lnTo>
                    <a:pt x="4934" y="2497"/>
                  </a:lnTo>
                  <a:lnTo>
                    <a:pt x="4934" y="2508"/>
                  </a:lnTo>
                  <a:lnTo>
                    <a:pt x="4944" y="2519"/>
                  </a:lnTo>
                  <a:lnTo>
                    <a:pt x="4954" y="2530"/>
                  </a:lnTo>
                  <a:lnTo>
                    <a:pt x="4964" y="2519"/>
                  </a:lnTo>
                  <a:lnTo>
                    <a:pt x="4975" y="2508"/>
                  </a:lnTo>
                  <a:lnTo>
                    <a:pt x="4975" y="2497"/>
                  </a:lnTo>
                  <a:lnTo>
                    <a:pt x="4985" y="2486"/>
                  </a:lnTo>
                  <a:lnTo>
                    <a:pt x="4985" y="2475"/>
                  </a:lnTo>
                  <a:lnTo>
                    <a:pt x="4985" y="2464"/>
                  </a:lnTo>
                  <a:lnTo>
                    <a:pt x="4985" y="2453"/>
                  </a:lnTo>
                  <a:lnTo>
                    <a:pt x="4995" y="2442"/>
                  </a:lnTo>
                  <a:lnTo>
                    <a:pt x="4995" y="2431"/>
                  </a:lnTo>
                  <a:lnTo>
                    <a:pt x="4995" y="2409"/>
                  </a:lnTo>
                  <a:lnTo>
                    <a:pt x="4995" y="2398"/>
                  </a:lnTo>
                  <a:lnTo>
                    <a:pt x="5006" y="2388"/>
                  </a:lnTo>
                  <a:lnTo>
                    <a:pt x="5006" y="2377"/>
                  </a:lnTo>
                  <a:lnTo>
                    <a:pt x="5006" y="2355"/>
                  </a:lnTo>
                  <a:lnTo>
                    <a:pt x="5016" y="2344"/>
                  </a:lnTo>
                  <a:lnTo>
                    <a:pt x="5016" y="2333"/>
                  </a:lnTo>
                  <a:lnTo>
                    <a:pt x="5016" y="2311"/>
                  </a:lnTo>
                  <a:lnTo>
                    <a:pt x="5016" y="2300"/>
                  </a:lnTo>
                  <a:lnTo>
                    <a:pt x="5026" y="2278"/>
                  </a:lnTo>
                  <a:lnTo>
                    <a:pt x="5026" y="2267"/>
                  </a:lnTo>
                  <a:lnTo>
                    <a:pt x="5026" y="2245"/>
                  </a:lnTo>
                  <a:lnTo>
                    <a:pt x="5026" y="2234"/>
                  </a:lnTo>
                  <a:lnTo>
                    <a:pt x="5036" y="2212"/>
                  </a:lnTo>
                  <a:lnTo>
                    <a:pt x="5036" y="2190"/>
                  </a:lnTo>
                  <a:lnTo>
                    <a:pt x="5036" y="2179"/>
                  </a:lnTo>
                  <a:lnTo>
                    <a:pt x="5036" y="2158"/>
                  </a:lnTo>
                  <a:lnTo>
                    <a:pt x="5047" y="2147"/>
                  </a:lnTo>
                  <a:lnTo>
                    <a:pt x="5047" y="2125"/>
                  </a:lnTo>
                  <a:lnTo>
                    <a:pt x="5047" y="2114"/>
                  </a:lnTo>
                  <a:lnTo>
                    <a:pt x="5047" y="2092"/>
                  </a:lnTo>
                  <a:lnTo>
                    <a:pt x="5057" y="2081"/>
                  </a:lnTo>
                  <a:lnTo>
                    <a:pt x="5057" y="2059"/>
                  </a:lnTo>
                  <a:lnTo>
                    <a:pt x="5057" y="2048"/>
                  </a:lnTo>
                  <a:lnTo>
                    <a:pt x="5057" y="2037"/>
                  </a:lnTo>
                  <a:lnTo>
                    <a:pt x="5067" y="2015"/>
                  </a:lnTo>
                  <a:lnTo>
                    <a:pt x="5067" y="2004"/>
                  </a:lnTo>
                  <a:lnTo>
                    <a:pt x="5067" y="1993"/>
                  </a:lnTo>
                  <a:lnTo>
                    <a:pt x="5067" y="1971"/>
                  </a:lnTo>
                  <a:lnTo>
                    <a:pt x="5078" y="1960"/>
                  </a:lnTo>
                  <a:lnTo>
                    <a:pt x="5078" y="1949"/>
                  </a:lnTo>
                  <a:lnTo>
                    <a:pt x="5078" y="1938"/>
                  </a:lnTo>
                  <a:lnTo>
                    <a:pt x="5088" y="1928"/>
                  </a:lnTo>
                  <a:lnTo>
                    <a:pt x="5088" y="1917"/>
                  </a:lnTo>
                  <a:lnTo>
                    <a:pt x="5088" y="1906"/>
                  </a:lnTo>
                  <a:lnTo>
                    <a:pt x="5098" y="1895"/>
                  </a:lnTo>
                  <a:lnTo>
                    <a:pt x="5098" y="1884"/>
                  </a:lnTo>
                  <a:lnTo>
                    <a:pt x="5098" y="1873"/>
                  </a:lnTo>
                  <a:lnTo>
                    <a:pt x="5108" y="1862"/>
                  </a:lnTo>
                  <a:lnTo>
                    <a:pt x="5119" y="1851"/>
                  </a:lnTo>
                  <a:lnTo>
                    <a:pt x="5129" y="1862"/>
                  </a:lnTo>
                  <a:lnTo>
                    <a:pt x="5139" y="1873"/>
                  </a:lnTo>
                  <a:lnTo>
                    <a:pt x="5149" y="1884"/>
                  </a:lnTo>
                  <a:lnTo>
                    <a:pt x="5149" y="1895"/>
                  </a:lnTo>
                  <a:lnTo>
                    <a:pt x="5149" y="1906"/>
                  </a:lnTo>
                  <a:lnTo>
                    <a:pt x="5160" y="1917"/>
                  </a:lnTo>
                  <a:lnTo>
                    <a:pt x="5160" y="1928"/>
                  </a:lnTo>
                  <a:lnTo>
                    <a:pt x="5160" y="1938"/>
                  </a:lnTo>
                  <a:lnTo>
                    <a:pt x="5160" y="1949"/>
                  </a:lnTo>
                  <a:lnTo>
                    <a:pt x="5170" y="1960"/>
                  </a:lnTo>
                  <a:lnTo>
                    <a:pt x="5170" y="1971"/>
                  </a:lnTo>
                  <a:lnTo>
                    <a:pt x="5170" y="1982"/>
                  </a:lnTo>
                  <a:lnTo>
                    <a:pt x="5170" y="2004"/>
                  </a:lnTo>
                  <a:lnTo>
                    <a:pt x="5180" y="2015"/>
                  </a:lnTo>
                  <a:lnTo>
                    <a:pt x="5180" y="2026"/>
                  </a:lnTo>
                  <a:lnTo>
                    <a:pt x="5180" y="2037"/>
                  </a:lnTo>
                  <a:lnTo>
                    <a:pt x="5180" y="2059"/>
                  </a:lnTo>
                  <a:lnTo>
                    <a:pt x="5191" y="2070"/>
                  </a:lnTo>
                  <a:lnTo>
                    <a:pt x="5191" y="2092"/>
                  </a:lnTo>
                  <a:lnTo>
                    <a:pt x="5191" y="2103"/>
                  </a:lnTo>
                  <a:lnTo>
                    <a:pt x="5191" y="2114"/>
                  </a:lnTo>
                  <a:lnTo>
                    <a:pt x="5201" y="2136"/>
                  </a:lnTo>
                  <a:lnTo>
                    <a:pt x="5201" y="2147"/>
                  </a:lnTo>
                  <a:lnTo>
                    <a:pt x="5201" y="2168"/>
                  </a:lnTo>
                  <a:lnTo>
                    <a:pt x="5201" y="2179"/>
                  </a:lnTo>
                  <a:lnTo>
                    <a:pt x="5211" y="2201"/>
                  </a:lnTo>
                  <a:lnTo>
                    <a:pt x="5211" y="2212"/>
                  </a:lnTo>
                  <a:lnTo>
                    <a:pt x="5211" y="2234"/>
                  </a:lnTo>
                  <a:lnTo>
                    <a:pt x="5221" y="2245"/>
                  </a:lnTo>
                  <a:lnTo>
                    <a:pt x="5221" y="2256"/>
                  </a:lnTo>
                  <a:lnTo>
                    <a:pt x="5221" y="2278"/>
                  </a:lnTo>
                  <a:lnTo>
                    <a:pt x="5221" y="2289"/>
                  </a:lnTo>
                  <a:lnTo>
                    <a:pt x="5232" y="2311"/>
                  </a:lnTo>
                  <a:lnTo>
                    <a:pt x="5232" y="2322"/>
                  </a:lnTo>
                  <a:lnTo>
                    <a:pt x="5232" y="2333"/>
                  </a:lnTo>
                  <a:lnTo>
                    <a:pt x="5232" y="2344"/>
                  </a:lnTo>
                  <a:lnTo>
                    <a:pt x="5242" y="2366"/>
                  </a:lnTo>
                  <a:lnTo>
                    <a:pt x="5242" y="2377"/>
                  </a:lnTo>
                  <a:lnTo>
                    <a:pt x="5242" y="2388"/>
                  </a:lnTo>
                  <a:lnTo>
                    <a:pt x="5242" y="2398"/>
                  </a:lnTo>
                  <a:lnTo>
                    <a:pt x="5252" y="2409"/>
                  </a:lnTo>
                  <a:lnTo>
                    <a:pt x="5252" y="2420"/>
                  </a:lnTo>
                  <a:lnTo>
                    <a:pt x="5252" y="2431"/>
                  </a:lnTo>
                  <a:lnTo>
                    <a:pt x="5263" y="2442"/>
                  </a:lnTo>
                  <a:lnTo>
                    <a:pt x="5263" y="2453"/>
                  </a:lnTo>
                  <a:lnTo>
                    <a:pt x="5263" y="2464"/>
                  </a:lnTo>
                  <a:lnTo>
                    <a:pt x="5273" y="2475"/>
                  </a:lnTo>
                  <a:lnTo>
                    <a:pt x="5283" y="2486"/>
                  </a:lnTo>
                  <a:lnTo>
                    <a:pt x="5293" y="2486"/>
                  </a:lnTo>
                  <a:lnTo>
                    <a:pt x="5304" y="2475"/>
                  </a:lnTo>
                  <a:lnTo>
                    <a:pt x="5314" y="2464"/>
                  </a:lnTo>
                  <a:lnTo>
                    <a:pt x="5314" y="2453"/>
                  </a:lnTo>
                  <a:lnTo>
                    <a:pt x="5314" y="2442"/>
                  </a:lnTo>
                  <a:lnTo>
                    <a:pt x="5324" y="2431"/>
                  </a:lnTo>
                  <a:lnTo>
                    <a:pt x="5324" y="2420"/>
                  </a:lnTo>
                  <a:lnTo>
                    <a:pt x="5324" y="2409"/>
                  </a:lnTo>
                  <a:lnTo>
                    <a:pt x="5334" y="2398"/>
                  </a:lnTo>
                  <a:lnTo>
                    <a:pt x="5334" y="2388"/>
                  </a:lnTo>
                  <a:lnTo>
                    <a:pt x="5334" y="2377"/>
                  </a:lnTo>
                  <a:lnTo>
                    <a:pt x="5334" y="2355"/>
                  </a:lnTo>
                  <a:lnTo>
                    <a:pt x="5345" y="2344"/>
                  </a:lnTo>
                  <a:lnTo>
                    <a:pt x="5345" y="2333"/>
                  </a:lnTo>
                </a:path>
              </a:pathLst>
            </a:custGeom>
            <a:noFill/>
            <a:ln w="158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251200" y="5905500"/>
              <a:ext cx="3386138" cy="381000"/>
              <a:chOff x="3276600" y="4876800"/>
              <a:chExt cx="3386138" cy="381000"/>
            </a:xfrm>
          </p:grpSpPr>
          <p:sp>
            <p:nvSpPr>
              <p:cNvPr id="21" name="Oval 22"/>
              <p:cNvSpPr>
                <a:spLocks noChangeArrowheads="1"/>
              </p:cNvSpPr>
              <p:nvPr/>
            </p:nvSpPr>
            <p:spPr bwMode="auto">
              <a:xfrm>
                <a:off x="3276600" y="4876800"/>
                <a:ext cx="338138" cy="3810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23"/>
              <p:cNvSpPr>
                <a:spLocks noChangeArrowheads="1"/>
              </p:cNvSpPr>
              <p:nvPr/>
            </p:nvSpPr>
            <p:spPr bwMode="auto">
              <a:xfrm>
                <a:off x="3894138" y="4876800"/>
                <a:ext cx="338137" cy="3810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24"/>
              <p:cNvSpPr>
                <a:spLocks noChangeArrowheads="1"/>
              </p:cNvSpPr>
              <p:nvPr/>
            </p:nvSpPr>
            <p:spPr bwMode="auto">
              <a:xfrm>
                <a:off x="4495800" y="4876800"/>
                <a:ext cx="338138" cy="3810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25"/>
              <p:cNvSpPr>
                <a:spLocks noChangeArrowheads="1"/>
              </p:cNvSpPr>
              <p:nvPr/>
            </p:nvSpPr>
            <p:spPr bwMode="auto">
              <a:xfrm>
                <a:off x="5105400" y="4876800"/>
                <a:ext cx="338138" cy="3810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26"/>
              <p:cNvSpPr>
                <a:spLocks noChangeArrowheads="1"/>
              </p:cNvSpPr>
              <p:nvPr/>
            </p:nvSpPr>
            <p:spPr bwMode="auto">
              <a:xfrm>
                <a:off x="5715000" y="4876800"/>
                <a:ext cx="338138" cy="3810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31"/>
              <p:cNvSpPr>
                <a:spLocks noChangeArrowheads="1"/>
              </p:cNvSpPr>
              <p:nvPr/>
            </p:nvSpPr>
            <p:spPr bwMode="auto">
              <a:xfrm>
                <a:off x="6324600" y="4876800"/>
                <a:ext cx="338138" cy="3810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276600" y="4953000"/>
              <a:ext cx="2751138" cy="381000"/>
              <a:chOff x="3276600" y="4953000"/>
              <a:chExt cx="2751138" cy="38100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3276600" y="4953000"/>
                <a:ext cx="2192338" cy="381000"/>
                <a:chOff x="3251200" y="5715000"/>
                <a:chExt cx="2192338" cy="381000"/>
              </a:xfrm>
            </p:grpSpPr>
            <p:sp>
              <p:nvSpPr>
                <p:cNvPr id="26" name="Oval 27"/>
                <p:cNvSpPr>
                  <a:spLocks noChangeArrowheads="1"/>
                </p:cNvSpPr>
                <p:nvPr/>
              </p:nvSpPr>
              <p:spPr bwMode="auto">
                <a:xfrm>
                  <a:off x="3251200" y="5715000"/>
                  <a:ext cx="338138" cy="381000"/>
                </a:xfrm>
                <a:prstGeom prst="ellipse">
                  <a:avLst/>
                </a:prstGeom>
                <a:solidFill>
                  <a:srgbClr val="33CCCC"/>
                </a:solidFill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Oval 28"/>
                <p:cNvSpPr>
                  <a:spLocks noChangeArrowheads="1"/>
                </p:cNvSpPr>
                <p:nvPr/>
              </p:nvSpPr>
              <p:spPr bwMode="auto">
                <a:xfrm>
                  <a:off x="3860800" y="5715000"/>
                  <a:ext cx="338138" cy="381000"/>
                </a:xfrm>
                <a:prstGeom prst="ellipse">
                  <a:avLst/>
                </a:prstGeom>
                <a:solidFill>
                  <a:srgbClr val="33CCCC"/>
                </a:solidFill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Oval 29"/>
                <p:cNvSpPr>
                  <a:spLocks noChangeArrowheads="1"/>
                </p:cNvSpPr>
                <p:nvPr/>
              </p:nvSpPr>
              <p:spPr bwMode="auto">
                <a:xfrm>
                  <a:off x="4495800" y="5715000"/>
                  <a:ext cx="338138" cy="381000"/>
                </a:xfrm>
                <a:prstGeom prst="ellipse">
                  <a:avLst/>
                </a:prstGeom>
                <a:solidFill>
                  <a:srgbClr val="33CCCC"/>
                </a:solidFill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Oval 30"/>
                <p:cNvSpPr>
                  <a:spLocks noChangeArrowheads="1"/>
                </p:cNvSpPr>
                <p:nvPr/>
              </p:nvSpPr>
              <p:spPr bwMode="auto">
                <a:xfrm>
                  <a:off x="5105400" y="5715000"/>
                  <a:ext cx="338138" cy="381000"/>
                </a:xfrm>
                <a:prstGeom prst="ellipse">
                  <a:avLst/>
                </a:prstGeom>
                <a:solidFill>
                  <a:srgbClr val="33CCCC"/>
                </a:solidFill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1" name="Oval 32"/>
              <p:cNvSpPr>
                <a:spLocks noChangeArrowheads="1"/>
              </p:cNvSpPr>
              <p:nvPr/>
            </p:nvSpPr>
            <p:spPr bwMode="auto">
              <a:xfrm>
                <a:off x="5689600" y="4953000"/>
                <a:ext cx="338138" cy="381000"/>
              </a:xfrm>
              <a:prstGeom prst="ellipse">
                <a:avLst/>
              </a:prstGeom>
              <a:noFill/>
              <a:ln w="12700">
                <a:solidFill>
                  <a:srgbClr val="33CCCC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5984759" y="5468874"/>
              <a:ext cx="309875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72786" y="210473"/>
            <a:ext cx="8111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Magnetic Resonance Imaging</a:t>
            </a:r>
          </a:p>
          <a:p>
            <a:r>
              <a:rPr lang="en-US" sz="3000" i="1" dirty="0" smtClean="0">
                <a:latin typeface="Times New Roman"/>
                <a:cs typeface="Times New Roman"/>
              </a:rPr>
              <a:t>	</a:t>
            </a:r>
            <a:r>
              <a:rPr lang="en-US" sz="2200" i="1" dirty="0" smtClean="0">
                <a:latin typeface="Times New Roman"/>
                <a:cs typeface="Times New Roman"/>
              </a:rPr>
              <a:t>- MRI Basics</a:t>
            </a:r>
          </a:p>
          <a:p>
            <a:pPr lvl="0"/>
            <a:r>
              <a:rPr lang="en-US" sz="2200" i="1" dirty="0" smtClean="0">
                <a:latin typeface="Times New Roman"/>
                <a:cs typeface="Times New Roman"/>
              </a:rPr>
              <a:t>		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RF </a:t>
            </a:r>
            <a:r>
              <a:rPr lang="en-US" i="1" kern="0" dirty="0" smtClean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Photon Energy, Absorption, Emission and Spin</a:t>
            </a:r>
            <a:endParaRPr lang="en-US" i="1" kern="0" dirty="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66733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" b="1" dirty="0" smtClean="0">
                <a:latin typeface="Times New Roman"/>
                <a:ea typeface="ＭＳ Ｐゴシック" pitchFamily="37" charset="-128"/>
                <a:cs typeface="Times New Roman"/>
              </a:rPr>
              <a:t>An Introduction to MRI Physics and Analysis Michael Jay </a:t>
            </a:r>
            <a:r>
              <a:rPr lang="en-US" sz="600" b="1" dirty="0" err="1" smtClean="0">
                <a:latin typeface="Times New Roman"/>
                <a:ea typeface="ＭＳ Ｐゴシック" pitchFamily="37" charset="-128"/>
                <a:cs typeface="Times New Roman"/>
              </a:rPr>
              <a:t>Schillaci</a:t>
            </a:r>
            <a:r>
              <a:rPr lang="en-US" sz="600" b="1" dirty="0" smtClean="0">
                <a:latin typeface="Times New Roman"/>
                <a:ea typeface="ＭＳ Ｐゴシック" pitchFamily="37" charset="-128"/>
                <a:cs typeface="Times New Roman"/>
              </a:rPr>
              <a:t>, PhD</a:t>
            </a:r>
            <a:endParaRPr lang="en-US" sz="600" b="1" dirty="0">
              <a:latin typeface="Times New Roman"/>
              <a:ea typeface="ＭＳ Ｐゴシック" pitchFamily="37" charset="-128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2216150"/>
            <a:ext cx="4876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SzPct val="75000"/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Energy Difference</a:t>
            </a:r>
          </a:p>
          <a:p>
            <a:pPr marL="742950" lvl="1" indent="-285750" eaLnBrk="1" hangingPunct="1">
              <a:spcBef>
                <a:spcPct val="20000"/>
              </a:spcBef>
              <a:buSzPct val="80000"/>
              <a:buFont typeface="Arial"/>
              <a:buChar char="•"/>
            </a:pPr>
            <a:endParaRPr lang="en-US" sz="2400" dirty="0">
              <a:latin typeface="Times New Roman"/>
              <a:ea typeface="ＭＳ Ｐゴシック" pitchFamily="-107" charset="-128"/>
              <a:cs typeface="Times New Roman"/>
            </a:endParaRPr>
          </a:p>
          <a:p>
            <a:pPr marL="742950" lvl="1" indent="-285750" eaLnBrk="1" hangingPunct="1">
              <a:spcBef>
                <a:spcPct val="20000"/>
              </a:spcBef>
              <a:buSzPct val="80000"/>
              <a:buFont typeface="Arial"/>
              <a:buChar char="•"/>
            </a:pPr>
            <a:endParaRPr lang="en-US" sz="2400" dirty="0">
              <a:latin typeface="Times New Roman"/>
              <a:ea typeface="ＭＳ Ｐゴシック" pitchFamily="-107" charset="-128"/>
              <a:cs typeface="Times New Roman"/>
            </a:endParaRPr>
          </a:p>
          <a:p>
            <a:pPr marL="742950" lvl="1" indent="-285750" eaLnBrk="1" hangingPunct="1">
              <a:spcBef>
                <a:spcPct val="20000"/>
              </a:spcBef>
              <a:buSzPct val="80000"/>
              <a:buFont typeface="Arial"/>
              <a:buChar char="•"/>
            </a:pPr>
            <a:endParaRPr lang="en-US" sz="2400" dirty="0">
              <a:latin typeface="Times New Roman"/>
              <a:ea typeface="ＭＳ Ｐゴシック" pitchFamily="-107" charset="-128"/>
              <a:cs typeface="Times New Roman"/>
            </a:endParaRPr>
          </a:p>
          <a:p>
            <a:pPr marL="742950" lvl="1" indent="-285750" eaLnBrk="1" hangingPunct="1">
              <a:spcBef>
                <a:spcPct val="20000"/>
              </a:spcBef>
              <a:buSzPct val="80000"/>
              <a:buFont typeface="Arial"/>
              <a:buChar char="•"/>
            </a:pPr>
            <a:endParaRPr lang="en-US" sz="2400" dirty="0">
              <a:latin typeface="Times New Roman"/>
              <a:ea typeface="ＭＳ Ｐゴシック" pitchFamily="-107" charset="-128"/>
              <a:cs typeface="Times New Roman"/>
            </a:endParaRPr>
          </a:p>
          <a:p>
            <a:pPr marL="342900" indent="-342900" eaLnBrk="1" hangingPunct="1">
              <a:spcBef>
                <a:spcPct val="20000"/>
              </a:spcBef>
              <a:buSzPct val="75000"/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Frequency</a:t>
            </a:r>
          </a:p>
          <a:p>
            <a:pPr marL="742950" lvl="1" indent="-285750" eaLnBrk="1" hangingPunct="1">
              <a:spcBef>
                <a:spcPct val="20000"/>
              </a:spcBef>
              <a:buSzPct val="80000"/>
              <a:buFont typeface="Arial"/>
              <a:buChar char="•"/>
            </a:pPr>
            <a:r>
              <a:rPr lang="en-US" sz="2400" dirty="0">
                <a:latin typeface="Times New Roman"/>
                <a:ea typeface="ＭＳ Ｐゴシック" pitchFamily="-107" charset="-128"/>
                <a:cs typeface="Times New Roman"/>
              </a:rPr>
              <a:t>Equate differences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72786" y="3026467"/>
            <a:ext cx="41910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2">
              <a:buFont typeface="Symbol" pitchFamily="-107" charset="2"/>
              <a:buChar char="D"/>
            </a:pPr>
            <a:r>
              <a:rPr kumimoji="1" lang="en-US" altLang="zh-TW" sz="2400" i="1" dirty="0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E = </a:t>
            </a:r>
            <a:r>
              <a:rPr kumimoji="1" lang="en-US" altLang="zh-TW" sz="2400" i="1" dirty="0" err="1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E</a:t>
            </a:r>
            <a:r>
              <a:rPr kumimoji="1" lang="en-US" altLang="zh-TW" sz="2400" i="1" baseline="-25000" dirty="0" err="1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up</a:t>
            </a:r>
            <a:r>
              <a:rPr kumimoji="1" lang="en-US" altLang="zh-TW" sz="2400" i="1" dirty="0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 – </a:t>
            </a:r>
            <a:r>
              <a:rPr kumimoji="1" lang="en-US" altLang="zh-TW" sz="2400" i="1" dirty="0" err="1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E</a:t>
            </a:r>
            <a:r>
              <a:rPr kumimoji="1" lang="en-US" altLang="zh-TW" sz="2400" i="1" baseline="-25000" dirty="0" err="1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down</a:t>
            </a:r>
            <a:endParaRPr kumimoji="1" lang="en-US" altLang="zh-TW" sz="2400" i="1" dirty="0">
              <a:latin typeface="Times New Roman" pitchFamily="-107" charset="0"/>
              <a:ea typeface="新細明體" pitchFamily="-107" charset="-120"/>
              <a:cs typeface="新細明體" pitchFamily="-107" charset="-120"/>
            </a:endParaRPr>
          </a:p>
          <a:p>
            <a:pPr lvl="2">
              <a:buFont typeface="Symbol" pitchFamily="-107" charset="2"/>
              <a:buNone/>
            </a:pPr>
            <a:r>
              <a:rPr kumimoji="1" lang="en-US" altLang="zh-TW" sz="2400" i="1" dirty="0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      = </a:t>
            </a:r>
            <a:r>
              <a:rPr kumimoji="1" lang="en-US" altLang="zh-TW" sz="2400" i="1" dirty="0" err="1">
                <a:latin typeface="Symbol" pitchFamily="-107" charset="2"/>
                <a:ea typeface="新細明體" pitchFamily="-107" charset="-120"/>
                <a:cs typeface="新細明體" pitchFamily="-107" charset="-120"/>
              </a:rPr>
              <a:t>m</a:t>
            </a:r>
            <a:r>
              <a:rPr kumimoji="1" lang="en-US" altLang="zh-TW" sz="2400" i="1" baseline="-25000" dirty="0" err="1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z</a:t>
            </a:r>
            <a:r>
              <a:rPr kumimoji="1" lang="en-US" altLang="zh-TW" sz="2400" i="1" dirty="0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 B</a:t>
            </a:r>
            <a:r>
              <a:rPr kumimoji="1" lang="en-US" altLang="zh-TW" sz="2400" i="1" baseline="-25000" dirty="0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o</a:t>
            </a:r>
            <a:r>
              <a:rPr kumimoji="1" lang="en-US" altLang="zh-TW" sz="2400" i="1" dirty="0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 -  (-</a:t>
            </a:r>
            <a:r>
              <a:rPr kumimoji="1" lang="en-US" altLang="zh-TW" sz="2400" i="1" dirty="0" err="1">
                <a:latin typeface="Symbol" pitchFamily="-107" charset="2"/>
                <a:ea typeface="新細明體" pitchFamily="-107" charset="-120"/>
                <a:cs typeface="新細明體" pitchFamily="-107" charset="-120"/>
              </a:rPr>
              <a:t>m</a:t>
            </a:r>
            <a:r>
              <a:rPr kumimoji="1" lang="en-US" altLang="zh-TW" sz="2400" i="1" baseline="-25000" dirty="0" err="1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z</a:t>
            </a:r>
            <a:r>
              <a:rPr kumimoji="1" lang="en-US" altLang="zh-TW" sz="2400" i="1" dirty="0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 B</a:t>
            </a:r>
            <a:r>
              <a:rPr kumimoji="1" lang="en-US" altLang="zh-TW" sz="2400" i="1" baseline="-25000" dirty="0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o</a:t>
            </a:r>
            <a:r>
              <a:rPr kumimoji="1" lang="en-US" altLang="zh-TW" sz="2400" i="1" dirty="0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 )</a:t>
            </a:r>
            <a:endParaRPr kumimoji="1" lang="en-US" altLang="zh-TW" sz="2400" i="1" baseline="-25000" dirty="0">
              <a:latin typeface="Times New Roman" pitchFamily="-107" charset="0"/>
              <a:ea typeface="新細明體" pitchFamily="-107" charset="-120"/>
              <a:cs typeface="新細明體" pitchFamily="-107" charset="-120"/>
            </a:endParaRPr>
          </a:p>
          <a:p>
            <a:pPr lvl="2">
              <a:buFont typeface="Symbol" pitchFamily="-107" charset="2"/>
              <a:buChar char=" "/>
            </a:pPr>
            <a:r>
              <a:rPr kumimoji="1" lang="en-US" altLang="zh-TW" sz="2400" i="1" dirty="0">
                <a:latin typeface="Symbol" pitchFamily="-107" charset="2"/>
                <a:ea typeface="新細明體" pitchFamily="-107" charset="-120"/>
                <a:cs typeface="新細明體" pitchFamily="-107" charset="-120"/>
              </a:rPr>
              <a:t>     =  2 </a:t>
            </a:r>
            <a:r>
              <a:rPr kumimoji="1" lang="en-US" altLang="zh-TW" sz="2400" i="1" dirty="0" err="1">
                <a:latin typeface="Symbol" pitchFamily="-107" charset="2"/>
                <a:ea typeface="新細明體" pitchFamily="-107" charset="-120"/>
                <a:cs typeface="新細明體" pitchFamily="-107" charset="-120"/>
              </a:rPr>
              <a:t>m</a:t>
            </a:r>
            <a:r>
              <a:rPr kumimoji="1" lang="en-US" altLang="zh-TW" sz="2400" i="1" baseline="-25000" dirty="0" err="1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z</a:t>
            </a:r>
            <a:r>
              <a:rPr kumimoji="1" lang="en-US" altLang="zh-TW" sz="2400" i="1" dirty="0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 B</a:t>
            </a:r>
            <a:r>
              <a:rPr kumimoji="1" lang="en-US" altLang="zh-TW" sz="2400" i="1" baseline="-25000" dirty="0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o</a:t>
            </a:r>
            <a:endParaRPr kumimoji="1" lang="en-US" altLang="zh-TW" sz="2400" i="1" dirty="0">
              <a:latin typeface="Symbol" pitchFamily="-107" charset="2"/>
              <a:ea typeface="新細明體" pitchFamily="-107" charset="-120"/>
              <a:cs typeface="新細明體" pitchFamily="-107" charset="-12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6096000" y="1600200"/>
            <a:ext cx="990600" cy="1295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6172200" y="1752600"/>
            <a:ext cx="0" cy="685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6705600" y="1752600"/>
            <a:ext cx="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58000" y="1905000"/>
            <a:ext cx="3603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5FF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m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562600" y="1905000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5FF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B</a:t>
            </a:r>
            <a:r>
              <a:rPr lang="en-US" sz="2400" baseline="-25000">
                <a:solidFill>
                  <a:srgbClr val="5FF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0</a:t>
            </a:r>
            <a:endParaRPr lang="en-US" sz="2400">
              <a:solidFill>
                <a:srgbClr val="5FF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ymbol" charset="2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6172200" y="2667000"/>
            <a:ext cx="0" cy="685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6705600" y="2667000"/>
            <a:ext cx="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58000" y="2819400"/>
            <a:ext cx="3603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5FF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m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562600" y="2819400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5FF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B</a:t>
            </a:r>
            <a:r>
              <a:rPr lang="en-US" sz="2400" baseline="-25000">
                <a:solidFill>
                  <a:srgbClr val="5FF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0</a:t>
            </a:r>
            <a:endParaRPr lang="en-US" sz="2400">
              <a:solidFill>
                <a:srgbClr val="5FF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ymbol" charset="2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72786" y="5591270"/>
            <a:ext cx="46482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2">
              <a:buFont typeface="Symbol" pitchFamily="-107" charset="2"/>
              <a:buChar char="D"/>
            </a:pPr>
            <a:r>
              <a:rPr kumimoji="1" lang="en-US" altLang="zh-TW" sz="2400" i="1" dirty="0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E = </a:t>
            </a:r>
            <a:r>
              <a:rPr kumimoji="1" lang="en-US" altLang="zh-TW" sz="2400" i="1" dirty="0" smtClean="0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hf</a:t>
            </a:r>
            <a:r>
              <a:rPr kumimoji="1" lang="en-US" altLang="zh-TW" sz="2400" i="1" baseline="-25000" dirty="0" smtClean="0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0</a:t>
            </a:r>
            <a:r>
              <a:rPr kumimoji="1" lang="en-US" altLang="zh-TW" sz="2400" i="1" dirty="0" smtClean="0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 </a:t>
            </a:r>
            <a:r>
              <a:rPr kumimoji="1" lang="en-US" altLang="zh-TW" sz="2400" i="1" dirty="0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= </a:t>
            </a:r>
            <a:r>
              <a:rPr kumimoji="1" lang="en-US" altLang="zh-TW" sz="2400" i="1" dirty="0">
                <a:latin typeface="Symbol" pitchFamily="-107" charset="2"/>
                <a:ea typeface="新細明體" pitchFamily="-107" charset="-120"/>
                <a:cs typeface="新細明體" pitchFamily="-107" charset="-120"/>
              </a:rPr>
              <a:t>2 </a:t>
            </a:r>
            <a:r>
              <a:rPr kumimoji="1" lang="en-US" altLang="zh-TW" sz="2400" i="1" dirty="0" err="1">
                <a:latin typeface="Symbol" pitchFamily="-107" charset="2"/>
                <a:ea typeface="新細明體" pitchFamily="-107" charset="-120"/>
                <a:cs typeface="新細明體" pitchFamily="-107" charset="-120"/>
              </a:rPr>
              <a:t>m</a:t>
            </a:r>
            <a:r>
              <a:rPr kumimoji="1" lang="en-US" altLang="zh-TW" sz="2400" i="1" baseline="-25000" dirty="0" err="1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z</a:t>
            </a:r>
            <a:r>
              <a:rPr kumimoji="1" lang="en-US" altLang="zh-TW" sz="2400" i="1" dirty="0" smtClean="0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 B</a:t>
            </a:r>
            <a:r>
              <a:rPr kumimoji="1" lang="en-US" altLang="zh-TW" sz="2400" i="1" baseline="-25000" dirty="0" smtClean="0">
                <a:latin typeface="Times New Roman" pitchFamily="-107" charset="0"/>
                <a:ea typeface="新細明體" pitchFamily="-107" charset="-120"/>
                <a:cs typeface="新細明體" pitchFamily="-107" charset="-120"/>
              </a:rPr>
              <a:t>o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5453063" y="3940867"/>
          <a:ext cx="2046287" cy="273050"/>
        </p:xfrm>
        <a:graphic>
          <a:graphicData uri="http://schemas.openxmlformats.org/presentationml/2006/ole">
            <p:oleObj spid="_x0000_s32770" name="Equation" r:id="rId3" imgW="1143000" imgH="177800" progId="Equation.3">
              <p:embed/>
            </p:oleObj>
          </a:graphicData>
        </a:graphic>
      </p:graphicFrame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486400" y="3545997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SzPct val="100000"/>
              <a:buFont typeface="Wingdings" pitchFamily="-107" charset="2"/>
              <a:buNone/>
            </a:pPr>
            <a:r>
              <a:rPr lang="en-US" i="1" dirty="0" err="1">
                <a:latin typeface="Times New Roman"/>
                <a:cs typeface="Times New Roman"/>
              </a:rPr>
              <a:t>Larmor</a:t>
            </a:r>
            <a:r>
              <a:rPr lang="en-US" i="1" dirty="0">
                <a:latin typeface="Times New Roman"/>
                <a:cs typeface="Times New Roman"/>
              </a:rPr>
              <a:t> Equation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786" y="210473"/>
            <a:ext cx="8111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Magnetic Resonance Imaging</a:t>
            </a:r>
          </a:p>
          <a:p>
            <a:r>
              <a:rPr lang="en-US" sz="3000" i="1" dirty="0" smtClean="0">
                <a:latin typeface="Times New Roman"/>
                <a:cs typeface="Times New Roman"/>
              </a:rPr>
              <a:t>	</a:t>
            </a:r>
            <a:r>
              <a:rPr lang="en-US" sz="2200" i="1" dirty="0" smtClean="0">
                <a:latin typeface="Times New Roman"/>
                <a:cs typeface="Times New Roman"/>
              </a:rPr>
              <a:t>- MRI Basics</a:t>
            </a:r>
          </a:p>
          <a:p>
            <a:pPr lvl="0"/>
            <a:r>
              <a:rPr lang="en-US" sz="2200" i="1" dirty="0" smtClean="0">
                <a:latin typeface="Times New Roman"/>
                <a:cs typeface="Times New Roman"/>
              </a:rPr>
              <a:t>		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RF </a:t>
            </a:r>
            <a:r>
              <a:rPr lang="en-US" i="1" kern="0" dirty="0" smtClean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Photon Energy, Absorption, Emission and Spin</a:t>
            </a:r>
            <a:endParaRPr lang="en-US" i="1" kern="0" dirty="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4436898"/>
            <a:ext cx="317900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Only certain frequencies are absorbed or emitted by the proton.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These specific frequencies are called resonant frequencies.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SzPct val="65000"/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Quantum Mechanics governs state transitions </a:t>
            </a:r>
          </a:p>
          <a:p>
            <a:pPr marL="669925" lvl="1" indent="-325438" eaLnBrk="1" hangingPunct="1">
              <a:spcBef>
                <a:spcPct val="20000"/>
              </a:spcBef>
              <a:buSzPct val="60000"/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Energy of transition</a:t>
            </a:r>
          </a:p>
          <a:p>
            <a:pPr marL="669925" lvl="1" indent="-325438" eaLnBrk="1" hangingPunct="1">
              <a:spcBef>
                <a:spcPct val="20000"/>
              </a:spcBef>
              <a:buSzPct val="60000"/>
              <a:buFont typeface="Arial"/>
              <a:buChar char="•"/>
            </a:pPr>
            <a:endParaRPr lang="en-US" sz="2200" dirty="0">
              <a:latin typeface="Times New Roman"/>
              <a:cs typeface="Times New Roman"/>
            </a:endParaRPr>
          </a:p>
          <a:p>
            <a:pPr marL="669925" lvl="1" indent="-325438" eaLnBrk="1" hangingPunct="1">
              <a:spcBef>
                <a:spcPct val="20000"/>
              </a:spcBef>
              <a:buSzPct val="60000"/>
              <a:buFont typeface="Arial"/>
              <a:buChar char="•"/>
            </a:pPr>
            <a:endParaRPr lang="en-US" sz="2200" dirty="0">
              <a:latin typeface="Times New Roman"/>
              <a:cs typeface="Times New Roman"/>
            </a:endParaRPr>
          </a:p>
          <a:p>
            <a:pPr marL="669925" lvl="1" indent="-325438" eaLnBrk="1" hangingPunct="1">
              <a:spcBef>
                <a:spcPct val="20000"/>
              </a:spcBef>
              <a:buSzPct val="60000"/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Planck’s constant</a:t>
            </a:r>
          </a:p>
          <a:p>
            <a:pPr marL="669925" lvl="1" indent="-325438" eaLnBrk="1" hangingPunct="1">
              <a:spcBef>
                <a:spcPct val="20000"/>
              </a:spcBef>
              <a:buSzPct val="60000"/>
              <a:buFont typeface="Arial"/>
              <a:buChar char="•"/>
            </a:pPr>
            <a:endParaRPr lang="en-US" sz="2200" dirty="0">
              <a:latin typeface="Times New Roman"/>
              <a:cs typeface="Times New Roman"/>
            </a:endParaRPr>
          </a:p>
          <a:p>
            <a:pPr marL="669925" lvl="1" indent="-325438" eaLnBrk="1" hangingPunct="1">
              <a:spcBef>
                <a:spcPct val="20000"/>
              </a:spcBef>
              <a:buSzPct val="60000"/>
              <a:buFont typeface="Arial"/>
              <a:buChar char="•"/>
            </a:pPr>
            <a:endParaRPr lang="en-US" sz="2200" dirty="0">
              <a:latin typeface="Times New Roman"/>
              <a:cs typeface="Times New Roman"/>
            </a:endParaRPr>
          </a:p>
          <a:p>
            <a:pPr marL="669925" lvl="1" indent="-325438" eaLnBrk="1" hangingPunct="1">
              <a:spcBef>
                <a:spcPct val="20000"/>
              </a:spcBef>
              <a:buSzPct val="60000"/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Energy values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786" y="210473"/>
            <a:ext cx="8111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Magnetic Resonance Imaging</a:t>
            </a:r>
          </a:p>
          <a:p>
            <a:r>
              <a:rPr lang="en-US" sz="3000" i="1" dirty="0" smtClean="0">
                <a:latin typeface="Times New Roman"/>
                <a:cs typeface="Times New Roman"/>
              </a:rPr>
              <a:t>	</a:t>
            </a:r>
            <a:r>
              <a:rPr lang="en-US" sz="2200" i="1" dirty="0" smtClean="0">
                <a:latin typeface="Times New Roman"/>
                <a:cs typeface="Times New Roman"/>
              </a:rPr>
              <a:t>- MRI Basics</a:t>
            </a:r>
          </a:p>
          <a:p>
            <a:pPr lvl="0"/>
            <a:r>
              <a:rPr lang="en-US" sz="2200" i="1" dirty="0" smtClean="0">
                <a:latin typeface="Times New Roman"/>
                <a:cs typeface="Times New Roman"/>
              </a:rPr>
              <a:t>		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RF </a:t>
            </a:r>
            <a:r>
              <a:rPr lang="en-US" i="1" kern="0" dirty="0" smtClean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Photon Energy, Absorption, Emission and Spin</a:t>
            </a:r>
            <a:endParaRPr lang="en-US" i="1" kern="0" dirty="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038600" y="2514600"/>
          <a:ext cx="3762375" cy="3200400"/>
        </p:xfrm>
        <a:graphic>
          <a:graphicData uri="http://schemas.openxmlformats.org/presentationml/2006/ole">
            <p:oleObj spid="_x0000_s33794" name="Image" r:id="rId3" imgW="5438758" imgH="4625485" progId="">
              <p:embed/>
            </p:oleObj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7086600" y="3429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7010400" y="495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543800" y="4724400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latin typeface="Times New Roman" pitchFamily="-107" charset="0"/>
              </a:rPr>
              <a:t>MRI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20000" y="3200400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latin typeface="Times New Roman" pitchFamily="-107" charset="0"/>
              </a:rPr>
              <a:t>X-Ray, CT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629400" y="44196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i="1">
                <a:solidFill>
                  <a:srgbClr val="FF0000"/>
                </a:solidFill>
              </a:rPr>
              <a:t>Excites Electrons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629400" y="50292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i="1">
                <a:solidFill>
                  <a:srgbClr val="FF0000"/>
                </a:solidFill>
              </a:rPr>
              <a:t>Excites Protons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752600" y="2667000"/>
          <a:ext cx="914400" cy="338138"/>
        </p:xfrm>
        <a:graphic>
          <a:graphicData uri="http://schemas.openxmlformats.org/presentationml/2006/ole">
            <p:oleObj spid="_x0000_s33795" name="Equation" r:id="rId4" imgW="482600" imgH="177800" progId="Equation.3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066800" y="3810000"/>
          <a:ext cx="2719388" cy="385763"/>
        </p:xfrm>
        <a:graphic>
          <a:graphicData uri="http://schemas.openxmlformats.org/presentationml/2006/ole">
            <p:oleObj spid="_x0000_s33796" name="Equation" r:id="rId5" imgW="7315200" imgH="1041400" progId="Equation.3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066800" y="5029200"/>
          <a:ext cx="2819400" cy="466725"/>
        </p:xfrm>
        <a:graphic>
          <a:graphicData uri="http://schemas.openxmlformats.org/presentationml/2006/ole">
            <p:oleObj spid="_x0000_s33797" name="Equation" r:id="rId6" imgW="7315200" imgH="1206500" progId="Equation.3">
              <p:embed/>
            </p:oleObj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1031875" y="5573713"/>
          <a:ext cx="2889250" cy="442912"/>
        </p:xfrm>
        <a:graphic>
          <a:graphicData uri="http://schemas.openxmlformats.org/presentationml/2006/ole">
            <p:oleObj spid="_x0000_s33798" name="Equation" r:id="rId7" imgW="7315200" imgH="1117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786" y="362679"/>
            <a:ext cx="8111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Magnetic Resonance Imaging</a:t>
            </a:r>
          </a:p>
          <a:p>
            <a:r>
              <a:rPr lang="en-US" sz="3000" i="1" dirty="0" smtClean="0">
                <a:latin typeface="Times New Roman"/>
                <a:cs typeface="Times New Roman"/>
              </a:rPr>
              <a:t>	</a:t>
            </a:r>
            <a:r>
              <a:rPr lang="en-US" sz="2200" i="1" dirty="0" smtClean="0">
                <a:latin typeface="Times New Roman"/>
                <a:cs typeface="Times New Roman"/>
              </a:rPr>
              <a:t>- Outline</a:t>
            </a:r>
            <a:endParaRPr lang="en-US" sz="2200" i="1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786" y="1696538"/>
            <a:ext cx="81115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Magnetism and precession of magnetic moments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Nuclear magnetic fields and nuclear magnetic moments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Spin orientation and spin state transitions &amp; </a:t>
            </a:r>
            <a:r>
              <a:rPr lang="en-US" dirty="0" err="1" smtClean="0">
                <a:latin typeface="Times New Roman"/>
                <a:cs typeface="Times New Roman"/>
              </a:rPr>
              <a:t>Larmor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frequency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RF pulses &amp; NMR </a:t>
            </a:r>
            <a:r>
              <a:rPr lang="en-US" dirty="0">
                <a:latin typeface="Times New Roman"/>
                <a:cs typeface="Times New Roman"/>
              </a:rPr>
              <a:t>signal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T1 </a:t>
            </a:r>
            <a:r>
              <a:rPr lang="en-US" dirty="0">
                <a:latin typeface="Times New Roman"/>
                <a:cs typeface="Times New Roman"/>
              </a:rPr>
              <a:t>&amp; T2 relaxation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Spin </a:t>
            </a:r>
            <a:r>
              <a:rPr lang="en-US" dirty="0">
                <a:latin typeface="Times New Roman"/>
                <a:cs typeface="Times New Roman"/>
              </a:rPr>
              <a:t>echo formation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Contrast mechanisms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MRI scanners and imaging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207855" y="3590074"/>
            <a:ext cx="2838405" cy="2838405"/>
            <a:chOff x="5653200" y="3235474"/>
            <a:chExt cx="2838405" cy="28384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3200" y="3235474"/>
              <a:ext cx="2838405" cy="2838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81010" y="5860793"/>
              <a:ext cx="156966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http://</a:t>
              </a:r>
              <a:r>
                <a:rPr lang="en-US" sz="600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dynamicheartphantom.com/cardiac.jpg</a:t>
              </a:r>
              <a:endParaRPr lang="en-US" sz="6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2135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i="1" kern="0" noProof="0" dirty="0" smtClean="0">
                <a:latin typeface="Times New Roman"/>
                <a:ea typeface="ＭＳ Ｐゴシック" pitchFamily="60" charset="-128"/>
                <a:cs typeface="Times New Roman"/>
              </a:rPr>
              <a:t>MRI Scanner</a:t>
            </a:r>
            <a:endParaRPr kumimoji="0" lang="en-US" sz="3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pitchFamily="60" charset="-128"/>
              <a:cs typeface="Times New Roman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40354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60" charset="-128"/>
              <a:cs typeface="ＭＳ Ｐゴシック" pitchFamily="60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60" charset="-128"/>
              <a:cs typeface="ＭＳ Ｐゴシック" pitchFamily="60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1290474"/>
            <a:ext cx="8423824" cy="4267941"/>
            <a:chOff x="457200" y="1290474"/>
            <a:chExt cx="8423824" cy="4267941"/>
          </a:xfrm>
        </p:grpSpPr>
        <p:graphicFrame>
          <p:nvGraphicFramePr>
            <p:cNvPr id="4" name="Object 2"/>
            <p:cNvGraphicFramePr>
              <a:graphicFrameLocks noChangeAspect="1"/>
            </p:cNvGraphicFramePr>
            <p:nvPr/>
          </p:nvGraphicFramePr>
          <p:xfrm>
            <a:off x="3820226" y="1290475"/>
            <a:ext cx="5060798" cy="4267940"/>
          </p:xfrm>
          <a:graphic>
            <a:graphicData uri="http://schemas.openxmlformats.org/presentationml/2006/ole">
              <p:oleObj spid="_x0000_s38914" name="Image" r:id="rId3" imgW="5667490" imgH="4777974" progId="">
                <p:embed/>
              </p:oleObj>
            </a:graphicData>
          </a:graphic>
        </p:graphicFrame>
        <p:graphicFrame>
          <p:nvGraphicFramePr>
            <p:cNvPr id="5" name="Object 3"/>
            <p:cNvGraphicFramePr>
              <a:graphicFrameLocks noChangeAspect="1"/>
            </p:cNvGraphicFramePr>
            <p:nvPr/>
          </p:nvGraphicFramePr>
          <p:xfrm>
            <a:off x="457200" y="1290474"/>
            <a:ext cx="3046413" cy="4267941"/>
          </p:xfrm>
          <a:graphic>
            <a:graphicData uri="http://schemas.openxmlformats.org/presentationml/2006/ole">
              <p:oleObj spid="_x0000_s38915" name="Image" r:id="rId4" imgW="3263492" imgH="4571429" progId="">
                <p:embed/>
              </p:oleObj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3820226" y="5373749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b="1" dirty="0" smtClean="0">
                  <a:latin typeface="Times New Roman"/>
                  <a:ea typeface="ＭＳ Ｐゴシック" pitchFamily="37" charset="-128"/>
                  <a:cs typeface="Times New Roman"/>
                </a:rPr>
                <a:t>An Introduction to MRI Physics and Analysis Michael Jay </a:t>
              </a:r>
              <a:r>
                <a:rPr lang="en-US" sz="600" b="1" dirty="0" err="1" smtClean="0">
                  <a:latin typeface="Times New Roman"/>
                  <a:ea typeface="ＭＳ Ｐゴシック" pitchFamily="37" charset="-128"/>
                  <a:cs typeface="Times New Roman"/>
                </a:rPr>
                <a:t>Schillaci</a:t>
              </a:r>
              <a:r>
                <a:rPr lang="en-US" sz="600" b="1" dirty="0" smtClean="0">
                  <a:latin typeface="Times New Roman"/>
                  <a:ea typeface="ＭＳ Ｐゴシック" pitchFamily="37" charset="-128"/>
                  <a:cs typeface="Times New Roman"/>
                </a:rPr>
                <a:t>, PhD</a:t>
              </a:r>
              <a:endParaRPr lang="en-US" sz="600" b="1" dirty="0">
                <a:latin typeface="Times New Roman"/>
                <a:ea typeface="ＭＳ Ｐゴシック" pitchFamily="37" charset="-128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60693" y="1187497"/>
            <a:ext cx="412272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60" charset="-128"/>
                <a:cs typeface="Times New Roman"/>
              </a:rPr>
              <a:t>Protons in </a:t>
            </a:r>
            <a:r>
              <a:rPr kumimoji="0" lang="en-US" sz="2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60" charset="-128"/>
                <a:cs typeface="Times New Roman"/>
              </a:rPr>
              <a:t>no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pitchFamily="60" charset="-128"/>
                <a:cs typeface="Times New Roman"/>
              </a:rPr>
              <a:t> magnetic field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pitchFamily="60" charset="-128"/>
              <a:cs typeface="Times New Roma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60693" y="5038615"/>
            <a:ext cx="31242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/>
                <a:cs typeface="Times New Roman"/>
              </a:rPr>
              <a:t>In the absence of a strong magnetic field, the spins are oriented randomly.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Times New Roman"/>
                <a:cs typeface="Times New Roman"/>
              </a:rPr>
              <a:t>Thus, there is no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u="sng" dirty="0" smtClean="0">
                <a:latin typeface="Times New Roman"/>
                <a:cs typeface="Times New Roman"/>
              </a:rPr>
              <a:t>net </a:t>
            </a:r>
            <a:r>
              <a:rPr lang="en-US" u="sng" dirty="0">
                <a:latin typeface="Times New Roman"/>
                <a:cs typeface="Times New Roman"/>
              </a:rPr>
              <a:t>magnetization</a:t>
            </a:r>
            <a:r>
              <a:rPr lang="en-US" dirty="0">
                <a:latin typeface="Times New Roman"/>
                <a:cs typeface="Times New Roman"/>
              </a:rPr>
              <a:t> (M).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13367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Producing a MRI Signal</a:t>
            </a:r>
            <a:endParaRPr lang="en-US" sz="3000" i="1" dirty="0">
              <a:latin typeface="Times New Roman"/>
              <a:cs typeface="Times New Roman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444856" y="1352437"/>
            <a:ext cx="434657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In a magnetic field, protons can take either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737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high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37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-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or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low-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energy states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202990" y="5472945"/>
            <a:ext cx="31242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imes New Roman"/>
                <a:cs typeface="Times New Roman"/>
              </a:rPr>
              <a:t>There </a:t>
            </a:r>
            <a:r>
              <a:rPr lang="en-US" dirty="0">
                <a:latin typeface="Times New Roman"/>
                <a:cs typeface="Times New Roman"/>
              </a:rPr>
              <a:t>is </a:t>
            </a:r>
            <a:r>
              <a:rPr lang="en-US" dirty="0" smtClean="0">
                <a:latin typeface="Times New Roman"/>
                <a:cs typeface="Times New Roman"/>
              </a:rPr>
              <a:t>now a </a:t>
            </a:r>
            <a:r>
              <a:rPr lang="en-US" u="sng" dirty="0" smtClean="0">
                <a:latin typeface="Times New Roman"/>
                <a:cs typeface="Times New Roman"/>
              </a:rPr>
              <a:t>net </a:t>
            </a:r>
            <a:r>
              <a:rPr lang="en-US" u="sng" dirty="0">
                <a:latin typeface="Times New Roman"/>
                <a:cs typeface="Times New Roman"/>
              </a:rPr>
              <a:t>magnetization</a:t>
            </a:r>
            <a:r>
              <a:rPr lang="en-US" dirty="0">
                <a:latin typeface="Times New Roman"/>
                <a:cs typeface="Times New Roman"/>
              </a:rPr>
              <a:t> (M)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latin typeface="Times New Roman"/>
                <a:cs typeface="Times New Roman"/>
              </a:rPr>
              <a:t>Protons all </a:t>
            </a:r>
            <a:r>
              <a:rPr lang="en-US" dirty="0" err="1" smtClean="0">
                <a:latin typeface="Times New Roman"/>
                <a:cs typeface="Times New Roman"/>
              </a:rPr>
              <a:t>precessing</a:t>
            </a:r>
            <a:r>
              <a:rPr lang="en-US" dirty="0" smtClean="0">
                <a:latin typeface="Times New Roman"/>
                <a:cs typeface="Times New Roman"/>
              </a:rPr>
              <a:t> out of phase. 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0693" y="2267789"/>
            <a:ext cx="3398775" cy="2942352"/>
            <a:chOff x="560693" y="2267789"/>
            <a:chExt cx="3398775" cy="2942352"/>
          </a:xfrm>
        </p:grpSpPr>
        <p:pic>
          <p:nvPicPr>
            <p:cNvPr id="3" name="Picture 3" descr="fmri-fig-03-02-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3691" r="53610" b="22774"/>
            <a:stretch>
              <a:fillRect/>
            </a:stretch>
          </p:blipFill>
          <p:spPr bwMode="auto">
            <a:xfrm>
              <a:off x="560693" y="2267789"/>
              <a:ext cx="3398775" cy="294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803579" y="4811897"/>
              <a:ext cx="3056075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b="1" dirty="0" smtClean="0">
                  <a:latin typeface="Times New Roman"/>
                  <a:ea typeface="ＭＳ Ｐゴシック" pitchFamily="37" charset="-128"/>
                  <a:cs typeface="Times New Roman"/>
                </a:rPr>
                <a:t>An Introduction to MRI Physics and Analysis Michael Jay </a:t>
              </a:r>
              <a:r>
                <a:rPr lang="en-US" sz="600" b="1" dirty="0" err="1" smtClean="0">
                  <a:latin typeface="Times New Roman"/>
                  <a:ea typeface="ＭＳ Ｐゴシック" pitchFamily="37" charset="-128"/>
                  <a:cs typeface="Times New Roman"/>
                </a:rPr>
                <a:t>Schillaci</a:t>
              </a:r>
              <a:r>
                <a:rPr lang="en-US" sz="600" b="1" dirty="0" smtClean="0">
                  <a:latin typeface="Times New Roman"/>
                  <a:ea typeface="ＭＳ Ｐゴシック" pitchFamily="37" charset="-128"/>
                  <a:cs typeface="Times New Roman"/>
                </a:rPr>
                <a:t>, PhD</a:t>
              </a:r>
              <a:endParaRPr lang="en-US" sz="600" b="1" dirty="0">
                <a:latin typeface="Times New Roman"/>
                <a:ea typeface="ＭＳ Ｐゴシック" pitchFamily="37" charset="-128"/>
                <a:cs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44856" y="2724037"/>
            <a:ext cx="3882334" cy="2912333"/>
            <a:chOff x="4444856" y="2724037"/>
            <a:chExt cx="3882334" cy="2912333"/>
          </a:xfrm>
        </p:grpSpPr>
        <p:pic>
          <p:nvPicPr>
            <p:cNvPr id="7" name="Picture 3" descr="fmri-fig-03-05-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44856" y="2724037"/>
              <a:ext cx="3882334" cy="291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5202990" y="5288279"/>
              <a:ext cx="3056075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b="1" dirty="0" smtClean="0">
                  <a:latin typeface="Times New Roman"/>
                  <a:ea typeface="ＭＳ Ｐゴシック" pitchFamily="37" charset="-128"/>
                  <a:cs typeface="Times New Roman"/>
                </a:rPr>
                <a:t>An Introduction to MRI Physics and Analysis Michael Jay </a:t>
              </a:r>
              <a:r>
                <a:rPr lang="en-US" sz="600" b="1" dirty="0" err="1" smtClean="0">
                  <a:latin typeface="Times New Roman"/>
                  <a:ea typeface="ＭＳ Ｐゴシック" pitchFamily="37" charset="-128"/>
                  <a:cs typeface="Times New Roman"/>
                </a:rPr>
                <a:t>Schillaci</a:t>
              </a:r>
              <a:r>
                <a:rPr lang="en-US" sz="600" b="1" dirty="0" smtClean="0">
                  <a:latin typeface="Times New Roman"/>
                  <a:ea typeface="ＭＳ Ｐゴシック" pitchFamily="37" charset="-128"/>
                  <a:cs typeface="Times New Roman"/>
                </a:rPr>
                <a:t>, PhD</a:t>
              </a:r>
              <a:endParaRPr lang="en-US" sz="600" b="1" dirty="0">
                <a:latin typeface="Times New Roman"/>
                <a:ea typeface="ＭＳ Ｐゴシック" pitchFamily="37" charset="-128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640956" y="4560317"/>
            <a:ext cx="79855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The difference between the numbers of protons in the high-energy and low-energy states results in a </a:t>
            </a:r>
            <a:r>
              <a:rPr lang="en-US" sz="2000" u="sng" dirty="0">
                <a:latin typeface="Times New Roman"/>
                <a:cs typeface="Times New Roman"/>
              </a:rPr>
              <a:t>net magnetization</a:t>
            </a:r>
            <a:r>
              <a:rPr lang="en-US" sz="2000" dirty="0">
                <a:latin typeface="Times New Roman"/>
                <a:cs typeface="Times New Roman"/>
              </a:rPr>
              <a:t> (M) and gives rise to the </a:t>
            </a:r>
            <a:r>
              <a:rPr lang="en-US" sz="2000" dirty="0" err="1">
                <a:latin typeface="Times New Roman"/>
                <a:cs typeface="Times New Roman"/>
              </a:rPr>
              <a:t>Larmor</a:t>
            </a:r>
            <a:r>
              <a:rPr lang="en-US" sz="2000" dirty="0">
                <a:latin typeface="Times New Roman"/>
                <a:cs typeface="Times New Roman"/>
              </a:rPr>
              <a:t> Equation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The net magnetization points along the static magnetic field.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43012" name="Picture 3" descr="fmri-fig-03-07-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3037" y="1030813"/>
            <a:ext cx="4096635" cy="307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010" name="Object 2"/>
          <p:cNvGraphicFramePr>
            <a:graphicFrameLocks noChangeAspect="1"/>
          </p:cNvGraphicFramePr>
          <p:nvPr>
            <p:ph/>
          </p:nvPr>
        </p:nvGraphicFramePr>
        <p:xfrm>
          <a:off x="3533893" y="4103289"/>
          <a:ext cx="2209800" cy="344488"/>
        </p:xfrm>
        <a:graphic>
          <a:graphicData uri="http://schemas.openxmlformats.org/presentationml/2006/ole">
            <p:oleObj spid="_x0000_s45058" name="Equation" r:id="rId4" imgW="1143000" imgH="1778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13367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Producing a MRI Signal</a:t>
            </a:r>
            <a:endParaRPr lang="en-US" sz="3000" i="1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5245" y="3793392"/>
            <a:ext cx="305607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1" dirty="0" smtClean="0">
                <a:latin typeface="Times New Roman"/>
                <a:ea typeface="ＭＳ Ｐゴシック" pitchFamily="37" charset="-128"/>
                <a:cs typeface="Times New Roman"/>
              </a:rPr>
              <a:t>An Introduction to MRI Physics and Analysis Michael Jay </a:t>
            </a:r>
            <a:r>
              <a:rPr lang="en-US" sz="600" b="1" dirty="0" err="1" smtClean="0">
                <a:latin typeface="Times New Roman"/>
                <a:ea typeface="ＭＳ Ｐゴシック" pitchFamily="37" charset="-128"/>
                <a:cs typeface="Times New Roman"/>
              </a:rPr>
              <a:t>Schillaci</a:t>
            </a:r>
            <a:r>
              <a:rPr lang="en-US" sz="600" b="1" dirty="0" smtClean="0">
                <a:latin typeface="Times New Roman"/>
                <a:ea typeface="ＭＳ Ｐゴシック" pitchFamily="37" charset="-128"/>
                <a:cs typeface="Times New Roman"/>
              </a:rPr>
              <a:t>, PhD</a:t>
            </a:r>
            <a:endParaRPr lang="en-US" sz="600" b="1" dirty="0">
              <a:latin typeface="Times New Roman"/>
              <a:ea typeface="ＭＳ Ｐゴシック" pitchFamily="37" charset="-128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098" y="197916"/>
            <a:ext cx="8247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Producing a MRI Signal</a:t>
            </a:r>
            <a:endParaRPr lang="en-US" sz="3000" i="1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098" y="981334"/>
            <a:ext cx="841206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An oscillating RF signal is applied to the sample and nuclei can absorb energy of the 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correct frequency.  This excites the sample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This RF signal (which is small compared to the static field) is applied perpendicular to 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the static magnetic field.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The net magnetic field creates a force on the magnetization and the magnetization 	vector begins to </a:t>
            </a:r>
            <a:r>
              <a:rPr lang="en-US" dirty="0" err="1" smtClean="0">
                <a:latin typeface="Times New Roman"/>
                <a:cs typeface="Times New Roman"/>
              </a:rPr>
              <a:t>precess</a:t>
            </a:r>
            <a:r>
              <a:rPr lang="en-US" dirty="0" smtClean="0">
                <a:latin typeface="Times New Roman"/>
                <a:cs typeface="Times New Roman"/>
              </a:rPr>
              <a:t> at the </a:t>
            </a:r>
            <a:r>
              <a:rPr lang="en-US" dirty="0" err="1" smtClean="0">
                <a:latin typeface="Times New Roman"/>
                <a:cs typeface="Times New Roman"/>
              </a:rPr>
              <a:t>Larmor</a:t>
            </a:r>
            <a:r>
              <a:rPr lang="en-US" dirty="0" smtClean="0">
                <a:latin typeface="Times New Roman"/>
                <a:cs typeface="Times New Roman"/>
              </a:rPr>
              <a:t> frequency.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MRI scanners usually use pulses of RF waves that can flip the dipole by 90</a:t>
            </a:r>
            <a:r>
              <a:rPr lang="en-US" baseline="30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 or 180</a:t>
            </a:r>
            <a:r>
              <a:rPr lang="en-US" baseline="30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When the RF field is off the protons relax back to their low energy states with an 	emission of RF energy and continue to </a:t>
            </a:r>
            <a:r>
              <a:rPr lang="en-US" dirty="0" err="1" smtClean="0">
                <a:latin typeface="Times New Roman"/>
                <a:cs typeface="Times New Roman"/>
              </a:rPr>
              <a:t>precess</a:t>
            </a:r>
            <a:r>
              <a:rPr lang="en-US" dirty="0" smtClean="0">
                <a:latin typeface="Times New Roman"/>
                <a:cs typeface="Times New Roman"/>
              </a:rPr>
              <a:t> at the resonant frequency about 	the 	static field.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The RF photons that can be detected and imaged (not trivial).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197916"/>
            <a:ext cx="5486400" cy="69346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333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Producing a MRI Signal</a:t>
            </a:r>
            <a:r>
              <a:rPr lang="en-US" sz="3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sz="3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3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2444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Radiofrequency </a:t>
            </a:r>
            <a:r>
              <a:rPr lang="en-US" sz="2444" i="1" dirty="0">
                <a:solidFill>
                  <a:srgbClr val="000000"/>
                </a:solidFill>
                <a:latin typeface="Times New Roman"/>
                <a:cs typeface="Times New Roman"/>
              </a:rPr>
              <a:t>Coils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6264"/>
            <a:ext cx="8183563" cy="4708525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Defined by their function:</a:t>
            </a:r>
          </a:p>
          <a:p>
            <a:pPr eaLnBrk="1" hangingPunct="1">
              <a:buFont typeface="Wingdings" pitchFamily="60" charset="2"/>
              <a:buNone/>
            </a:pPr>
            <a:r>
              <a:rPr lang="en-US" sz="1800" dirty="0">
                <a:latin typeface="Times New Roman"/>
                <a:cs typeface="Times New Roman"/>
              </a:rPr>
              <a:t>	Transmit / receive coil (most common)</a:t>
            </a:r>
          </a:p>
          <a:p>
            <a:pPr eaLnBrk="1" hangingPunct="1">
              <a:buFont typeface="Wingdings" pitchFamily="60" charset="2"/>
              <a:buNone/>
            </a:pPr>
            <a:r>
              <a:rPr lang="en-US" sz="1800" dirty="0">
                <a:latin typeface="Times New Roman"/>
                <a:cs typeface="Times New Roman"/>
              </a:rPr>
              <a:t>	Transmit only coil (can only excite the system)</a:t>
            </a:r>
          </a:p>
          <a:p>
            <a:pPr eaLnBrk="1" hangingPunct="1">
              <a:buFont typeface="Wingdings" pitchFamily="60" charset="2"/>
              <a:buNone/>
            </a:pPr>
            <a:r>
              <a:rPr lang="en-US" sz="1800" dirty="0">
                <a:latin typeface="Times New Roman"/>
                <a:cs typeface="Times New Roman"/>
              </a:rPr>
              <a:t>	Receive only coil (can only receive MR signal)</a:t>
            </a:r>
          </a:p>
          <a:p>
            <a:pPr eaLnBrk="1" hangingPunct="1">
              <a:buFont typeface="Wingdings" pitchFamily="60" charset="2"/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Defined by geometry</a:t>
            </a:r>
          </a:p>
          <a:p>
            <a:pPr eaLnBrk="1" hangingPunct="1">
              <a:buFont typeface="Wingdings" pitchFamily="60" charset="2"/>
              <a:buNone/>
            </a:pPr>
            <a:r>
              <a:rPr lang="en-US" sz="1800" dirty="0">
                <a:latin typeface="Times New Roman"/>
                <a:cs typeface="Times New Roman"/>
              </a:rPr>
              <a:t>	Volume coil (low sensitivity but uniform coverage)</a:t>
            </a:r>
          </a:p>
          <a:p>
            <a:pPr eaLnBrk="1" hangingPunct="1">
              <a:buFont typeface="Wingdings" pitchFamily="60" charset="2"/>
              <a:buNone/>
            </a:pPr>
            <a:r>
              <a:rPr lang="en-US" sz="1800" dirty="0">
                <a:latin typeface="Times New Roman"/>
                <a:cs typeface="Times New Roman"/>
              </a:rPr>
              <a:t>	Surface coil (High sensitivity but limited coverage)</a:t>
            </a:r>
          </a:p>
          <a:p>
            <a:pPr eaLnBrk="1" hangingPunct="1">
              <a:buFont typeface="Wingdings" pitchFamily="60" charset="2"/>
              <a:buNone/>
            </a:pPr>
            <a:r>
              <a:rPr lang="en-US" sz="1800" dirty="0">
                <a:latin typeface="Times New Roman"/>
                <a:cs typeface="Times New Roman"/>
              </a:rPr>
              <a:t>	Phased-array coil (High sensitivity, near-uniform coverage</a:t>
            </a:r>
            <a:r>
              <a:rPr lang="en-US" sz="1800" dirty="0" smtClean="0">
                <a:latin typeface="Times New Roman"/>
                <a:cs typeface="Times New Roman"/>
              </a:rPr>
              <a:t>)</a:t>
            </a:r>
          </a:p>
          <a:p>
            <a:pPr eaLnBrk="1" hangingPunct="1">
              <a:buFont typeface="Wingdings" pitchFamily="60" charset="2"/>
              <a:buNone/>
            </a:pPr>
            <a:endParaRPr lang="en-US" sz="1800" dirty="0" smtClean="0">
              <a:latin typeface="Times New Roman"/>
              <a:cs typeface="Times New Roman"/>
            </a:endParaRPr>
          </a:p>
          <a:p>
            <a:r>
              <a:rPr lang="en-US" sz="1800" dirty="0" smtClean="0">
                <a:latin typeface="Times New Roman"/>
                <a:cs typeface="Times New Roman"/>
              </a:rPr>
              <a:t>Operate based on Faraday’s Law of Induction</a:t>
            </a:r>
          </a:p>
          <a:p>
            <a:pPr eaLnBrk="1" hangingPunct="1">
              <a:buFont typeface="Wingdings" pitchFamily="60" charset="2"/>
              <a:buNone/>
            </a:pPr>
            <a:endParaRPr lang="en-US" sz="1800" dirty="0"/>
          </a:p>
        </p:txBody>
      </p:sp>
      <p:pic>
        <p:nvPicPr>
          <p:cNvPr id="49156" name="Picture 4" descr="fmri-fig-02-04-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" t="22179" r="111" b="27785"/>
          <a:stretch>
            <a:fillRect/>
          </a:stretch>
        </p:blipFill>
        <p:spPr bwMode="auto">
          <a:xfrm>
            <a:off x="1273175" y="4972139"/>
            <a:ext cx="46831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fmri-fig-14-02-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00" t="57579" r="46371" b="3226"/>
          <a:stretch>
            <a:fillRect/>
          </a:stretch>
        </p:blipFill>
        <p:spPr bwMode="auto">
          <a:xfrm>
            <a:off x="5997575" y="4961026"/>
            <a:ext cx="185102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098" y="328378"/>
            <a:ext cx="8247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Producing a MRI Signal</a:t>
            </a:r>
            <a:endParaRPr lang="en-US" sz="3000" i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098" y="1245222"/>
            <a:ext cx="8247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The strength of the RF signal produced by the protons (or any appropriate nuclei) is 	proportional to the number of protons (or nuclei) that are excited.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The applied pulse tips over the high energy states and causes an emission of a photon 	with at specific frequency that depends on the chemical environment of the proton. 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" name="Picture 3" descr="fmri-fig-03-05-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8995" y="2724037"/>
            <a:ext cx="3882334" cy="291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799972" y="4288183"/>
            <a:ext cx="133603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9972" y="4011184"/>
            <a:ext cx="708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RF field</a:t>
            </a:r>
            <a:endParaRPr lang="en-US" sz="1200" dirty="0">
              <a:latin typeface="Times New Roman"/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80497" y="3830204"/>
            <a:ext cx="3192454" cy="843643"/>
            <a:chOff x="3251200" y="4953000"/>
            <a:chExt cx="5367338" cy="1333500"/>
          </a:xfrm>
        </p:grpSpPr>
        <p:sp>
          <p:nvSpPr>
            <p:cNvPr id="11" name="Line 20"/>
            <p:cNvSpPr>
              <a:spLocks noChangeShapeType="1"/>
            </p:cNvSpPr>
            <p:nvPr/>
          </p:nvSpPr>
          <p:spPr bwMode="auto">
            <a:xfrm>
              <a:off x="6731000" y="5562600"/>
              <a:ext cx="6096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7475538" y="5105400"/>
              <a:ext cx="1143000" cy="838200"/>
            </a:xfrm>
            <a:custGeom>
              <a:avLst/>
              <a:gdLst/>
              <a:ahLst/>
              <a:cxnLst>
                <a:cxn ang="0">
                  <a:pos x="72" y="33"/>
                </a:cxn>
                <a:cxn ang="0">
                  <a:pos x="154" y="1774"/>
                </a:cxn>
                <a:cxn ang="0">
                  <a:pos x="237" y="4140"/>
                </a:cxn>
                <a:cxn ang="0">
                  <a:pos x="319" y="2837"/>
                </a:cxn>
                <a:cxn ang="0">
                  <a:pos x="391" y="438"/>
                </a:cxn>
                <a:cxn ang="0">
                  <a:pos x="483" y="1402"/>
                </a:cxn>
                <a:cxn ang="0">
                  <a:pos x="555" y="3735"/>
                </a:cxn>
                <a:cxn ang="0">
                  <a:pos x="637" y="3198"/>
                </a:cxn>
                <a:cxn ang="0">
                  <a:pos x="720" y="909"/>
                </a:cxn>
                <a:cxn ang="0">
                  <a:pos x="792" y="975"/>
                </a:cxn>
                <a:cxn ang="0">
                  <a:pos x="874" y="3154"/>
                </a:cxn>
                <a:cxn ang="0">
                  <a:pos x="956" y="3406"/>
                </a:cxn>
                <a:cxn ang="0">
                  <a:pos x="1038" y="1380"/>
                </a:cxn>
                <a:cxn ang="0">
                  <a:pos x="1120" y="986"/>
                </a:cxn>
                <a:cxn ang="0">
                  <a:pos x="1203" y="2880"/>
                </a:cxn>
                <a:cxn ang="0">
                  <a:pos x="1285" y="3373"/>
                </a:cxn>
                <a:cxn ang="0">
                  <a:pos x="1367" y="1632"/>
                </a:cxn>
                <a:cxn ang="0">
                  <a:pos x="1449" y="1029"/>
                </a:cxn>
                <a:cxn ang="0">
                  <a:pos x="1532" y="2639"/>
                </a:cxn>
                <a:cxn ang="0">
                  <a:pos x="1614" y="3308"/>
                </a:cxn>
                <a:cxn ang="0">
                  <a:pos x="1696" y="1851"/>
                </a:cxn>
                <a:cxn ang="0">
                  <a:pos x="1778" y="1106"/>
                </a:cxn>
                <a:cxn ang="0">
                  <a:pos x="1861" y="2453"/>
                </a:cxn>
                <a:cxn ang="0">
                  <a:pos x="1943" y="3220"/>
                </a:cxn>
                <a:cxn ang="0">
                  <a:pos x="2025" y="2026"/>
                </a:cxn>
                <a:cxn ang="0">
                  <a:pos x="2117" y="1216"/>
                </a:cxn>
                <a:cxn ang="0">
                  <a:pos x="2189" y="2388"/>
                </a:cxn>
                <a:cxn ang="0">
                  <a:pos x="2282" y="3099"/>
                </a:cxn>
                <a:cxn ang="0">
                  <a:pos x="2364" y="2026"/>
                </a:cxn>
                <a:cxn ang="0">
                  <a:pos x="2457" y="1336"/>
                </a:cxn>
                <a:cxn ang="0">
                  <a:pos x="2529" y="2377"/>
                </a:cxn>
                <a:cxn ang="0">
                  <a:pos x="2631" y="2935"/>
                </a:cxn>
                <a:cxn ang="0">
                  <a:pos x="2703" y="1917"/>
                </a:cxn>
                <a:cxn ang="0">
                  <a:pos x="2796" y="1478"/>
                </a:cxn>
                <a:cxn ang="0">
                  <a:pos x="2878" y="2442"/>
                </a:cxn>
                <a:cxn ang="0">
                  <a:pos x="2971" y="2826"/>
                </a:cxn>
                <a:cxn ang="0">
                  <a:pos x="3042" y="1895"/>
                </a:cxn>
                <a:cxn ang="0">
                  <a:pos x="3135" y="1599"/>
                </a:cxn>
                <a:cxn ang="0">
                  <a:pos x="3217" y="2475"/>
                </a:cxn>
                <a:cxn ang="0">
                  <a:pos x="3310" y="2683"/>
                </a:cxn>
                <a:cxn ang="0">
                  <a:pos x="3392" y="1840"/>
                </a:cxn>
                <a:cxn ang="0">
                  <a:pos x="3484" y="1730"/>
                </a:cxn>
                <a:cxn ang="0">
                  <a:pos x="3556" y="2530"/>
                </a:cxn>
                <a:cxn ang="0">
                  <a:pos x="3659" y="2552"/>
                </a:cxn>
                <a:cxn ang="0">
                  <a:pos x="3731" y="1807"/>
                </a:cxn>
                <a:cxn ang="0">
                  <a:pos x="3834" y="1895"/>
                </a:cxn>
                <a:cxn ang="0">
                  <a:pos x="3906" y="2585"/>
                </a:cxn>
                <a:cxn ang="0">
                  <a:pos x="4009" y="2377"/>
                </a:cxn>
                <a:cxn ang="0">
                  <a:pos x="4091" y="1752"/>
                </a:cxn>
                <a:cxn ang="0">
                  <a:pos x="4194" y="2114"/>
                </a:cxn>
                <a:cxn ang="0">
                  <a:pos x="4276" y="2628"/>
                </a:cxn>
                <a:cxn ang="0">
                  <a:pos x="4368" y="2147"/>
                </a:cxn>
                <a:cxn ang="0">
                  <a:pos x="4471" y="1796"/>
                </a:cxn>
                <a:cxn ang="0">
                  <a:pos x="4553" y="2311"/>
                </a:cxn>
                <a:cxn ang="0">
                  <a:pos x="4656" y="2453"/>
                </a:cxn>
                <a:cxn ang="0">
                  <a:pos x="4738" y="1938"/>
                </a:cxn>
                <a:cxn ang="0">
                  <a:pos x="4851" y="2037"/>
                </a:cxn>
                <a:cxn ang="0">
                  <a:pos x="4923" y="2486"/>
                </a:cxn>
                <a:cxn ang="0">
                  <a:pos x="5036" y="2179"/>
                </a:cxn>
                <a:cxn ang="0">
                  <a:pos x="5149" y="1906"/>
                </a:cxn>
                <a:cxn ang="0">
                  <a:pos x="5232" y="2322"/>
                </a:cxn>
              </a:cxnLst>
              <a:rect l="0" t="0" r="r" b="b"/>
              <a:pathLst>
                <a:path w="5345" h="4227">
                  <a:moveTo>
                    <a:pt x="0" y="2179"/>
                  </a:moveTo>
                  <a:lnTo>
                    <a:pt x="0" y="2070"/>
                  </a:lnTo>
                  <a:lnTo>
                    <a:pt x="10" y="1960"/>
                  </a:lnTo>
                  <a:lnTo>
                    <a:pt x="10" y="1840"/>
                  </a:lnTo>
                  <a:lnTo>
                    <a:pt x="10" y="1730"/>
                  </a:lnTo>
                  <a:lnTo>
                    <a:pt x="10" y="1632"/>
                  </a:lnTo>
                  <a:lnTo>
                    <a:pt x="21" y="1522"/>
                  </a:lnTo>
                  <a:lnTo>
                    <a:pt x="21" y="1413"/>
                  </a:lnTo>
                  <a:lnTo>
                    <a:pt x="21" y="1314"/>
                  </a:lnTo>
                  <a:lnTo>
                    <a:pt x="21" y="1216"/>
                  </a:lnTo>
                  <a:lnTo>
                    <a:pt x="31" y="1117"/>
                  </a:lnTo>
                  <a:lnTo>
                    <a:pt x="31" y="1018"/>
                  </a:lnTo>
                  <a:lnTo>
                    <a:pt x="31" y="931"/>
                  </a:lnTo>
                  <a:lnTo>
                    <a:pt x="31" y="843"/>
                  </a:lnTo>
                  <a:lnTo>
                    <a:pt x="41" y="756"/>
                  </a:lnTo>
                  <a:lnTo>
                    <a:pt x="41" y="668"/>
                  </a:lnTo>
                  <a:lnTo>
                    <a:pt x="41" y="591"/>
                  </a:lnTo>
                  <a:lnTo>
                    <a:pt x="41" y="526"/>
                  </a:lnTo>
                  <a:lnTo>
                    <a:pt x="52" y="449"/>
                  </a:lnTo>
                  <a:lnTo>
                    <a:pt x="52" y="383"/>
                  </a:lnTo>
                  <a:lnTo>
                    <a:pt x="52" y="329"/>
                  </a:lnTo>
                  <a:lnTo>
                    <a:pt x="52" y="274"/>
                  </a:lnTo>
                  <a:lnTo>
                    <a:pt x="62" y="219"/>
                  </a:lnTo>
                  <a:lnTo>
                    <a:pt x="62" y="175"/>
                  </a:lnTo>
                  <a:lnTo>
                    <a:pt x="62" y="131"/>
                  </a:lnTo>
                  <a:lnTo>
                    <a:pt x="72" y="99"/>
                  </a:lnTo>
                  <a:lnTo>
                    <a:pt x="72" y="77"/>
                  </a:lnTo>
                  <a:lnTo>
                    <a:pt x="72" y="44"/>
                  </a:lnTo>
                  <a:lnTo>
                    <a:pt x="72" y="33"/>
                  </a:lnTo>
                  <a:lnTo>
                    <a:pt x="82" y="11"/>
                  </a:lnTo>
                  <a:lnTo>
                    <a:pt x="82" y="0"/>
                  </a:lnTo>
                  <a:lnTo>
                    <a:pt x="93" y="11"/>
                  </a:lnTo>
                  <a:lnTo>
                    <a:pt x="93" y="33"/>
                  </a:lnTo>
                  <a:lnTo>
                    <a:pt x="93" y="44"/>
                  </a:lnTo>
                  <a:lnTo>
                    <a:pt x="93" y="66"/>
                  </a:lnTo>
                  <a:lnTo>
                    <a:pt x="103" y="99"/>
                  </a:lnTo>
                  <a:lnTo>
                    <a:pt x="103" y="131"/>
                  </a:lnTo>
                  <a:lnTo>
                    <a:pt x="103" y="175"/>
                  </a:lnTo>
                  <a:lnTo>
                    <a:pt x="103" y="219"/>
                  </a:lnTo>
                  <a:lnTo>
                    <a:pt x="113" y="263"/>
                  </a:lnTo>
                  <a:lnTo>
                    <a:pt x="113" y="318"/>
                  </a:lnTo>
                  <a:lnTo>
                    <a:pt x="113" y="383"/>
                  </a:lnTo>
                  <a:lnTo>
                    <a:pt x="113" y="438"/>
                  </a:lnTo>
                  <a:lnTo>
                    <a:pt x="124" y="515"/>
                  </a:lnTo>
                  <a:lnTo>
                    <a:pt x="124" y="580"/>
                  </a:lnTo>
                  <a:lnTo>
                    <a:pt x="124" y="657"/>
                  </a:lnTo>
                  <a:lnTo>
                    <a:pt x="124" y="734"/>
                  </a:lnTo>
                  <a:lnTo>
                    <a:pt x="134" y="821"/>
                  </a:lnTo>
                  <a:lnTo>
                    <a:pt x="134" y="898"/>
                  </a:lnTo>
                  <a:lnTo>
                    <a:pt x="134" y="986"/>
                  </a:lnTo>
                  <a:lnTo>
                    <a:pt x="144" y="1084"/>
                  </a:lnTo>
                  <a:lnTo>
                    <a:pt x="144" y="1172"/>
                  </a:lnTo>
                  <a:lnTo>
                    <a:pt x="144" y="1270"/>
                  </a:lnTo>
                  <a:lnTo>
                    <a:pt x="144" y="1369"/>
                  </a:lnTo>
                  <a:lnTo>
                    <a:pt x="154" y="1468"/>
                  </a:lnTo>
                  <a:lnTo>
                    <a:pt x="154" y="1566"/>
                  </a:lnTo>
                  <a:lnTo>
                    <a:pt x="154" y="1676"/>
                  </a:lnTo>
                  <a:lnTo>
                    <a:pt x="154" y="1774"/>
                  </a:lnTo>
                  <a:lnTo>
                    <a:pt x="165" y="1884"/>
                  </a:lnTo>
                  <a:lnTo>
                    <a:pt x="165" y="1982"/>
                  </a:lnTo>
                  <a:lnTo>
                    <a:pt x="165" y="2092"/>
                  </a:lnTo>
                  <a:lnTo>
                    <a:pt x="165" y="2201"/>
                  </a:lnTo>
                  <a:lnTo>
                    <a:pt x="175" y="2300"/>
                  </a:lnTo>
                  <a:lnTo>
                    <a:pt x="175" y="2409"/>
                  </a:lnTo>
                  <a:lnTo>
                    <a:pt x="175" y="2508"/>
                  </a:lnTo>
                  <a:lnTo>
                    <a:pt x="175" y="2618"/>
                  </a:lnTo>
                  <a:lnTo>
                    <a:pt x="185" y="2716"/>
                  </a:lnTo>
                  <a:lnTo>
                    <a:pt x="185" y="2815"/>
                  </a:lnTo>
                  <a:lnTo>
                    <a:pt x="185" y="2913"/>
                  </a:lnTo>
                  <a:lnTo>
                    <a:pt x="185" y="3012"/>
                  </a:lnTo>
                  <a:lnTo>
                    <a:pt x="195" y="3099"/>
                  </a:lnTo>
                  <a:lnTo>
                    <a:pt x="195" y="3198"/>
                  </a:lnTo>
                  <a:lnTo>
                    <a:pt x="195" y="3286"/>
                  </a:lnTo>
                  <a:lnTo>
                    <a:pt x="206" y="3373"/>
                  </a:lnTo>
                  <a:lnTo>
                    <a:pt x="206" y="3450"/>
                  </a:lnTo>
                  <a:lnTo>
                    <a:pt x="206" y="3527"/>
                  </a:lnTo>
                  <a:lnTo>
                    <a:pt x="206" y="3603"/>
                  </a:lnTo>
                  <a:lnTo>
                    <a:pt x="216" y="3680"/>
                  </a:lnTo>
                  <a:lnTo>
                    <a:pt x="216" y="3746"/>
                  </a:lnTo>
                  <a:lnTo>
                    <a:pt x="216" y="3811"/>
                  </a:lnTo>
                  <a:lnTo>
                    <a:pt x="216" y="3877"/>
                  </a:lnTo>
                  <a:lnTo>
                    <a:pt x="226" y="3932"/>
                  </a:lnTo>
                  <a:lnTo>
                    <a:pt x="226" y="3976"/>
                  </a:lnTo>
                  <a:lnTo>
                    <a:pt x="226" y="4030"/>
                  </a:lnTo>
                  <a:lnTo>
                    <a:pt x="226" y="4063"/>
                  </a:lnTo>
                  <a:lnTo>
                    <a:pt x="237" y="4107"/>
                  </a:lnTo>
                  <a:lnTo>
                    <a:pt x="237" y="4140"/>
                  </a:lnTo>
                  <a:lnTo>
                    <a:pt x="237" y="4162"/>
                  </a:lnTo>
                  <a:lnTo>
                    <a:pt x="237" y="4184"/>
                  </a:lnTo>
                  <a:lnTo>
                    <a:pt x="247" y="4206"/>
                  </a:lnTo>
                  <a:lnTo>
                    <a:pt x="247" y="4217"/>
                  </a:lnTo>
                  <a:lnTo>
                    <a:pt x="247" y="4227"/>
                  </a:lnTo>
                  <a:lnTo>
                    <a:pt x="257" y="4217"/>
                  </a:lnTo>
                  <a:lnTo>
                    <a:pt x="257" y="4195"/>
                  </a:lnTo>
                  <a:lnTo>
                    <a:pt x="257" y="4184"/>
                  </a:lnTo>
                  <a:lnTo>
                    <a:pt x="267" y="4151"/>
                  </a:lnTo>
                  <a:lnTo>
                    <a:pt x="267" y="4129"/>
                  </a:lnTo>
                  <a:lnTo>
                    <a:pt x="267" y="4096"/>
                  </a:lnTo>
                  <a:lnTo>
                    <a:pt x="278" y="4052"/>
                  </a:lnTo>
                  <a:lnTo>
                    <a:pt x="278" y="4019"/>
                  </a:lnTo>
                  <a:lnTo>
                    <a:pt x="278" y="3965"/>
                  </a:lnTo>
                  <a:lnTo>
                    <a:pt x="278" y="3921"/>
                  </a:lnTo>
                  <a:lnTo>
                    <a:pt x="288" y="3855"/>
                  </a:lnTo>
                  <a:lnTo>
                    <a:pt x="288" y="3800"/>
                  </a:lnTo>
                  <a:lnTo>
                    <a:pt x="288" y="3735"/>
                  </a:lnTo>
                  <a:lnTo>
                    <a:pt x="288" y="3669"/>
                  </a:lnTo>
                  <a:lnTo>
                    <a:pt x="298" y="3603"/>
                  </a:lnTo>
                  <a:lnTo>
                    <a:pt x="298" y="3527"/>
                  </a:lnTo>
                  <a:lnTo>
                    <a:pt x="298" y="3450"/>
                  </a:lnTo>
                  <a:lnTo>
                    <a:pt x="298" y="3362"/>
                  </a:lnTo>
                  <a:lnTo>
                    <a:pt x="309" y="3286"/>
                  </a:lnTo>
                  <a:lnTo>
                    <a:pt x="309" y="3198"/>
                  </a:lnTo>
                  <a:lnTo>
                    <a:pt x="309" y="3110"/>
                  </a:lnTo>
                  <a:lnTo>
                    <a:pt x="309" y="3023"/>
                  </a:lnTo>
                  <a:lnTo>
                    <a:pt x="319" y="2924"/>
                  </a:lnTo>
                  <a:lnTo>
                    <a:pt x="319" y="2837"/>
                  </a:lnTo>
                  <a:lnTo>
                    <a:pt x="319" y="2738"/>
                  </a:lnTo>
                  <a:lnTo>
                    <a:pt x="319" y="2639"/>
                  </a:lnTo>
                  <a:lnTo>
                    <a:pt x="329" y="2541"/>
                  </a:lnTo>
                  <a:lnTo>
                    <a:pt x="329" y="2442"/>
                  </a:lnTo>
                  <a:lnTo>
                    <a:pt x="329" y="2344"/>
                  </a:lnTo>
                  <a:lnTo>
                    <a:pt x="339" y="2245"/>
                  </a:lnTo>
                  <a:lnTo>
                    <a:pt x="339" y="2147"/>
                  </a:lnTo>
                  <a:lnTo>
                    <a:pt x="339" y="2048"/>
                  </a:lnTo>
                  <a:lnTo>
                    <a:pt x="339" y="1949"/>
                  </a:lnTo>
                  <a:lnTo>
                    <a:pt x="350" y="1851"/>
                  </a:lnTo>
                  <a:lnTo>
                    <a:pt x="350" y="1752"/>
                  </a:lnTo>
                  <a:lnTo>
                    <a:pt x="350" y="1665"/>
                  </a:lnTo>
                  <a:lnTo>
                    <a:pt x="350" y="1566"/>
                  </a:lnTo>
                  <a:lnTo>
                    <a:pt x="360" y="1478"/>
                  </a:lnTo>
                  <a:lnTo>
                    <a:pt x="360" y="1380"/>
                  </a:lnTo>
                  <a:lnTo>
                    <a:pt x="360" y="1292"/>
                  </a:lnTo>
                  <a:lnTo>
                    <a:pt x="360" y="1216"/>
                  </a:lnTo>
                  <a:lnTo>
                    <a:pt x="370" y="1128"/>
                  </a:lnTo>
                  <a:lnTo>
                    <a:pt x="370" y="1051"/>
                  </a:lnTo>
                  <a:lnTo>
                    <a:pt x="370" y="975"/>
                  </a:lnTo>
                  <a:lnTo>
                    <a:pt x="370" y="898"/>
                  </a:lnTo>
                  <a:lnTo>
                    <a:pt x="380" y="821"/>
                  </a:lnTo>
                  <a:lnTo>
                    <a:pt x="380" y="756"/>
                  </a:lnTo>
                  <a:lnTo>
                    <a:pt x="380" y="701"/>
                  </a:lnTo>
                  <a:lnTo>
                    <a:pt x="380" y="635"/>
                  </a:lnTo>
                  <a:lnTo>
                    <a:pt x="391" y="580"/>
                  </a:lnTo>
                  <a:lnTo>
                    <a:pt x="391" y="526"/>
                  </a:lnTo>
                  <a:lnTo>
                    <a:pt x="391" y="482"/>
                  </a:lnTo>
                  <a:lnTo>
                    <a:pt x="391" y="438"/>
                  </a:lnTo>
                  <a:lnTo>
                    <a:pt x="401" y="405"/>
                  </a:lnTo>
                  <a:lnTo>
                    <a:pt x="401" y="361"/>
                  </a:lnTo>
                  <a:lnTo>
                    <a:pt x="401" y="339"/>
                  </a:lnTo>
                  <a:lnTo>
                    <a:pt x="411" y="318"/>
                  </a:lnTo>
                  <a:lnTo>
                    <a:pt x="411" y="296"/>
                  </a:lnTo>
                  <a:lnTo>
                    <a:pt x="411" y="274"/>
                  </a:lnTo>
                  <a:lnTo>
                    <a:pt x="422" y="263"/>
                  </a:lnTo>
                  <a:lnTo>
                    <a:pt x="422" y="274"/>
                  </a:lnTo>
                  <a:lnTo>
                    <a:pt x="432" y="285"/>
                  </a:lnTo>
                  <a:lnTo>
                    <a:pt x="432" y="307"/>
                  </a:lnTo>
                  <a:lnTo>
                    <a:pt x="432" y="329"/>
                  </a:lnTo>
                  <a:lnTo>
                    <a:pt x="432" y="350"/>
                  </a:lnTo>
                  <a:lnTo>
                    <a:pt x="442" y="383"/>
                  </a:lnTo>
                  <a:lnTo>
                    <a:pt x="442" y="427"/>
                  </a:lnTo>
                  <a:lnTo>
                    <a:pt x="442" y="460"/>
                  </a:lnTo>
                  <a:lnTo>
                    <a:pt x="442" y="504"/>
                  </a:lnTo>
                  <a:lnTo>
                    <a:pt x="452" y="559"/>
                  </a:lnTo>
                  <a:lnTo>
                    <a:pt x="452" y="613"/>
                  </a:lnTo>
                  <a:lnTo>
                    <a:pt x="452" y="668"/>
                  </a:lnTo>
                  <a:lnTo>
                    <a:pt x="452" y="723"/>
                  </a:lnTo>
                  <a:lnTo>
                    <a:pt x="463" y="789"/>
                  </a:lnTo>
                  <a:lnTo>
                    <a:pt x="463" y="854"/>
                  </a:lnTo>
                  <a:lnTo>
                    <a:pt x="463" y="931"/>
                  </a:lnTo>
                  <a:lnTo>
                    <a:pt x="473" y="997"/>
                  </a:lnTo>
                  <a:lnTo>
                    <a:pt x="473" y="1073"/>
                  </a:lnTo>
                  <a:lnTo>
                    <a:pt x="473" y="1161"/>
                  </a:lnTo>
                  <a:lnTo>
                    <a:pt x="473" y="1238"/>
                  </a:lnTo>
                  <a:lnTo>
                    <a:pt x="483" y="1325"/>
                  </a:lnTo>
                  <a:lnTo>
                    <a:pt x="483" y="1402"/>
                  </a:lnTo>
                  <a:lnTo>
                    <a:pt x="483" y="1489"/>
                  </a:lnTo>
                  <a:lnTo>
                    <a:pt x="483" y="1577"/>
                  </a:lnTo>
                  <a:lnTo>
                    <a:pt x="494" y="1676"/>
                  </a:lnTo>
                  <a:lnTo>
                    <a:pt x="494" y="1763"/>
                  </a:lnTo>
                  <a:lnTo>
                    <a:pt x="494" y="1851"/>
                  </a:lnTo>
                  <a:lnTo>
                    <a:pt x="494" y="1949"/>
                  </a:lnTo>
                  <a:lnTo>
                    <a:pt x="504" y="2037"/>
                  </a:lnTo>
                  <a:lnTo>
                    <a:pt x="504" y="2136"/>
                  </a:lnTo>
                  <a:lnTo>
                    <a:pt x="504" y="2223"/>
                  </a:lnTo>
                  <a:lnTo>
                    <a:pt x="504" y="2322"/>
                  </a:lnTo>
                  <a:lnTo>
                    <a:pt x="514" y="2409"/>
                  </a:lnTo>
                  <a:lnTo>
                    <a:pt x="514" y="2497"/>
                  </a:lnTo>
                  <a:lnTo>
                    <a:pt x="514" y="2596"/>
                  </a:lnTo>
                  <a:lnTo>
                    <a:pt x="514" y="2683"/>
                  </a:lnTo>
                  <a:lnTo>
                    <a:pt x="524" y="2771"/>
                  </a:lnTo>
                  <a:lnTo>
                    <a:pt x="524" y="2858"/>
                  </a:lnTo>
                  <a:lnTo>
                    <a:pt x="524" y="2935"/>
                  </a:lnTo>
                  <a:lnTo>
                    <a:pt x="524" y="3023"/>
                  </a:lnTo>
                  <a:lnTo>
                    <a:pt x="535" y="3099"/>
                  </a:lnTo>
                  <a:lnTo>
                    <a:pt x="535" y="3176"/>
                  </a:lnTo>
                  <a:lnTo>
                    <a:pt x="535" y="3253"/>
                  </a:lnTo>
                  <a:lnTo>
                    <a:pt x="545" y="3329"/>
                  </a:lnTo>
                  <a:lnTo>
                    <a:pt x="545" y="3395"/>
                  </a:lnTo>
                  <a:lnTo>
                    <a:pt x="545" y="3461"/>
                  </a:lnTo>
                  <a:lnTo>
                    <a:pt x="545" y="3527"/>
                  </a:lnTo>
                  <a:lnTo>
                    <a:pt x="555" y="3581"/>
                  </a:lnTo>
                  <a:lnTo>
                    <a:pt x="555" y="3636"/>
                  </a:lnTo>
                  <a:lnTo>
                    <a:pt x="555" y="3691"/>
                  </a:lnTo>
                  <a:lnTo>
                    <a:pt x="555" y="3735"/>
                  </a:lnTo>
                  <a:lnTo>
                    <a:pt x="565" y="3778"/>
                  </a:lnTo>
                  <a:lnTo>
                    <a:pt x="565" y="3822"/>
                  </a:lnTo>
                  <a:lnTo>
                    <a:pt x="565" y="3855"/>
                  </a:lnTo>
                  <a:lnTo>
                    <a:pt x="565" y="3888"/>
                  </a:lnTo>
                  <a:lnTo>
                    <a:pt x="576" y="3910"/>
                  </a:lnTo>
                  <a:lnTo>
                    <a:pt x="576" y="3932"/>
                  </a:lnTo>
                  <a:lnTo>
                    <a:pt x="576" y="3954"/>
                  </a:lnTo>
                  <a:lnTo>
                    <a:pt x="576" y="3965"/>
                  </a:lnTo>
                  <a:lnTo>
                    <a:pt x="586" y="3976"/>
                  </a:lnTo>
                  <a:lnTo>
                    <a:pt x="586" y="3987"/>
                  </a:lnTo>
                  <a:lnTo>
                    <a:pt x="586" y="3976"/>
                  </a:lnTo>
                  <a:lnTo>
                    <a:pt x="596" y="3965"/>
                  </a:lnTo>
                  <a:lnTo>
                    <a:pt x="596" y="3954"/>
                  </a:lnTo>
                  <a:lnTo>
                    <a:pt x="596" y="3932"/>
                  </a:lnTo>
                  <a:lnTo>
                    <a:pt x="607" y="3910"/>
                  </a:lnTo>
                  <a:lnTo>
                    <a:pt x="607" y="3888"/>
                  </a:lnTo>
                  <a:lnTo>
                    <a:pt x="607" y="3855"/>
                  </a:lnTo>
                  <a:lnTo>
                    <a:pt x="607" y="3822"/>
                  </a:lnTo>
                  <a:lnTo>
                    <a:pt x="617" y="3778"/>
                  </a:lnTo>
                  <a:lnTo>
                    <a:pt x="617" y="3746"/>
                  </a:lnTo>
                  <a:lnTo>
                    <a:pt x="617" y="3691"/>
                  </a:lnTo>
                  <a:lnTo>
                    <a:pt x="617" y="3647"/>
                  </a:lnTo>
                  <a:lnTo>
                    <a:pt x="627" y="3592"/>
                  </a:lnTo>
                  <a:lnTo>
                    <a:pt x="627" y="3538"/>
                  </a:lnTo>
                  <a:lnTo>
                    <a:pt x="627" y="3472"/>
                  </a:lnTo>
                  <a:lnTo>
                    <a:pt x="627" y="3406"/>
                  </a:lnTo>
                  <a:lnTo>
                    <a:pt x="637" y="3340"/>
                  </a:lnTo>
                  <a:lnTo>
                    <a:pt x="637" y="3275"/>
                  </a:lnTo>
                  <a:lnTo>
                    <a:pt x="637" y="3198"/>
                  </a:lnTo>
                  <a:lnTo>
                    <a:pt x="637" y="3132"/>
                  </a:lnTo>
                  <a:lnTo>
                    <a:pt x="648" y="3056"/>
                  </a:lnTo>
                  <a:lnTo>
                    <a:pt x="648" y="2968"/>
                  </a:lnTo>
                  <a:lnTo>
                    <a:pt x="648" y="2891"/>
                  </a:lnTo>
                  <a:lnTo>
                    <a:pt x="648" y="2815"/>
                  </a:lnTo>
                  <a:lnTo>
                    <a:pt x="658" y="2727"/>
                  </a:lnTo>
                  <a:lnTo>
                    <a:pt x="658" y="2639"/>
                  </a:lnTo>
                  <a:lnTo>
                    <a:pt x="658" y="2552"/>
                  </a:lnTo>
                  <a:lnTo>
                    <a:pt x="658" y="2464"/>
                  </a:lnTo>
                  <a:lnTo>
                    <a:pt x="668" y="2388"/>
                  </a:lnTo>
                  <a:lnTo>
                    <a:pt x="668" y="2300"/>
                  </a:lnTo>
                  <a:lnTo>
                    <a:pt x="668" y="2212"/>
                  </a:lnTo>
                  <a:lnTo>
                    <a:pt x="679" y="2125"/>
                  </a:lnTo>
                  <a:lnTo>
                    <a:pt x="679" y="2037"/>
                  </a:lnTo>
                  <a:lnTo>
                    <a:pt x="679" y="1949"/>
                  </a:lnTo>
                  <a:lnTo>
                    <a:pt x="679" y="1862"/>
                  </a:lnTo>
                  <a:lnTo>
                    <a:pt x="689" y="1774"/>
                  </a:lnTo>
                  <a:lnTo>
                    <a:pt x="689" y="1698"/>
                  </a:lnTo>
                  <a:lnTo>
                    <a:pt x="689" y="1610"/>
                  </a:lnTo>
                  <a:lnTo>
                    <a:pt x="689" y="1533"/>
                  </a:lnTo>
                  <a:lnTo>
                    <a:pt x="699" y="1457"/>
                  </a:lnTo>
                  <a:lnTo>
                    <a:pt x="699" y="1380"/>
                  </a:lnTo>
                  <a:lnTo>
                    <a:pt x="699" y="1303"/>
                  </a:lnTo>
                  <a:lnTo>
                    <a:pt x="699" y="1227"/>
                  </a:lnTo>
                  <a:lnTo>
                    <a:pt x="709" y="1161"/>
                  </a:lnTo>
                  <a:lnTo>
                    <a:pt x="709" y="1095"/>
                  </a:lnTo>
                  <a:lnTo>
                    <a:pt x="709" y="1029"/>
                  </a:lnTo>
                  <a:lnTo>
                    <a:pt x="709" y="964"/>
                  </a:lnTo>
                  <a:lnTo>
                    <a:pt x="720" y="909"/>
                  </a:lnTo>
                  <a:lnTo>
                    <a:pt x="720" y="854"/>
                  </a:lnTo>
                  <a:lnTo>
                    <a:pt x="720" y="799"/>
                  </a:lnTo>
                  <a:lnTo>
                    <a:pt x="720" y="756"/>
                  </a:lnTo>
                  <a:lnTo>
                    <a:pt x="730" y="712"/>
                  </a:lnTo>
                  <a:lnTo>
                    <a:pt x="730" y="668"/>
                  </a:lnTo>
                  <a:lnTo>
                    <a:pt x="730" y="635"/>
                  </a:lnTo>
                  <a:lnTo>
                    <a:pt x="740" y="602"/>
                  </a:lnTo>
                  <a:lnTo>
                    <a:pt x="740" y="569"/>
                  </a:lnTo>
                  <a:lnTo>
                    <a:pt x="740" y="548"/>
                  </a:lnTo>
                  <a:lnTo>
                    <a:pt x="740" y="526"/>
                  </a:lnTo>
                  <a:lnTo>
                    <a:pt x="750" y="515"/>
                  </a:lnTo>
                  <a:lnTo>
                    <a:pt x="750" y="504"/>
                  </a:lnTo>
                  <a:lnTo>
                    <a:pt x="750" y="493"/>
                  </a:lnTo>
                  <a:lnTo>
                    <a:pt x="750" y="482"/>
                  </a:lnTo>
                  <a:lnTo>
                    <a:pt x="761" y="493"/>
                  </a:lnTo>
                  <a:lnTo>
                    <a:pt x="761" y="504"/>
                  </a:lnTo>
                  <a:lnTo>
                    <a:pt x="761" y="515"/>
                  </a:lnTo>
                  <a:lnTo>
                    <a:pt x="771" y="537"/>
                  </a:lnTo>
                  <a:lnTo>
                    <a:pt x="771" y="559"/>
                  </a:lnTo>
                  <a:lnTo>
                    <a:pt x="771" y="580"/>
                  </a:lnTo>
                  <a:lnTo>
                    <a:pt x="771" y="613"/>
                  </a:lnTo>
                  <a:lnTo>
                    <a:pt x="781" y="646"/>
                  </a:lnTo>
                  <a:lnTo>
                    <a:pt x="781" y="679"/>
                  </a:lnTo>
                  <a:lnTo>
                    <a:pt x="781" y="723"/>
                  </a:lnTo>
                  <a:lnTo>
                    <a:pt x="781" y="767"/>
                  </a:lnTo>
                  <a:lnTo>
                    <a:pt x="792" y="810"/>
                  </a:lnTo>
                  <a:lnTo>
                    <a:pt x="792" y="865"/>
                  </a:lnTo>
                  <a:lnTo>
                    <a:pt x="792" y="920"/>
                  </a:lnTo>
                  <a:lnTo>
                    <a:pt x="792" y="975"/>
                  </a:lnTo>
                  <a:lnTo>
                    <a:pt x="802" y="1029"/>
                  </a:lnTo>
                  <a:lnTo>
                    <a:pt x="802" y="1095"/>
                  </a:lnTo>
                  <a:lnTo>
                    <a:pt x="802" y="1161"/>
                  </a:lnTo>
                  <a:lnTo>
                    <a:pt x="812" y="1227"/>
                  </a:lnTo>
                  <a:lnTo>
                    <a:pt x="812" y="1303"/>
                  </a:lnTo>
                  <a:lnTo>
                    <a:pt x="812" y="1369"/>
                  </a:lnTo>
                  <a:lnTo>
                    <a:pt x="812" y="1446"/>
                  </a:lnTo>
                  <a:lnTo>
                    <a:pt x="822" y="1522"/>
                  </a:lnTo>
                  <a:lnTo>
                    <a:pt x="822" y="1599"/>
                  </a:lnTo>
                  <a:lnTo>
                    <a:pt x="822" y="1676"/>
                  </a:lnTo>
                  <a:lnTo>
                    <a:pt x="822" y="1763"/>
                  </a:lnTo>
                  <a:lnTo>
                    <a:pt x="833" y="1840"/>
                  </a:lnTo>
                  <a:lnTo>
                    <a:pt x="833" y="1917"/>
                  </a:lnTo>
                  <a:lnTo>
                    <a:pt x="833" y="2004"/>
                  </a:lnTo>
                  <a:lnTo>
                    <a:pt x="833" y="2081"/>
                  </a:lnTo>
                  <a:lnTo>
                    <a:pt x="843" y="2168"/>
                  </a:lnTo>
                  <a:lnTo>
                    <a:pt x="843" y="2245"/>
                  </a:lnTo>
                  <a:lnTo>
                    <a:pt x="843" y="2333"/>
                  </a:lnTo>
                  <a:lnTo>
                    <a:pt x="843" y="2409"/>
                  </a:lnTo>
                  <a:lnTo>
                    <a:pt x="853" y="2486"/>
                  </a:lnTo>
                  <a:lnTo>
                    <a:pt x="853" y="2574"/>
                  </a:lnTo>
                  <a:lnTo>
                    <a:pt x="853" y="2650"/>
                  </a:lnTo>
                  <a:lnTo>
                    <a:pt x="853" y="2727"/>
                  </a:lnTo>
                  <a:lnTo>
                    <a:pt x="864" y="2804"/>
                  </a:lnTo>
                  <a:lnTo>
                    <a:pt x="864" y="2869"/>
                  </a:lnTo>
                  <a:lnTo>
                    <a:pt x="864" y="2946"/>
                  </a:lnTo>
                  <a:lnTo>
                    <a:pt x="874" y="3012"/>
                  </a:lnTo>
                  <a:lnTo>
                    <a:pt x="874" y="3088"/>
                  </a:lnTo>
                  <a:lnTo>
                    <a:pt x="874" y="3154"/>
                  </a:lnTo>
                  <a:lnTo>
                    <a:pt x="874" y="3209"/>
                  </a:lnTo>
                  <a:lnTo>
                    <a:pt x="884" y="3275"/>
                  </a:lnTo>
                  <a:lnTo>
                    <a:pt x="884" y="3329"/>
                  </a:lnTo>
                  <a:lnTo>
                    <a:pt x="884" y="3384"/>
                  </a:lnTo>
                  <a:lnTo>
                    <a:pt x="884" y="3428"/>
                  </a:lnTo>
                  <a:lnTo>
                    <a:pt x="894" y="3483"/>
                  </a:lnTo>
                  <a:lnTo>
                    <a:pt x="894" y="3527"/>
                  </a:lnTo>
                  <a:lnTo>
                    <a:pt x="894" y="3570"/>
                  </a:lnTo>
                  <a:lnTo>
                    <a:pt x="894" y="3603"/>
                  </a:lnTo>
                  <a:lnTo>
                    <a:pt x="905" y="3636"/>
                  </a:lnTo>
                  <a:lnTo>
                    <a:pt x="905" y="3669"/>
                  </a:lnTo>
                  <a:lnTo>
                    <a:pt x="905" y="3691"/>
                  </a:lnTo>
                  <a:lnTo>
                    <a:pt x="905" y="3713"/>
                  </a:lnTo>
                  <a:lnTo>
                    <a:pt x="915" y="3735"/>
                  </a:lnTo>
                  <a:lnTo>
                    <a:pt x="915" y="3746"/>
                  </a:lnTo>
                  <a:lnTo>
                    <a:pt x="915" y="3757"/>
                  </a:lnTo>
                  <a:lnTo>
                    <a:pt x="925" y="3767"/>
                  </a:lnTo>
                  <a:lnTo>
                    <a:pt x="925" y="3757"/>
                  </a:lnTo>
                  <a:lnTo>
                    <a:pt x="935" y="3735"/>
                  </a:lnTo>
                  <a:lnTo>
                    <a:pt x="935" y="3724"/>
                  </a:lnTo>
                  <a:lnTo>
                    <a:pt x="935" y="3702"/>
                  </a:lnTo>
                  <a:lnTo>
                    <a:pt x="946" y="3680"/>
                  </a:lnTo>
                  <a:lnTo>
                    <a:pt x="946" y="3647"/>
                  </a:lnTo>
                  <a:lnTo>
                    <a:pt x="946" y="3614"/>
                  </a:lnTo>
                  <a:lnTo>
                    <a:pt x="946" y="3581"/>
                  </a:lnTo>
                  <a:lnTo>
                    <a:pt x="956" y="3548"/>
                  </a:lnTo>
                  <a:lnTo>
                    <a:pt x="956" y="3505"/>
                  </a:lnTo>
                  <a:lnTo>
                    <a:pt x="956" y="3461"/>
                  </a:lnTo>
                  <a:lnTo>
                    <a:pt x="956" y="3406"/>
                  </a:lnTo>
                  <a:lnTo>
                    <a:pt x="966" y="3351"/>
                  </a:lnTo>
                  <a:lnTo>
                    <a:pt x="966" y="3297"/>
                  </a:lnTo>
                  <a:lnTo>
                    <a:pt x="966" y="3242"/>
                  </a:lnTo>
                  <a:lnTo>
                    <a:pt x="966" y="3187"/>
                  </a:lnTo>
                  <a:lnTo>
                    <a:pt x="977" y="3121"/>
                  </a:lnTo>
                  <a:lnTo>
                    <a:pt x="977" y="3056"/>
                  </a:lnTo>
                  <a:lnTo>
                    <a:pt x="977" y="2990"/>
                  </a:lnTo>
                  <a:lnTo>
                    <a:pt x="977" y="2924"/>
                  </a:lnTo>
                  <a:lnTo>
                    <a:pt x="987" y="2858"/>
                  </a:lnTo>
                  <a:lnTo>
                    <a:pt x="987" y="2782"/>
                  </a:lnTo>
                  <a:lnTo>
                    <a:pt x="987" y="2705"/>
                  </a:lnTo>
                  <a:lnTo>
                    <a:pt x="987" y="2639"/>
                  </a:lnTo>
                  <a:lnTo>
                    <a:pt x="997" y="2563"/>
                  </a:lnTo>
                  <a:lnTo>
                    <a:pt x="997" y="2486"/>
                  </a:lnTo>
                  <a:lnTo>
                    <a:pt x="997" y="2409"/>
                  </a:lnTo>
                  <a:lnTo>
                    <a:pt x="1007" y="2333"/>
                  </a:lnTo>
                  <a:lnTo>
                    <a:pt x="1007" y="2256"/>
                  </a:lnTo>
                  <a:lnTo>
                    <a:pt x="1007" y="2179"/>
                  </a:lnTo>
                  <a:lnTo>
                    <a:pt x="1007" y="2103"/>
                  </a:lnTo>
                  <a:lnTo>
                    <a:pt x="1018" y="2026"/>
                  </a:lnTo>
                  <a:lnTo>
                    <a:pt x="1018" y="1949"/>
                  </a:lnTo>
                  <a:lnTo>
                    <a:pt x="1018" y="1873"/>
                  </a:lnTo>
                  <a:lnTo>
                    <a:pt x="1018" y="1796"/>
                  </a:lnTo>
                  <a:lnTo>
                    <a:pt x="1028" y="1730"/>
                  </a:lnTo>
                  <a:lnTo>
                    <a:pt x="1028" y="1654"/>
                  </a:lnTo>
                  <a:lnTo>
                    <a:pt x="1028" y="1588"/>
                  </a:lnTo>
                  <a:lnTo>
                    <a:pt x="1028" y="1511"/>
                  </a:lnTo>
                  <a:lnTo>
                    <a:pt x="1038" y="1446"/>
                  </a:lnTo>
                  <a:lnTo>
                    <a:pt x="1038" y="1380"/>
                  </a:lnTo>
                  <a:lnTo>
                    <a:pt x="1038" y="1325"/>
                  </a:lnTo>
                  <a:lnTo>
                    <a:pt x="1038" y="1259"/>
                  </a:lnTo>
                  <a:lnTo>
                    <a:pt x="1049" y="1205"/>
                  </a:lnTo>
                  <a:lnTo>
                    <a:pt x="1049" y="1150"/>
                  </a:lnTo>
                  <a:lnTo>
                    <a:pt x="1049" y="1095"/>
                  </a:lnTo>
                  <a:lnTo>
                    <a:pt x="1049" y="1040"/>
                  </a:lnTo>
                  <a:lnTo>
                    <a:pt x="1059" y="997"/>
                  </a:lnTo>
                  <a:lnTo>
                    <a:pt x="1059" y="953"/>
                  </a:lnTo>
                  <a:lnTo>
                    <a:pt x="1059" y="909"/>
                  </a:lnTo>
                  <a:lnTo>
                    <a:pt x="1059" y="876"/>
                  </a:lnTo>
                  <a:lnTo>
                    <a:pt x="1069" y="832"/>
                  </a:lnTo>
                  <a:lnTo>
                    <a:pt x="1069" y="810"/>
                  </a:lnTo>
                  <a:lnTo>
                    <a:pt x="1069" y="778"/>
                  </a:lnTo>
                  <a:lnTo>
                    <a:pt x="1079" y="756"/>
                  </a:lnTo>
                  <a:lnTo>
                    <a:pt x="1079" y="734"/>
                  </a:lnTo>
                  <a:lnTo>
                    <a:pt x="1079" y="712"/>
                  </a:lnTo>
                  <a:lnTo>
                    <a:pt x="1079" y="701"/>
                  </a:lnTo>
                  <a:lnTo>
                    <a:pt x="1090" y="690"/>
                  </a:lnTo>
                  <a:lnTo>
                    <a:pt x="1100" y="701"/>
                  </a:lnTo>
                  <a:lnTo>
                    <a:pt x="1100" y="712"/>
                  </a:lnTo>
                  <a:lnTo>
                    <a:pt x="1100" y="734"/>
                  </a:lnTo>
                  <a:lnTo>
                    <a:pt x="1110" y="756"/>
                  </a:lnTo>
                  <a:lnTo>
                    <a:pt x="1110" y="778"/>
                  </a:lnTo>
                  <a:lnTo>
                    <a:pt x="1110" y="799"/>
                  </a:lnTo>
                  <a:lnTo>
                    <a:pt x="1110" y="832"/>
                  </a:lnTo>
                  <a:lnTo>
                    <a:pt x="1120" y="865"/>
                  </a:lnTo>
                  <a:lnTo>
                    <a:pt x="1120" y="909"/>
                  </a:lnTo>
                  <a:lnTo>
                    <a:pt x="1120" y="942"/>
                  </a:lnTo>
                  <a:lnTo>
                    <a:pt x="1120" y="986"/>
                  </a:lnTo>
                  <a:lnTo>
                    <a:pt x="1131" y="1029"/>
                  </a:lnTo>
                  <a:lnTo>
                    <a:pt x="1131" y="1084"/>
                  </a:lnTo>
                  <a:lnTo>
                    <a:pt x="1131" y="1139"/>
                  </a:lnTo>
                  <a:lnTo>
                    <a:pt x="1141" y="1194"/>
                  </a:lnTo>
                  <a:lnTo>
                    <a:pt x="1141" y="1248"/>
                  </a:lnTo>
                  <a:lnTo>
                    <a:pt x="1141" y="1303"/>
                  </a:lnTo>
                  <a:lnTo>
                    <a:pt x="1141" y="1369"/>
                  </a:lnTo>
                  <a:lnTo>
                    <a:pt x="1151" y="1424"/>
                  </a:lnTo>
                  <a:lnTo>
                    <a:pt x="1151" y="1489"/>
                  </a:lnTo>
                  <a:lnTo>
                    <a:pt x="1151" y="1555"/>
                  </a:lnTo>
                  <a:lnTo>
                    <a:pt x="1151" y="1621"/>
                  </a:lnTo>
                  <a:lnTo>
                    <a:pt x="1162" y="1698"/>
                  </a:lnTo>
                  <a:lnTo>
                    <a:pt x="1162" y="1763"/>
                  </a:lnTo>
                  <a:lnTo>
                    <a:pt x="1162" y="1829"/>
                  </a:lnTo>
                  <a:lnTo>
                    <a:pt x="1162" y="1906"/>
                  </a:lnTo>
                  <a:lnTo>
                    <a:pt x="1172" y="1971"/>
                  </a:lnTo>
                  <a:lnTo>
                    <a:pt x="1172" y="2048"/>
                  </a:lnTo>
                  <a:lnTo>
                    <a:pt x="1172" y="2125"/>
                  </a:lnTo>
                  <a:lnTo>
                    <a:pt x="1172" y="2190"/>
                  </a:lnTo>
                  <a:lnTo>
                    <a:pt x="1182" y="2267"/>
                  </a:lnTo>
                  <a:lnTo>
                    <a:pt x="1182" y="2333"/>
                  </a:lnTo>
                  <a:lnTo>
                    <a:pt x="1182" y="2409"/>
                  </a:lnTo>
                  <a:lnTo>
                    <a:pt x="1182" y="2475"/>
                  </a:lnTo>
                  <a:lnTo>
                    <a:pt x="1192" y="2552"/>
                  </a:lnTo>
                  <a:lnTo>
                    <a:pt x="1192" y="2618"/>
                  </a:lnTo>
                  <a:lnTo>
                    <a:pt x="1192" y="2683"/>
                  </a:lnTo>
                  <a:lnTo>
                    <a:pt x="1192" y="2749"/>
                  </a:lnTo>
                  <a:lnTo>
                    <a:pt x="1203" y="2815"/>
                  </a:lnTo>
                  <a:lnTo>
                    <a:pt x="1203" y="2880"/>
                  </a:lnTo>
                  <a:lnTo>
                    <a:pt x="1203" y="2935"/>
                  </a:lnTo>
                  <a:lnTo>
                    <a:pt x="1213" y="3001"/>
                  </a:lnTo>
                  <a:lnTo>
                    <a:pt x="1213" y="3056"/>
                  </a:lnTo>
                  <a:lnTo>
                    <a:pt x="1213" y="3110"/>
                  </a:lnTo>
                  <a:lnTo>
                    <a:pt x="1213" y="3154"/>
                  </a:lnTo>
                  <a:lnTo>
                    <a:pt x="1223" y="3209"/>
                  </a:lnTo>
                  <a:lnTo>
                    <a:pt x="1223" y="3253"/>
                  </a:lnTo>
                  <a:lnTo>
                    <a:pt x="1223" y="3297"/>
                  </a:lnTo>
                  <a:lnTo>
                    <a:pt x="1223" y="3340"/>
                  </a:lnTo>
                  <a:lnTo>
                    <a:pt x="1234" y="3384"/>
                  </a:lnTo>
                  <a:lnTo>
                    <a:pt x="1234" y="3417"/>
                  </a:lnTo>
                  <a:lnTo>
                    <a:pt x="1234" y="3450"/>
                  </a:lnTo>
                  <a:lnTo>
                    <a:pt x="1234" y="3472"/>
                  </a:lnTo>
                  <a:lnTo>
                    <a:pt x="1244" y="3505"/>
                  </a:lnTo>
                  <a:lnTo>
                    <a:pt x="1244" y="3527"/>
                  </a:lnTo>
                  <a:lnTo>
                    <a:pt x="1244" y="3538"/>
                  </a:lnTo>
                  <a:lnTo>
                    <a:pt x="1244" y="3559"/>
                  </a:lnTo>
                  <a:lnTo>
                    <a:pt x="1254" y="3570"/>
                  </a:lnTo>
                  <a:lnTo>
                    <a:pt x="1264" y="3581"/>
                  </a:lnTo>
                  <a:lnTo>
                    <a:pt x="1264" y="3570"/>
                  </a:lnTo>
                  <a:lnTo>
                    <a:pt x="1264" y="3559"/>
                  </a:lnTo>
                  <a:lnTo>
                    <a:pt x="1275" y="3548"/>
                  </a:lnTo>
                  <a:lnTo>
                    <a:pt x="1275" y="3538"/>
                  </a:lnTo>
                  <a:lnTo>
                    <a:pt x="1275" y="3516"/>
                  </a:lnTo>
                  <a:lnTo>
                    <a:pt x="1275" y="3494"/>
                  </a:lnTo>
                  <a:lnTo>
                    <a:pt x="1285" y="3472"/>
                  </a:lnTo>
                  <a:lnTo>
                    <a:pt x="1285" y="3439"/>
                  </a:lnTo>
                  <a:lnTo>
                    <a:pt x="1285" y="3406"/>
                  </a:lnTo>
                  <a:lnTo>
                    <a:pt x="1285" y="3373"/>
                  </a:lnTo>
                  <a:lnTo>
                    <a:pt x="1295" y="3329"/>
                  </a:lnTo>
                  <a:lnTo>
                    <a:pt x="1295" y="3286"/>
                  </a:lnTo>
                  <a:lnTo>
                    <a:pt x="1295" y="3253"/>
                  </a:lnTo>
                  <a:lnTo>
                    <a:pt x="1295" y="3198"/>
                  </a:lnTo>
                  <a:lnTo>
                    <a:pt x="1305" y="3154"/>
                  </a:lnTo>
                  <a:lnTo>
                    <a:pt x="1305" y="3099"/>
                  </a:lnTo>
                  <a:lnTo>
                    <a:pt x="1305" y="3045"/>
                  </a:lnTo>
                  <a:lnTo>
                    <a:pt x="1305" y="2990"/>
                  </a:lnTo>
                  <a:lnTo>
                    <a:pt x="1316" y="2935"/>
                  </a:lnTo>
                  <a:lnTo>
                    <a:pt x="1316" y="2880"/>
                  </a:lnTo>
                  <a:lnTo>
                    <a:pt x="1316" y="2815"/>
                  </a:lnTo>
                  <a:lnTo>
                    <a:pt x="1316" y="2749"/>
                  </a:lnTo>
                  <a:lnTo>
                    <a:pt x="1326" y="2694"/>
                  </a:lnTo>
                  <a:lnTo>
                    <a:pt x="1326" y="2628"/>
                  </a:lnTo>
                  <a:lnTo>
                    <a:pt x="1326" y="2563"/>
                  </a:lnTo>
                  <a:lnTo>
                    <a:pt x="1326" y="2497"/>
                  </a:lnTo>
                  <a:lnTo>
                    <a:pt x="1336" y="2431"/>
                  </a:lnTo>
                  <a:lnTo>
                    <a:pt x="1336" y="2355"/>
                  </a:lnTo>
                  <a:lnTo>
                    <a:pt x="1336" y="2289"/>
                  </a:lnTo>
                  <a:lnTo>
                    <a:pt x="1347" y="2223"/>
                  </a:lnTo>
                  <a:lnTo>
                    <a:pt x="1347" y="2158"/>
                  </a:lnTo>
                  <a:lnTo>
                    <a:pt x="1347" y="2092"/>
                  </a:lnTo>
                  <a:lnTo>
                    <a:pt x="1347" y="2026"/>
                  </a:lnTo>
                  <a:lnTo>
                    <a:pt x="1357" y="1949"/>
                  </a:lnTo>
                  <a:lnTo>
                    <a:pt x="1357" y="1884"/>
                  </a:lnTo>
                  <a:lnTo>
                    <a:pt x="1357" y="1818"/>
                  </a:lnTo>
                  <a:lnTo>
                    <a:pt x="1357" y="1763"/>
                  </a:lnTo>
                  <a:lnTo>
                    <a:pt x="1367" y="1698"/>
                  </a:lnTo>
                  <a:lnTo>
                    <a:pt x="1367" y="1632"/>
                  </a:lnTo>
                  <a:lnTo>
                    <a:pt x="1367" y="1577"/>
                  </a:lnTo>
                  <a:lnTo>
                    <a:pt x="1367" y="1511"/>
                  </a:lnTo>
                  <a:lnTo>
                    <a:pt x="1377" y="1457"/>
                  </a:lnTo>
                  <a:lnTo>
                    <a:pt x="1377" y="1402"/>
                  </a:lnTo>
                  <a:lnTo>
                    <a:pt x="1377" y="1347"/>
                  </a:lnTo>
                  <a:lnTo>
                    <a:pt x="1377" y="1303"/>
                  </a:lnTo>
                  <a:lnTo>
                    <a:pt x="1388" y="1248"/>
                  </a:lnTo>
                  <a:lnTo>
                    <a:pt x="1388" y="1205"/>
                  </a:lnTo>
                  <a:lnTo>
                    <a:pt x="1388" y="1161"/>
                  </a:lnTo>
                  <a:lnTo>
                    <a:pt x="1388" y="1117"/>
                  </a:lnTo>
                  <a:lnTo>
                    <a:pt x="1398" y="1084"/>
                  </a:lnTo>
                  <a:lnTo>
                    <a:pt x="1398" y="1051"/>
                  </a:lnTo>
                  <a:lnTo>
                    <a:pt x="1398" y="1018"/>
                  </a:lnTo>
                  <a:lnTo>
                    <a:pt x="1408" y="986"/>
                  </a:lnTo>
                  <a:lnTo>
                    <a:pt x="1408" y="964"/>
                  </a:lnTo>
                  <a:lnTo>
                    <a:pt x="1408" y="931"/>
                  </a:lnTo>
                  <a:lnTo>
                    <a:pt x="1408" y="920"/>
                  </a:lnTo>
                  <a:lnTo>
                    <a:pt x="1419" y="898"/>
                  </a:lnTo>
                  <a:lnTo>
                    <a:pt x="1419" y="887"/>
                  </a:lnTo>
                  <a:lnTo>
                    <a:pt x="1419" y="876"/>
                  </a:lnTo>
                  <a:lnTo>
                    <a:pt x="1429" y="865"/>
                  </a:lnTo>
                  <a:lnTo>
                    <a:pt x="1439" y="876"/>
                  </a:lnTo>
                  <a:lnTo>
                    <a:pt x="1439" y="898"/>
                  </a:lnTo>
                  <a:lnTo>
                    <a:pt x="1439" y="909"/>
                  </a:lnTo>
                  <a:lnTo>
                    <a:pt x="1439" y="931"/>
                  </a:lnTo>
                  <a:lnTo>
                    <a:pt x="1449" y="953"/>
                  </a:lnTo>
                  <a:lnTo>
                    <a:pt x="1449" y="975"/>
                  </a:lnTo>
                  <a:lnTo>
                    <a:pt x="1449" y="1008"/>
                  </a:lnTo>
                  <a:lnTo>
                    <a:pt x="1449" y="1029"/>
                  </a:lnTo>
                  <a:lnTo>
                    <a:pt x="1460" y="1062"/>
                  </a:lnTo>
                  <a:lnTo>
                    <a:pt x="1460" y="1106"/>
                  </a:lnTo>
                  <a:lnTo>
                    <a:pt x="1460" y="1139"/>
                  </a:lnTo>
                  <a:lnTo>
                    <a:pt x="1460" y="1183"/>
                  </a:lnTo>
                  <a:lnTo>
                    <a:pt x="1470" y="1227"/>
                  </a:lnTo>
                  <a:lnTo>
                    <a:pt x="1470" y="1270"/>
                  </a:lnTo>
                  <a:lnTo>
                    <a:pt x="1470" y="1325"/>
                  </a:lnTo>
                  <a:lnTo>
                    <a:pt x="1480" y="1369"/>
                  </a:lnTo>
                  <a:lnTo>
                    <a:pt x="1480" y="1424"/>
                  </a:lnTo>
                  <a:lnTo>
                    <a:pt x="1480" y="1478"/>
                  </a:lnTo>
                  <a:lnTo>
                    <a:pt x="1480" y="1533"/>
                  </a:lnTo>
                  <a:lnTo>
                    <a:pt x="1491" y="1588"/>
                  </a:lnTo>
                  <a:lnTo>
                    <a:pt x="1491" y="1654"/>
                  </a:lnTo>
                  <a:lnTo>
                    <a:pt x="1491" y="1708"/>
                  </a:lnTo>
                  <a:lnTo>
                    <a:pt x="1491" y="1774"/>
                  </a:lnTo>
                  <a:lnTo>
                    <a:pt x="1501" y="1829"/>
                  </a:lnTo>
                  <a:lnTo>
                    <a:pt x="1501" y="1895"/>
                  </a:lnTo>
                  <a:lnTo>
                    <a:pt x="1501" y="1960"/>
                  </a:lnTo>
                  <a:lnTo>
                    <a:pt x="1501" y="2026"/>
                  </a:lnTo>
                  <a:lnTo>
                    <a:pt x="1511" y="2081"/>
                  </a:lnTo>
                  <a:lnTo>
                    <a:pt x="1511" y="2147"/>
                  </a:lnTo>
                  <a:lnTo>
                    <a:pt x="1511" y="2212"/>
                  </a:lnTo>
                  <a:lnTo>
                    <a:pt x="1511" y="2278"/>
                  </a:lnTo>
                  <a:lnTo>
                    <a:pt x="1521" y="2344"/>
                  </a:lnTo>
                  <a:lnTo>
                    <a:pt x="1521" y="2398"/>
                  </a:lnTo>
                  <a:lnTo>
                    <a:pt x="1521" y="2464"/>
                  </a:lnTo>
                  <a:lnTo>
                    <a:pt x="1521" y="2530"/>
                  </a:lnTo>
                  <a:lnTo>
                    <a:pt x="1532" y="2585"/>
                  </a:lnTo>
                  <a:lnTo>
                    <a:pt x="1532" y="2639"/>
                  </a:lnTo>
                  <a:lnTo>
                    <a:pt x="1532" y="2705"/>
                  </a:lnTo>
                  <a:lnTo>
                    <a:pt x="1542" y="2760"/>
                  </a:lnTo>
                  <a:lnTo>
                    <a:pt x="1542" y="2815"/>
                  </a:lnTo>
                  <a:lnTo>
                    <a:pt x="1542" y="2869"/>
                  </a:lnTo>
                  <a:lnTo>
                    <a:pt x="1542" y="2913"/>
                  </a:lnTo>
                  <a:lnTo>
                    <a:pt x="1552" y="2968"/>
                  </a:lnTo>
                  <a:lnTo>
                    <a:pt x="1552" y="3012"/>
                  </a:lnTo>
                  <a:lnTo>
                    <a:pt x="1552" y="3056"/>
                  </a:lnTo>
                  <a:lnTo>
                    <a:pt x="1552" y="3099"/>
                  </a:lnTo>
                  <a:lnTo>
                    <a:pt x="1562" y="3143"/>
                  </a:lnTo>
                  <a:lnTo>
                    <a:pt x="1562" y="3176"/>
                  </a:lnTo>
                  <a:lnTo>
                    <a:pt x="1562" y="3220"/>
                  </a:lnTo>
                  <a:lnTo>
                    <a:pt x="1562" y="3253"/>
                  </a:lnTo>
                  <a:lnTo>
                    <a:pt x="1573" y="3275"/>
                  </a:lnTo>
                  <a:lnTo>
                    <a:pt x="1573" y="3308"/>
                  </a:lnTo>
                  <a:lnTo>
                    <a:pt x="1573" y="3329"/>
                  </a:lnTo>
                  <a:lnTo>
                    <a:pt x="1573" y="3351"/>
                  </a:lnTo>
                  <a:lnTo>
                    <a:pt x="1583" y="3373"/>
                  </a:lnTo>
                  <a:lnTo>
                    <a:pt x="1583" y="3384"/>
                  </a:lnTo>
                  <a:lnTo>
                    <a:pt x="1583" y="3395"/>
                  </a:lnTo>
                  <a:lnTo>
                    <a:pt x="1583" y="3406"/>
                  </a:lnTo>
                  <a:lnTo>
                    <a:pt x="1593" y="3417"/>
                  </a:lnTo>
                  <a:lnTo>
                    <a:pt x="1604" y="3406"/>
                  </a:lnTo>
                  <a:lnTo>
                    <a:pt x="1604" y="3395"/>
                  </a:lnTo>
                  <a:lnTo>
                    <a:pt x="1604" y="3384"/>
                  </a:lnTo>
                  <a:lnTo>
                    <a:pt x="1614" y="3373"/>
                  </a:lnTo>
                  <a:lnTo>
                    <a:pt x="1614" y="3351"/>
                  </a:lnTo>
                  <a:lnTo>
                    <a:pt x="1614" y="3329"/>
                  </a:lnTo>
                  <a:lnTo>
                    <a:pt x="1614" y="3308"/>
                  </a:lnTo>
                  <a:lnTo>
                    <a:pt x="1624" y="3275"/>
                  </a:lnTo>
                  <a:lnTo>
                    <a:pt x="1624" y="3253"/>
                  </a:lnTo>
                  <a:lnTo>
                    <a:pt x="1624" y="3220"/>
                  </a:lnTo>
                  <a:lnTo>
                    <a:pt x="1624" y="3187"/>
                  </a:lnTo>
                  <a:lnTo>
                    <a:pt x="1634" y="3143"/>
                  </a:lnTo>
                  <a:lnTo>
                    <a:pt x="1634" y="3110"/>
                  </a:lnTo>
                  <a:lnTo>
                    <a:pt x="1634" y="3067"/>
                  </a:lnTo>
                  <a:lnTo>
                    <a:pt x="1634" y="3023"/>
                  </a:lnTo>
                  <a:lnTo>
                    <a:pt x="1645" y="2979"/>
                  </a:lnTo>
                  <a:lnTo>
                    <a:pt x="1645" y="2924"/>
                  </a:lnTo>
                  <a:lnTo>
                    <a:pt x="1645" y="2880"/>
                  </a:lnTo>
                  <a:lnTo>
                    <a:pt x="1645" y="2826"/>
                  </a:lnTo>
                  <a:lnTo>
                    <a:pt x="1655" y="2782"/>
                  </a:lnTo>
                  <a:lnTo>
                    <a:pt x="1655" y="2727"/>
                  </a:lnTo>
                  <a:lnTo>
                    <a:pt x="1655" y="2672"/>
                  </a:lnTo>
                  <a:lnTo>
                    <a:pt x="1655" y="2607"/>
                  </a:lnTo>
                  <a:lnTo>
                    <a:pt x="1665" y="2552"/>
                  </a:lnTo>
                  <a:lnTo>
                    <a:pt x="1665" y="2497"/>
                  </a:lnTo>
                  <a:lnTo>
                    <a:pt x="1665" y="2442"/>
                  </a:lnTo>
                  <a:lnTo>
                    <a:pt x="1676" y="2377"/>
                  </a:lnTo>
                  <a:lnTo>
                    <a:pt x="1676" y="2322"/>
                  </a:lnTo>
                  <a:lnTo>
                    <a:pt x="1676" y="2256"/>
                  </a:lnTo>
                  <a:lnTo>
                    <a:pt x="1676" y="2201"/>
                  </a:lnTo>
                  <a:lnTo>
                    <a:pt x="1686" y="2136"/>
                  </a:lnTo>
                  <a:lnTo>
                    <a:pt x="1686" y="2081"/>
                  </a:lnTo>
                  <a:lnTo>
                    <a:pt x="1686" y="2015"/>
                  </a:lnTo>
                  <a:lnTo>
                    <a:pt x="1686" y="1960"/>
                  </a:lnTo>
                  <a:lnTo>
                    <a:pt x="1696" y="1906"/>
                  </a:lnTo>
                  <a:lnTo>
                    <a:pt x="1696" y="1851"/>
                  </a:lnTo>
                  <a:lnTo>
                    <a:pt x="1696" y="1785"/>
                  </a:lnTo>
                  <a:lnTo>
                    <a:pt x="1696" y="1730"/>
                  </a:lnTo>
                  <a:lnTo>
                    <a:pt x="1706" y="1676"/>
                  </a:lnTo>
                  <a:lnTo>
                    <a:pt x="1706" y="1632"/>
                  </a:lnTo>
                  <a:lnTo>
                    <a:pt x="1706" y="1577"/>
                  </a:lnTo>
                  <a:lnTo>
                    <a:pt x="1706" y="1522"/>
                  </a:lnTo>
                  <a:lnTo>
                    <a:pt x="1717" y="1478"/>
                  </a:lnTo>
                  <a:lnTo>
                    <a:pt x="1717" y="1435"/>
                  </a:lnTo>
                  <a:lnTo>
                    <a:pt x="1717" y="1391"/>
                  </a:lnTo>
                  <a:lnTo>
                    <a:pt x="1717" y="1347"/>
                  </a:lnTo>
                  <a:lnTo>
                    <a:pt x="1727" y="1303"/>
                  </a:lnTo>
                  <a:lnTo>
                    <a:pt x="1727" y="1270"/>
                  </a:lnTo>
                  <a:lnTo>
                    <a:pt x="1727" y="1238"/>
                  </a:lnTo>
                  <a:lnTo>
                    <a:pt x="1727" y="1205"/>
                  </a:lnTo>
                  <a:lnTo>
                    <a:pt x="1737" y="1172"/>
                  </a:lnTo>
                  <a:lnTo>
                    <a:pt x="1737" y="1139"/>
                  </a:lnTo>
                  <a:lnTo>
                    <a:pt x="1737" y="1117"/>
                  </a:lnTo>
                  <a:lnTo>
                    <a:pt x="1747" y="1095"/>
                  </a:lnTo>
                  <a:lnTo>
                    <a:pt x="1747" y="1073"/>
                  </a:lnTo>
                  <a:lnTo>
                    <a:pt x="1747" y="1062"/>
                  </a:lnTo>
                  <a:lnTo>
                    <a:pt x="1747" y="1040"/>
                  </a:lnTo>
                  <a:lnTo>
                    <a:pt x="1758" y="1029"/>
                  </a:lnTo>
                  <a:lnTo>
                    <a:pt x="1768" y="1018"/>
                  </a:lnTo>
                  <a:lnTo>
                    <a:pt x="1768" y="1029"/>
                  </a:lnTo>
                  <a:lnTo>
                    <a:pt x="1768" y="1040"/>
                  </a:lnTo>
                  <a:lnTo>
                    <a:pt x="1778" y="1051"/>
                  </a:lnTo>
                  <a:lnTo>
                    <a:pt x="1778" y="1062"/>
                  </a:lnTo>
                  <a:lnTo>
                    <a:pt x="1778" y="1084"/>
                  </a:lnTo>
                  <a:lnTo>
                    <a:pt x="1778" y="1106"/>
                  </a:lnTo>
                  <a:lnTo>
                    <a:pt x="1789" y="1128"/>
                  </a:lnTo>
                  <a:lnTo>
                    <a:pt x="1789" y="1150"/>
                  </a:lnTo>
                  <a:lnTo>
                    <a:pt x="1789" y="1183"/>
                  </a:lnTo>
                  <a:lnTo>
                    <a:pt x="1789" y="1205"/>
                  </a:lnTo>
                  <a:lnTo>
                    <a:pt x="1799" y="1238"/>
                  </a:lnTo>
                  <a:lnTo>
                    <a:pt x="1799" y="1281"/>
                  </a:lnTo>
                  <a:lnTo>
                    <a:pt x="1799" y="1314"/>
                  </a:lnTo>
                  <a:lnTo>
                    <a:pt x="1809" y="1358"/>
                  </a:lnTo>
                  <a:lnTo>
                    <a:pt x="1809" y="1391"/>
                  </a:lnTo>
                  <a:lnTo>
                    <a:pt x="1809" y="1435"/>
                  </a:lnTo>
                  <a:lnTo>
                    <a:pt x="1809" y="1478"/>
                  </a:lnTo>
                  <a:lnTo>
                    <a:pt x="1819" y="1533"/>
                  </a:lnTo>
                  <a:lnTo>
                    <a:pt x="1819" y="1577"/>
                  </a:lnTo>
                  <a:lnTo>
                    <a:pt x="1819" y="1632"/>
                  </a:lnTo>
                  <a:lnTo>
                    <a:pt x="1819" y="1676"/>
                  </a:lnTo>
                  <a:lnTo>
                    <a:pt x="1830" y="1730"/>
                  </a:lnTo>
                  <a:lnTo>
                    <a:pt x="1830" y="1785"/>
                  </a:lnTo>
                  <a:lnTo>
                    <a:pt x="1830" y="1840"/>
                  </a:lnTo>
                  <a:lnTo>
                    <a:pt x="1830" y="1895"/>
                  </a:lnTo>
                  <a:lnTo>
                    <a:pt x="1840" y="1949"/>
                  </a:lnTo>
                  <a:lnTo>
                    <a:pt x="1840" y="2004"/>
                  </a:lnTo>
                  <a:lnTo>
                    <a:pt x="1840" y="2059"/>
                  </a:lnTo>
                  <a:lnTo>
                    <a:pt x="1840" y="2114"/>
                  </a:lnTo>
                  <a:lnTo>
                    <a:pt x="1850" y="2168"/>
                  </a:lnTo>
                  <a:lnTo>
                    <a:pt x="1850" y="2223"/>
                  </a:lnTo>
                  <a:lnTo>
                    <a:pt x="1850" y="2278"/>
                  </a:lnTo>
                  <a:lnTo>
                    <a:pt x="1850" y="2344"/>
                  </a:lnTo>
                  <a:lnTo>
                    <a:pt x="1861" y="2398"/>
                  </a:lnTo>
                  <a:lnTo>
                    <a:pt x="1861" y="2453"/>
                  </a:lnTo>
                  <a:lnTo>
                    <a:pt x="1861" y="2497"/>
                  </a:lnTo>
                  <a:lnTo>
                    <a:pt x="1861" y="2552"/>
                  </a:lnTo>
                  <a:lnTo>
                    <a:pt x="1871" y="2607"/>
                  </a:lnTo>
                  <a:lnTo>
                    <a:pt x="1871" y="2661"/>
                  </a:lnTo>
                  <a:lnTo>
                    <a:pt x="1871" y="2705"/>
                  </a:lnTo>
                  <a:lnTo>
                    <a:pt x="1881" y="2749"/>
                  </a:lnTo>
                  <a:lnTo>
                    <a:pt x="1881" y="2804"/>
                  </a:lnTo>
                  <a:lnTo>
                    <a:pt x="1881" y="2848"/>
                  </a:lnTo>
                  <a:lnTo>
                    <a:pt x="1881" y="2891"/>
                  </a:lnTo>
                  <a:lnTo>
                    <a:pt x="1891" y="2924"/>
                  </a:lnTo>
                  <a:lnTo>
                    <a:pt x="1891" y="2968"/>
                  </a:lnTo>
                  <a:lnTo>
                    <a:pt x="1891" y="3001"/>
                  </a:lnTo>
                  <a:lnTo>
                    <a:pt x="1891" y="3045"/>
                  </a:lnTo>
                  <a:lnTo>
                    <a:pt x="1902" y="3078"/>
                  </a:lnTo>
                  <a:lnTo>
                    <a:pt x="1902" y="3099"/>
                  </a:lnTo>
                  <a:lnTo>
                    <a:pt x="1902" y="3132"/>
                  </a:lnTo>
                  <a:lnTo>
                    <a:pt x="1902" y="3154"/>
                  </a:lnTo>
                  <a:lnTo>
                    <a:pt x="1912" y="3176"/>
                  </a:lnTo>
                  <a:lnTo>
                    <a:pt x="1912" y="3198"/>
                  </a:lnTo>
                  <a:lnTo>
                    <a:pt x="1912" y="3220"/>
                  </a:lnTo>
                  <a:lnTo>
                    <a:pt x="1912" y="3231"/>
                  </a:lnTo>
                  <a:lnTo>
                    <a:pt x="1922" y="3242"/>
                  </a:lnTo>
                  <a:lnTo>
                    <a:pt x="1922" y="3253"/>
                  </a:lnTo>
                  <a:lnTo>
                    <a:pt x="1922" y="3264"/>
                  </a:lnTo>
                  <a:lnTo>
                    <a:pt x="1932" y="3275"/>
                  </a:lnTo>
                  <a:lnTo>
                    <a:pt x="1943" y="3264"/>
                  </a:lnTo>
                  <a:lnTo>
                    <a:pt x="1943" y="3253"/>
                  </a:lnTo>
                  <a:lnTo>
                    <a:pt x="1943" y="3242"/>
                  </a:lnTo>
                  <a:lnTo>
                    <a:pt x="1943" y="3220"/>
                  </a:lnTo>
                  <a:lnTo>
                    <a:pt x="1953" y="3209"/>
                  </a:lnTo>
                  <a:lnTo>
                    <a:pt x="1953" y="3187"/>
                  </a:lnTo>
                  <a:lnTo>
                    <a:pt x="1953" y="3165"/>
                  </a:lnTo>
                  <a:lnTo>
                    <a:pt x="1953" y="3143"/>
                  </a:lnTo>
                  <a:lnTo>
                    <a:pt x="1963" y="3110"/>
                  </a:lnTo>
                  <a:lnTo>
                    <a:pt x="1963" y="3088"/>
                  </a:lnTo>
                  <a:lnTo>
                    <a:pt x="1963" y="3056"/>
                  </a:lnTo>
                  <a:lnTo>
                    <a:pt x="1963" y="3023"/>
                  </a:lnTo>
                  <a:lnTo>
                    <a:pt x="1974" y="2990"/>
                  </a:lnTo>
                  <a:lnTo>
                    <a:pt x="1974" y="2946"/>
                  </a:lnTo>
                  <a:lnTo>
                    <a:pt x="1974" y="2913"/>
                  </a:lnTo>
                  <a:lnTo>
                    <a:pt x="1974" y="2869"/>
                  </a:lnTo>
                  <a:lnTo>
                    <a:pt x="1984" y="2826"/>
                  </a:lnTo>
                  <a:lnTo>
                    <a:pt x="1984" y="2782"/>
                  </a:lnTo>
                  <a:lnTo>
                    <a:pt x="1984" y="2738"/>
                  </a:lnTo>
                  <a:lnTo>
                    <a:pt x="1984" y="2694"/>
                  </a:lnTo>
                  <a:lnTo>
                    <a:pt x="1994" y="2639"/>
                  </a:lnTo>
                  <a:lnTo>
                    <a:pt x="1994" y="2596"/>
                  </a:lnTo>
                  <a:lnTo>
                    <a:pt x="1994" y="2541"/>
                  </a:lnTo>
                  <a:lnTo>
                    <a:pt x="1994" y="2497"/>
                  </a:lnTo>
                  <a:lnTo>
                    <a:pt x="2004" y="2442"/>
                  </a:lnTo>
                  <a:lnTo>
                    <a:pt x="2004" y="2388"/>
                  </a:lnTo>
                  <a:lnTo>
                    <a:pt x="2004" y="2333"/>
                  </a:lnTo>
                  <a:lnTo>
                    <a:pt x="2015" y="2289"/>
                  </a:lnTo>
                  <a:lnTo>
                    <a:pt x="2015" y="2234"/>
                  </a:lnTo>
                  <a:lnTo>
                    <a:pt x="2015" y="2179"/>
                  </a:lnTo>
                  <a:lnTo>
                    <a:pt x="2015" y="2125"/>
                  </a:lnTo>
                  <a:lnTo>
                    <a:pt x="2025" y="2070"/>
                  </a:lnTo>
                  <a:lnTo>
                    <a:pt x="2025" y="2026"/>
                  </a:lnTo>
                  <a:lnTo>
                    <a:pt x="2025" y="1971"/>
                  </a:lnTo>
                  <a:lnTo>
                    <a:pt x="2025" y="1917"/>
                  </a:lnTo>
                  <a:lnTo>
                    <a:pt x="2035" y="1873"/>
                  </a:lnTo>
                  <a:lnTo>
                    <a:pt x="2035" y="1818"/>
                  </a:lnTo>
                  <a:lnTo>
                    <a:pt x="2035" y="1774"/>
                  </a:lnTo>
                  <a:lnTo>
                    <a:pt x="2035" y="1719"/>
                  </a:lnTo>
                  <a:lnTo>
                    <a:pt x="2046" y="1676"/>
                  </a:lnTo>
                  <a:lnTo>
                    <a:pt x="2046" y="1632"/>
                  </a:lnTo>
                  <a:lnTo>
                    <a:pt x="2046" y="1588"/>
                  </a:lnTo>
                  <a:lnTo>
                    <a:pt x="2046" y="1544"/>
                  </a:lnTo>
                  <a:lnTo>
                    <a:pt x="2056" y="1511"/>
                  </a:lnTo>
                  <a:lnTo>
                    <a:pt x="2056" y="1468"/>
                  </a:lnTo>
                  <a:lnTo>
                    <a:pt x="2056" y="1435"/>
                  </a:lnTo>
                  <a:lnTo>
                    <a:pt x="2056" y="1402"/>
                  </a:lnTo>
                  <a:lnTo>
                    <a:pt x="2066" y="1369"/>
                  </a:lnTo>
                  <a:lnTo>
                    <a:pt x="2066" y="1336"/>
                  </a:lnTo>
                  <a:lnTo>
                    <a:pt x="2066" y="1303"/>
                  </a:lnTo>
                  <a:lnTo>
                    <a:pt x="2076" y="1281"/>
                  </a:lnTo>
                  <a:lnTo>
                    <a:pt x="2076" y="1259"/>
                  </a:lnTo>
                  <a:lnTo>
                    <a:pt x="2076" y="1238"/>
                  </a:lnTo>
                  <a:lnTo>
                    <a:pt x="2076" y="1216"/>
                  </a:lnTo>
                  <a:lnTo>
                    <a:pt x="2087" y="1205"/>
                  </a:lnTo>
                  <a:lnTo>
                    <a:pt x="2087" y="1183"/>
                  </a:lnTo>
                  <a:lnTo>
                    <a:pt x="2087" y="1172"/>
                  </a:lnTo>
                  <a:lnTo>
                    <a:pt x="2097" y="1161"/>
                  </a:lnTo>
                  <a:lnTo>
                    <a:pt x="2107" y="1172"/>
                  </a:lnTo>
                  <a:lnTo>
                    <a:pt x="2107" y="1183"/>
                  </a:lnTo>
                  <a:lnTo>
                    <a:pt x="2117" y="1205"/>
                  </a:lnTo>
                  <a:lnTo>
                    <a:pt x="2117" y="1216"/>
                  </a:lnTo>
                  <a:lnTo>
                    <a:pt x="2117" y="1238"/>
                  </a:lnTo>
                  <a:lnTo>
                    <a:pt x="2117" y="1259"/>
                  </a:lnTo>
                  <a:lnTo>
                    <a:pt x="2128" y="1281"/>
                  </a:lnTo>
                  <a:lnTo>
                    <a:pt x="2128" y="1303"/>
                  </a:lnTo>
                  <a:lnTo>
                    <a:pt x="2128" y="1336"/>
                  </a:lnTo>
                  <a:lnTo>
                    <a:pt x="2128" y="1358"/>
                  </a:lnTo>
                  <a:lnTo>
                    <a:pt x="2138" y="1391"/>
                  </a:lnTo>
                  <a:lnTo>
                    <a:pt x="2138" y="1424"/>
                  </a:lnTo>
                  <a:lnTo>
                    <a:pt x="2138" y="1468"/>
                  </a:lnTo>
                  <a:lnTo>
                    <a:pt x="2148" y="1500"/>
                  </a:lnTo>
                  <a:lnTo>
                    <a:pt x="2148" y="1533"/>
                  </a:lnTo>
                  <a:lnTo>
                    <a:pt x="2148" y="1577"/>
                  </a:lnTo>
                  <a:lnTo>
                    <a:pt x="2148" y="1621"/>
                  </a:lnTo>
                  <a:lnTo>
                    <a:pt x="2159" y="1665"/>
                  </a:lnTo>
                  <a:lnTo>
                    <a:pt x="2159" y="1708"/>
                  </a:lnTo>
                  <a:lnTo>
                    <a:pt x="2159" y="1752"/>
                  </a:lnTo>
                  <a:lnTo>
                    <a:pt x="2159" y="1796"/>
                  </a:lnTo>
                  <a:lnTo>
                    <a:pt x="2169" y="1851"/>
                  </a:lnTo>
                  <a:lnTo>
                    <a:pt x="2169" y="1895"/>
                  </a:lnTo>
                  <a:lnTo>
                    <a:pt x="2169" y="1938"/>
                  </a:lnTo>
                  <a:lnTo>
                    <a:pt x="2169" y="1993"/>
                  </a:lnTo>
                  <a:lnTo>
                    <a:pt x="2179" y="2037"/>
                  </a:lnTo>
                  <a:lnTo>
                    <a:pt x="2179" y="2092"/>
                  </a:lnTo>
                  <a:lnTo>
                    <a:pt x="2179" y="2136"/>
                  </a:lnTo>
                  <a:lnTo>
                    <a:pt x="2179" y="2190"/>
                  </a:lnTo>
                  <a:lnTo>
                    <a:pt x="2189" y="2234"/>
                  </a:lnTo>
                  <a:lnTo>
                    <a:pt x="2189" y="2289"/>
                  </a:lnTo>
                  <a:lnTo>
                    <a:pt x="2189" y="2333"/>
                  </a:lnTo>
                  <a:lnTo>
                    <a:pt x="2189" y="2388"/>
                  </a:lnTo>
                  <a:lnTo>
                    <a:pt x="2200" y="2431"/>
                  </a:lnTo>
                  <a:lnTo>
                    <a:pt x="2200" y="2475"/>
                  </a:lnTo>
                  <a:lnTo>
                    <a:pt x="2200" y="2530"/>
                  </a:lnTo>
                  <a:lnTo>
                    <a:pt x="2210" y="2574"/>
                  </a:lnTo>
                  <a:lnTo>
                    <a:pt x="2210" y="2618"/>
                  </a:lnTo>
                  <a:lnTo>
                    <a:pt x="2210" y="2661"/>
                  </a:lnTo>
                  <a:lnTo>
                    <a:pt x="2210" y="2705"/>
                  </a:lnTo>
                  <a:lnTo>
                    <a:pt x="2220" y="2738"/>
                  </a:lnTo>
                  <a:lnTo>
                    <a:pt x="2220" y="2782"/>
                  </a:lnTo>
                  <a:lnTo>
                    <a:pt x="2220" y="2815"/>
                  </a:lnTo>
                  <a:lnTo>
                    <a:pt x="2220" y="2848"/>
                  </a:lnTo>
                  <a:lnTo>
                    <a:pt x="2231" y="2891"/>
                  </a:lnTo>
                  <a:lnTo>
                    <a:pt x="2231" y="2913"/>
                  </a:lnTo>
                  <a:lnTo>
                    <a:pt x="2231" y="2946"/>
                  </a:lnTo>
                  <a:lnTo>
                    <a:pt x="2231" y="2979"/>
                  </a:lnTo>
                  <a:lnTo>
                    <a:pt x="2241" y="3001"/>
                  </a:lnTo>
                  <a:lnTo>
                    <a:pt x="2241" y="3023"/>
                  </a:lnTo>
                  <a:lnTo>
                    <a:pt x="2241" y="3045"/>
                  </a:lnTo>
                  <a:lnTo>
                    <a:pt x="2241" y="3067"/>
                  </a:lnTo>
                  <a:lnTo>
                    <a:pt x="2251" y="3088"/>
                  </a:lnTo>
                  <a:lnTo>
                    <a:pt x="2251" y="3099"/>
                  </a:lnTo>
                  <a:lnTo>
                    <a:pt x="2251" y="3110"/>
                  </a:lnTo>
                  <a:lnTo>
                    <a:pt x="2251" y="3121"/>
                  </a:lnTo>
                  <a:lnTo>
                    <a:pt x="2261" y="3132"/>
                  </a:lnTo>
                  <a:lnTo>
                    <a:pt x="2272" y="3143"/>
                  </a:lnTo>
                  <a:lnTo>
                    <a:pt x="2272" y="3132"/>
                  </a:lnTo>
                  <a:lnTo>
                    <a:pt x="2282" y="3121"/>
                  </a:lnTo>
                  <a:lnTo>
                    <a:pt x="2282" y="3110"/>
                  </a:lnTo>
                  <a:lnTo>
                    <a:pt x="2282" y="3099"/>
                  </a:lnTo>
                  <a:lnTo>
                    <a:pt x="2282" y="3078"/>
                  </a:lnTo>
                  <a:lnTo>
                    <a:pt x="2292" y="3067"/>
                  </a:lnTo>
                  <a:lnTo>
                    <a:pt x="2292" y="3045"/>
                  </a:lnTo>
                  <a:lnTo>
                    <a:pt x="2292" y="3023"/>
                  </a:lnTo>
                  <a:lnTo>
                    <a:pt x="2292" y="3001"/>
                  </a:lnTo>
                  <a:lnTo>
                    <a:pt x="2302" y="2968"/>
                  </a:lnTo>
                  <a:lnTo>
                    <a:pt x="2302" y="2946"/>
                  </a:lnTo>
                  <a:lnTo>
                    <a:pt x="2302" y="2913"/>
                  </a:lnTo>
                  <a:lnTo>
                    <a:pt x="2302" y="2880"/>
                  </a:lnTo>
                  <a:lnTo>
                    <a:pt x="2313" y="2848"/>
                  </a:lnTo>
                  <a:lnTo>
                    <a:pt x="2313" y="2815"/>
                  </a:lnTo>
                  <a:lnTo>
                    <a:pt x="2313" y="2771"/>
                  </a:lnTo>
                  <a:lnTo>
                    <a:pt x="2313" y="2738"/>
                  </a:lnTo>
                  <a:lnTo>
                    <a:pt x="2323" y="2694"/>
                  </a:lnTo>
                  <a:lnTo>
                    <a:pt x="2323" y="2661"/>
                  </a:lnTo>
                  <a:lnTo>
                    <a:pt x="2323" y="2618"/>
                  </a:lnTo>
                  <a:lnTo>
                    <a:pt x="2323" y="2574"/>
                  </a:lnTo>
                  <a:lnTo>
                    <a:pt x="2333" y="2530"/>
                  </a:lnTo>
                  <a:lnTo>
                    <a:pt x="2333" y="2486"/>
                  </a:lnTo>
                  <a:lnTo>
                    <a:pt x="2333" y="2442"/>
                  </a:lnTo>
                  <a:lnTo>
                    <a:pt x="2344" y="2398"/>
                  </a:lnTo>
                  <a:lnTo>
                    <a:pt x="2344" y="2344"/>
                  </a:lnTo>
                  <a:lnTo>
                    <a:pt x="2344" y="2300"/>
                  </a:lnTo>
                  <a:lnTo>
                    <a:pt x="2344" y="2256"/>
                  </a:lnTo>
                  <a:lnTo>
                    <a:pt x="2354" y="2212"/>
                  </a:lnTo>
                  <a:lnTo>
                    <a:pt x="2354" y="2158"/>
                  </a:lnTo>
                  <a:lnTo>
                    <a:pt x="2354" y="2114"/>
                  </a:lnTo>
                  <a:lnTo>
                    <a:pt x="2354" y="2070"/>
                  </a:lnTo>
                  <a:lnTo>
                    <a:pt x="2364" y="2026"/>
                  </a:lnTo>
                  <a:lnTo>
                    <a:pt x="2364" y="1982"/>
                  </a:lnTo>
                  <a:lnTo>
                    <a:pt x="2364" y="1938"/>
                  </a:lnTo>
                  <a:lnTo>
                    <a:pt x="2364" y="1895"/>
                  </a:lnTo>
                  <a:lnTo>
                    <a:pt x="2374" y="1851"/>
                  </a:lnTo>
                  <a:lnTo>
                    <a:pt x="2374" y="1807"/>
                  </a:lnTo>
                  <a:lnTo>
                    <a:pt x="2374" y="1763"/>
                  </a:lnTo>
                  <a:lnTo>
                    <a:pt x="2374" y="1719"/>
                  </a:lnTo>
                  <a:lnTo>
                    <a:pt x="2385" y="1687"/>
                  </a:lnTo>
                  <a:lnTo>
                    <a:pt x="2385" y="1643"/>
                  </a:lnTo>
                  <a:lnTo>
                    <a:pt x="2385" y="1610"/>
                  </a:lnTo>
                  <a:lnTo>
                    <a:pt x="2385" y="1577"/>
                  </a:lnTo>
                  <a:lnTo>
                    <a:pt x="2395" y="1544"/>
                  </a:lnTo>
                  <a:lnTo>
                    <a:pt x="2395" y="1511"/>
                  </a:lnTo>
                  <a:lnTo>
                    <a:pt x="2395" y="1478"/>
                  </a:lnTo>
                  <a:lnTo>
                    <a:pt x="2395" y="1457"/>
                  </a:lnTo>
                  <a:lnTo>
                    <a:pt x="2405" y="1424"/>
                  </a:lnTo>
                  <a:lnTo>
                    <a:pt x="2405" y="1402"/>
                  </a:lnTo>
                  <a:lnTo>
                    <a:pt x="2405" y="1380"/>
                  </a:lnTo>
                  <a:lnTo>
                    <a:pt x="2416" y="1358"/>
                  </a:lnTo>
                  <a:lnTo>
                    <a:pt x="2416" y="1347"/>
                  </a:lnTo>
                  <a:lnTo>
                    <a:pt x="2416" y="1325"/>
                  </a:lnTo>
                  <a:lnTo>
                    <a:pt x="2416" y="1314"/>
                  </a:lnTo>
                  <a:lnTo>
                    <a:pt x="2426" y="1303"/>
                  </a:lnTo>
                  <a:lnTo>
                    <a:pt x="2426" y="1292"/>
                  </a:lnTo>
                  <a:lnTo>
                    <a:pt x="2436" y="1281"/>
                  </a:lnTo>
                  <a:lnTo>
                    <a:pt x="2446" y="1292"/>
                  </a:lnTo>
                  <a:lnTo>
                    <a:pt x="2446" y="1303"/>
                  </a:lnTo>
                  <a:lnTo>
                    <a:pt x="2446" y="1325"/>
                  </a:lnTo>
                  <a:lnTo>
                    <a:pt x="2457" y="1336"/>
                  </a:lnTo>
                  <a:lnTo>
                    <a:pt x="2457" y="1358"/>
                  </a:lnTo>
                  <a:lnTo>
                    <a:pt x="2457" y="1369"/>
                  </a:lnTo>
                  <a:lnTo>
                    <a:pt x="2457" y="1391"/>
                  </a:lnTo>
                  <a:lnTo>
                    <a:pt x="2467" y="1413"/>
                  </a:lnTo>
                  <a:lnTo>
                    <a:pt x="2467" y="1446"/>
                  </a:lnTo>
                  <a:lnTo>
                    <a:pt x="2467" y="1468"/>
                  </a:lnTo>
                  <a:lnTo>
                    <a:pt x="2477" y="1500"/>
                  </a:lnTo>
                  <a:lnTo>
                    <a:pt x="2477" y="1522"/>
                  </a:lnTo>
                  <a:lnTo>
                    <a:pt x="2477" y="1555"/>
                  </a:lnTo>
                  <a:lnTo>
                    <a:pt x="2477" y="1588"/>
                  </a:lnTo>
                  <a:lnTo>
                    <a:pt x="2487" y="1621"/>
                  </a:lnTo>
                  <a:lnTo>
                    <a:pt x="2487" y="1665"/>
                  </a:lnTo>
                  <a:lnTo>
                    <a:pt x="2487" y="1698"/>
                  </a:lnTo>
                  <a:lnTo>
                    <a:pt x="2487" y="1741"/>
                  </a:lnTo>
                  <a:lnTo>
                    <a:pt x="2498" y="1774"/>
                  </a:lnTo>
                  <a:lnTo>
                    <a:pt x="2498" y="1818"/>
                  </a:lnTo>
                  <a:lnTo>
                    <a:pt x="2498" y="1862"/>
                  </a:lnTo>
                  <a:lnTo>
                    <a:pt x="2498" y="1895"/>
                  </a:lnTo>
                  <a:lnTo>
                    <a:pt x="2508" y="1938"/>
                  </a:lnTo>
                  <a:lnTo>
                    <a:pt x="2508" y="1982"/>
                  </a:lnTo>
                  <a:lnTo>
                    <a:pt x="2508" y="2026"/>
                  </a:lnTo>
                  <a:lnTo>
                    <a:pt x="2508" y="2070"/>
                  </a:lnTo>
                  <a:lnTo>
                    <a:pt x="2518" y="2114"/>
                  </a:lnTo>
                  <a:lnTo>
                    <a:pt x="2518" y="2158"/>
                  </a:lnTo>
                  <a:lnTo>
                    <a:pt x="2518" y="2201"/>
                  </a:lnTo>
                  <a:lnTo>
                    <a:pt x="2518" y="2245"/>
                  </a:lnTo>
                  <a:lnTo>
                    <a:pt x="2529" y="2289"/>
                  </a:lnTo>
                  <a:lnTo>
                    <a:pt x="2529" y="2333"/>
                  </a:lnTo>
                  <a:lnTo>
                    <a:pt x="2529" y="2377"/>
                  </a:lnTo>
                  <a:lnTo>
                    <a:pt x="2529" y="2420"/>
                  </a:lnTo>
                  <a:lnTo>
                    <a:pt x="2539" y="2453"/>
                  </a:lnTo>
                  <a:lnTo>
                    <a:pt x="2539" y="2497"/>
                  </a:lnTo>
                  <a:lnTo>
                    <a:pt x="2539" y="2541"/>
                  </a:lnTo>
                  <a:lnTo>
                    <a:pt x="2549" y="2574"/>
                  </a:lnTo>
                  <a:lnTo>
                    <a:pt x="2549" y="2618"/>
                  </a:lnTo>
                  <a:lnTo>
                    <a:pt x="2549" y="2650"/>
                  </a:lnTo>
                  <a:lnTo>
                    <a:pt x="2549" y="2683"/>
                  </a:lnTo>
                  <a:lnTo>
                    <a:pt x="2559" y="2716"/>
                  </a:lnTo>
                  <a:lnTo>
                    <a:pt x="2559" y="2749"/>
                  </a:lnTo>
                  <a:lnTo>
                    <a:pt x="2559" y="2782"/>
                  </a:lnTo>
                  <a:lnTo>
                    <a:pt x="2559" y="2815"/>
                  </a:lnTo>
                  <a:lnTo>
                    <a:pt x="2570" y="2837"/>
                  </a:lnTo>
                  <a:lnTo>
                    <a:pt x="2570" y="2869"/>
                  </a:lnTo>
                  <a:lnTo>
                    <a:pt x="2570" y="2891"/>
                  </a:lnTo>
                  <a:lnTo>
                    <a:pt x="2570" y="2913"/>
                  </a:lnTo>
                  <a:lnTo>
                    <a:pt x="2580" y="2935"/>
                  </a:lnTo>
                  <a:lnTo>
                    <a:pt x="2580" y="2957"/>
                  </a:lnTo>
                  <a:lnTo>
                    <a:pt x="2580" y="2968"/>
                  </a:lnTo>
                  <a:lnTo>
                    <a:pt x="2580" y="2979"/>
                  </a:lnTo>
                  <a:lnTo>
                    <a:pt x="2590" y="3001"/>
                  </a:lnTo>
                  <a:lnTo>
                    <a:pt x="2590" y="3012"/>
                  </a:lnTo>
                  <a:lnTo>
                    <a:pt x="2601" y="3023"/>
                  </a:lnTo>
                  <a:lnTo>
                    <a:pt x="2611" y="3012"/>
                  </a:lnTo>
                  <a:lnTo>
                    <a:pt x="2621" y="3001"/>
                  </a:lnTo>
                  <a:lnTo>
                    <a:pt x="2621" y="2979"/>
                  </a:lnTo>
                  <a:lnTo>
                    <a:pt x="2621" y="2968"/>
                  </a:lnTo>
                  <a:lnTo>
                    <a:pt x="2621" y="2957"/>
                  </a:lnTo>
                  <a:lnTo>
                    <a:pt x="2631" y="2935"/>
                  </a:lnTo>
                  <a:lnTo>
                    <a:pt x="2631" y="2913"/>
                  </a:lnTo>
                  <a:lnTo>
                    <a:pt x="2631" y="2891"/>
                  </a:lnTo>
                  <a:lnTo>
                    <a:pt x="2631" y="2869"/>
                  </a:lnTo>
                  <a:lnTo>
                    <a:pt x="2642" y="2848"/>
                  </a:lnTo>
                  <a:lnTo>
                    <a:pt x="2642" y="2815"/>
                  </a:lnTo>
                  <a:lnTo>
                    <a:pt x="2642" y="2793"/>
                  </a:lnTo>
                  <a:lnTo>
                    <a:pt x="2642" y="2760"/>
                  </a:lnTo>
                  <a:lnTo>
                    <a:pt x="2652" y="2727"/>
                  </a:lnTo>
                  <a:lnTo>
                    <a:pt x="2652" y="2694"/>
                  </a:lnTo>
                  <a:lnTo>
                    <a:pt x="2652" y="2661"/>
                  </a:lnTo>
                  <a:lnTo>
                    <a:pt x="2652" y="2628"/>
                  </a:lnTo>
                  <a:lnTo>
                    <a:pt x="2662" y="2585"/>
                  </a:lnTo>
                  <a:lnTo>
                    <a:pt x="2662" y="2552"/>
                  </a:lnTo>
                  <a:lnTo>
                    <a:pt x="2662" y="2519"/>
                  </a:lnTo>
                  <a:lnTo>
                    <a:pt x="2662" y="2475"/>
                  </a:lnTo>
                  <a:lnTo>
                    <a:pt x="2672" y="2431"/>
                  </a:lnTo>
                  <a:lnTo>
                    <a:pt x="2672" y="2398"/>
                  </a:lnTo>
                  <a:lnTo>
                    <a:pt x="2672" y="2355"/>
                  </a:lnTo>
                  <a:lnTo>
                    <a:pt x="2683" y="2311"/>
                  </a:lnTo>
                  <a:lnTo>
                    <a:pt x="2683" y="2278"/>
                  </a:lnTo>
                  <a:lnTo>
                    <a:pt x="2683" y="2234"/>
                  </a:lnTo>
                  <a:lnTo>
                    <a:pt x="2683" y="2190"/>
                  </a:lnTo>
                  <a:lnTo>
                    <a:pt x="2693" y="2147"/>
                  </a:lnTo>
                  <a:lnTo>
                    <a:pt x="2693" y="2114"/>
                  </a:lnTo>
                  <a:lnTo>
                    <a:pt x="2693" y="2070"/>
                  </a:lnTo>
                  <a:lnTo>
                    <a:pt x="2693" y="2026"/>
                  </a:lnTo>
                  <a:lnTo>
                    <a:pt x="2703" y="1993"/>
                  </a:lnTo>
                  <a:lnTo>
                    <a:pt x="2703" y="1949"/>
                  </a:lnTo>
                  <a:lnTo>
                    <a:pt x="2703" y="1917"/>
                  </a:lnTo>
                  <a:lnTo>
                    <a:pt x="2703" y="1873"/>
                  </a:lnTo>
                  <a:lnTo>
                    <a:pt x="2714" y="1840"/>
                  </a:lnTo>
                  <a:lnTo>
                    <a:pt x="2714" y="1796"/>
                  </a:lnTo>
                  <a:lnTo>
                    <a:pt x="2714" y="1763"/>
                  </a:lnTo>
                  <a:lnTo>
                    <a:pt x="2714" y="1730"/>
                  </a:lnTo>
                  <a:lnTo>
                    <a:pt x="2724" y="1698"/>
                  </a:lnTo>
                  <a:lnTo>
                    <a:pt x="2724" y="1665"/>
                  </a:lnTo>
                  <a:lnTo>
                    <a:pt x="2724" y="1632"/>
                  </a:lnTo>
                  <a:lnTo>
                    <a:pt x="2724" y="1610"/>
                  </a:lnTo>
                  <a:lnTo>
                    <a:pt x="2734" y="1577"/>
                  </a:lnTo>
                  <a:lnTo>
                    <a:pt x="2734" y="1555"/>
                  </a:lnTo>
                  <a:lnTo>
                    <a:pt x="2734" y="1533"/>
                  </a:lnTo>
                  <a:lnTo>
                    <a:pt x="2744" y="1511"/>
                  </a:lnTo>
                  <a:lnTo>
                    <a:pt x="2744" y="1489"/>
                  </a:lnTo>
                  <a:lnTo>
                    <a:pt x="2744" y="1468"/>
                  </a:lnTo>
                  <a:lnTo>
                    <a:pt x="2744" y="1457"/>
                  </a:lnTo>
                  <a:lnTo>
                    <a:pt x="2755" y="1435"/>
                  </a:lnTo>
                  <a:lnTo>
                    <a:pt x="2755" y="1424"/>
                  </a:lnTo>
                  <a:lnTo>
                    <a:pt x="2755" y="1413"/>
                  </a:lnTo>
                  <a:lnTo>
                    <a:pt x="2755" y="1402"/>
                  </a:lnTo>
                  <a:lnTo>
                    <a:pt x="2765" y="1391"/>
                  </a:lnTo>
                  <a:lnTo>
                    <a:pt x="2775" y="1380"/>
                  </a:lnTo>
                  <a:lnTo>
                    <a:pt x="2775" y="1391"/>
                  </a:lnTo>
                  <a:lnTo>
                    <a:pt x="2786" y="1402"/>
                  </a:lnTo>
                  <a:lnTo>
                    <a:pt x="2786" y="1413"/>
                  </a:lnTo>
                  <a:lnTo>
                    <a:pt x="2786" y="1424"/>
                  </a:lnTo>
                  <a:lnTo>
                    <a:pt x="2786" y="1446"/>
                  </a:lnTo>
                  <a:lnTo>
                    <a:pt x="2796" y="1457"/>
                  </a:lnTo>
                  <a:lnTo>
                    <a:pt x="2796" y="1478"/>
                  </a:lnTo>
                  <a:lnTo>
                    <a:pt x="2796" y="1489"/>
                  </a:lnTo>
                  <a:lnTo>
                    <a:pt x="2796" y="1511"/>
                  </a:lnTo>
                  <a:lnTo>
                    <a:pt x="2806" y="1533"/>
                  </a:lnTo>
                  <a:lnTo>
                    <a:pt x="2806" y="1555"/>
                  </a:lnTo>
                  <a:lnTo>
                    <a:pt x="2806" y="1588"/>
                  </a:lnTo>
                  <a:lnTo>
                    <a:pt x="2816" y="1610"/>
                  </a:lnTo>
                  <a:lnTo>
                    <a:pt x="2816" y="1643"/>
                  </a:lnTo>
                  <a:lnTo>
                    <a:pt x="2816" y="1676"/>
                  </a:lnTo>
                  <a:lnTo>
                    <a:pt x="2816" y="1698"/>
                  </a:lnTo>
                  <a:lnTo>
                    <a:pt x="2827" y="1730"/>
                  </a:lnTo>
                  <a:lnTo>
                    <a:pt x="2827" y="1763"/>
                  </a:lnTo>
                  <a:lnTo>
                    <a:pt x="2827" y="1796"/>
                  </a:lnTo>
                  <a:lnTo>
                    <a:pt x="2827" y="1840"/>
                  </a:lnTo>
                  <a:lnTo>
                    <a:pt x="2837" y="1873"/>
                  </a:lnTo>
                  <a:lnTo>
                    <a:pt x="2837" y="1906"/>
                  </a:lnTo>
                  <a:lnTo>
                    <a:pt x="2837" y="1949"/>
                  </a:lnTo>
                  <a:lnTo>
                    <a:pt x="2837" y="1982"/>
                  </a:lnTo>
                  <a:lnTo>
                    <a:pt x="2847" y="2015"/>
                  </a:lnTo>
                  <a:lnTo>
                    <a:pt x="2847" y="2059"/>
                  </a:lnTo>
                  <a:lnTo>
                    <a:pt x="2847" y="2092"/>
                  </a:lnTo>
                  <a:lnTo>
                    <a:pt x="2847" y="2136"/>
                  </a:lnTo>
                  <a:lnTo>
                    <a:pt x="2857" y="2179"/>
                  </a:lnTo>
                  <a:lnTo>
                    <a:pt x="2857" y="2212"/>
                  </a:lnTo>
                  <a:lnTo>
                    <a:pt x="2857" y="2256"/>
                  </a:lnTo>
                  <a:lnTo>
                    <a:pt x="2857" y="2289"/>
                  </a:lnTo>
                  <a:lnTo>
                    <a:pt x="2868" y="2322"/>
                  </a:lnTo>
                  <a:lnTo>
                    <a:pt x="2868" y="2366"/>
                  </a:lnTo>
                  <a:lnTo>
                    <a:pt x="2868" y="2398"/>
                  </a:lnTo>
                  <a:lnTo>
                    <a:pt x="2878" y="2442"/>
                  </a:lnTo>
                  <a:lnTo>
                    <a:pt x="2878" y="2475"/>
                  </a:lnTo>
                  <a:lnTo>
                    <a:pt x="2878" y="2508"/>
                  </a:lnTo>
                  <a:lnTo>
                    <a:pt x="2878" y="2541"/>
                  </a:lnTo>
                  <a:lnTo>
                    <a:pt x="2888" y="2574"/>
                  </a:lnTo>
                  <a:lnTo>
                    <a:pt x="2888" y="2607"/>
                  </a:lnTo>
                  <a:lnTo>
                    <a:pt x="2888" y="2639"/>
                  </a:lnTo>
                  <a:lnTo>
                    <a:pt x="2888" y="2661"/>
                  </a:lnTo>
                  <a:lnTo>
                    <a:pt x="2899" y="2694"/>
                  </a:lnTo>
                  <a:lnTo>
                    <a:pt x="2899" y="2716"/>
                  </a:lnTo>
                  <a:lnTo>
                    <a:pt x="2899" y="2749"/>
                  </a:lnTo>
                  <a:lnTo>
                    <a:pt x="2899" y="2771"/>
                  </a:lnTo>
                  <a:lnTo>
                    <a:pt x="2909" y="2793"/>
                  </a:lnTo>
                  <a:lnTo>
                    <a:pt x="2909" y="2815"/>
                  </a:lnTo>
                  <a:lnTo>
                    <a:pt x="2909" y="2837"/>
                  </a:lnTo>
                  <a:lnTo>
                    <a:pt x="2909" y="2848"/>
                  </a:lnTo>
                  <a:lnTo>
                    <a:pt x="2919" y="2869"/>
                  </a:lnTo>
                  <a:lnTo>
                    <a:pt x="2919" y="2880"/>
                  </a:lnTo>
                  <a:lnTo>
                    <a:pt x="2919" y="2891"/>
                  </a:lnTo>
                  <a:lnTo>
                    <a:pt x="2919" y="2902"/>
                  </a:lnTo>
                  <a:lnTo>
                    <a:pt x="2929" y="2913"/>
                  </a:lnTo>
                  <a:lnTo>
                    <a:pt x="2940" y="2924"/>
                  </a:lnTo>
                  <a:lnTo>
                    <a:pt x="2950" y="2913"/>
                  </a:lnTo>
                  <a:lnTo>
                    <a:pt x="2950" y="2902"/>
                  </a:lnTo>
                  <a:lnTo>
                    <a:pt x="2950" y="2891"/>
                  </a:lnTo>
                  <a:lnTo>
                    <a:pt x="2960" y="2880"/>
                  </a:lnTo>
                  <a:lnTo>
                    <a:pt x="2960" y="2869"/>
                  </a:lnTo>
                  <a:lnTo>
                    <a:pt x="2960" y="2858"/>
                  </a:lnTo>
                  <a:lnTo>
                    <a:pt x="2960" y="2837"/>
                  </a:lnTo>
                  <a:lnTo>
                    <a:pt x="2971" y="2826"/>
                  </a:lnTo>
                  <a:lnTo>
                    <a:pt x="2971" y="2804"/>
                  </a:lnTo>
                  <a:lnTo>
                    <a:pt x="2971" y="2782"/>
                  </a:lnTo>
                  <a:lnTo>
                    <a:pt x="2971" y="2760"/>
                  </a:lnTo>
                  <a:lnTo>
                    <a:pt x="2981" y="2727"/>
                  </a:lnTo>
                  <a:lnTo>
                    <a:pt x="2981" y="2705"/>
                  </a:lnTo>
                  <a:lnTo>
                    <a:pt x="2981" y="2683"/>
                  </a:lnTo>
                  <a:lnTo>
                    <a:pt x="2981" y="2650"/>
                  </a:lnTo>
                  <a:lnTo>
                    <a:pt x="2991" y="2618"/>
                  </a:lnTo>
                  <a:lnTo>
                    <a:pt x="2991" y="2596"/>
                  </a:lnTo>
                  <a:lnTo>
                    <a:pt x="2991" y="2563"/>
                  </a:lnTo>
                  <a:lnTo>
                    <a:pt x="2991" y="2530"/>
                  </a:lnTo>
                  <a:lnTo>
                    <a:pt x="3001" y="2497"/>
                  </a:lnTo>
                  <a:lnTo>
                    <a:pt x="3001" y="2464"/>
                  </a:lnTo>
                  <a:lnTo>
                    <a:pt x="3001" y="2431"/>
                  </a:lnTo>
                  <a:lnTo>
                    <a:pt x="3012" y="2398"/>
                  </a:lnTo>
                  <a:lnTo>
                    <a:pt x="3012" y="2355"/>
                  </a:lnTo>
                  <a:lnTo>
                    <a:pt x="3012" y="2322"/>
                  </a:lnTo>
                  <a:lnTo>
                    <a:pt x="3012" y="2289"/>
                  </a:lnTo>
                  <a:lnTo>
                    <a:pt x="3022" y="2256"/>
                  </a:lnTo>
                  <a:lnTo>
                    <a:pt x="3022" y="2212"/>
                  </a:lnTo>
                  <a:lnTo>
                    <a:pt x="3022" y="2179"/>
                  </a:lnTo>
                  <a:lnTo>
                    <a:pt x="3022" y="2147"/>
                  </a:lnTo>
                  <a:lnTo>
                    <a:pt x="3032" y="2103"/>
                  </a:lnTo>
                  <a:lnTo>
                    <a:pt x="3032" y="2070"/>
                  </a:lnTo>
                  <a:lnTo>
                    <a:pt x="3032" y="2037"/>
                  </a:lnTo>
                  <a:lnTo>
                    <a:pt x="3032" y="2004"/>
                  </a:lnTo>
                  <a:lnTo>
                    <a:pt x="3042" y="1960"/>
                  </a:lnTo>
                  <a:lnTo>
                    <a:pt x="3042" y="1928"/>
                  </a:lnTo>
                  <a:lnTo>
                    <a:pt x="3042" y="1895"/>
                  </a:lnTo>
                  <a:lnTo>
                    <a:pt x="3042" y="1862"/>
                  </a:lnTo>
                  <a:lnTo>
                    <a:pt x="3053" y="1840"/>
                  </a:lnTo>
                  <a:lnTo>
                    <a:pt x="3053" y="1807"/>
                  </a:lnTo>
                  <a:lnTo>
                    <a:pt x="3053" y="1774"/>
                  </a:lnTo>
                  <a:lnTo>
                    <a:pt x="3053" y="1741"/>
                  </a:lnTo>
                  <a:lnTo>
                    <a:pt x="3063" y="1719"/>
                  </a:lnTo>
                  <a:lnTo>
                    <a:pt x="3063" y="1698"/>
                  </a:lnTo>
                  <a:lnTo>
                    <a:pt x="3063" y="1665"/>
                  </a:lnTo>
                  <a:lnTo>
                    <a:pt x="3063" y="1643"/>
                  </a:lnTo>
                  <a:lnTo>
                    <a:pt x="3073" y="1621"/>
                  </a:lnTo>
                  <a:lnTo>
                    <a:pt x="3073" y="1599"/>
                  </a:lnTo>
                  <a:lnTo>
                    <a:pt x="3073" y="1577"/>
                  </a:lnTo>
                  <a:lnTo>
                    <a:pt x="3084" y="1566"/>
                  </a:lnTo>
                  <a:lnTo>
                    <a:pt x="3084" y="1544"/>
                  </a:lnTo>
                  <a:lnTo>
                    <a:pt x="3084" y="1533"/>
                  </a:lnTo>
                  <a:lnTo>
                    <a:pt x="3084" y="1522"/>
                  </a:lnTo>
                  <a:lnTo>
                    <a:pt x="3094" y="1511"/>
                  </a:lnTo>
                  <a:lnTo>
                    <a:pt x="3094" y="1500"/>
                  </a:lnTo>
                  <a:lnTo>
                    <a:pt x="3094" y="1489"/>
                  </a:lnTo>
                  <a:lnTo>
                    <a:pt x="3104" y="1478"/>
                  </a:lnTo>
                  <a:lnTo>
                    <a:pt x="3114" y="1489"/>
                  </a:lnTo>
                  <a:lnTo>
                    <a:pt x="3114" y="1500"/>
                  </a:lnTo>
                  <a:lnTo>
                    <a:pt x="3125" y="1511"/>
                  </a:lnTo>
                  <a:lnTo>
                    <a:pt x="3125" y="1522"/>
                  </a:lnTo>
                  <a:lnTo>
                    <a:pt x="3125" y="1533"/>
                  </a:lnTo>
                  <a:lnTo>
                    <a:pt x="3125" y="1544"/>
                  </a:lnTo>
                  <a:lnTo>
                    <a:pt x="3135" y="1566"/>
                  </a:lnTo>
                  <a:lnTo>
                    <a:pt x="3135" y="1577"/>
                  </a:lnTo>
                  <a:lnTo>
                    <a:pt x="3135" y="1599"/>
                  </a:lnTo>
                  <a:lnTo>
                    <a:pt x="3145" y="1621"/>
                  </a:lnTo>
                  <a:lnTo>
                    <a:pt x="3145" y="1643"/>
                  </a:lnTo>
                  <a:lnTo>
                    <a:pt x="3145" y="1665"/>
                  </a:lnTo>
                  <a:lnTo>
                    <a:pt x="3145" y="1687"/>
                  </a:lnTo>
                  <a:lnTo>
                    <a:pt x="3156" y="1708"/>
                  </a:lnTo>
                  <a:lnTo>
                    <a:pt x="3156" y="1741"/>
                  </a:lnTo>
                  <a:lnTo>
                    <a:pt x="3156" y="1763"/>
                  </a:lnTo>
                  <a:lnTo>
                    <a:pt x="3156" y="1796"/>
                  </a:lnTo>
                  <a:lnTo>
                    <a:pt x="3166" y="1829"/>
                  </a:lnTo>
                  <a:lnTo>
                    <a:pt x="3166" y="1851"/>
                  </a:lnTo>
                  <a:lnTo>
                    <a:pt x="3166" y="1884"/>
                  </a:lnTo>
                  <a:lnTo>
                    <a:pt x="3166" y="1917"/>
                  </a:lnTo>
                  <a:lnTo>
                    <a:pt x="3176" y="1949"/>
                  </a:lnTo>
                  <a:lnTo>
                    <a:pt x="3176" y="1982"/>
                  </a:lnTo>
                  <a:lnTo>
                    <a:pt x="3176" y="2015"/>
                  </a:lnTo>
                  <a:lnTo>
                    <a:pt x="3176" y="2048"/>
                  </a:lnTo>
                  <a:lnTo>
                    <a:pt x="3186" y="2081"/>
                  </a:lnTo>
                  <a:lnTo>
                    <a:pt x="3186" y="2114"/>
                  </a:lnTo>
                  <a:lnTo>
                    <a:pt x="3186" y="2147"/>
                  </a:lnTo>
                  <a:lnTo>
                    <a:pt x="3186" y="2190"/>
                  </a:lnTo>
                  <a:lnTo>
                    <a:pt x="3197" y="2223"/>
                  </a:lnTo>
                  <a:lnTo>
                    <a:pt x="3197" y="2256"/>
                  </a:lnTo>
                  <a:lnTo>
                    <a:pt x="3197" y="2289"/>
                  </a:lnTo>
                  <a:lnTo>
                    <a:pt x="3197" y="2322"/>
                  </a:lnTo>
                  <a:lnTo>
                    <a:pt x="3207" y="2355"/>
                  </a:lnTo>
                  <a:lnTo>
                    <a:pt x="3207" y="2388"/>
                  </a:lnTo>
                  <a:lnTo>
                    <a:pt x="3207" y="2420"/>
                  </a:lnTo>
                  <a:lnTo>
                    <a:pt x="3217" y="2453"/>
                  </a:lnTo>
                  <a:lnTo>
                    <a:pt x="3217" y="2475"/>
                  </a:lnTo>
                  <a:lnTo>
                    <a:pt x="3217" y="2508"/>
                  </a:lnTo>
                  <a:lnTo>
                    <a:pt x="3217" y="2541"/>
                  </a:lnTo>
                  <a:lnTo>
                    <a:pt x="3227" y="2563"/>
                  </a:lnTo>
                  <a:lnTo>
                    <a:pt x="3227" y="2596"/>
                  </a:lnTo>
                  <a:lnTo>
                    <a:pt x="3227" y="2618"/>
                  </a:lnTo>
                  <a:lnTo>
                    <a:pt x="3227" y="2639"/>
                  </a:lnTo>
                  <a:lnTo>
                    <a:pt x="3238" y="2661"/>
                  </a:lnTo>
                  <a:lnTo>
                    <a:pt x="3238" y="2683"/>
                  </a:lnTo>
                  <a:lnTo>
                    <a:pt x="3238" y="2705"/>
                  </a:lnTo>
                  <a:lnTo>
                    <a:pt x="3238" y="2727"/>
                  </a:lnTo>
                  <a:lnTo>
                    <a:pt x="3248" y="2749"/>
                  </a:lnTo>
                  <a:lnTo>
                    <a:pt x="3248" y="2760"/>
                  </a:lnTo>
                  <a:lnTo>
                    <a:pt x="3248" y="2771"/>
                  </a:lnTo>
                  <a:lnTo>
                    <a:pt x="3248" y="2793"/>
                  </a:lnTo>
                  <a:lnTo>
                    <a:pt x="3258" y="2804"/>
                  </a:lnTo>
                  <a:lnTo>
                    <a:pt x="3258" y="2815"/>
                  </a:lnTo>
                  <a:lnTo>
                    <a:pt x="3258" y="2826"/>
                  </a:lnTo>
                  <a:lnTo>
                    <a:pt x="3269" y="2837"/>
                  </a:lnTo>
                  <a:lnTo>
                    <a:pt x="3279" y="2826"/>
                  </a:lnTo>
                  <a:lnTo>
                    <a:pt x="3289" y="2815"/>
                  </a:lnTo>
                  <a:lnTo>
                    <a:pt x="3289" y="2804"/>
                  </a:lnTo>
                  <a:lnTo>
                    <a:pt x="3289" y="2793"/>
                  </a:lnTo>
                  <a:lnTo>
                    <a:pt x="3299" y="2782"/>
                  </a:lnTo>
                  <a:lnTo>
                    <a:pt x="3299" y="2771"/>
                  </a:lnTo>
                  <a:lnTo>
                    <a:pt x="3299" y="2760"/>
                  </a:lnTo>
                  <a:lnTo>
                    <a:pt x="3299" y="2738"/>
                  </a:lnTo>
                  <a:lnTo>
                    <a:pt x="3310" y="2716"/>
                  </a:lnTo>
                  <a:lnTo>
                    <a:pt x="3310" y="2705"/>
                  </a:lnTo>
                  <a:lnTo>
                    <a:pt x="3310" y="2683"/>
                  </a:lnTo>
                  <a:lnTo>
                    <a:pt x="3310" y="2661"/>
                  </a:lnTo>
                  <a:lnTo>
                    <a:pt x="3320" y="2639"/>
                  </a:lnTo>
                  <a:lnTo>
                    <a:pt x="3320" y="2618"/>
                  </a:lnTo>
                  <a:lnTo>
                    <a:pt x="3320" y="2585"/>
                  </a:lnTo>
                  <a:lnTo>
                    <a:pt x="3320" y="2563"/>
                  </a:lnTo>
                  <a:lnTo>
                    <a:pt x="3330" y="2530"/>
                  </a:lnTo>
                  <a:lnTo>
                    <a:pt x="3330" y="2508"/>
                  </a:lnTo>
                  <a:lnTo>
                    <a:pt x="3330" y="2475"/>
                  </a:lnTo>
                  <a:lnTo>
                    <a:pt x="3330" y="2453"/>
                  </a:lnTo>
                  <a:lnTo>
                    <a:pt x="3341" y="2420"/>
                  </a:lnTo>
                  <a:lnTo>
                    <a:pt x="3341" y="2388"/>
                  </a:lnTo>
                  <a:lnTo>
                    <a:pt x="3341" y="2355"/>
                  </a:lnTo>
                  <a:lnTo>
                    <a:pt x="3351" y="2322"/>
                  </a:lnTo>
                  <a:lnTo>
                    <a:pt x="3351" y="2300"/>
                  </a:lnTo>
                  <a:lnTo>
                    <a:pt x="3351" y="2267"/>
                  </a:lnTo>
                  <a:lnTo>
                    <a:pt x="3351" y="2234"/>
                  </a:lnTo>
                  <a:lnTo>
                    <a:pt x="3361" y="2201"/>
                  </a:lnTo>
                  <a:lnTo>
                    <a:pt x="3361" y="2168"/>
                  </a:lnTo>
                  <a:lnTo>
                    <a:pt x="3361" y="2136"/>
                  </a:lnTo>
                  <a:lnTo>
                    <a:pt x="3361" y="2103"/>
                  </a:lnTo>
                  <a:lnTo>
                    <a:pt x="3371" y="2070"/>
                  </a:lnTo>
                  <a:lnTo>
                    <a:pt x="3371" y="2037"/>
                  </a:lnTo>
                  <a:lnTo>
                    <a:pt x="3371" y="2015"/>
                  </a:lnTo>
                  <a:lnTo>
                    <a:pt x="3371" y="1982"/>
                  </a:lnTo>
                  <a:lnTo>
                    <a:pt x="3382" y="1949"/>
                  </a:lnTo>
                  <a:lnTo>
                    <a:pt x="3382" y="1928"/>
                  </a:lnTo>
                  <a:lnTo>
                    <a:pt x="3382" y="1895"/>
                  </a:lnTo>
                  <a:lnTo>
                    <a:pt x="3382" y="1862"/>
                  </a:lnTo>
                  <a:lnTo>
                    <a:pt x="3392" y="1840"/>
                  </a:lnTo>
                  <a:lnTo>
                    <a:pt x="3392" y="1818"/>
                  </a:lnTo>
                  <a:lnTo>
                    <a:pt x="3392" y="1785"/>
                  </a:lnTo>
                  <a:lnTo>
                    <a:pt x="3392" y="1763"/>
                  </a:lnTo>
                  <a:lnTo>
                    <a:pt x="3402" y="1741"/>
                  </a:lnTo>
                  <a:lnTo>
                    <a:pt x="3402" y="1719"/>
                  </a:lnTo>
                  <a:lnTo>
                    <a:pt x="3402" y="1698"/>
                  </a:lnTo>
                  <a:lnTo>
                    <a:pt x="3412" y="1676"/>
                  </a:lnTo>
                  <a:lnTo>
                    <a:pt x="3412" y="1665"/>
                  </a:lnTo>
                  <a:lnTo>
                    <a:pt x="3412" y="1643"/>
                  </a:lnTo>
                  <a:lnTo>
                    <a:pt x="3412" y="1632"/>
                  </a:lnTo>
                  <a:lnTo>
                    <a:pt x="3423" y="1621"/>
                  </a:lnTo>
                  <a:lnTo>
                    <a:pt x="3423" y="1610"/>
                  </a:lnTo>
                  <a:lnTo>
                    <a:pt x="3423" y="1599"/>
                  </a:lnTo>
                  <a:lnTo>
                    <a:pt x="3423" y="1588"/>
                  </a:lnTo>
                  <a:lnTo>
                    <a:pt x="3433" y="1577"/>
                  </a:lnTo>
                  <a:lnTo>
                    <a:pt x="3433" y="1566"/>
                  </a:lnTo>
                  <a:lnTo>
                    <a:pt x="3443" y="1555"/>
                  </a:lnTo>
                  <a:lnTo>
                    <a:pt x="3454" y="1566"/>
                  </a:lnTo>
                  <a:lnTo>
                    <a:pt x="3454" y="1577"/>
                  </a:lnTo>
                  <a:lnTo>
                    <a:pt x="3454" y="1588"/>
                  </a:lnTo>
                  <a:lnTo>
                    <a:pt x="3464" y="1599"/>
                  </a:lnTo>
                  <a:lnTo>
                    <a:pt x="3464" y="1610"/>
                  </a:lnTo>
                  <a:lnTo>
                    <a:pt x="3464" y="1621"/>
                  </a:lnTo>
                  <a:lnTo>
                    <a:pt x="3464" y="1643"/>
                  </a:lnTo>
                  <a:lnTo>
                    <a:pt x="3474" y="1654"/>
                  </a:lnTo>
                  <a:lnTo>
                    <a:pt x="3474" y="1676"/>
                  </a:lnTo>
                  <a:lnTo>
                    <a:pt x="3474" y="1687"/>
                  </a:lnTo>
                  <a:lnTo>
                    <a:pt x="3484" y="1708"/>
                  </a:lnTo>
                  <a:lnTo>
                    <a:pt x="3484" y="1730"/>
                  </a:lnTo>
                  <a:lnTo>
                    <a:pt x="3484" y="1752"/>
                  </a:lnTo>
                  <a:lnTo>
                    <a:pt x="3484" y="1774"/>
                  </a:lnTo>
                  <a:lnTo>
                    <a:pt x="3495" y="1796"/>
                  </a:lnTo>
                  <a:lnTo>
                    <a:pt x="3495" y="1829"/>
                  </a:lnTo>
                  <a:lnTo>
                    <a:pt x="3495" y="1851"/>
                  </a:lnTo>
                  <a:lnTo>
                    <a:pt x="3495" y="1873"/>
                  </a:lnTo>
                  <a:lnTo>
                    <a:pt x="3505" y="1906"/>
                  </a:lnTo>
                  <a:lnTo>
                    <a:pt x="3505" y="1928"/>
                  </a:lnTo>
                  <a:lnTo>
                    <a:pt x="3505" y="1960"/>
                  </a:lnTo>
                  <a:lnTo>
                    <a:pt x="3505" y="1982"/>
                  </a:lnTo>
                  <a:lnTo>
                    <a:pt x="3515" y="2015"/>
                  </a:lnTo>
                  <a:lnTo>
                    <a:pt x="3515" y="2048"/>
                  </a:lnTo>
                  <a:lnTo>
                    <a:pt x="3515" y="2081"/>
                  </a:lnTo>
                  <a:lnTo>
                    <a:pt x="3515" y="2103"/>
                  </a:lnTo>
                  <a:lnTo>
                    <a:pt x="3526" y="2136"/>
                  </a:lnTo>
                  <a:lnTo>
                    <a:pt x="3526" y="2168"/>
                  </a:lnTo>
                  <a:lnTo>
                    <a:pt x="3526" y="2190"/>
                  </a:lnTo>
                  <a:lnTo>
                    <a:pt x="3526" y="2223"/>
                  </a:lnTo>
                  <a:lnTo>
                    <a:pt x="3536" y="2256"/>
                  </a:lnTo>
                  <a:lnTo>
                    <a:pt x="3536" y="2289"/>
                  </a:lnTo>
                  <a:lnTo>
                    <a:pt x="3536" y="2311"/>
                  </a:lnTo>
                  <a:lnTo>
                    <a:pt x="3546" y="2344"/>
                  </a:lnTo>
                  <a:lnTo>
                    <a:pt x="3546" y="2366"/>
                  </a:lnTo>
                  <a:lnTo>
                    <a:pt x="3546" y="2398"/>
                  </a:lnTo>
                  <a:lnTo>
                    <a:pt x="3546" y="2420"/>
                  </a:lnTo>
                  <a:lnTo>
                    <a:pt x="3556" y="2453"/>
                  </a:lnTo>
                  <a:lnTo>
                    <a:pt x="3556" y="2475"/>
                  </a:lnTo>
                  <a:lnTo>
                    <a:pt x="3556" y="2508"/>
                  </a:lnTo>
                  <a:lnTo>
                    <a:pt x="3556" y="2530"/>
                  </a:lnTo>
                  <a:lnTo>
                    <a:pt x="3567" y="2552"/>
                  </a:lnTo>
                  <a:lnTo>
                    <a:pt x="3567" y="2574"/>
                  </a:lnTo>
                  <a:lnTo>
                    <a:pt x="3567" y="2596"/>
                  </a:lnTo>
                  <a:lnTo>
                    <a:pt x="3567" y="2618"/>
                  </a:lnTo>
                  <a:lnTo>
                    <a:pt x="3577" y="2628"/>
                  </a:lnTo>
                  <a:lnTo>
                    <a:pt x="3577" y="2650"/>
                  </a:lnTo>
                  <a:lnTo>
                    <a:pt x="3577" y="2672"/>
                  </a:lnTo>
                  <a:lnTo>
                    <a:pt x="3577" y="2683"/>
                  </a:lnTo>
                  <a:lnTo>
                    <a:pt x="3587" y="2694"/>
                  </a:lnTo>
                  <a:lnTo>
                    <a:pt x="3587" y="2705"/>
                  </a:lnTo>
                  <a:lnTo>
                    <a:pt x="3587" y="2716"/>
                  </a:lnTo>
                  <a:lnTo>
                    <a:pt x="3587" y="2727"/>
                  </a:lnTo>
                  <a:lnTo>
                    <a:pt x="3597" y="2738"/>
                  </a:lnTo>
                  <a:lnTo>
                    <a:pt x="3597" y="2749"/>
                  </a:lnTo>
                  <a:lnTo>
                    <a:pt x="3608" y="2760"/>
                  </a:lnTo>
                  <a:lnTo>
                    <a:pt x="3618" y="2749"/>
                  </a:lnTo>
                  <a:lnTo>
                    <a:pt x="3628" y="2738"/>
                  </a:lnTo>
                  <a:lnTo>
                    <a:pt x="3628" y="2727"/>
                  </a:lnTo>
                  <a:lnTo>
                    <a:pt x="3628" y="2716"/>
                  </a:lnTo>
                  <a:lnTo>
                    <a:pt x="3628" y="2705"/>
                  </a:lnTo>
                  <a:lnTo>
                    <a:pt x="3639" y="2694"/>
                  </a:lnTo>
                  <a:lnTo>
                    <a:pt x="3639" y="2683"/>
                  </a:lnTo>
                  <a:lnTo>
                    <a:pt x="3639" y="2672"/>
                  </a:lnTo>
                  <a:lnTo>
                    <a:pt x="3639" y="2650"/>
                  </a:lnTo>
                  <a:lnTo>
                    <a:pt x="3649" y="2639"/>
                  </a:lnTo>
                  <a:lnTo>
                    <a:pt x="3649" y="2618"/>
                  </a:lnTo>
                  <a:lnTo>
                    <a:pt x="3649" y="2596"/>
                  </a:lnTo>
                  <a:lnTo>
                    <a:pt x="3649" y="2574"/>
                  </a:lnTo>
                  <a:lnTo>
                    <a:pt x="3659" y="2552"/>
                  </a:lnTo>
                  <a:lnTo>
                    <a:pt x="3659" y="2530"/>
                  </a:lnTo>
                  <a:lnTo>
                    <a:pt x="3659" y="2508"/>
                  </a:lnTo>
                  <a:lnTo>
                    <a:pt x="3659" y="2486"/>
                  </a:lnTo>
                  <a:lnTo>
                    <a:pt x="3669" y="2464"/>
                  </a:lnTo>
                  <a:lnTo>
                    <a:pt x="3669" y="2431"/>
                  </a:lnTo>
                  <a:lnTo>
                    <a:pt x="3669" y="2409"/>
                  </a:lnTo>
                  <a:lnTo>
                    <a:pt x="3680" y="2388"/>
                  </a:lnTo>
                  <a:lnTo>
                    <a:pt x="3680" y="2355"/>
                  </a:lnTo>
                  <a:lnTo>
                    <a:pt x="3680" y="2333"/>
                  </a:lnTo>
                  <a:lnTo>
                    <a:pt x="3680" y="2300"/>
                  </a:lnTo>
                  <a:lnTo>
                    <a:pt x="3690" y="2267"/>
                  </a:lnTo>
                  <a:lnTo>
                    <a:pt x="3690" y="2245"/>
                  </a:lnTo>
                  <a:lnTo>
                    <a:pt x="3690" y="2212"/>
                  </a:lnTo>
                  <a:lnTo>
                    <a:pt x="3690" y="2190"/>
                  </a:lnTo>
                  <a:lnTo>
                    <a:pt x="3700" y="2158"/>
                  </a:lnTo>
                  <a:lnTo>
                    <a:pt x="3700" y="2136"/>
                  </a:lnTo>
                  <a:lnTo>
                    <a:pt x="3700" y="2103"/>
                  </a:lnTo>
                  <a:lnTo>
                    <a:pt x="3700" y="2081"/>
                  </a:lnTo>
                  <a:lnTo>
                    <a:pt x="3711" y="2048"/>
                  </a:lnTo>
                  <a:lnTo>
                    <a:pt x="3711" y="2026"/>
                  </a:lnTo>
                  <a:lnTo>
                    <a:pt x="3711" y="1993"/>
                  </a:lnTo>
                  <a:lnTo>
                    <a:pt x="3711" y="1971"/>
                  </a:lnTo>
                  <a:lnTo>
                    <a:pt x="3721" y="1949"/>
                  </a:lnTo>
                  <a:lnTo>
                    <a:pt x="3721" y="1917"/>
                  </a:lnTo>
                  <a:lnTo>
                    <a:pt x="3721" y="1895"/>
                  </a:lnTo>
                  <a:lnTo>
                    <a:pt x="3721" y="1873"/>
                  </a:lnTo>
                  <a:lnTo>
                    <a:pt x="3731" y="1851"/>
                  </a:lnTo>
                  <a:lnTo>
                    <a:pt x="3731" y="1829"/>
                  </a:lnTo>
                  <a:lnTo>
                    <a:pt x="3731" y="1807"/>
                  </a:lnTo>
                  <a:lnTo>
                    <a:pt x="3731" y="1785"/>
                  </a:lnTo>
                  <a:lnTo>
                    <a:pt x="3741" y="1763"/>
                  </a:lnTo>
                  <a:lnTo>
                    <a:pt x="3741" y="1752"/>
                  </a:lnTo>
                  <a:lnTo>
                    <a:pt x="3741" y="1730"/>
                  </a:lnTo>
                  <a:lnTo>
                    <a:pt x="3752" y="1719"/>
                  </a:lnTo>
                  <a:lnTo>
                    <a:pt x="3752" y="1708"/>
                  </a:lnTo>
                  <a:lnTo>
                    <a:pt x="3752" y="1687"/>
                  </a:lnTo>
                  <a:lnTo>
                    <a:pt x="3752" y="1676"/>
                  </a:lnTo>
                  <a:lnTo>
                    <a:pt x="3762" y="1665"/>
                  </a:lnTo>
                  <a:lnTo>
                    <a:pt x="3762" y="1654"/>
                  </a:lnTo>
                  <a:lnTo>
                    <a:pt x="3772" y="1643"/>
                  </a:lnTo>
                  <a:lnTo>
                    <a:pt x="3783" y="1632"/>
                  </a:lnTo>
                  <a:lnTo>
                    <a:pt x="3793" y="1643"/>
                  </a:lnTo>
                  <a:lnTo>
                    <a:pt x="3793" y="1654"/>
                  </a:lnTo>
                  <a:lnTo>
                    <a:pt x="3793" y="1665"/>
                  </a:lnTo>
                  <a:lnTo>
                    <a:pt x="3793" y="1676"/>
                  </a:lnTo>
                  <a:lnTo>
                    <a:pt x="3803" y="1687"/>
                  </a:lnTo>
                  <a:lnTo>
                    <a:pt x="3803" y="1698"/>
                  </a:lnTo>
                  <a:lnTo>
                    <a:pt x="3803" y="1708"/>
                  </a:lnTo>
                  <a:lnTo>
                    <a:pt x="3813" y="1719"/>
                  </a:lnTo>
                  <a:lnTo>
                    <a:pt x="3813" y="1741"/>
                  </a:lnTo>
                  <a:lnTo>
                    <a:pt x="3813" y="1752"/>
                  </a:lnTo>
                  <a:lnTo>
                    <a:pt x="3813" y="1774"/>
                  </a:lnTo>
                  <a:lnTo>
                    <a:pt x="3824" y="1796"/>
                  </a:lnTo>
                  <a:lnTo>
                    <a:pt x="3824" y="1807"/>
                  </a:lnTo>
                  <a:lnTo>
                    <a:pt x="3824" y="1829"/>
                  </a:lnTo>
                  <a:lnTo>
                    <a:pt x="3824" y="1851"/>
                  </a:lnTo>
                  <a:lnTo>
                    <a:pt x="3834" y="1873"/>
                  </a:lnTo>
                  <a:lnTo>
                    <a:pt x="3834" y="1895"/>
                  </a:lnTo>
                  <a:lnTo>
                    <a:pt x="3834" y="1917"/>
                  </a:lnTo>
                  <a:lnTo>
                    <a:pt x="3834" y="1938"/>
                  </a:lnTo>
                  <a:lnTo>
                    <a:pt x="3844" y="1971"/>
                  </a:lnTo>
                  <a:lnTo>
                    <a:pt x="3844" y="1993"/>
                  </a:lnTo>
                  <a:lnTo>
                    <a:pt x="3844" y="2015"/>
                  </a:lnTo>
                  <a:lnTo>
                    <a:pt x="3844" y="2048"/>
                  </a:lnTo>
                  <a:lnTo>
                    <a:pt x="3854" y="2070"/>
                  </a:lnTo>
                  <a:lnTo>
                    <a:pt x="3854" y="2092"/>
                  </a:lnTo>
                  <a:lnTo>
                    <a:pt x="3854" y="2125"/>
                  </a:lnTo>
                  <a:lnTo>
                    <a:pt x="3854" y="2147"/>
                  </a:lnTo>
                  <a:lnTo>
                    <a:pt x="3865" y="2179"/>
                  </a:lnTo>
                  <a:lnTo>
                    <a:pt x="3865" y="2201"/>
                  </a:lnTo>
                  <a:lnTo>
                    <a:pt x="3865" y="2223"/>
                  </a:lnTo>
                  <a:lnTo>
                    <a:pt x="3865" y="2256"/>
                  </a:lnTo>
                  <a:lnTo>
                    <a:pt x="3875" y="2278"/>
                  </a:lnTo>
                  <a:lnTo>
                    <a:pt x="3875" y="2311"/>
                  </a:lnTo>
                  <a:lnTo>
                    <a:pt x="3875" y="2333"/>
                  </a:lnTo>
                  <a:lnTo>
                    <a:pt x="3885" y="2355"/>
                  </a:lnTo>
                  <a:lnTo>
                    <a:pt x="3885" y="2377"/>
                  </a:lnTo>
                  <a:lnTo>
                    <a:pt x="3885" y="2409"/>
                  </a:lnTo>
                  <a:lnTo>
                    <a:pt x="3885" y="2431"/>
                  </a:lnTo>
                  <a:lnTo>
                    <a:pt x="3896" y="2453"/>
                  </a:lnTo>
                  <a:lnTo>
                    <a:pt x="3896" y="2475"/>
                  </a:lnTo>
                  <a:lnTo>
                    <a:pt x="3896" y="2497"/>
                  </a:lnTo>
                  <a:lnTo>
                    <a:pt x="3896" y="2508"/>
                  </a:lnTo>
                  <a:lnTo>
                    <a:pt x="3906" y="2530"/>
                  </a:lnTo>
                  <a:lnTo>
                    <a:pt x="3906" y="2552"/>
                  </a:lnTo>
                  <a:lnTo>
                    <a:pt x="3906" y="2563"/>
                  </a:lnTo>
                  <a:lnTo>
                    <a:pt x="3906" y="2585"/>
                  </a:lnTo>
                  <a:lnTo>
                    <a:pt x="3916" y="2596"/>
                  </a:lnTo>
                  <a:lnTo>
                    <a:pt x="3916" y="2618"/>
                  </a:lnTo>
                  <a:lnTo>
                    <a:pt x="3916" y="2628"/>
                  </a:lnTo>
                  <a:lnTo>
                    <a:pt x="3916" y="2639"/>
                  </a:lnTo>
                  <a:lnTo>
                    <a:pt x="3926" y="2650"/>
                  </a:lnTo>
                  <a:lnTo>
                    <a:pt x="3926" y="2661"/>
                  </a:lnTo>
                  <a:lnTo>
                    <a:pt x="3926" y="2672"/>
                  </a:lnTo>
                  <a:lnTo>
                    <a:pt x="3937" y="2683"/>
                  </a:lnTo>
                  <a:lnTo>
                    <a:pt x="3947" y="2694"/>
                  </a:lnTo>
                  <a:lnTo>
                    <a:pt x="3957" y="2683"/>
                  </a:lnTo>
                  <a:lnTo>
                    <a:pt x="3957" y="2672"/>
                  </a:lnTo>
                  <a:lnTo>
                    <a:pt x="3968" y="2661"/>
                  </a:lnTo>
                  <a:lnTo>
                    <a:pt x="3968" y="2650"/>
                  </a:lnTo>
                  <a:lnTo>
                    <a:pt x="3968" y="2639"/>
                  </a:lnTo>
                  <a:lnTo>
                    <a:pt x="3968" y="2628"/>
                  </a:lnTo>
                  <a:lnTo>
                    <a:pt x="3978" y="2618"/>
                  </a:lnTo>
                  <a:lnTo>
                    <a:pt x="3978" y="2607"/>
                  </a:lnTo>
                  <a:lnTo>
                    <a:pt x="3978" y="2596"/>
                  </a:lnTo>
                  <a:lnTo>
                    <a:pt x="3978" y="2574"/>
                  </a:lnTo>
                  <a:lnTo>
                    <a:pt x="3988" y="2563"/>
                  </a:lnTo>
                  <a:lnTo>
                    <a:pt x="3988" y="2541"/>
                  </a:lnTo>
                  <a:lnTo>
                    <a:pt x="3988" y="2519"/>
                  </a:lnTo>
                  <a:lnTo>
                    <a:pt x="3988" y="2508"/>
                  </a:lnTo>
                  <a:lnTo>
                    <a:pt x="3998" y="2486"/>
                  </a:lnTo>
                  <a:lnTo>
                    <a:pt x="3998" y="2464"/>
                  </a:lnTo>
                  <a:lnTo>
                    <a:pt x="3998" y="2442"/>
                  </a:lnTo>
                  <a:lnTo>
                    <a:pt x="3998" y="2420"/>
                  </a:lnTo>
                  <a:lnTo>
                    <a:pt x="4009" y="2398"/>
                  </a:lnTo>
                  <a:lnTo>
                    <a:pt x="4009" y="2377"/>
                  </a:lnTo>
                  <a:lnTo>
                    <a:pt x="4009" y="2355"/>
                  </a:lnTo>
                  <a:lnTo>
                    <a:pt x="4019" y="2322"/>
                  </a:lnTo>
                  <a:lnTo>
                    <a:pt x="4019" y="2300"/>
                  </a:lnTo>
                  <a:lnTo>
                    <a:pt x="4019" y="2278"/>
                  </a:lnTo>
                  <a:lnTo>
                    <a:pt x="4019" y="2256"/>
                  </a:lnTo>
                  <a:lnTo>
                    <a:pt x="4029" y="2223"/>
                  </a:lnTo>
                  <a:lnTo>
                    <a:pt x="4029" y="2201"/>
                  </a:lnTo>
                  <a:lnTo>
                    <a:pt x="4029" y="2179"/>
                  </a:lnTo>
                  <a:lnTo>
                    <a:pt x="4029" y="2158"/>
                  </a:lnTo>
                  <a:lnTo>
                    <a:pt x="4039" y="2125"/>
                  </a:lnTo>
                  <a:lnTo>
                    <a:pt x="4039" y="2103"/>
                  </a:lnTo>
                  <a:lnTo>
                    <a:pt x="4039" y="2081"/>
                  </a:lnTo>
                  <a:lnTo>
                    <a:pt x="4039" y="2059"/>
                  </a:lnTo>
                  <a:lnTo>
                    <a:pt x="4050" y="2037"/>
                  </a:lnTo>
                  <a:lnTo>
                    <a:pt x="4050" y="2004"/>
                  </a:lnTo>
                  <a:lnTo>
                    <a:pt x="4050" y="1982"/>
                  </a:lnTo>
                  <a:lnTo>
                    <a:pt x="4050" y="1960"/>
                  </a:lnTo>
                  <a:lnTo>
                    <a:pt x="4060" y="1938"/>
                  </a:lnTo>
                  <a:lnTo>
                    <a:pt x="4060" y="1917"/>
                  </a:lnTo>
                  <a:lnTo>
                    <a:pt x="4060" y="1906"/>
                  </a:lnTo>
                  <a:lnTo>
                    <a:pt x="4060" y="1884"/>
                  </a:lnTo>
                  <a:lnTo>
                    <a:pt x="4070" y="1862"/>
                  </a:lnTo>
                  <a:lnTo>
                    <a:pt x="4070" y="1840"/>
                  </a:lnTo>
                  <a:lnTo>
                    <a:pt x="4070" y="1829"/>
                  </a:lnTo>
                  <a:lnTo>
                    <a:pt x="4081" y="1807"/>
                  </a:lnTo>
                  <a:lnTo>
                    <a:pt x="4081" y="1796"/>
                  </a:lnTo>
                  <a:lnTo>
                    <a:pt x="4081" y="1785"/>
                  </a:lnTo>
                  <a:lnTo>
                    <a:pt x="4081" y="1774"/>
                  </a:lnTo>
                  <a:lnTo>
                    <a:pt x="4091" y="1752"/>
                  </a:lnTo>
                  <a:lnTo>
                    <a:pt x="4091" y="1741"/>
                  </a:lnTo>
                  <a:lnTo>
                    <a:pt x="4091" y="1730"/>
                  </a:lnTo>
                  <a:lnTo>
                    <a:pt x="4101" y="1719"/>
                  </a:lnTo>
                  <a:lnTo>
                    <a:pt x="4101" y="1708"/>
                  </a:lnTo>
                  <a:lnTo>
                    <a:pt x="4111" y="1698"/>
                  </a:lnTo>
                  <a:lnTo>
                    <a:pt x="4122" y="1708"/>
                  </a:lnTo>
                  <a:lnTo>
                    <a:pt x="4132" y="1719"/>
                  </a:lnTo>
                  <a:lnTo>
                    <a:pt x="4132" y="1730"/>
                  </a:lnTo>
                  <a:lnTo>
                    <a:pt x="4132" y="1741"/>
                  </a:lnTo>
                  <a:lnTo>
                    <a:pt x="4142" y="1752"/>
                  </a:lnTo>
                  <a:lnTo>
                    <a:pt x="4142" y="1763"/>
                  </a:lnTo>
                  <a:lnTo>
                    <a:pt x="4142" y="1785"/>
                  </a:lnTo>
                  <a:lnTo>
                    <a:pt x="4153" y="1796"/>
                  </a:lnTo>
                  <a:lnTo>
                    <a:pt x="4153" y="1807"/>
                  </a:lnTo>
                  <a:lnTo>
                    <a:pt x="4153" y="1829"/>
                  </a:lnTo>
                  <a:lnTo>
                    <a:pt x="4153" y="1840"/>
                  </a:lnTo>
                  <a:lnTo>
                    <a:pt x="4163" y="1862"/>
                  </a:lnTo>
                  <a:lnTo>
                    <a:pt x="4163" y="1884"/>
                  </a:lnTo>
                  <a:lnTo>
                    <a:pt x="4163" y="1895"/>
                  </a:lnTo>
                  <a:lnTo>
                    <a:pt x="4163" y="1917"/>
                  </a:lnTo>
                  <a:lnTo>
                    <a:pt x="4173" y="1938"/>
                  </a:lnTo>
                  <a:lnTo>
                    <a:pt x="4173" y="1960"/>
                  </a:lnTo>
                  <a:lnTo>
                    <a:pt x="4173" y="1982"/>
                  </a:lnTo>
                  <a:lnTo>
                    <a:pt x="4173" y="2004"/>
                  </a:lnTo>
                  <a:lnTo>
                    <a:pt x="4183" y="2026"/>
                  </a:lnTo>
                  <a:lnTo>
                    <a:pt x="4183" y="2048"/>
                  </a:lnTo>
                  <a:lnTo>
                    <a:pt x="4183" y="2070"/>
                  </a:lnTo>
                  <a:lnTo>
                    <a:pt x="4183" y="2092"/>
                  </a:lnTo>
                  <a:lnTo>
                    <a:pt x="4194" y="2114"/>
                  </a:lnTo>
                  <a:lnTo>
                    <a:pt x="4194" y="2136"/>
                  </a:lnTo>
                  <a:lnTo>
                    <a:pt x="4194" y="2158"/>
                  </a:lnTo>
                  <a:lnTo>
                    <a:pt x="4194" y="2179"/>
                  </a:lnTo>
                  <a:lnTo>
                    <a:pt x="4204" y="2212"/>
                  </a:lnTo>
                  <a:lnTo>
                    <a:pt x="4204" y="2234"/>
                  </a:lnTo>
                  <a:lnTo>
                    <a:pt x="4204" y="2256"/>
                  </a:lnTo>
                  <a:lnTo>
                    <a:pt x="4214" y="2278"/>
                  </a:lnTo>
                  <a:lnTo>
                    <a:pt x="4214" y="2300"/>
                  </a:lnTo>
                  <a:lnTo>
                    <a:pt x="4214" y="2322"/>
                  </a:lnTo>
                  <a:lnTo>
                    <a:pt x="4214" y="2344"/>
                  </a:lnTo>
                  <a:lnTo>
                    <a:pt x="4224" y="2366"/>
                  </a:lnTo>
                  <a:lnTo>
                    <a:pt x="4224" y="2388"/>
                  </a:lnTo>
                  <a:lnTo>
                    <a:pt x="4224" y="2409"/>
                  </a:lnTo>
                  <a:lnTo>
                    <a:pt x="4224" y="2420"/>
                  </a:lnTo>
                  <a:lnTo>
                    <a:pt x="4235" y="2442"/>
                  </a:lnTo>
                  <a:lnTo>
                    <a:pt x="4235" y="2464"/>
                  </a:lnTo>
                  <a:lnTo>
                    <a:pt x="4235" y="2475"/>
                  </a:lnTo>
                  <a:lnTo>
                    <a:pt x="4235" y="2497"/>
                  </a:lnTo>
                  <a:lnTo>
                    <a:pt x="4245" y="2508"/>
                  </a:lnTo>
                  <a:lnTo>
                    <a:pt x="4245" y="2530"/>
                  </a:lnTo>
                  <a:lnTo>
                    <a:pt x="4245" y="2541"/>
                  </a:lnTo>
                  <a:lnTo>
                    <a:pt x="4245" y="2552"/>
                  </a:lnTo>
                  <a:lnTo>
                    <a:pt x="4255" y="2563"/>
                  </a:lnTo>
                  <a:lnTo>
                    <a:pt x="4255" y="2574"/>
                  </a:lnTo>
                  <a:lnTo>
                    <a:pt x="4255" y="2585"/>
                  </a:lnTo>
                  <a:lnTo>
                    <a:pt x="4255" y="2596"/>
                  </a:lnTo>
                  <a:lnTo>
                    <a:pt x="4266" y="2607"/>
                  </a:lnTo>
                  <a:lnTo>
                    <a:pt x="4266" y="2618"/>
                  </a:lnTo>
                  <a:lnTo>
                    <a:pt x="4276" y="2628"/>
                  </a:lnTo>
                  <a:lnTo>
                    <a:pt x="4286" y="2628"/>
                  </a:lnTo>
                  <a:lnTo>
                    <a:pt x="4296" y="2618"/>
                  </a:lnTo>
                  <a:lnTo>
                    <a:pt x="4296" y="2607"/>
                  </a:lnTo>
                  <a:lnTo>
                    <a:pt x="4307" y="2596"/>
                  </a:lnTo>
                  <a:lnTo>
                    <a:pt x="4307" y="2585"/>
                  </a:lnTo>
                  <a:lnTo>
                    <a:pt x="4307" y="2574"/>
                  </a:lnTo>
                  <a:lnTo>
                    <a:pt x="4307" y="2563"/>
                  </a:lnTo>
                  <a:lnTo>
                    <a:pt x="4317" y="2552"/>
                  </a:lnTo>
                  <a:lnTo>
                    <a:pt x="4317" y="2541"/>
                  </a:lnTo>
                  <a:lnTo>
                    <a:pt x="4317" y="2519"/>
                  </a:lnTo>
                  <a:lnTo>
                    <a:pt x="4317" y="2508"/>
                  </a:lnTo>
                  <a:lnTo>
                    <a:pt x="4327" y="2497"/>
                  </a:lnTo>
                  <a:lnTo>
                    <a:pt x="4327" y="2475"/>
                  </a:lnTo>
                  <a:lnTo>
                    <a:pt x="4327" y="2464"/>
                  </a:lnTo>
                  <a:lnTo>
                    <a:pt x="4327" y="2442"/>
                  </a:lnTo>
                  <a:lnTo>
                    <a:pt x="4338" y="2420"/>
                  </a:lnTo>
                  <a:lnTo>
                    <a:pt x="4338" y="2398"/>
                  </a:lnTo>
                  <a:lnTo>
                    <a:pt x="4338" y="2388"/>
                  </a:lnTo>
                  <a:lnTo>
                    <a:pt x="4348" y="2366"/>
                  </a:lnTo>
                  <a:lnTo>
                    <a:pt x="4348" y="2344"/>
                  </a:lnTo>
                  <a:lnTo>
                    <a:pt x="4348" y="2322"/>
                  </a:lnTo>
                  <a:lnTo>
                    <a:pt x="4348" y="2300"/>
                  </a:lnTo>
                  <a:lnTo>
                    <a:pt x="4358" y="2278"/>
                  </a:lnTo>
                  <a:lnTo>
                    <a:pt x="4358" y="2256"/>
                  </a:lnTo>
                  <a:lnTo>
                    <a:pt x="4358" y="2234"/>
                  </a:lnTo>
                  <a:lnTo>
                    <a:pt x="4358" y="2212"/>
                  </a:lnTo>
                  <a:lnTo>
                    <a:pt x="4368" y="2190"/>
                  </a:lnTo>
                  <a:lnTo>
                    <a:pt x="4368" y="2168"/>
                  </a:lnTo>
                  <a:lnTo>
                    <a:pt x="4368" y="2147"/>
                  </a:lnTo>
                  <a:lnTo>
                    <a:pt x="4368" y="2125"/>
                  </a:lnTo>
                  <a:lnTo>
                    <a:pt x="4379" y="2103"/>
                  </a:lnTo>
                  <a:lnTo>
                    <a:pt x="4379" y="2081"/>
                  </a:lnTo>
                  <a:lnTo>
                    <a:pt x="4379" y="2059"/>
                  </a:lnTo>
                  <a:lnTo>
                    <a:pt x="4379" y="2048"/>
                  </a:lnTo>
                  <a:lnTo>
                    <a:pt x="4389" y="2026"/>
                  </a:lnTo>
                  <a:lnTo>
                    <a:pt x="4389" y="2004"/>
                  </a:lnTo>
                  <a:lnTo>
                    <a:pt x="4389" y="1982"/>
                  </a:lnTo>
                  <a:lnTo>
                    <a:pt x="4389" y="1960"/>
                  </a:lnTo>
                  <a:lnTo>
                    <a:pt x="4399" y="1949"/>
                  </a:lnTo>
                  <a:lnTo>
                    <a:pt x="4399" y="1928"/>
                  </a:lnTo>
                  <a:lnTo>
                    <a:pt x="4399" y="1917"/>
                  </a:lnTo>
                  <a:lnTo>
                    <a:pt x="4399" y="1895"/>
                  </a:lnTo>
                  <a:lnTo>
                    <a:pt x="4409" y="1884"/>
                  </a:lnTo>
                  <a:lnTo>
                    <a:pt x="4409" y="1862"/>
                  </a:lnTo>
                  <a:lnTo>
                    <a:pt x="4409" y="1851"/>
                  </a:lnTo>
                  <a:lnTo>
                    <a:pt x="4420" y="1840"/>
                  </a:lnTo>
                  <a:lnTo>
                    <a:pt x="4420" y="1829"/>
                  </a:lnTo>
                  <a:lnTo>
                    <a:pt x="4420" y="1818"/>
                  </a:lnTo>
                  <a:lnTo>
                    <a:pt x="4420" y="1807"/>
                  </a:lnTo>
                  <a:lnTo>
                    <a:pt x="4430" y="1796"/>
                  </a:lnTo>
                  <a:lnTo>
                    <a:pt x="4430" y="1785"/>
                  </a:lnTo>
                  <a:lnTo>
                    <a:pt x="4430" y="1774"/>
                  </a:lnTo>
                  <a:lnTo>
                    <a:pt x="4440" y="1763"/>
                  </a:lnTo>
                  <a:lnTo>
                    <a:pt x="4451" y="1752"/>
                  </a:lnTo>
                  <a:lnTo>
                    <a:pt x="4461" y="1763"/>
                  </a:lnTo>
                  <a:lnTo>
                    <a:pt x="4461" y="1774"/>
                  </a:lnTo>
                  <a:lnTo>
                    <a:pt x="4471" y="1785"/>
                  </a:lnTo>
                  <a:lnTo>
                    <a:pt x="4471" y="1796"/>
                  </a:lnTo>
                  <a:lnTo>
                    <a:pt x="4481" y="1807"/>
                  </a:lnTo>
                  <a:lnTo>
                    <a:pt x="4481" y="1818"/>
                  </a:lnTo>
                  <a:lnTo>
                    <a:pt x="4481" y="1829"/>
                  </a:lnTo>
                  <a:lnTo>
                    <a:pt x="4481" y="1840"/>
                  </a:lnTo>
                  <a:lnTo>
                    <a:pt x="4492" y="1862"/>
                  </a:lnTo>
                  <a:lnTo>
                    <a:pt x="4492" y="1873"/>
                  </a:lnTo>
                  <a:lnTo>
                    <a:pt x="4492" y="1884"/>
                  </a:lnTo>
                  <a:lnTo>
                    <a:pt x="4492" y="1906"/>
                  </a:lnTo>
                  <a:lnTo>
                    <a:pt x="4502" y="1917"/>
                  </a:lnTo>
                  <a:lnTo>
                    <a:pt x="4502" y="1938"/>
                  </a:lnTo>
                  <a:lnTo>
                    <a:pt x="4502" y="1949"/>
                  </a:lnTo>
                  <a:lnTo>
                    <a:pt x="4502" y="1971"/>
                  </a:lnTo>
                  <a:lnTo>
                    <a:pt x="4512" y="1993"/>
                  </a:lnTo>
                  <a:lnTo>
                    <a:pt x="4512" y="2004"/>
                  </a:lnTo>
                  <a:lnTo>
                    <a:pt x="4512" y="2026"/>
                  </a:lnTo>
                  <a:lnTo>
                    <a:pt x="4512" y="2048"/>
                  </a:lnTo>
                  <a:lnTo>
                    <a:pt x="4523" y="2070"/>
                  </a:lnTo>
                  <a:lnTo>
                    <a:pt x="4523" y="2092"/>
                  </a:lnTo>
                  <a:lnTo>
                    <a:pt x="4523" y="2114"/>
                  </a:lnTo>
                  <a:lnTo>
                    <a:pt x="4523" y="2125"/>
                  </a:lnTo>
                  <a:lnTo>
                    <a:pt x="4533" y="2147"/>
                  </a:lnTo>
                  <a:lnTo>
                    <a:pt x="4533" y="2168"/>
                  </a:lnTo>
                  <a:lnTo>
                    <a:pt x="4533" y="2190"/>
                  </a:lnTo>
                  <a:lnTo>
                    <a:pt x="4533" y="2212"/>
                  </a:lnTo>
                  <a:lnTo>
                    <a:pt x="4543" y="2234"/>
                  </a:lnTo>
                  <a:lnTo>
                    <a:pt x="4543" y="2256"/>
                  </a:lnTo>
                  <a:lnTo>
                    <a:pt x="4543" y="2267"/>
                  </a:lnTo>
                  <a:lnTo>
                    <a:pt x="4553" y="2289"/>
                  </a:lnTo>
                  <a:lnTo>
                    <a:pt x="4553" y="2311"/>
                  </a:lnTo>
                  <a:lnTo>
                    <a:pt x="4553" y="2333"/>
                  </a:lnTo>
                  <a:lnTo>
                    <a:pt x="4553" y="2344"/>
                  </a:lnTo>
                  <a:lnTo>
                    <a:pt x="4564" y="2366"/>
                  </a:lnTo>
                  <a:lnTo>
                    <a:pt x="4564" y="2388"/>
                  </a:lnTo>
                  <a:lnTo>
                    <a:pt x="4564" y="2398"/>
                  </a:lnTo>
                  <a:lnTo>
                    <a:pt x="4564" y="2420"/>
                  </a:lnTo>
                  <a:lnTo>
                    <a:pt x="4574" y="2431"/>
                  </a:lnTo>
                  <a:lnTo>
                    <a:pt x="4574" y="2453"/>
                  </a:lnTo>
                  <a:lnTo>
                    <a:pt x="4574" y="2464"/>
                  </a:lnTo>
                  <a:lnTo>
                    <a:pt x="4574" y="2475"/>
                  </a:lnTo>
                  <a:lnTo>
                    <a:pt x="4584" y="2486"/>
                  </a:lnTo>
                  <a:lnTo>
                    <a:pt x="4584" y="2508"/>
                  </a:lnTo>
                  <a:lnTo>
                    <a:pt x="4584" y="2519"/>
                  </a:lnTo>
                  <a:lnTo>
                    <a:pt x="4594" y="2530"/>
                  </a:lnTo>
                  <a:lnTo>
                    <a:pt x="4594" y="2541"/>
                  </a:lnTo>
                  <a:lnTo>
                    <a:pt x="4594" y="2552"/>
                  </a:lnTo>
                  <a:lnTo>
                    <a:pt x="4605" y="2563"/>
                  </a:lnTo>
                  <a:lnTo>
                    <a:pt x="4615" y="2574"/>
                  </a:lnTo>
                  <a:lnTo>
                    <a:pt x="4625" y="2574"/>
                  </a:lnTo>
                  <a:lnTo>
                    <a:pt x="4636" y="2563"/>
                  </a:lnTo>
                  <a:lnTo>
                    <a:pt x="4636" y="2552"/>
                  </a:lnTo>
                  <a:lnTo>
                    <a:pt x="4636" y="2541"/>
                  </a:lnTo>
                  <a:lnTo>
                    <a:pt x="4646" y="2530"/>
                  </a:lnTo>
                  <a:lnTo>
                    <a:pt x="4646" y="2519"/>
                  </a:lnTo>
                  <a:lnTo>
                    <a:pt x="4646" y="2508"/>
                  </a:lnTo>
                  <a:lnTo>
                    <a:pt x="4656" y="2486"/>
                  </a:lnTo>
                  <a:lnTo>
                    <a:pt x="4656" y="2475"/>
                  </a:lnTo>
                  <a:lnTo>
                    <a:pt x="4656" y="2464"/>
                  </a:lnTo>
                  <a:lnTo>
                    <a:pt x="4656" y="2453"/>
                  </a:lnTo>
                  <a:lnTo>
                    <a:pt x="4666" y="2431"/>
                  </a:lnTo>
                  <a:lnTo>
                    <a:pt x="4666" y="2420"/>
                  </a:lnTo>
                  <a:lnTo>
                    <a:pt x="4666" y="2409"/>
                  </a:lnTo>
                  <a:lnTo>
                    <a:pt x="4666" y="2388"/>
                  </a:lnTo>
                  <a:lnTo>
                    <a:pt x="4677" y="2377"/>
                  </a:lnTo>
                  <a:lnTo>
                    <a:pt x="4677" y="2355"/>
                  </a:lnTo>
                  <a:lnTo>
                    <a:pt x="4677" y="2333"/>
                  </a:lnTo>
                  <a:lnTo>
                    <a:pt x="4687" y="2322"/>
                  </a:lnTo>
                  <a:lnTo>
                    <a:pt x="4687" y="2300"/>
                  </a:lnTo>
                  <a:lnTo>
                    <a:pt x="4687" y="2278"/>
                  </a:lnTo>
                  <a:lnTo>
                    <a:pt x="4687" y="2267"/>
                  </a:lnTo>
                  <a:lnTo>
                    <a:pt x="4697" y="2245"/>
                  </a:lnTo>
                  <a:lnTo>
                    <a:pt x="4697" y="2223"/>
                  </a:lnTo>
                  <a:lnTo>
                    <a:pt x="4697" y="2201"/>
                  </a:lnTo>
                  <a:lnTo>
                    <a:pt x="4697" y="2190"/>
                  </a:lnTo>
                  <a:lnTo>
                    <a:pt x="4708" y="2168"/>
                  </a:lnTo>
                  <a:lnTo>
                    <a:pt x="4708" y="2147"/>
                  </a:lnTo>
                  <a:lnTo>
                    <a:pt x="4708" y="2125"/>
                  </a:lnTo>
                  <a:lnTo>
                    <a:pt x="4708" y="2114"/>
                  </a:lnTo>
                  <a:lnTo>
                    <a:pt x="4718" y="2092"/>
                  </a:lnTo>
                  <a:lnTo>
                    <a:pt x="4718" y="2070"/>
                  </a:lnTo>
                  <a:lnTo>
                    <a:pt x="4718" y="2048"/>
                  </a:lnTo>
                  <a:lnTo>
                    <a:pt x="4718" y="2037"/>
                  </a:lnTo>
                  <a:lnTo>
                    <a:pt x="4728" y="2015"/>
                  </a:lnTo>
                  <a:lnTo>
                    <a:pt x="4728" y="2004"/>
                  </a:lnTo>
                  <a:lnTo>
                    <a:pt x="4728" y="1982"/>
                  </a:lnTo>
                  <a:lnTo>
                    <a:pt x="4728" y="1971"/>
                  </a:lnTo>
                  <a:lnTo>
                    <a:pt x="4738" y="1949"/>
                  </a:lnTo>
                  <a:lnTo>
                    <a:pt x="4738" y="1938"/>
                  </a:lnTo>
                  <a:lnTo>
                    <a:pt x="4738" y="1928"/>
                  </a:lnTo>
                  <a:lnTo>
                    <a:pt x="4749" y="1906"/>
                  </a:lnTo>
                  <a:lnTo>
                    <a:pt x="4749" y="1895"/>
                  </a:lnTo>
                  <a:lnTo>
                    <a:pt x="4749" y="1884"/>
                  </a:lnTo>
                  <a:lnTo>
                    <a:pt x="4749" y="1873"/>
                  </a:lnTo>
                  <a:lnTo>
                    <a:pt x="4759" y="1862"/>
                  </a:lnTo>
                  <a:lnTo>
                    <a:pt x="4759" y="1851"/>
                  </a:lnTo>
                  <a:lnTo>
                    <a:pt x="4759" y="1840"/>
                  </a:lnTo>
                  <a:lnTo>
                    <a:pt x="4769" y="1829"/>
                  </a:lnTo>
                  <a:lnTo>
                    <a:pt x="4769" y="1818"/>
                  </a:lnTo>
                  <a:lnTo>
                    <a:pt x="4779" y="1807"/>
                  </a:lnTo>
                  <a:lnTo>
                    <a:pt x="4790" y="1807"/>
                  </a:lnTo>
                  <a:lnTo>
                    <a:pt x="4800" y="1818"/>
                  </a:lnTo>
                  <a:lnTo>
                    <a:pt x="4800" y="1829"/>
                  </a:lnTo>
                  <a:lnTo>
                    <a:pt x="4810" y="1840"/>
                  </a:lnTo>
                  <a:lnTo>
                    <a:pt x="4810" y="1851"/>
                  </a:lnTo>
                  <a:lnTo>
                    <a:pt x="4821" y="1862"/>
                  </a:lnTo>
                  <a:lnTo>
                    <a:pt x="4821" y="1873"/>
                  </a:lnTo>
                  <a:lnTo>
                    <a:pt x="4821" y="1884"/>
                  </a:lnTo>
                  <a:lnTo>
                    <a:pt x="4821" y="1906"/>
                  </a:lnTo>
                  <a:lnTo>
                    <a:pt x="4831" y="1917"/>
                  </a:lnTo>
                  <a:lnTo>
                    <a:pt x="4831" y="1928"/>
                  </a:lnTo>
                  <a:lnTo>
                    <a:pt x="4831" y="1938"/>
                  </a:lnTo>
                  <a:lnTo>
                    <a:pt x="4831" y="1960"/>
                  </a:lnTo>
                  <a:lnTo>
                    <a:pt x="4841" y="1971"/>
                  </a:lnTo>
                  <a:lnTo>
                    <a:pt x="4841" y="1982"/>
                  </a:lnTo>
                  <a:lnTo>
                    <a:pt x="4841" y="2004"/>
                  </a:lnTo>
                  <a:lnTo>
                    <a:pt x="4841" y="2015"/>
                  </a:lnTo>
                  <a:lnTo>
                    <a:pt x="4851" y="2037"/>
                  </a:lnTo>
                  <a:lnTo>
                    <a:pt x="4851" y="2048"/>
                  </a:lnTo>
                  <a:lnTo>
                    <a:pt x="4851" y="2070"/>
                  </a:lnTo>
                  <a:lnTo>
                    <a:pt x="4851" y="2092"/>
                  </a:lnTo>
                  <a:lnTo>
                    <a:pt x="4862" y="2103"/>
                  </a:lnTo>
                  <a:lnTo>
                    <a:pt x="4862" y="2125"/>
                  </a:lnTo>
                  <a:lnTo>
                    <a:pt x="4862" y="2136"/>
                  </a:lnTo>
                  <a:lnTo>
                    <a:pt x="4862" y="2158"/>
                  </a:lnTo>
                  <a:lnTo>
                    <a:pt x="4872" y="2179"/>
                  </a:lnTo>
                  <a:lnTo>
                    <a:pt x="4872" y="2190"/>
                  </a:lnTo>
                  <a:lnTo>
                    <a:pt x="4872" y="2212"/>
                  </a:lnTo>
                  <a:lnTo>
                    <a:pt x="4882" y="2234"/>
                  </a:lnTo>
                  <a:lnTo>
                    <a:pt x="4882" y="2245"/>
                  </a:lnTo>
                  <a:lnTo>
                    <a:pt x="4882" y="2267"/>
                  </a:lnTo>
                  <a:lnTo>
                    <a:pt x="4882" y="2289"/>
                  </a:lnTo>
                  <a:lnTo>
                    <a:pt x="4893" y="2300"/>
                  </a:lnTo>
                  <a:lnTo>
                    <a:pt x="4893" y="2322"/>
                  </a:lnTo>
                  <a:lnTo>
                    <a:pt x="4893" y="2333"/>
                  </a:lnTo>
                  <a:lnTo>
                    <a:pt x="4893" y="2355"/>
                  </a:lnTo>
                  <a:lnTo>
                    <a:pt x="4903" y="2366"/>
                  </a:lnTo>
                  <a:lnTo>
                    <a:pt x="4903" y="2377"/>
                  </a:lnTo>
                  <a:lnTo>
                    <a:pt x="4903" y="2398"/>
                  </a:lnTo>
                  <a:lnTo>
                    <a:pt x="4903" y="2409"/>
                  </a:lnTo>
                  <a:lnTo>
                    <a:pt x="4913" y="2420"/>
                  </a:lnTo>
                  <a:lnTo>
                    <a:pt x="4913" y="2431"/>
                  </a:lnTo>
                  <a:lnTo>
                    <a:pt x="4913" y="2442"/>
                  </a:lnTo>
                  <a:lnTo>
                    <a:pt x="4913" y="2453"/>
                  </a:lnTo>
                  <a:lnTo>
                    <a:pt x="4923" y="2464"/>
                  </a:lnTo>
                  <a:lnTo>
                    <a:pt x="4923" y="2475"/>
                  </a:lnTo>
                  <a:lnTo>
                    <a:pt x="4923" y="2486"/>
                  </a:lnTo>
                  <a:lnTo>
                    <a:pt x="4934" y="2497"/>
                  </a:lnTo>
                  <a:lnTo>
                    <a:pt x="4934" y="2508"/>
                  </a:lnTo>
                  <a:lnTo>
                    <a:pt x="4944" y="2519"/>
                  </a:lnTo>
                  <a:lnTo>
                    <a:pt x="4954" y="2530"/>
                  </a:lnTo>
                  <a:lnTo>
                    <a:pt x="4964" y="2519"/>
                  </a:lnTo>
                  <a:lnTo>
                    <a:pt x="4975" y="2508"/>
                  </a:lnTo>
                  <a:lnTo>
                    <a:pt x="4975" y="2497"/>
                  </a:lnTo>
                  <a:lnTo>
                    <a:pt x="4985" y="2486"/>
                  </a:lnTo>
                  <a:lnTo>
                    <a:pt x="4985" y="2475"/>
                  </a:lnTo>
                  <a:lnTo>
                    <a:pt x="4985" y="2464"/>
                  </a:lnTo>
                  <a:lnTo>
                    <a:pt x="4985" y="2453"/>
                  </a:lnTo>
                  <a:lnTo>
                    <a:pt x="4995" y="2442"/>
                  </a:lnTo>
                  <a:lnTo>
                    <a:pt x="4995" y="2431"/>
                  </a:lnTo>
                  <a:lnTo>
                    <a:pt x="4995" y="2409"/>
                  </a:lnTo>
                  <a:lnTo>
                    <a:pt x="4995" y="2398"/>
                  </a:lnTo>
                  <a:lnTo>
                    <a:pt x="5006" y="2388"/>
                  </a:lnTo>
                  <a:lnTo>
                    <a:pt x="5006" y="2377"/>
                  </a:lnTo>
                  <a:lnTo>
                    <a:pt x="5006" y="2355"/>
                  </a:lnTo>
                  <a:lnTo>
                    <a:pt x="5016" y="2344"/>
                  </a:lnTo>
                  <a:lnTo>
                    <a:pt x="5016" y="2333"/>
                  </a:lnTo>
                  <a:lnTo>
                    <a:pt x="5016" y="2311"/>
                  </a:lnTo>
                  <a:lnTo>
                    <a:pt x="5016" y="2300"/>
                  </a:lnTo>
                  <a:lnTo>
                    <a:pt x="5026" y="2278"/>
                  </a:lnTo>
                  <a:lnTo>
                    <a:pt x="5026" y="2267"/>
                  </a:lnTo>
                  <a:lnTo>
                    <a:pt x="5026" y="2245"/>
                  </a:lnTo>
                  <a:lnTo>
                    <a:pt x="5026" y="2234"/>
                  </a:lnTo>
                  <a:lnTo>
                    <a:pt x="5036" y="2212"/>
                  </a:lnTo>
                  <a:lnTo>
                    <a:pt x="5036" y="2190"/>
                  </a:lnTo>
                  <a:lnTo>
                    <a:pt x="5036" y="2179"/>
                  </a:lnTo>
                  <a:lnTo>
                    <a:pt x="5036" y="2158"/>
                  </a:lnTo>
                  <a:lnTo>
                    <a:pt x="5047" y="2147"/>
                  </a:lnTo>
                  <a:lnTo>
                    <a:pt x="5047" y="2125"/>
                  </a:lnTo>
                  <a:lnTo>
                    <a:pt x="5047" y="2114"/>
                  </a:lnTo>
                  <a:lnTo>
                    <a:pt x="5047" y="2092"/>
                  </a:lnTo>
                  <a:lnTo>
                    <a:pt x="5057" y="2081"/>
                  </a:lnTo>
                  <a:lnTo>
                    <a:pt x="5057" y="2059"/>
                  </a:lnTo>
                  <a:lnTo>
                    <a:pt x="5057" y="2048"/>
                  </a:lnTo>
                  <a:lnTo>
                    <a:pt x="5057" y="2037"/>
                  </a:lnTo>
                  <a:lnTo>
                    <a:pt x="5067" y="2015"/>
                  </a:lnTo>
                  <a:lnTo>
                    <a:pt x="5067" y="2004"/>
                  </a:lnTo>
                  <a:lnTo>
                    <a:pt x="5067" y="1993"/>
                  </a:lnTo>
                  <a:lnTo>
                    <a:pt x="5067" y="1971"/>
                  </a:lnTo>
                  <a:lnTo>
                    <a:pt x="5078" y="1960"/>
                  </a:lnTo>
                  <a:lnTo>
                    <a:pt x="5078" y="1949"/>
                  </a:lnTo>
                  <a:lnTo>
                    <a:pt x="5078" y="1938"/>
                  </a:lnTo>
                  <a:lnTo>
                    <a:pt x="5088" y="1928"/>
                  </a:lnTo>
                  <a:lnTo>
                    <a:pt x="5088" y="1917"/>
                  </a:lnTo>
                  <a:lnTo>
                    <a:pt x="5088" y="1906"/>
                  </a:lnTo>
                  <a:lnTo>
                    <a:pt x="5098" y="1895"/>
                  </a:lnTo>
                  <a:lnTo>
                    <a:pt x="5098" y="1884"/>
                  </a:lnTo>
                  <a:lnTo>
                    <a:pt x="5098" y="1873"/>
                  </a:lnTo>
                  <a:lnTo>
                    <a:pt x="5108" y="1862"/>
                  </a:lnTo>
                  <a:lnTo>
                    <a:pt x="5119" y="1851"/>
                  </a:lnTo>
                  <a:lnTo>
                    <a:pt x="5129" y="1862"/>
                  </a:lnTo>
                  <a:lnTo>
                    <a:pt x="5139" y="1873"/>
                  </a:lnTo>
                  <a:lnTo>
                    <a:pt x="5149" y="1884"/>
                  </a:lnTo>
                  <a:lnTo>
                    <a:pt x="5149" y="1895"/>
                  </a:lnTo>
                  <a:lnTo>
                    <a:pt x="5149" y="1906"/>
                  </a:lnTo>
                  <a:lnTo>
                    <a:pt x="5160" y="1917"/>
                  </a:lnTo>
                  <a:lnTo>
                    <a:pt x="5160" y="1928"/>
                  </a:lnTo>
                  <a:lnTo>
                    <a:pt x="5160" y="1938"/>
                  </a:lnTo>
                  <a:lnTo>
                    <a:pt x="5160" y="1949"/>
                  </a:lnTo>
                  <a:lnTo>
                    <a:pt x="5170" y="1960"/>
                  </a:lnTo>
                  <a:lnTo>
                    <a:pt x="5170" y="1971"/>
                  </a:lnTo>
                  <a:lnTo>
                    <a:pt x="5170" y="1982"/>
                  </a:lnTo>
                  <a:lnTo>
                    <a:pt x="5170" y="2004"/>
                  </a:lnTo>
                  <a:lnTo>
                    <a:pt x="5180" y="2015"/>
                  </a:lnTo>
                  <a:lnTo>
                    <a:pt x="5180" y="2026"/>
                  </a:lnTo>
                  <a:lnTo>
                    <a:pt x="5180" y="2037"/>
                  </a:lnTo>
                  <a:lnTo>
                    <a:pt x="5180" y="2059"/>
                  </a:lnTo>
                  <a:lnTo>
                    <a:pt x="5191" y="2070"/>
                  </a:lnTo>
                  <a:lnTo>
                    <a:pt x="5191" y="2092"/>
                  </a:lnTo>
                  <a:lnTo>
                    <a:pt x="5191" y="2103"/>
                  </a:lnTo>
                  <a:lnTo>
                    <a:pt x="5191" y="2114"/>
                  </a:lnTo>
                  <a:lnTo>
                    <a:pt x="5201" y="2136"/>
                  </a:lnTo>
                  <a:lnTo>
                    <a:pt x="5201" y="2147"/>
                  </a:lnTo>
                  <a:lnTo>
                    <a:pt x="5201" y="2168"/>
                  </a:lnTo>
                  <a:lnTo>
                    <a:pt x="5201" y="2179"/>
                  </a:lnTo>
                  <a:lnTo>
                    <a:pt x="5211" y="2201"/>
                  </a:lnTo>
                  <a:lnTo>
                    <a:pt x="5211" y="2212"/>
                  </a:lnTo>
                  <a:lnTo>
                    <a:pt x="5211" y="2234"/>
                  </a:lnTo>
                  <a:lnTo>
                    <a:pt x="5221" y="2245"/>
                  </a:lnTo>
                  <a:lnTo>
                    <a:pt x="5221" y="2256"/>
                  </a:lnTo>
                  <a:lnTo>
                    <a:pt x="5221" y="2278"/>
                  </a:lnTo>
                  <a:lnTo>
                    <a:pt x="5221" y="2289"/>
                  </a:lnTo>
                  <a:lnTo>
                    <a:pt x="5232" y="2311"/>
                  </a:lnTo>
                  <a:lnTo>
                    <a:pt x="5232" y="2322"/>
                  </a:lnTo>
                  <a:lnTo>
                    <a:pt x="5232" y="2333"/>
                  </a:lnTo>
                  <a:lnTo>
                    <a:pt x="5232" y="2344"/>
                  </a:lnTo>
                  <a:lnTo>
                    <a:pt x="5242" y="2366"/>
                  </a:lnTo>
                  <a:lnTo>
                    <a:pt x="5242" y="2377"/>
                  </a:lnTo>
                  <a:lnTo>
                    <a:pt x="5242" y="2388"/>
                  </a:lnTo>
                  <a:lnTo>
                    <a:pt x="5242" y="2398"/>
                  </a:lnTo>
                  <a:lnTo>
                    <a:pt x="5252" y="2409"/>
                  </a:lnTo>
                  <a:lnTo>
                    <a:pt x="5252" y="2420"/>
                  </a:lnTo>
                  <a:lnTo>
                    <a:pt x="5252" y="2431"/>
                  </a:lnTo>
                  <a:lnTo>
                    <a:pt x="5263" y="2442"/>
                  </a:lnTo>
                  <a:lnTo>
                    <a:pt x="5263" y="2453"/>
                  </a:lnTo>
                  <a:lnTo>
                    <a:pt x="5263" y="2464"/>
                  </a:lnTo>
                  <a:lnTo>
                    <a:pt x="5273" y="2475"/>
                  </a:lnTo>
                  <a:lnTo>
                    <a:pt x="5283" y="2486"/>
                  </a:lnTo>
                  <a:lnTo>
                    <a:pt x="5293" y="2486"/>
                  </a:lnTo>
                  <a:lnTo>
                    <a:pt x="5304" y="2475"/>
                  </a:lnTo>
                  <a:lnTo>
                    <a:pt x="5314" y="2464"/>
                  </a:lnTo>
                  <a:lnTo>
                    <a:pt x="5314" y="2453"/>
                  </a:lnTo>
                  <a:lnTo>
                    <a:pt x="5314" y="2442"/>
                  </a:lnTo>
                  <a:lnTo>
                    <a:pt x="5324" y="2431"/>
                  </a:lnTo>
                  <a:lnTo>
                    <a:pt x="5324" y="2420"/>
                  </a:lnTo>
                  <a:lnTo>
                    <a:pt x="5324" y="2409"/>
                  </a:lnTo>
                  <a:lnTo>
                    <a:pt x="5334" y="2398"/>
                  </a:lnTo>
                  <a:lnTo>
                    <a:pt x="5334" y="2388"/>
                  </a:lnTo>
                  <a:lnTo>
                    <a:pt x="5334" y="2377"/>
                  </a:lnTo>
                  <a:lnTo>
                    <a:pt x="5334" y="2355"/>
                  </a:lnTo>
                  <a:lnTo>
                    <a:pt x="5345" y="2344"/>
                  </a:lnTo>
                  <a:lnTo>
                    <a:pt x="5345" y="2333"/>
                  </a:lnTo>
                </a:path>
              </a:pathLst>
            </a:custGeom>
            <a:noFill/>
            <a:ln w="158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" name="Group 36"/>
            <p:cNvGrpSpPr/>
            <p:nvPr/>
          </p:nvGrpSpPr>
          <p:grpSpPr>
            <a:xfrm>
              <a:off x="3251200" y="5905500"/>
              <a:ext cx="3386138" cy="381000"/>
              <a:chOff x="3276600" y="4876800"/>
              <a:chExt cx="3386138" cy="381000"/>
            </a:xfrm>
          </p:grpSpPr>
          <p:sp>
            <p:nvSpPr>
              <p:cNvPr id="22" name="Oval 22"/>
              <p:cNvSpPr>
                <a:spLocks noChangeArrowheads="1"/>
              </p:cNvSpPr>
              <p:nvPr/>
            </p:nvSpPr>
            <p:spPr bwMode="auto">
              <a:xfrm>
                <a:off x="3276600" y="4876800"/>
                <a:ext cx="338138" cy="3810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23"/>
              <p:cNvSpPr>
                <a:spLocks noChangeArrowheads="1"/>
              </p:cNvSpPr>
              <p:nvPr/>
            </p:nvSpPr>
            <p:spPr bwMode="auto">
              <a:xfrm>
                <a:off x="3894138" y="4876800"/>
                <a:ext cx="338137" cy="3810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24"/>
              <p:cNvSpPr>
                <a:spLocks noChangeArrowheads="1"/>
              </p:cNvSpPr>
              <p:nvPr/>
            </p:nvSpPr>
            <p:spPr bwMode="auto">
              <a:xfrm>
                <a:off x="4495800" y="4876800"/>
                <a:ext cx="338138" cy="3810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25"/>
              <p:cNvSpPr>
                <a:spLocks noChangeArrowheads="1"/>
              </p:cNvSpPr>
              <p:nvPr/>
            </p:nvSpPr>
            <p:spPr bwMode="auto">
              <a:xfrm>
                <a:off x="5105400" y="4876800"/>
                <a:ext cx="338138" cy="3810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26"/>
              <p:cNvSpPr>
                <a:spLocks noChangeArrowheads="1"/>
              </p:cNvSpPr>
              <p:nvPr/>
            </p:nvSpPr>
            <p:spPr bwMode="auto">
              <a:xfrm>
                <a:off x="5715000" y="4876800"/>
                <a:ext cx="338138" cy="3810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31"/>
              <p:cNvSpPr>
                <a:spLocks noChangeArrowheads="1"/>
              </p:cNvSpPr>
              <p:nvPr/>
            </p:nvSpPr>
            <p:spPr bwMode="auto">
              <a:xfrm>
                <a:off x="6324600" y="4876800"/>
                <a:ext cx="338138" cy="3810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40"/>
            <p:cNvGrpSpPr/>
            <p:nvPr/>
          </p:nvGrpSpPr>
          <p:grpSpPr>
            <a:xfrm>
              <a:off x="3276600" y="4953000"/>
              <a:ext cx="2751138" cy="381000"/>
              <a:chOff x="3276600" y="4953000"/>
              <a:chExt cx="2751138" cy="381000"/>
            </a:xfrm>
          </p:grpSpPr>
          <p:grpSp>
            <p:nvGrpSpPr>
              <p:cNvPr id="16" name="Group 37"/>
              <p:cNvGrpSpPr/>
              <p:nvPr/>
            </p:nvGrpSpPr>
            <p:grpSpPr>
              <a:xfrm>
                <a:off x="3276600" y="4953000"/>
                <a:ext cx="2192338" cy="381000"/>
                <a:chOff x="3251200" y="5715000"/>
                <a:chExt cx="2192338" cy="381000"/>
              </a:xfrm>
            </p:grpSpPr>
            <p:sp>
              <p:nvSpPr>
                <p:cNvPr id="18" name="Oval 27"/>
                <p:cNvSpPr>
                  <a:spLocks noChangeArrowheads="1"/>
                </p:cNvSpPr>
                <p:nvPr/>
              </p:nvSpPr>
              <p:spPr bwMode="auto">
                <a:xfrm>
                  <a:off x="3251200" y="5715000"/>
                  <a:ext cx="338138" cy="381000"/>
                </a:xfrm>
                <a:prstGeom prst="ellipse">
                  <a:avLst/>
                </a:prstGeom>
                <a:solidFill>
                  <a:srgbClr val="33CCCC"/>
                </a:solidFill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Oval 28"/>
                <p:cNvSpPr>
                  <a:spLocks noChangeArrowheads="1"/>
                </p:cNvSpPr>
                <p:nvPr/>
              </p:nvSpPr>
              <p:spPr bwMode="auto">
                <a:xfrm>
                  <a:off x="3860800" y="5715000"/>
                  <a:ext cx="338138" cy="381000"/>
                </a:xfrm>
                <a:prstGeom prst="ellipse">
                  <a:avLst/>
                </a:prstGeom>
                <a:solidFill>
                  <a:srgbClr val="33CCCC"/>
                </a:solidFill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Oval 29"/>
                <p:cNvSpPr>
                  <a:spLocks noChangeArrowheads="1"/>
                </p:cNvSpPr>
                <p:nvPr/>
              </p:nvSpPr>
              <p:spPr bwMode="auto">
                <a:xfrm>
                  <a:off x="4495800" y="5715000"/>
                  <a:ext cx="338138" cy="381000"/>
                </a:xfrm>
                <a:prstGeom prst="ellipse">
                  <a:avLst/>
                </a:prstGeom>
                <a:solidFill>
                  <a:srgbClr val="33CCCC"/>
                </a:solidFill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Oval 30"/>
                <p:cNvSpPr>
                  <a:spLocks noChangeArrowheads="1"/>
                </p:cNvSpPr>
                <p:nvPr/>
              </p:nvSpPr>
              <p:spPr bwMode="auto">
                <a:xfrm>
                  <a:off x="5105400" y="5715000"/>
                  <a:ext cx="338138" cy="381000"/>
                </a:xfrm>
                <a:prstGeom prst="ellipse">
                  <a:avLst/>
                </a:prstGeom>
                <a:solidFill>
                  <a:srgbClr val="33CCCC"/>
                </a:solidFill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" name="Oval 32"/>
              <p:cNvSpPr>
                <a:spLocks noChangeArrowheads="1"/>
              </p:cNvSpPr>
              <p:nvPr/>
            </p:nvSpPr>
            <p:spPr bwMode="auto">
              <a:xfrm>
                <a:off x="5689600" y="4953000"/>
                <a:ext cx="338138" cy="381000"/>
              </a:xfrm>
              <a:prstGeom prst="ellipse">
                <a:avLst/>
              </a:prstGeom>
              <a:noFill/>
              <a:ln w="12700">
                <a:solidFill>
                  <a:srgbClr val="33CCCC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Line 33"/>
            <p:cNvSpPr>
              <a:spLocks noChangeShapeType="1"/>
            </p:cNvSpPr>
            <p:nvPr/>
          </p:nvSpPr>
          <p:spPr bwMode="auto">
            <a:xfrm>
              <a:off x="5984759" y="5468874"/>
              <a:ext cx="309875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3794" y="5516912"/>
            <a:ext cx="8222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The RF photons are detected by a field coil since there is a changing magnetic field 	through the coil.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These signals are used to form the MRI image.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325437"/>
            <a:ext cx="6324600" cy="3603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300" i="1" dirty="0">
                <a:solidFill>
                  <a:srgbClr val="000000"/>
                </a:solidFill>
                <a:latin typeface="Times New Roman"/>
                <a:cs typeface="Times New Roman"/>
              </a:rPr>
              <a:t>Origin of the MR Signal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66700" y="1233837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42900" y="3289528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181600" y="32004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5146675" y="1141413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28600" y="1409700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rebuchet MS" pitchFamily="60" charset="0"/>
              </a:rPr>
              <a:t>Before Excitation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28600" y="3521075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rebuchet MS" pitchFamily="60" charset="0"/>
              </a:rPr>
              <a:t>After Excitation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42900" y="5408613"/>
            <a:ext cx="3810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/>
                <a:cs typeface="Times New Roman"/>
              </a:rPr>
              <a:t>Excitation</a:t>
            </a:r>
            <a:r>
              <a:rPr lang="en-US" dirty="0" smtClean="0">
                <a:latin typeface="Times New Roman"/>
                <a:cs typeface="Times New Roman"/>
              </a:rPr>
              <a:t> (or the absorption of a RF photon) tips </a:t>
            </a:r>
            <a:r>
              <a:rPr lang="en-US" dirty="0">
                <a:latin typeface="Times New Roman"/>
                <a:cs typeface="Times New Roman"/>
              </a:rPr>
              <a:t>the net magnetization (M) down into the transverse plane, where it can generate current in detector coils (i.e., via </a:t>
            </a:r>
            <a:r>
              <a:rPr lang="en-US" u="sng" dirty="0">
                <a:latin typeface="Times New Roman"/>
                <a:cs typeface="Times New Roman"/>
              </a:rPr>
              <a:t>induction</a:t>
            </a:r>
            <a:r>
              <a:rPr lang="en-US" dirty="0">
                <a:latin typeface="Times New Roman"/>
                <a:cs typeface="Times New Roman"/>
              </a:rPr>
              <a:t>).</a:t>
            </a:r>
            <a:endParaRPr lang="el-GR" dirty="0">
              <a:latin typeface="Times New Roman"/>
              <a:cs typeface="Times New Roman"/>
            </a:endParaRPr>
          </a:p>
        </p:txBody>
      </p:sp>
      <p:sp>
        <p:nvSpPr>
          <p:cNvPr id="50188" name="Rectangle 16"/>
          <p:cNvSpPr>
            <a:spLocks noChangeArrowheads="1"/>
          </p:cNvSpPr>
          <p:nvPr/>
        </p:nvSpPr>
        <p:spPr bwMode="auto">
          <a:xfrm>
            <a:off x="5353170" y="1233837"/>
            <a:ext cx="476250" cy="190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9" name="Rectangle 17"/>
          <p:cNvSpPr>
            <a:spLocks noChangeArrowheads="1"/>
          </p:cNvSpPr>
          <p:nvPr/>
        </p:nvSpPr>
        <p:spPr bwMode="auto">
          <a:xfrm>
            <a:off x="5329467" y="3257550"/>
            <a:ext cx="476250" cy="190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28600" y="1209675"/>
            <a:ext cx="4038600" cy="4198938"/>
            <a:chOff x="228600" y="1209675"/>
            <a:chExt cx="4038600" cy="4198938"/>
          </a:xfrm>
        </p:grpSpPr>
        <p:pic>
          <p:nvPicPr>
            <p:cNvPr id="50178" name="Picture 2" descr="fmri-fig-03-17-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459" r="16264" b="5367"/>
            <a:stretch>
              <a:fillRect/>
            </a:stretch>
          </p:blipFill>
          <p:spPr bwMode="auto">
            <a:xfrm>
              <a:off x="228600" y="1209675"/>
              <a:ext cx="4038600" cy="419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266700" y="5223947"/>
              <a:ext cx="3056075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b="1" dirty="0" smtClean="0">
                  <a:latin typeface="Times New Roman"/>
                  <a:ea typeface="ＭＳ Ｐゴシック" pitchFamily="37" charset="-128"/>
                  <a:cs typeface="Times New Roman"/>
                </a:rPr>
                <a:t>An Introduction to MRI Physics and Analysis Michael Jay </a:t>
              </a:r>
              <a:r>
                <a:rPr lang="en-US" sz="600" b="1" dirty="0" err="1" smtClean="0">
                  <a:latin typeface="Times New Roman"/>
                  <a:ea typeface="ＭＳ Ｐゴシック" pitchFamily="37" charset="-128"/>
                  <a:cs typeface="Times New Roman"/>
                </a:rPr>
                <a:t>Schillaci</a:t>
              </a:r>
              <a:r>
                <a:rPr lang="en-US" sz="600" b="1" dirty="0" smtClean="0">
                  <a:latin typeface="Times New Roman"/>
                  <a:ea typeface="ＭＳ Ｐゴシック" pitchFamily="37" charset="-128"/>
                  <a:cs typeface="Times New Roman"/>
                </a:rPr>
                <a:t>, PhD</a:t>
              </a:r>
              <a:endParaRPr lang="en-US" sz="600" b="1" dirty="0">
                <a:latin typeface="Times New Roman"/>
                <a:ea typeface="ＭＳ Ｐゴシック" pitchFamily="37" charset="-128"/>
                <a:cs typeface="Times New Roman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29200" y="1147991"/>
            <a:ext cx="4114800" cy="5487987"/>
            <a:chOff x="5029200" y="1147991"/>
            <a:chExt cx="4114800" cy="5487987"/>
          </a:xfrm>
        </p:grpSpPr>
        <p:grpSp>
          <p:nvGrpSpPr>
            <p:cNvPr id="2" name="Group 11"/>
            <p:cNvGrpSpPr>
              <a:grpSpLocks/>
            </p:cNvGrpSpPr>
            <p:nvPr/>
          </p:nvGrpSpPr>
          <p:grpSpPr bwMode="auto">
            <a:xfrm>
              <a:off x="5029200" y="1147991"/>
              <a:ext cx="4114800" cy="5487987"/>
              <a:chOff x="3024" y="725"/>
              <a:chExt cx="2592" cy="3457"/>
            </a:xfrm>
          </p:grpSpPr>
          <p:pic>
            <p:nvPicPr>
              <p:cNvPr id="50190" name="Picture 12" descr="fmri-fig-03-16-0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5054" r="18452" b="3833"/>
              <a:stretch>
                <a:fillRect/>
              </a:stretch>
            </p:blipFill>
            <p:spPr bwMode="auto">
              <a:xfrm>
                <a:off x="3072" y="725"/>
                <a:ext cx="2544" cy="2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191" name="Text Box 13"/>
              <p:cNvSpPr txBox="1">
                <a:spLocks noChangeArrowheads="1"/>
              </p:cNvSpPr>
              <p:nvPr/>
            </p:nvSpPr>
            <p:spPr bwMode="auto">
              <a:xfrm>
                <a:off x="3120" y="864"/>
                <a:ext cx="864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latin typeface="Trebuchet MS" pitchFamily="60" charset="0"/>
                  </a:rPr>
                  <a:t>During Excitation (t</a:t>
                </a:r>
                <a:r>
                  <a:rPr lang="en-US" sz="1400" b="1" baseline="-25000">
                    <a:latin typeface="Trebuchet MS" pitchFamily="60" charset="0"/>
                  </a:rPr>
                  <a:t>o</a:t>
                </a:r>
                <a:r>
                  <a:rPr lang="en-US" sz="1400" b="1">
                    <a:latin typeface="Trebuchet MS" pitchFamily="60" charset="0"/>
                  </a:rPr>
                  <a:t>)</a:t>
                </a:r>
              </a:p>
            </p:txBody>
          </p:sp>
          <p:sp>
            <p:nvSpPr>
              <p:cNvPr id="50192" name="Text Box 14"/>
              <p:cNvSpPr txBox="1">
                <a:spLocks noChangeArrowheads="1"/>
              </p:cNvSpPr>
              <p:nvPr/>
            </p:nvSpPr>
            <p:spPr bwMode="auto">
              <a:xfrm>
                <a:off x="3120" y="2218"/>
                <a:ext cx="864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latin typeface="Trebuchet MS" pitchFamily="60" charset="0"/>
                  </a:rPr>
                  <a:t>During Excitation (t</a:t>
                </a:r>
                <a:r>
                  <a:rPr lang="en-US" sz="1400" b="1" baseline="-25000">
                    <a:latin typeface="Trebuchet MS" pitchFamily="60" charset="0"/>
                  </a:rPr>
                  <a:t>1</a:t>
                </a:r>
                <a:r>
                  <a:rPr lang="en-US" sz="1400" b="1">
                    <a:latin typeface="Trebuchet MS" pitchFamily="60" charset="0"/>
                  </a:rPr>
                  <a:t>)</a:t>
                </a:r>
              </a:p>
            </p:txBody>
          </p:sp>
          <p:sp>
            <p:nvSpPr>
              <p:cNvPr id="50193" name="Text Box 15"/>
              <p:cNvSpPr txBox="1">
                <a:spLocks noChangeArrowheads="1"/>
              </p:cNvSpPr>
              <p:nvPr/>
            </p:nvSpPr>
            <p:spPr bwMode="auto">
              <a:xfrm>
                <a:off x="3024" y="3600"/>
                <a:ext cx="240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latin typeface="Times New Roman"/>
                    <a:cs typeface="Times New Roman"/>
                  </a:rPr>
                  <a:t>The amount of current oscillates at the (</a:t>
                </a:r>
                <a:r>
                  <a:rPr lang="en-US" dirty="0" err="1">
                    <a:latin typeface="Times New Roman"/>
                    <a:cs typeface="Times New Roman"/>
                  </a:rPr>
                  <a:t>Larmor</a:t>
                </a:r>
                <a:r>
                  <a:rPr lang="en-US" dirty="0">
                    <a:latin typeface="Times New Roman"/>
                    <a:cs typeface="Times New Roman"/>
                  </a:rPr>
                  <a:t>) frequency of the net magnetization.</a:t>
                </a:r>
                <a:endParaRPr lang="el-GR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329467" y="5408613"/>
              <a:ext cx="3056075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b="1" dirty="0" smtClean="0">
                  <a:latin typeface="Times New Roman"/>
                  <a:ea typeface="ＭＳ Ｐゴシック" pitchFamily="37" charset="-128"/>
                  <a:cs typeface="Times New Roman"/>
                </a:rPr>
                <a:t>An Introduction to MRI Physics and Analysis Michael Jay </a:t>
              </a:r>
              <a:r>
                <a:rPr lang="en-US" sz="600" b="1" dirty="0" err="1" smtClean="0">
                  <a:latin typeface="Times New Roman"/>
                  <a:ea typeface="ＭＳ Ｐゴシック" pitchFamily="37" charset="-128"/>
                  <a:cs typeface="Times New Roman"/>
                </a:rPr>
                <a:t>Schillaci</a:t>
              </a:r>
              <a:r>
                <a:rPr lang="en-US" sz="600" b="1" dirty="0" smtClean="0">
                  <a:latin typeface="Times New Roman"/>
                  <a:ea typeface="ＭＳ Ｐゴシック" pitchFamily="37" charset="-128"/>
                  <a:cs typeface="Times New Roman"/>
                </a:rPr>
                <a:t>, PhD</a:t>
              </a:r>
              <a:endParaRPr lang="en-US" sz="600" b="1" dirty="0">
                <a:latin typeface="Times New Roman"/>
                <a:ea typeface="ＭＳ Ｐゴシック" pitchFamily="37" charset="-128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786" y="362679"/>
            <a:ext cx="8111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Magnetic Resonance Imaging</a:t>
            </a:r>
          </a:p>
          <a:p>
            <a:r>
              <a:rPr lang="en-US" sz="3000" i="1" dirty="0" smtClean="0">
                <a:latin typeface="Times New Roman"/>
                <a:cs typeface="Times New Roman"/>
              </a:rPr>
              <a:t>	</a:t>
            </a:r>
            <a:r>
              <a:rPr lang="en-US" sz="2200" i="1" dirty="0" smtClean="0">
                <a:latin typeface="Times New Roman"/>
                <a:cs typeface="Times New Roman"/>
              </a:rPr>
              <a:t>- Outline</a:t>
            </a:r>
            <a:endParaRPr lang="en-US" sz="2200" i="1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291" y="2010194"/>
            <a:ext cx="79290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NMRI or Nuclear Magnetic Resonance Imaging is composed of three main ideas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	1.  Magnetic moments of unpaired protons or neutrons and their interaction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		with an applied magnetic field. 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Nuclear Magnetic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	2.  A resonance is created in system (by an external RF source) and this 			resonance is what we will try to detect by Faraday’s law. 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Resonance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	3.  We will use this information on the energy of the photons emitted to 			mathematically reconstruct an image. 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 Imaging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786" y="1525603"/>
            <a:ext cx="7763014" cy="4616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Contributing factors to MRI imaging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Quantum properties of nuclear spins – produces a separation of magnetic 	moments into high and low energy states.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Radio frequency (RF) excitation properties – produce an emission of radiation at 	a particular frequency that will ultimately be used to image a particular 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body feature.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Tissue relaxation properties and nuclear environment determines the RF signal 	that is emitted.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Changing magnetic field strength and gradients to probe the body.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Timing of gradients, RF pulses, and signal detection to get a complete data set 	that can be manipulated to view the body.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786" y="362679"/>
            <a:ext cx="8111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Magnetic Resonance Imaging</a:t>
            </a:r>
          </a:p>
          <a:p>
            <a:r>
              <a:rPr lang="en-US" sz="3000" i="1" dirty="0" smtClean="0">
                <a:latin typeface="Times New Roman"/>
                <a:cs typeface="Times New Roman"/>
              </a:rPr>
              <a:t>	</a:t>
            </a:r>
            <a:r>
              <a:rPr lang="en-US" sz="2200" i="1" dirty="0" smtClean="0">
                <a:latin typeface="Times New Roman"/>
                <a:cs typeface="Times New Roman"/>
              </a:rPr>
              <a:t>- Outline</a:t>
            </a:r>
            <a:endParaRPr lang="en-US" sz="22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786" y="362679"/>
            <a:ext cx="8111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Magnetic Resonance Imaging</a:t>
            </a:r>
          </a:p>
          <a:p>
            <a:r>
              <a:rPr lang="en-US" sz="3000" i="1" dirty="0" smtClean="0">
                <a:latin typeface="Times New Roman"/>
                <a:cs typeface="Times New Roman"/>
              </a:rPr>
              <a:t>	</a:t>
            </a:r>
            <a:r>
              <a:rPr lang="en-US" sz="2200" i="1" dirty="0" smtClean="0">
                <a:latin typeface="Times New Roman"/>
                <a:cs typeface="Times New Roman"/>
              </a:rPr>
              <a:t>- MRI Basics</a:t>
            </a:r>
            <a:endParaRPr lang="en-US" sz="2200" i="1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2370" y="2549442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Nucleus needs to have 2 properties: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Spin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Charge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Nuclei are made of protons and neutrons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Both have spin ½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Protons have charge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Pairs of spins tend to cancel, so only atoms with an odd number of protons or neutrons have spin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Good nuclear choices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 for magnetic resonance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 are </a:t>
            </a:r>
            <a:r>
              <a:rPr kumimoji="0" lang="en-US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1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H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1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, </a:t>
            </a:r>
            <a:r>
              <a:rPr kumimoji="0" lang="en-US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13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C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6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, </a:t>
            </a:r>
            <a:r>
              <a:rPr kumimoji="0" lang="en-US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19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F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9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, </a:t>
            </a:r>
            <a:r>
              <a:rPr kumimoji="0" lang="en-US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23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Na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11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, </a:t>
            </a:r>
            <a:r>
              <a:rPr kumimoji="0" lang="en-US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31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P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15</a:t>
            </a:r>
            <a:endParaRPr kumimoji="0" lang="en-US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786" y="1724350"/>
            <a:ext cx="51803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kern="0" dirty="0">
                <a:latin typeface="Times New Roman"/>
                <a:ea typeface="+mn-ea"/>
                <a:cs typeface="Times New Roman"/>
              </a:rPr>
              <a:t>What kinds of nuclei can be used for NMR?</a:t>
            </a:r>
            <a:endParaRPr lang="en-US" sz="2200" kern="0" dirty="0">
              <a:latin typeface="Times New Roman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03492" y="1548201"/>
            <a:ext cx="3173298" cy="3788363"/>
            <a:chOff x="5803492" y="1548201"/>
            <a:chExt cx="3173298" cy="3788363"/>
          </a:xfrm>
        </p:grpSpPr>
        <p:pic>
          <p:nvPicPr>
            <p:cNvPr id="6" name="Picture 4" descr="fmri-fig-03-01-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842" r="19315" b="4738"/>
            <a:stretch>
              <a:fillRect/>
            </a:stretch>
          </p:blipFill>
          <p:spPr bwMode="auto">
            <a:xfrm>
              <a:off x="5803492" y="1548201"/>
              <a:ext cx="3173298" cy="378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5803492" y="4746598"/>
              <a:ext cx="2617992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An Introduction to MRI Physics and Analysis </a:t>
              </a:r>
              <a:r>
                <a:rPr lang="en-US" sz="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,</a:t>
              </a:r>
              <a:r>
                <a:rPr lang="en-US" sz="6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Michael Jay </a:t>
              </a:r>
              <a:r>
                <a:rPr lang="en-US" sz="600" b="1" dirty="0" err="1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Schillaci</a:t>
              </a:r>
              <a:r>
                <a:rPr lang="en-US" sz="6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, PhD</a:t>
              </a:r>
              <a:endParaRPr lang="en-US" sz="6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786" y="362679"/>
            <a:ext cx="8111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Magnetic Resonance Imaging</a:t>
            </a:r>
          </a:p>
          <a:p>
            <a:r>
              <a:rPr lang="en-US" sz="3000" i="1" dirty="0" smtClean="0">
                <a:latin typeface="Times New Roman"/>
                <a:cs typeface="Times New Roman"/>
              </a:rPr>
              <a:t>	</a:t>
            </a:r>
            <a:r>
              <a:rPr lang="en-US" sz="2200" i="1" dirty="0" smtClean="0">
                <a:latin typeface="Times New Roman"/>
                <a:cs typeface="Times New Roman"/>
              </a:rPr>
              <a:t>- MRI Basics</a:t>
            </a:r>
          </a:p>
          <a:p>
            <a:pPr lvl="0"/>
            <a:r>
              <a:rPr lang="en-US" sz="2200" i="1" dirty="0" smtClean="0">
                <a:latin typeface="Times New Roman"/>
                <a:cs typeface="Times New Roman"/>
              </a:rPr>
              <a:t>		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en-US" i="1" kern="0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Hydrogen atoms are best for </a:t>
            </a:r>
            <a:r>
              <a:rPr lang="en-US" i="1" kern="0" dirty="0" smtClean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MRI</a:t>
            </a:r>
            <a:endParaRPr lang="en-US" i="1" kern="0" dirty="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8845" y="2020394"/>
            <a:ext cx="8005460" cy="369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kern="0" dirty="0" smtClean="0">
                <a:latin typeface="Times New Roman"/>
                <a:cs typeface="Times New Roman"/>
              </a:rPr>
              <a:t>Biological tissues are predominantly </a:t>
            </a:r>
            <a:r>
              <a:rPr lang="en-US" kern="0" baseline="30000" dirty="0" smtClean="0">
                <a:latin typeface="Times New Roman"/>
                <a:cs typeface="Times New Roman"/>
              </a:rPr>
              <a:t>12</a:t>
            </a:r>
            <a:r>
              <a:rPr lang="en-US" kern="0" dirty="0" smtClean="0">
                <a:latin typeface="Times New Roman"/>
                <a:cs typeface="Times New Roman"/>
              </a:rPr>
              <a:t>C</a:t>
            </a:r>
            <a:r>
              <a:rPr lang="en-US" kern="0" baseline="-25000" dirty="0" smtClean="0">
                <a:latin typeface="Times New Roman"/>
                <a:cs typeface="Times New Roman"/>
              </a:rPr>
              <a:t>6</a:t>
            </a:r>
            <a:r>
              <a:rPr lang="en-US" kern="0" dirty="0" smtClean="0">
                <a:latin typeface="Times New Roman"/>
                <a:cs typeface="Times New Roman"/>
              </a:rPr>
              <a:t>, </a:t>
            </a:r>
            <a:r>
              <a:rPr lang="en-US" kern="0" baseline="30000" dirty="0" smtClean="0">
                <a:latin typeface="Times New Roman"/>
                <a:cs typeface="Times New Roman"/>
              </a:rPr>
              <a:t>16</a:t>
            </a:r>
            <a:r>
              <a:rPr lang="en-US" kern="0" dirty="0" smtClean="0">
                <a:latin typeface="Times New Roman"/>
                <a:cs typeface="Times New Roman"/>
              </a:rPr>
              <a:t>O</a:t>
            </a:r>
            <a:r>
              <a:rPr lang="en-US" kern="0" baseline="-25000" dirty="0" smtClean="0">
                <a:latin typeface="Times New Roman"/>
                <a:cs typeface="Times New Roman"/>
              </a:rPr>
              <a:t>8</a:t>
            </a:r>
            <a:r>
              <a:rPr lang="en-US" kern="0" dirty="0" smtClean="0">
                <a:latin typeface="Times New Roman"/>
                <a:cs typeface="Times New Roman"/>
              </a:rPr>
              <a:t>, </a:t>
            </a:r>
            <a:r>
              <a:rPr lang="en-US" kern="0" baseline="30000" dirty="0" smtClean="0">
                <a:latin typeface="Times New Roman"/>
                <a:cs typeface="Times New Roman"/>
              </a:rPr>
              <a:t>1</a:t>
            </a:r>
            <a:r>
              <a:rPr lang="en-US" kern="0" dirty="0" smtClean="0">
                <a:latin typeface="Times New Roman"/>
                <a:cs typeface="Times New Roman"/>
              </a:rPr>
              <a:t>H</a:t>
            </a:r>
            <a:r>
              <a:rPr lang="en-US" kern="0" baseline="-25000" dirty="0" smtClean="0">
                <a:latin typeface="Times New Roman"/>
                <a:cs typeface="Times New Roman"/>
              </a:rPr>
              <a:t>1</a:t>
            </a:r>
            <a:r>
              <a:rPr lang="en-US" kern="0" dirty="0" smtClean="0">
                <a:latin typeface="Times New Roman"/>
                <a:cs typeface="Times New Roman"/>
              </a:rPr>
              <a:t>, and </a:t>
            </a:r>
            <a:r>
              <a:rPr lang="en-US" kern="0" baseline="30000" dirty="0" smtClean="0">
                <a:latin typeface="Times New Roman"/>
                <a:cs typeface="Times New Roman"/>
              </a:rPr>
              <a:t>14</a:t>
            </a:r>
            <a:r>
              <a:rPr lang="en-US" kern="0" dirty="0" smtClean="0">
                <a:latin typeface="Times New Roman"/>
                <a:cs typeface="Times New Roman"/>
              </a:rPr>
              <a:t>N</a:t>
            </a:r>
            <a:r>
              <a:rPr lang="en-US" kern="0" baseline="-25000" dirty="0" smtClean="0">
                <a:latin typeface="Times New Roman"/>
                <a:cs typeface="Times New Roman"/>
              </a:rPr>
              <a:t>7</a:t>
            </a:r>
          </a:p>
          <a:p>
            <a:pPr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kern="0" dirty="0" smtClean="0">
              <a:latin typeface="Times New Roman"/>
              <a:cs typeface="Times New Roman"/>
            </a:endParaRPr>
          </a:p>
          <a:p>
            <a:pPr lvl="0" indent="-3429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kern="0" dirty="0" smtClean="0">
                <a:latin typeface="Times New Roman"/>
                <a:cs typeface="Times New Roman"/>
              </a:rPr>
              <a:t>Hydrogen atom is the only major species that is sensitive to magnetic resonance. </a:t>
            </a:r>
          </a:p>
          <a:p>
            <a:pPr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kern="0" dirty="0" smtClean="0">
              <a:latin typeface="Times New Roman"/>
              <a:cs typeface="Times New Roman"/>
            </a:endParaRPr>
          </a:p>
          <a:p>
            <a:pPr lvl="0" indent="-3429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kern="0" dirty="0" smtClean="0">
                <a:latin typeface="Times New Roman"/>
                <a:cs typeface="Times New Roman"/>
              </a:rPr>
              <a:t>Hydrogen is the most abundant atom in the body.</a:t>
            </a:r>
          </a:p>
          <a:p>
            <a:pPr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kern="0" dirty="0" smtClean="0">
              <a:latin typeface="Times New Roman"/>
              <a:cs typeface="Times New Roman"/>
            </a:endParaRPr>
          </a:p>
          <a:p>
            <a:pPr lvl="0" indent="-3429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kern="0" dirty="0" smtClean="0">
                <a:latin typeface="Times New Roman"/>
                <a:cs typeface="Times New Roman"/>
              </a:rPr>
              <a:t>The majority of hydrogen is in water (H</a:t>
            </a:r>
            <a:r>
              <a:rPr lang="en-US" kern="0" baseline="-25000" dirty="0" smtClean="0">
                <a:latin typeface="Times New Roman"/>
                <a:cs typeface="Times New Roman"/>
              </a:rPr>
              <a:t>2</a:t>
            </a:r>
            <a:r>
              <a:rPr lang="en-US" kern="0" dirty="0" smtClean="0">
                <a:latin typeface="Times New Roman"/>
                <a:cs typeface="Times New Roman"/>
              </a:rPr>
              <a:t>O).</a:t>
            </a:r>
          </a:p>
          <a:p>
            <a:pPr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kern="0" dirty="0" smtClean="0">
              <a:latin typeface="Times New Roman"/>
              <a:cs typeface="Times New Roman"/>
            </a:endParaRPr>
          </a:p>
          <a:p>
            <a:pPr lvl="0" indent="-3429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kern="0" dirty="0" smtClean="0">
                <a:latin typeface="Times New Roman"/>
                <a:cs typeface="Times New Roman"/>
              </a:rPr>
              <a:t>Essentially all MRI is hydrogen (proton) imaging.</a:t>
            </a:r>
          </a:p>
          <a:p>
            <a:pPr lvl="0" indent="-3429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kern="0" dirty="0" smtClean="0">
              <a:latin typeface="Times New Roman"/>
              <a:cs typeface="Times New Roman"/>
            </a:endParaRPr>
          </a:p>
          <a:p>
            <a:pPr lvl="0" indent="-342900" defTabSz="9144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kern="0" dirty="0" smtClean="0">
                <a:latin typeface="Times New Roman"/>
                <a:cs typeface="Times New Roman"/>
              </a:rPr>
              <a:t>For most atoms, the net nuclear spin is zero.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gneti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577" y="1783113"/>
            <a:ext cx="2493095" cy="2085274"/>
          </a:xfrm>
          <a:prstGeom prst="rect">
            <a:avLst/>
          </a:prstGeom>
          <a:noFill/>
        </p:spPr>
      </p:pic>
      <p:pic>
        <p:nvPicPr>
          <p:cNvPr id="3" name="Picture 3" descr="magneti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9577" y="1783113"/>
            <a:ext cx="2492566" cy="2084832"/>
          </a:xfrm>
          <a:prstGeom prst="rect">
            <a:avLst/>
          </a:prstGeom>
          <a:noFill/>
        </p:spPr>
      </p:pic>
      <p:pic>
        <p:nvPicPr>
          <p:cNvPr id="4" name="Picture 4" descr="magnetic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9048" y="1782671"/>
            <a:ext cx="2493095" cy="2085274"/>
          </a:xfrm>
          <a:prstGeom prst="rect">
            <a:avLst/>
          </a:prstGeom>
          <a:noFill/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57200" y="1974499"/>
            <a:ext cx="4725988" cy="418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Macroscopic View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- Current in wire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- Field is “around” wire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Depends on current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Depends on distance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Microscopic View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- Moment of an atom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- Field is “about” nucleus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Depends on material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6386283" y="2825750"/>
          <a:ext cx="119062" cy="188913"/>
        </p:xfrm>
        <a:graphic>
          <a:graphicData uri="http://schemas.openxmlformats.org/presentationml/2006/ole">
            <p:oleObj spid="_x0000_s20482" name="Equation" r:id="rId6" imgW="3657600" imgH="6908800" progId="Equation.3">
              <p:embed/>
            </p:oleObj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7272014" y="2421731"/>
          <a:ext cx="1435100" cy="808038"/>
        </p:xfrm>
        <a:graphic>
          <a:graphicData uri="http://schemas.openxmlformats.org/presentationml/2006/ole">
            <p:oleObj spid="_x0000_s20483" name="Equation" r:id="rId7" imgW="7315200" imgH="46228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8581" y="221902"/>
            <a:ext cx="8111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Magnetic Resonance Imaging</a:t>
            </a:r>
          </a:p>
          <a:p>
            <a:r>
              <a:rPr lang="en-US" sz="3000" i="1" dirty="0" smtClean="0">
                <a:latin typeface="Times New Roman"/>
                <a:cs typeface="Times New Roman"/>
              </a:rPr>
              <a:t>	</a:t>
            </a:r>
            <a:r>
              <a:rPr lang="en-US" sz="2200" i="1" dirty="0" smtClean="0">
                <a:latin typeface="Times New Roman"/>
                <a:cs typeface="Times New Roman"/>
              </a:rPr>
              <a:t>- MRI Basics</a:t>
            </a:r>
          </a:p>
          <a:p>
            <a:pPr lvl="0"/>
            <a:r>
              <a:rPr lang="en-US" sz="2200" i="1" dirty="0" smtClean="0">
                <a:latin typeface="Times New Roman"/>
                <a:cs typeface="Times New Roman"/>
              </a:rPr>
              <a:t>		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en-US" i="1" kern="0" dirty="0" smtClean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Origins </a:t>
            </a:r>
            <a:r>
              <a:rPr lang="en-US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 Magnetism</a:t>
            </a:r>
            <a:endParaRPr lang="en-US" i="1" kern="0" dirty="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4" name="Picture 8" descr="atomic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68317" y="4074707"/>
            <a:ext cx="2492567" cy="2084832"/>
          </a:xfrm>
          <a:prstGeom prst="rect">
            <a:avLst/>
          </a:prstGeom>
          <a:noFill/>
        </p:spPr>
      </p:pic>
      <p:pic>
        <p:nvPicPr>
          <p:cNvPr id="15" name="Picture 9" descr="atomic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8317" y="4074707"/>
            <a:ext cx="2492567" cy="2084832"/>
          </a:xfrm>
          <a:prstGeom prst="rect">
            <a:avLst/>
          </a:prstGeom>
          <a:noFill/>
        </p:spPr>
      </p:pic>
      <p:pic>
        <p:nvPicPr>
          <p:cNvPr id="16" name="Picture 11" descr="atomic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68318" y="4074707"/>
            <a:ext cx="2492566" cy="2084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786" y="435723"/>
            <a:ext cx="8111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Magnetic Resonance Imaging</a:t>
            </a:r>
          </a:p>
          <a:p>
            <a:r>
              <a:rPr lang="en-US" sz="3000" i="1" dirty="0" smtClean="0">
                <a:latin typeface="Times New Roman"/>
                <a:cs typeface="Times New Roman"/>
              </a:rPr>
              <a:t>	</a:t>
            </a:r>
            <a:r>
              <a:rPr lang="en-US" sz="2200" i="1" dirty="0" smtClean="0">
                <a:latin typeface="Times New Roman"/>
                <a:cs typeface="Times New Roman"/>
              </a:rPr>
              <a:t>- MRI Basics</a:t>
            </a:r>
          </a:p>
          <a:p>
            <a:pPr lvl="0"/>
            <a:r>
              <a:rPr lang="en-US" sz="2200" i="1" dirty="0" smtClean="0">
                <a:latin typeface="Times New Roman"/>
                <a:cs typeface="Times New Roman"/>
              </a:rPr>
              <a:t>		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en-US" i="1" kern="0" dirty="0" smtClean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Magnetic Precession</a:t>
            </a:r>
            <a:endParaRPr lang="en-US" i="1" kern="0" dirty="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774" y="2028636"/>
            <a:ext cx="811151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The proton’s motion in the nucleus defines a small current loop and thus defines a 	magnetic moment.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Since the proton has a mass and it is in a small orbit, it also possesses an orbital 	angular momentum.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The total angular momentum is the vector sum of the orbital and spin angular 	</a:t>
            </a:r>
            <a:r>
              <a:rPr lang="en-US" dirty="0" err="1" smtClean="0">
                <a:latin typeface="Times New Roman"/>
                <a:cs typeface="Times New Roman"/>
              </a:rPr>
              <a:t>momenta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Spin is an intrinsic property of all atomic particles, much like mass.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Particles can either have their spin vector up (say for example, a counterclockwise 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rotation) or down (a clockwise rotation.)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Placing the proton in an external magnetic field causes interactions between the 	angular momentum and magnetic moment vectors.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786" y="435723"/>
            <a:ext cx="8111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Magnetic Resonance Imaging</a:t>
            </a:r>
          </a:p>
          <a:p>
            <a:r>
              <a:rPr lang="en-US" sz="3000" i="1" dirty="0" smtClean="0">
                <a:latin typeface="Times New Roman"/>
                <a:cs typeface="Times New Roman"/>
              </a:rPr>
              <a:t>	</a:t>
            </a:r>
            <a:r>
              <a:rPr lang="en-US" sz="2200" i="1" dirty="0" smtClean="0">
                <a:latin typeface="Times New Roman"/>
                <a:cs typeface="Times New Roman"/>
              </a:rPr>
              <a:t>- MRI Basics</a:t>
            </a:r>
          </a:p>
          <a:p>
            <a:pPr lvl="0"/>
            <a:r>
              <a:rPr lang="en-US" sz="2200" i="1" dirty="0" smtClean="0">
                <a:latin typeface="Times New Roman"/>
                <a:cs typeface="Times New Roman"/>
              </a:rPr>
              <a:t>		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en-US" i="1" kern="0" dirty="0" smtClean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Magnetic Precession</a:t>
            </a:r>
            <a:endParaRPr lang="en-US" i="1" kern="0" dirty="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Text Box 1037"/>
          <p:cNvSpPr txBox="1">
            <a:spLocks noChangeArrowheads="1"/>
          </p:cNvSpPr>
          <p:nvPr/>
        </p:nvSpPr>
        <p:spPr bwMode="auto">
          <a:xfrm>
            <a:off x="174497" y="2719918"/>
            <a:ext cx="2373312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buFont typeface="Arial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 The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proton also has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 mass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which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 generates an angular momentum</a:t>
            </a:r>
          </a:p>
          <a:p>
            <a:pPr eaLnBrk="0" hangingPunct="0"/>
            <a:r>
              <a:rPr lang="en-US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when it is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 spinning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Text Box 1040"/>
          <p:cNvSpPr txBox="1">
            <a:spLocks noChangeArrowheads="1"/>
          </p:cNvSpPr>
          <p:nvPr/>
        </p:nvSpPr>
        <p:spPr bwMode="auto">
          <a:xfrm>
            <a:off x="1034386" y="4930207"/>
            <a:ext cx="6918818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buFont typeface="Arial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 The proton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“magnet” differs from the magnetic bar in that it</a:t>
            </a:r>
          </a:p>
          <a:p>
            <a:pPr algn="ctr" eaLnBrk="0" hangingPunct="0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also possesses angular momentum caused by spinning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. </a:t>
            </a:r>
          </a:p>
          <a:p>
            <a:pPr algn="ctr" eaLnBrk="0" hangingPunct="0"/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cs typeface="Times New Roman"/>
            </a:endParaRPr>
          </a:p>
          <a:p>
            <a:pPr algn="ctr" eaLnBrk="0" hangingPunct="0">
              <a:buFont typeface="Arial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 In the presence of a static external magnetic field the protons try to align (or anti-align) with the applied field.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ext Box 1036"/>
          <p:cNvSpPr txBox="1">
            <a:spLocks noChangeArrowheads="1"/>
          </p:cNvSpPr>
          <p:nvPr/>
        </p:nvSpPr>
        <p:spPr bwMode="auto">
          <a:xfrm>
            <a:off x="6407891" y="2226574"/>
            <a:ext cx="2345388" cy="2585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Font typeface="Arial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 The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electric charge 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cs typeface="Times New Roman"/>
            </a:endParaRPr>
          </a:p>
          <a:p>
            <a:pPr eaLnBrk="0" hangingPunct="0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of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the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 proton creates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a small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 current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loop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 since the proton is constantly in motion and this generates a magnetic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moment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= current times the area of the loop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.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Box 1039"/>
          <p:cNvSpPr txBox="1">
            <a:spLocks noChangeArrowheads="1"/>
          </p:cNvSpPr>
          <p:nvPr/>
        </p:nvSpPr>
        <p:spPr bwMode="auto">
          <a:xfrm>
            <a:off x="4493795" y="2719918"/>
            <a:ext cx="4411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m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ymbol" charset="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74823" y="1820718"/>
            <a:ext cx="4572000" cy="2991179"/>
            <a:chOff x="1974823" y="1820718"/>
            <a:chExt cx="4572000" cy="2991179"/>
          </a:xfrm>
        </p:grpSpPr>
        <p:grpSp>
          <p:nvGrpSpPr>
            <p:cNvPr id="9" name="Group 8"/>
            <p:cNvGrpSpPr/>
            <p:nvPr/>
          </p:nvGrpSpPr>
          <p:grpSpPr>
            <a:xfrm>
              <a:off x="2314837" y="1820718"/>
              <a:ext cx="3691108" cy="2991179"/>
              <a:chOff x="2547809" y="2271037"/>
              <a:chExt cx="3691108" cy="2991179"/>
            </a:xfrm>
          </p:grpSpPr>
          <p:pic>
            <p:nvPicPr>
              <p:cNvPr id="4" name="Picture 3" descr="fmri-fig-03-04-0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37" t="22418" r="41844" b="15991"/>
              <a:stretch>
                <a:fillRect/>
              </a:stretch>
            </p:blipFill>
            <p:spPr bwMode="auto">
              <a:xfrm>
                <a:off x="2547809" y="2271037"/>
                <a:ext cx="3691108" cy="299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Text Box 1038"/>
              <p:cNvSpPr txBox="1">
                <a:spLocks noChangeArrowheads="1"/>
              </p:cNvSpPr>
              <p:nvPr/>
            </p:nvSpPr>
            <p:spPr bwMode="auto">
              <a:xfrm>
                <a:off x="4345715" y="3170237"/>
                <a:ext cx="395649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b="1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imes New Roman"/>
                    <a:cs typeface="Times New Roman"/>
                  </a:rPr>
                  <a:t>L</a:t>
                </a:r>
                <a:endParaRPr lang="en-US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  <p:sp>
            <p:nvSpPr>
              <p:cNvPr id="8" name="Text Box 1039"/>
              <p:cNvSpPr txBox="1">
                <a:spLocks noChangeArrowheads="1"/>
              </p:cNvSpPr>
              <p:nvPr/>
            </p:nvSpPr>
            <p:spPr bwMode="auto">
              <a:xfrm>
                <a:off x="3770541" y="2800905"/>
                <a:ext cx="389850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Symbol" charset="2"/>
                  </a:rPr>
                  <a:t>m</a:t>
                </a:r>
                <a:r>
                  <a:rPr lang="en-US" b="1" baseline="-25000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imes New Roman"/>
                    <a:cs typeface="Times New Roman"/>
                  </a:rPr>
                  <a:t>z</a:t>
                </a:r>
                <a:endParaRPr 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Symbol" charset="2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974823" y="4627231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b="1" dirty="0" smtClean="0">
                  <a:latin typeface="Times New Roman"/>
                  <a:ea typeface="ＭＳ Ｐゴシック" pitchFamily="37" charset="-128"/>
                  <a:cs typeface="Times New Roman"/>
                </a:rPr>
                <a:t>An Introduction to MRI Physics and Analysis Michael Jay </a:t>
              </a:r>
              <a:r>
                <a:rPr lang="en-US" sz="600" b="1" dirty="0" err="1" smtClean="0">
                  <a:latin typeface="Times New Roman"/>
                  <a:ea typeface="ＭＳ Ｐゴシック" pitchFamily="37" charset="-128"/>
                  <a:cs typeface="Times New Roman"/>
                </a:rPr>
                <a:t>Schillaci</a:t>
              </a:r>
              <a:r>
                <a:rPr lang="en-US" sz="600" b="1" dirty="0" smtClean="0">
                  <a:latin typeface="Times New Roman"/>
                  <a:ea typeface="ＭＳ Ｐゴシック" pitchFamily="37" charset="-128"/>
                  <a:cs typeface="Times New Roman"/>
                </a:rPr>
                <a:t>, PhD</a:t>
              </a:r>
              <a:endParaRPr lang="en-US" sz="600" b="1" dirty="0">
                <a:latin typeface="Times New Roman"/>
                <a:ea typeface="ＭＳ Ｐゴシック" pitchFamily="37" charset="-128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NOTES_FOOT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2596</Words>
  <Application>Microsoft Macintosh PowerPoint</Application>
  <PresentationFormat>On-screen Show (4:3)</PresentationFormat>
  <Paragraphs>330</Paragraphs>
  <Slides>26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Office Theme</vt:lpstr>
      <vt:lpstr>Equation</vt:lpstr>
      <vt:lpstr>Image</vt:lpstr>
      <vt:lpstr>Microsoft Equation</vt:lpstr>
      <vt:lpstr>Bitmap Image</vt:lpstr>
      <vt:lpstr>PBrush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Producing a MRI Signal  - Radiofrequency Coils</vt:lpstr>
      <vt:lpstr>Slide 25</vt:lpstr>
      <vt:lpstr>Origin of the MR Signal</vt:lpstr>
    </vt:vector>
  </TitlesOfParts>
  <Company>Union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LaBrake</dc:creator>
  <cp:lastModifiedBy>Scott LaBrake</cp:lastModifiedBy>
  <cp:revision>97</cp:revision>
  <dcterms:created xsi:type="dcterms:W3CDTF">2012-11-05T14:20:26Z</dcterms:created>
  <dcterms:modified xsi:type="dcterms:W3CDTF">2012-11-05T14:52:10Z</dcterms:modified>
</cp:coreProperties>
</file>