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59" r:id="rId7"/>
    <p:sldId id="262" r:id="rId8"/>
    <p:sldId id="277" r:id="rId9"/>
    <p:sldId id="278" r:id="rId10"/>
    <p:sldId id="279" r:id="rId11"/>
    <p:sldId id="280" r:id="rId12"/>
    <p:sldId id="266"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4852-A8B1-169A-25D0-FF70607A1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BEBEF-7D8B-98E7-5D1C-841D3938B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6E4B59-B7AC-6D15-E213-3B8A86D4C5AF}"/>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C0FDD9F6-0C41-1C83-1F93-F8256E48B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E28B2-57AE-C95B-D100-423C71647473}"/>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220389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82B1-0DB8-244C-94AB-D5617EC13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20923-3395-74BE-8799-6207321991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6D5FD-8809-07C6-4557-7427DC1AE2B7}"/>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E02E6BAA-53F0-4420-394C-13D67A0F4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1A408-12C7-F83D-1CB2-848D4B1679A2}"/>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361174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27AF89-43B7-6876-BB5B-89F30F8D1A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E8031-B83E-7A13-9DBA-EAA5BF165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7C0C7-4869-3851-CB10-08AA0A119616}"/>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5C8E101A-4C8D-381E-312D-3660B62BB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5FCAB-F849-BB3D-0F94-101AC4C64824}"/>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122734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5DBB-0E99-7AEC-8838-F920D250A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CFE2B-21F8-0DAE-F591-5005938E5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F2DF1-507F-A1CE-9E9B-77D5A06D1BA9}"/>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E8B297F4-1F59-F9EC-8DFB-31585A7C6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BA2CF-A155-0814-C5D5-26F2C91810DA}"/>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199049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8282-8035-2685-4306-DED61D884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2ECB17-3B94-DFD1-5C80-301784965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C805C-7A3B-1059-884E-4F329A4EF6CA}"/>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992D2B9B-7A73-9B28-C1B2-9C79BEC52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6D6D4-4CE4-4B07-98A2-F603F1E524B1}"/>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97122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2256-9F4A-5D4D-0EAE-DD0B3B444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7D926-1114-73DD-3A58-569852C7E9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168FF-2424-29D0-6EB9-358784729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81773A-07DA-CAEF-2AEC-519080687F08}"/>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6" name="Footer Placeholder 5">
            <a:extLst>
              <a:ext uri="{FF2B5EF4-FFF2-40B4-BE49-F238E27FC236}">
                <a16:creationId xmlns:a16="http://schemas.microsoft.com/office/drawing/2014/main" id="{C020CB9A-EC69-B7FF-E02E-EE1F6353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DDDF6-1DD3-12BE-C210-6A2EB3A2E949}"/>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3925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4B69-2869-887B-6D48-9AA0ACA70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D81FBA-8AE4-1996-7B39-F09CC8058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CE8A9D-00F0-D6F5-88B2-B5E5F9749A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931CA2-1FAA-74AB-FDCB-4CF509E7E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A4105-C74B-3057-E02F-C6A927699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4F6D59-9733-2382-C94E-2C7A267E6470}"/>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8" name="Footer Placeholder 7">
            <a:extLst>
              <a:ext uri="{FF2B5EF4-FFF2-40B4-BE49-F238E27FC236}">
                <a16:creationId xmlns:a16="http://schemas.microsoft.com/office/drawing/2014/main" id="{BB24F587-A465-7937-378C-49DBFA228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B489A0-7F5B-B6F4-098D-3BCA84E9F844}"/>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17815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D060-D7A1-497F-89F0-AA57B1F851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D7F0C-A41F-5DAB-CA45-D223B421BDC8}"/>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4" name="Footer Placeholder 3">
            <a:extLst>
              <a:ext uri="{FF2B5EF4-FFF2-40B4-BE49-F238E27FC236}">
                <a16:creationId xmlns:a16="http://schemas.microsoft.com/office/drawing/2014/main" id="{7A222AB0-B088-06AD-21DB-E9645E5DD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127B-6C00-75FA-EF14-954CCD27EFE7}"/>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254616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EE05A-3023-FE49-CFCE-ED67CF3F8524}"/>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3" name="Footer Placeholder 2">
            <a:extLst>
              <a:ext uri="{FF2B5EF4-FFF2-40B4-BE49-F238E27FC236}">
                <a16:creationId xmlns:a16="http://schemas.microsoft.com/office/drawing/2014/main" id="{EB4753FC-2801-C104-9E9F-5728589BC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668FB-42BA-AB77-DEBC-28484E097FF8}"/>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133610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A1A1-4364-E7BB-ECAC-321F2FBB2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4E329-F81E-583C-8437-B0219D927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14A29-B98F-381F-7995-7E029DCE1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26457-00B6-D91D-72AD-5EF7A6FD6C47}"/>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6" name="Footer Placeholder 5">
            <a:extLst>
              <a:ext uri="{FF2B5EF4-FFF2-40B4-BE49-F238E27FC236}">
                <a16:creationId xmlns:a16="http://schemas.microsoft.com/office/drawing/2014/main" id="{8FEE6154-AFB4-B3D6-EAC9-BE608AA0D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5EB4B-82DB-F3CF-5591-FD72833E9D84}"/>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193617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8E7C-BAD8-136D-38C3-8F44D9D32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1EBAD2-7BC0-7588-BA7D-4CF0460BF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CC9DBE-C44E-D623-63FE-2BB8CA0A0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92974-0D6E-D258-AD1E-DD381FEC73AD}"/>
              </a:ext>
            </a:extLst>
          </p:cNvPr>
          <p:cNvSpPr>
            <a:spLocks noGrp="1"/>
          </p:cNvSpPr>
          <p:nvPr>
            <p:ph type="dt" sz="half" idx="10"/>
          </p:nvPr>
        </p:nvSpPr>
        <p:spPr/>
        <p:txBody>
          <a:bodyPr/>
          <a:lstStyle/>
          <a:p>
            <a:fld id="{17481CA5-B597-9640-ACCD-7D76F7831A09}" type="datetimeFigureOut">
              <a:rPr lang="en-US" smtClean="0"/>
              <a:t>6/1/23</a:t>
            </a:fld>
            <a:endParaRPr lang="en-US"/>
          </a:p>
        </p:txBody>
      </p:sp>
      <p:sp>
        <p:nvSpPr>
          <p:cNvPr id="6" name="Footer Placeholder 5">
            <a:extLst>
              <a:ext uri="{FF2B5EF4-FFF2-40B4-BE49-F238E27FC236}">
                <a16:creationId xmlns:a16="http://schemas.microsoft.com/office/drawing/2014/main" id="{DF2C5AA6-010A-889E-04D8-7FF813CE9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D022C-E21C-4D7C-DF24-C0EDDDBD8722}"/>
              </a:ext>
            </a:extLst>
          </p:cNvPr>
          <p:cNvSpPr>
            <a:spLocks noGrp="1"/>
          </p:cNvSpPr>
          <p:nvPr>
            <p:ph type="sldNum" sz="quarter" idx="12"/>
          </p:nvPr>
        </p:nvSpPr>
        <p:spPr/>
        <p:txBody>
          <a:bodyPr/>
          <a:lstStyle/>
          <a:p>
            <a:fld id="{6079E2A5-0E1A-9441-93BC-855FA8F0487E}" type="slidenum">
              <a:rPr lang="en-US" smtClean="0"/>
              <a:t>‹#›</a:t>
            </a:fld>
            <a:endParaRPr lang="en-US"/>
          </a:p>
        </p:txBody>
      </p:sp>
    </p:spTree>
    <p:extLst>
      <p:ext uri="{BB962C8B-B14F-4D97-AF65-F5344CB8AC3E}">
        <p14:creationId xmlns:p14="http://schemas.microsoft.com/office/powerpoint/2010/main" val="9555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3312B-F02D-5730-D872-3FF134B60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DFBF07-E00C-7A44-1824-3D7294497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4D2EA-12EE-20D3-06B3-4E806D152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81CA5-B597-9640-ACCD-7D76F7831A09}" type="datetimeFigureOut">
              <a:rPr lang="en-US" smtClean="0"/>
              <a:t>6/1/23</a:t>
            </a:fld>
            <a:endParaRPr lang="en-US"/>
          </a:p>
        </p:txBody>
      </p:sp>
      <p:sp>
        <p:nvSpPr>
          <p:cNvPr id="5" name="Footer Placeholder 4">
            <a:extLst>
              <a:ext uri="{FF2B5EF4-FFF2-40B4-BE49-F238E27FC236}">
                <a16:creationId xmlns:a16="http://schemas.microsoft.com/office/drawing/2014/main" id="{323EE19D-93A4-F618-551A-A17F67927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156A6-C7F6-E6F3-A297-B3D821016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E2A5-0E1A-9441-93BC-855FA8F0487E}" type="slidenum">
              <a:rPr lang="en-US" smtClean="0"/>
              <a:t>‹#›</a:t>
            </a:fld>
            <a:endParaRPr lang="en-US"/>
          </a:p>
        </p:txBody>
      </p:sp>
    </p:spTree>
    <p:extLst>
      <p:ext uri="{BB962C8B-B14F-4D97-AF65-F5344CB8AC3E}">
        <p14:creationId xmlns:p14="http://schemas.microsoft.com/office/powerpoint/2010/main" val="93490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ED492C7-CF13-B562-E753-1A8F53B39224}"/>
                  </a:ext>
                </a:extLst>
              </p:cNvPr>
              <p:cNvSpPr/>
              <p:nvPr/>
            </p:nvSpPr>
            <p:spPr>
              <a:xfrm>
                <a:off x="197824" y="985712"/>
                <a:ext cx="7710231" cy="23562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deepest point in the oceans of the world is called Challenger Deep and is in the pacific ocean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𝑠𝑒𝑎</m:t>
                        </m:r>
                        <m:r>
                          <a:rPr lang="en-US" i="1">
                            <a:latin typeface="Cambria Math" panose="02040503050406030204" pitchFamily="18" charset="0"/>
                          </a:rPr>
                          <m:t>𝑤𝑎𝑡𝑒𝑟</m:t>
                        </m:r>
                      </m:sub>
                    </m:sSub>
                    <m:r>
                      <a:rPr lang="en-US" b="0" i="0" smtClean="0">
                        <a:latin typeface="Cambria Math" panose="02040503050406030204" pitchFamily="18" charset="0"/>
                      </a:rPr>
                      <m:t>=</m:t>
                    </m:r>
                    <m:r>
                      <a:rPr lang="en-US" i="1">
                        <a:latin typeface="Cambria Math" panose="02040503050406030204" pitchFamily="18" charset="0"/>
                      </a:rPr>
                      <m:t>10</m:t>
                    </m:r>
                    <m:r>
                      <a:rPr lang="en-US" b="0" i="1" smtClean="0">
                        <a:latin typeface="Cambria Math" panose="02040503050406030204" pitchFamily="18" charset="0"/>
                      </a:rPr>
                      <m:t>25</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𝑘𝑔</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den>
                        </m:f>
                      </m:e>
                    </m:box>
                  </m:oMath>
                </a14:m>
                <a:r>
                  <a:rPr lang="en-US" dirty="0">
                    <a:latin typeface="Times New Roman" panose="02020603050405020304" pitchFamily="18" charset="0"/>
                    <a:cs typeface="Times New Roman" panose="02020603050405020304" pitchFamily="18" charset="0"/>
                  </a:rPr>
                  <a:t>) at the southern most end of the Mariana trench.  The depth of Challenger Deep is about </a:t>
                </a:r>
                <a14:m>
                  <m:oMath xmlns:m="http://schemas.openxmlformats.org/officeDocument/2006/math">
                    <m:r>
                      <a:rPr lang="en-US" b="0" i="1" smtClean="0">
                        <a:latin typeface="Cambria Math" panose="02040503050406030204" pitchFamily="18" charset="0"/>
                        <a:cs typeface="Times New Roman" panose="02020603050405020304" pitchFamily="18" charset="0"/>
                      </a:rPr>
                      <m:t>33,000</m:t>
                    </m:r>
                    <m:r>
                      <a:rPr lang="en-US" b="0" i="1" smtClean="0">
                        <a:latin typeface="Cambria Math" panose="02040503050406030204" pitchFamily="18" charset="0"/>
                        <a:cs typeface="Times New Roman" panose="02020603050405020304" pitchFamily="18" charset="0"/>
                      </a:rPr>
                      <m:t>𝑓𝑡</m:t>
                    </m:r>
                    <m:r>
                      <a:rPr lang="en-US" b="0" i="1" smtClean="0">
                        <a:latin typeface="Cambria Math" panose="02040503050406030204" pitchFamily="18" charset="0"/>
                        <a:cs typeface="Times New Roman" panose="02020603050405020304" pitchFamily="18" charset="0"/>
                      </a:rPr>
                      <m:t> ~ 11000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pressure would be recorded at this depth?</a:t>
                </a:r>
              </a:p>
              <a:p>
                <a:endParaRPr lang="en-US" dirty="0">
                  <a:latin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2ED492C7-CF13-B562-E753-1A8F53B39224}"/>
                  </a:ext>
                </a:extLst>
              </p:cNvPr>
              <p:cNvSpPr>
                <a:spLocks noRot="1" noChangeAspect="1" noMove="1" noResize="1" noEditPoints="1" noAdjustHandles="1" noChangeArrowheads="1" noChangeShapeType="1" noTextEdit="1"/>
              </p:cNvSpPr>
              <p:nvPr/>
            </p:nvSpPr>
            <p:spPr>
              <a:xfrm>
                <a:off x="197824" y="985712"/>
                <a:ext cx="7710231" cy="2356222"/>
              </a:xfrm>
              <a:prstGeom prst="rect">
                <a:avLst/>
              </a:prstGeom>
              <a:blipFill>
                <a:blip r:embed="rId2"/>
                <a:stretch>
                  <a:fillRect l="-658" t="-1070" r="-65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C89F6A-2BE4-6D10-7877-EED43B27D997}"/>
              </a:ext>
            </a:extLst>
          </p:cNvPr>
          <p:cNvGrpSpPr/>
          <p:nvPr/>
        </p:nvGrpSpPr>
        <p:grpSpPr>
          <a:xfrm>
            <a:off x="7977555" y="870533"/>
            <a:ext cx="4016621" cy="4022334"/>
            <a:chOff x="7889986" y="631994"/>
            <a:chExt cx="4016621" cy="4022334"/>
          </a:xfrm>
        </p:grpSpPr>
        <p:pic>
          <p:nvPicPr>
            <p:cNvPr id="6" name="Picture 2" descr="Top 9 Mysterious Lost Worlds On Planet Earth | Mariana trench ...">
              <a:extLst>
                <a:ext uri="{FF2B5EF4-FFF2-40B4-BE49-F238E27FC236}">
                  <a16:creationId xmlns:a16="http://schemas.microsoft.com/office/drawing/2014/main" id="{C12D6C35-AC5A-045B-BA6C-15DC0C2FD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986" y="631994"/>
              <a:ext cx="4016621" cy="38068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9ED55C4-4E0D-CE35-DECA-B3BD92B36FCD}"/>
                </a:ext>
              </a:extLst>
            </p:cNvPr>
            <p:cNvSpPr/>
            <p:nvPr/>
          </p:nvSpPr>
          <p:spPr>
            <a:xfrm>
              <a:off x="8573558" y="4438884"/>
              <a:ext cx="2414444" cy="215444"/>
            </a:xfrm>
            <a:prstGeom prst="rect">
              <a:avLst/>
            </a:prstGeom>
          </p:spPr>
          <p:txBody>
            <a:bodyPr wrap="non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www.pinterest.com</a:t>
              </a:r>
              <a:r>
                <a:rPr lang="en-US" sz="800" dirty="0">
                  <a:latin typeface="Times New Roman" panose="02020603050405020304" pitchFamily="18" charset="0"/>
                  <a:cs typeface="Times New Roman" panose="02020603050405020304" pitchFamily="18" charset="0"/>
                </a:rPr>
                <a:t>/pin/141793088246977612/</a:t>
              </a:r>
            </a:p>
          </p:txBody>
        </p:sp>
      </p:grpSp>
      <p:sp>
        <p:nvSpPr>
          <p:cNvPr id="8" name="TextBox 7">
            <a:extLst>
              <a:ext uri="{FF2B5EF4-FFF2-40B4-BE49-F238E27FC236}">
                <a16:creationId xmlns:a16="http://schemas.microsoft.com/office/drawing/2014/main" id="{FD86C0AD-3D0E-9DC0-A11A-3B324F2AA68F}"/>
              </a:ext>
            </a:extLst>
          </p:cNvPr>
          <p:cNvSpPr txBox="1"/>
          <p:nvPr/>
        </p:nvSpPr>
        <p:spPr>
          <a:xfrm>
            <a:off x="251012" y="170329"/>
            <a:ext cx="22203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at Rest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FE5B439-4F35-0729-E8FF-CEA30ABEF34E}"/>
                  </a:ext>
                </a:extLst>
              </p:cNvPr>
              <p:cNvSpPr/>
              <p:nvPr/>
            </p:nvSpPr>
            <p:spPr>
              <a:xfrm>
                <a:off x="251012" y="3885793"/>
                <a:ext cx="7710231" cy="241380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person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70</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stands at rest on a scale.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does the scale read if we ignore the buoyant force on the person?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a person can be modeled as a cylinder of height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r>
                      <a:rPr lang="en-US" b="0" i="1" smtClean="0">
                        <a:latin typeface="Cambria Math" panose="02040503050406030204" pitchFamily="18" charset="0"/>
                        <a:cs typeface="Times New Roman" panose="02020603050405020304" pitchFamily="18" charset="0"/>
                      </a:rPr>
                      <m:t>0.2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what would the scale read?  The density of air is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US" b="0" i="1" smtClean="0">
                            <a:latin typeface="Cambria Math" panose="02040503050406030204" pitchFamily="18" charset="0"/>
                            <a:cs typeface="Times New Roman" panose="02020603050405020304" pitchFamily="18" charset="0"/>
                          </a:rPr>
                          <m:t>𝑎𝑖𝑟</m:t>
                        </m:r>
                      </m:sub>
                    </m:sSub>
                    <m:r>
                      <a:rPr lang="en-US" b="0" i="1" smtClean="0">
                        <a:latin typeface="Cambria Math" panose="02040503050406030204" pitchFamily="18" charset="0"/>
                        <a:cs typeface="Times New Roman" panose="02020603050405020304" pitchFamily="18" charset="0"/>
                      </a:rPr>
                      <m:t>=1.3</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𝑘𝑔</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𝑚</m:t>
                                </m:r>
                              </m:e>
                              <m:sup>
                                <m:r>
                                  <a:rPr lang="en-US" b="0" i="1" smtClean="0">
                                    <a:latin typeface="Cambria Math" panose="02040503050406030204" pitchFamily="18" charset="0"/>
                                    <a:cs typeface="Times New Roman" panose="02020603050405020304" pitchFamily="18" charset="0"/>
                                  </a:rPr>
                                  <m:t>3</m:t>
                                </m:r>
                              </m:sup>
                            </m:sSup>
                          </m:den>
                        </m:f>
                      </m:e>
                    </m:box>
                  </m:oMath>
                </a14:m>
                <a:r>
                  <a:rPr lang="en-US" dirty="0">
                    <a:latin typeface="Times New Roman" panose="02020603050405020304" pitchFamily="18" charset="0"/>
                    <a:cs typeface="Times New Roman" panose="02020603050405020304" pitchFamily="18" charset="0"/>
                  </a:rPr>
                  <a:t>.</a:t>
                </a:r>
              </a:p>
            </p:txBody>
          </p:sp>
        </mc:Choice>
        <mc:Fallback xmlns="">
          <p:sp>
            <p:nvSpPr>
              <p:cNvPr id="2" name="Rectangle 1">
                <a:extLst>
                  <a:ext uri="{FF2B5EF4-FFF2-40B4-BE49-F238E27FC236}">
                    <a16:creationId xmlns:a16="http://schemas.microsoft.com/office/drawing/2014/main" id="{EFE5B439-4F35-0729-E8FF-CEA30ABEF34E}"/>
                  </a:ext>
                </a:extLst>
              </p:cNvPr>
              <p:cNvSpPr>
                <a:spLocks noRot="1" noChangeAspect="1" noMove="1" noResize="1" noEditPoints="1" noAdjustHandles="1" noChangeArrowheads="1" noChangeShapeType="1" noTextEdit="1"/>
              </p:cNvSpPr>
              <p:nvPr/>
            </p:nvSpPr>
            <p:spPr>
              <a:xfrm>
                <a:off x="251012" y="3885793"/>
                <a:ext cx="7710231" cy="2413802"/>
              </a:xfrm>
              <a:prstGeom prst="rect">
                <a:avLst/>
              </a:prstGeom>
              <a:blipFill>
                <a:blip r:embed="rId4"/>
                <a:stretch>
                  <a:fillRect l="-658" t="-1047"/>
                </a:stretch>
              </a:blipFill>
            </p:spPr>
            <p:txBody>
              <a:bodyPr/>
              <a:lstStyle/>
              <a:p>
                <a:r>
                  <a:rPr lang="en-US">
                    <a:noFill/>
                  </a:rPr>
                  <a:t> </a:t>
                </a:r>
              </a:p>
            </p:txBody>
          </p:sp>
        </mc:Fallback>
      </mc:AlternateContent>
    </p:spTree>
    <p:extLst>
      <p:ext uri="{BB962C8B-B14F-4D97-AF65-F5344CB8AC3E}">
        <p14:creationId xmlns:p14="http://schemas.microsoft.com/office/powerpoint/2010/main" val="230098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E8649D-6A84-A040-8923-2E595B98CDC3}"/>
              </a:ext>
            </a:extLst>
          </p:cNvPr>
          <p:cNvGrpSpPr/>
          <p:nvPr/>
        </p:nvGrpSpPr>
        <p:grpSpPr>
          <a:xfrm>
            <a:off x="8553691" y="353052"/>
            <a:ext cx="3110130" cy="2999874"/>
            <a:chOff x="533029" y="1397000"/>
            <a:chExt cx="4136770" cy="4575433"/>
          </a:xfrm>
        </p:grpSpPr>
        <p:pic>
          <p:nvPicPr>
            <p:cNvPr id="7" name="Picture 6">
              <a:extLst>
                <a:ext uri="{FF2B5EF4-FFF2-40B4-BE49-F238E27FC236}">
                  <a16:creationId xmlns:a16="http://schemas.microsoft.com/office/drawing/2014/main" id="{2E64422A-C352-0B40-92F5-A641238275CD}"/>
                </a:ext>
              </a:extLst>
            </p:cNvPr>
            <p:cNvPicPr>
              <a:picLocks noChangeAspect="1"/>
            </p:cNvPicPr>
            <p:nvPr/>
          </p:nvPicPr>
          <p:blipFill>
            <a:blip r:embed="rId2"/>
            <a:stretch>
              <a:fillRect/>
            </a:stretch>
          </p:blipFill>
          <p:spPr>
            <a:xfrm>
              <a:off x="533029" y="1397000"/>
              <a:ext cx="4136770" cy="4533900"/>
            </a:xfrm>
            <a:prstGeom prst="rect">
              <a:avLst/>
            </a:prstGeom>
          </p:spPr>
        </p:pic>
        <p:sp>
          <p:nvSpPr>
            <p:cNvPr id="8" name="Rectangle 7">
              <a:extLst>
                <a:ext uri="{FF2B5EF4-FFF2-40B4-BE49-F238E27FC236}">
                  <a16:creationId xmlns:a16="http://schemas.microsoft.com/office/drawing/2014/main" id="{B7D88CF3-E67A-2146-9D12-0F30FD916B23}"/>
                </a:ext>
              </a:extLst>
            </p:cNvPr>
            <p:cNvSpPr/>
            <p:nvPr/>
          </p:nvSpPr>
          <p:spPr>
            <a:xfrm>
              <a:off x="533029" y="5787767"/>
              <a:ext cx="3657971" cy="184666"/>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anatomyandphysiologyi.com</a:t>
              </a:r>
              <a:r>
                <a:rPr lang="en-US" sz="600" dirty="0">
                  <a:latin typeface="Times New Roman"/>
                  <a:cs typeface="Times New Roman"/>
                </a:rPr>
                <a:t>/heart-anatomy-chambers-vessels-valves/</a:t>
              </a:r>
            </a:p>
          </p:txBody>
        </p:sp>
      </p:grpSp>
      <p:sp>
        <p:nvSpPr>
          <p:cNvPr id="12" name="TextBox 11">
            <a:extLst>
              <a:ext uri="{FF2B5EF4-FFF2-40B4-BE49-F238E27FC236}">
                <a16:creationId xmlns:a16="http://schemas.microsoft.com/office/drawing/2014/main" id="{44B5F5DD-B67F-E240-88B8-D3CDDDC9339A}"/>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sp>
        <p:nvSpPr>
          <p:cNvPr id="13" name="Rectangle 12">
            <a:extLst>
              <a:ext uri="{FF2B5EF4-FFF2-40B4-BE49-F238E27FC236}">
                <a16:creationId xmlns:a16="http://schemas.microsoft.com/office/drawing/2014/main" id="{9752363B-77BD-E947-84BC-1DA6355DD39A}"/>
              </a:ext>
            </a:extLst>
          </p:cNvPr>
          <p:cNvSpPr/>
          <p:nvPr/>
        </p:nvSpPr>
        <p:spPr>
          <a:xfrm>
            <a:off x="259976" y="796192"/>
            <a:ext cx="8293715" cy="5909310"/>
          </a:xfrm>
          <a:prstGeom prst="rect">
            <a:avLst/>
          </a:prstGeom>
        </p:spPr>
        <p:txBody>
          <a:bodyPr wrap="square">
            <a:spAutoFit/>
          </a:bodyPr>
          <a:lstStyle/>
          <a:p>
            <a:pPr algn="just"/>
            <a:r>
              <a:rPr lang="en-US" dirty="0">
                <a:latin typeface="Times New Roman"/>
                <a:cs typeface="Times New Roman"/>
              </a:rPr>
              <a:t>Blood flows from the systems of the body into the right atrium where it is pushed into the right ventricle.  </a:t>
            </a:r>
          </a:p>
          <a:p>
            <a:pPr algn="just"/>
            <a:endParaRPr lang="en-US" dirty="0">
              <a:latin typeface="Times New Roman"/>
              <a:cs typeface="Times New Roman"/>
            </a:endParaRPr>
          </a:p>
          <a:p>
            <a:pPr algn="just"/>
            <a:r>
              <a:rPr lang="en-US" dirty="0">
                <a:latin typeface="Times New Roman"/>
                <a:cs typeface="Times New Roman"/>
              </a:rPr>
              <a:t>The blood that enters the right side of the heart from the superior (above) and inferior (below) vena cava is oxygen poor.  </a:t>
            </a:r>
          </a:p>
          <a:p>
            <a:pPr algn="just"/>
            <a:endParaRPr lang="en-US" dirty="0">
              <a:latin typeface="Times New Roman"/>
              <a:cs typeface="Times New Roman"/>
            </a:endParaRPr>
          </a:p>
          <a:p>
            <a:pPr algn="just"/>
            <a:r>
              <a:rPr lang="en-US" dirty="0">
                <a:latin typeface="Times New Roman"/>
                <a:cs typeface="Times New Roman"/>
              </a:rPr>
              <a:t>The blood is pumped from the right ventricle through the left and right pulmonary arteries to the lungs where carbon dioxide is exchanged for oxygen in the blood.  </a:t>
            </a:r>
          </a:p>
          <a:p>
            <a:pPr algn="just"/>
            <a:endParaRPr lang="en-US" dirty="0">
              <a:latin typeface="Times New Roman"/>
              <a:cs typeface="Times New Roman"/>
            </a:endParaRPr>
          </a:p>
          <a:p>
            <a:pPr algn="just"/>
            <a:r>
              <a:rPr lang="en-US" dirty="0">
                <a:latin typeface="Times New Roman"/>
                <a:cs typeface="Times New Roman"/>
              </a:rPr>
              <a:t>The oxygen rich blood is pulled into the left atria from the pulmonary veins and into the left ventricle.  </a:t>
            </a:r>
          </a:p>
          <a:p>
            <a:pPr algn="just"/>
            <a:endParaRPr lang="en-US" dirty="0">
              <a:latin typeface="Times New Roman"/>
              <a:cs typeface="Times New Roman"/>
            </a:endParaRPr>
          </a:p>
          <a:p>
            <a:pPr algn="just"/>
            <a:r>
              <a:rPr lang="en-US" dirty="0">
                <a:latin typeface="Times New Roman"/>
                <a:cs typeface="Times New Roman"/>
              </a:rPr>
              <a:t>The left ventricle pumps the blood out through the aorta which ascends and splits into the carotid arteries into the head, neck and face and descends into the femoral arteries in the legs.  </a:t>
            </a:r>
          </a:p>
          <a:p>
            <a:pPr algn="just"/>
            <a:endParaRPr lang="en-US" dirty="0">
              <a:latin typeface="Times New Roman"/>
              <a:cs typeface="Times New Roman"/>
            </a:endParaRPr>
          </a:p>
          <a:p>
            <a:pPr algn="just"/>
            <a:r>
              <a:rPr lang="en-US" dirty="0">
                <a:latin typeface="Times New Roman"/>
                <a:cs typeface="Times New Roman"/>
              </a:rPr>
              <a:t>The blood flows from the arteries to the veins by passing through capillary beds of the major organs.</a:t>
            </a:r>
          </a:p>
          <a:p>
            <a:pPr algn="just"/>
            <a:endParaRPr lang="en-US" dirty="0">
              <a:latin typeface="Times New Roman"/>
              <a:cs typeface="Times New Roman"/>
            </a:endParaRPr>
          </a:p>
          <a:p>
            <a:pPr algn="just"/>
            <a:r>
              <a:rPr lang="en-US" dirty="0">
                <a:latin typeface="Times New Roman"/>
                <a:cs typeface="Times New Roman"/>
              </a:rPr>
              <a:t>Valves in between the atria and ventricles control the blood flow so that it flows in only one direction (no regurgitation from the ventricles back into the atria.)</a:t>
            </a:r>
          </a:p>
        </p:txBody>
      </p:sp>
      <p:grpSp>
        <p:nvGrpSpPr>
          <p:cNvPr id="16" name="Group 15">
            <a:extLst>
              <a:ext uri="{FF2B5EF4-FFF2-40B4-BE49-F238E27FC236}">
                <a16:creationId xmlns:a16="http://schemas.microsoft.com/office/drawing/2014/main" id="{DE9B28CC-3E2A-314D-AD74-22F616E7DCA4}"/>
              </a:ext>
            </a:extLst>
          </p:cNvPr>
          <p:cNvGrpSpPr/>
          <p:nvPr/>
        </p:nvGrpSpPr>
        <p:grpSpPr>
          <a:xfrm>
            <a:off x="8975820" y="3567637"/>
            <a:ext cx="2465408" cy="3007701"/>
            <a:chOff x="6950250" y="4137639"/>
            <a:chExt cx="2465408" cy="3007701"/>
          </a:xfrm>
        </p:grpSpPr>
        <p:pic>
          <p:nvPicPr>
            <p:cNvPr id="14" name="Picture 13" descr="heart.jpg">
              <a:extLst>
                <a:ext uri="{FF2B5EF4-FFF2-40B4-BE49-F238E27FC236}">
                  <a16:creationId xmlns:a16="http://schemas.microsoft.com/office/drawing/2014/main" id="{3DCA014D-AEDC-3B48-B9B6-536BE9192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160" y="4137639"/>
              <a:ext cx="2377498" cy="3007701"/>
            </a:xfrm>
            <a:prstGeom prst="rect">
              <a:avLst/>
            </a:prstGeom>
          </p:spPr>
        </p:pic>
        <p:sp>
          <p:nvSpPr>
            <p:cNvPr id="15" name="Rectangle 14">
              <a:extLst>
                <a:ext uri="{FF2B5EF4-FFF2-40B4-BE49-F238E27FC236}">
                  <a16:creationId xmlns:a16="http://schemas.microsoft.com/office/drawing/2014/main" id="{C7E87390-EC36-D343-B46A-0098E622C220}"/>
                </a:ext>
              </a:extLst>
            </p:cNvPr>
            <p:cNvSpPr/>
            <p:nvPr/>
          </p:nvSpPr>
          <p:spPr>
            <a:xfrm>
              <a:off x="6950250" y="6860513"/>
              <a:ext cx="2377498" cy="12107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www.biologycorner.com</a:t>
              </a:r>
              <a:r>
                <a:rPr lang="en-US" sz="600" dirty="0">
                  <a:latin typeface="Times New Roman"/>
                  <a:cs typeface="Times New Roman"/>
                </a:rPr>
                <a:t>/anatomy/circulatory/heart/</a:t>
              </a:r>
              <a:r>
                <a:rPr lang="en-US" sz="600" dirty="0" err="1">
                  <a:latin typeface="Times New Roman"/>
                  <a:cs typeface="Times New Roman"/>
                </a:rPr>
                <a:t>heart_dissection.html</a:t>
              </a:r>
              <a:endParaRPr lang="en-US" sz="600" dirty="0">
                <a:latin typeface="Times New Roman"/>
                <a:cs typeface="Times New Roman"/>
              </a:endParaRPr>
            </a:p>
          </p:txBody>
        </p:sp>
      </p:grpSp>
    </p:spTree>
    <p:extLst>
      <p:ext uri="{BB962C8B-B14F-4D97-AF65-F5344CB8AC3E}">
        <p14:creationId xmlns:p14="http://schemas.microsoft.com/office/powerpoint/2010/main" val="365004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0343CC-710C-344C-BB2D-E9E155F7BB66}"/>
              </a:ext>
            </a:extLst>
          </p:cNvPr>
          <p:cNvGrpSpPr/>
          <p:nvPr/>
        </p:nvGrpSpPr>
        <p:grpSpPr>
          <a:xfrm>
            <a:off x="2939971" y="3194613"/>
            <a:ext cx="6613204" cy="3395547"/>
            <a:chOff x="795866" y="865999"/>
            <a:chExt cx="6873465" cy="3712633"/>
          </a:xfrm>
        </p:grpSpPr>
        <p:grpSp>
          <p:nvGrpSpPr>
            <p:cNvPr id="5" name="Group 4">
              <a:extLst>
                <a:ext uri="{FF2B5EF4-FFF2-40B4-BE49-F238E27FC236}">
                  <a16:creationId xmlns:a16="http://schemas.microsoft.com/office/drawing/2014/main" id="{9D85F6BF-92C3-3945-8B04-33EF498280B5}"/>
                </a:ext>
              </a:extLst>
            </p:cNvPr>
            <p:cNvGrpSpPr/>
            <p:nvPr/>
          </p:nvGrpSpPr>
          <p:grpSpPr>
            <a:xfrm>
              <a:off x="795866" y="865999"/>
              <a:ext cx="4572000" cy="3712633"/>
              <a:chOff x="795866" y="711199"/>
              <a:chExt cx="4572000" cy="3712633"/>
            </a:xfrm>
          </p:grpSpPr>
          <p:pic>
            <p:nvPicPr>
              <p:cNvPr id="7" name="Picture 6">
                <a:extLst>
                  <a:ext uri="{FF2B5EF4-FFF2-40B4-BE49-F238E27FC236}">
                    <a16:creationId xmlns:a16="http://schemas.microsoft.com/office/drawing/2014/main" id="{7BE0B283-8870-8444-9FE5-DA2516344E34}"/>
                  </a:ext>
                </a:extLst>
              </p:cNvPr>
              <p:cNvPicPr>
                <a:picLocks noChangeAspect="1"/>
              </p:cNvPicPr>
              <p:nvPr/>
            </p:nvPicPr>
            <p:blipFill>
              <a:blip r:embed="rId2"/>
              <a:stretch>
                <a:fillRect/>
              </a:stretch>
            </p:blipFill>
            <p:spPr>
              <a:xfrm>
                <a:off x="795866" y="711199"/>
                <a:ext cx="3712633" cy="3712633"/>
              </a:xfrm>
              <a:prstGeom prst="rect">
                <a:avLst/>
              </a:prstGeom>
            </p:spPr>
          </p:pic>
          <p:sp>
            <p:nvSpPr>
              <p:cNvPr id="8" name="Rectangle 7">
                <a:extLst>
                  <a:ext uri="{FF2B5EF4-FFF2-40B4-BE49-F238E27FC236}">
                    <a16:creationId xmlns:a16="http://schemas.microsoft.com/office/drawing/2014/main" id="{4082FDB5-0172-B447-88A2-DAC10EB278D0}"/>
                  </a:ext>
                </a:extLst>
              </p:cNvPr>
              <p:cNvSpPr/>
              <p:nvPr/>
            </p:nvSpPr>
            <p:spPr>
              <a:xfrm>
                <a:off x="795866" y="4233100"/>
                <a:ext cx="4572000" cy="184666"/>
              </a:xfrm>
              <a:prstGeom prst="rect">
                <a:avLst/>
              </a:prstGeom>
            </p:spPr>
            <p:txBody>
              <a:bodyPr>
                <a:spAutoFit/>
              </a:bodyPr>
              <a:lstStyle/>
              <a:p>
                <a:r>
                  <a:rPr lang="en-US" sz="600" dirty="0">
                    <a:latin typeface="Times New Roman"/>
                    <a:cs typeface="Times New Roman"/>
                  </a:rPr>
                  <a:t>http://</a:t>
                </a:r>
                <a:r>
                  <a:rPr lang="en-US" sz="600" dirty="0" err="1">
                    <a:latin typeface="Times New Roman"/>
                    <a:cs typeface="Times New Roman"/>
                  </a:rPr>
                  <a:t>vector.childrenshospital.org</a:t>
                </a:r>
                <a:r>
                  <a:rPr lang="en-US" sz="600" dirty="0">
                    <a:latin typeface="Times New Roman"/>
                    <a:cs typeface="Times New Roman"/>
                  </a:rPr>
                  <a:t>/2012/10/new-valves-for-babies-that-can-grow-with-them/</a:t>
                </a:r>
              </a:p>
            </p:txBody>
          </p:sp>
        </p:grpSp>
        <p:pic>
          <p:nvPicPr>
            <p:cNvPr id="6" name="Picture 5" descr="Chordae tendineae - heart strings.jpg">
              <a:extLst>
                <a:ext uri="{FF2B5EF4-FFF2-40B4-BE49-F238E27FC236}">
                  <a16:creationId xmlns:a16="http://schemas.microsoft.com/office/drawing/2014/main" id="{78DA5DE3-A026-6846-ABF2-87A84E98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800" y="929217"/>
              <a:ext cx="2919531" cy="3649415"/>
            </a:xfrm>
            <a:prstGeom prst="rect">
              <a:avLst/>
            </a:prstGeom>
          </p:spPr>
        </p:pic>
      </p:grpSp>
      <p:sp>
        <p:nvSpPr>
          <p:cNvPr id="9" name="Rectangle 8">
            <a:extLst>
              <a:ext uri="{FF2B5EF4-FFF2-40B4-BE49-F238E27FC236}">
                <a16:creationId xmlns:a16="http://schemas.microsoft.com/office/drawing/2014/main" id="{C235E17D-63E5-304B-A352-497BE4EA04BA}"/>
              </a:ext>
            </a:extLst>
          </p:cNvPr>
          <p:cNvSpPr/>
          <p:nvPr/>
        </p:nvSpPr>
        <p:spPr>
          <a:xfrm>
            <a:off x="220259" y="1004316"/>
            <a:ext cx="11828987" cy="2031325"/>
          </a:xfrm>
          <a:prstGeom prst="rect">
            <a:avLst/>
          </a:prstGeom>
        </p:spPr>
        <p:txBody>
          <a:bodyPr wrap="square">
            <a:spAutoFit/>
          </a:bodyPr>
          <a:lstStyle/>
          <a:p>
            <a:pPr algn="just"/>
            <a:r>
              <a:rPr lang="en-US" dirty="0">
                <a:latin typeface="Times New Roman"/>
                <a:cs typeface="Times New Roman"/>
              </a:rPr>
              <a:t>The </a:t>
            </a:r>
            <a:r>
              <a:rPr lang="en-US" i="1" dirty="0">
                <a:latin typeface="Times New Roman"/>
                <a:cs typeface="Times New Roman"/>
              </a:rPr>
              <a:t>Chordae Tendineae </a:t>
            </a:r>
            <a:r>
              <a:rPr lang="en-US" dirty="0">
                <a:latin typeface="Times New Roman"/>
                <a:cs typeface="Times New Roman"/>
              </a:rPr>
              <a:t>(or heartstrings) are strong, fibrous strings attached to the leaflets (or cusps) of the heart on the ventricular side; i.e., the lower chamber. </a:t>
            </a:r>
          </a:p>
          <a:p>
            <a:pPr algn="just"/>
            <a:endParaRPr lang="en-US" dirty="0">
              <a:latin typeface="Times New Roman"/>
              <a:cs typeface="Times New Roman"/>
            </a:endParaRPr>
          </a:p>
          <a:p>
            <a:pPr algn="just"/>
            <a:r>
              <a:rPr lang="en-US" dirty="0">
                <a:latin typeface="Times New Roman"/>
                <a:cs typeface="Times New Roman"/>
              </a:rPr>
              <a:t>These strings originate from small mounds of muscle tissue, the </a:t>
            </a:r>
            <a:r>
              <a:rPr lang="en-US" i="1" dirty="0">
                <a:latin typeface="Times New Roman"/>
                <a:cs typeface="Times New Roman"/>
              </a:rPr>
              <a:t>papillary muscles</a:t>
            </a:r>
            <a:r>
              <a:rPr lang="en-US" dirty="0">
                <a:latin typeface="Times New Roman"/>
                <a:cs typeface="Times New Roman"/>
              </a:rPr>
              <a:t>, which project inward from the walls of the ventricle.  </a:t>
            </a:r>
          </a:p>
          <a:p>
            <a:pPr algn="just"/>
            <a:endParaRPr lang="en-US" dirty="0">
              <a:latin typeface="Times New Roman"/>
              <a:cs typeface="Times New Roman"/>
            </a:endParaRPr>
          </a:p>
          <a:p>
            <a:pPr algn="just"/>
            <a:r>
              <a:rPr lang="en-US" dirty="0">
                <a:latin typeface="Times New Roman"/>
                <a:cs typeface="Times New Roman"/>
              </a:rPr>
              <a:t>The heartstrings anchor the valves and aid in their opening/closing.</a:t>
            </a:r>
          </a:p>
        </p:txBody>
      </p:sp>
      <p:sp>
        <p:nvSpPr>
          <p:cNvPr id="10" name="TextBox 9">
            <a:extLst>
              <a:ext uri="{FF2B5EF4-FFF2-40B4-BE49-F238E27FC236}">
                <a16:creationId xmlns:a16="http://schemas.microsoft.com/office/drawing/2014/main" id="{3153C8BF-3BCD-8D40-87A9-C719EE88B472}"/>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spTree>
    <p:extLst>
      <p:ext uri="{BB962C8B-B14F-4D97-AF65-F5344CB8AC3E}">
        <p14:creationId xmlns:p14="http://schemas.microsoft.com/office/powerpoint/2010/main" val="62546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330CE2-2273-6247-B323-8218CE364F8D}"/>
              </a:ext>
            </a:extLst>
          </p:cNvPr>
          <p:cNvSpPr txBox="1"/>
          <p:nvPr/>
        </p:nvSpPr>
        <p:spPr>
          <a:xfrm>
            <a:off x="259976" y="900826"/>
            <a:ext cx="66249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endParaRPr lang="en-US" dirty="0"/>
          </a:p>
        </p:txBody>
      </p:sp>
      <p:sp>
        <p:nvSpPr>
          <p:cNvPr id="5" name="TextBox 4">
            <a:extLst>
              <a:ext uri="{FF2B5EF4-FFF2-40B4-BE49-F238E27FC236}">
                <a16:creationId xmlns:a16="http://schemas.microsoft.com/office/drawing/2014/main" id="{7217B342-3209-BD45-A6C9-69081B04CA6C}"/>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98CA25-FF2D-4840-B79E-7E295D4EFCB7}"/>
                  </a:ext>
                </a:extLst>
              </p:cNvPr>
              <p:cNvSpPr txBox="1"/>
              <p:nvPr/>
            </p:nvSpPr>
            <p:spPr>
              <a:xfrm>
                <a:off x="259976" y="1362491"/>
                <a:ext cx="8640956" cy="5485028"/>
              </a:xfrm>
              <a:prstGeom prst="rect">
                <a:avLst/>
              </a:prstGeom>
              <a:noFill/>
            </p:spPr>
            <p:txBody>
              <a:bodyPr wrap="square" rtlCol="0">
                <a:spAutoFit/>
              </a:bodyPr>
              <a:lstStyle/>
              <a:p>
                <a:pPr algn="just"/>
                <a:r>
                  <a:rPr lang="en-US" dirty="0">
                    <a:latin typeface="Times New Roman"/>
                    <a:cs typeface="Times New Roman"/>
                  </a:rPr>
                  <a:t>Suppose that the aorta has an average radius of about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𝑟</m:t>
                        </m:r>
                      </m:e>
                      <m:sub>
                        <m:r>
                          <a:rPr lang="en-US" b="0" i="1" smtClean="0">
                            <a:latin typeface="Cambria Math" panose="02040503050406030204" pitchFamily="18" charset="0"/>
                            <a:cs typeface="Times New Roman"/>
                          </a:rPr>
                          <m:t>𝑎𝑜𝑟𝑡𝑎</m:t>
                        </m:r>
                      </m:sub>
                    </m:sSub>
                    <m:r>
                      <a:rPr lang="en-US" b="0" i="1" smtClean="0">
                        <a:latin typeface="Cambria Math" panose="02040503050406030204" pitchFamily="18" charset="0"/>
                        <a:cs typeface="Times New Roman"/>
                      </a:rPr>
                      <m:t>=1.25</m:t>
                    </m:r>
                    <m:r>
                      <a:rPr lang="en-US" b="0" i="1" smtClean="0">
                        <a:latin typeface="Cambria Math" panose="02040503050406030204" pitchFamily="18" charset="0"/>
                        <a:cs typeface="Times New Roman"/>
                      </a:rPr>
                      <m:t>𝑐𝑚</m:t>
                    </m:r>
                  </m:oMath>
                </a14:m>
                <a:r>
                  <a:rPr lang="en-US" dirty="0">
                    <a:latin typeface="Times New Roman"/>
                    <a:cs typeface="Times New Roman"/>
                  </a:rPr>
                  <a:t> and the typical average blood velocity </a:t>
                </a:r>
                <a14:m>
                  <m:oMath xmlns:m="http://schemas.openxmlformats.org/officeDocument/2006/math">
                    <m:r>
                      <a:rPr lang="en-US" b="0" i="1" smtClean="0">
                        <a:latin typeface="Cambria Math" panose="02040503050406030204" pitchFamily="18" charset="0"/>
                        <a:cs typeface="Times New Roman"/>
                      </a:rPr>
                      <m:t>11</m:t>
                    </m:r>
                    <m:box>
                      <m:boxPr>
                        <m:ctrlPr>
                          <a:rPr lang="en-US" b="0" i="1" smtClean="0">
                            <a:latin typeface="Cambria Math" panose="02040503050406030204" pitchFamily="18" charset="0"/>
                            <a:cs typeface="Times New Roman"/>
                          </a:rPr>
                        </m:ctrlPr>
                      </m:boxPr>
                      <m:e>
                        <m:argPr>
                          <m:argSz m:val="-1"/>
                        </m:argPr>
                        <m:f>
                          <m:fPr>
                            <m:ctrlPr>
                              <a:rPr lang="en-US" b="0"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𝑐𝑚</m:t>
                            </m:r>
                          </m:num>
                          <m:den>
                            <m:r>
                              <a:rPr lang="en-US" b="0" i="1" smtClean="0">
                                <a:latin typeface="Cambria Math" panose="02040503050406030204" pitchFamily="18" charset="0"/>
                                <a:cs typeface="Times New Roman"/>
                              </a:rPr>
                              <m:t>𝑠</m:t>
                            </m:r>
                          </m:den>
                        </m:f>
                      </m:e>
                    </m:box>
                    <m:r>
                      <a:rPr lang="en-US" b="0" i="1" smtClean="0">
                        <a:latin typeface="Cambria Math" panose="02040503050406030204" pitchFamily="18" charset="0"/>
                        <a:cs typeface="Times New Roman"/>
                      </a:rPr>
                      <m:t> </m:t>
                    </m:r>
                  </m:oMath>
                </a14:m>
                <a:r>
                  <a:rPr lang="en-US" dirty="0">
                    <a:latin typeface="Times New Roman"/>
                    <a:cs typeface="Times New Roman"/>
                  </a:rPr>
                  <a:t>with an average density of </a:t>
                </a:r>
                <a14:m>
                  <m:oMath xmlns:m="http://schemas.openxmlformats.org/officeDocument/2006/math">
                    <m:sSub>
                      <m:sSubPr>
                        <m:ctrlPr>
                          <a:rPr lang="en-US" i="1" smtClean="0">
                            <a:latin typeface="Cambria Math" panose="02040503050406030204" pitchFamily="18" charset="0"/>
                            <a:cs typeface="Times New Roman"/>
                          </a:rPr>
                        </m:ctrlPr>
                      </m:sSubPr>
                      <m:e>
                        <m:r>
                          <a:rPr lang="en-US" i="1" smtClean="0">
                            <a:latin typeface="Cambria Math" panose="02040503050406030204" pitchFamily="18" charset="0"/>
                            <a:ea typeface="Cambria Math" panose="02040503050406030204" pitchFamily="18" charset="0"/>
                            <a:cs typeface="Times New Roman"/>
                          </a:rPr>
                          <m:t>𝜌</m:t>
                        </m:r>
                      </m:e>
                      <m:sub>
                        <m:r>
                          <a:rPr lang="en-US" b="0" i="1" smtClean="0">
                            <a:latin typeface="Cambria Math" panose="02040503050406030204" pitchFamily="18" charset="0"/>
                            <a:cs typeface="Times New Roman"/>
                          </a:rPr>
                          <m:t>𝑏𝑙𝑜𝑜𝑑</m:t>
                        </m:r>
                      </m:sub>
                    </m:sSub>
                    <m:r>
                      <a:rPr lang="en-US" b="0" i="1" smtClean="0">
                        <a:latin typeface="Cambria Math" panose="02040503050406030204" pitchFamily="18" charset="0"/>
                        <a:cs typeface="Times New Roman"/>
                      </a:rPr>
                      <m:t>=1050</m:t>
                    </m:r>
                    <m:box>
                      <m:boxPr>
                        <m:ctrlPr>
                          <a:rPr lang="en-US" b="0" i="1" smtClean="0">
                            <a:latin typeface="Cambria Math" panose="02040503050406030204" pitchFamily="18" charset="0"/>
                            <a:cs typeface="Times New Roman"/>
                          </a:rPr>
                        </m:ctrlPr>
                      </m:boxPr>
                      <m:e>
                        <m:argPr>
                          <m:argSz m:val="-1"/>
                        </m:argPr>
                        <m:f>
                          <m:fPr>
                            <m:ctrlPr>
                              <a:rPr lang="en-US" b="0"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𝑘𝑔</m:t>
                            </m:r>
                          </m:num>
                          <m:den>
                            <m:sSup>
                              <m:sSupPr>
                                <m:ctrlPr>
                                  <a:rPr lang="en-US" b="0" i="1" smtClean="0">
                                    <a:latin typeface="Cambria Math" panose="02040503050406030204" pitchFamily="18" charset="0"/>
                                    <a:cs typeface="Times New Roman"/>
                                  </a:rPr>
                                </m:ctrlPr>
                              </m:sSupPr>
                              <m:e>
                                <m:r>
                                  <a:rPr lang="en-US" b="0" i="1" smtClean="0">
                                    <a:latin typeface="Cambria Math" panose="02040503050406030204" pitchFamily="18" charset="0"/>
                                    <a:cs typeface="Times New Roman"/>
                                  </a:rPr>
                                  <m:t>𝑚</m:t>
                                </m:r>
                              </m:e>
                              <m:sup>
                                <m:r>
                                  <a:rPr lang="en-US" b="0" i="1" smtClean="0">
                                    <a:latin typeface="Cambria Math" panose="02040503050406030204" pitchFamily="18" charset="0"/>
                                    <a:cs typeface="Times New Roman"/>
                                  </a:rPr>
                                  <m:t>3</m:t>
                                </m:r>
                              </m:sup>
                            </m:sSup>
                          </m:den>
                        </m:f>
                      </m:e>
                    </m:box>
                  </m:oMath>
                </a14:m>
                <a:r>
                  <a:rPr lang="en-US" dirty="0">
                    <a:latin typeface="Times New Roman"/>
                    <a:cs typeface="Times New Roman"/>
                  </a:rPr>
                  <a:t>. The human circulatory system is a closed loop system, so the flow rate of blood out of the heart has to be the same as the flow rate of blood coming back to the heart.</a:t>
                </a:r>
              </a:p>
              <a:p>
                <a:pPr algn="just"/>
                <a:endParaRPr lang="en-US" dirty="0">
                  <a:latin typeface="Times New Roman"/>
                  <a:cs typeface="Times New Roman"/>
                </a:endParaRPr>
              </a:p>
              <a:p>
                <a:pPr marL="285750" lvl="0" indent="-285750" algn="just">
                  <a:buFont typeface="Arial" panose="020B0604020202020204" pitchFamily="34" charset="0"/>
                  <a:buChar char="•"/>
                </a:pPr>
                <a:r>
                  <a:rPr lang="en-US" dirty="0">
                    <a:latin typeface="Times New Roman"/>
                    <a:cs typeface="Times New Roman"/>
                  </a:rPr>
                  <a:t>What is the total flow rate of blood through the aorta?</a:t>
                </a:r>
              </a:p>
              <a:p>
                <a:pPr marL="285750" lvl="0" indent="-285750" algn="just">
                  <a:buFont typeface="Arial" panose="020B0604020202020204" pitchFamily="34" charset="0"/>
                  <a:buChar char="•"/>
                </a:pPr>
                <a:endParaRPr lang="en-US" dirty="0">
                  <a:latin typeface="Times New Roman"/>
                  <a:cs typeface="Times New Roman"/>
                </a:endParaRPr>
              </a:p>
              <a:p>
                <a:pPr marL="285750" lvl="0" indent="-285750" algn="just">
                  <a:buFont typeface="Arial" panose="020B0604020202020204" pitchFamily="34" charset="0"/>
                  <a:buChar char="•"/>
                </a:pPr>
                <a:r>
                  <a:rPr lang="en-US" dirty="0">
                    <a:latin typeface="Times New Roman"/>
                    <a:cs typeface="Times New Roman"/>
                  </a:rPr>
                  <a:t>What is the average blood velocity in the major arteries if the total cross-sectional area of the major arteries is </a:t>
                </a:r>
                <a14:m>
                  <m:oMath xmlns:m="http://schemas.openxmlformats.org/officeDocument/2006/math">
                    <m:r>
                      <a:rPr lang="en-US" b="0" i="1" smtClean="0">
                        <a:latin typeface="Cambria Math" panose="02040503050406030204" pitchFamily="18" charset="0"/>
                        <a:cs typeface="Times New Roman"/>
                      </a:rPr>
                      <m:t>20</m:t>
                    </m:r>
                    <m:sSup>
                      <m:sSupPr>
                        <m:ctrlPr>
                          <a:rPr lang="en-US" b="0" i="1" smtClean="0">
                            <a:latin typeface="Cambria Math" panose="02040503050406030204" pitchFamily="18" charset="0"/>
                            <a:cs typeface="Times New Roman"/>
                          </a:rPr>
                        </m:ctrlPr>
                      </m:sSupPr>
                      <m:e>
                        <m:r>
                          <a:rPr lang="en-US" b="0" i="1" smtClean="0">
                            <a:latin typeface="Cambria Math" panose="02040503050406030204" pitchFamily="18" charset="0"/>
                            <a:cs typeface="Times New Roman"/>
                          </a:rPr>
                          <m:t>𝑐𝑚</m:t>
                        </m:r>
                      </m:e>
                      <m:sup>
                        <m:r>
                          <a:rPr lang="en-US" b="0" i="1" smtClean="0">
                            <a:latin typeface="Cambria Math" panose="02040503050406030204" pitchFamily="18" charset="0"/>
                            <a:cs typeface="Times New Roman"/>
                          </a:rPr>
                          <m:t>2</m:t>
                        </m:r>
                      </m:sup>
                    </m:sSup>
                  </m:oMath>
                </a14:m>
                <a:r>
                  <a:rPr lang="en-US" dirty="0">
                    <a:latin typeface="Times New Roman"/>
                    <a:cs typeface="Times New Roman"/>
                  </a:rPr>
                  <a:t>?</a:t>
                </a:r>
              </a:p>
              <a:p>
                <a:pPr marL="285750" lvl="0" indent="-285750" algn="just">
                  <a:buFont typeface="Arial" panose="020B0604020202020204" pitchFamily="34" charset="0"/>
                  <a:buChar char="•"/>
                </a:pPr>
                <a:endParaRPr lang="en-US" dirty="0">
                  <a:latin typeface="Times New Roman"/>
                  <a:cs typeface="Times New Roman"/>
                </a:endParaRPr>
              </a:p>
              <a:p>
                <a:pPr marL="285750" lvl="0" indent="-285750" algn="just">
                  <a:buFont typeface="Arial" panose="020B0604020202020204" pitchFamily="34" charset="0"/>
                  <a:buChar char="•"/>
                </a:pPr>
                <a:r>
                  <a:rPr lang="en-US" dirty="0">
                    <a:latin typeface="Times New Roman"/>
                    <a:cs typeface="Times New Roman"/>
                  </a:rPr>
                  <a:t>On the assumption that all the blood in the circulatory system goes through the capillaries, what is the total cross-sectional area of the capillaries if the average velocity of the blood in the capillaries is </a:t>
                </a:r>
                <a14:m>
                  <m:oMath xmlns:m="http://schemas.openxmlformats.org/officeDocument/2006/math">
                    <m:r>
                      <a:rPr lang="en-US" b="0" i="1" smtClean="0">
                        <a:latin typeface="Cambria Math" panose="02040503050406030204" pitchFamily="18" charset="0"/>
                        <a:cs typeface="Times New Roman"/>
                      </a:rPr>
                      <m:t>0.03</m:t>
                    </m:r>
                    <m:box>
                      <m:boxPr>
                        <m:ctrlPr>
                          <a:rPr lang="en-US" b="0" i="1" smtClean="0">
                            <a:latin typeface="Cambria Math" panose="02040503050406030204" pitchFamily="18" charset="0"/>
                            <a:cs typeface="Times New Roman"/>
                          </a:rPr>
                        </m:ctrlPr>
                      </m:boxPr>
                      <m:e>
                        <m:argPr>
                          <m:argSz m:val="-1"/>
                        </m:argPr>
                        <m:f>
                          <m:fPr>
                            <m:ctrlPr>
                              <a:rPr lang="en-US" b="0"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𝑐𝑚</m:t>
                            </m:r>
                          </m:num>
                          <m:den>
                            <m:r>
                              <a:rPr lang="en-US" b="0" i="1" smtClean="0">
                                <a:latin typeface="Cambria Math" panose="02040503050406030204" pitchFamily="18" charset="0"/>
                                <a:cs typeface="Times New Roman"/>
                              </a:rPr>
                              <m:t>𝑠</m:t>
                            </m:r>
                          </m:den>
                        </m:f>
                      </m:e>
                    </m:box>
                  </m:oMath>
                </a14:m>
                <a:r>
                  <a:rPr lang="en-US" dirty="0">
                    <a:latin typeface="Times New Roman"/>
                    <a:cs typeface="Times New Roman"/>
                  </a:rPr>
                  <a:t>? </a:t>
                </a:r>
              </a:p>
              <a:p>
                <a:pPr marL="285750" lvl="0" indent="-285750" algn="just">
                  <a:buFont typeface="Arial" panose="020B0604020202020204" pitchFamily="34" charset="0"/>
                  <a:buChar char="•"/>
                </a:pPr>
                <a:endParaRPr lang="en-US" dirty="0">
                  <a:latin typeface="Times New Roman"/>
                  <a:cs typeface="Times New Roman"/>
                </a:endParaRPr>
              </a:p>
              <a:p>
                <a:pPr marL="285750" lvl="0" indent="-285750" algn="just">
                  <a:buFont typeface="Arial" panose="020B0604020202020204" pitchFamily="34" charset="0"/>
                  <a:buChar char="•"/>
                </a:pPr>
                <a:r>
                  <a:rPr lang="en-US" dirty="0">
                    <a:latin typeface="Times New Roman"/>
                    <a:cs typeface="Times New Roman"/>
                  </a:rPr>
                  <a:t>If a typical capillary has a cross sectional area of </a:t>
                </a:r>
                <a14:m>
                  <m:oMath xmlns:m="http://schemas.openxmlformats.org/officeDocument/2006/math">
                    <m:r>
                      <a:rPr lang="en-US" b="0" i="1" smtClean="0">
                        <a:latin typeface="Cambria Math" panose="02040503050406030204" pitchFamily="18" charset="0"/>
                        <a:cs typeface="Times New Roman"/>
                      </a:rPr>
                      <m:t>3</m:t>
                    </m:r>
                    <m:r>
                      <a:rPr lang="en-US" b="0" i="1" smtClean="0">
                        <a:latin typeface="Cambria Math" panose="02040503050406030204" pitchFamily="18" charset="0"/>
                        <a:ea typeface="Cambria Math" panose="02040503050406030204" pitchFamily="18" charset="0"/>
                        <a:cs typeface="Times New Roman"/>
                      </a:rPr>
                      <m:t>×</m:t>
                    </m:r>
                    <m:sSup>
                      <m:sSupPr>
                        <m:ctrlPr>
                          <a:rPr lang="en-US" b="0" i="1" smtClean="0">
                            <a:latin typeface="Cambria Math" panose="02040503050406030204" pitchFamily="18" charset="0"/>
                            <a:ea typeface="Cambria Math" panose="02040503050406030204" pitchFamily="18" charset="0"/>
                            <a:cs typeface="Times New Roman"/>
                          </a:rPr>
                        </m:ctrlPr>
                      </m:sSupPr>
                      <m:e>
                        <m:r>
                          <a:rPr lang="en-US" b="0" i="1" smtClean="0">
                            <a:latin typeface="Cambria Math" panose="02040503050406030204" pitchFamily="18" charset="0"/>
                            <a:ea typeface="Cambria Math" panose="02040503050406030204" pitchFamily="18" charset="0"/>
                            <a:cs typeface="Times New Roman"/>
                          </a:rPr>
                          <m:t>10</m:t>
                        </m:r>
                      </m:e>
                      <m:sup>
                        <m:r>
                          <a:rPr lang="en-US" b="0" i="1" smtClean="0">
                            <a:latin typeface="Cambria Math" panose="02040503050406030204" pitchFamily="18" charset="0"/>
                            <a:ea typeface="Cambria Math" panose="02040503050406030204" pitchFamily="18" charset="0"/>
                            <a:cs typeface="Times New Roman"/>
                          </a:rPr>
                          <m:t>−7</m:t>
                        </m:r>
                      </m:sup>
                    </m:sSup>
                    <m:sSup>
                      <m:sSupPr>
                        <m:ctrlPr>
                          <a:rPr lang="en-US" b="0" i="1" smtClean="0">
                            <a:latin typeface="Cambria Math" panose="02040503050406030204" pitchFamily="18" charset="0"/>
                            <a:ea typeface="Cambria Math" panose="02040503050406030204" pitchFamily="18" charset="0"/>
                            <a:cs typeface="Times New Roman"/>
                          </a:rPr>
                        </m:ctrlPr>
                      </m:sSupPr>
                      <m:e>
                        <m:r>
                          <a:rPr lang="en-US" b="0" i="1" smtClean="0">
                            <a:latin typeface="Cambria Math" panose="02040503050406030204" pitchFamily="18" charset="0"/>
                            <a:ea typeface="Cambria Math" panose="02040503050406030204" pitchFamily="18" charset="0"/>
                            <a:cs typeface="Times New Roman"/>
                          </a:rPr>
                          <m:t>𝑐𝑚</m:t>
                        </m:r>
                      </m:e>
                      <m:sup>
                        <m:r>
                          <a:rPr lang="en-US" b="0" i="1" smtClean="0">
                            <a:latin typeface="Cambria Math" panose="02040503050406030204" pitchFamily="18" charset="0"/>
                            <a:ea typeface="Cambria Math" panose="02040503050406030204" pitchFamily="18" charset="0"/>
                            <a:cs typeface="Times New Roman"/>
                          </a:rPr>
                          <m:t>2</m:t>
                        </m:r>
                      </m:sup>
                    </m:sSup>
                  </m:oMath>
                </a14:m>
                <a:r>
                  <a:rPr lang="en-US" dirty="0">
                    <a:latin typeface="Times New Roman"/>
                    <a:cs typeface="Times New Roman"/>
                  </a:rPr>
                  <a:t>, about how many capillaries are there in the human body? </a:t>
                </a:r>
              </a:p>
              <a:p>
                <a:pPr marL="285750" lvl="0" indent="-285750" algn="just">
                  <a:buFont typeface="Arial" panose="020B0604020202020204" pitchFamily="34" charset="0"/>
                  <a:buChar char="•"/>
                </a:pPr>
                <a:endParaRPr lang="en-US" dirty="0">
                  <a:latin typeface="Times New Roman"/>
                  <a:cs typeface="Times New Roman"/>
                </a:endParaRPr>
              </a:p>
              <a:p>
                <a:pPr marL="285750" lvl="0" indent="-285750" algn="just">
                  <a:buFont typeface="Arial" panose="020B0604020202020204" pitchFamily="34" charset="0"/>
                  <a:buChar char="•"/>
                </a:pPr>
                <a:r>
                  <a:rPr lang="en-US" dirty="0">
                    <a:latin typeface="Times New Roman"/>
                    <a:cs typeface="Times New Roman"/>
                  </a:rPr>
                  <a:t>If a capillary has an average length of </a:t>
                </a:r>
                <a14:m>
                  <m:oMath xmlns:m="http://schemas.openxmlformats.org/officeDocument/2006/math">
                    <m:r>
                      <a:rPr lang="en-US" b="0" i="1" smtClean="0">
                        <a:latin typeface="Cambria Math" panose="02040503050406030204" pitchFamily="18" charset="0"/>
                        <a:cs typeface="Times New Roman"/>
                      </a:rPr>
                      <m:t>𝑙</m:t>
                    </m:r>
                    <m:r>
                      <a:rPr lang="en-US" b="0" i="1" smtClean="0">
                        <a:latin typeface="Cambria Math" panose="02040503050406030204" pitchFamily="18" charset="0"/>
                        <a:cs typeface="Times New Roman"/>
                      </a:rPr>
                      <m:t>=0.75</m:t>
                    </m:r>
                    <m:r>
                      <a:rPr lang="en-US" b="0" i="1" smtClean="0">
                        <a:latin typeface="Cambria Math" panose="02040503050406030204" pitchFamily="18" charset="0"/>
                        <a:cs typeface="Times New Roman"/>
                      </a:rPr>
                      <m:t>𝑚𝑚</m:t>
                    </m:r>
                  </m:oMath>
                </a14:m>
                <a:r>
                  <a:rPr lang="en-US" dirty="0">
                    <a:latin typeface="Times New Roman"/>
                    <a:cs typeface="Times New Roman"/>
                  </a:rPr>
                  <a:t> what is the average time that a red blood cell spends in a capillary?</a:t>
                </a:r>
              </a:p>
            </p:txBody>
          </p:sp>
        </mc:Choice>
        <mc:Fallback xmlns="">
          <p:sp>
            <p:nvSpPr>
              <p:cNvPr id="6" name="TextBox 5">
                <a:extLst>
                  <a:ext uri="{FF2B5EF4-FFF2-40B4-BE49-F238E27FC236}">
                    <a16:creationId xmlns:a16="http://schemas.microsoft.com/office/drawing/2014/main" id="{7698CA25-FF2D-4840-B79E-7E295D4EFCB7}"/>
                  </a:ext>
                </a:extLst>
              </p:cNvPr>
              <p:cNvSpPr txBox="1">
                <a:spLocks noRot="1" noChangeAspect="1" noMove="1" noResize="1" noEditPoints="1" noAdjustHandles="1" noChangeArrowheads="1" noChangeShapeType="1" noTextEdit="1"/>
              </p:cNvSpPr>
              <p:nvPr/>
            </p:nvSpPr>
            <p:spPr>
              <a:xfrm>
                <a:off x="259976" y="1362491"/>
                <a:ext cx="8640956" cy="5485028"/>
              </a:xfrm>
              <a:prstGeom prst="rect">
                <a:avLst/>
              </a:prstGeom>
              <a:blipFill>
                <a:blip r:embed="rId2"/>
                <a:stretch>
                  <a:fillRect l="-587" t="-462" r="-58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6EC53A8-A9D0-0843-A2D2-A264ADA08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403" y="900826"/>
            <a:ext cx="2970378" cy="5875472"/>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49264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F49B1E-244C-F541-9A03-5D63DC1912DD}"/>
                  </a:ext>
                </a:extLst>
              </p:cNvPr>
              <p:cNvSpPr txBox="1"/>
              <p:nvPr/>
            </p:nvSpPr>
            <p:spPr>
              <a:xfrm>
                <a:off x="259976" y="875775"/>
                <a:ext cx="11187953" cy="547880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9:</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human heart can be modeled as a mechanical pump.  The aorta is a large artery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𝑎𝑜𝑟𝑡𝑎</m:t>
                        </m:r>
                      </m:sub>
                    </m:sSub>
                    <m:r>
                      <a:rPr lang="en-US" b="0" i="1" smtClean="0">
                        <a:latin typeface="Cambria Math" panose="02040503050406030204" pitchFamily="18" charset="0"/>
                      </a:rPr>
                      <m:t>=1.25</m:t>
                    </m:r>
                    <m:r>
                      <a:rPr lang="en-US" b="0" i="1" smtClean="0">
                        <a:latin typeface="Cambria Math" panose="02040503050406030204" pitchFamily="18" charset="0"/>
                      </a:rPr>
                      <m:t>𝑐𝑚</m:t>
                    </m:r>
                  </m:oMath>
                </a14:m>
                <a:r>
                  <a:rPr lang="en-US" dirty="0">
                    <a:latin typeface="Times New Roman" panose="02020603050405020304" pitchFamily="18" charset="0"/>
                    <a:cs typeface="Times New Roman" panose="02020603050405020304" pitchFamily="18" charset="0"/>
                  </a:rPr>
                  <a:t>) that carries oxygenated blood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𝑏𝑙𝑜𝑜𝑑</m:t>
                        </m:r>
                      </m:sub>
                    </m:sSub>
                    <m:r>
                      <a:rPr lang="en-US" b="0" i="1" smtClean="0">
                        <a:latin typeface="Cambria Math" panose="02040503050406030204" pitchFamily="18" charset="0"/>
                      </a:rPr>
                      <m:t>=1050</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𝑘𝑔</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den>
                        </m:f>
                      </m:e>
                    </m:box>
                  </m:oMath>
                </a14:m>
                <a:r>
                  <a:rPr lang="en-US" dirty="0">
                    <a:latin typeface="Times New Roman" panose="02020603050405020304" pitchFamily="18" charset="0"/>
                    <a:cs typeface="Times New Roman" panose="02020603050405020304" pitchFamily="18" charset="0"/>
                  </a:rPr>
                  <a:t>) away from the heart to the systems of the body.  A typical flow rate for blood out of the heart is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ea typeface="Cambria Math" panose="02040503050406030204" pitchFamily="18" charset="0"/>
                              </a:rPr>
                              <m:t>𝑚𝑖𝑛</m:t>
                            </m:r>
                          </m:den>
                        </m:f>
                      </m:e>
                    </m:box>
                  </m:oMath>
                </a14:m>
                <a:r>
                  <a:rPr lang="en-US" dirty="0">
                    <a:latin typeface="Times New Roman" panose="02020603050405020304" pitchFamily="18" charset="0"/>
                    <a:cs typeface="Times New Roman" panose="02020603050405020304" pitchFamily="18" charset="0"/>
                  </a:rPr>
                  <a:t> and the heart does work (with every beat) at a rate of </a:t>
                </a:r>
                <a14:m>
                  <m:oMath xmlns:m="http://schemas.openxmlformats.org/officeDocument/2006/math">
                    <m:r>
                      <a:rPr lang="en-US" b="0" i="1" smtClean="0">
                        <a:latin typeface="Cambria Math" panose="02040503050406030204" pitchFamily="18" charset="0"/>
                      </a:rPr>
                      <m:t>0.5</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𝑚𝐽</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A condition associated with arteries in the human body is Atherosclerosis . Atherosclerosis is a disease in which plaque builds up inside your</a:t>
                </a:r>
              </a:p>
              <a:p>
                <a:pPr algn="just"/>
                <a:r>
                  <a:rPr lang="en-US" dirty="0">
                    <a:latin typeface="Times New Roman" panose="02020603050405020304" pitchFamily="18" charset="0"/>
                    <a:cs typeface="Times New Roman" panose="02020603050405020304" pitchFamily="18" charset="0"/>
                  </a:rPr>
                  <a:t>arteries. Arteries are blood vessels that carry oxygen-rich blood from your heart and other parts of your body. Plaque is made up of fat, cholesterol, calcium, and other substances found in the blood. Over time, plaque hardens and narrows your arteries. This limits the flow of oxygen-rich blood to your organs and other parts of your body. Atherosclerosis can lead to serious problems, including heart attack, stroke, or even death.</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expression for the energy per unit volume for blood flowing in the aorta?</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expression for the power produced by the heart in terms of the flow rate of blood out of the heart and the energy per unit volume of blood flowing in the aorta?</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radius of the opening of the blockage in the aorta?</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percent of the aorta is blocked?</a:t>
                </a:r>
              </a:p>
            </p:txBody>
          </p:sp>
        </mc:Choice>
        <mc:Fallback xmlns="">
          <p:sp>
            <p:nvSpPr>
              <p:cNvPr id="4" name="TextBox 3">
                <a:extLst>
                  <a:ext uri="{FF2B5EF4-FFF2-40B4-BE49-F238E27FC236}">
                    <a16:creationId xmlns:a16="http://schemas.microsoft.com/office/drawing/2014/main" id="{A5F49B1E-244C-F541-9A03-5D63DC1912DD}"/>
                  </a:ext>
                </a:extLst>
              </p:cNvPr>
              <p:cNvSpPr txBox="1">
                <a:spLocks noRot="1" noChangeAspect="1" noMove="1" noResize="1" noEditPoints="1" noAdjustHandles="1" noChangeArrowheads="1" noChangeShapeType="1" noTextEdit="1"/>
              </p:cNvSpPr>
              <p:nvPr/>
            </p:nvSpPr>
            <p:spPr>
              <a:xfrm>
                <a:off x="259976" y="875775"/>
                <a:ext cx="11187953" cy="5478808"/>
              </a:xfrm>
              <a:prstGeom prst="rect">
                <a:avLst/>
              </a:prstGeom>
              <a:blipFill>
                <a:blip r:embed="rId2"/>
                <a:stretch>
                  <a:fillRect l="-454" t="-694" r="-454" b="-92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9AE0516-25A9-0743-B609-A1A3A0D38FF1}"/>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grpSp>
        <p:nvGrpSpPr>
          <p:cNvPr id="2" name="Group 1">
            <a:extLst>
              <a:ext uri="{FF2B5EF4-FFF2-40B4-BE49-F238E27FC236}">
                <a16:creationId xmlns:a16="http://schemas.microsoft.com/office/drawing/2014/main" id="{60908E9B-9840-8980-92D4-28FAC3B2B8B6}"/>
              </a:ext>
            </a:extLst>
          </p:cNvPr>
          <p:cNvGrpSpPr/>
          <p:nvPr/>
        </p:nvGrpSpPr>
        <p:grpSpPr>
          <a:xfrm>
            <a:off x="7551343" y="5264780"/>
            <a:ext cx="4484593" cy="1434889"/>
            <a:chOff x="5889813" y="5535706"/>
            <a:chExt cx="4484593" cy="1434889"/>
          </a:xfrm>
        </p:grpSpPr>
        <p:sp>
          <p:nvSpPr>
            <p:cNvPr id="17" name="Can 16">
              <a:extLst>
                <a:ext uri="{FF2B5EF4-FFF2-40B4-BE49-F238E27FC236}">
                  <a16:creationId xmlns:a16="http://schemas.microsoft.com/office/drawing/2014/main" id="{EC9E5648-F3CE-7AE4-DB65-20A3D10442E6}"/>
                </a:ext>
              </a:extLst>
            </p:cNvPr>
            <p:cNvSpPr/>
            <p:nvPr/>
          </p:nvSpPr>
          <p:spPr>
            <a:xfrm rot="16200000">
              <a:off x="7839857" y="4814284"/>
              <a:ext cx="739604" cy="218245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n 17">
              <a:extLst>
                <a:ext uri="{FF2B5EF4-FFF2-40B4-BE49-F238E27FC236}">
                  <a16:creationId xmlns:a16="http://schemas.microsoft.com/office/drawing/2014/main" id="{458D570F-F4CC-68FA-BB9A-1B87CAA9A40A}"/>
                </a:ext>
              </a:extLst>
            </p:cNvPr>
            <p:cNvSpPr/>
            <p:nvPr/>
          </p:nvSpPr>
          <p:spPr>
            <a:xfrm rot="16200000">
              <a:off x="8389654" y="5364080"/>
              <a:ext cx="739605" cy="108285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a:extLst>
                <a:ext uri="{FF2B5EF4-FFF2-40B4-BE49-F238E27FC236}">
                  <a16:creationId xmlns:a16="http://schemas.microsoft.com/office/drawing/2014/main" id="{8D262E99-0F41-B2D7-F926-45756C8567F3}"/>
                </a:ext>
              </a:extLst>
            </p:cNvPr>
            <p:cNvSpPr/>
            <p:nvPr/>
          </p:nvSpPr>
          <p:spPr>
            <a:xfrm rot="16200000">
              <a:off x="8251307" y="5843772"/>
              <a:ext cx="199658" cy="12731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43EA6B9C-F39F-9984-2AA9-7C7AA3061725}"/>
                </a:ext>
              </a:extLst>
            </p:cNvPr>
            <p:cNvCxnSpPr>
              <a:cxnSpLocks/>
            </p:cNvCxnSpPr>
            <p:nvPr/>
          </p:nvCxnSpPr>
          <p:spPr>
            <a:xfrm flipV="1">
              <a:off x="7222603" y="5535707"/>
              <a:ext cx="0" cy="739604"/>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FB6F1CF-E0D0-1C23-1B6D-5922839AD77D}"/>
                </a:ext>
              </a:extLst>
            </p:cNvPr>
            <p:cNvCxnSpPr>
              <a:cxnSpLocks/>
            </p:cNvCxnSpPr>
            <p:nvPr/>
          </p:nvCxnSpPr>
          <p:spPr>
            <a:xfrm flipH="1" flipV="1">
              <a:off x="8787114" y="6133402"/>
              <a:ext cx="513771" cy="4525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398B633-F62B-FC8E-F981-DFEC984CF6EE}"/>
                </a:ext>
              </a:extLst>
            </p:cNvPr>
            <p:cNvCxnSpPr>
              <a:cxnSpLocks/>
            </p:cNvCxnSpPr>
            <p:nvPr/>
          </p:nvCxnSpPr>
          <p:spPr>
            <a:xfrm flipV="1">
              <a:off x="7917084" y="5907929"/>
              <a:ext cx="370392" cy="59285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396995-4BE1-4CC7-89E4-70C2387E75C3}"/>
                </a:ext>
              </a:extLst>
            </p:cNvPr>
            <p:cNvSpPr txBox="1"/>
            <p:nvPr/>
          </p:nvSpPr>
          <p:spPr>
            <a:xfrm>
              <a:off x="5889813" y="5751619"/>
              <a:ext cx="14518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Aortic diameter</a:t>
              </a:r>
            </a:p>
          </p:txBody>
        </p:sp>
        <p:sp>
          <p:nvSpPr>
            <p:cNvPr id="24" name="TextBox 23">
              <a:extLst>
                <a:ext uri="{FF2B5EF4-FFF2-40B4-BE49-F238E27FC236}">
                  <a16:creationId xmlns:a16="http://schemas.microsoft.com/office/drawing/2014/main" id="{A13E52B0-FAC9-4F2A-0026-BF59034D28D3}"/>
                </a:ext>
              </a:extLst>
            </p:cNvPr>
            <p:cNvSpPr txBox="1"/>
            <p:nvPr/>
          </p:nvSpPr>
          <p:spPr>
            <a:xfrm>
              <a:off x="7191169" y="6447375"/>
              <a:ext cx="1595945"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Reduced aortic diameter</a:t>
              </a:r>
            </a:p>
          </p:txBody>
        </p:sp>
        <p:sp>
          <p:nvSpPr>
            <p:cNvPr id="25" name="TextBox 24">
              <a:extLst>
                <a:ext uri="{FF2B5EF4-FFF2-40B4-BE49-F238E27FC236}">
                  <a16:creationId xmlns:a16="http://schemas.microsoft.com/office/drawing/2014/main" id="{0539DBDF-7A9D-2A07-C7B8-4D94B88C7E85}"/>
                </a:ext>
              </a:extLst>
            </p:cNvPr>
            <p:cNvSpPr txBox="1"/>
            <p:nvPr/>
          </p:nvSpPr>
          <p:spPr>
            <a:xfrm>
              <a:off x="8922577" y="6538974"/>
              <a:ext cx="14518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Blockage</a:t>
              </a:r>
            </a:p>
          </p:txBody>
        </p:sp>
      </p:grpSp>
    </p:spTree>
    <p:extLst>
      <p:ext uri="{BB962C8B-B14F-4D97-AF65-F5344CB8AC3E}">
        <p14:creationId xmlns:p14="http://schemas.microsoft.com/office/powerpoint/2010/main" val="185343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79456-C636-FB39-2FE4-4A41BBF1CAE4}"/>
              </a:ext>
            </a:extLst>
          </p:cNvPr>
          <p:cNvPicPr>
            <a:picLocks noChangeAspect="1"/>
          </p:cNvPicPr>
          <p:nvPr/>
        </p:nvPicPr>
        <p:blipFill>
          <a:blip r:embed="rId2"/>
          <a:stretch>
            <a:fillRect/>
          </a:stretch>
        </p:blipFill>
        <p:spPr>
          <a:xfrm>
            <a:off x="263270" y="3471881"/>
            <a:ext cx="9034272" cy="1323330"/>
          </a:xfrm>
          <a:prstGeom prst="rect">
            <a:avLst/>
          </a:prstGeom>
        </p:spPr>
      </p:pic>
      <p:pic>
        <p:nvPicPr>
          <p:cNvPr id="6" name="Picture 5">
            <a:extLst>
              <a:ext uri="{FF2B5EF4-FFF2-40B4-BE49-F238E27FC236}">
                <a16:creationId xmlns:a16="http://schemas.microsoft.com/office/drawing/2014/main" id="{279CA5F9-D3C5-1404-99E7-A0ED59CBE220}"/>
              </a:ext>
            </a:extLst>
          </p:cNvPr>
          <p:cNvPicPr>
            <a:picLocks noChangeAspect="1"/>
          </p:cNvPicPr>
          <p:nvPr/>
        </p:nvPicPr>
        <p:blipFill>
          <a:blip r:embed="rId3"/>
          <a:stretch>
            <a:fillRect/>
          </a:stretch>
        </p:blipFill>
        <p:spPr>
          <a:xfrm>
            <a:off x="263270" y="1023383"/>
            <a:ext cx="9131808" cy="1264792"/>
          </a:xfrm>
          <a:prstGeom prst="rect">
            <a:avLst/>
          </a:prstGeom>
        </p:spPr>
      </p:pic>
      <p:pic>
        <p:nvPicPr>
          <p:cNvPr id="7" name="Picture 6">
            <a:extLst>
              <a:ext uri="{FF2B5EF4-FFF2-40B4-BE49-F238E27FC236}">
                <a16:creationId xmlns:a16="http://schemas.microsoft.com/office/drawing/2014/main" id="{510B8BAF-202A-5EAB-15A4-909D4A7A32A8}"/>
              </a:ext>
            </a:extLst>
          </p:cNvPr>
          <p:cNvPicPr>
            <a:picLocks noChangeAspect="1"/>
          </p:cNvPicPr>
          <p:nvPr/>
        </p:nvPicPr>
        <p:blipFill>
          <a:blip r:embed="rId4"/>
          <a:stretch>
            <a:fillRect/>
          </a:stretch>
        </p:blipFill>
        <p:spPr>
          <a:xfrm>
            <a:off x="263270" y="2288175"/>
            <a:ext cx="9034272" cy="1183361"/>
          </a:xfrm>
          <a:prstGeom prst="rect">
            <a:avLst/>
          </a:prstGeom>
        </p:spPr>
      </p:pic>
      <p:sp>
        <p:nvSpPr>
          <p:cNvPr id="8" name="TextBox 7">
            <a:extLst>
              <a:ext uri="{FF2B5EF4-FFF2-40B4-BE49-F238E27FC236}">
                <a16:creationId xmlns:a16="http://schemas.microsoft.com/office/drawing/2014/main" id="{79B37A0F-7A72-2249-EDFC-1FBB4969BCAB}"/>
              </a:ext>
            </a:extLst>
          </p:cNvPr>
          <p:cNvSpPr txBox="1"/>
          <p:nvPr/>
        </p:nvSpPr>
        <p:spPr>
          <a:xfrm>
            <a:off x="309403" y="390328"/>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grpSp>
        <p:nvGrpSpPr>
          <p:cNvPr id="19" name="Group 18">
            <a:extLst>
              <a:ext uri="{FF2B5EF4-FFF2-40B4-BE49-F238E27FC236}">
                <a16:creationId xmlns:a16="http://schemas.microsoft.com/office/drawing/2014/main" id="{24FEB38F-9832-FB39-A035-24464538755F}"/>
              </a:ext>
            </a:extLst>
          </p:cNvPr>
          <p:cNvGrpSpPr/>
          <p:nvPr/>
        </p:nvGrpSpPr>
        <p:grpSpPr>
          <a:xfrm>
            <a:off x="10061882" y="4937464"/>
            <a:ext cx="2130118" cy="1838625"/>
            <a:chOff x="10333388" y="5041964"/>
            <a:chExt cx="2130122" cy="1838625"/>
          </a:xfrm>
        </p:grpSpPr>
        <p:pic>
          <p:nvPicPr>
            <p:cNvPr id="20" name="Picture 2" descr="Matthew Kaye">
              <a:extLst>
                <a:ext uri="{FF2B5EF4-FFF2-40B4-BE49-F238E27FC236}">
                  <a16:creationId xmlns:a16="http://schemas.microsoft.com/office/drawing/2014/main" id="{13298B46-7BA3-3840-113F-3D7548FE9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5812" y="5041964"/>
              <a:ext cx="780431" cy="11706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998B607-9D74-F5F2-C659-05ADEA09AB60}"/>
                </a:ext>
              </a:extLst>
            </p:cNvPr>
            <p:cNvSpPr txBox="1"/>
            <p:nvPr/>
          </p:nvSpPr>
          <p:spPr>
            <a:xfrm>
              <a:off x="10333388" y="6172703"/>
              <a:ext cx="2130122" cy="707886"/>
            </a:xfrm>
            <a:prstGeom prst="rect">
              <a:avLst/>
            </a:prstGeom>
            <a:noFill/>
          </p:spPr>
          <p:txBody>
            <a:bodyPr wrap="square">
              <a:spAutoFit/>
            </a:bodyPr>
            <a:lstStyle/>
            <a:p>
              <a:r>
                <a:rPr lang="en-US" sz="1000" dirty="0">
                  <a:latin typeface="Times New Roman" panose="02020603050405020304" pitchFamily="18" charset="0"/>
                  <a:cs typeface="Times New Roman" panose="02020603050405020304" pitchFamily="18" charset="0"/>
                </a:rPr>
                <a:t>Mathew Kaye, MD</a:t>
              </a:r>
            </a:p>
            <a:p>
              <a:r>
                <a:rPr lang="en-US" sz="1000" dirty="0">
                  <a:latin typeface="Times New Roman" panose="02020603050405020304" pitchFamily="18" charset="0"/>
                  <a:cs typeface="Times New Roman" panose="02020603050405020304" pitchFamily="18" charset="0"/>
                </a:rPr>
                <a:t>Jacobs School of Medicine and Biomedical Sciences at the University at Buffalo, Union College 2016</a:t>
              </a:r>
            </a:p>
          </p:txBody>
        </p:sp>
      </p:grpSp>
    </p:spTree>
    <p:extLst>
      <p:ext uri="{BB962C8B-B14F-4D97-AF65-F5344CB8AC3E}">
        <p14:creationId xmlns:p14="http://schemas.microsoft.com/office/powerpoint/2010/main" val="8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0D94DB-9438-934B-A955-478BB1E51C50}"/>
                  </a:ext>
                </a:extLst>
              </p:cNvPr>
              <p:cNvSpPr/>
              <p:nvPr/>
            </p:nvSpPr>
            <p:spPr>
              <a:xfrm>
                <a:off x="251012" y="641419"/>
                <a:ext cx="11453308" cy="18022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dinosaur </a:t>
                </a:r>
                <a:r>
                  <a:rPr lang="en-US" i="1" dirty="0">
                    <a:latin typeface="Times New Roman" panose="02020603050405020304" pitchFamily="18" charset="0"/>
                    <a:cs typeface="Times New Roman" panose="02020603050405020304" pitchFamily="18" charset="0"/>
                  </a:rPr>
                  <a:t>Diplodocus</a:t>
                </a:r>
                <a:r>
                  <a:rPr lang="en-US" dirty="0">
                    <a:latin typeface="Times New Roman" panose="02020603050405020304" pitchFamily="18" charset="0"/>
                    <a:cs typeface="Times New Roman" panose="02020603050405020304" pitchFamily="18" charset="0"/>
                  </a:rPr>
                  <a:t> was enormous, with a long neck and tail and a mass that was large enough to test its leg strength.  According to some scientists, </a:t>
                </a:r>
                <a:r>
                  <a:rPr lang="en-US" i="1" dirty="0">
                    <a:latin typeface="Times New Roman" panose="02020603050405020304" pitchFamily="18" charset="0"/>
                    <a:cs typeface="Times New Roman" panose="02020603050405020304" pitchFamily="18" charset="0"/>
                  </a:rPr>
                  <a:t>Diplodocus</a:t>
                </a:r>
                <a:r>
                  <a:rPr lang="en-US" dirty="0">
                    <a:latin typeface="Times New Roman" panose="02020603050405020304" pitchFamily="18" charset="0"/>
                    <a:cs typeface="Times New Roman" panose="02020603050405020304" pitchFamily="18" charset="0"/>
                  </a:rPr>
                  <a:t> waded in water, perhaps in water that was up to its head, so that it could use the water to help lighten the load on its legs.  To check this idea, let’s take the density of </a:t>
                </a:r>
                <a:r>
                  <a:rPr lang="en-US" i="1" dirty="0">
                    <a:latin typeface="Times New Roman" panose="02020603050405020304" pitchFamily="18" charset="0"/>
                    <a:cs typeface="Times New Roman" panose="02020603050405020304" pitchFamily="18" charset="0"/>
                  </a:rPr>
                  <a:t>Diplodocus</a:t>
                </a:r>
                <a:r>
                  <a:rPr lang="en-US" dirty="0">
                    <a:latin typeface="Times New Roman" panose="02020603050405020304" pitchFamily="18" charset="0"/>
                    <a:cs typeface="Times New Roman" panose="02020603050405020304" pitchFamily="18" charset="0"/>
                  </a:rPr>
                  <a:t> to be </a:t>
                </a:r>
                <a14:m>
                  <m:oMath xmlns:m="http://schemas.openxmlformats.org/officeDocument/2006/math">
                    <m:r>
                      <a:rPr lang="en-US" b="0" i="1" smtClean="0">
                        <a:latin typeface="Cambria Math" panose="02040503050406030204" pitchFamily="18" charset="0"/>
                        <a:cs typeface="Times New Roman" panose="02020603050405020304" pitchFamily="18" charset="0"/>
                      </a:rPr>
                      <m:t>90%</m:t>
                    </m:r>
                  </m:oMath>
                </a14:m>
                <a:r>
                  <a:rPr lang="en-US" dirty="0">
                    <a:latin typeface="Times New Roman" panose="02020603050405020304" pitchFamily="18" charset="0"/>
                    <a:cs typeface="Times New Roman" panose="02020603050405020304" pitchFamily="18" charset="0"/>
                  </a:rPr>
                  <a:t> of that of water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US" b="0" i="1" smtClean="0">
                            <a:latin typeface="Cambria Math" panose="02040503050406030204" pitchFamily="18" charset="0"/>
                            <a:cs typeface="Times New Roman" panose="02020603050405020304" pitchFamily="18" charset="0"/>
                          </a:rPr>
                          <m:t>𝑤𝑎𝑡𝑒𝑟</m:t>
                        </m:r>
                      </m:sub>
                    </m:sSub>
                    <m:r>
                      <a:rPr lang="en-US" b="0" i="1" smtClean="0">
                        <a:latin typeface="Cambria Math" panose="02040503050406030204" pitchFamily="18" charset="0"/>
                        <a:cs typeface="Times New Roman" panose="02020603050405020304" pitchFamily="18" charset="0"/>
                      </a:rPr>
                      <m:t>=1000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𝑘𝑔</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𝑚</m:t>
                                </m:r>
                              </m:e>
                              <m:sup>
                                <m:r>
                                  <a:rPr lang="en-US" b="0" i="1" smtClean="0">
                                    <a:latin typeface="Cambria Math" panose="02040503050406030204" pitchFamily="18" charset="0"/>
                                    <a:cs typeface="Times New Roman" panose="02020603050405020304" pitchFamily="18" charset="0"/>
                                  </a:rPr>
                                  <m:t>3</m:t>
                                </m:r>
                              </m:sup>
                            </m:sSup>
                          </m:den>
                        </m:f>
                      </m:e>
                    </m:box>
                  </m:oMath>
                </a14:m>
                <a:r>
                  <a:rPr lang="en-US" dirty="0">
                    <a:latin typeface="Times New Roman" panose="02020603050405020304" pitchFamily="18" charset="0"/>
                    <a:cs typeface="Times New Roman" panose="02020603050405020304" pitchFamily="18" charset="0"/>
                  </a:rPr>
                  <a:t>) and assume that the mass of </a:t>
                </a:r>
                <a:r>
                  <a:rPr lang="en-US" i="1" dirty="0">
                    <a:latin typeface="Times New Roman" panose="02020603050405020304" pitchFamily="18" charset="0"/>
                    <a:cs typeface="Times New Roman" panose="02020603050405020304" pitchFamily="18" charset="0"/>
                  </a:rPr>
                  <a:t>Diplodocus</a:t>
                </a:r>
                <a:r>
                  <a:rPr lang="en-US" dirty="0">
                    <a:latin typeface="Times New Roman" panose="02020603050405020304" pitchFamily="18" charset="0"/>
                    <a:cs typeface="Times New Roman" panose="02020603050405020304" pitchFamily="18" charset="0"/>
                  </a:rPr>
                  <a:t> was about </a:t>
                </a:r>
                <a14:m>
                  <m:oMath xmlns:m="http://schemas.openxmlformats.org/officeDocument/2006/math">
                    <m:r>
                      <a:rPr lang="en-US" b="0" i="1" smtClean="0">
                        <a:latin typeface="Cambria Math" panose="02040503050406030204" pitchFamily="18" charset="0"/>
                        <a:cs typeface="Times New Roman" panose="02020603050405020304" pitchFamily="18" charset="0"/>
                      </a:rPr>
                      <m:t>1.85</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4</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𝑘𝑔</m:t>
                    </m:r>
                    <m:r>
                      <a:rPr lang="en-US" b="0" i="1" smtClean="0">
                        <a:latin typeface="Cambria Math" panose="02040503050406030204" pitchFamily="18" charset="0"/>
                        <a:ea typeface="Cambria Math" panose="02040503050406030204" pitchFamily="18" charset="0"/>
                        <a:cs typeface="Times New Roman" panose="02020603050405020304" pitchFamily="18" charset="0"/>
                      </a:rPr>
                      <m:t> (~41,000</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𝑙𝑏𝑠</m:t>
                    </m:r>
                    <m:r>
                      <a:rPr lang="en-US" b="0" i="1" smtClean="0">
                        <a:latin typeface="Cambria Math" panose="02040503050406030204" pitchFamily="18" charset="0"/>
                        <a:ea typeface="Cambria Math" panose="02040503050406030204" pitchFamily="18" charset="0"/>
                        <a:cs typeface="Times New Roman" panose="02020603050405020304" pitchFamily="18" charset="0"/>
                      </a:rPr>
                      <m:t>~21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𝑡𝑜𝑛𝑠</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a:t>
                </a:r>
              </a:p>
            </p:txBody>
          </p:sp>
        </mc:Choice>
        <mc:Fallback xmlns="">
          <p:sp>
            <p:nvSpPr>
              <p:cNvPr id="4" name="Rectangle 3">
                <a:extLst>
                  <a:ext uri="{FF2B5EF4-FFF2-40B4-BE49-F238E27FC236}">
                    <a16:creationId xmlns:a16="http://schemas.microsoft.com/office/drawing/2014/main" id="{8F0D94DB-9438-934B-A955-478BB1E51C50}"/>
                  </a:ext>
                </a:extLst>
              </p:cNvPr>
              <p:cNvSpPr>
                <a:spLocks noRot="1" noChangeAspect="1" noMove="1" noResize="1" noEditPoints="1" noAdjustHandles="1" noChangeArrowheads="1" noChangeShapeType="1" noTextEdit="1"/>
              </p:cNvSpPr>
              <p:nvPr/>
            </p:nvSpPr>
            <p:spPr>
              <a:xfrm>
                <a:off x="251012" y="641419"/>
                <a:ext cx="11453308" cy="1802225"/>
              </a:xfrm>
              <a:prstGeom prst="rect">
                <a:avLst/>
              </a:prstGeom>
              <a:blipFill>
                <a:blip r:embed="rId2"/>
                <a:stretch>
                  <a:fillRect l="-443" t="-1399" r="-443" b="-209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BDF7D0E-9002-344C-8F76-7E4804C8FA9C}"/>
              </a:ext>
            </a:extLst>
          </p:cNvPr>
          <p:cNvGrpSpPr/>
          <p:nvPr/>
        </p:nvGrpSpPr>
        <p:grpSpPr>
          <a:xfrm>
            <a:off x="5535168" y="2865120"/>
            <a:ext cx="6169152" cy="3248734"/>
            <a:chOff x="2100610" y="2888188"/>
            <a:chExt cx="7833330" cy="3644444"/>
          </a:xfrm>
        </p:grpSpPr>
        <p:pic>
          <p:nvPicPr>
            <p:cNvPr id="6" name="Picture 2" descr="Diplodocus">
              <a:extLst>
                <a:ext uri="{FF2B5EF4-FFF2-40B4-BE49-F238E27FC236}">
                  <a16:creationId xmlns:a16="http://schemas.microsoft.com/office/drawing/2014/main" id="{48114E43-3BB6-FA4D-B288-E868C97A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40" y="2888188"/>
              <a:ext cx="7797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B297BB7-557A-BD4A-9C9A-8724DD5A5852}"/>
                </a:ext>
              </a:extLst>
            </p:cNvPr>
            <p:cNvSpPr/>
            <p:nvPr/>
          </p:nvSpPr>
          <p:spPr>
            <a:xfrm>
              <a:off x="2100610" y="6317188"/>
              <a:ext cx="4483070"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a:t>
              </a:r>
              <a:r>
                <a:rPr lang="en-US" sz="800" dirty="0" err="1">
                  <a:latin typeface="Times New Roman" panose="02020603050405020304" pitchFamily="18" charset="0"/>
                  <a:cs typeface="Times New Roman" panose="02020603050405020304" pitchFamily="18" charset="0"/>
                </a:rPr>
                <a:t>www.prehistoric-wildlife.com</a:t>
              </a:r>
              <a:r>
                <a:rPr lang="en-US" sz="800" dirty="0">
                  <a:latin typeface="Times New Roman" panose="02020603050405020304" pitchFamily="18" charset="0"/>
                  <a:cs typeface="Times New Roman" panose="02020603050405020304" pitchFamily="18" charset="0"/>
                </a:rPr>
                <a:t>/species/d/</a:t>
              </a:r>
              <a:r>
                <a:rPr lang="en-US" sz="800" dirty="0" err="1">
                  <a:latin typeface="Times New Roman" panose="02020603050405020304" pitchFamily="18" charset="0"/>
                  <a:cs typeface="Times New Roman" panose="02020603050405020304" pitchFamily="18" charset="0"/>
                </a:rPr>
                <a:t>diplodocus.html</a:t>
              </a:r>
              <a:endParaRPr lang="en-US" sz="8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9BEE56-5EBA-2742-A866-9A4F50772A2F}"/>
                  </a:ext>
                </a:extLst>
              </p:cNvPr>
              <p:cNvSpPr txBox="1"/>
              <p:nvPr/>
            </p:nvSpPr>
            <p:spPr>
              <a:xfrm>
                <a:off x="251012" y="2596896"/>
                <a:ext cx="5132832" cy="4013022"/>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dinosaur was submerged with </a:t>
                </a:r>
                <a14:m>
                  <m:oMath xmlns:m="http://schemas.openxmlformats.org/officeDocument/2006/math">
                    <m:r>
                      <a:rPr lang="en-US" b="0" i="1" smtClean="0">
                        <a:latin typeface="Cambria Math" panose="02040503050406030204" pitchFamily="18" charset="0"/>
                      </a:rPr>
                      <m:t>80%</m:t>
                    </m:r>
                  </m:oMath>
                </a14:m>
                <a:r>
                  <a:rPr lang="en-US" dirty="0">
                    <a:latin typeface="Times New Roman" panose="02020603050405020304" pitchFamily="18" charset="0"/>
                    <a:cs typeface="Times New Roman" panose="02020603050405020304" pitchFamily="18" charset="0"/>
                  </a:rPr>
                  <a:t> of its body under water, what would be the dinosaurs apparent weight?  That is, what fraction of the dinosaur's actual weight would be supported?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it is </a:t>
                </a:r>
                <a14:m>
                  <m:oMath xmlns:m="http://schemas.openxmlformats.org/officeDocument/2006/math">
                    <m:r>
                      <a:rPr lang="en-US" i="1">
                        <a:latin typeface="Cambria Math" panose="02040503050406030204" pitchFamily="18" charset="0"/>
                      </a:rPr>
                      <m:t>80% </m:t>
                    </m:r>
                  </m:oMath>
                </a14:m>
                <a:r>
                  <a:rPr lang="en-US" dirty="0">
                    <a:latin typeface="Times New Roman" panose="02020603050405020304" pitchFamily="18" charset="0"/>
                    <a:cs typeface="Times New Roman" panose="02020603050405020304" pitchFamily="18" charset="0"/>
                  </a:rPr>
                  <a:t>submerged its lungs would be about </a:t>
                </a:r>
                <a14:m>
                  <m:oMath xmlns:m="http://schemas.openxmlformats.org/officeDocument/2006/math">
                    <m:r>
                      <a:rPr lang="en-US" i="1">
                        <a:latin typeface="Cambria Math" panose="02040503050406030204" pitchFamily="18" charset="0"/>
                        <a:cs typeface="Times New Roman" panose="02020603050405020304" pitchFamily="18" charset="0"/>
                      </a:rPr>
                      <m:t>4</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below the surface of the water.  At this depth, what would be the difference in pressure between the water and the dinosaur’s lungs?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for the dinosaur to breath, the maximum pressure difference needs to be </a:t>
                </a:r>
                <a14:m>
                  <m:oMath xmlns:m="http://schemas.openxmlformats.org/officeDocument/2006/math">
                    <m:r>
                      <a:rPr lang="en-US" b="0" i="1" smtClean="0">
                        <a:latin typeface="Cambria Math" panose="02040503050406030204" pitchFamily="18" charset="0"/>
                        <a:cs typeface="Times New Roman" panose="02020603050405020304" pitchFamily="18" charset="0"/>
                      </a:rPr>
                      <m:t>8000 </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𝑁</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𝑚</m:t>
                                </m:r>
                              </m:e>
                              <m:sup>
                                <m:r>
                                  <a:rPr lang="en-US" b="0" i="1" smtClean="0">
                                    <a:latin typeface="Cambria Math" panose="02040503050406030204" pitchFamily="18" charset="0"/>
                                    <a:cs typeface="Times New Roman" panose="02020603050405020304" pitchFamily="18" charset="0"/>
                                  </a:rPr>
                                  <m:t>2</m:t>
                                </m:r>
                              </m:sup>
                            </m:sSup>
                          </m:den>
                        </m:f>
                      </m:e>
                    </m:box>
                  </m:oMath>
                </a14:m>
                <a:r>
                  <a:rPr lang="en-US" dirty="0">
                    <a:latin typeface="Times New Roman" panose="02020603050405020304" pitchFamily="18" charset="0"/>
                    <a:cs typeface="Times New Roman" panose="02020603050405020304" pitchFamily="18" charset="0"/>
                  </a:rPr>
                  <a:t> or less, could Diplodocus have breathed submerged in the water?</a:t>
                </a:r>
              </a:p>
            </p:txBody>
          </p:sp>
        </mc:Choice>
        <mc:Fallback xmlns="">
          <p:sp>
            <p:nvSpPr>
              <p:cNvPr id="8" name="TextBox 7">
                <a:extLst>
                  <a:ext uri="{FF2B5EF4-FFF2-40B4-BE49-F238E27FC236}">
                    <a16:creationId xmlns:a16="http://schemas.microsoft.com/office/drawing/2014/main" id="{649BEE56-5EBA-2742-A866-9A4F50772A2F}"/>
                  </a:ext>
                </a:extLst>
              </p:cNvPr>
              <p:cNvSpPr txBox="1">
                <a:spLocks noRot="1" noChangeAspect="1" noMove="1" noResize="1" noEditPoints="1" noAdjustHandles="1" noChangeArrowheads="1" noChangeShapeType="1" noTextEdit="1"/>
              </p:cNvSpPr>
              <p:nvPr/>
            </p:nvSpPr>
            <p:spPr>
              <a:xfrm>
                <a:off x="251012" y="2596896"/>
                <a:ext cx="5132832" cy="4013022"/>
              </a:xfrm>
              <a:prstGeom prst="rect">
                <a:avLst/>
              </a:prstGeom>
              <a:blipFill>
                <a:blip r:embed="rId4"/>
                <a:stretch>
                  <a:fillRect l="-741" t="-631" r="-1235" b="-15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DCD51E0-1AB2-6041-BF95-6A53AA8C4570}"/>
              </a:ext>
            </a:extLst>
          </p:cNvPr>
          <p:cNvSpPr txBox="1"/>
          <p:nvPr/>
        </p:nvSpPr>
        <p:spPr>
          <a:xfrm>
            <a:off x="251012" y="170329"/>
            <a:ext cx="22203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at Rest</a:t>
            </a:r>
          </a:p>
        </p:txBody>
      </p:sp>
    </p:spTree>
    <p:extLst>
      <p:ext uri="{BB962C8B-B14F-4D97-AF65-F5344CB8AC3E}">
        <p14:creationId xmlns:p14="http://schemas.microsoft.com/office/powerpoint/2010/main" val="189697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2D58A0-A0F5-FA43-A8F6-F549B39C9931}"/>
              </a:ext>
            </a:extLst>
          </p:cNvPr>
          <p:cNvSpPr txBox="1"/>
          <p:nvPr/>
        </p:nvSpPr>
        <p:spPr>
          <a:xfrm>
            <a:off x="251012" y="170329"/>
            <a:ext cx="219562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at Rest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B257EE-092F-0741-8860-E2E6B1891106}"/>
                  </a:ext>
                </a:extLst>
              </p:cNvPr>
              <p:cNvSpPr txBox="1"/>
              <p:nvPr/>
            </p:nvSpPr>
            <p:spPr>
              <a:xfrm>
                <a:off x="251012" y="1645920"/>
                <a:ext cx="6539932" cy="4247317"/>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Royal Caribbean has some of the largest cruise ships in the world.  Consider the Oasis class cruise ship the </a:t>
                </a:r>
                <a:r>
                  <a:rPr lang="en-US" i="1" dirty="0">
                    <a:latin typeface="Times New Roman" panose="02020603050405020304" pitchFamily="18" charset="0"/>
                    <a:cs typeface="Times New Roman" panose="02020603050405020304" pitchFamily="18" charset="0"/>
                  </a:rPr>
                  <a:t>Oasis of the Seas </a:t>
                </a:r>
                <a:r>
                  <a:rPr lang="en-US" dirty="0">
                    <a:latin typeface="Times New Roman" panose="02020603050405020304" pitchFamily="18" charset="0"/>
                    <a:cs typeface="Times New Roman" panose="02020603050405020304" pitchFamily="18" charset="0"/>
                  </a:rPr>
                  <a:t>docked at a port.  The ship has a weight of </a:t>
                </a:r>
                <a14:m>
                  <m:oMath xmlns:m="http://schemas.openxmlformats.org/officeDocument/2006/math">
                    <m:r>
                      <a:rPr lang="en-US" b="0" i="1" smtClean="0">
                        <a:latin typeface="Cambria Math" panose="02040503050406030204" pitchFamily="18" charset="0"/>
                      </a:rPr>
                      <m:t>226838</m:t>
                    </m:r>
                    <m:r>
                      <a:rPr lang="en-US" b="0" i="1" smtClean="0">
                        <a:latin typeface="Cambria Math" panose="02040503050406030204" pitchFamily="18" charset="0"/>
                      </a:rPr>
                      <m:t>𝑡𝑜𝑛𝑠</m:t>
                    </m:r>
                    <m:r>
                      <a:rPr lang="en-US" b="0" i="1" smtClean="0">
                        <a:latin typeface="Cambria Math" panose="02040503050406030204" pitchFamily="18" charset="0"/>
                      </a:rPr>
                      <m:t> (~2×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is </a:t>
                </a:r>
                <a14:m>
                  <m:oMath xmlns:m="http://schemas.openxmlformats.org/officeDocument/2006/math">
                    <m:r>
                      <a:rPr lang="en-US" b="0" i="1" smtClean="0">
                        <a:latin typeface="Cambria Math" panose="02040503050406030204" pitchFamily="18" charset="0"/>
                      </a:rPr>
                      <m:t>1184</m:t>
                    </m:r>
                  </m:oMath>
                </a14:m>
                <a:r>
                  <a:rPr lang="en-US" dirty="0">
                    <a:latin typeface="Times New Roman" panose="02020603050405020304" pitchFamily="18" charset="0"/>
                    <a:cs typeface="Times New Roman" panose="02020603050405020304" pitchFamily="18" charset="0"/>
                  </a:rPr>
                  <a:t> feet (</a:t>
                </a:r>
                <a14:m>
                  <m:oMath xmlns:m="http://schemas.openxmlformats.org/officeDocument/2006/math">
                    <m:r>
                      <a:rPr lang="en-US" b="0" i="1" smtClean="0">
                        <a:latin typeface="Cambria Math" panose="02040503050406030204" pitchFamily="18" charset="0"/>
                        <a:cs typeface="Times New Roman" panose="02020603050405020304" pitchFamily="18" charset="0"/>
                      </a:rPr>
                      <m:t>~395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long, </a:t>
                </a:r>
                <a14:m>
                  <m:oMath xmlns:m="http://schemas.openxmlformats.org/officeDocument/2006/math">
                    <m:r>
                      <a:rPr lang="en-US" b="0" i="1" smtClean="0">
                        <a:latin typeface="Cambria Math" panose="02040503050406030204" pitchFamily="18" charset="0"/>
                      </a:rPr>
                      <m:t>208</m:t>
                    </m:r>
                  </m:oMath>
                </a14:m>
                <a:r>
                  <a:rPr lang="en-US" dirty="0">
                    <a:latin typeface="Times New Roman" panose="02020603050405020304" pitchFamily="18" charset="0"/>
                    <a:cs typeface="Times New Roman" panose="02020603050405020304" pitchFamily="18" charset="0"/>
                  </a:rPr>
                  <a:t> feet (</a:t>
                </a:r>
                <a14:m>
                  <m:oMath xmlns:m="http://schemas.openxmlformats.org/officeDocument/2006/math">
                    <m:r>
                      <a:rPr lang="en-US" b="0" i="1" smtClean="0">
                        <a:latin typeface="Cambria Math" panose="02040503050406030204" pitchFamily="18" charset="0"/>
                        <a:cs typeface="Times New Roman" panose="02020603050405020304" pitchFamily="18" charset="0"/>
                      </a:rPr>
                      <m:t>~69</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wide, </a:t>
                </a:r>
                <a14:m>
                  <m:oMath xmlns:m="http://schemas.openxmlformats.org/officeDocument/2006/math">
                    <m:r>
                      <a:rPr lang="en-US" b="0" i="1" smtClean="0">
                        <a:latin typeface="Cambria Math" panose="02040503050406030204" pitchFamily="18" charset="0"/>
                      </a:rPr>
                      <m:t>213</m:t>
                    </m:r>
                  </m:oMath>
                </a14:m>
                <a:r>
                  <a:rPr lang="en-US" dirty="0">
                    <a:latin typeface="Times New Roman" panose="02020603050405020304" pitchFamily="18" charset="0"/>
                    <a:cs typeface="Times New Roman" panose="02020603050405020304" pitchFamily="18" charset="0"/>
                  </a:rPr>
                  <a:t> feet (</a:t>
                </a:r>
                <a14:m>
                  <m:oMath xmlns:m="http://schemas.openxmlformats.org/officeDocument/2006/math">
                    <m:r>
                      <a:rPr lang="en-US" b="0" i="1" smtClean="0">
                        <a:latin typeface="Cambria Math" panose="02040503050406030204" pitchFamily="18" charset="0"/>
                        <a:cs typeface="Times New Roman" panose="02020603050405020304" pitchFamily="18" charset="0"/>
                      </a:rPr>
                      <m:t>~71</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and when empty has a maximum draft of </a:t>
                </a:r>
                <a14:m>
                  <m:oMath xmlns:m="http://schemas.openxmlformats.org/officeDocument/2006/math">
                    <m:r>
                      <a:rPr lang="en-US" b="0" i="1" smtClean="0">
                        <a:latin typeface="Cambria Math" panose="02040503050406030204" pitchFamily="18" charset="0"/>
                      </a:rPr>
                      <m:t>30</m:t>
                    </m:r>
                    <m:r>
                      <a:rPr lang="en-US" b="0" i="1" smtClean="0">
                        <a:latin typeface="Cambria Math" panose="02040503050406030204" pitchFamily="18" charset="0"/>
                      </a:rPr>
                      <m:t>𝑓𝑒𝑒𝑡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panose="02040503050406030204" pitchFamily="18" charset="0"/>
                          </a:rPr>
                          <m:t>𝑚</m:t>
                        </m:r>
                      </m:e>
                    </m:d>
                  </m:oMath>
                </a14:m>
                <a:r>
                  <a:rPr lang="en-US" dirty="0">
                    <a:latin typeface="Times New Roman" panose="02020603050405020304" pitchFamily="18" charset="0"/>
                    <a:cs typeface="Times New Roman" panose="02020603050405020304" pitchFamily="18" charset="0"/>
                  </a:rPr>
                  <a:t>, where the draft is how deep the ship can comfortably sink into the water, or how much of the ship is below the water.  This ship can accommodate </a:t>
                </a:r>
                <a14:m>
                  <m:oMath xmlns:m="http://schemas.openxmlformats.org/officeDocument/2006/math">
                    <m:r>
                      <a:rPr lang="en-US" b="0" i="1" smtClean="0">
                        <a:latin typeface="Cambria Math" panose="02040503050406030204" pitchFamily="18" charset="0"/>
                      </a:rPr>
                      <m:t>8461</m:t>
                    </m:r>
                  </m:oMath>
                </a14:m>
                <a:r>
                  <a:rPr lang="en-US" dirty="0">
                    <a:latin typeface="Times New Roman" panose="02020603050405020304" pitchFamily="18" charset="0"/>
                    <a:cs typeface="Times New Roman" panose="02020603050405020304" pitchFamily="18" charset="0"/>
                  </a:rPr>
                  <a:t> passengers (</a:t>
                </a:r>
                <a14:m>
                  <m:oMath xmlns:m="http://schemas.openxmlformats.org/officeDocument/2006/math">
                    <m:r>
                      <a:rPr lang="en-US" b="0" i="1" smtClean="0">
                        <a:latin typeface="Cambria Math" panose="02040503050406030204" pitchFamily="18" charset="0"/>
                      </a:rPr>
                      <m:t>6296</m:t>
                    </m:r>
                  </m:oMath>
                </a14:m>
                <a:r>
                  <a:rPr lang="en-US" dirty="0">
                    <a:latin typeface="Times New Roman" panose="02020603050405020304" pitchFamily="18" charset="0"/>
                    <a:cs typeface="Times New Roman" panose="02020603050405020304" pitchFamily="18" charset="0"/>
                  </a:rPr>
                  <a:t>) and crew (</a:t>
                </a:r>
                <a14:m>
                  <m:oMath xmlns:m="http://schemas.openxmlformats.org/officeDocument/2006/math">
                    <m:r>
                      <a:rPr lang="en-US" b="0" i="1" smtClean="0">
                        <a:latin typeface="Cambria Math" panose="02040503050406030204" pitchFamily="18" charset="0"/>
                      </a:rPr>
                      <m:t>2165</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Before any passengers and crew get on the ship, what is the draft of the ship?</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the ship scheduled to depart and that it is fully laden.  How much deeper in the water will the ship sink if all passengers and crew get on the ship for a voyage?</a:t>
                </a:r>
              </a:p>
            </p:txBody>
          </p:sp>
        </mc:Choice>
        <mc:Fallback xmlns="">
          <p:sp>
            <p:nvSpPr>
              <p:cNvPr id="5" name="TextBox 4">
                <a:extLst>
                  <a:ext uri="{FF2B5EF4-FFF2-40B4-BE49-F238E27FC236}">
                    <a16:creationId xmlns:a16="http://schemas.microsoft.com/office/drawing/2014/main" id="{D5B257EE-092F-0741-8860-E2E6B1891106}"/>
                  </a:ext>
                </a:extLst>
              </p:cNvPr>
              <p:cNvSpPr txBox="1">
                <a:spLocks noRot="1" noChangeAspect="1" noMove="1" noResize="1" noEditPoints="1" noAdjustHandles="1" noChangeArrowheads="1" noChangeShapeType="1" noTextEdit="1"/>
              </p:cNvSpPr>
              <p:nvPr/>
            </p:nvSpPr>
            <p:spPr>
              <a:xfrm>
                <a:off x="251012" y="1645920"/>
                <a:ext cx="6539932" cy="4247317"/>
              </a:xfrm>
              <a:prstGeom prst="rect">
                <a:avLst/>
              </a:prstGeom>
              <a:blipFill>
                <a:blip r:embed="rId2"/>
                <a:stretch>
                  <a:fillRect l="-775" t="-595" r="-775" b="-119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296A6C09-5A61-4C47-AA17-A4C6A06EF4B8}"/>
              </a:ext>
            </a:extLst>
          </p:cNvPr>
          <p:cNvGrpSpPr/>
          <p:nvPr/>
        </p:nvGrpSpPr>
        <p:grpSpPr>
          <a:xfrm>
            <a:off x="7034784" y="1475231"/>
            <a:ext cx="4962144" cy="3824318"/>
            <a:chOff x="6583680" y="1438811"/>
            <a:chExt cx="5437632" cy="4093383"/>
          </a:xfrm>
        </p:grpSpPr>
        <p:pic>
          <p:nvPicPr>
            <p:cNvPr id="7" name="Picture 2" descr="Oasis of the Seas.jpg">
              <a:extLst>
                <a:ext uri="{FF2B5EF4-FFF2-40B4-BE49-F238E27FC236}">
                  <a16:creationId xmlns:a16="http://schemas.microsoft.com/office/drawing/2014/main" id="{6517902B-7A9A-8343-A08F-E3900DB70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1438811"/>
              <a:ext cx="5437632" cy="40782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1FF541-AC78-2744-9032-F5CD99D91EAA}"/>
                </a:ext>
              </a:extLst>
            </p:cNvPr>
            <p:cNvSpPr/>
            <p:nvPr/>
          </p:nvSpPr>
          <p:spPr>
            <a:xfrm>
              <a:off x="6583680" y="5301592"/>
              <a:ext cx="4101604" cy="230602"/>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en.wikipedia.org</a:t>
              </a:r>
              <a:r>
                <a:rPr lang="en-US" sz="800" dirty="0">
                  <a:latin typeface="Times New Roman" panose="02020603050405020304" pitchFamily="18" charset="0"/>
                  <a:cs typeface="Times New Roman" panose="02020603050405020304" pitchFamily="18" charset="0"/>
                </a:rPr>
                <a:t>/wiki/</a:t>
              </a:r>
              <a:r>
                <a:rPr lang="en-US" sz="800" dirty="0" err="1">
                  <a:latin typeface="Times New Roman" panose="02020603050405020304" pitchFamily="18" charset="0"/>
                  <a:cs typeface="Times New Roman" panose="02020603050405020304" pitchFamily="18" charset="0"/>
                </a:rPr>
                <a:t>Oasis_of_the_Seas</a:t>
              </a:r>
              <a:r>
                <a:rPr lang="en-US" sz="800" dirty="0">
                  <a:latin typeface="Times New Roman" panose="02020603050405020304" pitchFamily="18" charset="0"/>
                  <a:cs typeface="Times New Roman" panose="02020603050405020304" pitchFamily="18" charset="0"/>
                </a:rPr>
                <a:t>#/media/</a:t>
              </a:r>
              <a:r>
                <a:rPr lang="en-US" sz="800" dirty="0" err="1">
                  <a:latin typeface="Times New Roman" panose="02020603050405020304" pitchFamily="18" charset="0"/>
                  <a:cs typeface="Times New Roman" panose="02020603050405020304" pitchFamily="18" charset="0"/>
                </a:rPr>
                <a:t>File:Oasis_of_the_Seas.jpg</a:t>
              </a:r>
              <a:endParaRPr lang="en-US" sz="800" dirty="0">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B1147876-E16F-0D48-B940-BE35E12D2174}"/>
              </a:ext>
            </a:extLst>
          </p:cNvPr>
          <p:cNvSpPr/>
          <p:nvPr/>
        </p:nvSpPr>
        <p:spPr>
          <a:xfrm>
            <a:off x="6778752" y="6611774"/>
            <a:ext cx="5413248" cy="24622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Oasis of the Seas information:  https://</a:t>
            </a:r>
            <a:r>
              <a:rPr lang="en-US" sz="1000" dirty="0" err="1">
                <a:latin typeface="Times New Roman" panose="02020603050405020304" pitchFamily="18" charset="0"/>
                <a:cs typeface="Times New Roman" panose="02020603050405020304" pitchFamily="18" charset="0"/>
              </a:rPr>
              <a:t>www.tripsavvy.com</a:t>
            </a:r>
            <a:r>
              <a:rPr lang="en-US" sz="1000" dirty="0">
                <a:latin typeface="Times New Roman" panose="02020603050405020304" pitchFamily="18" charset="0"/>
                <a:cs typeface="Times New Roman" panose="02020603050405020304" pitchFamily="18" charset="0"/>
              </a:rPr>
              <a:t>/oasis-of-the-seas-royal-caribbean-992876</a:t>
            </a:r>
          </a:p>
        </p:txBody>
      </p:sp>
      <p:sp>
        <p:nvSpPr>
          <p:cNvPr id="10" name="Rectangle 9">
            <a:extLst>
              <a:ext uri="{FF2B5EF4-FFF2-40B4-BE49-F238E27FC236}">
                <a16:creationId xmlns:a16="http://schemas.microsoft.com/office/drawing/2014/main" id="{F597BC0A-A28B-C24A-B0A5-5DAE2DC5E40C}"/>
              </a:ext>
            </a:extLst>
          </p:cNvPr>
          <p:cNvSpPr/>
          <p:nvPr/>
        </p:nvSpPr>
        <p:spPr>
          <a:xfrm>
            <a:off x="251012" y="927383"/>
            <a:ext cx="117852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4</a:t>
            </a:r>
          </a:p>
        </p:txBody>
      </p:sp>
    </p:spTree>
    <p:extLst>
      <p:ext uri="{BB962C8B-B14F-4D97-AF65-F5344CB8AC3E}">
        <p14:creationId xmlns:p14="http://schemas.microsoft.com/office/powerpoint/2010/main" val="187550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0DDBC-FC31-9940-A70A-0BC247652AB5}"/>
              </a:ext>
            </a:extLst>
          </p:cNvPr>
          <p:cNvSpPr txBox="1"/>
          <p:nvPr/>
        </p:nvSpPr>
        <p:spPr>
          <a:xfrm>
            <a:off x="96447" y="307723"/>
            <a:ext cx="22770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in Motion</a:t>
            </a:r>
          </a:p>
        </p:txBody>
      </p:sp>
      <p:sp>
        <p:nvSpPr>
          <p:cNvPr id="5" name="TextBox 4">
            <a:extLst>
              <a:ext uri="{FF2B5EF4-FFF2-40B4-BE49-F238E27FC236}">
                <a16:creationId xmlns:a16="http://schemas.microsoft.com/office/drawing/2014/main" id="{FBD6CF59-F7E6-0B49-BB4E-4A62E796F34F}"/>
              </a:ext>
            </a:extLst>
          </p:cNvPr>
          <p:cNvSpPr txBox="1"/>
          <p:nvPr/>
        </p:nvSpPr>
        <p:spPr>
          <a:xfrm>
            <a:off x="96447" y="769388"/>
            <a:ext cx="3514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25D0C2-B74A-9344-9F6F-0058F87EBD1D}"/>
                  </a:ext>
                </a:extLst>
              </p:cNvPr>
              <p:cNvSpPr txBox="1"/>
              <p:nvPr/>
            </p:nvSpPr>
            <p:spPr>
              <a:xfrm>
                <a:off x="96447" y="1432259"/>
                <a:ext cx="7874388" cy="4857035"/>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lawn sprinkler is being fed by a hose with a diameter of </a:t>
                </a:r>
                <a14:m>
                  <m:oMath xmlns:m="http://schemas.openxmlformats.org/officeDocument/2006/math">
                    <m:r>
                      <a:rPr lang="en-US" b="0" i="1" smtClean="0">
                        <a:latin typeface="Cambria Math" panose="02040503050406030204" pitchFamily="18" charset="0"/>
                      </a:rPr>
                      <m:t>0.019</m:t>
                    </m:r>
                    <m:r>
                      <a:rPr lang="en-US" b="0" i="1" smtClean="0">
                        <a:latin typeface="Cambria Math" panose="02040503050406030204" pitchFamily="18" charset="0"/>
                      </a:rPr>
                      <m:t>𝑚</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The flow rate for the water in the hose from a faucet at the house is </a:t>
                </a:r>
                <a14:m>
                  <m:oMath xmlns:m="http://schemas.openxmlformats.org/officeDocument/2006/math">
                    <m:r>
                      <a:rPr lang="en-US" b="0" i="1" smtClean="0">
                        <a:latin typeface="Cambria Math" panose="02040503050406030204" pitchFamily="18" charset="0"/>
                      </a:rPr>
                      <m:t>6.31</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ea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and the water ultimately flows out of three cylindrical sprinkler heads each with a diameter of </a:t>
                </a:r>
                <a14:m>
                  <m:oMath xmlns:m="http://schemas.openxmlformats.org/officeDocument/2006/math">
                    <m:r>
                      <a:rPr lang="en-US" i="1">
                        <a:latin typeface="Cambria Math" panose="02040503050406030204" pitchFamily="18" charset="0"/>
                      </a:rPr>
                      <m:t>0.0</m:t>
                    </m:r>
                    <m:r>
                      <a:rPr lang="en-US" b="0" i="1" smtClean="0">
                        <a:latin typeface="Cambria Math" panose="02040503050406030204" pitchFamily="18" charset="0"/>
                      </a:rPr>
                      <m:t>064</m:t>
                    </m:r>
                    <m:r>
                      <a:rPr lang="en-US" i="1">
                        <a:latin typeface="Cambria Math" panose="02040503050406030204" pitchFamily="18" charset="0"/>
                      </a:rPr>
                      <m:t>𝑚</m:t>
                    </m:r>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In the figure, ignore the “gold” looking ends and assume the water exits through one circular opening at the end of each sprinkler head.</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water as it enters the sprinkler from the hose?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water as it exits from one of the sprinkler heads?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outflow from the sprinkler creates a torque about the center of the sprinkler and this distributes water to the lawn.  If the water is turned on and the sprinkler spins at a final rate of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=61</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𝑟𝑒𝑣</m:t>
                            </m:r>
                          </m:num>
                          <m:den>
                            <m:r>
                              <a:rPr lang="en-US" b="0" i="1" smtClean="0">
                                <a:latin typeface="Cambria Math" panose="02040503050406030204" pitchFamily="18" charset="0"/>
                                <a:ea typeface="Cambria Math" panose="02040503050406030204" pitchFamily="18" charset="0"/>
                              </a:rPr>
                              <m:t>𝑚𝑖𝑛</m:t>
                            </m:r>
                          </m:den>
                        </m:f>
                      </m:e>
                    </m:box>
                    <m:r>
                      <a:rPr lang="en-US" b="0" i="1"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after a time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=3</m:t>
                    </m:r>
                    <m:r>
                      <a:rPr lang="en-US" b="0" i="1" smtClean="0">
                        <a:latin typeface="Cambria Math" panose="02040503050406030204" pitchFamily="18" charset="0"/>
                      </a:rPr>
                      <m:t>𝑠</m:t>
                    </m:r>
                  </m:oMath>
                </a14:m>
                <a:r>
                  <a:rPr lang="en-US" dirty="0">
                    <a:latin typeface="Times New Roman" panose="02020603050405020304" pitchFamily="18" charset="0"/>
                    <a:cs typeface="Times New Roman" panose="02020603050405020304" pitchFamily="18" charset="0"/>
                  </a:rPr>
                  <a:t>, what is the radius of the sprinkler?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8D25D0C2-B74A-9344-9F6F-0058F87EBD1D}"/>
                  </a:ext>
                </a:extLst>
              </p:cNvPr>
              <p:cNvSpPr txBox="1">
                <a:spLocks noRot="1" noChangeAspect="1" noMove="1" noResize="1" noEditPoints="1" noAdjustHandles="1" noChangeArrowheads="1" noChangeShapeType="1" noTextEdit="1"/>
              </p:cNvSpPr>
              <p:nvPr/>
            </p:nvSpPr>
            <p:spPr>
              <a:xfrm>
                <a:off x="96447" y="1432259"/>
                <a:ext cx="7874388" cy="4857035"/>
              </a:xfrm>
              <a:prstGeom prst="rect">
                <a:avLst/>
              </a:prstGeom>
              <a:blipFill>
                <a:blip r:embed="rId2"/>
                <a:stretch>
                  <a:fillRect l="-644" r="-644"/>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B51A1B35-B7AA-5E4F-BF3F-58420AFB8889}"/>
              </a:ext>
            </a:extLst>
          </p:cNvPr>
          <p:cNvGrpSpPr/>
          <p:nvPr/>
        </p:nvGrpSpPr>
        <p:grpSpPr>
          <a:xfrm>
            <a:off x="8044888" y="1962733"/>
            <a:ext cx="4226625" cy="3703153"/>
            <a:chOff x="7965375" y="1883220"/>
            <a:chExt cx="4226625" cy="3703153"/>
          </a:xfrm>
        </p:grpSpPr>
        <p:grpSp>
          <p:nvGrpSpPr>
            <p:cNvPr id="8" name="Group 7">
              <a:extLst>
                <a:ext uri="{FF2B5EF4-FFF2-40B4-BE49-F238E27FC236}">
                  <a16:creationId xmlns:a16="http://schemas.microsoft.com/office/drawing/2014/main" id="{9B780AD9-344F-BD45-A6F8-9365333E9888}"/>
                </a:ext>
              </a:extLst>
            </p:cNvPr>
            <p:cNvGrpSpPr/>
            <p:nvPr/>
          </p:nvGrpSpPr>
          <p:grpSpPr>
            <a:xfrm>
              <a:off x="7988302" y="1921763"/>
              <a:ext cx="4203698" cy="3664610"/>
              <a:chOff x="7988302" y="2076142"/>
              <a:chExt cx="4203698" cy="3664610"/>
            </a:xfrm>
          </p:grpSpPr>
          <p:pic>
            <p:nvPicPr>
              <p:cNvPr id="15" name="Picture 14">
                <a:extLst>
                  <a:ext uri="{FF2B5EF4-FFF2-40B4-BE49-F238E27FC236}">
                    <a16:creationId xmlns:a16="http://schemas.microsoft.com/office/drawing/2014/main" id="{1CEC8C3E-CB14-9343-8445-50B6832FCEFB}"/>
                  </a:ext>
                </a:extLst>
              </p:cNvPr>
              <p:cNvPicPr>
                <a:picLocks noChangeAspect="1"/>
              </p:cNvPicPr>
              <p:nvPr/>
            </p:nvPicPr>
            <p:blipFill>
              <a:blip r:embed="rId3"/>
              <a:stretch>
                <a:fillRect/>
              </a:stretch>
            </p:blipFill>
            <p:spPr>
              <a:xfrm>
                <a:off x="8047680" y="2076142"/>
                <a:ext cx="4144320" cy="3177125"/>
              </a:xfrm>
              <a:prstGeom prst="rect">
                <a:avLst/>
              </a:prstGeom>
            </p:spPr>
          </p:pic>
          <p:sp>
            <p:nvSpPr>
              <p:cNvPr id="16" name="Rectangle 15">
                <a:extLst>
                  <a:ext uri="{FF2B5EF4-FFF2-40B4-BE49-F238E27FC236}">
                    <a16:creationId xmlns:a16="http://schemas.microsoft.com/office/drawing/2014/main" id="{700AB28D-0487-A040-89DA-93C446E75E2A}"/>
                  </a:ext>
                </a:extLst>
              </p:cNvPr>
              <p:cNvSpPr/>
              <p:nvPr/>
            </p:nvSpPr>
            <p:spPr>
              <a:xfrm>
                <a:off x="7988302" y="5032866"/>
                <a:ext cx="4203697" cy="707886"/>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www.lowes.com</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pd</a:t>
                </a:r>
                <a:r>
                  <a:rPr lang="en-US" sz="800" dirty="0">
                    <a:latin typeface="Times New Roman" panose="02020603050405020304" pitchFamily="18" charset="0"/>
                    <a:cs typeface="Times New Roman" panose="02020603050405020304" pitchFamily="18" charset="0"/>
                  </a:rPr>
                  <a:t>/Gilmour-Whirling-Heavy-Duty-692-sq-ft-Rotating-Sled-Lawn-Sprinkler/1000738722?cm_mmc=</a:t>
                </a:r>
                <a:r>
                  <a:rPr lang="en-US" sz="800" dirty="0" err="1">
                    <a:latin typeface="Times New Roman" panose="02020603050405020304" pitchFamily="18" charset="0"/>
                    <a:cs typeface="Times New Roman" panose="02020603050405020304" pitchFamily="18" charset="0"/>
                  </a:rPr>
                  <a:t>shp</a:t>
                </a:r>
                <a:r>
                  <a:rPr lang="en-US" sz="800" dirty="0">
                    <a:latin typeface="Times New Roman" panose="02020603050405020304" pitchFamily="18" charset="0"/>
                    <a:cs typeface="Times New Roman" panose="02020603050405020304" pitchFamily="18" charset="0"/>
                  </a:rPr>
                  <a:t>-_-c-_-</a:t>
                </a:r>
                <a:r>
                  <a:rPr lang="en-US" sz="800" dirty="0" err="1">
                    <a:latin typeface="Times New Roman" panose="02020603050405020304" pitchFamily="18" charset="0"/>
                    <a:cs typeface="Times New Roman" panose="02020603050405020304" pitchFamily="18" charset="0"/>
                  </a:rPr>
                  <a:t>prd</a:t>
                </a:r>
                <a:r>
                  <a:rPr lang="en-US" sz="800" dirty="0">
                    <a:latin typeface="Times New Roman" panose="02020603050405020304" pitchFamily="18" charset="0"/>
                    <a:cs typeface="Times New Roman" panose="02020603050405020304" pitchFamily="18" charset="0"/>
                  </a:rPr>
                  <a:t>-_-sol-_-google-_-</a:t>
                </a:r>
                <a:r>
                  <a:rPr lang="en-US" sz="800" dirty="0" err="1">
                    <a:latin typeface="Times New Roman" panose="02020603050405020304" pitchFamily="18" charset="0"/>
                    <a:cs typeface="Times New Roman" panose="02020603050405020304" pitchFamily="18" charset="0"/>
                  </a:rPr>
                  <a:t>lia</a:t>
                </a:r>
                <a:r>
                  <a:rPr lang="en-US" sz="800" dirty="0">
                    <a:latin typeface="Times New Roman" panose="02020603050405020304" pitchFamily="18" charset="0"/>
                    <a:cs typeface="Times New Roman" panose="02020603050405020304" pitchFamily="18" charset="0"/>
                  </a:rPr>
                  <a:t>-_--_-watering-_-1000738722-_-0&amp;store_code=1740&amp;placeholder=</a:t>
                </a:r>
                <a:r>
                  <a:rPr lang="en-US" sz="800" dirty="0" err="1">
                    <a:latin typeface="Times New Roman" panose="02020603050405020304" pitchFamily="18" charset="0"/>
                    <a:cs typeface="Times New Roman" panose="02020603050405020304" pitchFamily="18" charset="0"/>
                  </a:rPr>
                  <a:t>null&amp;gclid</a:t>
                </a:r>
                <a:r>
                  <a:rPr lang="en-US" sz="800" dirty="0">
                    <a:latin typeface="Times New Roman" panose="02020603050405020304" pitchFamily="18" charset="0"/>
                    <a:cs typeface="Times New Roman" panose="02020603050405020304" pitchFamily="18" charset="0"/>
                  </a:rPr>
                  <a:t>=EAIaIQobChMIlL7M277F6QIVDNvACh1P5gIDEAQYBiABEgLUCvD_BwE&amp;gclsrc=</a:t>
                </a:r>
                <a:r>
                  <a:rPr lang="en-US" sz="800" dirty="0" err="1">
                    <a:latin typeface="Times New Roman" panose="02020603050405020304" pitchFamily="18" charset="0"/>
                    <a:cs typeface="Times New Roman" panose="02020603050405020304" pitchFamily="18" charset="0"/>
                  </a:rPr>
                  <a:t>aw.ds</a:t>
                </a:r>
                <a:endParaRPr lang="en-US" sz="800" dirty="0">
                  <a:latin typeface="Times New Roman" panose="02020603050405020304" pitchFamily="18" charset="0"/>
                  <a:cs typeface="Times New Roman" panose="02020603050405020304" pitchFamily="18" charset="0"/>
                </a:endParaRPr>
              </a:p>
            </p:txBody>
          </p:sp>
        </p:grpSp>
        <p:cxnSp>
          <p:nvCxnSpPr>
            <p:cNvPr id="9" name="Straight Arrow Connector 8">
              <a:extLst>
                <a:ext uri="{FF2B5EF4-FFF2-40B4-BE49-F238E27FC236}">
                  <a16:creationId xmlns:a16="http://schemas.microsoft.com/office/drawing/2014/main" id="{1B13E71B-100F-0C49-B604-8ED8B588D591}"/>
                </a:ext>
              </a:extLst>
            </p:cNvPr>
            <p:cNvCxnSpPr>
              <a:cxnSpLocks/>
            </p:cNvCxnSpPr>
            <p:nvPr/>
          </p:nvCxnSpPr>
          <p:spPr>
            <a:xfrm>
              <a:off x="9820894" y="2190997"/>
              <a:ext cx="1318161" cy="112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B0E4F5A-1CDC-6549-87EB-EE12DC31063F}"/>
                </a:ext>
              </a:extLst>
            </p:cNvPr>
            <p:cNvCxnSpPr>
              <a:cxnSpLocks/>
              <a:stCxn id="11" idx="2"/>
            </p:cNvCxnSpPr>
            <p:nvPr/>
          </p:nvCxnSpPr>
          <p:spPr>
            <a:xfrm flipH="1">
              <a:off x="8585862" y="2190997"/>
              <a:ext cx="1265710" cy="338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BFBD5B-F542-AE41-B3D6-0D6632E35885}"/>
                </a:ext>
              </a:extLst>
            </p:cNvPr>
            <p:cNvSpPr txBox="1"/>
            <p:nvPr/>
          </p:nvSpPr>
          <p:spPr>
            <a:xfrm>
              <a:off x="9157855" y="1883220"/>
              <a:ext cx="138743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Sprinkler heads</a:t>
              </a:r>
            </a:p>
          </p:txBody>
        </p:sp>
        <p:cxnSp>
          <p:nvCxnSpPr>
            <p:cNvPr id="12" name="Straight Arrow Connector 11">
              <a:extLst>
                <a:ext uri="{FF2B5EF4-FFF2-40B4-BE49-F238E27FC236}">
                  <a16:creationId xmlns:a16="http://schemas.microsoft.com/office/drawing/2014/main" id="{0201DFCE-0D60-A147-9827-F7E8790CDC34}"/>
                </a:ext>
              </a:extLst>
            </p:cNvPr>
            <p:cNvCxnSpPr>
              <a:cxnSpLocks/>
            </p:cNvCxnSpPr>
            <p:nvPr/>
          </p:nvCxnSpPr>
          <p:spPr>
            <a:xfrm>
              <a:off x="9829799" y="2190996"/>
              <a:ext cx="559132" cy="2000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C2C2FA-E601-264B-9EB8-CA6D9F4164CB}"/>
                </a:ext>
              </a:extLst>
            </p:cNvPr>
            <p:cNvSpPr txBox="1"/>
            <p:nvPr/>
          </p:nvSpPr>
          <p:spPr>
            <a:xfrm>
              <a:off x="7965375" y="3477385"/>
              <a:ext cx="191192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Water in from faucet.</a:t>
              </a:r>
            </a:p>
          </p:txBody>
        </p:sp>
        <p:cxnSp>
          <p:nvCxnSpPr>
            <p:cNvPr id="14" name="Straight Arrow Connector 13">
              <a:extLst>
                <a:ext uri="{FF2B5EF4-FFF2-40B4-BE49-F238E27FC236}">
                  <a16:creationId xmlns:a16="http://schemas.microsoft.com/office/drawing/2014/main" id="{4F199342-DCAF-8745-8D4D-392648CFCA9A}"/>
                </a:ext>
              </a:extLst>
            </p:cNvPr>
            <p:cNvCxnSpPr>
              <a:cxnSpLocks/>
            </p:cNvCxnSpPr>
            <p:nvPr/>
          </p:nvCxnSpPr>
          <p:spPr>
            <a:xfrm>
              <a:off x="8731248" y="3781264"/>
              <a:ext cx="348427" cy="410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29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707E2F-1EFE-1048-AC09-5DDD1FE08455}"/>
              </a:ext>
            </a:extLst>
          </p:cNvPr>
          <p:cNvSpPr txBox="1"/>
          <p:nvPr/>
        </p:nvSpPr>
        <p:spPr>
          <a:xfrm>
            <a:off x="295835" y="277906"/>
            <a:ext cx="22770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in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1343368-6B21-3D4C-92B8-04D91FA599EA}"/>
                  </a:ext>
                </a:extLst>
              </p:cNvPr>
              <p:cNvSpPr/>
              <p:nvPr/>
            </p:nvSpPr>
            <p:spPr>
              <a:xfrm>
                <a:off x="295834" y="1684925"/>
                <a:ext cx="5040095" cy="3482877"/>
              </a:xfrm>
              <a:prstGeom prst="rect">
                <a:avLst/>
              </a:prstGeom>
            </p:spPr>
            <p:txBody>
              <a:bodyPr wrap="square">
                <a:spAutoFit/>
              </a:bodyPr>
              <a:lstStyle/>
              <a:p>
                <a:pPr algn="just"/>
                <a:r>
                  <a:rPr lang="en-US" dirty="0">
                    <a:effectLst/>
                    <a:latin typeface="Times New Roman" panose="02020603050405020304" pitchFamily="18" charset="0"/>
                    <a:cs typeface="Times New Roman" panose="02020603050405020304" pitchFamily="18" charset="0"/>
                  </a:rPr>
                  <a:t>Consider a dam, like the O’Shaughnessy Dam in California, shown on the right.  The dam holds back a reservoir of water.  </a:t>
                </a:r>
              </a:p>
              <a:p>
                <a:pPr algn="just"/>
                <a:endParaRPr lang="en-US" dirty="0">
                  <a:latin typeface="Times New Roman" panose="02020603050405020304" pitchFamily="18" charset="0"/>
                  <a:cs typeface="Times New Roman" panose="02020603050405020304" pitchFamily="18" charset="0"/>
                </a:endParaRPr>
              </a:p>
              <a:p>
                <a:pPr algn="just"/>
                <a:r>
                  <a:rPr lang="en-US" dirty="0">
                    <a:effectLst/>
                    <a:latin typeface="Times New Roman" panose="02020603050405020304" pitchFamily="18" charset="0"/>
                    <a:cs typeface="Times New Roman" panose="02020603050405020304" pitchFamily="18" charset="0"/>
                  </a:rPr>
                  <a:t>Let the reservoir have a cross-sectional area </a:t>
                </a:r>
                <a14:m>
                  <m:oMath xmlns:m="http://schemas.openxmlformats.org/officeDocument/2006/math">
                    <m:sSub>
                      <m:sSubPr>
                        <m:ctrlPr>
                          <a:rPr lang="en-US" i="1" smtClean="0">
                            <a:effectLst/>
                            <a:latin typeface="Cambria Math" panose="02040503050406030204" pitchFamily="18" charset="0"/>
                          </a:rPr>
                        </m:ctrlPr>
                      </m:sSubPr>
                      <m:e>
                        <m:r>
                          <a:rPr lang="en-US" b="0" i="1" smtClean="0">
                            <a:effectLst/>
                            <a:latin typeface="Cambria Math" panose="02040503050406030204" pitchFamily="18" charset="0"/>
                          </a:rPr>
                          <m:t>𝐴</m:t>
                        </m:r>
                      </m:e>
                      <m:sub>
                        <m:r>
                          <a:rPr lang="en-US" b="0" i="1" smtClean="0">
                            <a:effectLst/>
                            <a:latin typeface="Cambria Math" panose="02040503050406030204" pitchFamily="18" charset="0"/>
                          </a:rPr>
                          <m:t>𝑡𝑜𝑝</m:t>
                        </m:r>
                      </m:sub>
                    </m:sSub>
                  </m:oMath>
                </a14:m>
                <a:r>
                  <a:rPr lang="en-US" dirty="0">
                    <a:effectLst/>
                    <a:latin typeface="Times New Roman" panose="02020603050405020304" pitchFamily="18" charset="0"/>
                    <a:cs typeface="Times New Roman" panose="02020603050405020304" pitchFamily="18" charset="0"/>
                  </a:rPr>
                  <a:t> and someone opens a flood gate on the face of the dam at a depth </a:t>
                </a:r>
                <a14:m>
                  <m:oMath xmlns:m="http://schemas.openxmlformats.org/officeDocument/2006/math">
                    <m:r>
                      <a:rPr lang="en-US" b="0" i="1" smtClean="0">
                        <a:effectLst/>
                        <a:latin typeface="Cambria Math" panose="02040503050406030204" pitchFamily="18" charset="0"/>
                      </a:rPr>
                      <m:t>𝑑</m:t>
                    </m:r>
                  </m:oMath>
                </a14:m>
                <a:r>
                  <a:rPr lang="en-US" dirty="0">
                    <a:effectLst/>
                    <a:latin typeface="Times New Roman" panose="02020603050405020304" pitchFamily="18" charset="0"/>
                    <a:cs typeface="Times New Roman" panose="02020603050405020304" pitchFamily="18" charset="0"/>
                  </a:rPr>
                  <a:t> below the surface of the water in the reservoir.  The flood gate </a:t>
                </a:r>
                <a:r>
                  <a:rPr lang="en-US" dirty="0">
                    <a:latin typeface="Times New Roman" panose="02020603050405020304" pitchFamily="18" charset="0"/>
                    <a:cs typeface="Times New Roman" panose="02020603050405020304" pitchFamily="18" charset="0"/>
                  </a:rPr>
                  <a:t>has an area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𝑓𝑔</m:t>
                        </m:r>
                      </m:sub>
                    </m:sSub>
                  </m:oMath>
                </a14:m>
                <a:r>
                  <a:rPr lang="en-US" dirty="0">
                    <a:effectLst/>
                    <a:latin typeface="Times New Roman" panose="02020603050405020304" pitchFamily="18" charset="0"/>
                    <a:cs typeface="Times New Roman" panose="02020603050405020304" pitchFamily="18" charset="0"/>
                  </a:rPr>
                  <a:t>defined by its radius </a:t>
                </a: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𝑟</m:t>
                        </m:r>
                      </m:e>
                      <m:sub>
                        <m:r>
                          <a:rPr lang="en-US" b="0" i="1" smtClean="0">
                            <a:effectLst/>
                            <a:latin typeface="Cambria Math" panose="02040503050406030204" pitchFamily="18" charset="0"/>
                            <a:cs typeface="Times New Roman" panose="02020603050405020304" pitchFamily="18" charset="0"/>
                          </a:rPr>
                          <m:t>𝑓𝑔</m:t>
                        </m:r>
                      </m:sub>
                    </m:sSub>
                    <m:r>
                      <a:rPr lang="en-US" b="0" i="1" smtClean="0">
                        <a:effectLst/>
                        <a:latin typeface="Cambria Math" panose="02040503050406030204" pitchFamily="18" charset="0"/>
                        <a:cs typeface="Times New Roman" panose="02020603050405020304" pitchFamily="18" charset="0"/>
                      </a:rPr>
                      <m:t>=1.7</m:t>
                    </m:r>
                    <m:r>
                      <a:rPr lang="en-US" b="0" i="1" smtClean="0">
                        <a:effectLst/>
                        <a:latin typeface="Cambria Math" panose="02040503050406030204" pitchFamily="18" charset="0"/>
                        <a:cs typeface="Times New Roman" panose="02020603050405020304" pitchFamily="18" charset="0"/>
                      </a:rPr>
                      <m:t>𝑚</m:t>
                    </m:r>
                    <m:r>
                      <a:rPr lang="en-US" b="0" i="1" smtClean="0">
                        <a:effectLst/>
                        <a:latin typeface="Cambria Math" panose="02040503050406030204" pitchFamily="18" charset="0"/>
                        <a:cs typeface="Times New Roman" panose="02020603050405020304" pitchFamily="18" charset="0"/>
                      </a:rPr>
                      <m:t> (~5</m:t>
                    </m:r>
                    <m:r>
                      <a:rPr lang="en-US" b="0" i="1" smtClean="0">
                        <a:effectLst/>
                        <a:latin typeface="Cambria Math" panose="02040503050406030204" pitchFamily="18" charset="0"/>
                        <a:cs typeface="Times New Roman" panose="02020603050405020304" pitchFamily="18" charset="0"/>
                      </a:rPr>
                      <m:t>𝑓𝑡</m:t>
                    </m:r>
                    <m:r>
                      <a:rPr lang="en-US" b="0" i="1" smtClean="0">
                        <a:effectLst/>
                        <a:latin typeface="Cambria Math" panose="02040503050406030204" pitchFamily="18" charset="0"/>
                        <a:cs typeface="Times New Roman" panose="02020603050405020304" pitchFamily="18" charset="0"/>
                      </a:rPr>
                      <m:t>)</m:t>
                    </m:r>
                  </m:oMath>
                </a14:m>
                <a:r>
                  <a:rPr lang="en-US" dirty="0">
                    <a:effectLst/>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What is the speed of the water flowing out of the floodgate on the side of the dam if </a:t>
                </a:r>
                <a14:m>
                  <m:oMath xmlns:m="http://schemas.openxmlformats.org/officeDocument/2006/math">
                    <m:r>
                      <a:rPr lang="en-US" b="0" i="1" smtClean="0">
                        <a:effectLst/>
                        <a:latin typeface="Cambria Math" panose="02040503050406030204" pitchFamily="18" charset="0"/>
                      </a:rPr>
                      <m:t>𝑑</m:t>
                    </m:r>
                    <m:r>
                      <a:rPr lang="en-US" b="0" i="1" smtClean="0">
                        <a:effectLst/>
                        <a:latin typeface="Cambria Math" panose="02040503050406030204" pitchFamily="18" charset="0"/>
                      </a:rPr>
                      <m:t>=10</m:t>
                    </m:r>
                    <m:r>
                      <a:rPr lang="en-US" b="0" i="1" smtClean="0">
                        <a:effectLst/>
                        <a:latin typeface="Cambria Math" panose="02040503050406030204" pitchFamily="18" charset="0"/>
                      </a:rPr>
                      <m:t>𝑚</m:t>
                    </m:r>
                  </m:oMath>
                </a14:m>
                <a:r>
                  <a:rPr lang="en-US" dirty="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1343368-6B21-3D4C-92B8-04D91FA599EA}"/>
                  </a:ext>
                </a:extLst>
              </p:cNvPr>
              <p:cNvSpPr>
                <a:spLocks noRot="1" noChangeAspect="1" noMove="1" noResize="1" noEditPoints="1" noAdjustHandles="1" noChangeArrowheads="1" noChangeShapeType="1" noTextEdit="1"/>
              </p:cNvSpPr>
              <p:nvPr/>
            </p:nvSpPr>
            <p:spPr>
              <a:xfrm>
                <a:off x="295834" y="1684925"/>
                <a:ext cx="5040095" cy="3482877"/>
              </a:xfrm>
              <a:prstGeom prst="rect">
                <a:avLst/>
              </a:prstGeom>
              <a:blipFill>
                <a:blip r:embed="rId2"/>
                <a:stretch>
                  <a:fillRect l="-1005" t="-725" r="-1005" b="-14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6735194-6561-4046-B7EB-18CBE55430AF}"/>
              </a:ext>
            </a:extLst>
          </p:cNvPr>
          <p:cNvSpPr txBox="1"/>
          <p:nvPr/>
        </p:nvSpPr>
        <p:spPr>
          <a:xfrm>
            <a:off x="295834" y="965200"/>
            <a:ext cx="3514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grpSp>
        <p:nvGrpSpPr>
          <p:cNvPr id="7" name="Group 6">
            <a:extLst>
              <a:ext uri="{FF2B5EF4-FFF2-40B4-BE49-F238E27FC236}">
                <a16:creationId xmlns:a16="http://schemas.microsoft.com/office/drawing/2014/main" id="{1DC2F9D8-8D73-B349-BEC0-D8CFBCA70B1A}"/>
              </a:ext>
            </a:extLst>
          </p:cNvPr>
          <p:cNvGrpSpPr/>
          <p:nvPr/>
        </p:nvGrpSpPr>
        <p:grpSpPr>
          <a:xfrm>
            <a:off x="5787342" y="1334531"/>
            <a:ext cx="6228207" cy="4533833"/>
            <a:chOff x="6759615" y="3042317"/>
            <a:chExt cx="4804520" cy="3770041"/>
          </a:xfrm>
        </p:grpSpPr>
        <p:sp>
          <p:nvSpPr>
            <p:cNvPr id="8" name="Rectangle 7">
              <a:extLst>
                <a:ext uri="{FF2B5EF4-FFF2-40B4-BE49-F238E27FC236}">
                  <a16:creationId xmlns:a16="http://schemas.microsoft.com/office/drawing/2014/main" id="{9F34DB4E-1DB7-5C4A-A2BA-8F7DA1C375CE}"/>
                </a:ext>
              </a:extLst>
            </p:cNvPr>
            <p:cNvSpPr/>
            <p:nvPr/>
          </p:nvSpPr>
          <p:spPr>
            <a:xfrm>
              <a:off x="6759615" y="6596914"/>
              <a:ext cx="3341225"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en.wikipedia.org</a:t>
              </a:r>
              <a:r>
                <a:rPr lang="en-US" sz="800" dirty="0">
                  <a:latin typeface="Times New Roman" panose="02020603050405020304" pitchFamily="18" charset="0"/>
                  <a:cs typeface="Times New Roman" panose="02020603050405020304" pitchFamily="18" charset="0"/>
                </a:rPr>
                <a:t>/wiki/O%27Shaughnessy_Dam_(California)</a:t>
              </a:r>
            </a:p>
          </p:txBody>
        </p:sp>
        <p:pic>
          <p:nvPicPr>
            <p:cNvPr id="9" name="Picture 8">
              <a:extLst>
                <a:ext uri="{FF2B5EF4-FFF2-40B4-BE49-F238E27FC236}">
                  <a16:creationId xmlns:a16="http://schemas.microsoft.com/office/drawing/2014/main" id="{3B5C513E-1A91-BA42-95B4-0B1FD71F7572}"/>
                </a:ext>
              </a:extLst>
            </p:cNvPr>
            <p:cNvPicPr>
              <a:picLocks noChangeAspect="1"/>
            </p:cNvPicPr>
            <p:nvPr/>
          </p:nvPicPr>
          <p:blipFill>
            <a:blip r:embed="rId3"/>
            <a:stretch>
              <a:fillRect/>
            </a:stretch>
          </p:blipFill>
          <p:spPr>
            <a:xfrm>
              <a:off x="6759615" y="3042317"/>
              <a:ext cx="4804520" cy="3554597"/>
            </a:xfrm>
            <a:prstGeom prst="rect">
              <a:avLst/>
            </a:prstGeom>
          </p:spPr>
        </p:pic>
      </p:grpSp>
    </p:spTree>
    <p:extLst>
      <p:ext uri="{BB962C8B-B14F-4D97-AF65-F5344CB8AC3E}">
        <p14:creationId xmlns:p14="http://schemas.microsoft.com/office/powerpoint/2010/main" val="142627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AAE562-4269-A546-8B32-5AF736C8C603}"/>
              </a:ext>
            </a:extLst>
          </p:cNvPr>
          <p:cNvSpPr txBox="1"/>
          <p:nvPr/>
        </p:nvSpPr>
        <p:spPr>
          <a:xfrm>
            <a:off x="295834" y="965200"/>
            <a:ext cx="35141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E3BDB00-A6AF-8042-AD7B-2F14BDCA9107}"/>
                  </a:ext>
                </a:extLst>
              </p:cNvPr>
              <p:cNvSpPr/>
              <p:nvPr/>
            </p:nvSpPr>
            <p:spPr>
              <a:xfrm>
                <a:off x="295834" y="1477161"/>
                <a:ext cx="11614515" cy="951607"/>
              </a:xfrm>
              <a:prstGeom prst="rect">
                <a:avLst/>
              </a:prstGeom>
            </p:spPr>
            <p:txBody>
              <a:bodyPr wrap="square">
                <a:spAutoFit/>
              </a:bodyPr>
              <a:lstStyle/>
              <a:p>
                <a:r>
                  <a:rPr lang="en-US" dirty="0">
                    <a:effectLst/>
                    <a:latin typeface="Times New Roman" panose="02020603050405020304" pitchFamily="18" charset="0"/>
                    <a:cs typeface="Times New Roman" panose="02020603050405020304" pitchFamily="18" charset="0"/>
                  </a:rPr>
                  <a:t>Consider the airplane shown below. What is the aerodynamic lift produced on the wing if the wing has a surface area </a:t>
                </a:r>
                <a14:m>
                  <m:oMath xmlns:m="http://schemas.openxmlformats.org/officeDocument/2006/math">
                    <m:sSub>
                      <m:sSubPr>
                        <m:ctrlPr>
                          <a:rPr lang="en-US" i="1" smtClean="0">
                            <a:effectLst/>
                            <a:latin typeface="Cambria Math" panose="02040503050406030204" pitchFamily="18" charset="0"/>
                          </a:rPr>
                        </m:ctrlPr>
                      </m:sSubPr>
                      <m:e>
                        <m:r>
                          <a:rPr lang="en-US" b="0" i="1" smtClean="0">
                            <a:effectLst/>
                            <a:latin typeface="Cambria Math" panose="02040503050406030204" pitchFamily="18" charset="0"/>
                          </a:rPr>
                          <m:t>𝐴</m:t>
                        </m:r>
                      </m:e>
                      <m:sub>
                        <m:r>
                          <a:rPr lang="en-US" b="0" i="1" smtClean="0">
                            <a:effectLst/>
                            <a:latin typeface="Cambria Math" panose="02040503050406030204" pitchFamily="18" charset="0"/>
                          </a:rPr>
                          <m:t>𝑤𝑖𝑛𝑔</m:t>
                        </m:r>
                      </m:sub>
                    </m:sSub>
                    <m:r>
                      <a:rPr lang="en-US" b="0" i="1" smtClean="0">
                        <a:effectLst/>
                        <a:latin typeface="Cambria Math" panose="02040503050406030204" pitchFamily="18" charset="0"/>
                      </a:rPr>
                      <m:t>=60</m:t>
                    </m:r>
                    <m:sSup>
                      <m:sSupPr>
                        <m:ctrlPr>
                          <a:rPr lang="en-US" b="0" i="1" smtClean="0">
                            <a:effectLst/>
                            <a:latin typeface="Cambria Math" panose="02040503050406030204" pitchFamily="18" charset="0"/>
                          </a:rPr>
                        </m:ctrlPr>
                      </m:sSupPr>
                      <m:e>
                        <m:r>
                          <a:rPr lang="en-US" b="0" i="1" smtClean="0">
                            <a:effectLst/>
                            <a:latin typeface="Cambria Math" panose="02040503050406030204" pitchFamily="18" charset="0"/>
                          </a:rPr>
                          <m:t>𝑚</m:t>
                        </m:r>
                      </m:e>
                      <m:sup>
                        <m:r>
                          <a:rPr lang="en-US" b="0" i="1" smtClean="0">
                            <a:effectLst/>
                            <a:latin typeface="Cambria Math" panose="02040503050406030204" pitchFamily="18" charset="0"/>
                          </a:rPr>
                          <m:t>2</m:t>
                        </m:r>
                      </m:sup>
                    </m:sSup>
                  </m:oMath>
                </a14:m>
                <a:r>
                  <a:rPr lang="en-US" dirty="0">
                    <a:effectLst/>
                    <a:latin typeface="Times New Roman" panose="02020603050405020304" pitchFamily="18" charset="0"/>
                    <a:cs typeface="Times New Roman" panose="02020603050405020304" pitchFamily="18" charset="0"/>
                  </a:rPr>
                  <a:t> and the velocity of the airflow across the top and bottom of the wing are </a:t>
                </a:r>
                <a14:m>
                  <m:oMath xmlns:m="http://schemas.openxmlformats.org/officeDocument/2006/math">
                    <m:r>
                      <a:rPr lang="en-US" b="0" i="1" smtClean="0">
                        <a:effectLst/>
                        <a:latin typeface="Cambria Math" panose="02040503050406030204" pitchFamily="18" charset="0"/>
                      </a:rPr>
                      <m:t>340</m:t>
                    </m:r>
                    <m:box>
                      <m:boxPr>
                        <m:ctrlPr>
                          <a:rPr lang="en-US" b="0" i="1" smtClean="0">
                            <a:effectLst/>
                            <a:latin typeface="Cambria Math" panose="02040503050406030204" pitchFamily="18" charset="0"/>
                          </a:rPr>
                        </m:ctrlPr>
                      </m:boxPr>
                      <m:e>
                        <m:argPr>
                          <m:argSz m:val="-1"/>
                        </m:argPr>
                        <m:f>
                          <m:fPr>
                            <m:ctrlPr>
                              <a:rPr lang="en-US" b="0" i="1" smtClean="0">
                                <a:effectLst/>
                                <a:latin typeface="Cambria Math" panose="02040503050406030204" pitchFamily="18" charset="0"/>
                              </a:rPr>
                            </m:ctrlPr>
                          </m:fPr>
                          <m:num>
                            <m:r>
                              <a:rPr lang="en-US" b="0" i="1" smtClean="0">
                                <a:effectLst/>
                                <a:latin typeface="Cambria Math" panose="02040503050406030204" pitchFamily="18" charset="0"/>
                              </a:rPr>
                              <m:t>𝑚</m:t>
                            </m:r>
                          </m:num>
                          <m:den>
                            <m:r>
                              <a:rPr lang="en-US" b="0" i="1" smtClean="0">
                                <a:effectLst/>
                                <a:latin typeface="Cambria Math" panose="02040503050406030204" pitchFamily="18" charset="0"/>
                              </a:rPr>
                              <m:t>𝑠</m:t>
                            </m:r>
                          </m:den>
                        </m:f>
                      </m:e>
                    </m:box>
                  </m:oMath>
                </a14:m>
                <a:r>
                  <a:rPr lang="en-US" dirty="0">
                    <a:effectLst/>
                    <a:latin typeface="Times New Roman" panose="02020603050405020304" pitchFamily="18" charset="0"/>
                    <a:cs typeface="Times New Roman" panose="02020603050405020304" pitchFamily="18" charset="0"/>
                  </a:rPr>
                  <a:t> and </a:t>
                </a:r>
                <a14:m>
                  <m:oMath xmlns:m="http://schemas.openxmlformats.org/officeDocument/2006/math">
                    <m:r>
                      <a:rPr lang="en-US" b="0" i="1" smtClean="0">
                        <a:effectLst/>
                        <a:latin typeface="Cambria Math" panose="02040503050406030204" pitchFamily="18" charset="0"/>
                      </a:rPr>
                      <m:t>290</m:t>
                    </m:r>
                    <m:box>
                      <m:boxPr>
                        <m:ctrlPr>
                          <a:rPr lang="en-US" b="0" i="1" smtClean="0">
                            <a:effectLst/>
                            <a:latin typeface="Cambria Math" panose="02040503050406030204" pitchFamily="18" charset="0"/>
                          </a:rPr>
                        </m:ctrlPr>
                      </m:boxPr>
                      <m:e>
                        <m:argPr>
                          <m:argSz m:val="-1"/>
                        </m:argPr>
                        <m:f>
                          <m:fPr>
                            <m:ctrlPr>
                              <a:rPr lang="en-US" b="0" i="1" smtClean="0">
                                <a:effectLst/>
                                <a:latin typeface="Cambria Math" panose="02040503050406030204" pitchFamily="18" charset="0"/>
                              </a:rPr>
                            </m:ctrlPr>
                          </m:fPr>
                          <m:num>
                            <m:r>
                              <a:rPr lang="en-US" b="0" i="1" smtClean="0">
                                <a:effectLst/>
                                <a:latin typeface="Cambria Math" panose="02040503050406030204" pitchFamily="18" charset="0"/>
                              </a:rPr>
                              <m:t>𝑚</m:t>
                            </m:r>
                          </m:num>
                          <m:den>
                            <m:r>
                              <a:rPr lang="en-US" b="0" i="1" smtClean="0">
                                <a:effectLst/>
                                <a:latin typeface="Cambria Math" panose="02040503050406030204" pitchFamily="18" charset="0"/>
                              </a:rPr>
                              <m:t>𝑠</m:t>
                            </m:r>
                          </m:den>
                        </m:f>
                      </m:e>
                    </m:box>
                  </m:oMath>
                </a14:m>
                <a:r>
                  <a:rPr lang="en-US" dirty="0">
                    <a:effectLst/>
                    <a:latin typeface="Times New Roman" panose="02020603050405020304" pitchFamily="18" charset="0"/>
                    <a:cs typeface="Times New Roman" panose="02020603050405020304" pitchFamily="18" charset="0"/>
                  </a:rPr>
                  <a:t> respectively? The weight of the plane is </a:t>
                </a:r>
                <a14:m>
                  <m:oMath xmlns:m="http://schemas.openxmlformats.org/officeDocument/2006/math">
                    <m:r>
                      <a:rPr lang="en-US" b="0" i="1" smtClean="0">
                        <a:effectLst/>
                        <a:latin typeface="Cambria Math" panose="02040503050406030204" pitchFamily="18" charset="0"/>
                        <a:cs typeface="Times New Roman" panose="02020603050405020304" pitchFamily="18" charset="0"/>
                      </a:rPr>
                      <m:t>80</m:t>
                    </m:r>
                    <m:r>
                      <a:rPr lang="en-US" b="0" i="1" smtClean="0">
                        <a:effectLst/>
                        <a:latin typeface="Cambria Math" panose="02040503050406030204" pitchFamily="18" charset="0"/>
                        <a:cs typeface="Times New Roman" panose="02020603050405020304" pitchFamily="18" charset="0"/>
                      </a:rPr>
                      <m:t>𝑘𝑁</m:t>
                    </m:r>
                  </m:oMath>
                </a14:m>
                <a:r>
                  <a:rPr lang="en-US" dirty="0">
                    <a:latin typeface="Times New Roman" panose="02020603050405020304" pitchFamily="18"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3E3BDB00-A6AF-8042-AD7B-2F14BDCA9107}"/>
                  </a:ext>
                </a:extLst>
              </p:cNvPr>
              <p:cNvSpPr>
                <a:spLocks noRot="1" noChangeAspect="1" noMove="1" noResize="1" noEditPoints="1" noAdjustHandles="1" noChangeArrowheads="1" noChangeShapeType="1" noTextEdit="1"/>
              </p:cNvSpPr>
              <p:nvPr/>
            </p:nvSpPr>
            <p:spPr>
              <a:xfrm>
                <a:off x="295834" y="1477161"/>
                <a:ext cx="11614515" cy="951607"/>
              </a:xfrm>
              <a:prstGeom prst="rect">
                <a:avLst/>
              </a:prstGeom>
              <a:blipFill>
                <a:blip r:embed="rId2"/>
                <a:stretch>
                  <a:fillRect l="-437" t="-2632" b="-92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F2348D2-0508-2D49-8FE7-A5CFB97A4228}"/>
              </a:ext>
            </a:extLst>
          </p:cNvPr>
          <p:cNvPicPr>
            <a:picLocks noChangeAspect="1"/>
          </p:cNvPicPr>
          <p:nvPr/>
        </p:nvPicPr>
        <p:blipFill>
          <a:blip r:embed="rId3"/>
          <a:stretch>
            <a:fillRect/>
          </a:stretch>
        </p:blipFill>
        <p:spPr>
          <a:xfrm>
            <a:off x="3556741" y="3292030"/>
            <a:ext cx="5092700" cy="1943100"/>
          </a:xfrm>
          <a:prstGeom prst="rect">
            <a:avLst/>
          </a:prstGeom>
        </p:spPr>
      </p:pic>
      <p:sp>
        <p:nvSpPr>
          <p:cNvPr id="7" name="TextBox 6">
            <a:extLst>
              <a:ext uri="{FF2B5EF4-FFF2-40B4-BE49-F238E27FC236}">
                <a16:creationId xmlns:a16="http://schemas.microsoft.com/office/drawing/2014/main" id="{654F8424-C00F-B141-B5DF-0C090AD69309}"/>
              </a:ext>
            </a:extLst>
          </p:cNvPr>
          <p:cNvSpPr txBox="1"/>
          <p:nvPr/>
        </p:nvSpPr>
        <p:spPr>
          <a:xfrm>
            <a:off x="251012" y="170329"/>
            <a:ext cx="228212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Fluids in Motion</a:t>
            </a:r>
          </a:p>
        </p:txBody>
      </p:sp>
    </p:spTree>
    <p:extLst>
      <p:ext uri="{BB962C8B-B14F-4D97-AF65-F5344CB8AC3E}">
        <p14:creationId xmlns:p14="http://schemas.microsoft.com/office/powerpoint/2010/main" val="117871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636C181-6C5E-9543-AF7F-FFCC2802C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59" y="1761591"/>
            <a:ext cx="2668419" cy="2909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497E948-CE8E-3F4D-ADCF-EC8C95BD5692}"/>
              </a:ext>
            </a:extLst>
          </p:cNvPr>
          <p:cNvPicPr>
            <a:picLocks noChangeAspect="1"/>
          </p:cNvPicPr>
          <p:nvPr/>
        </p:nvPicPr>
        <p:blipFill>
          <a:blip r:embed="rId3"/>
          <a:stretch>
            <a:fillRect/>
          </a:stretch>
        </p:blipFill>
        <p:spPr>
          <a:xfrm>
            <a:off x="7647134" y="1761591"/>
            <a:ext cx="3834951" cy="2876213"/>
          </a:xfrm>
          <a:prstGeom prst="rect">
            <a:avLst/>
          </a:prstGeom>
        </p:spPr>
      </p:pic>
      <p:sp>
        <p:nvSpPr>
          <p:cNvPr id="6" name="Rectangle 5">
            <a:extLst>
              <a:ext uri="{FF2B5EF4-FFF2-40B4-BE49-F238E27FC236}">
                <a16:creationId xmlns:a16="http://schemas.microsoft.com/office/drawing/2014/main" id="{65FC9518-BC83-FC4C-9031-90262D968E97}"/>
              </a:ext>
            </a:extLst>
          </p:cNvPr>
          <p:cNvSpPr/>
          <p:nvPr/>
        </p:nvSpPr>
        <p:spPr>
          <a:xfrm>
            <a:off x="259976" y="5026229"/>
            <a:ext cx="11635451" cy="1200329"/>
          </a:xfrm>
          <a:prstGeom prst="rect">
            <a:avLst/>
          </a:prstGeom>
        </p:spPr>
        <p:txBody>
          <a:bodyPr wrap="square">
            <a:spAutoFit/>
          </a:bodyPr>
          <a:lstStyle/>
          <a:p>
            <a:pPr algn="just"/>
            <a:r>
              <a:rPr lang="en-US" dirty="0">
                <a:latin typeface="Times New Roman"/>
                <a:cs typeface="Times New Roman"/>
              </a:rPr>
              <a:t>The function of the heart is to pump blood through the network of arteries and veins called the cardiovascular system.  </a:t>
            </a:r>
          </a:p>
          <a:p>
            <a:pPr algn="just"/>
            <a:endParaRPr lang="en-US" dirty="0">
              <a:latin typeface="Times New Roman"/>
              <a:cs typeface="Times New Roman"/>
            </a:endParaRPr>
          </a:p>
          <a:p>
            <a:pPr algn="just"/>
            <a:r>
              <a:rPr lang="en-US" dirty="0">
                <a:latin typeface="Times New Roman"/>
                <a:cs typeface="Times New Roman"/>
              </a:rPr>
              <a:t>Arteries carry oxygenated blood from the heart to the major systems of the body and veins carry oxygen poor blood back to the heart.</a:t>
            </a:r>
          </a:p>
        </p:txBody>
      </p:sp>
      <p:sp>
        <p:nvSpPr>
          <p:cNvPr id="7" name="TextBox 6">
            <a:extLst>
              <a:ext uri="{FF2B5EF4-FFF2-40B4-BE49-F238E27FC236}">
                <a16:creationId xmlns:a16="http://schemas.microsoft.com/office/drawing/2014/main" id="{ED7227A9-CDD7-E843-8CC5-5818804449E5}"/>
              </a:ext>
            </a:extLst>
          </p:cNvPr>
          <p:cNvSpPr txBox="1"/>
          <p:nvPr/>
        </p:nvSpPr>
        <p:spPr>
          <a:xfrm>
            <a:off x="150645" y="78489"/>
            <a:ext cx="488576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Physics of the Body</a:t>
            </a:r>
          </a:p>
          <a:p>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 Human Heart</a:t>
            </a:r>
          </a:p>
        </p:txBody>
      </p:sp>
      <p:sp>
        <p:nvSpPr>
          <p:cNvPr id="8" name="Rectangle 7">
            <a:extLst>
              <a:ext uri="{FF2B5EF4-FFF2-40B4-BE49-F238E27FC236}">
                <a16:creationId xmlns:a16="http://schemas.microsoft.com/office/drawing/2014/main" id="{D2399736-4C0A-0A4D-8262-1BB930C553B6}"/>
              </a:ext>
            </a:extLst>
          </p:cNvPr>
          <p:cNvSpPr/>
          <p:nvPr/>
        </p:nvSpPr>
        <p:spPr>
          <a:xfrm>
            <a:off x="228599" y="909486"/>
            <a:ext cx="11508129" cy="646331"/>
          </a:xfrm>
          <a:prstGeom prst="rect">
            <a:avLst/>
          </a:prstGeom>
        </p:spPr>
        <p:txBody>
          <a:bodyPr wrap="square">
            <a:spAutoFit/>
          </a:bodyPr>
          <a:lstStyle/>
          <a:p>
            <a:pPr algn="just"/>
            <a:r>
              <a:rPr lang="en-US" dirty="0">
                <a:latin typeface="Times New Roman"/>
                <a:cs typeface="Times New Roman"/>
              </a:rPr>
              <a:t>The human heart is a dual suction/pressure pump that pulls in blood from the major systems of the body and pumps blood back out to those major systems through a closed loop.</a:t>
            </a:r>
          </a:p>
        </p:txBody>
      </p:sp>
      <p:sp>
        <p:nvSpPr>
          <p:cNvPr id="9" name="Rectangle 8">
            <a:extLst>
              <a:ext uri="{FF2B5EF4-FFF2-40B4-BE49-F238E27FC236}">
                <a16:creationId xmlns:a16="http://schemas.microsoft.com/office/drawing/2014/main" id="{4EF0D781-8AC7-D14B-BBF9-CECF1C5EF5C6}"/>
              </a:ext>
            </a:extLst>
          </p:cNvPr>
          <p:cNvSpPr/>
          <p:nvPr/>
        </p:nvSpPr>
        <p:spPr>
          <a:xfrm>
            <a:off x="3854496" y="1785175"/>
            <a:ext cx="3792638" cy="2862322"/>
          </a:xfrm>
          <a:prstGeom prst="rect">
            <a:avLst/>
          </a:prstGeom>
        </p:spPr>
        <p:txBody>
          <a:bodyPr wrap="square">
            <a:spAutoFit/>
          </a:bodyPr>
          <a:lstStyle/>
          <a:p>
            <a:pPr algn="just"/>
            <a:r>
              <a:rPr lang="en-US" dirty="0">
                <a:latin typeface="Times New Roman"/>
                <a:cs typeface="Times New Roman"/>
              </a:rPr>
              <a:t>A schematic on the left of the human heart and a cadaver dissection of the human heart and lungs on the right showing part of the circulatory system.</a:t>
            </a:r>
          </a:p>
          <a:p>
            <a:pPr algn="just"/>
            <a:endParaRPr lang="en-US" dirty="0">
              <a:latin typeface="Times New Roman"/>
              <a:cs typeface="Times New Roman"/>
            </a:endParaRPr>
          </a:p>
          <a:p>
            <a:pPr algn="just"/>
            <a:r>
              <a:rPr lang="en-US" dirty="0">
                <a:latin typeface="Times New Roman"/>
                <a:cs typeface="Times New Roman"/>
              </a:rPr>
              <a:t>The atria of the heart provide suction to pull blood in from the systems of the body while the ventricles provide pumping to push the blood around to the systems of the body.</a:t>
            </a:r>
          </a:p>
        </p:txBody>
      </p:sp>
    </p:spTree>
    <p:extLst>
      <p:ext uri="{BB962C8B-B14F-4D97-AF65-F5344CB8AC3E}">
        <p14:creationId xmlns:p14="http://schemas.microsoft.com/office/powerpoint/2010/main" val="140353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
            <a:extLst>
              <a:ext uri="{FF2B5EF4-FFF2-40B4-BE49-F238E27FC236}">
                <a16:creationId xmlns:a16="http://schemas.microsoft.com/office/drawing/2014/main" id="{9ABE1F8A-4899-3545-9DA3-5D9700BDFD14}"/>
              </a:ext>
            </a:extLst>
          </p:cNvPr>
          <p:cNvSpPr txBox="1">
            <a:spLocks noChangeArrowheads="1"/>
          </p:cNvSpPr>
          <p:nvPr/>
        </p:nvSpPr>
        <p:spPr bwMode="auto">
          <a:xfrm>
            <a:off x="9179859" y="2285951"/>
            <a:ext cx="282388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charset="0"/>
                <a:cs typeface="Times New Roman" charset="0"/>
              </a:rPr>
              <a:t>Anatomical view of a cadaver dissection of the thoracic (or chest) cavity. </a:t>
            </a:r>
          </a:p>
          <a:p>
            <a:endParaRPr lang="en-US" sz="1800" dirty="0">
              <a:latin typeface="Times New Roman" charset="0"/>
              <a:cs typeface="Times New Roman" charset="0"/>
            </a:endParaRPr>
          </a:p>
          <a:p>
            <a:r>
              <a:rPr lang="en-US" sz="1800" dirty="0">
                <a:latin typeface="Times New Roman" charset="0"/>
                <a:cs typeface="Times New Roman" charset="0"/>
              </a:rPr>
              <a:t>This shows the major organs in the chest and upper abdomen of the human body.</a:t>
            </a:r>
          </a:p>
        </p:txBody>
      </p:sp>
      <p:sp>
        <p:nvSpPr>
          <p:cNvPr id="34" name="TextBox 33">
            <a:extLst>
              <a:ext uri="{FF2B5EF4-FFF2-40B4-BE49-F238E27FC236}">
                <a16:creationId xmlns:a16="http://schemas.microsoft.com/office/drawing/2014/main" id="{18F4A25A-65B2-BD46-8482-EAA643D0F784}"/>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cxnSp>
        <p:nvCxnSpPr>
          <p:cNvPr id="65" name="Straight Arrow Connector 64">
            <a:extLst>
              <a:ext uri="{FF2B5EF4-FFF2-40B4-BE49-F238E27FC236}">
                <a16:creationId xmlns:a16="http://schemas.microsoft.com/office/drawing/2014/main" id="{AA8701CA-B1C5-9645-A2CA-99A785EA2AAF}"/>
              </a:ext>
            </a:extLst>
          </p:cNvPr>
          <p:cNvCxnSpPr/>
          <p:nvPr/>
        </p:nvCxnSpPr>
        <p:spPr>
          <a:xfrm flipH="1" flipV="1">
            <a:off x="9677400" y="5428095"/>
            <a:ext cx="914400" cy="112415"/>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E80EAD99-2992-2A41-B7A9-B8C7EDF8BA3E}"/>
              </a:ext>
            </a:extLst>
          </p:cNvPr>
          <p:cNvGrpSpPr/>
          <p:nvPr/>
        </p:nvGrpSpPr>
        <p:grpSpPr>
          <a:xfrm>
            <a:off x="259976" y="999565"/>
            <a:ext cx="8839200" cy="5554663"/>
            <a:chOff x="76200" y="990600"/>
            <a:chExt cx="8839200" cy="5554663"/>
          </a:xfrm>
        </p:grpSpPr>
        <p:grpSp>
          <p:nvGrpSpPr>
            <p:cNvPr id="4" name="Group 3">
              <a:extLst>
                <a:ext uri="{FF2B5EF4-FFF2-40B4-BE49-F238E27FC236}">
                  <a16:creationId xmlns:a16="http://schemas.microsoft.com/office/drawing/2014/main" id="{8FACEC83-1CE1-1248-8B6A-0E1647B5B6FD}"/>
                </a:ext>
              </a:extLst>
            </p:cNvPr>
            <p:cNvGrpSpPr/>
            <p:nvPr/>
          </p:nvGrpSpPr>
          <p:grpSpPr>
            <a:xfrm>
              <a:off x="76200" y="990600"/>
              <a:ext cx="8839200" cy="5554663"/>
              <a:chOff x="76200" y="990600"/>
              <a:chExt cx="8839200" cy="5554663"/>
            </a:xfrm>
          </p:grpSpPr>
          <p:pic>
            <p:nvPicPr>
              <p:cNvPr id="5" name="Picture 2">
                <a:extLst>
                  <a:ext uri="{FF2B5EF4-FFF2-40B4-BE49-F238E27FC236}">
                    <a16:creationId xmlns:a16="http://schemas.microsoft.com/office/drawing/2014/main" id="{44552097-3EAE-1E49-97B5-680059F1F3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334000" cy="555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AA3299CB-C137-834D-AF6C-6ED4B900C791}"/>
                  </a:ext>
                </a:extLst>
              </p:cNvPr>
              <p:cNvSpPr txBox="1">
                <a:spLocks noChangeArrowheads="1"/>
              </p:cNvSpPr>
              <p:nvPr/>
            </p:nvSpPr>
            <p:spPr bwMode="auto">
              <a:xfrm>
                <a:off x="6970059" y="3198812"/>
                <a:ext cx="1447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Left Upper Lobe of the Lung</a:t>
                </a:r>
              </a:p>
            </p:txBody>
          </p:sp>
          <p:sp>
            <p:nvSpPr>
              <p:cNvPr id="8" name="TextBox 8">
                <a:extLst>
                  <a:ext uri="{FF2B5EF4-FFF2-40B4-BE49-F238E27FC236}">
                    <a16:creationId xmlns:a16="http://schemas.microsoft.com/office/drawing/2014/main" id="{CBCBEE02-C82C-9744-A5A0-444C523DB2EE}"/>
                  </a:ext>
                </a:extLst>
              </p:cNvPr>
              <p:cNvSpPr txBox="1">
                <a:spLocks noChangeArrowheads="1"/>
              </p:cNvSpPr>
              <p:nvPr/>
            </p:nvSpPr>
            <p:spPr bwMode="auto">
              <a:xfrm>
                <a:off x="152400" y="3429000"/>
                <a:ext cx="1447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Right Upper Lobe of the Lung</a:t>
                </a:r>
              </a:p>
            </p:txBody>
          </p:sp>
          <p:sp>
            <p:nvSpPr>
              <p:cNvPr id="9" name="TextBox 9">
                <a:extLst>
                  <a:ext uri="{FF2B5EF4-FFF2-40B4-BE49-F238E27FC236}">
                    <a16:creationId xmlns:a16="http://schemas.microsoft.com/office/drawing/2014/main" id="{074AB08E-ADF9-CF4D-B2B7-34642A41EF27}"/>
                  </a:ext>
                </a:extLst>
              </p:cNvPr>
              <p:cNvSpPr txBox="1">
                <a:spLocks noChangeArrowheads="1"/>
              </p:cNvSpPr>
              <p:nvPr/>
            </p:nvSpPr>
            <p:spPr bwMode="auto">
              <a:xfrm>
                <a:off x="116541" y="4495800"/>
                <a:ext cx="1447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Middle Right Lobe of the Lung</a:t>
                </a:r>
              </a:p>
            </p:txBody>
          </p:sp>
          <p:sp>
            <p:nvSpPr>
              <p:cNvPr id="10" name="TextBox 10">
                <a:extLst>
                  <a:ext uri="{FF2B5EF4-FFF2-40B4-BE49-F238E27FC236}">
                    <a16:creationId xmlns:a16="http://schemas.microsoft.com/office/drawing/2014/main" id="{576DED12-6F83-2249-8CDD-59EAFB1229D7}"/>
                  </a:ext>
                </a:extLst>
              </p:cNvPr>
              <p:cNvSpPr txBox="1">
                <a:spLocks noChangeArrowheads="1"/>
              </p:cNvSpPr>
              <p:nvPr/>
            </p:nvSpPr>
            <p:spPr bwMode="auto">
              <a:xfrm>
                <a:off x="6934200" y="5181600"/>
                <a:ext cx="1447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Left Lower Lobe of the Lung</a:t>
                </a:r>
              </a:p>
            </p:txBody>
          </p:sp>
          <p:sp>
            <p:nvSpPr>
              <p:cNvPr id="11" name="TextBox 11">
                <a:extLst>
                  <a:ext uri="{FF2B5EF4-FFF2-40B4-BE49-F238E27FC236}">
                    <a16:creationId xmlns:a16="http://schemas.microsoft.com/office/drawing/2014/main" id="{5AFB41E1-288D-2046-9B21-8579DB136E93}"/>
                  </a:ext>
                </a:extLst>
              </p:cNvPr>
              <p:cNvSpPr txBox="1">
                <a:spLocks noChangeArrowheads="1"/>
              </p:cNvSpPr>
              <p:nvPr/>
            </p:nvSpPr>
            <p:spPr bwMode="auto">
              <a:xfrm>
                <a:off x="152400" y="5562600"/>
                <a:ext cx="1447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Right Lower Lobe of the Lung</a:t>
                </a:r>
              </a:p>
            </p:txBody>
          </p:sp>
          <p:sp>
            <p:nvSpPr>
              <p:cNvPr id="12" name="TextBox 12">
                <a:extLst>
                  <a:ext uri="{FF2B5EF4-FFF2-40B4-BE49-F238E27FC236}">
                    <a16:creationId xmlns:a16="http://schemas.microsoft.com/office/drawing/2014/main" id="{E7674101-619E-4848-821B-0AC81BEF780F}"/>
                  </a:ext>
                </a:extLst>
              </p:cNvPr>
              <p:cNvSpPr txBox="1">
                <a:spLocks noChangeArrowheads="1"/>
              </p:cNvSpPr>
              <p:nvPr/>
            </p:nvSpPr>
            <p:spPr bwMode="auto">
              <a:xfrm>
                <a:off x="3886200" y="1143000"/>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Trachea</a:t>
                </a:r>
              </a:p>
            </p:txBody>
          </p:sp>
          <p:sp>
            <p:nvSpPr>
              <p:cNvPr id="13" name="TextBox 13">
                <a:extLst>
                  <a:ext uri="{FF2B5EF4-FFF2-40B4-BE49-F238E27FC236}">
                    <a16:creationId xmlns:a16="http://schemas.microsoft.com/office/drawing/2014/main" id="{B5E888A6-4607-1648-94F1-BB9FDCD270DF}"/>
                  </a:ext>
                </a:extLst>
              </p:cNvPr>
              <p:cNvSpPr txBox="1">
                <a:spLocks noChangeArrowheads="1"/>
              </p:cNvSpPr>
              <p:nvPr/>
            </p:nvSpPr>
            <p:spPr bwMode="auto">
              <a:xfrm>
                <a:off x="4267200" y="5867400"/>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Heart</a:t>
                </a:r>
              </a:p>
            </p:txBody>
          </p:sp>
          <p:sp>
            <p:nvSpPr>
              <p:cNvPr id="14" name="TextBox 14">
                <a:extLst>
                  <a:ext uri="{FF2B5EF4-FFF2-40B4-BE49-F238E27FC236}">
                    <a16:creationId xmlns:a16="http://schemas.microsoft.com/office/drawing/2014/main" id="{23469603-6AEC-5C40-BD98-4E7FA3AD05B5}"/>
                  </a:ext>
                </a:extLst>
              </p:cNvPr>
              <p:cNvSpPr txBox="1">
                <a:spLocks noChangeArrowheads="1"/>
              </p:cNvSpPr>
              <p:nvPr/>
            </p:nvSpPr>
            <p:spPr bwMode="auto">
              <a:xfrm>
                <a:off x="6934200" y="2590800"/>
                <a:ext cx="198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Pulmonary Artery</a:t>
                </a:r>
              </a:p>
            </p:txBody>
          </p:sp>
          <p:cxnSp>
            <p:nvCxnSpPr>
              <p:cNvPr id="15" name="Straight Arrow Connector 14">
                <a:extLst>
                  <a:ext uri="{FF2B5EF4-FFF2-40B4-BE49-F238E27FC236}">
                    <a16:creationId xmlns:a16="http://schemas.microsoft.com/office/drawing/2014/main" id="{64F95333-3435-8D4A-A9D5-7A6DFE8E3984}"/>
                  </a:ext>
                </a:extLst>
              </p:cNvPr>
              <p:cNvCxnSpPr>
                <a:stCxn id="14" idx="1"/>
              </p:cNvCxnSpPr>
              <p:nvPr/>
            </p:nvCxnSpPr>
            <p:spPr>
              <a:xfrm flipH="1">
                <a:off x="4800600" y="2774950"/>
                <a:ext cx="2133600" cy="88265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957A86F-01C5-F94F-9946-36ACB4A73025}"/>
                  </a:ext>
                </a:extLst>
              </p:cNvPr>
              <p:cNvCxnSpPr>
                <a:cxnSpLocks/>
                <a:stCxn id="7" idx="1"/>
              </p:cNvCxnSpPr>
              <p:nvPr/>
            </p:nvCxnSpPr>
            <p:spPr>
              <a:xfrm flipH="1" flipV="1">
                <a:off x="5629835" y="3653135"/>
                <a:ext cx="1340224" cy="7342"/>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44220C8-A9B3-AD46-ACAD-A027255C01A9}"/>
                  </a:ext>
                </a:extLst>
              </p:cNvPr>
              <p:cNvCxnSpPr>
                <a:stCxn id="10" idx="1"/>
              </p:cNvCxnSpPr>
              <p:nvPr/>
            </p:nvCxnSpPr>
            <p:spPr>
              <a:xfrm flipH="1" flipV="1">
                <a:off x="6019800" y="5530850"/>
                <a:ext cx="914400" cy="112415"/>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8CE1F3B-636B-C84B-8E62-ADBA4388AFA9}"/>
                  </a:ext>
                </a:extLst>
              </p:cNvPr>
              <p:cNvCxnSpPr/>
              <p:nvPr/>
            </p:nvCxnSpPr>
            <p:spPr>
              <a:xfrm>
                <a:off x="4419600" y="1447800"/>
                <a:ext cx="0" cy="76200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84A9725-3203-0B45-8314-78F1B804486F}"/>
                  </a:ext>
                </a:extLst>
              </p:cNvPr>
              <p:cNvCxnSpPr/>
              <p:nvPr/>
            </p:nvCxnSpPr>
            <p:spPr>
              <a:xfrm flipH="1" flipV="1">
                <a:off x="4495800" y="4997450"/>
                <a:ext cx="228600" cy="94615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419E256-862D-A046-85C2-0C5E941DFBB9}"/>
                  </a:ext>
                </a:extLst>
              </p:cNvPr>
              <p:cNvCxnSpPr>
                <a:stCxn id="8" idx="3"/>
              </p:cNvCxnSpPr>
              <p:nvPr/>
            </p:nvCxnSpPr>
            <p:spPr>
              <a:xfrm flipV="1">
                <a:off x="1600200" y="3702050"/>
                <a:ext cx="1143000" cy="188615"/>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27B90B4-28B8-3441-8F71-9633368FF398}"/>
                  </a:ext>
                </a:extLst>
              </p:cNvPr>
              <p:cNvCxnSpPr>
                <a:stCxn id="9" idx="3"/>
              </p:cNvCxnSpPr>
              <p:nvPr/>
            </p:nvCxnSpPr>
            <p:spPr>
              <a:xfrm flipV="1">
                <a:off x="1564341" y="4692650"/>
                <a:ext cx="1066800" cy="264815"/>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AD8DF27-FA54-0243-9A59-FFF0CF74E981}"/>
                  </a:ext>
                </a:extLst>
              </p:cNvPr>
              <p:cNvCxnSpPr>
                <a:stCxn id="11" idx="3"/>
              </p:cNvCxnSpPr>
              <p:nvPr/>
            </p:nvCxnSpPr>
            <p:spPr>
              <a:xfrm flipV="1">
                <a:off x="1600200" y="5683250"/>
                <a:ext cx="838200" cy="341015"/>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BDEE1B7-7436-0142-BE62-726208FAB375}"/>
                  </a:ext>
                </a:extLst>
              </p:cNvPr>
              <p:cNvCxnSpPr/>
              <p:nvPr/>
            </p:nvCxnSpPr>
            <p:spPr>
              <a:xfrm flipH="1" flipV="1">
                <a:off x="4343400" y="3625850"/>
                <a:ext cx="2590800" cy="86995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35">
                <a:extLst>
                  <a:ext uri="{FF2B5EF4-FFF2-40B4-BE49-F238E27FC236}">
                    <a16:creationId xmlns:a16="http://schemas.microsoft.com/office/drawing/2014/main" id="{9BABA3EB-2DE9-9845-B5C0-FC0F4773B7B1}"/>
                  </a:ext>
                </a:extLst>
              </p:cNvPr>
              <p:cNvSpPr txBox="1">
                <a:spLocks noChangeArrowheads="1"/>
              </p:cNvSpPr>
              <p:nvPr/>
            </p:nvSpPr>
            <p:spPr bwMode="auto">
              <a:xfrm>
                <a:off x="6934200" y="4114800"/>
                <a:ext cx="1676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Ascending Aorta &amp; Aortic Arch</a:t>
                </a:r>
              </a:p>
            </p:txBody>
          </p:sp>
          <p:sp>
            <p:nvSpPr>
              <p:cNvPr id="25" name="TextBox 36">
                <a:extLst>
                  <a:ext uri="{FF2B5EF4-FFF2-40B4-BE49-F238E27FC236}">
                    <a16:creationId xmlns:a16="http://schemas.microsoft.com/office/drawing/2014/main" id="{1808F31D-7E5D-4343-8836-4D0B1BABDD4C}"/>
                  </a:ext>
                </a:extLst>
              </p:cNvPr>
              <p:cNvSpPr txBox="1">
                <a:spLocks noChangeArrowheads="1"/>
              </p:cNvSpPr>
              <p:nvPr/>
            </p:nvSpPr>
            <p:spPr bwMode="auto">
              <a:xfrm>
                <a:off x="7010400" y="1828800"/>
                <a:ext cx="1447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Carotid Arties</a:t>
                </a:r>
              </a:p>
            </p:txBody>
          </p:sp>
          <p:cxnSp>
            <p:nvCxnSpPr>
              <p:cNvPr id="26" name="Straight Arrow Connector 25">
                <a:extLst>
                  <a:ext uri="{FF2B5EF4-FFF2-40B4-BE49-F238E27FC236}">
                    <a16:creationId xmlns:a16="http://schemas.microsoft.com/office/drawing/2014/main" id="{CA6956CE-F66B-3147-894C-C4DCA6B7BB89}"/>
                  </a:ext>
                </a:extLst>
              </p:cNvPr>
              <p:cNvCxnSpPr>
                <a:stCxn id="25" idx="1"/>
              </p:cNvCxnSpPr>
              <p:nvPr/>
            </p:nvCxnSpPr>
            <p:spPr>
              <a:xfrm flipH="1">
                <a:off x="4114800" y="2152650"/>
                <a:ext cx="2895600" cy="40640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8291494-9428-0D40-98F1-522ED4F400A7}"/>
                  </a:ext>
                </a:extLst>
              </p:cNvPr>
              <p:cNvCxnSpPr>
                <a:stCxn id="25" idx="1"/>
              </p:cNvCxnSpPr>
              <p:nvPr/>
            </p:nvCxnSpPr>
            <p:spPr>
              <a:xfrm flipH="1">
                <a:off x="4648200" y="2152650"/>
                <a:ext cx="2362200" cy="43815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D0BCF99-3721-914C-958E-B3EC19E428CC}"/>
                  </a:ext>
                </a:extLst>
              </p:cNvPr>
              <p:cNvCxnSpPr/>
              <p:nvPr/>
            </p:nvCxnSpPr>
            <p:spPr>
              <a:xfrm>
                <a:off x="1219200" y="2209800"/>
                <a:ext cx="2819400" cy="53340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0713029-87A3-114A-9D3B-9B81DE91E2AD}"/>
                  </a:ext>
                </a:extLst>
              </p:cNvPr>
              <p:cNvCxnSpPr/>
              <p:nvPr/>
            </p:nvCxnSpPr>
            <p:spPr>
              <a:xfrm>
                <a:off x="1219200" y="2209800"/>
                <a:ext cx="3048000" cy="762000"/>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D17A52C4-D335-7A45-8BC4-476E8B720E78}"/>
                  </a:ext>
                </a:extLst>
              </p:cNvPr>
              <p:cNvCxnSpPr/>
              <p:nvPr/>
            </p:nvCxnSpPr>
            <p:spPr>
              <a:xfrm>
                <a:off x="1143000" y="2743200"/>
                <a:ext cx="2933700" cy="696913"/>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55">
                <a:extLst>
                  <a:ext uri="{FF2B5EF4-FFF2-40B4-BE49-F238E27FC236}">
                    <a16:creationId xmlns:a16="http://schemas.microsoft.com/office/drawing/2014/main" id="{7BDC3510-AF3C-1543-97B1-93F06952DAF0}"/>
                  </a:ext>
                </a:extLst>
              </p:cNvPr>
              <p:cNvSpPr txBox="1">
                <a:spLocks noChangeArrowheads="1"/>
              </p:cNvSpPr>
              <p:nvPr/>
            </p:nvSpPr>
            <p:spPr bwMode="auto">
              <a:xfrm>
                <a:off x="381000" y="2514600"/>
                <a:ext cx="1447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SVC</a:t>
                </a:r>
              </a:p>
            </p:txBody>
          </p:sp>
          <p:sp>
            <p:nvSpPr>
              <p:cNvPr id="32" name="TextBox 59">
                <a:extLst>
                  <a:ext uri="{FF2B5EF4-FFF2-40B4-BE49-F238E27FC236}">
                    <a16:creationId xmlns:a16="http://schemas.microsoft.com/office/drawing/2014/main" id="{40309011-B6E9-B643-94EF-371F2645C527}"/>
                  </a:ext>
                </a:extLst>
              </p:cNvPr>
              <p:cNvSpPr txBox="1">
                <a:spLocks noChangeArrowheads="1"/>
              </p:cNvSpPr>
              <p:nvPr/>
            </p:nvSpPr>
            <p:spPr bwMode="auto">
              <a:xfrm>
                <a:off x="76200" y="1905000"/>
                <a:ext cx="2286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Brachiocephalic </a:t>
                </a:r>
              </a:p>
              <a:p>
                <a:r>
                  <a:rPr lang="en-US" sz="1600"/>
                  <a:t>veins</a:t>
                </a:r>
              </a:p>
            </p:txBody>
          </p:sp>
        </p:grpSp>
        <p:sp>
          <p:nvSpPr>
            <p:cNvPr id="36" name="TextBox 10">
              <a:extLst>
                <a:ext uri="{FF2B5EF4-FFF2-40B4-BE49-F238E27FC236}">
                  <a16:creationId xmlns:a16="http://schemas.microsoft.com/office/drawing/2014/main" id="{BA8902FF-1296-5940-802C-B7323F36D78E}"/>
                </a:ext>
              </a:extLst>
            </p:cNvPr>
            <p:cNvSpPr txBox="1">
              <a:spLocks noChangeArrowheads="1"/>
            </p:cNvSpPr>
            <p:nvPr/>
          </p:nvSpPr>
          <p:spPr bwMode="auto">
            <a:xfrm>
              <a:off x="2971800" y="6095484"/>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Diaphragm</a:t>
              </a:r>
            </a:p>
          </p:txBody>
        </p:sp>
        <p:cxnSp>
          <p:nvCxnSpPr>
            <p:cNvPr id="67" name="Straight Arrow Connector 66">
              <a:extLst>
                <a:ext uri="{FF2B5EF4-FFF2-40B4-BE49-F238E27FC236}">
                  <a16:creationId xmlns:a16="http://schemas.microsoft.com/office/drawing/2014/main" id="{198FBF63-C435-A741-A8B4-68B5E3961F87}"/>
                </a:ext>
              </a:extLst>
            </p:cNvPr>
            <p:cNvCxnSpPr>
              <a:cxnSpLocks/>
              <a:stCxn id="36" idx="0"/>
            </p:cNvCxnSpPr>
            <p:nvPr/>
          </p:nvCxnSpPr>
          <p:spPr>
            <a:xfrm flipV="1">
              <a:off x="3695700" y="5643265"/>
              <a:ext cx="266700" cy="452219"/>
            </a:xfrm>
            <a:prstGeom prst="straightConnector1">
              <a:avLst/>
            </a:prstGeom>
            <a:ln>
              <a:solidFill>
                <a:srgbClr val="00B0F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48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9619FA7C-68A0-7444-ADDD-61550D113896}"/>
              </a:ext>
            </a:extLst>
          </p:cNvPr>
          <p:cNvGrpSpPr>
            <a:grpSpLocks/>
          </p:cNvGrpSpPr>
          <p:nvPr/>
        </p:nvGrpSpPr>
        <p:grpSpPr bwMode="auto">
          <a:xfrm>
            <a:off x="806653" y="1461632"/>
            <a:ext cx="4728712" cy="3839797"/>
            <a:chOff x="4343399" y="1524000"/>
            <a:chExt cx="4267201" cy="3279609"/>
          </a:xfrm>
        </p:grpSpPr>
        <p:pic>
          <p:nvPicPr>
            <p:cNvPr id="5" name="Picture 4">
              <a:extLst>
                <a:ext uri="{FF2B5EF4-FFF2-40B4-BE49-F238E27FC236}">
                  <a16:creationId xmlns:a16="http://schemas.microsoft.com/office/drawing/2014/main" id="{A7D208FF-E5C7-7F40-95B0-35D879DB3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EDA0E8-C1DB-164A-9E89-1D57EDCED368}"/>
                </a:ext>
              </a:extLst>
            </p:cNvPr>
            <p:cNvSpPr>
              <a:spLocks noChangeArrowheads="1"/>
            </p:cNvSpPr>
            <p:nvPr/>
          </p:nvSpPr>
          <p:spPr bwMode="auto">
            <a:xfrm>
              <a:off x="4343399" y="4533052"/>
              <a:ext cx="3539273" cy="27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600" dirty="0">
                  <a:latin typeface="Times New Roman" charset="0"/>
                  <a:cs typeface="Times New Roman" charset="0"/>
                </a:rPr>
                <a:t>http://</a:t>
              </a:r>
              <a:r>
                <a:rPr lang="en-US" sz="600" dirty="0" err="1">
                  <a:latin typeface="Times New Roman" charset="0"/>
                  <a:cs typeface="Times New Roman" charset="0"/>
                </a:rPr>
                <a:t>www.stylepinner.com</a:t>
              </a:r>
              <a:r>
                <a:rPr lang="en-US" sz="600" dirty="0">
                  <a:latin typeface="Times New Roman" charset="0"/>
                  <a:cs typeface="Times New Roman" charset="0"/>
                </a:rPr>
                <a:t>/human-anatomy-heart-and-lungs/aHVtYW4tYW5hdG9teS1oZWFydC1hbmQtbHVuZ3M/</a:t>
              </a:r>
            </a:p>
          </p:txBody>
        </p:sp>
      </p:grpSp>
      <p:grpSp>
        <p:nvGrpSpPr>
          <p:cNvPr id="7" name="Group 13">
            <a:extLst>
              <a:ext uri="{FF2B5EF4-FFF2-40B4-BE49-F238E27FC236}">
                <a16:creationId xmlns:a16="http://schemas.microsoft.com/office/drawing/2014/main" id="{E3DB186F-0EDA-524C-970C-8B46333121AF}"/>
              </a:ext>
            </a:extLst>
          </p:cNvPr>
          <p:cNvGrpSpPr>
            <a:grpSpLocks/>
          </p:cNvGrpSpPr>
          <p:nvPr/>
        </p:nvGrpSpPr>
        <p:grpSpPr bwMode="auto">
          <a:xfrm>
            <a:off x="6093619" y="1619906"/>
            <a:ext cx="4807519" cy="3536955"/>
            <a:chOff x="4876800" y="3657600"/>
            <a:chExt cx="3886200" cy="3156466"/>
          </a:xfrm>
        </p:grpSpPr>
        <p:pic>
          <p:nvPicPr>
            <p:cNvPr id="8" name="Picture 11">
              <a:extLst>
                <a:ext uri="{FF2B5EF4-FFF2-40B4-BE49-F238E27FC236}">
                  <a16:creationId xmlns:a16="http://schemas.microsoft.com/office/drawing/2014/main" id="{A28158F9-AA30-7347-9C0F-0547717A3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360066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2">
              <a:extLst>
                <a:ext uri="{FF2B5EF4-FFF2-40B4-BE49-F238E27FC236}">
                  <a16:creationId xmlns:a16="http://schemas.microsoft.com/office/drawing/2014/main" id="{05510D59-ADAD-764E-B3CC-73F28BD1CB25}"/>
                </a:ext>
              </a:extLst>
            </p:cNvPr>
            <p:cNvSpPr>
              <a:spLocks noChangeArrowheads="1"/>
            </p:cNvSpPr>
            <p:nvPr/>
          </p:nvSpPr>
          <p:spPr bwMode="auto">
            <a:xfrm>
              <a:off x="4876800" y="6629400"/>
              <a:ext cx="3886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latin typeface="Times New Roman" charset="0"/>
                  <a:cs typeface="Times New Roman" charset="0"/>
                </a:rPr>
                <a:t>https%3A%2F%2Fgrayson.instructure.com%2Fcourses%2F63%2Ffiles%2F745964%2Fdownload%3Fwrap%3D1&amp;bvm</a:t>
              </a:r>
            </a:p>
          </p:txBody>
        </p:sp>
      </p:grpSp>
      <p:sp>
        <p:nvSpPr>
          <p:cNvPr id="11" name="TextBox 10">
            <a:extLst>
              <a:ext uri="{FF2B5EF4-FFF2-40B4-BE49-F238E27FC236}">
                <a16:creationId xmlns:a16="http://schemas.microsoft.com/office/drawing/2014/main" id="{EC2943F5-BBD0-7749-A3D0-961987335E5A}"/>
              </a:ext>
            </a:extLst>
          </p:cNvPr>
          <p:cNvSpPr txBox="1"/>
          <p:nvPr/>
        </p:nvSpPr>
        <p:spPr>
          <a:xfrm>
            <a:off x="259976" y="5410020"/>
            <a:ext cx="10550778" cy="400110"/>
          </a:xfrm>
          <a:prstGeom prst="rect">
            <a:avLst/>
          </a:prstGeom>
          <a:noFill/>
        </p:spPr>
        <p:txBody>
          <a:bodyPr wrap="square" rtlCol="0">
            <a:spAutoFit/>
          </a:bodyPr>
          <a:lstStyle/>
          <a:p>
            <a:r>
              <a:rPr lang="en-US" sz="2000" dirty="0">
                <a:latin typeface="Times New Roman"/>
                <a:cs typeface="Times New Roman"/>
              </a:rPr>
              <a:t>The heart and lungs form a closed loop system of which forms the basis for the circulatory system. </a:t>
            </a:r>
          </a:p>
        </p:txBody>
      </p:sp>
      <p:sp>
        <p:nvSpPr>
          <p:cNvPr id="12" name="TextBox 11">
            <a:extLst>
              <a:ext uri="{FF2B5EF4-FFF2-40B4-BE49-F238E27FC236}">
                <a16:creationId xmlns:a16="http://schemas.microsoft.com/office/drawing/2014/main" id="{692500E4-DC1D-DC49-9B77-95A4AAB40DDC}"/>
              </a:ext>
            </a:extLst>
          </p:cNvPr>
          <p:cNvSpPr txBox="1"/>
          <p:nvPr/>
        </p:nvSpPr>
        <p:spPr>
          <a:xfrm>
            <a:off x="259976" y="242047"/>
            <a:ext cx="488576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Human Heart</a:t>
            </a:r>
          </a:p>
        </p:txBody>
      </p:sp>
      <p:sp>
        <p:nvSpPr>
          <p:cNvPr id="13" name="TextBox 12">
            <a:extLst>
              <a:ext uri="{FF2B5EF4-FFF2-40B4-BE49-F238E27FC236}">
                <a16:creationId xmlns:a16="http://schemas.microsoft.com/office/drawing/2014/main" id="{49D28D7D-6C95-DD4F-90D3-DFE6A103C9A7}"/>
              </a:ext>
            </a:extLst>
          </p:cNvPr>
          <p:cNvSpPr txBox="1"/>
          <p:nvPr/>
        </p:nvSpPr>
        <p:spPr>
          <a:xfrm>
            <a:off x="248400" y="860192"/>
            <a:ext cx="11673524"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a:cs typeface="Times New Roman"/>
              </a:rPr>
              <a:t>Cartoon diagrams showing the major anatomical locations of the heart and lungs showing the relation to major arteries/veins.</a:t>
            </a:r>
          </a:p>
        </p:txBody>
      </p:sp>
    </p:spTree>
    <p:extLst>
      <p:ext uri="{BB962C8B-B14F-4D97-AF65-F5344CB8AC3E}">
        <p14:creationId xmlns:p14="http://schemas.microsoft.com/office/powerpoint/2010/main" val="3460993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2136</Words>
  <Application>Microsoft Macintosh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9</cp:revision>
  <dcterms:created xsi:type="dcterms:W3CDTF">2022-05-27T10:23:20Z</dcterms:created>
  <dcterms:modified xsi:type="dcterms:W3CDTF">2023-06-01T11:52:06Z</dcterms:modified>
</cp:coreProperties>
</file>