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58" r:id="rId3"/>
    <p:sldId id="256" r:id="rId4"/>
    <p:sldId id="257" r:id="rId5"/>
    <p:sldId id="259" r:id="rId6"/>
    <p:sldId id="260"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E3194-B283-8B4B-82A3-3E4AFD03B6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DFBD88-A366-F542-8F72-E93DB036F4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9103F4-6E7F-244B-BB71-3209FB2765D1}"/>
              </a:ext>
            </a:extLst>
          </p:cNvPr>
          <p:cNvSpPr>
            <a:spLocks noGrp="1"/>
          </p:cNvSpPr>
          <p:nvPr>
            <p:ph type="dt" sz="half" idx="10"/>
          </p:nvPr>
        </p:nvSpPr>
        <p:spPr/>
        <p:txBody>
          <a:bodyPr/>
          <a:lstStyle/>
          <a:p>
            <a:fld id="{71D0D80A-058A-C44E-A3BF-972DB3A2A3B5}" type="datetimeFigureOut">
              <a:rPr lang="en-US" smtClean="0"/>
              <a:t>5/8/23</a:t>
            </a:fld>
            <a:endParaRPr lang="en-US"/>
          </a:p>
        </p:txBody>
      </p:sp>
      <p:sp>
        <p:nvSpPr>
          <p:cNvPr id="5" name="Footer Placeholder 4">
            <a:extLst>
              <a:ext uri="{FF2B5EF4-FFF2-40B4-BE49-F238E27FC236}">
                <a16:creationId xmlns:a16="http://schemas.microsoft.com/office/drawing/2014/main" id="{66506063-C6CC-7340-BA06-5CD556A696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C7EEA6-BADD-624C-A7A0-C5C2B8C913C0}"/>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255169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21DF9-8C37-CA4E-8BB0-2AC3C7317E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93F9A3-23BC-3E4F-B7AA-2C612DF9B4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03DCA-96C2-BA42-94EA-4C8A6D22FC49}"/>
              </a:ext>
            </a:extLst>
          </p:cNvPr>
          <p:cNvSpPr>
            <a:spLocks noGrp="1"/>
          </p:cNvSpPr>
          <p:nvPr>
            <p:ph type="dt" sz="half" idx="10"/>
          </p:nvPr>
        </p:nvSpPr>
        <p:spPr/>
        <p:txBody>
          <a:bodyPr/>
          <a:lstStyle/>
          <a:p>
            <a:fld id="{71D0D80A-058A-C44E-A3BF-972DB3A2A3B5}" type="datetimeFigureOut">
              <a:rPr lang="en-US" smtClean="0"/>
              <a:t>5/8/23</a:t>
            </a:fld>
            <a:endParaRPr lang="en-US"/>
          </a:p>
        </p:txBody>
      </p:sp>
      <p:sp>
        <p:nvSpPr>
          <p:cNvPr id="5" name="Footer Placeholder 4">
            <a:extLst>
              <a:ext uri="{FF2B5EF4-FFF2-40B4-BE49-F238E27FC236}">
                <a16:creationId xmlns:a16="http://schemas.microsoft.com/office/drawing/2014/main" id="{93A67506-B157-3647-A7BB-013722667F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E4419-D237-6F4D-ABD2-F16856DCC179}"/>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1700892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60B783-42B0-3F40-8308-3F9B52607C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DFA9E3-5B00-1744-83C0-A45698660E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C1BB3-A786-704A-8165-A0FF371A823D}"/>
              </a:ext>
            </a:extLst>
          </p:cNvPr>
          <p:cNvSpPr>
            <a:spLocks noGrp="1"/>
          </p:cNvSpPr>
          <p:nvPr>
            <p:ph type="dt" sz="half" idx="10"/>
          </p:nvPr>
        </p:nvSpPr>
        <p:spPr/>
        <p:txBody>
          <a:bodyPr/>
          <a:lstStyle/>
          <a:p>
            <a:fld id="{71D0D80A-058A-C44E-A3BF-972DB3A2A3B5}" type="datetimeFigureOut">
              <a:rPr lang="en-US" smtClean="0"/>
              <a:t>5/8/23</a:t>
            </a:fld>
            <a:endParaRPr lang="en-US"/>
          </a:p>
        </p:txBody>
      </p:sp>
      <p:sp>
        <p:nvSpPr>
          <p:cNvPr id="5" name="Footer Placeholder 4">
            <a:extLst>
              <a:ext uri="{FF2B5EF4-FFF2-40B4-BE49-F238E27FC236}">
                <a16:creationId xmlns:a16="http://schemas.microsoft.com/office/drawing/2014/main" id="{C26B31F7-A45C-6E4D-9DD3-E4CA71DCC0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11F96-A37F-8943-AC13-75DD975347C7}"/>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84392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323D-5418-C641-AA0E-477B7F8194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53D80D-969A-724A-9FEF-12F465B85A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DED9C2-127C-F242-8680-DA8180C62D17}"/>
              </a:ext>
            </a:extLst>
          </p:cNvPr>
          <p:cNvSpPr>
            <a:spLocks noGrp="1"/>
          </p:cNvSpPr>
          <p:nvPr>
            <p:ph type="dt" sz="half" idx="10"/>
          </p:nvPr>
        </p:nvSpPr>
        <p:spPr/>
        <p:txBody>
          <a:bodyPr/>
          <a:lstStyle/>
          <a:p>
            <a:fld id="{71D0D80A-058A-C44E-A3BF-972DB3A2A3B5}" type="datetimeFigureOut">
              <a:rPr lang="en-US" smtClean="0"/>
              <a:t>5/8/23</a:t>
            </a:fld>
            <a:endParaRPr lang="en-US"/>
          </a:p>
        </p:txBody>
      </p:sp>
      <p:sp>
        <p:nvSpPr>
          <p:cNvPr id="5" name="Footer Placeholder 4">
            <a:extLst>
              <a:ext uri="{FF2B5EF4-FFF2-40B4-BE49-F238E27FC236}">
                <a16:creationId xmlns:a16="http://schemas.microsoft.com/office/drawing/2014/main" id="{AD5AECB9-40BB-CE4E-88D7-BBBB3386D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9D3D84-FFF0-744D-827B-8AC1A00B5242}"/>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286518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3CCB3-2EAF-1C40-A165-9BCD6A01C8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445FCE-55EE-7146-8019-94B138C7C1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F7B663-8D31-CF49-83B2-9DD6407CF88B}"/>
              </a:ext>
            </a:extLst>
          </p:cNvPr>
          <p:cNvSpPr>
            <a:spLocks noGrp="1"/>
          </p:cNvSpPr>
          <p:nvPr>
            <p:ph type="dt" sz="half" idx="10"/>
          </p:nvPr>
        </p:nvSpPr>
        <p:spPr/>
        <p:txBody>
          <a:bodyPr/>
          <a:lstStyle/>
          <a:p>
            <a:fld id="{71D0D80A-058A-C44E-A3BF-972DB3A2A3B5}" type="datetimeFigureOut">
              <a:rPr lang="en-US" smtClean="0"/>
              <a:t>5/8/23</a:t>
            </a:fld>
            <a:endParaRPr lang="en-US"/>
          </a:p>
        </p:txBody>
      </p:sp>
      <p:sp>
        <p:nvSpPr>
          <p:cNvPr id="5" name="Footer Placeholder 4">
            <a:extLst>
              <a:ext uri="{FF2B5EF4-FFF2-40B4-BE49-F238E27FC236}">
                <a16:creationId xmlns:a16="http://schemas.microsoft.com/office/drawing/2014/main" id="{39ED626C-9CB0-FB4C-B8A4-F9C6E5A11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E0474-BA0A-C347-9639-B16EFBA36BD0}"/>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1585671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E89B-B8B5-384E-8814-10152F977E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825089-CFC3-E648-880D-8AAD84F596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63DD80-3876-9145-BF88-0D42DFF54B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3D1F3A-C119-4D42-8B9C-20DC0FD5436F}"/>
              </a:ext>
            </a:extLst>
          </p:cNvPr>
          <p:cNvSpPr>
            <a:spLocks noGrp="1"/>
          </p:cNvSpPr>
          <p:nvPr>
            <p:ph type="dt" sz="half" idx="10"/>
          </p:nvPr>
        </p:nvSpPr>
        <p:spPr/>
        <p:txBody>
          <a:bodyPr/>
          <a:lstStyle/>
          <a:p>
            <a:fld id="{71D0D80A-058A-C44E-A3BF-972DB3A2A3B5}" type="datetimeFigureOut">
              <a:rPr lang="en-US" smtClean="0"/>
              <a:t>5/8/23</a:t>
            </a:fld>
            <a:endParaRPr lang="en-US"/>
          </a:p>
        </p:txBody>
      </p:sp>
      <p:sp>
        <p:nvSpPr>
          <p:cNvPr id="6" name="Footer Placeholder 5">
            <a:extLst>
              <a:ext uri="{FF2B5EF4-FFF2-40B4-BE49-F238E27FC236}">
                <a16:creationId xmlns:a16="http://schemas.microsoft.com/office/drawing/2014/main" id="{14D9EDFA-86F6-B645-8211-74000E9F20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E4EBD8-CA8A-8845-9578-E7D6D86E0BF2}"/>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416944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9E945-4A36-6840-80A8-43BC1F8B61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1174B6-BE8B-F14C-A27E-560614D014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F4F921-5BCE-0D4F-BC74-5D75A3C072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B24484-FEAA-4A4C-B659-D2467D45ED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06D44E-379F-AF4A-89B5-268C8150E2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F51147-281D-A441-B76C-89FAC66BC8EB}"/>
              </a:ext>
            </a:extLst>
          </p:cNvPr>
          <p:cNvSpPr>
            <a:spLocks noGrp="1"/>
          </p:cNvSpPr>
          <p:nvPr>
            <p:ph type="dt" sz="half" idx="10"/>
          </p:nvPr>
        </p:nvSpPr>
        <p:spPr/>
        <p:txBody>
          <a:bodyPr/>
          <a:lstStyle/>
          <a:p>
            <a:fld id="{71D0D80A-058A-C44E-A3BF-972DB3A2A3B5}" type="datetimeFigureOut">
              <a:rPr lang="en-US" smtClean="0"/>
              <a:t>5/8/23</a:t>
            </a:fld>
            <a:endParaRPr lang="en-US"/>
          </a:p>
        </p:txBody>
      </p:sp>
      <p:sp>
        <p:nvSpPr>
          <p:cNvPr id="8" name="Footer Placeholder 7">
            <a:extLst>
              <a:ext uri="{FF2B5EF4-FFF2-40B4-BE49-F238E27FC236}">
                <a16:creationId xmlns:a16="http://schemas.microsoft.com/office/drawing/2014/main" id="{41A43C0C-AAC1-3143-AA6E-2AB80D0986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999749-7CB4-A945-90A7-247CA6A36AD7}"/>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3856250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0D8FD-3567-1D49-9A83-34031392F0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E4FA0E-BDA2-1D48-A309-BFA499E78804}"/>
              </a:ext>
            </a:extLst>
          </p:cNvPr>
          <p:cNvSpPr>
            <a:spLocks noGrp="1"/>
          </p:cNvSpPr>
          <p:nvPr>
            <p:ph type="dt" sz="half" idx="10"/>
          </p:nvPr>
        </p:nvSpPr>
        <p:spPr/>
        <p:txBody>
          <a:bodyPr/>
          <a:lstStyle/>
          <a:p>
            <a:fld id="{71D0D80A-058A-C44E-A3BF-972DB3A2A3B5}" type="datetimeFigureOut">
              <a:rPr lang="en-US" smtClean="0"/>
              <a:t>5/8/23</a:t>
            </a:fld>
            <a:endParaRPr lang="en-US"/>
          </a:p>
        </p:txBody>
      </p:sp>
      <p:sp>
        <p:nvSpPr>
          <p:cNvPr id="4" name="Footer Placeholder 3">
            <a:extLst>
              <a:ext uri="{FF2B5EF4-FFF2-40B4-BE49-F238E27FC236}">
                <a16:creationId xmlns:a16="http://schemas.microsoft.com/office/drawing/2014/main" id="{35060B2F-D9BA-0340-BBB6-F26B43767E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8F7244-B312-704A-806D-68FEA1D3AD3A}"/>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2845495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9E166-CF52-2A49-8838-18025A7D3FFA}"/>
              </a:ext>
            </a:extLst>
          </p:cNvPr>
          <p:cNvSpPr>
            <a:spLocks noGrp="1"/>
          </p:cNvSpPr>
          <p:nvPr>
            <p:ph type="dt" sz="half" idx="10"/>
          </p:nvPr>
        </p:nvSpPr>
        <p:spPr/>
        <p:txBody>
          <a:bodyPr/>
          <a:lstStyle/>
          <a:p>
            <a:fld id="{71D0D80A-058A-C44E-A3BF-972DB3A2A3B5}" type="datetimeFigureOut">
              <a:rPr lang="en-US" smtClean="0"/>
              <a:t>5/8/23</a:t>
            </a:fld>
            <a:endParaRPr lang="en-US"/>
          </a:p>
        </p:txBody>
      </p:sp>
      <p:sp>
        <p:nvSpPr>
          <p:cNvPr id="3" name="Footer Placeholder 2">
            <a:extLst>
              <a:ext uri="{FF2B5EF4-FFF2-40B4-BE49-F238E27FC236}">
                <a16:creationId xmlns:a16="http://schemas.microsoft.com/office/drawing/2014/main" id="{C1D169B9-6125-EC4E-9797-C570210318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8E8176-BD39-504F-992C-C1950FDFAD37}"/>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3054479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1C530-BF53-8843-B919-F48F855FA2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58E5C4-C98E-C241-B66E-70B9B5189E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AEEE6F-91A6-F147-BA75-304CD2D5C9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258F01-7ADA-B94F-BA67-DA7F79A39931}"/>
              </a:ext>
            </a:extLst>
          </p:cNvPr>
          <p:cNvSpPr>
            <a:spLocks noGrp="1"/>
          </p:cNvSpPr>
          <p:nvPr>
            <p:ph type="dt" sz="half" idx="10"/>
          </p:nvPr>
        </p:nvSpPr>
        <p:spPr/>
        <p:txBody>
          <a:bodyPr/>
          <a:lstStyle/>
          <a:p>
            <a:fld id="{71D0D80A-058A-C44E-A3BF-972DB3A2A3B5}" type="datetimeFigureOut">
              <a:rPr lang="en-US" smtClean="0"/>
              <a:t>5/8/23</a:t>
            </a:fld>
            <a:endParaRPr lang="en-US"/>
          </a:p>
        </p:txBody>
      </p:sp>
      <p:sp>
        <p:nvSpPr>
          <p:cNvPr id="6" name="Footer Placeholder 5">
            <a:extLst>
              <a:ext uri="{FF2B5EF4-FFF2-40B4-BE49-F238E27FC236}">
                <a16:creationId xmlns:a16="http://schemas.microsoft.com/office/drawing/2014/main" id="{B853FA3F-488C-DB4E-869F-0EDA836962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9CA7D-C111-D248-A0A0-D10D547BF747}"/>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2453918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3AB39-99C3-5846-9E51-3EACF983F3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67A29A-4808-A340-A6BE-2E4283FB52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5CBCC2-D378-5340-AD21-C2957A402D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19E86-83F6-094B-B5A5-CEDA38129ACA}"/>
              </a:ext>
            </a:extLst>
          </p:cNvPr>
          <p:cNvSpPr>
            <a:spLocks noGrp="1"/>
          </p:cNvSpPr>
          <p:nvPr>
            <p:ph type="dt" sz="half" idx="10"/>
          </p:nvPr>
        </p:nvSpPr>
        <p:spPr/>
        <p:txBody>
          <a:bodyPr/>
          <a:lstStyle/>
          <a:p>
            <a:fld id="{71D0D80A-058A-C44E-A3BF-972DB3A2A3B5}" type="datetimeFigureOut">
              <a:rPr lang="en-US" smtClean="0"/>
              <a:t>5/8/23</a:t>
            </a:fld>
            <a:endParaRPr lang="en-US"/>
          </a:p>
        </p:txBody>
      </p:sp>
      <p:sp>
        <p:nvSpPr>
          <p:cNvPr id="6" name="Footer Placeholder 5">
            <a:extLst>
              <a:ext uri="{FF2B5EF4-FFF2-40B4-BE49-F238E27FC236}">
                <a16:creationId xmlns:a16="http://schemas.microsoft.com/office/drawing/2014/main" id="{135B317E-EF44-324E-A4C7-8EEC277AB9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7EECCE-EE59-8044-BAE6-86B1FE352DAB}"/>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1633954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8E268D-7A29-BF44-BADB-8C6C97119D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8D55AD-DD0B-F643-899A-0C4E059DA1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B63842-52ED-9448-BC88-5175D38F84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0D80A-058A-C44E-A3BF-972DB3A2A3B5}" type="datetimeFigureOut">
              <a:rPr lang="en-US" smtClean="0"/>
              <a:t>5/8/23</a:t>
            </a:fld>
            <a:endParaRPr lang="en-US"/>
          </a:p>
        </p:txBody>
      </p:sp>
      <p:sp>
        <p:nvSpPr>
          <p:cNvPr id="5" name="Footer Placeholder 4">
            <a:extLst>
              <a:ext uri="{FF2B5EF4-FFF2-40B4-BE49-F238E27FC236}">
                <a16:creationId xmlns:a16="http://schemas.microsoft.com/office/drawing/2014/main" id="{AF3B4190-E129-3146-9FE8-E493ABCD50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335282-1EA2-3647-9A7F-522789EFB2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B5F1D-3206-F445-84ED-DF7A6CB0C624}" type="slidenum">
              <a:rPr lang="en-US" smtClean="0"/>
              <a:t>‹#›</a:t>
            </a:fld>
            <a:endParaRPr lang="en-US"/>
          </a:p>
        </p:txBody>
      </p:sp>
    </p:spTree>
    <p:extLst>
      <p:ext uri="{BB962C8B-B14F-4D97-AF65-F5344CB8AC3E}">
        <p14:creationId xmlns:p14="http://schemas.microsoft.com/office/powerpoint/2010/main" val="3801903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61.png"/><Relationship Id="rId3" Type="http://schemas.openxmlformats.org/officeDocument/2006/relationships/image" Target="../media/image320.png"/><Relationship Id="rId7" Type="http://schemas.openxmlformats.org/officeDocument/2006/relationships/image" Target="../media/image1.png"/><Relationship Id="rId12" Type="http://schemas.openxmlformats.org/officeDocument/2006/relationships/image" Target="../media/image60.png"/><Relationship Id="rId2" Type="http://schemas.openxmlformats.org/officeDocument/2006/relationships/image" Target="../media/image312.png"/><Relationship Id="rId1" Type="http://schemas.openxmlformats.org/officeDocument/2006/relationships/slideLayout" Target="../slideLayouts/slideLayout2.xml"/><Relationship Id="rId6" Type="http://schemas.openxmlformats.org/officeDocument/2006/relationships/image" Target="../media/image350.png"/><Relationship Id="rId11" Type="http://schemas.openxmlformats.org/officeDocument/2006/relationships/image" Target="../media/image59.png"/><Relationship Id="rId5" Type="http://schemas.openxmlformats.org/officeDocument/2006/relationships/image" Target="../media/image340.png"/><Relationship Id="rId15" Type="http://schemas.openxmlformats.org/officeDocument/2006/relationships/image" Target="../media/image3.png"/><Relationship Id="rId10" Type="http://schemas.openxmlformats.org/officeDocument/2006/relationships/image" Target="../media/image58.png"/><Relationship Id="rId4" Type="http://schemas.openxmlformats.org/officeDocument/2006/relationships/image" Target="../media/image330.png"/><Relationship Id="rId9" Type="http://schemas.openxmlformats.org/officeDocument/2006/relationships/image" Target="../media/image312.png"/><Relationship Id="rId14" Type="http://schemas.openxmlformats.org/officeDocument/2006/relationships/image" Target="../media/image62.png"/></Relationships>
</file>

<file path=ppt/slides/_rels/slide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jpeg"/><Relationship Id="rId7" Type="http://schemas.openxmlformats.org/officeDocument/2006/relationships/image" Target="NUL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3.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7.jpeg"/><Relationship Id="rId9" Type="http://schemas.openxmlformats.org/officeDocument/2006/relationships/image" Target="../media/image25.pn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5.png"/><Relationship Id="rId3" Type="http://schemas.openxmlformats.org/officeDocument/2006/relationships/image" Target="../media/image8.jpeg"/><Relationship Id="rId7" Type="http://schemas.openxmlformats.org/officeDocument/2006/relationships/image" Target="../media/image16.png"/><Relationship Id="rId12" Type="http://schemas.openxmlformats.org/officeDocument/2006/relationships/image" Target="../media/image94.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36.png"/><Relationship Id="rId5" Type="http://schemas.openxmlformats.org/officeDocument/2006/relationships/image" Target="../media/image11.png"/><Relationship Id="rId10" Type="http://schemas.openxmlformats.org/officeDocument/2006/relationships/image" Target="../media/image93.png"/><Relationship Id="rId4" Type="http://schemas.openxmlformats.org/officeDocument/2006/relationships/image" Target="../media/image10.png"/><Relationship Id="rId9" Type="http://schemas.openxmlformats.org/officeDocument/2006/relationships/image" Target="../media/image92.png"/><Relationship Id="rId14" Type="http://schemas.openxmlformats.org/officeDocument/2006/relationships/image" Target="../media/image9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C75C9FD-C8CC-AF11-F6DB-F47571630BB3}"/>
              </a:ext>
            </a:extLst>
          </p:cNvPr>
          <p:cNvGrpSpPr>
            <a:grpSpLocks noChangeAspect="1"/>
          </p:cNvGrpSpPr>
          <p:nvPr/>
        </p:nvGrpSpPr>
        <p:grpSpPr>
          <a:xfrm>
            <a:off x="8869605" y="551906"/>
            <a:ext cx="1987626" cy="3200400"/>
            <a:chOff x="8790092" y="1649705"/>
            <a:chExt cx="2277806" cy="3667636"/>
          </a:xfrm>
        </p:grpSpPr>
        <p:grpSp>
          <p:nvGrpSpPr>
            <p:cNvPr id="5" name="Group 4">
              <a:extLst>
                <a:ext uri="{FF2B5EF4-FFF2-40B4-BE49-F238E27FC236}">
                  <a16:creationId xmlns:a16="http://schemas.microsoft.com/office/drawing/2014/main" id="{3CEDBEED-A53E-2B28-3BF7-5F60D0733F76}"/>
                </a:ext>
              </a:extLst>
            </p:cNvPr>
            <p:cNvGrpSpPr/>
            <p:nvPr/>
          </p:nvGrpSpPr>
          <p:grpSpPr>
            <a:xfrm>
              <a:off x="8790092" y="1649705"/>
              <a:ext cx="2277806" cy="3667636"/>
              <a:chOff x="104246" y="0"/>
              <a:chExt cx="810154" cy="1257300"/>
            </a:xfrm>
          </p:grpSpPr>
          <p:cxnSp>
            <p:nvCxnSpPr>
              <p:cNvPr id="12" name="Straight Connector 11">
                <a:extLst>
                  <a:ext uri="{FF2B5EF4-FFF2-40B4-BE49-F238E27FC236}">
                    <a16:creationId xmlns:a16="http://schemas.microsoft.com/office/drawing/2014/main" id="{21E52586-06FB-1488-768D-1676590A07D4}"/>
                  </a:ext>
                </a:extLst>
              </p:cNvPr>
              <p:cNvCxnSpPr/>
              <p:nvPr/>
            </p:nvCxnSpPr>
            <p:spPr>
              <a:xfrm>
                <a:off x="914400" y="0"/>
                <a:ext cx="0" cy="125730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7FA5F8C6-DC87-8DC9-5FFB-AEBAF4759222}"/>
                  </a:ext>
                </a:extLst>
              </p:cNvPr>
              <p:cNvSpPr/>
              <p:nvPr/>
            </p:nvSpPr>
            <p:spPr>
              <a:xfrm>
                <a:off x="104246" y="866921"/>
                <a:ext cx="228600" cy="228600"/>
              </a:xfrm>
              <a:prstGeom prst="ellipse">
                <a:avLst/>
              </a:prstGeom>
              <a:solidFill>
                <a:srgbClr val="3366FF"/>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Oval 13">
                <a:extLst>
                  <a:ext uri="{FF2B5EF4-FFF2-40B4-BE49-F238E27FC236}">
                    <a16:creationId xmlns:a16="http://schemas.microsoft.com/office/drawing/2014/main" id="{616540F2-E64A-BCAC-519A-79359F216BE9}"/>
                  </a:ext>
                </a:extLst>
              </p:cNvPr>
              <p:cNvSpPr/>
              <p:nvPr/>
            </p:nvSpPr>
            <p:spPr>
              <a:xfrm>
                <a:off x="114300" y="41538"/>
                <a:ext cx="228600" cy="228600"/>
              </a:xfrm>
              <a:prstGeom prst="ellipse">
                <a:avLst/>
              </a:prstGeom>
              <a:solidFill>
                <a:srgbClr val="3366FF"/>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5" name="Straight Connector 14">
                <a:extLst>
                  <a:ext uri="{FF2B5EF4-FFF2-40B4-BE49-F238E27FC236}">
                    <a16:creationId xmlns:a16="http://schemas.microsoft.com/office/drawing/2014/main" id="{EE3519DA-DA1E-9075-023F-19644202DA84}"/>
                  </a:ext>
                </a:extLst>
              </p:cNvPr>
              <p:cNvCxnSpPr/>
              <p:nvPr/>
            </p:nvCxnSpPr>
            <p:spPr>
              <a:xfrm flipV="1">
                <a:off x="342900" y="565560"/>
                <a:ext cx="571500" cy="342900"/>
              </a:xfrm>
              <a:prstGeom prst="line">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4F09629-4D8D-3813-5C27-E99FFCEDE052}"/>
                  </a:ext>
                </a:extLst>
              </p:cNvPr>
              <p:cNvCxnSpPr/>
              <p:nvPr/>
            </p:nvCxnSpPr>
            <p:spPr>
              <a:xfrm>
                <a:off x="334367" y="222660"/>
                <a:ext cx="571500" cy="342900"/>
              </a:xfrm>
              <a:prstGeom prst="line">
                <a:avLst/>
              </a:prstGeom>
              <a:ln>
                <a:solidFill>
                  <a:schemeClr val="tx1"/>
                </a:solidFill>
                <a:headEnd type="arrow"/>
                <a:tailEnd type="none"/>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3A17D0C-CFF0-765B-4387-3C1ECE92F387}"/>
                    </a:ext>
                  </a:extLst>
                </p:cNvPr>
                <p:cNvSpPr txBox="1"/>
                <p:nvPr/>
              </p:nvSpPr>
              <p:spPr>
                <a:xfrm>
                  <a:off x="8986035" y="4373498"/>
                  <a:ext cx="2508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p:txBody>
            </p:sp>
          </mc:Choice>
          <mc:Fallback xmlns="">
            <p:sp>
              <p:nvSpPr>
                <p:cNvPr id="6" name="TextBox 5">
                  <a:extLst>
                    <a:ext uri="{FF2B5EF4-FFF2-40B4-BE49-F238E27FC236}">
                      <a16:creationId xmlns:a16="http://schemas.microsoft.com/office/drawing/2014/main" id="{0BBB758B-B190-ED4F-B4A4-EE8A0CEAA169}"/>
                    </a:ext>
                  </a:extLst>
                </p:cNvPr>
                <p:cNvSpPr txBox="1">
                  <a:spLocks noRot="1" noChangeAspect="1" noMove="1" noResize="1" noEditPoints="1" noAdjustHandles="1" noChangeArrowheads="1" noChangeShapeType="1" noTextEdit="1"/>
                </p:cNvSpPr>
                <p:nvPr/>
              </p:nvSpPr>
              <p:spPr>
                <a:xfrm>
                  <a:off x="8986035" y="4373498"/>
                  <a:ext cx="250838" cy="276999"/>
                </a:xfrm>
                <a:prstGeom prst="rect">
                  <a:avLst/>
                </a:prstGeom>
                <a:blipFill>
                  <a:blip r:embed="rId2"/>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158AA19-AAE9-9D7D-5B6D-4C19F8F97D28}"/>
                    </a:ext>
                  </a:extLst>
                </p:cNvPr>
                <p:cNvSpPr txBox="1"/>
                <p:nvPr/>
              </p:nvSpPr>
              <p:spPr>
                <a:xfrm>
                  <a:off x="8988387" y="1965795"/>
                  <a:ext cx="2508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p:txBody>
            </p:sp>
          </mc:Choice>
          <mc:Fallback xmlns="">
            <p:sp>
              <p:nvSpPr>
                <p:cNvPr id="7" name="TextBox 6">
                  <a:extLst>
                    <a:ext uri="{FF2B5EF4-FFF2-40B4-BE49-F238E27FC236}">
                      <a16:creationId xmlns:a16="http://schemas.microsoft.com/office/drawing/2014/main" id="{7550CDF9-2E03-2647-BAF7-D44973A6B3C6}"/>
                    </a:ext>
                  </a:extLst>
                </p:cNvPr>
                <p:cNvSpPr txBox="1">
                  <a:spLocks noRot="1" noChangeAspect="1" noMove="1" noResize="1" noEditPoints="1" noAdjustHandles="1" noChangeArrowheads="1" noChangeShapeType="1" noTextEdit="1"/>
                </p:cNvSpPr>
                <p:nvPr/>
              </p:nvSpPr>
              <p:spPr>
                <a:xfrm>
                  <a:off x="8988387" y="1965795"/>
                  <a:ext cx="250838" cy="276999"/>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45DD796-2A63-BD9F-1A93-036452D820F4}"/>
                    </a:ext>
                  </a:extLst>
                </p:cNvPr>
                <p:cNvSpPr txBox="1"/>
                <p:nvPr/>
              </p:nvSpPr>
              <p:spPr>
                <a:xfrm>
                  <a:off x="10240500" y="3805951"/>
                  <a:ext cx="2503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oMath>
                    </m:oMathPara>
                  </a14:m>
                  <a:endParaRPr lang="en-US" dirty="0"/>
                </a:p>
              </p:txBody>
            </p:sp>
          </mc:Choice>
          <mc:Fallback xmlns="">
            <p:sp>
              <p:nvSpPr>
                <p:cNvPr id="8" name="TextBox 7">
                  <a:extLst>
                    <a:ext uri="{FF2B5EF4-FFF2-40B4-BE49-F238E27FC236}">
                      <a16:creationId xmlns:a16="http://schemas.microsoft.com/office/drawing/2014/main" id="{D1DB81BD-E0DE-9A40-ACF8-CF3F50464DFE}"/>
                    </a:ext>
                  </a:extLst>
                </p:cNvPr>
                <p:cNvSpPr txBox="1">
                  <a:spLocks noRot="1" noChangeAspect="1" noMove="1" noResize="1" noEditPoints="1" noAdjustHandles="1" noChangeArrowheads="1" noChangeShapeType="1" noTextEdit="1"/>
                </p:cNvSpPr>
                <p:nvPr/>
              </p:nvSpPr>
              <p:spPr>
                <a:xfrm>
                  <a:off x="10240500" y="3805951"/>
                  <a:ext cx="250325" cy="276999"/>
                </a:xfrm>
                <a:prstGeom prst="rect">
                  <a:avLst/>
                </a:prstGeom>
                <a:blipFill>
                  <a:blip r:embed="rId4"/>
                  <a:stretch>
                    <a:fillRect l="-9524" r="-4762"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79B6B34-CFF5-383C-FC21-19623948B2F6}"/>
                    </a:ext>
                  </a:extLst>
                </p:cNvPr>
                <p:cNvSpPr txBox="1"/>
                <p:nvPr/>
              </p:nvSpPr>
              <p:spPr>
                <a:xfrm>
                  <a:off x="10240499" y="2522353"/>
                  <a:ext cx="2503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oMath>
                    </m:oMathPara>
                  </a14:m>
                  <a:endParaRPr lang="en-US" dirty="0"/>
                </a:p>
              </p:txBody>
            </p:sp>
          </mc:Choice>
          <mc:Fallback xmlns="">
            <p:sp>
              <p:nvSpPr>
                <p:cNvPr id="9" name="TextBox 8">
                  <a:extLst>
                    <a:ext uri="{FF2B5EF4-FFF2-40B4-BE49-F238E27FC236}">
                      <a16:creationId xmlns:a16="http://schemas.microsoft.com/office/drawing/2014/main" id="{3D5D8E27-BC18-D645-AB1F-58AB273172E3}"/>
                    </a:ext>
                  </a:extLst>
                </p:cNvPr>
                <p:cNvSpPr txBox="1">
                  <a:spLocks noRot="1" noChangeAspect="1" noMove="1" noResize="1" noEditPoints="1" noAdjustHandles="1" noChangeArrowheads="1" noChangeShapeType="1" noTextEdit="1"/>
                </p:cNvSpPr>
                <p:nvPr/>
              </p:nvSpPr>
              <p:spPr>
                <a:xfrm>
                  <a:off x="10240499" y="2522353"/>
                  <a:ext cx="250325" cy="276999"/>
                </a:xfrm>
                <a:prstGeom prst="rect">
                  <a:avLst/>
                </a:prstGeom>
                <a:blipFill>
                  <a:blip r:embed="rId5"/>
                  <a:stretch>
                    <a:fillRect l="-9524" r="-4762"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38EB0C7-B267-A326-7D69-5F9D63465368}"/>
                    </a:ext>
                  </a:extLst>
                </p:cNvPr>
                <p:cNvSpPr txBox="1"/>
                <p:nvPr/>
              </p:nvSpPr>
              <p:spPr>
                <a:xfrm>
                  <a:off x="10854433" y="3432232"/>
                  <a:ext cx="1894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10" name="TextBox 9">
                  <a:extLst>
                    <a:ext uri="{FF2B5EF4-FFF2-40B4-BE49-F238E27FC236}">
                      <a16:creationId xmlns:a16="http://schemas.microsoft.com/office/drawing/2014/main" id="{58C73705-D7FC-9D46-B4BC-7267BBF67572}"/>
                    </a:ext>
                  </a:extLst>
                </p:cNvPr>
                <p:cNvSpPr txBox="1">
                  <a:spLocks noRot="1" noChangeAspect="1" noMove="1" noResize="1" noEditPoints="1" noAdjustHandles="1" noChangeArrowheads="1" noChangeShapeType="1" noTextEdit="1"/>
                </p:cNvSpPr>
                <p:nvPr/>
              </p:nvSpPr>
              <p:spPr>
                <a:xfrm>
                  <a:off x="10854433" y="3432232"/>
                  <a:ext cx="189474" cy="276999"/>
                </a:xfrm>
                <a:prstGeom prst="rect">
                  <a:avLst/>
                </a:prstGeom>
                <a:blipFill>
                  <a:blip r:embed="rId6"/>
                  <a:stretch>
                    <a:fillRect l="-25000" r="-18750"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FE05F3E-6645-7473-9BE6-D1BF64147C3B}"/>
                    </a:ext>
                  </a:extLst>
                </p:cNvPr>
                <p:cNvSpPr txBox="1"/>
                <p:nvPr/>
              </p:nvSpPr>
              <p:spPr>
                <a:xfrm>
                  <a:off x="10855059" y="2921545"/>
                  <a:ext cx="1894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11" name="TextBox 10">
                  <a:extLst>
                    <a:ext uri="{FF2B5EF4-FFF2-40B4-BE49-F238E27FC236}">
                      <a16:creationId xmlns:a16="http://schemas.microsoft.com/office/drawing/2014/main" id="{4C277D0F-ED96-D547-A2CF-A23F924064F2}"/>
                    </a:ext>
                  </a:extLst>
                </p:cNvPr>
                <p:cNvSpPr txBox="1">
                  <a:spLocks noRot="1" noChangeAspect="1" noMove="1" noResize="1" noEditPoints="1" noAdjustHandles="1" noChangeArrowheads="1" noChangeShapeType="1" noTextEdit="1"/>
                </p:cNvSpPr>
                <p:nvPr/>
              </p:nvSpPr>
              <p:spPr>
                <a:xfrm>
                  <a:off x="10855059" y="2921545"/>
                  <a:ext cx="189474" cy="276999"/>
                </a:xfrm>
                <a:prstGeom prst="rect">
                  <a:avLst/>
                </a:prstGeom>
                <a:blipFill>
                  <a:blip r:embed="rId6"/>
                  <a:stretch>
                    <a:fillRect l="-25000" r="-18750" b="-434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348D212-1EB6-CA01-BC21-F2C1739416CE}"/>
                  </a:ext>
                </a:extLst>
              </p:cNvPr>
              <p:cNvSpPr txBox="1"/>
              <p:nvPr/>
            </p:nvSpPr>
            <p:spPr>
              <a:xfrm>
                <a:off x="181176" y="680118"/>
                <a:ext cx="7718961" cy="3072188"/>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Example 1:</a:t>
                </a:r>
              </a:p>
              <a:p>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A ball of mass </a:t>
                </a:r>
                <a14:m>
                  <m:oMath xmlns:m="http://schemas.openxmlformats.org/officeDocument/2006/math">
                    <m:r>
                      <a:rPr lang="en-US" sz="1600" b="0" i="1" smtClean="0">
                        <a:latin typeface="Cambria Math" panose="02040503050406030204" pitchFamily="18" charset="0"/>
                      </a:rPr>
                      <m:t>𝑚</m:t>
                    </m:r>
                    <m:r>
                      <a:rPr lang="en-US" sz="1600" b="0" i="1" smtClean="0">
                        <a:latin typeface="Cambria Math" panose="02040503050406030204" pitchFamily="18" charset="0"/>
                      </a:rPr>
                      <m:t>=200</m:t>
                    </m:r>
                    <m:r>
                      <a:rPr lang="en-US" sz="1600" b="0" i="1" smtClean="0">
                        <a:latin typeface="Cambria Math" panose="02040503050406030204" pitchFamily="18" charset="0"/>
                      </a:rPr>
                      <m:t>𝑔</m:t>
                    </m:r>
                  </m:oMath>
                </a14:m>
                <a:r>
                  <a:rPr lang="en-US" sz="1600" dirty="0">
                    <a:latin typeface="Times New Roman" panose="02020603050405020304" pitchFamily="18" charset="0"/>
                    <a:cs typeface="Times New Roman" panose="02020603050405020304" pitchFamily="18" charset="0"/>
                  </a:rPr>
                  <a:t> is thrown at a wall at an angle of </a:t>
                </a:r>
                <a14:m>
                  <m:oMath xmlns:m="http://schemas.openxmlformats.org/officeDocument/2006/math">
                    <m:r>
                      <a:rPr lang="en-US" sz="160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60</m:t>
                        </m:r>
                      </m:e>
                      <m:sup>
                        <m:r>
                          <a:rPr lang="en-US" sz="1600" b="0" i="1" smtClean="0">
                            <a:latin typeface="Cambria Math" panose="02040503050406030204" pitchFamily="18" charset="0"/>
                            <a:ea typeface="Cambria Math" panose="02040503050406030204" pitchFamily="18" charset="0"/>
                          </a:rPr>
                          <m:t>0</m:t>
                        </m:r>
                      </m:sup>
                    </m:sSup>
                  </m:oMath>
                </a14:m>
                <a:r>
                  <a:rPr lang="en-US" sz="1600" dirty="0">
                    <a:latin typeface="Times New Roman" panose="02020603050405020304" pitchFamily="18" charset="0"/>
                    <a:cs typeface="Times New Roman" panose="02020603050405020304" pitchFamily="18" charset="0"/>
                  </a:rPr>
                  <a:t>, measured with respect to the vertical with a speed of </a:t>
                </a:r>
                <a14:m>
                  <m:oMath xmlns:m="http://schemas.openxmlformats.org/officeDocument/2006/math">
                    <m:r>
                      <a:rPr lang="en-US" sz="1600" b="0" i="0" smtClean="0">
                        <a:latin typeface="Cambria Math" panose="02040503050406030204" pitchFamily="18" charset="0"/>
                      </a:rPr>
                      <m:t>5</m:t>
                    </m:r>
                    <m:box>
                      <m:boxPr>
                        <m:ctrlPr>
                          <a:rPr lang="en-US" sz="1600" i="1" smtClean="0">
                            <a:latin typeface="Cambria Math" panose="02040503050406030204" pitchFamily="18" charset="0"/>
                          </a:rPr>
                        </m:ctrlPr>
                      </m:boxPr>
                      <m:e>
                        <m:argPr>
                          <m:argSz m:val="-1"/>
                        </m:argPr>
                        <m:f>
                          <m:fPr>
                            <m:ctrlPr>
                              <a:rPr lang="en-US" sz="1600" i="1" smtClean="0">
                                <a:latin typeface="Cambria Math" panose="02040503050406030204" pitchFamily="18" charset="0"/>
                              </a:rPr>
                            </m:ctrlPr>
                          </m:fPr>
                          <m:num>
                            <m:r>
                              <a:rPr lang="en-US" sz="1600" b="0" i="1" smtClean="0">
                                <a:latin typeface="Cambria Math" panose="02040503050406030204" pitchFamily="18" charset="0"/>
                              </a:rPr>
                              <m:t>𝑚</m:t>
                            </m:r>
                          </m:num>
                          <m:den>
                            <m:r>
                              <a:rPr lang="en-US" sz="1600" b="0" i="1" smtClean="0">
                                <a:latin typeface="Cambria Math" panose="02040503050406030204" pitchFamily="18" charset="0"/>
                              </a:rPr>
                              <m:t>𝑠</m:t>
                            </m:r>
                          </m:den>
                        </m:f>
                      </m:e>
                    </m:box>
                  </m:oMath>
                </a14:m>
                <a:r>
                  <a:rPr lang="en-US" sz="1600" dirty="0">
                    <a:latin typeface="Times New Roman" panose="02020603050405020304" pitchFamily="18" charset="0"/>
                    <a:cs typeface="Times New Roman" panose="02020603050405020304" pitchFamily="18" charset="0"/>
                  </a:rPr>
                  <a:t>.  The ball bounces off the wall with approximately the same speed as it struck the wall.</a:t>
                </a:r>
              </a:p>
              <a:p>
                <a:pPr algn="just"/>
                <a:endParaRPr lang="en-US"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What are the components of the change in momentum of the ball’s momentum?</a:t>
                </a:r>
              </a:p>
              <a:p>
                <a:pPr marL="285750" indent="-285750"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What is the change in momentum of the ball?</a:t>
                </a:r>
              </a:p>
              <a:p>
                <a:pPr marL="285750" indent="-285750"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If the ball is in contact with the wall for a time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𝑡</m:t>
                    </m:r>
                    <m:r>
                      <a:rPr lang="en-US" sz="1600" b="0" i="1" smtClean="0">
                        <a:latin typeface="Cambria Math" panose="02040503050406030204" pitchFamily="18" charset="0"/>
                        <a:ea typeface="Cambria Math" panose="02040503050406030204" pitchFamily="18" charset="0"/>
                      </a:rPr>
                      <m:t>=0.2</m:t>
                    </m:r>
                    <m:r>
                      <a:rPr lang="en-US" sz="1600" b="0" i="1" smtClean="0">
                        <a:latin typeface="Cambria Math" panose="02040503050406030204" pitchFamily="18" charset="0"/>
                        <a:ea typeface="Cambria Math" panose="02040503050406030204" pitchFamily="18" charset="0"/>
                      </a:rPr>
                      <m:t>𝑠</m:t>
                    </m:r>
                  </m:oMath>
                </a14:m>
                <a:r>
                  <a:rPr lang="en-US" sz="1600" dirty="0">
                    <a:latin typeface="Times New Roman" panose="02020603050405020304" pitchFamily="18" charset="0"/>
                    <a:cs typeface="Times New Roman" panose="02020603050405020304" pitchFamily="18" charset="0"/>
                  </a:rPr>
                  <a:t>, what force does the wall exert on the ball?</a:t>
                </a:r>
              </a:p>
            </p:txBody>
          </p:sp>
        </mc:Choice>
        <mc:Fallback xmlns="">
          <p:sp>
            <p:nvSpPr>
              <p:cNvPr id="17" name="TextBox 16">
                <a:extLst>
                  <a:ext uri="{FF2B5EF4-FFF2-40B4-BE49-F238E27FC236}">
                    <a16:creationId xmlns:a16="http://schemas.microsoft.com/office/drawing/2014/main" id="{3348D212-1EB6-CA01-BC21-F2C1739416CE}"/>
                  </a:ext>
                </a:extLst>
              </p:cNvPr>
              <p:cNvSpPr txBox="1">
                <a:spLocks noRot="1" noChangeAspect="1" noMove="1" noResize="1" noEditPoints="1" noAdjustHandles="1" noChangeArrowheads="1" noChangeShapeType="1" noTextEdit="1"/>
              </p:cNvSpPr>
              <p:nvPr/>
            </p:nvSpPr>
            <p:spPr>
              <a:xfrm>
                <a:off x="181176" y="680118"/>
                <a:ext cx="7718961" cy="3072188"/>
              </a:xfrm>
              <a:prstGeom prst="rect">
                <a:avLst/>
              </a:prstGeom>
              <a:blipFill>
                <a:blip r:embed="rId7"/>
                <a:stretch>
                  <a:fillRect l="-493" t="-412" r="-328" b="-1646"/>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B4CFD7AE-59F4-5C85-0E0E-D9A535516B2D}"/>
              </a:ext>
            </a:extLst>
          </p:cNvPr>
          <p:cNvSpPr txBox="1"/>
          <p:nvPr/>
        </p:nvSpPr>
        <p:spPr>
          <a:xfrm>
            <a:off x="109331" y="126288"/>
            <a:ext cx="5396753"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Momentum and Collisions</a:t>
            </a:r>
          </a:p>
        </p:txBody>
      </p:sp>
      <p:grpSp>
        <p:nvGrpSpPr>
          <p:cNvPr id="19" name="Group 18">
            <a:extLst>
              <a:ext uri="{FF2B5EF4-FFF2-40B4-BE49-F238E27FC236}">
                <a16:creationId xmlns:a16="http://schemas.microsoft.com/office/drawing/2014/main" id="{0EF23F49-5A1B-EE75-4C41-265939DA8C21}"/>
              </a:ext>
            </a:extLst>
          </p:cNvPr>
          <p:cNvGrpSpPr>
            <a:grpSpLocks noChangeAspect="1"/>
          </p:cNvGrpSpPr>
          <p:nvPr/>
        </p:nvGrpSpPr>
        <p:grpSpPr>
          <a:xfrm>
            <a:off x="2196353" y="5441356"/>
            <a:ext cx="6400800" cy="1033427"/>
            <a:chOff x="1864426" y="4766903"/>
            <a:chExt cx="9021783" cy="1456592"/>
          </a:xfrm>
        </p:grpSpPr>
        <p:grpSp>
          <p:nvGrpSpPr>
            <p:cNvPr id="20" name="Group 19">
              <a:extLst>
                <a:ext uri="{FF2B5EF4-FFF2-40B4-BE49-F238E27FC236}">
                  <a16:creationId xmlns:a16="http://schemas.microsoft.com/office/drawing/2014/main" id="{96A77A5C-28F2-DD68-766E-391990651423}"/>
                </a:ext>
              </a:extLst>
            </p:cNvPr>
            <p:cNvGrpSpPr/>
            <p:nvPr/>
          </p:nvGrpSpPr>
          <p:grpSpPr>
            <a:xfrm>
              <a:off x="1864426" y="4968200"/>
              <a:ext cx="9021783" cy="1255295"/>
              <a:chOff x="0" y="228600"/>
              <a:chExt cx="5257800" cy="584200"/>
            </a:xfrm>
          </p:grpSpPr>
          <p:grpSp>
            <p:nvGrpSpPr>
              <p:cNvPr id="27" name="Group 26">
                <a:extLst>
                  <a:ext uri="{FF2B5EF4-FFF2-40B4-BE49-F238E27FC236}">
                    <a16:creationId xmlns:a16="http://schemas.microsoft.com/office/drawing/2014/main" id="{7DCC21AA-2370-2155-1C79-CB05D88D8ADA}"/>
                  </a:ext>
                </a:extLst>
              </p:cNvPr>
              <p:cNvGrpSpPr/>
              <p:nvPr/>
            </p:nvGrpSpPr>
            <p:grpSpPr>
              <a:xfrm>
                <a:off x="0" y="228600"/>
                <a:ext cx="5257800" cy="584200"/>
                <a:chOff x="0" y="0"/>
                <a:chExt cx="5257800" cy="584200"/>
              </a:xfrm>
            </p:grpSpPr>
            <p:grpSp>
              <p:nvGrpSpPr>
                <p:cNvPr id="30" name="Group 29">
                  <a:extLst>
                    <a:ext uri="{FF2B5EF4-FFF2-40B4-BE49-F238E27FC236}">
                      <a16:creationId xmlns:a16="http://schemas.microsoft.com/office/drawing/2014/main" id="{22A341AD-BEBE-50EB-4548-B6D61444C6B9}"/>
                    </a:ext>
                  </a:extLst>
                </p:cNvPr>
                <p:cNvGrpSpPr/>
                <p:nvPr/>
              </p:nvGrpSpPr>
              <p:grpSpPr>
                <a:xfrm>
                  <a:off x="0" y="112652"/>
                  <a:ext cx="5257800" cy="471548"/>
                  <a:chOff x="0" y="11052"/>
                  <a:chExt cx="5257800" cy="471548"/>
                </a:xfrm>
              </p:grpSpPr>
              <p:grpSp>
                <p:nvGrpSpPr>
                  <p:cNvPr id="33" name="Group 32">
                    <a:extLst>
                      <a:ext uri="{FF2B5EF4-FFF2-40B4-BE49-F238E27FC236}">
                        <a16:creationId xmlns:a16="http://schemas.microsoft.com/office/drawing/2014/main" id="{0552EB9A-1266-88F1-684F-D84B694A80AF}"/>
                      </a:ext>
                    </a:extLst>
                  </p:cNvPr>
                  <p:cNvGrpSpPr/>
                  <p:nvPr/>
                </p:nvGrpSpPr>
                <p:grpSpPr>
                  <a:xfrm>
                    <a:off x="0" y="12700"/>
                    <a:ext cx="3429000" cy="469900"/>
                    <a:chOff x="0" y="0"/>
                    <a:chExt cx="3429000" cy="469900"/>
                  </a:xfrm>
                </p:grpSpPr>
                <p:grpSp>
                  <p:nvGrpSpPr>
                    <p:cNvPr id="39" name="Group 38">
                      <a:extLst>
                        <a:ext uri="{FF2B5EF4-FFF2-40B4-BE49-F238E27FC236}">
                          <a16:creationId xmlns:a16="http://schemas.microsoft.com/office/drawing/2014/main" id="{6B7C84C5-13FD-58C6-462A-356AF479D282}"/>
                        </a:ext>
                      </a:extLst>
                    </p:cNvPr>
                    <p:cNvGrpSpPr/>
                    <p:nvPr/>
                  </p:nvGrpSpPr>
                  <p:grpSpPr>
                    <a:xfrm>
                      <a:off x="0" y="0"/>
                      <a:ext cx="3429000" cy="469900"/>
                      <a:chOff x="0" y="0"/>
                      <a:chExt cx="3429000" cy="469900"/>
                    </a:xfrm>
                  </p:grpSpPr>
                  <p:cxnSp>
                    <p:nvCxnSpPr>
                      <p:cNvPr id="41" name="Straight Connector 40">
                        <a:extLst>
                          <a:ext uri="{FF2B5EF4-FFF2-40B4-BE49-F238E27FC236}">
                            <a16:creationId xmlns:a16="http://schemas.microsoft.com/office/drawing/2014/main" id="{EB76CCB1-214E-FDC7-1222-93A82591CAAD}"/>
                          </a:ext>
                        </a:extLst>
                      </p:cNvPr>
                      <p:cNvCxnSpPr/>
                      <p:nvPr/>
                    </p:nvCxnSpPr>
                    <p:spPr>
                      <a:xfrm flipV="1">
                        <a:off x="0" y="457200"/>
                        <a:ext cx="3429000" cy="1270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Rectangle 41">
                        <a:extLst>
                          <a:ext uri="{FF2B5EF4-FFF2-40B4-BE49-F238E27FC236}">
                            <a16:creationId xmlns:a16="http://schemas.microsoft.com/office/drawing/2014/main" id="{4BA639C7-D7F8-ABC9-9C06-3A70BED03F78}"/>
                          </a:ext>
                        </a:extLst>
                      </p:cNvPr>
                      <p:cNvSpPr/>
                      <p:nvPr/>
                    </p:nvSpPr>
                    <p:spPr>
                      <a:xfrm>
                        <a:off x="1600200" y="0"/>
                        <a:ext cx="571500" cy="457200"/>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Rectangle 42">
                        <a:extLst>
                          <a:ext uri="{FF2B5EF4-FFF2-40B4-BE49-F238E27FC236}">
                            <a16:creationId xmlns:a16="http://schemas.microsoft.com/office/drawing/2014/main" id="{86203FAC-422F-6736-1537-A9962FDF7A7E}"/>
                          </a:ext>
                        </a:extLst>
                      </p:cNvPr>
                      <p:cNvSpPr/>
                      <p:nvPr/>
                    </p:nvSpPr>
                    <p:spPr>
                      <a:xfrm>
                        <a:off x="800100" y="5526"/>
                        <a:ext cx="228600" cy="457200"/>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cxnSp>
                  <p:nvCxnSpPr>
                    <p:cNvPr id="40" name="Straight Connector 39">
                      <a:extLst>
                        <a:ext uri="{FF2B5EF4-FFF2-40B4-BE49-F238E27FC236}">
                          <a16:creationId xmlns:a16="http://schemas.microsoft.com/office/drawing/2014/main" id="{F6D62D87-E85C-9229-42AA-E26BDFC654E4}"/>
                        </a:ext>
                      </a:extLst>
                    </p:cNvPr>
                    <p:cNvCxnSpPr/>
                    <p:nvPr/>
                  </p:nvCxnSpPr>
                  <p:spPr>
                    <a:xfrm>
                      <a:off x="1028700" y="44450"/>
                      <a:ext cx="571500" cy="0"/>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34" name="Rectangle 33">
                    <a:extLst>
                      <a:ext uri="{FF2B5EF4-FFF2-40B4-BE49-F238E27FC236}">
                        <a16:creationId xmlns:a16="http://schemas.microsoft.com/office/drawing/2014/main" id="{3838E7EE-4D56-476C-AE67-515F503ACC3C}"/>
                      </a:ext>
                    </a:extLst>
                  </p:cNvPr>
                  <p:cNvSpPr/>
                  <p:nvPr/>
                </p:nvSpPr>
                <p:spPr>
                  <a:xfrm>
                    <a:off x="4000500" y="12700"/>
                    <a:ext cx="571500" cy="457200"/>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Rectangle 34">
                    <a:extLst>
                      <a:ext uri="{FF2B5EF4-FFF2-40B4-BE49-F238E27FC236}">
                        <a16:creationId xmlns:a16="http://schemas.microsoft.com/office/drawing/2014/main" id="{A5B85384-EA33-1A5D-0677-630E3C2DBE0C}"/>
                      </a:ext>
                    </a:extLst>
                  </p:cNvPr>
                  <p:cNvSpPr/>
                  <p:nvPr/>
                </p:nvSpPr>
                <p:spPr>
                  <a:xfrm>
                    <a:off x="3086100" y="11052"/>
                    <a:ext cx="228600" cy="457200"/>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36" name="Straight Connector 35">
                    <a:extLst>
                      <a:ext uri="{FF2B5EF4-FFF2-40B4-BE49-F238E27FC236}">
                        <a16:creationId xmlns:a16="http://schemas.microsoft.com/office/drawing/2014/main" id="{DDF8FF4F-2B4C-61FF-534E-E2F235E0A2EC}"/>
                      </a:ext>
                    </a:extLst>
                  </p:cNvPr>
                  <p:cNvCxnSpPr/>
                  <p:nvPr/>
                </p:nvCxnSpPr>
                <p:spPr>
                  <a:xfrm>
                    <a:off x="3314700" y="465285"/>
                    <a:ext cx="19431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65F5E79-A4E5-A950-489F-42CEF2A42C0C}"/>
                      </a:ext>
                    </a:extLst>
                  </p:cNvPr>
                  <p:cNvCxnSpPr/>
                  <p:nvPr/>
                </p:nvCxnSpPr>
                <p:spPr>
                  <a:xfrm>
                    <a:off x="3314700" y="95250"/>
                    <a:ext cx="114300" cy="0"/>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4B35F85A-0F2C-8907-77E9-4FC7A732ABAA}"/>
                      </a:ext>
                    </a:extLst>
                  </p:cNvPr>
                  <p:cNvCxnSpPr/>
                  <p:nvPr/>
                </p:nvCxnSpPr>
                <p:spPr>
                  <a:xfrm>
                    <a:off x="3886200" y="88900"/>
                    <a:ext cx="114300" cy="0"/>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31" name="Straight Arrow Connector 30">
                  <a:extLst>
                    <a:ext uri="{FF2B5EF4-FFF2-40B4-BE49-F238E27FC236}">
                      <a16:creationId xmlns:a16="http://schemas.microsoft.com/office/drawing/2014/main" id="{00913C0A-4D33-9271-4685-D6797E04E412}"/>
                    </a:ext>
                  </a:extLst>
                </p:cNvPr>
                <p:cNvCxnSpPr/>
                <p:nvPr/>
              </p:nvCxnSpPr>
              <p:spPr>
                <a:xfrm>
                  <a:off x="4277543" y="0"/>
                  <a:ext cx="34290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1C7444C7-A167-89D9-5B66-A39581E6103F}"/>
                    </a:ext>
                  </a:extLst>
                </p:cNvPr>
                <p:cNvCxnSpPr/>
                <p:nvPr/>
              </p:nvCxnSpPr>
              <p:spPr>
                <a:xfrm>
                  <a:off x="2857500" y="0"/>
                  <a:ext cx="342900" cy="0"/>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grpSp>
          <p:pic>
            <p:nvPicPr>
              <p:cNvPr id="28" name="Picture 27" descr="mage result for horizontal spring">
                <a:extLst>
                  <a:ext uri="{FF2B5EF4-FFF2-40B4-BE49-F238E27FC236}">
                    <a16:creationId xmlns:a16="http://schemas.microsoft.com/office/drawing/2014/main" id="{9E81A2DC-8312-DD79-25C4-EA9719613F4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28700" y="571500"/>
                <a:ext cx="571500" cy="155575"/>
              </a:xfrm>
              <a:prstGeom prst="rect">
                <a:avLst/>
              </a:prstGeom>
              <a:noFill/>
              <a:ln>
                <a:noFill/>
              </a:ln>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pic>
            <p:nvPicPr>
              <p:cNvPr id="29" name="Picture 28" descr="mage result for horizontal spring">
                <a:extLst>
                  <a:ext uri="{FF2B5EF4-FFF2-40B4-BE49-F238E27FC236}">
                    <a16:creationId xmlns:a16="http://schemas.microsoft.com/office/drawing/2014/main" id="{34F1ADD9-03A5-EB9E-6454-C2619D64D8B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571500"/>
                <a:ext cx="571500" cy="155575"/>
              </a:xfrm>
              <a:prstGeom prst="rect">
                <a:avLst/>
              </a:prstGeom>
              <a:noFill/>
              <a:ln>
                <a:noFill/>
              </a:ln>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8C9CA37-016D-133A-8C4F-F91D56030CA4}"/>
                    </a:ext>
                  </a:extLst>
                </p:cNvPr>
                <p:cNvSpPr txBox="1"/>
                <p:nvPr/>
              </p:nvSpPr>
              <p:spPr>
                <a:xfrm>
                  <a:off x="7219446" y="5412305"/>
                  <a:ext cx="2508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p:txBody>
            </p:sp>
          </mc:Choice>
          <mc:Fallback xmlns="">
            <p:sp>
              <p:nvSpPr>
                <p:cNvPr id="6" name="TextBox 5">
                  <a:extLst>
                    <a:ext uri="{FF2B5EF4-FFF2-40B4-BE49-F238E27FC236}">
                      <a16:creationId xmlns:a16="http://schemas.microsoft.com/office/drawing/2014/main" id="{D9228B2C-342A-8A4B-859C-7E7620487215}"/>
                    </a:ext>
                  </a:extLst>
                </p:cNvPr>
                <p:cNvSpPr txBox="1">
                  <a:spLocks noRot="1" noChangeAspect="1" noMove="1" noResize="1" noEditPoints="1" noAdjustHandles="1" noChangeArrowheads="1" noChangeShapeType="1" noTextEdit="1"/>
                </p:cNvSpPr>
                <p:nvPr/>
              </p:nvSpPr>
              <p:spPr>
                <a:xfrm>
                  <a:off x="7219446" y="5412305"/>
                  <a:ext cx="250838" cy="276999"/>
                </a:xfrm>
                <a:prstGeom prst="rect">
                  <a:avLst/>
                </a:prstGeom>
                <a:blipFill>
                  <a:blip r:embed="rId9"/>
                  <a:stretch>
                    <a:fillRect l="-4762" r="-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74ECEA5-A482-63D7-71B5-3AA4E8949A29}"/>
                    </a:ext>
                  </a:extLst>
                </p:cNvPr>
                <p:cNvSpPr txBox="1"/>
                <p:nvPr/>
              </p:nvSpPr>
              <p:spPr>
                <a:xfrm>
                  <a:off x="9023015" y="5412305"/>
                  <a:ext cx="3790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𝑚</m:t>
                        </m:r>
                      </m:oMath>
                    </m:oMathPara>
                  </a14:m>
                  <a:endParaRPr lang="en-US" dirty="0"/>
                </a:p>
              </p:txBody>
            </p:sp>
          </mc:Choice>
          <mc:Fallback xmlns="">
            <p:sp>
              <p:nvSpPr>
                <p:cNvPr id="7" name="TextBox 6">
                  <a:extLst>
                    <a:ext uri="{FF2B5EF4-FFF2-40B4-BE49-F238E27FC236}">
                      <a16:creationId xmlns:a16="http://schemas.microsoft.com/office/drawing/2014/main" id="{B29615A9-3F4A-F74C-A92E-6506D155D615}"/>
                    </a:ext>
                  </a:extLst>
                </p:cNvPr>
                <p:cNvSpPr txBox="1">
                  <a:spLocks noRot="1" noChangeAspect="1" noMove="1" noResize="1" noEditPoints="1" noAdjustHandles="1" noChangeArrowheads="1" noChangeShapeType="1" noTextEdit="1"/>
                </p:cNvSpPr>
                <p:nvPr/>
              </p:nvSpPr>
              <p:spPr>
                <a:xfrm>
                  <a:off x="9023015" y="5412305"/>
                  <a:ext cx="379078" cy="276999"/>
                </a:xfrm>
                <a:prstGeom prst="rect">
                  <a:avLst/>
                </a:prstGeom>
                <a:blipFill>
                  <a:blip r:embed="rId10"/>
                  <a:stretch>
                    <a:fillRect l="-13333" r="-13333"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86CABC7-A602-4B0E-66E9-C1A9B69D5063}"/>
                    </a:ext>
                  </a:extLst>
                </p:cNvPr>
                <p:cNvSpPr txBox="1"/>
                <p:nvPr/>
              </p:nvSpPr>
              <p:spPr>
                <a:xfrm>
                  <a:off x="3308012" y="5391180"/>
                  <a:ext cx="2508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p:txBody>
            </p:sp>
          </mc:Choice>
          <mc:Fallback xmlns="">
            <p:sp>
              <p:nvSpPr>
                <p:cNvPr id="8" name="TextBox 7">
                  <a:extLst>
                    <a:ext uri="{FF2B5EF4-FFF2-40B4-BE49-F238E27FC236}">
                      <a16:creationId xmlns:a16="http://schemas.microsoft.com/office/drawing/2014/main" id="{1E763CA8-6058-8640-8AFE-CB931AF5B8D9}"/>
                    </a:ext>
                  </a:extLst>
                </p:cNvPr>
                <p:cNvSpPr txBox="1">
                  <a:spLocks noRot="1" noChangeAspect="1" noMove="1" noResize="1" noEditPoints="1" noAdjustHandles="1" noChangeArrowheads="1" noChangeShapeType="1" noTextEdit="1"/>
                </p:cNvSpPr>
                <p:nvPr/>
              </p:nvSpPr>
              <p:spPr>
                <a:xfrm>
                  <a:off x="3308012" y="5391180"/>
                  <a:ext cx="250838" cy="276999"/>
                </a:xfrm>
                <a:prstGeom prst="rect">
                  <a:avLst/>
                </a:prstGeom>
                <a:blipFill>
                  <a:blip r:embed="rId11"/>
                  <a:stretch>
                    <a:fillRect l="-9524" r="-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887FF0C-E347-BB0E-5C4A-04BA610F5FAA}"/>
                    </a:ext>
                  </a:extLst>
                </p:cNvPr>
                <p:cNvSpPr txBox="1"/>
                <p:nvPr/>
              </p:nvSpPr>
              <p:spPr>
                <a:xfrm>
                  <a:off x="4938316" y="5386954"/>
                  <a:ext cx="3790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𝑚</m:t>
                        </m:r>
                      </m:oMath>
                    </m:oMathPara>
                  </a14:m>
                  <a:endParaRPr lang="en-US" dirty="0"/>
                </a:p>
              </p:txBody>
            </p:sp>
          </mc:Choice>
          <mc:Fallback xmlns="">
            <p:sp>
              <p:nvSpPr>
                <p:cNvPr id="9" name="TextBox 8">
                  <a:extLst>
                    <a:ext uri="{FF2B5EF4-FFF2-40B4-BE49-F238E27FC236}">
                      <a16:creationId xmlns:a16="http://schemas.microsoft.com/office/drawing/2014/main" id="{808CFF5C-5E93-F042-B787-CFBE1B9A0BC1}"/>
                    </a:ext>
                  </a:extLst>
                </p:cNvPr>
                <p:cNvSpPr txBox="1">
                  <a:spLocks noRot="1" noChangeAspect="1" noMove="1" noResize="1" noEditPoints="1" noAdjustHandles="1" noChangeArrowheads="1" noChangeShapeType="1" noTextEdit="1"/>
                </p:cNvSpPr>
                <p:nvPr/>
              </p:nvSpPr>
              <p:spPr>
                <a:xfrm>
                  <a:off x="4938316" y="5386954"/>
                  <a:ext cx="379078" cy="276999"/>
                </a:xfrm>
                <a:prstGeom prst="rect">
                  <a:avLst/>
                </a:prstGeom>
                <a:blipFill>
                  <a:blip r:embed="rId12"/>
                  <a:stretch>
                    <a:fillRect l="-12903" r="-9677"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E278CC3-B175-F0C2-726F-D559D032F3BE}"/>
                    </a:ext>
                  </a:extLst>
                </p:cNvPr>
                <p:cNvSpPr txBox="1"/>
                <p:nvPr/>
              </p:nvSpPr>
              <p:spPr>
                <a:xfrm>
                  <a:off x="7355945" y="4766903"/>
                  <a:ext cx="342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𝑚</m:t>
                            </m:r>
                          </m:sub>
                        </m:sSub>
                      </m:oMath>
                    </m:oMathPara>
                  </a14:m>
                  <a:endParaRPr lang="en-US" dirty="0"/>
                </a:p>
              </p:txBody>
            </p:sp>
          </mc:Choice>
          <mc:Fallback xmlns="">
            <p:sp>
              <p:nvSpPr>
                <p:cNvPr id="10" name="TextBox 9">
                  <a:extLst>
                    <a:ext uri="{FF2B5EF4-FFF2-40B4-BE49-F238E27FC236}">
                      <a16:creationId xmlns:a16="http://schemas.microsoft.com/office/drawing/2014/main" id="{0657BBB5-E638-2F40-BF83-74ACD27D48E4}"/>
                    </a:ext>
                  </a:extLst>
                </p:cNvPr>
                <p:cNvSpPr txBox="1">
                  <a:spLocks noRot="1" noChangeAspect="1" noMove="1" noResize="1" noEditPoints="1" noAdjustHandles="1" noChangeArrowheads="1" noChangeShapeType="1" noTextEdit="1"/>
                </p:cNvSpPr>
                <p:nvPr/>
              </p:nvSpPr>
              <p:spPr>
                <a:xfrm>
                  <a:off x="7355945" y="4766903"/>
                  <a:ext cx="342978" cy="276999"/>
                </a:xfrm>
                <a:prstGeom prst="rect">
                  <a:avLst/>
                </a:prstGeom>
                <a:blipFill>
                  <a:blip r:embed="rId13"/>
                  <a:stretch>
                    <a:fillRect l="-3571"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3C17AD4-809D-9FDE-F94C-2BCDCF438071}"/>
                    </a:ext>
                  </a:extLst>
                </p:cNvPr>
                <p:cNvSpPr txBox="1"/>
                <p:nvPr/>
              </p:nvSpPr>
              <p:spPr>
                <a:xfrm>
                  <a:off x="8728826" y="4766903"/>
                  <a:ext cx="4430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3</m:t>
                            </m:r>
                            <m:r>
                              <a:rPr lang="en-US" b="0" i="1" smtClean="0">
                                <a:latin typeface="Cambria Math" panose="02040503050406030204" pitchFamily="18" charset="0"/>
                              </a:rPr>
                              <m:t>𝑚</m:t>
                            </m:r>
                          </m:sub>
                        </m:sSub>
                      </m:oMath>
                    </m:oMathPara>
                  </a14:m>
                  <a:endParaRPr lang="en-US" dirty="0"/>
                </a:p>
              </p:txBody>
            </p:sp>
          </mc:Choice>
          <mc:Fallback xmlns="">
            <p:sp>
              <p:nvSpPr>
                <p:cNvPr id="11" name="TextBox 10">
                  <a:extLst>
                    <a:ext uri="{FF2B5EF4-FFF2-40B4-BE49-F238E27FC236}">
                      <a16:creationId xmlns:a16="http://schemas.microsoft.com/office/drawing/2014/main" id="{447045E1-CD67-5040-853D-8A90D17E16F7}"/>
                    </a:ext>
                  </a:extLst>
                </p:cNvPr>
                <p:cNvSpPr txBox="1">
                  <a:spLocks noRot="1" noChangeAspect="1" noMove="1" noResize="1" noEditPoints="1" noAdjustHandles="1" noChangeArrowheads="1" noChangeShapeType="1" noTextEdit="1"/>
                </p:cNvSpPr>
                <p:nvPr/>
              </p:nvSpPr>
              <p:spPr>
                <a:xfrm>
                  <a:off x="8728826" y="4766903"/>
                  <a:ext cx="443006" cy="276999"/>
                </a:xfrm>
                <a:prstGeom prst="rect">
                  <a:avLst/>
                </a:prstGeom>
                <a:blipFill>
                  <a:blip r:embed="rId14"/>
                  <a:stretch>
                    <a:fillRect l="-5556" b="-909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FB7420B-EABD-FADB-DF1F-D97ED1DE066D}"/>
                  </a:ext>
                </a:extLst>
              </p:cNvPr>
              <p:cNvSpPr txBox="1"/>
              <p:nvPr/>
            </p:nvSpPr>
            <p:spPr>
              <a:xfrm>
                <a:off x="181176" y="3833867"/>
                <a:ext cx="11127179" cy="1594860"/>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Example 2:</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Consider the following system that has two blocks of masses </a:t>
                </a:r>
                <a14:m>
                  <m:oMath xmlns:m="http://schemas.openxmlformats.org/officeDocument/2006/math">
                    <m:r>
                      <a:rPr lang="en-US" sz="1600" b="0" i="1" smtClean="0">
                        <a:latin typeface="Cambria Math" panose="02040503050406030204" pitchFamily="18" charset="0"/>
                      </a:rPr>
                      <m:t>𝑚</m:t>
                    </m:r>
                  </m:oMath>
                </a14:m>
                <a:r>
                  <a:rPr lang="en-US" sz="1600" dirty="0">
                    <a:latin typeface="Times New Roman" panose="02020603050405020304" pitchFamily="18" charset="0"/>
                    <a:cs typeface="Times New Roman" panose="02020603050405020304" pitchFamily="18" charset="0"/>
                  </a:rPr>
                  <a:t> and </a:t>
                </a:r>
                <a14:m>
                  <m:oMath xmlns:m="http://schemas.openxmlformats.org/officeDocument/2006/math">
                    <m:r>
                      <a:rPr lang="en-US" sz="1600" b="0" i="1" dirty="0" smtClean="0">
                        <a:latin typeface="Cambria Math" panose="02040503050406030204" pitchFamily="18" charset="0"/>
                      </a:rPr>
                      <m:t>3</m:t>
                    </m:r>
                    <m:r>
                      <a:rPr lang="en-US" sz="1600" b="0" i="1" dirty="0" smtClean="0">
                        <a:latin typeface="Cambria Math" panose="02040503050406030204" pitchFamily="18" charset="0"/>
                      </a:rPr>
                      <m:t>𝑚</m:t>
                    </m:r>
                  </m:oMath>
                </a14:m>
                <a:r>
                  <a:rPr lang="en-US" sz="1600" dirty="0">
                    <a:latin typeface="Times New Roman" panose="02020603050405020304" pitchFamily="18" charset="0"/>
                    <a:cs typeface="Times New Roman" panose="02020603050405020304" pitchFamily="18" charset="0"/>
                  </a:rPr>
                  <a:t> connected by a very light string.  The masses </a:t>
                </a:r>
                <a14:m>
                  <m:oMath xmlns:m="http://schemas.openxmlformats.org/officeDocument/2006/math">
                    <m:r>
                      <a:rPr lang="en-US" sz="1600" b="0" i="1" smtClean="0">
                        <a:latin typeface="Cambria Math" panose="02040503050406030204" pitchFamily="18" charset="0"/>
                      </a:rPr>
                      <m:t>𝑚</m:t>
                    </m:r>
                  </m:oMath>
                </a14:m>
                <a:r>
                  <a:rPr lang="en-US" sz="1600" dirty="0">
                    <a:latin typeface="Times New Roman" panose="02020603050405020304" pitchFamily="18" charset="0"/>
                    <a:cs typeface="Times New Roman" panose="02020603050405020304" pitchFamily="18" charset="0"/>
                  </a:rPr>
                  <a:t> and </a:t>
                </a:r>
                <a14:m>
                  <m:oMath xmlns:m="http://schemas.openxmlformats.org/officeDocument/2006/math">
                    <m:r>
                      <a:rPr lang="en-US" sz="1600" b="0" i="1" dirty="0" smtClean="0">
                        <a:latin typeface="Cambria Math" panose="02040503050406030204" pitchFamily="18" charset="0"/>
                      </a:rPr>
                      <m:t>3</m:t>
                    </m:r>
                    <m:r>
                      <a:rPr lang="en-US" sz="1600" b="0" i="1" dirty="0" smtClean="0">
                        <a:latin typeface="Cambria Math" panose="02040503050406030204" pitchFamily="18" charset="0"/>
                      </a:rPr>
                      <m:t>𝑚</m:t>
                    </m:r>
                  </m:oMath>
                </a14:m>
                <a:r>
                  <a:rPr lang="en-US" sz="1600" dirty="0">
                    <a:latin typeface="Times New Roman" panose="02020603050405020304" pitchFamily="18" charset="0"/>
                    <a:cs typeface="Times New Roman" panose="02020603050405020304" pitchFamily="18" charset="0"/>
                  </a:rPr>
                  <a:t> are sitting on a horizontal frictionless surface and a light (i.e., massless) spring is attached to one of the blocks and the blocks are squeezed together and tied by a light cord.  If the cord is cut and the block of mass </a:t>
                </a:r>
                <a14:m>
                  <m:oMath xmlns:m="http://schemas.openxmlformats.org/officeDocument/2006/math">
                    <m:r>
                      <a:rPr lang="en-US" sz="1600" b="0" i="1" smtClean="0">
                        <a:latin typeface="Cambria Math" panose="02040503050406030204" pitchFamily="18" charset="0"/>
                        <a:cs typeface="Times New Roman" panose="02020603050405020304" pitchFamily="18" charset="0"/>
                      </a:rPr>
                      <m:t>3</m:t>
                    </m:r>
                    <m:r>
                      <a:rPr lang="en-US" sz="1600" b="0" i="1" smtClean="0">
                        <a:latin typeface="Cambria Math" panose="02040503050406030204" pitchFamily="18" charset="0"/>
                        <a:cs typeface="Times New Roman" panose="02020603050405020304" pitchFamily="18" charset="0"/>
                      </a:rPr>
                      <m:t>𝑚</m:t>
                    </m:r>
                  </m:oMath>
                </a14:m>
                <a:r>
                  <a:rPr lang="en-US" sz="1600" dirty="0">
                    <a:latin typeface="Times New Roman" panose="02020603050405020304" pitchFamily="18" charset="0"/>
                    <a:cs typeface="Times New Roman" panose="02020603050405020304" pitchFamily="18" charset="0"/>
                  </a:rPr>
                  <a:t> moves to the right at a speed of </a:t>
                </a:r>
                <a14:m>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𝑣</m:t>
                        </m:r>
                      </m:e>
                      <m:sub>
                        <m:r>
                          <a:rPr lang="en-US" sz="1600" b="0" i="1" smtClean="0">
                            <a:latin typeface="Cambria Math" panose="02040503050406030204" pitchFamily="18" charset="0"/>
                            <a:cs typeface="Times New Roman" panose="02020603050405020304" pitchFamily="18" charset="0"/>
                          </a:rPr>
                          <m:t>3</m:t>
                        </m:r>
                        <m:r>
                          <a:rPr lang="en-US" sz="1600" b="0" i="1" smtClean="0">
                            <a:latin typeface="Cambria Math" panose="02040503050406030204" pitchFamily="18" charset="0"/>
                            <a:cs typeface="Times New Roman" panose="02020603050405020304" pitchFamily="18" charset="0"/>
                          </a:rPr>
                          <m:t>𝑚</m:t>
                        </m:r>
                      </m:sub>
                    </m:sSub>
                    <m:r>
                      <a:rPr lang="en-US" sz="1600" b="0" i="1" smtClean="0">
                        <a:latin typeface="Cambria Math" panose="02040503050406030204" pitchFamily="18" charset="0"/>
                        <a:cs typeface="Times New Roman" panose="02020603050405020304" pitchFamily="18" charset="0"/>
                      </a:rPr>
                      <m:t>=2</m:t>
                    </m:r>
                    <m:box>
                      <m:boxPr>
                        <m:ctrlPr>
                          <a:rPr lang="en-US" sz="1600" b="0" i="1" smtClean="0">
                            <a:latin typeface="Cambria Math" panose="02040503050406030204" pitchFamily="18" charset="0"/>
                            <a:cs typeface="Times New Roman" panose="02020603050405020304" pitchFamily="18" charset="0"/>
                          </a:rPr>
                        </m:ctrlPr>
                      </m:boxPr>
                      <m:e>
                        <m:argPr>
                          <m:argSz m:val="-1"/>
                        </m:argPr>
                        <m:f>
                          <m:fPr>
                            <m:ctrlPr>
                              <a:rPr lang="en-US" sz="1600" b="0" i="1" smtClean="0">
                                <a:latin typeface="Cambria Math" panose="02040503050406030204" pitchFamily="18" charset="0"/>
                                <a:cs typeface="Times New Roman" panose="02020603050405020304" pitchFamily="18" charset="0"/>
                              </a:rPr>
                            </m:ctrlPr>
                          </m:fPr>
                          <m:num>
                            <m:r>
                              <a:rPr lang="en-US" sz="1600" b="0" i="1" smtClean="0">
                                <a:latin typeface="Cambria Math" panose="02040503050406030204" pitchFamily="18" charset="0"/>
                                <a:cs typeface="Times New Roman" panose="02020603050405020304" pitchFamily="18" charset="0"/>
                              </a:rPr>
                              <m:t>𝑚</m:t>
                            </m:r>
                          </m:num>
                          <m:den>
                            <m:r>
                              <a:rPr lang="en-US" sz="1600" b="0" i="1" smtClean="0">
                                <a:latin typeface="Cambria Math" panose="02040503050406030204" pitchFamily="18" charset="0"/>
                                <a:cs typeface="Times New Roman" panose="02020603050405020304" pitchFamily="18" charset="0"/>
                              </a:rPr>
                              <m:t>𝑠</m:t>
                            </m:r>
                          </m:den>
                        </m:f>
                      </m:e>
                    </m:box>
                  </m:oMath>
                </a14:m>
                <a:r>
                  <a:rPr lang="en-US" sz="1600" dirty="0">
                    <a:latin typeface="Times New Roman" panose="02020603050405020304" pitchFamily="18" charset="0"/>
                    <a:cs typeface="Times New Roman" panose="02020603050405020304" pitchFamily="18" charset="0"/>
                  </a:rPr>
                  <a:t>, what is the speed of the block of mass </a:t>
                </a:r>
                <a14:m>
                  <m:oMath xmlns:m="http://schemas.openxmlformats.org/officeDocument/2006/math">
                    <m:r>
                      <a:rPr lang="en-US" sz="1600" b="0" i="1" smtClean="0">
                        <a:latin typeface="Cambria Math" panose="02040503050406030204" pitchFamily="18" charset="0"/>
                        <a:cs typeface="Times New Roman" panose="02020603050405020304" pitchFamily="18" charset="0"/>
                      </a:rPr>
                      <m:t>𝑚</m:t>
                    </m:r>
                  </m:oMath>
                </a14:m>
                <a:r>
                  <a:rPr lang="en-US" sz="1600" dirty="0">
                    <a:latin typeface="Times New Roman" panose="02020603050405020304" pitchFamily="18" charset="0"/>
                    <a:cs typeface="Times New Roman" panose="02020603050405020304" pitchFamily="18" charset="0"/>
                  </a:rPr>
                  <a:t>?</a:t>
                </a:r>
                <a:r>
                  <a:rPr lang="en-US" sz="1600" dirty="0">
                    <a:effectLst/>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mc:Choice>
        <mc:Fallback xmlns="">
          <p:sp>
            <p:nvSpPr>
              <p:cNvPr id="44" name="TextBox 43">
                <a:extLst>
                  <a:ext uri="{FF2B5EF4-FFF2-40B4-BE49-F238E27FC236}">
                    <a16:creationId xmlns:a16="http://schemas.microsoft.com/office/drawing/2014/main" id="{9FB7420B-EABD-FADB-DF1F-D97ED1DE066D}"/>
                  </a:ext>
                </a:extLst>
              </p:cNvPr>
              <p:cNvSpPr txBox="1">
                <a:spLocks noRot="1" noChangeAspect="1" noMove="1" noResize="1" noEditPoints="1" noAdjustHandles="1" noChangeArrowheads="1" noChangeShapeType="1" noTextEdit="1"/>
              </p:cNvSpPr>
              <p:nvPr/>
            </p:nvSpPr>
            <p:spPr>
              <a:xfrm>
                <a:off x="181176" y="3833867"/>
                <a:ext cx="11127179" cy="1594860"/>
              </a:xfrm>
              <a:prstGeom prst="rect">
                <a:avLst/>
              </a:prstGeom>
              <a:blipFill>
                <a:blip r:embed="rId15"/>
                <a:stretch>
                  <a:fillRect l="-342" t="-787" b="-3937"/>
                </a:stretch>
              </a:blipFill>
            </p:spPr>
            <p:txBody>
              <a:bodyPr/>
              <a:lstStyle/>
              <a:p>
                <a:r>
                  <a:rPr lang="en-US">
                    <a:noFill/>
                  </a:rPr>
                  <a:t> </a:t>
                </a:r>
              </a:p>
            </p:txBody>
          </p:sp>
        </mc:Fallback>
      </mc:AlternateContent>
    </p:spTree>
    <p:extLst>
      <p:ext uri="{BB962C8B-B14F-4D97-AF65-F5344CB8AC3E}">
        <p14:creationId xmlns:p14="http://schemas.microsoft.com/office/powerpoint/2010/main" val="2278076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760B58-5152-2840-B23C-1B4468E7089C}"/>
              </a:ext>
            </a:extLst>
          </p:cNvPr>
          <p:cNvSpPr txBox="1"/>
          <p:nvPr/>
        </p:nvSpPr>
        <p:spPr>
          <a:xfrm>
            <a:off x="313765" y="313764"/>
            <a:ext cx="5396753"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Momentum and Collisions</a:t>
            </a:r>
          </a:p>
        </p:txBody>
      </p:sp>
      <p:sp>
        <p:nvSpPr>
          <p:cNvPr id="5" name="TextBox 4">
            <a:extLst>
              <a:ext uri="{FF2B5EF4-FFF2-40B4-BE49-F238E27FC236}">
                <a16:creationId xmlns:a16="http://schemas.microsoft.com/office/drawing/2014/main" id="{DFA7F4D4-9A3C-AA48-B8F8-3CEAD4EAA7C6}"/>
              </a:ext>
            </a:extLst>
          </p:cNvPr>
          <p:cNvSpPr txBox="1"/>
          <p:nvPr/>
        </p:nvSpPr>
        <p:spPr>
          <a:xfrm>
            <a:off x="313765" y="1017037"/>
            <a:ext cx="312923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3:</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1526746-31DB-024A-AC9B-C295D71B1A76}"/>
                  </a:ext>
                </a:extLst>
              </p:cNvPr>
              <p:cNvSpPr/>
              <p:nvPr/>
            </p:nvSpPr>
            <p:spPr>
              <a:xfrm>
                <a:off x="313766" y="1597199"/>
                <a:ext cx="7537462" cy="5078313"/>
              </a:xfrm>
              <a:prstGeom prst="rect">
                <a:avLst/>
              </a:prstGeom>
            </p:spPr>
            <p:txBody>
              <a:bodyPr wrap="square">
                <a:spAutoFit/>
              </a:bodyPr>
              <a:lstStyle/>
              <a:p>
                <a:pPr algn="just"/>
                <a:r>
                  <a:rPr lang="en-US" dirty="0">
                    <a:solidFill>
                      <a:srgbClr val="131313"/>
                    </a:solidFill>
                    <a:latin typeface="Times New Roman" panose="02020603050405020304" pitchFamily="18" charset="0"/>
                    <a:cs typeface="Times New Roman" panose="02020603050405020304" pitchFamily="18" charset="0"/>
                  </a:rPr>
                  <a:t>A ballistic pendulum apparatus is used to study the principles of momentum and energy and to determine the initial velocity of projectiles fired from a launcher. Suppose that a steel ball of mass </a:t>
                </a:r>
                <a14:m>
                  <m:oMath xmlns:m="http://schemas.openxmlformats.org/officeDocument/2006/math">
                    <m:sSub>
                      <m:sSubPr>
                        <m:ctrlPr>
                          <a:rPr lang="en-US" i="1" dirty="0" smtClean="0">
                            <a:solidFill>
                              <a:srgbClr val="131313"/>
                            </a:solidFill>
                            <a:latin typeface="Cambria Math" panose="02040503050406030204" pitchFamily="18" charset="0"/>
                            <a:cs typeface="Times New Roman" panose="02020603050405020304" pitchFamily="18" charset="0"/>
                          </a:rPr>
                        </m:ctrlPr>
                      </m:sSubPr>
                      <m:e>
                        <m:r>
                          <a:rPr lang="en-US" b="0" i="1" dirty="0" smtClean="0">
                            <a:solidFill>
                              <a:srgbClr val="131313"/>
                            </a:solidFill>
                            <a:latin typeface="Cambria Math" panose="02040503050406030204" pitchFamily="18" charset="0"/>
                            <a:cs typeface="Times New Roman" panose="02020603050405020304" pitchFamily="18" charset="0"/>
                          </a:rPr>
                          <m:t>𝑚</m:t>
                        </m:r>
                      </m:e>
                      <m:sub>
                        <m:r>
                          <a:rPr lang="en-US" b="0" i="1" dirty="0" smtClean="0">
                            <a:solidFill>
                              <a:srgbClr val="131313"/>
                            </a:solidFill>
                            <a:latin typeface="Cambria Math" panose="02040503050406030204" pitchFamily="18" charset="0"/>
                            <a:cs typeface="Times New Roman" panose="02020603050405020304" pitchFamily="18" charset="0"/>
                          </a:rPr>
                          <m:t>𝑏</m:t>
                        </m:r>
                      </m:sub>
                    </m:sSub>
                    <m:r>
                      <a:rPr lang="en-US" b="0" i="1" dirty="0" smtClean="0">
                        <a:solidFill>
                          <a:srgbClr val="131313"/>
                        </a:solidFill>
                        <a:latin typeface="Cambria Math" panose="02040503050406030204" pitchFamily="18" charset="0"/>
                        <a:cs typeface="Times New Roman" panose="02020603050405020304" pitchFamily="18" charset="0"/>
                      </a:rPr>
                      <m:t>=50</m:t>
                    </m:r>
                    <m:r>
                      <a:rPr lang="en-US" b="0" i="1" dirty="0" smtClean="0">
                        <a:solidFill>
                          <a:srgbClr val="131313"/>
                        </a:solidFill>
                        <a:latin typeface="Cambria Math" panose="02040503050406030204" pitchFamily="18" charset="0"/>
                        <a:cs typeface="Times New Roman" panose="02020603050405020304" pitchFamily="18" charset="0"/>
                      </a:rPr>
                      <m:t>𝑔</m:t>
                    </m:r>
                  </m:oMath>
                </a14:m>
                <a:r>
                  <a:rPr lang="en-US" dirty="0">
                    <a:solidFill>
                      <a:srgbClr val="131313"/>
                    </a:solidFill>
                    <a:latin typeface="Times New Roman" panose="02020603050405020304" pitchFamily="18" charset="0"/>
                    <a:cs typeface="Times New Roman" panose="02020603050405020304" pitchFamily="18" charset="0"/>
                  </a:rPr>
                  <a:t> launched with an initial velocity </a:t>
                </a:r>
                <a14:m>
                  <m:oMath xmlns:m="http://schemas.openxmlformats.org/officeDocument/2006/math">
                    <m:sSub>
                      <m:sSubPr>
                        <m:ctrlPr>
                          <a:rPr lang="en-US" i="1" smtClean="0">
                            <a:solidFill>
                              <a:srgbClr val="131313"/>
                            </a:solidFill>
                            <a:latin typeface="Cambria Math" panose="02040503050406030204" pitchFamily="18" charset="0"/>
                            <a:cs typeface="Times New Roman" panose="02020603050405020304" pitchFamily="18" charset="0"/>
                          </a:rPr>
                        </m:ctrlPr>
                      </m:sSubPr>
                      <m:e>
                        <m:r>
                          <a:rPr lang="en-US" b="0" i="1" smtClean="0">
                            <a:solidFill>
                              <a:srgbClr val="131313"/>
                            </a:solidFill>
                            <a:latin typeface="Cambria Math" panose="02040503050406030204" pitchFamily="18" charset="0"/>
                            <a:cs typeface="Times New Roman" panose="02020603050405020304" pitchFamily="18" charset="0"/>
                          </a:rPr>
                          <m:t>𝑣</m:t>
                        </m:r>
                      </m:e>
                      <m:sub>
                        <m:r>
                          <a:rPr lang="en-US" b="0" i="1" smtClean="0">
                            <a:solidFill>
                              <a:srgbClr val="131313"/>
                            </a:solidFill>
                            <a:latin typeface="Cambria Math" panose="02040503050406030204" pitchFamily="18" charset="0"/>
                            <a:cs typeface="Times New Roman" panose="02020603050405020304" pitchFamily="18" charset="0"/>
                          </a:rPr>
                          <m:t>𝑖𝑏</m:t>
                        </m:r>
                      </m:sub>
                    </m:sSub>
                  </m:oMath>
                </a14:m>
                <a:r>
                  <a:rPr lang="en-US" dirty="0">
                    <a:solidFill>
                      <a:srgbClr val="131313"/>
                    </a:solidFill>
                    <a:latin typeface="Times New Roman" panose="02020603050405020304" pitchFamily="18" charset="0"/>
                    <a:cs typeface="Times New Roman" panose="02020603050405020304" pitchFamily="18" charset="0"/>
                  </a:rPr>
                  <a:t>.  The steel ball undergoes an inelastic collision with a stationary pendulum arm of length </a:t>
                </a:r>
                <a14:m>
                  <m:oMath xmlns:m="http://schemas.openxmlformats.org/officeDocument/2006/math">
                    <m:sSub>
                      <m:sSubPr>
                        <m:ctrlPr>
                          <a:rPr lang="en-US" i="1" smtClean="0">
                            <a:solidFill>
                              <a:srgbClr val="131313"/>
                            </a:solidFill>
                            <a:latin typeface="Cambria Math" panose="02040503050406030204" pitchFamily="18" charset="0"/>
                            <a:cs typeface="Times New Roman" panose="02020603050405020304" pitchFamily="18" charset="0"/>
                          </a:rPr>
                        </m:ctrlPr>
                      </m:sSubPr>
                      <m:e>
                        <m:r>
                          <a:rPr lang="en-US" b="0" i="1" smtClean="0">
                            <a:solidFill>
                              <a:srgbClr val="131313"/>
                            </a:solidFill>
                            <a:latin typeface="Cambria Math" panose="02040503050406030204" pitchFamily="18" charset="0"/>
                            <a:cs typeface="Times New Roman" panose="02020603050405020304" pitchFamily="18" charset="0"/>
                          </a:rPr>
                          <m:t>𝑅</m:t>
                        </m:r>
                      </m:e>
                      <m:sub>
                        <m:r>
                          <a:rPr lang="en-US" b="0" i="1" smtClean="0">
                            <a:solidFill>
                              <a:srgbClr val="131313"/>
                            </a:solidFill>
                            <a:latin typeface="Cambria Math" panose="02040503050406030204" pitchFamily="18" charset="0"/>
                            <a:cs typeface="Times New Roman" panose="02020603050405020304" pitchFamily="18" charset="0"/>
                          </a:rPr>
                          <m:t>𝑐𝑚</m:t>
                        </m:r>
                      </m:sub>
                    </m:sSub>
                    <m:r>
                      <a:rPr lang="en-US" b="0" i="1" smtClean="0">
                        <a:solidFill>
                          <a:srgbClr val="131313"/>
                        </a:solidFill>
                        <a:latin typeface="Cambria Math" panose="02040503050406030204" pitchFamily="18" charset="0"/>
                        <a:cs typeface="Times New Roman" panose="02020603050405020304" pitchFamily="18" charset="0"/>
                      </a:rPr>
                      <m:t>=30.5</m:t>
                    </m:r>
                    <m:r>
                      <a:rPr lang="en-US" b="0" i="1" smtClean="0">
                        <a:solidFill>
                          <a:srgbClr val="131313"/>
                        </a:solidFill>
                        <a:latin typeface="Cambria Math" panose="02040503050406030204" pitchFamily="18" charset="0"/>
                        <a:cs typeface="Times New Roman" panose="02020603050405020304" pitchFamily="18" charset="0"/>
                      </a:rPr>
                      <m:t>𝑐𝑚</m:t>
                    </m:r>
                  </m:oMath>
                </a14:m>
                <a:r>
                  <a:rPr lang="en-US" dirty="0">
                    <a:solidFill>
                      <a:srgbClr val="131313"/>
                    </a:solidFill>
                    <a:latin typeface="Times New Roman" panose="02020603050405020304" pitchFamily="18" charset="0"/>
                    <a:cs typeface="Times New Roman" panose="02020603050405020304" pitchFamily="18" charset="0"/>
                  </a:rPr>
                  <a:t> and mass </a:t>
                </a:r>
                <a14:m>
                  <m:oMath xmlns:m="http://schemas.openxmlformats.org/officeDocument/2006/math">
                    <m:r>
                      <a:rPr lang="en-US" b="0" i="1" smtClean="0">
                        <a:solidFill>
                          <a:srgbClr val="131313"/>
                        </a:solidFill>
                        <a:latin typeface="Cambria Math" panose="02040503050406030204" pitchFamily="18" charset="0"/>
                        <a:cs typeface="Times New Roman" panose="02020603050405020304" pitchFamily="18" charset="0"/>
                      </a:rPr>
                      <m:t>𝑀</m:t>
                    </m:r>
                    <m:r>
                      <a:rPr lang="en-US" b="0" i="1" smtClean="0">
                        <a:solidFill>
                          <a:srgbClr val="131313"/>
                        </a:solidFill>
                        <a:latin typeface="Cambria Math" panose="02040503050406030204" pitchFamily="18" charset="0"/>
                        <a:cs typeface="Times New Roman" panose="02020603050405020304" pitchFamily="18" charset="0"/>
                      </a:rPr>
                      <m:t>=250</m:t>
                    </m:r>
                    <m:r>
                      <a:rPr lang="en-US" b="0" i="1" smtClean="0">
                        <a:solidFill>
                          <a:srgbClr val="131313"/>
                        </a:solidFill>
                        <a:latin typeface="Cambria Math" panose="02040503050406030204" pitchFamily="18" charset="0"/>
                        <a:cs typeface="Times New Roman" panose="02020603050405020304" pitchFamily="18" charset="0"/>
                      </a:rPr>
                      <m:t>𝑔</m:t>
                    </m:r>
                    <m:r>
                      <a:rPr lang="en-US" b="0" i="0" smtClean="0">
                        <a:solidFill>
                          <a:srgbClr val="131313"/>
                        </a:solidFill>
                        <a:latin typeface="Cambria Math" panose="02040503050406030204" pitchFamily="18" charset="0"/>
                        <a:cs typeface="Times New Roman" panose="02020603050405020304" pitchFamily="18" charset="0"/>
                      </a:rPr>
                      <m:t>.</m:t>
                    </m:r>
                  </m:oMath>
                </a14:m>
                <a:r>
                  <a:rPr lang="en-US" dirty="0">
                    <a:solidFill>
                      <a:srgbClr val="131313"/>
                    </a:solidFill>
                    <a:latin typeface="Times New Roman" panose="02020603050405020304" pitchFamily="18" charset="0"/>
                    <a:cs typeface="Times New Roman" panose="02020603050405020304" pitchFamily="18" charset="0"/>
                  </a:rPr>
                  <a:t> After the collision, the center of mass of the ball and pendulum arm rises from its lowest point thought a height </a:t>
                </a:r>
                <a14:m>
                  <m:oMath xmlns:m="http://schemas.openxmlformats.org/officeDocument/2006/math">
                    <m:r>
                      <a:rPr lang="en-US" i="1" smtClean="0">
                        <a:solidFill>
                          <a:srgbClr val="131313"/>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smtClean="0">
                            <a:solidFill>
                              <a:srgbClr val="131313"/>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solidFill>
                              <a:srgbClr val="131313"/>
                            </a:solidFill>
                            <a:latin typeface="Cambria Math" panose="02040503050406030204" pitchFamily="18" charset="0"/>
                            <a:ea typeface="Cambria Math" panose="02040503050406030204" pitchFamily="18" charset="0"/>
                            <a:cs typeface="Times New Roman" panose="02020603050405020304" pitchFamily="18" charset="0"/>
                          </a:rPr>
                          <m:t>h</m:t>
                        </m:r>
                      </m:e>
                      <m:sub>
                        <m:r>
                          <a:rPr lang="en-US" b="0" i="1" smtClean="0">
                            <a:solidFill>
                              <a:srgbClr val="131313"/>
                            </a:solidFill>
                            <a:latin typeface="Cambria Math" panose="02040503050406030204" pitchFamily="18" charset="0"/>
                            <a:ea typeface="Cambria Math" panose="02040503050406030204" pitchFamily="18" charset="0"/>
                            <a:cs typeface="Times New Roman" panose="02020603050405020304" pitchFamily="18" charset="0"/>
                          </a:rPr>
                          <m:t>𝑐𝑚</m:t>
                        </m:r>
                      </m:sub>
                    </m:sSub>
                  </m:oMath>
                </a14:m>
                <a:r>
                  <a:rPr lang="en-US" dirty="0">
                    <a:solidFill>
                      <a:srgbClr val="131313"/>
                    </a:solidFill>
                    <a:latin typeface="Times New Roman" panose="02020603050405020304" pitchFamily="18" charset="0"/>
                    <a:cs typeface="Times New Roman" panose="02020603050405020304" pitchFamily="18" charset="0"/>
                  </a:rPr>
                  <a:t>, where it momentarily comes to rest at an angle </a:t>
                </a:r>
                <a14:m>
                  <m:oMath xmlns:m="http://schemas.openxmlformats.org/officeDocument/2006/math">
                    <m:r>
                      <a:rPr lang="en-US" i="1" smtClean="0">
                        <a:solidFill>
                          <a:srgbClr val="131313"/>
                        </a:solidFill>
                        <a:latin typeface="Cambria Math" panose="02040503050406030204" pitchFamily="18" charset="0"/>
                        <a:ea typeface="Cambria Math" panose="02040503050406030204" pitchFamily="18" charset="0"/>
                        <a:cs typeface="Times New Roman" panose="02020603050405020304" pitchFamily="18" charset="0"/>
                      </a:rPr>
                      <m:t>𝜃</m:t>
                    </m:r>
                    <m:r>
                      <a:rPr lang="en-US" b="0" i="1" smtClean="0">
                        <a:solidFill>
                          <a:srgbClr val="131313"/>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b="0" i="1" smtClean="0">
                            <a:solidFill>
                              <a:srgbClr val="131313"/>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b="0" i="1" smtClean="0">
                            <a:solidFill>
                              <a:srgbClr val="131313"/>
                            </a:solidFill>
                            <a:latin typeface="Cambria Math" panose="02040503050406030204" pitchFamily="18" charset="0"/>
                            <a:ea typeface="Cambria Math" panose="02040503050406030204" pitchFamily="18" charset="0"/>
                            <a:cs typeface="Times New Roman" panose="02020603050405020304" pitchFamily="18" charset="0"/>
                          </a:rPr>
                          <m:t>27</m:t>
                        </m:r>
                      </m:e>
                      <m:sup>
                        <m:r>
                          <a:rPr lang="en-US" b="0" i="1" smtClean="0">
                            <a:solidFill>
                              <a:srgbClr val="131313"/>
                            </a:solidFill>
                            <a:latin typeface="Cambria Math" panose="02040503050406030204" pitchFamily="18" charset="0"/>
                            <a:ea typeface="Cambria Math" panose="02040503050406030204" pitchFamily="18" charset="0"/>
                            <a:cs typeface="Times New Roman" panose="02020603050405020304" pitchFamily="18" charset="0"/>
                          </a:rPr>
                          <m:t>0</m:t>
                        </m:r>
                      </m:sup>
                    </m:sSup>
                  </m:oMath>
                </a14:m>
                <a:r>
                  <a:rPr lang="en-US" dirty="0">
                    <a:solidFill>
                      <a:srgbClr val="131313"/>
                    </a:solidFill>
                    <a:latin typeface="Times New Roman" panose="02020603050405020304" pitchFamily="18" charset="0"/>
                    <a:cs typeface="Times New Roman" panose="02020603050405020304" pitchFamily="18" charset="0"/>
                  </a:rPr>
                  <a:t>measured with respect to the vertical.</a:t>
                </a:r>
              </a:p>
              <a:p>
                <a:pPr algn="just"/>
                <a:endParaRPr lang="en-US" dirty="0">
                  <a:solidFill>
                    <a:srgbClr val="131313"/>
                  </a:solidFill>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solidFill>
                      <a:srgbClr val="131313"/>
                    </a:solidFill>
                    <a:latin typeface="Times New Roman" panose="02020603050405020304" pitchFamily="18" charset="0"/>
                    <a:cs typeface="Times New Roman" panose="02020603050405020304" pitchFamily="18" charset="0"/>
                  </a:rPr>
                  <a:t>What is the speed of the ball and pendulum immediately after the collision?</a:t>
                </a:r>
              </a:p>
              <a:p>
                <a:pPr marL="285750" indent="-285750" algn="just">
                  <a:buFont typeface="Arial" panose="020B0604020202020204" pitchFamily="34" charset="0"/>
                  <a:buChar char="•"/>
                </a:pPr>
                <a:endParaRPr lang="en-US" dirty="0">
                  <a:solidFill>
                    <a:srgbClr val="131313"/>
                  </a:solidFill>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solidFill>
                      <a:srgbClr val="131313"/>
                    </a:solidFill>
                    <a:latin typeface="Times New Roman" panose="02020603050405020304" pitchFamily="18" charset="0"/>
                    <a:cs typeface="Times New Roman" panose="02020603050405020304" pitchFamily="18" charset="0"/>
                  </a:rPr>
                  <a:t>With what speed, </a:t>
                </a:r>
                <a14:m>
                  <m:oMath xmlns:m="http://schemas.openxmlformats.org/officeDocument/2006/math">
                    <m:sSub>
                      <m:sSubPr>
                        <m:ctrlPr>
                          <a:rPr lang="en-US" i="1">
                            <a:solidFill>
                              <a:srgbClr val="131313"/>
                            </a:solidFill>
                            <a:latin typeface="Cambria Math" panose="02040503050406030204" pitchFamily="18" charset="0"/>
                            <a:cs typeface="Times New Roman" panose="02020603050405020304" pitchFamily="18" charset="0"/>
                          </a:rPr>
                        </m:ctrlPr>
                      </m:sSubPr>
                      <m:e>
                        <m:r>
                          <a:rPr lang="en-US" i="1">
                            <a:solidFill>
                              <a:srgbClr val="131313"/>
                            </a:solidFill>
                            <a:latin typeface="Cambria Math" panose="02040503050406030204" pitchFamily="18" charset="0"/>
                            <a:cs typeface="Times New Roman" panose="02020603050405020304" pitchFamily="18" charset="0"/>
                          </a:rPr>
                          <m:t>𝑣</m:t>
                        </m:r>
                      </m:e>
                      <m:sub>
                        <m:r>
                          <a:rPr lang="en-US" i="1">
                            <a:solidFill>
                              <a:srgbClr val="131313"/>
                            </a:solidFill>
                            <a:latin typeface="Cambria Math" panose="02040503050406030204" pitchFamily="18" charset="0"/>
                            <a:cs typeface="Times New Roman" panose="02020603050405020304" pitchFamily="18" charset="0"/>
                          </a:rPr>
                          <m:t>𝑖𝑏</m:t>
                        </m:r>
                      </m:sub>
                    </m:sSub>
                    <m:r>
                      <a:rPr lang="en-US" i="1">
                        <a:solidFill>
                          <a:srgbClr val="131313"/>
                        </a:solidFill>
                        <a:latin typeface="Cambria Math" panose="02040503050406030204" pitchFamily="18" charset="0"/>
                        <a:cs typeface="Times New Roman" panose="02020603050405020304" pitchFamily="18" charset="0"/>
                      </a:rPr>
                      <m:t> </m:t>
                    </m:r>
                  </m:oMath>
                </a14:m>
                <a:r>
                  <a:rPr lang="en-US" dirty="0">
                    <a:solidFill>
                      <a:srgbClr val="131313"/>
                    </a:solidFill>
                    <a:latin typeface="Times New Roman" panose="02020603050405020304" pitchFamily="18" charset="0"/>
                    <a:cs typeface="Times New Roman" panose="02020603050405020304" pitchFamily="18" charset="0"/>
                  </a:rPr>
                  <a:t>, was the ball launched into the pendulum arm?</a:t>
                </a:r>
              </a:p>
              <a:p>
                <a:pPr marL="285750" indent="-285750" algn="just">
                  <a:buFont typeface="Arial" panose="020B0604020202020204" pitchFamily="34" charset="0"/>
                  <a:buChar char="•"/>
                </a:pPr>
                <a:endParaRPr lang="en-US" dirty="0">
                  <a:solidFill>
                    <a:srgbClr val="131313"/>
                  </a:solidFill>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solidFill>
                      <a:srgbClr val="131313"/>
                    </a:solidFill>
                    <a:latin typeface="Times New Roman" panose="02020603050405020304" pitchFamily="18" charset="0"/>
                    <a:cs typeface="Times New Roman" panose="02020603050405020304" pitchFamily="18" charset="0"/>
                  </a:rPr>
                  <a:t>What fraction of the ball’s initial kinetic energy was lost in the collision?</a:t>
                </a:r>
              </a:p>
              <a:p>
                <a:pPr marL="285750" indent="-285750" algn="just">
                  <a:buFont typeface="Arial" panose="020B0604020202020204" pitchFamily="34" charset="0"/>
                  <a:buChar char="•"/>
                </a:pPr>
                <a:endParaRPr lang="en-US" dirty="0">
                  <a:solidFill>
                    <a:srgbClr val="131313"/>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solidFill>
                      <a:srgbClr val="131313"/>
                    </a:solidFill>
                    <a:latin typeface="Times New Roman" panose="02020603050405020304" pitchFamily="18" charset="0"/>
                    <a:cs typeface="Times New Roman" panose="02020603050405020304" pitchFamily="18" charset="0"/>
                  </a:rPr>
                  <a:t>If the spring in the launcher were initially compressed by </a:t>
                </a:r>
                <a14:m>
                  <m:oMath xmlns:m="http://schemas.openxmlformats.org/officeDocument/2006/math">
                    <m:r>
                      <a:rPr lang="en-US" b="0" i="1" smtClean="0">
                        <a:solidFill>
                          <a:srgbClr val="131313"/>
                        </a:solidFill>
                        <a:latin typeface="Cambria Math" panose="02040503050406030204" pitchFamily="18" charset="0"/>
                        <a:cs typeface="Times New Roman" panose="02020603050405020304" pitchFamily="18" charset="0"/>
                      </a:rPr>
                      <m:t>9</m:t>
                    </m:r>
                    <m:r>
                      <a:rPr lang="en-US" b="0" i="1" smtClean="0">
                        <a:solidFill>
                          <a:srgbClr val="131313"/>
                        </a:solidFill>
                        <a:latin typeface="Cambria Math" panose="02040503050406030204" pitchFamily="18" charset="0"/>
                        <a:cs typeface="Times New Roman" panose="02020603050405020304" pitchFamily="18" charset="0"/>
                      </a:rPr>
                      <m:t>𝑐𝑚</m:t>
                    </m:r>
                  </m:oMath>
                </a14:m>
                <a:r>
                  <a:rPr lang="en-US" dirty="0">
                    <a:solidFill>
                      <a:srgbClr val="131313"/>
                    </a:solidFill>
                    <a:latin typeface="Times New Roman" panose="02020603050405020304" pitchFamily="18" charset="0"/>
                    <a:cs typeface="Times New Roman" panose="02020603050405020304" pitchFamily="18" charset="0"/>
                  </a:rPr>
                  <a:t>, what what is the stiffness of the spring? </a:t>
                </a:r>
                <a:endParaRPr lang="en-US" dirty="0">
                  <a:solidFill>
                    <a:srgbClr val="131313"/>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solidFill>
                    <a:srgbClr val="131313"/>
                  </a:solidFill>
                  <a:effectLst/>
                  <a:latin typeface="Times New Roman" panose="02020603050405020304" pitchFamily="18"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F1526746-31DB-024A-AC9B-C295D71B1A76}"/>
                  </a:ext>
                </a:extLst>
              </p:cNvPr>
              <p:cNvSpPr>
                <a:spLocks noRot="1" noChangeAspect="1" noMove="1" noResize="1" noEditPoints="1" noAdjustHandles="1" noChangeArrowheads="1" noChangeShapeType="1" noTextEdit="1"/>
              </p:cNvSpPr>
              <p:nvPr/>
            </p:nvSpPr>
            <p:spPr>
              <a:xfrm>
                <a:off x="313766" y="1597199"/>
                <a:ext cx="7537462" cy="5078313"/>
              </a:xfrm>
              <a:prstGeom prst="rect">
                <a:avLst/>
              </a:prstGeom>
              <a:blipFill>
                <a:blip r:embed="rId2"/>
                <a:stretch>
                  <a:fillRect l="-672" t="-499" r="-672"/>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E5F9219A-7553-8742-976E-27524FDD112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607972" y="1017037"/>
            <a:ext cx="3080408" cy="3157497"/>
          </a:xfrm>
          <a:prstGeom prst="rect">
            <a:avLst/>
          </a:prstGeom>
          <a:noFill/>
          <a:ln w="9525">
            <a:noFill/>
            <a:miter lim="800000"/>
            <a:headEnd/>
            <a:tailEnd/>
          </a:ln>
        </p:spPr>
      </p:pic>
      <p:grpSp>
        <p:nvGrpSpPr>
          <p:cNvPr id="8" name="Group 7">
            <a:extLst>
              <a:ext uri="{FF2B5EF4-FFF2-40B4-BE49-F238E27FC236}">
                <a16:creationId xmlns:a16="http://schemas.microsoft.com/office/drawing/2014/main" id="{A9CFBCE0-B8A8-B54A-B8B0-D3F2F254C96C}"/>
              </a:ext>
            </a:extLst>
          </p:cNvPr>
          <p:cNvGrpSpPr/>
          <p:nvPr/>
        </p:nvGrpSpPr>
        <p:grpSpPr>
          <a:xfrm>
            <a:off x="8772211" y="4049486"/>
            <a:ext cx="2554428" cy="2493842"/>
            <a:chOff x="7747279" y="1386372"/>
            <a:chExt cx="3910956" cy="3308059"/>
          </a:xfrm>
        </p:grpSpPr>
        <p:grpSp>
          <p:nvGrpSpPr>
            <p:cNvPr id="9" name="Group 8">
              <a:extLst>
                <a:ext uri="{FF2B5EF4-FFF2-40B4-BE49-F238E27FC236}">
                  <a16:creationId xmlns:a16="http://schemas.microsoft.com/office/drawing/2014/main" id="{144409CB-36E5-CC44-89B8-20A4DB50C29A}"/>
                </a:ext>
              </a:extLst>
            </p:cNvPr>
            <p:cNvGrpSpPr/>
            <p:nvPr/>
          </p:nvGrpSpPr>
          <p:grpSpPr>
            <a:xfrm>
              <a:off x="7747279" y="1386372"/>
              <a:ext cx="3910956" cy="3308059"/>
              <a:chOff x="7747279" y="1386372"/>
              <a:chExt cx="3910956" cy="3308059"/>
            </a:xfrm>
          </p:grpSpPr>
          <p:grpSp>
            <p:nvGrpSpPr>
              <p:cNvPr id="12" name="Group 11">
                <a:extLst>
                  <a:ext uri="{FF2B5EF4-FFF2-40B4-BE49-F238E27FC236}">
                    <a16:creationId xmlns:a16="http://schemas.microsoft.com/office/drawing/2014/main" id="{A72E8548-0B1D-C440-A019-6E001F5BBDC2}"/>
                  </a:ext>
                </a:extLst>
              </p:cNvPr>
              <p:cNvGrpSpPr/>
              <p:nvPr/>
            </p:nvGrpSpPr>
            <p:grpSpPr>
              <a:xfrm>
                <a:off x="7747279" y="1386372"/>
                <a:ext cx="3910956" cy="3308059"/>
                <a:chOff x="7747279" y="1386372"/>
                <a:chExt cx="3910956" cy="3308059"/>
              </a:xfrm>
            </p:grpSpPr>
            <p:grpSp>
              <p:nvGrpSpPr>
                <p:cNvPr id="16" name="Group 15">
                  <a:extLst>
                    <a:ext uri="{FF2B5EF4-FFF2-40B4-BE49-F238E27FC236}">
                      <a16:creationId xmlns:a16="http://schemas.microsoft.com/office/drawing/2014/main" id="{1D6383E2-7CC8-5745-A896-A328DAE8898C}"/>
                    </a:ext>
                  </a:extLst>
                </p:cNvPr>
                <p:cNvGrpSpPr/>
                <p:nvPr/>
              </p:nvGrpSpPr>
              <p:grpSpPr>
                <a:xfrm>
                  <a:off x="7747279" y="1386372"/>
                  <a:ext cx="3910956" cy="3308059"/>
                  <a:chOff x="5793222" y="4022915"/>
                  <a:chExt cx="3222296" cy="2687989"/>
                </a:xfrm>
              </p:grpSpPr>
              <p:grpSp>
                <p:nvGrpSpPr>
                  <p:cNvPr id="19" name="Group 18">
                    <a:extLst>
                      <a:ext uri="{FF2B5EF4-FFF2-40B4-BE49-F238E27FC236}">
                        <a16:creationId xmlns:a16="http://schemas.microsoft.com/office/drawing/2014/main" id="{DAE46D9F-151F-164E-B06D-3D69747F1F11}"/>
                      </a:ext>
                    </a:extLst>
                  </p:cNvPr>
                  <p:cNvGrpSpPr/>
                  <p:nvPr/>
                </p:nvGrpSpPr>
                <p:grpSpPr>
                  <a:xfrm>
                    <a:off x="5793222" y="4022915"/>
                    <a:ext cx="3222296" cy="2634813"/>
                    <a:chOff x="8466084" y="4048410"/>
                    <a:chExt cx="3222296" cy="2634813"/>
                  </a:xfrm>
                </p:grpSpPr>
                <p:grpSp>
                  <p:nvGrpSpPr>
                    <p:cNvPr id="22" name="Group 21">
                      <a:extLst>
                        <a:ext uri="{FF2B5EF4-FFF2-40B4-BE49-F238E27FC236}">
                          <a16:creationId xmlns:a16="http://schemas.microsoft.com/office/drawing/2014/main" id="{1A922700-1829-5C4D-9C0F-23C1068E682D}"/>
                        </a:ext>
                      </a:extLst>
                    </p:cNvPr>
                    <p:cNvGrpSpPr/>
                    <p:nvPr/>
                  </p:nvGrpSpPr>
                  <p:grpSpPr>
                    <a:xfrm>
                      <a:off x="8466084" y="4048410"/>
                      <a:ext cx="3222296" cy="2634813"/>
                      <a:chOff x="8466084" y="4048410"/>
                      <a:chExt cx="3222296" cy="2634813"/>
                    </a:xfrm>
                  </p:grpSpPr>
                  <p:pic>
                    <p:nvPicPr>
                      <p:cNvPr id="24" name="Picture 23">
                        <a:extLst>
                          <a:ext uri="{FF2B5EF4-FFF2-40B4-BE49-F238E27FC236}">
                            <a16:creationId xmlns:a16="http://schemas.microsoft.com/office/drawing/2014/main" id="{30631969-8A47-FF46-A890-1D623358220E}"/>
                          </a:ext>
                        </a:extLst>
                      </p:cNvPr>
                      <p:cNvPicPr/>
                      <p:nvPr/>
                    </p:nvPicPr>
                    <p:blipFill>
                      <a:blip r:embed="rId4"/>
                      <a:srcRect/>
                      <a:stretch>
                        <a:fillRect/>
                      </a:stretch>
                    </p:blipFill>
                    <p:spPr bwMode="auto">
                      <a:xfrm>
                        <a:off x="8466084" y="4048410"/>
                        <a:ext cx="3222296" cy="2634813"/>
                      </a:xfrm>
                      <a:prstGeom prst="rect">
                        <a:avLst/>
                      </a:prstGeom>
                      <a:noFill/>
                      <a:ln w="9525">
                        <a:noFill/>
                        <a:miter lim="800000"/>
                        <a:headEnd/>
                        <a:tailEnd/>
                      </a:ln>
                    </p:spPr>
                  </p:pic>
                  <p:sp>
                    <p:nvSpPr>
                      <p:cNvPr id="25" name="Rectangle 24">
                        <a:extLst>
                          <a:ext uri="{FF2B5EF4-FFF2-40B4-BE49-F238E27FC236}">
                            <a16:creationId xmlns:a16="http://schemas.microsoft.com/office/drawing/2014/main" id="{DD5563E5-53F8-2D4C-BB28-0D72AF194EA1}"/>
                          </a:ext>
                        </a:extLst>
                      </p:cNvPr>
                      <p:cNvSpPr/>
                      <p:nvPr/>
                    </p:nvSpPr>
                    <p:spPr>
                      <a:xfrm>
                        <a:off x="8562617" y="4144813"/>
                        <a:ext cx="3029230" cy="244200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D2E6DD6E-D983-DE45-A087-057E1F109703}"/>
                        </a:ext>
                      </a:extLst>
                    </p:cNvPr>
                    <p:cNvSpPr/>
                    <p:nvPr/>
                  </p:nvSpPr>
                  <p:spPr>
                    <a:xfrm>
                      <a:off x="8772211" y="6366245"/>
                      <a:ext cx="422031" cy="179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6935A136-EE35-7D48-A5E4-C39EC649F24E}"/>
                      </a:ext>
                    </a:extLst>
                  </p:cNvPr>
                  <p:cNvCxnSpPr/>
                  <p:nvPr/>
                </p:nvCxnSpPr>
                <p:spPr>
                  <a:xfrm>
                    <a:off x="6029011" y="6455692"/>
                    <a:ext cx="5024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1DF0B9CD-D16B-E248-8638-D27D013223F6}"/>
                          </a:ext>
                        </a:extLst>
                      </p:cNvPr>
                      <p:cNvSpPr/>
                      <p:nvPr/>
                    </p:nvSpPr>
                    <p:spPr>
                      <a:xfrm>
                        <a:off x="6093264" y="6403127"/>
                        <a:ext cx="45679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a:solidFill>
                                        <a:srgbClr val="131313"/>
                                      </a:solidFill>
                                      <a:latin typeface="Cambria Math" panose="02040503050406030204" pitchFamily="18" charset="0"/>
                                      <a:cs typeface="Times New Roman" panose="02020603050405020304" pitchFamily="18" charset="0"/>
                                    </a:rPr>
                                  </m:ctrlPr>
                                </m:sSubPr>
                                <m:e>
                                  <m:r>
                                    <a:rPr lang="en-US" sz="1400" i="1">
                                      <a:solidFill>
                                        <a:srgbClr val="131313"/>
                                      </a:solidFill>
                                      <a:latin typeface="Cambria Math" panose="02040503050406030204" pitchFamily="18" charset="0"/>
                                      <a:cs typeface="Times New Roman" panose="02020603050405020304" pitchFamily="18" charset="0"/>
                                    </a:rPr>
                                    <m:t>𝑣</m:t>
                                  </m:r>
                                </m:e>
                                <m:sub>
                                  <m:r>
                                    <a:rPr lang="en-US" sz="1400" i="1">
                                      <a:solidFill>
                                        <a:srgbClr val="131313"/>
                                      </a:solidFill>
                                      <a:latin typeface="Cambria Math" panose="02040503050406030204" pitchFamily="18" charset="0"/>
                                      <a:cs typeface="Times New Roman" panose="02020603050405020304" pitchFamily="18" charset="0"/>
                                    </a:rPr>
                                    <m:t>𝑖𝑏</m:t>
                                  </m:r>
                                </m:sub>
                              </m:sSub>
                            </m:oMath>
                          </m:oMathPara>
                        </a14:m>
                        <a:endParaRPr lang="en-US" sz="1400" dirty="0"/>
                      </a:p>
                    </p:txBody>
                  </p:sp>
                </mc:Choice>
                <mc:Fallback xmlns="">
                  <p:sp>
                    <p:nvSpPr>
                      <p:cNvPr id="31" name="Rectangle 30">
                        <a:extLst>
                          <a:ext uri="{FF2B5EF4-FFF2-40B4-BE49-F238E27FC236}">
                            <a16:creationId xmlns:a16="http://schemas.microsoft.com/office/drawing/2014/main" id="{4020F026-4AD0-FC46-8C53-73F038BF1D0E}"/>
                          </a:ext>
                        </a:extLst>
                      </p:cNvPr>
                      <p:cNvSpPr>
                        <a:spLocks noRot="1" noChangeAspect="1" noMove="1" noResize="1" noEditPoints="1" noAdjustHandles="1" noChangeArrowheads="1" noChangeShapeType="1" noTextEdit="1"/>
                      </p:cNvSpPr>
                      <p:nvPr/>
                    </p:nvSpPr>
                    <p:spPr>
                      <a:xfrm>
                        <a:off x="6093264" y="6403127"/>
                        <a:ext cx="456792" cy="307777"/>
                      </a:xfrm>
                      <a:prstGeom prst="rect">
                        <a:avLst/>
                      </a:prstGeom>
                      <a:blipFill>
                        <a:blip r:embed="rId5"/>
                        <a:stretch>
                          <a:fillRect b="-4348"/>
                        </a:stretch>
                      </a:blipFill>
                    </p:spPr>
                    <p:txBody>
                      <a:bodyPr/>
                      <a:lstStyle/>
                      <a:p>
                        <a:r>
                          <a:rPr lang="en-US">
                            <a:noFill/>
                          </a:rPr>
                          <a:t> </a:t>
                        </a:r>
                      </a:p>
                    </p:txBody>
                  </p:sp>
                </mc:Fallback>
              </mc:AlternateContent>
            </p:grpSp>
            <p:sp>
              <p:nvSpPr>
                <p:cNvPr id="17" name="Oval 16">
                  <a:extLst>
                    <a:ext uri="{FF2B5EF4-FFF2-40B4-BE49-F238E27FC236}">
                      <a16:creationId xmlns:a16="http://schemas.microsoft.com/office/drawing/2014/main" id="{BE36635E-15C9-1841-AB58-C69BD1CDBFAA}"/>
                    </a:ext>
                  </a:extLst>
                </p:cNvPr>
                <p:cNvSpPr/>
                <p:nvPr/>
              </p:nvSpPr>
              <p:spPr>
                <a:xfrm>
                  <a:off x="9947868" y="2291024"/>
                  <a:ext cx="241161" cy="25120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F0A05C12-0AC2-1A4A-918F-F6D301579F92}"/>
                        </a:ext>
                      </a:extLst>
                    </p:cNvPr>
                    <p:cNvSpPr/>
                    <p:nvPr/>
                  </p:nvSpPr>
                  <p:spPr>
                    <a:xfrm>
                      <a:off x="9750668" y="2231962"/>
                      <a:ext cx="743058" cy="3674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i="1">
                                    <a:solidFill>
                                      <a:srgbClr val="131313"/>
                                    </a:solidFill>
                                    <a:latin typeface="Cambria Math" panose="02040503050406030204" pitchFamily="18" charset="0"/>
                                    <a:cs typeface="Times New Roman" panose="02020603050405020304" pitchFamily="18" charset="0"/>
                                  </a:rPr>
                                </m:ctrlPr>
                              </m:sSubPr>
                              <m:e>
                                <m:r>
                                  <a:rPr lang="en-US" sz="1200" i="1">
                                    <a:solidFill>
                                      <a:srgbClr val="131313"/>
                                    </a:solidFill>
                                    <a:latin typeface="Cambria Math" panose="02040503050406030204" pitchFamily="18" charset="0"/>
                                    <a:cs typeface="Times New Roman" panose="02020603050405020304" pitchFamily="18" charset="0"/>
                                  </a:rPr>
                                  <m:t>𝑅</m:t>
                                </m:r>
                              </m:e>
                              <m:sub>
                                <m:r>
                                  <a:rPr lang="en-US" sz="1200" i="1">
                                    <a:solidFill>
                                      <a:srgbClr val="131313"/>
                                    </a:solidFill>
                                    <a:latin typeface="Cambria Math" panose="02040503050406030204" pitchFamily="18" charset="0"/>
                                    <a:cs typeface="Times New Roman" panose="02020603050405020304" pitchFamily="18" charset="0"/>
                                  </a:rPr>
                                  <m:t>𝑐𝑚</m:t>
                                </m:r>
                              </m:sub>
                            </m:sSub>
                          </m:oMath>
                        </m:oMathPara>
                      </a14:m>
                      <a:endParaRPr lang="en-US" sz="1200" dirty="0"/>
                    </a:p>
                  </p:txBody>
                </p:sp>
              </mc:Choice>
              <mc:Fallback xmlns="">
                <p:sp>
                  <p:nvSpPr>
                    <p:cNvPr id="28" name="Rectangle 27">
                      <a:extLst>
                        <a:ext uri="{FF2B5EF4-FFF2-40B4-BE49-F238E27FC236}">
                          <a16:creationId xmlns:a16="http://schemas.microsoft.com/office/drawing/2014/main" id="{4C194644-EA7D-1741-95AC-FB036821E8B1}"/>
                        </a:ext>
                      </a:extLst>
                    </p:cNvPr>
                    <p:cNvSpPr>
                      <a:spLocks noRot="1" noChangeAspect="1" noMove="1" noResize="1" noEditPoints="1" noAdjustHandles="1" noChangeArrowheads="1" noChangeShapeType="1" noTextEdit="1"/>
                    </p:cNvSpPr>
                    <p:nvPr/>
                  </p:nvSpPr>
                  <p:spPr>
                    <a:xfrm>
                      <a:off x="9750668" y="2231962"/>
                      <a:ext cx="743058" cy="367437"/>
                    </a:xfrm>
                    <a:prstGeom prst="rect">
                      <a:avLst/>
                    </a:prstGeom>
                    <a:blipFill>
                      <a:blip r:embed="rId6"/>
                      <a:stretch>
                        <a:fillRect/>
                      </a:stretch>
                    </a:blipFill>
                  </p:spPr>
                  <p:txBody>
                    <a:bodyPr/>
                    <a:lstStyle/>
                    <a:p>
                      <a:r>
                        <a:rPr lang="en-US">
                          <a:noFill/>
                        </a:rPr>
                        <a:t> </a:t>
                      </a:r>
                    </a:p>
                  </p:txBody>
                </p:sp>
              </mc:Fallback>
            </mc:AlternateContent>
          </p:grpSp>
          <p:sp>
            <p:nvSpPr>
              <p:cNvPr id="13" name="Rectangle 12">
                <a:extLst>
                  <a:ext uri="{FF2B5EF4-FFF2-40B4-BE49-F238E27FC236}">
                    <a16:creationId xmlns:a16="http://schemas.microsoft.com/office/drawing/2014/main" id="{583613FF-F805-3D4D-A546-2253C210AD1D}"/>
                  </a:ext>
                </a:extLst>
              </p:cNvPr>
              <p:cNvSpPr/>
              <p:nvPr/>
            </p:nvSpPr>
            <p:spPr>
              <a:xfrm>
                <a:off x="10822075" y="3577214"/>
                <a:ext cx="542611" cy="341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203A972-52F6-F744-AC84-7AE483057519}"/>
                      </a:ext>
                    </a:extLst>
                  </p:cNvPr>
                  <p:cNvSpPr txBox="1"/>
                  <p:nvPr/>
                </p:nvSpPr>
                <p:spPr>
                  <a:xfrm>
                    <a:off x="11004737" y="3640314"/>
                    <a:ext cx="566349" cy="2449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ea typeface="Cambria Math" panose="02040503050406030204" pitchFamily="18" charset="0"/>
                            </a:rPr>
                            <m:t>∆</m:t>
                          </m:r>
                          <m:sSub>
                            <m:sSubPr>
                              <m:ctrlPr>
                                <a:rPr lang="en-US" sz="120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𝑦</m:t>
                              </m:r>
                            </m:e>
                            <m:sub>
                              <m:r>
                                <a:rPr lang="en-US" sz="1200" b="0" i="1" smtClean="0">
                                  <a:latin typeface="Cambria Math" panose="02040503050406030204" pitchFamily="18" charset="0"/>
                                  <a:ea typeface="Cambria Math" panose="02040503050406030204" pitchFamily="18" charset="0"/>
                                </a:rPr>
                                <m:t>𝑐𝑚</m:t>
                              </m:r>
                            </m:sub>
                          </m:sSub>
                        </m:oMath>
                      </m:oMathPara>
                    </a14:m>
                    <a:endParaRPr lang="en-US" sz="1200" dirty="0"/>
                  </a:p>
                </p:txBody>
              </p:sp>
            </mc:Choice>
            <mc:Fallback xmlns="">
              <p:sp>
                <p:nvSpPr>
                  <p:cNvPr id="24" name="TextBox 23">
                    <a:extLst>
                      <a:ext uri="{FF2B5EF4-FFF2-40B4-BE49-F238E27FC236}">
                        <a16:creationId xmlns:a16="http://schemas.microsoft.com/office/drawing/2014/main" id="{69DFD5F9-90DC-354F-BFDF-A39E149E177D}"/>
                      </a:ext>
                    </a:extLst>
                  </p:cNvPr>
                  <p:cNvSpPr txBox="1">
                    <a:spLocks noRot="1" noChangeAspect="1" noMove="1" noResize="1" noEditPoints="1" noAdjustHandles="1" noChangeArrowheads="1" noChangeShapeType="1" noTextEdit="1"/>
                  </p:cNvSpPr>
                  <p:nvPr/>
                </p:nvSpPr>
                <p:spPr>
                  <a:xfrm>
                    <a:off x="11004737" y="3640314"/>
                    <a:ext cx="566349" cy="244958"/>
                  </a:xfrm>
                  <a:prstGeom prst="rect">
                    <a:avLst/>
                  </a:prstGeom>
                  <a:blipFill>
                    <a:blip r:embed="rId7"/>
                    <a:stretch>
                      <a:fillRect l="-6667" r="-3333" b="-26667"/>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009EBEBF-BC34-D548-BF17-1813A147BED6}"/>
                  </a:ext>
                </a:extLst>
              </p:cNvPr>
              <p:cNvCxnSpPr/>
              <p:nvPr/>
            </p:nvCxnSpPr>
            <p:spPr>
              <a:xfrm>
                <a:off x="10942651" y="3577214"/>
                <a:ext cx="0" cy="34164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B92C4E05-71A5-EB43-96E1-C56373171EB0}"/>
                </a:ext>
              </a:extLst>
            </p:cNvPr>
            <p:cNvSpPr/>
            <p:nvPr/>
          </p:nvSpPr>
          <p:spPr>
            <a:xfrm>
              <a:off x="8374944" y="3640314"/>
              <a:ext cx="290917" cy="3689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CE2CDFF-270A-4546-87F4-353641D4CB42}"/>
                    </a:ext>
                  </a:extLst>
                </p:cNvPr>
                <p:cNvSpPr/>
                <p:nvPr/>
              </p:nvSpPr>
              <p:spPr>
                <a:xfrm>
                  <a:off x="8287935" y="3709094"/>
                  <a:ext cx="650581" cy="3674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𝑚</m:t>
                            </m:r>
                          </m:e>
                          <m:sub>
                            <m:r>
                              <a:rPr lang="en-US" sz="1200" i="1">
                                <a:latin typeface="Cambria Math" panose="02040503050406030204" pitchFamily="18" charset="0"/>
                                <a:ea typeface="Cambria Math" panose="02040503050406030204" pitchFamily="18" charset="0"/>
                              </a:rPr>
                              <m:t>𝑏</m:t>
                            </m:r>
                          </m:sub>
                        </m:sSub>
                      </m:oMath>
                    </m:oMathPara>
                  </a14:m>
                  <a:endParaRPr lang="en-US" sz="1200" dirty="0"/>
                </a:p>
              </p:txBody>
            </p:sp>
          </mc:Choice>
          <mc:Fallback xmlns="">
            <p:sp>
              <p:nvSpPr>
                <p:cNvPr id="21" name="Rectangle 20">
                  <a:extLst>
                    <a:ext uri="{FF2B5EF4-FFF2-40B4-BE49-F238E27FC236}">
                      <a16:creationId xmlns:a16="http://schemas.microsoft.com/office/drawing/2014/main" id="{097962D7-E138-5C4E-B7C7-23DF559BE952}"/>
                    </a:ext>
                  </a:extLst>
                </p:cNvPr>
                <p:cNvSpPr>
                  <a:spLocks noRot="1" noChangeAspect="1" noMove="1" noResize="1" noEditPoints="1" noAdjustHandles="1" noChangeArrowheads="1" noChangeShapeType="1" noTextEdit="1"/>
                </p:cNvSpPr>
                <p:nvPr/>
              </p:nvSpPr>
              <p:spPr>
                <a:xfrm>
                  <a:off x="8287935" y="3709094"/>
                  <a:ext cx="650581" cy="367437"/>
                </a:xfrm>
                <a:prstGeom prst="rect">
                  <a:avLst/>
                </a:prstGeom>
                <a:blipFill>
                  <a:blip r:embed="rId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554678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377ABC-30FE-9043-8CB0-88DE3D9E81B0}"/>
              </a:ext>
            </a:extLst>
          </p:cNvPr>
          <p:cNvSpPr txBox="1"/>
          <p:nvPr/>
        </p:nvSpPr>
        <p:spPr>
          <a:xfrm>
            <a:off x="313765" y="313764"/>
            <a:ext cx="5396753"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Momentum and Collisions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5FAB07D-C6BD-9643-978F-D8B502ADDEBA}"/>
                  </a:ext>
                </a:extLst>
              </p:cNvPr>
              <p:cNvSpPr/>
              <p:nvPr/>
            </p:nvSpPr>
            <p:spPr>
              <a:xfrm>
                <a:off x="251362" y="1149957"/>
                <a:ext cx="5779125" cy="3970318"/>
              </a:xfrm>
              <a:prstGeom prst="rect">
                <a:avLst/>
              </a:prstGeom>
            </p:spPr>
            <p:txBody>
              <a:bodyPr wrap="square">
                <a:spAutoFit/>
              </a:bodyPr>
              <a:lstStyle/>
              <a:p>
                <a:r>
                  <a:rPr lang="en-US" dirty="0">
                    <a:latin typeface="Times New Roman" panose="02020603050405020304" pitchFamily="18" charset="0"/>
                    <a:ea typeface="MS Mincho" panose="02020609040205080304" pitchFamily="49" charset="-128"/>
                    <a:cs typeface="Times New Roman" panose="02020603050405020304" pitchFamily="18" charset="0"/>
                  </a:rPr>
                  <a:t>Example 4:</a:t>
                </a:r>
              </a:p>
              <a:p>
                <a:endParaRPr lang="en-US" dirty="0">
                  <a:latin typeface="Times New Roman" panose="02020603050405020304" pitchFamily="18" charset="0"/>
                  <a:ea typeface="MS Mincho" panose="02020609040205080304" pitchFamily="49" charset="-128"/>
                  <a:cs typeface="Times New Roman" panose="02020603050405020304" pitchFamily="18" charset="0"/>
                </a:endParaRPr>
              </a:p>
              <a:p>
                <a:pPr algn="just"/>
                <a:r>
                  <a:rPr lang="en-US" dirty="0">
                    <a:latin typeface="Times New Roman" panose="02020603050405020304" pitchFamily="18" charset="0"/>
                    <a:ea typeface="MS Mincho" panose="02020609040205080304" pitchFamily="49" charset="-128"/>
                    <a:cs typeface="Times New Roman" panose="02020603050405020304" pitchFamily="18" charset="0"/>
                  </a:rPr>
                  <a:t>Consider the frictionless track on the right where a mass </a:t>
                </a:r>
                <a14:m>
                  <m:oMath xmlns:m="http://schemas.openxmlformats.org/officeDocument/2006/math">
                    <m:sSub>
                      <m:sSubPr>
                        <m:ctrlPr>
                          <a:rPr lang="en-US" i="1" smtClean="0">
                            <a:latin typeface="Cambria Math" panose="02040503050406030204" pitchFamily="18" charset="0"/>
                            <a:ea typeface="MS Mincho" panose="02020609040205080304" pitchFamily="49" charset="-128"/>
                            <a:cs typeface="Times New Roman" panose="02020603050405020304" pitchFamily="18" charset="0"/>
                          </a:rPr>
                        </m:ctrlPr>
                      </m:sSubPr>
                      <m:e>
                        <m:r>
                          <a:rPr lang="en-US" b="0" i="1" smtClean="0">
                            <a:latin typeface="Cambria Math" panose="02040503050406030204" pitchFamily="18" charset="0"/>
                            <a:ea typeface="MS Mincho" panose="02020609040205080304" pitchFamily="49" charset="-128"/>
                            <a:cs typeface="Times New Roman" panose="02020603050405020304" pitchFamily="18" charset="0"/>
                          </a:rPr>
                          <m:t>𝑚</m:t>
                        </m:r>
                      </m:e>
                      <m:sub>
                        <m:r>
                          <a:rPr lang="en-US" b="0" i="1" smtClean="0">
                            <a:latin typeface="Cambria Math" panose="02040503050406030204" pitchFamily="18" charset="0"/>
                            <a:ea typeface="MS Mincho" panose="02020609040205080304" pitchFamily="49" charset="-128"/>
                            <a:cs typeface="Times New Roman" panose="02020603050405020304" pitchFamily="18" charset="0"/>
                          </a:rPr>
                          <m:t>1</m:t>
                        </m:r>
                      </m:sub>
                    </m:sSub>
                    <m:r>
                      <a:rPr lang="en-US" b="0" i="1" smtClean="0">
                        <a:latin typeface="Cambria Math" panose="02040503050406030204" pitchFamily="18" charset="0"/>
                        <a:ea typeface="MS Mincho" panose="02020609040205080304" pitchFamily="49" charset="-128"/>
                        <a:cs typeface="Times New Roman" panose="02020603050405020304" pitchFamily="18" charset="0"/>
                      </a:rPr>
                      <m:t>=5</m:t>
                    </m:r>
                    <m:r>
                      <a:rPr lang="en-US" b="0" i="1" smtClean="0">
                        <a:latin typeface="Cambria Math" panose="02040503050406030204" pitchFamily="18" charset="0"/>
                        <a:ea typeface="MS Mincho" panose="02020609040205080304" pitchFamily="49" charset="-128"/>
                        <a:cs typeface="Times New Roman" panose="02020603050405020304" pitchFamily="18" charset="0"/>
                      </a:rPr>
                      <m:t>𝑘𝑔</m:t>
                    </m:r>
                  </m:oMath>
                </a14:m>
                <a:r>
                  <a:rPr lang="en-US" dirty="0">
                    <a:latin typeface="Times New Roman" panose="02020603050405020304" pitchFamily="18" charset="0"/>
                    <a:ea typeface="MS Mincho" panose="02020609040205080304" pitchFamily="49" charset="-128"/>
                    <a:cs typeface="Times New Roman" panose="02020603050405020304" pitchFamily="18" charset="0"/>
                  </a:rPr>
                  <a:t> is released from rest at point A.  Mass </a:t>
                </a:r>
                <a14:m>
                  <m:oMath xmlns:m="http://schemas.openxmlformats.org/officeDocument/2006/math">
                    <m:sSub>
                      <m:sSubPr>
                        <m:ctrlPr>
                          <a:rPr lang="en-US" i="1">
                            <a:latin typeface="Cambria Math" panose="02040503050406030204" pitchFamily="18" charset="0"/>
                            <a:ea typeface="MS Mincho" panose="02020609040205080304" pitchFamily="49" charset="-128"/>
                            <a:cs typeface="Times New Roman" panose="02020603050405020304" pitchFamily="18" charset="0"/>
                          </a:rPr>
                        </m:ctrlPr>
                      </m:sSubPr>
                      <m:e>
                        <m:r>
                          <a:rPr lang="en-US" i="1">
                            <a:latin typeface="Cambria Math" panose="02040503050406030204" pitchFamily="18" charset="0"/>
                            <a:ea typeface="MS Mincho" panose="02020609040205080304" pitchFamily="49" charset="-128"/>
                            <a:cs typeface="Times New Roman" panose="02020603050405020304" pitchFamily="18" charset="0"/>
                          </a:rPr>
                          <m:t>𝑚</m:t>
                        </m:r>
                      </m:e>
                      <m:sub>
                        <m:r>
                          <a:rPr lang="en-US" i="1">
                            <a:latin typeface="Cambria Math" panose="02040503050406030204" pitchFamily="18" charset="0"/>
                            <a:ea typeface="MS Mincho" panose="02020609040205080304" pitchFamily="49" charset="-128"/>
                            <a:cs typeface="Times New Roman" panose="02020603050405020304" pitchFamily="18" charset="0"/>
                          </a:rPr>
                          <m:t>1</m:t>
                        </m:r>
                      </m:sub>
                    </m:sSub>
                  </m:oMath>
                </a14:m>
                <a:r>
                  <a:rPr lang="en-US" dirty="0">
                    <a:latin typeface="Times New Roman" panose="02020603050405020304" pitchFamily="18" charset="0"/>
                    <a:ea typeface="MS Mincho" panose="02020609040205080304" pitchFamily="49" charset="-128"/>
                    <a:cs typeface="Times New Roman" panose="02020603050405020304" pitchFamily="18" charset="0"/>
                  </a:rPr>
                  <a:t> makes an elastic head-on collision with a mass </a:t>
                </a:r>
                <a14:m>
                  <m:oMath xmlns:m="http://schemas.openxmlformats.org/officeDocument/2006/math">
                    <m:sSub>
                      <m:sSubPr>
                        <m:ctrlPr>
                          <a:rPr lang="en-US" i="1">
                            <a:latin typeface="Cambria Math" panose="02040503050406030204" pitchFamily="18" charset="0"/>
                            <a:ea typeface="MS Mincho" panose="02020609040205080304" pitchFamily="49" charset="-128"/>
                            <a:cs typeface="Times New Roman" panose="02020603050405020304" pitchFamily="18" charset="0"/>
                          </a:rPr>
                        </m:ctrlPr>
                      </m:sSubPr>
                      <m:e>
                        <m:r>
                          <a:rPr lang="en-US" i="1">
                            <a:latin typeface="Cambria Math" panose="02040503050406030204" pitchFamily="18" charset="0"/>
                            <a:ea typeface="MS Mincho" panose="02020609040205080304" pitchFamily="49" charset="-128"/>
                            <a:cs typeface="Times New Roman" panose="02020603050405020304" pitchFamily="18" charset="0"/>
                          </a:rPr>
                          <m:t>𝑚</m:t>
                        </m:r>
                      </m:e>
                      <m:sub>
                        <m:r>
                          <a:rPr lang="en-US" b="0" i="1" smtClean="0">
                            <a:latin typeface="Cambria Math" panose="02040503050406030204" pitchFamily="18" charset="0"/>
                            <a:ea typeface="MS Mincho" panose="02020609040205080304" pitchFamily="49" charset="-128"/>
                            <a:cs typeface="Times New Roman" panose="02020603050405020304" pitchFamily="18" charset="0"/>
                          </a:rPr>
                          <m:t>2</m:t>
                        </m:r>
                      </m:sub>
                    </m:sSub>
                    <m:r>
                      <a:rPr lang="en-US" b="0" i="1" smtClean="0">
                        <a:latin typeface="Cambria Math" panose="02040503050406030204" pitchFamily="18" charset="0"/>
                        <a:ea typeface="MS Mincho" panose="02020609040205080304" pitchFamily="49" charset="-128"/>
                        <a:cs typeface="Times New Roman" panose="02020603050405020304" pitchFamily="18" charset="0"/>
                      </a:rPr>
                      <m:t>=10</m:t>
                    </m:r>
                    <m:r>
                      <a:rPr lang="en-US" b="0" i="1" smtClean="0">
                        <a:latin typeface="Cambria Math" panose="02040503050406030204" pitchFamily="18" charset="0"/>
                        <a:ea typeface="MS Mincho" panose="02020609040205080304" pitchFamily="49" charset="-128"/>
                        <a:cs typeface="Times New Roman" panose="02020603050405020304" pitchFamily="18" charset="0"/>
                      </a:rPr>
                      <m:t>𝑘𝑔</m:t>
                    </m:r>
                  </m:oMath>
                </a14:m>
                <a:r>
                  <a:rPr lang="en-US" dirty="0">
                    <a:latin typeface="Times New Roman" panose="02020603050405020304" pitchFamily="18" charset="0"/>
                    <a:ea typeface="MS Mincho" panose="02020609040205080304" pitchFamily="49" charset="-128"/>
                    <a:cs typeface="Times New Roman" panose="02020603050405020304" pitchFamily="18" charset="0"/>
                  </a:rPr>
                  <a:t> initially at rest on the horizontal surface.</a:t>
                </a:r>
              </a:p>
              <a:p>
                <a:pPr algn="just"/>
                <a:endParaRPr lang="en-US" dirty="0">
                  <a:latin typeface="Times New Roman" panose="02020603050405020304" pitchFamily="18" charset="0"/>
                  <a:ea typeface="MS Mincho" panose="02020609040205080304" pitchFamily="49" charset="-128"/>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ea typeface="MS Mincho" panose="02020609040205080304" pitchFamily="49" charset="-128"/>
                    <a:cs typeface="Times New Roman" panose="02020603050405020304" pitchFamily="18" charset="0"/>
                  </a:rPr>
                  <a:t>What is the maximum height to which mass </a:t>
                </a:r>
                <a14:m>
                  <m:oMath xmlns:m="http://schemas.openxmlformats.org/officeDocument/2006/math">
                    <m:sSub>
                      <m:sSubPr>
                        <m:ctrlPr>
                          <a:rPr lang="en-US" i="1">
                            <a:latin typeface="Cambria Math" panose="02040503050406030204" pitchFamily="18" charset="0"/>
                            <a:ea typeface="MS Mincho" panose="02020609040205080304" pitchFamily="49" charset="-128"/>
                            <a:cs typeface="Times New Roman" panose="02020603050405020304" pitchFamily="18" charset="0"/>
                          </a:rPr>
                        </m:ctrlPr>
                      </m:sSubPr>
                      <m:e>
                        <m:r>
                          <a:rPr lang="en-US" i="1">
                            <a:latin typeface="Cambria Math" panose="02040503050406030204" pitchFamily="18" charset="0"/>
                            <a:ea typeface="MS Mincho" panose="02020609040205080304" pitchFamily="49" charset="-128"/>
                            <a:cs typeface="Times New Roman" panose="02020603050405020304" pitchFamily="18" charset="0"/>
                          </a:rPr>
                          <m:t>𝑚</m:t>
                        </m:r>
                      </m:e>
                      <m:sub>
                        <m:r>
                          <a:rPr lang="en-US" b="0" i="1" smtClean="0">
                            <a:latin typeface="Cambria Math" panose="02040503050406030204" pitchFamily="18" charset="0"/>
                            <a:ea typeface="MS Mincho" panose="02020609040205080304" pitchFamily="49" charset="-128"/>
                            <a:cs typeface="Times New Roman" panose="02020603050405020304" pitchFamily="18" charset="0"/>
                          </a:rPr>
                          <m:t>1</m:t>
                        </m:r>
                      </m:sub>
                    </m:sSub>
                    <m:r>
                      <a:rPr lang="en-US" i="1">
                        <a:latin typeface="Cambria Math" panose="02040503050406030204" pitchFamily="18" charset="0"/>
                        <a:ea typeface="MS Mincho" panose="02020609040205080304" pitchFamily="49" charset="-128"/>
                        <a:cs typeface="Times New Roman" panose="02020603050405020304" pitchFamily="18" charset="0"/>
                      </a:rPr>
                      <m:t> </m:t>
                    </m:r>
                  </m:oMath>
                </a14:m>
                <a:r>
                  <a:rPr lang="en-US" dirty="0">
                    <a:latin typeface="Times New Roman" panose="02020603050405020304" pitchFamily="18" charset="0"/>
                    <a:ea typeface="MS Mincho" panose="02020609040205080304" pitchFamily="49" charset="-128"/>
                    <a:cs typeface="Times New Roman" panose="02020603050405020304" pitchFamily="18" charset="0"/>
                  </a:rPr>
                  <a:t>rises back up the track after the collision if mass </a:t>
                </a:r>
                <a14:m>
                  <m:oMath xmlns:m="http://schemas.openxmlformats.org/officeDocument/2006/math">
                    <m:sSub>
                      <m:sSubPr>
                        <m:ctrlPr>
                          <a:rPr lang="en-US" i="1">
                            <a:latin typeface="Cambria Math" panose="02040503050406030204" pitchFamily="18" charset="0"/>
                            <a:ea typeface="MS Mincho" panose="02020609040205080304" pitchFamily="49" charset="-128"/>
                            <a:cs typeface="Times New Roman" panose="02020603050405020304" pitchFamily="18" charset="0"/>
                          </a:rPr>
                        </m:ctrlPr>
                      </m:sSubPr>
                      <m:e>
                        <m:r>
                          <a:rPr lang="en-US" i="1">
                            <a:latin typeface="Cambria Math" panose="02040503050406030204" pitchFamily="18" charset="0"/>
                            <a:ea typeface="MS Mincho" panose="02020609040205080304" pitchFamily="49" charset="-128"/>
                            <a:cs typeface="Times New Roman" panose="02020603050405020304" pitchFamily="18" charset="0"/>
                          </a:rPr>
                          <m:t>𝑚</m:t>
                        </m:r>
                      </m:e>
                      <m:sub>
                        <m:r>
                          <a:rPr lang="en-US" i="1">
                            <a:latin typeface="Cambria Math" panose="02040503050406030204" pitchFamily="18" charset="0"/>
                            <a:ea typeface="MS Mincho" panose="02020609040205080304" pitchFamily="49" charset="-128"/>
                            <a:cs typeface="Times New Roman" panose="02020603050405020304" pitchFamily="18" charset="0"/>
                          </a:rPr>
                          <m:t>1</m:t>
                        </m:r>
                      </m:sub>
                    </m:sSub>
                    <m:r>
                      <a:rPr lang="en-US" i="1">
                        <a:latin typeface="Cambria Math" panose="02040503050406030204" pitchFamily="18" charset="0"/>
                        <a:ea typeface="MS Mincho" panose="02020609040205080304" pitchFamily="49" charset="-128"/>
                        <a:cs typeface="Times New Roman" panose="02020603050405020304" pitchFamily="18" charset="0"/>
                      </a:rPr>
                      <m:t> </m:t>
                    </m:r>
                  </m:oMath>
                </a14:m>
                <a:r>
                  <a:rPr lang="en-US" dirty="0">
                    <a:latin typeface="Times New Roman" panose="02020603050405020304" pitchFamily="18" charset="0"/>
                    <a:ea typeface="MS Mincho" panose="02020609040205080304" pitchFamily="49" charset="-128"/>
                    <a:cs typeface="Times New Roman" panose="02020603050405020304" pitchFamily="18" charset="0"/>
                  </a:rPr>
                  <a:t>falls initially through a height of </a:t>
                </a:r>
                <a14:m>
                  <m:oMath xmlns:m="http://schemas.openxmlformats.org/officeDocument/2006/math">
                    <m:r>
                      <a:rPr lang="en-US" b="0" i="1" smtClean="0">
                        <a:latin typeface="Cambria Math" panose="02040503050406030204" pitchFamily="18" charset="0"/>
                        <a:ea typeface="MS Mincho" panose="02020609040205080304" pitchFamily="49" charset="-128"/>
                        <a:cs typeface="Times New Roman" panose="02020603050405020304" pitchFamily="18" charset="0"/>
                      </a:rPr>
                      <m:t>h</m:t>
                    </m:r>
                    <m:r>
                      <a:rPr lang="en-US" b="0" i="1" smtClean="0">
                        <a:latin typeface="Cambria Math" panose="02040503050406030204" pitchFamily="18" charset="0"/>
                        <a:ea typeface="MS Mincho" panose="02020609040205080304" pitchFamily="49" charset="-128"/>
                        <a:cs typeface="Times New Roman" panose="02020603050405020304" pitchFamily="18" charset="0"/>
                      </a:rPr>
                      <m:t>=5</m:t>
                    </m:r>
                    <m:r>
                      <a:rPr lang="en-US" b="0" i="1" smtClean="0">
                        <a:latin typeface="Cambria Math" panose="02040503050406030204" pitchFamily="18" charset="0"/>
                        <a:ea typeface="MS Mincho" panose="02020609040205080304" pitchFamily="49" charset="-128"/>
                        <a:cs typeface="Times New Roman" panose="02020603050405020304" pitchFamily="18" charset="0"/>
                      </a:rPr>
                      <m:t>𝑚</m:t>
                    </m:r>
                  </m:oMath>
                </a14:m>
                <a:r>
                  <a:rPr lang="en-US" dirty="0">
                    <a:latin typeface="Times New Roman" panose="02020603050405020304" pitchFamily="18" charset="0"/>
                    <a:ea typeface="MS Mincho" panose="02020609040205080304" pitchFamily="49" charset="-128"/>
                    <a:cs typeface="Times New Roman" panose="02020603050405020304" pitchFamily="18" charset="0"/>
                  </a:rPr>
                  <a:t>?</a:t>
                </a:r>
              </a:p>
              <a:p>
                <a:pPr marL="285750" indent="-285750" algn="just">
                  <a:buFont typeface="Arial" panose="020B0604020202020204" pitchFamily="34" charset="0"/>
                  <a:buChar char="•"/>
                </a:pPr>
                <a:endParaRPr lang="en-US" dirty="0">
                  <a:latin typeface="Times New Roman" panose="02020603050405020304" pitchFamily="18" charset="0"/>
                  <a:ea typeface="MS Mincho" panose="02020609040205080304" pitchFamily="49" charset="-128"/>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ea typeface="MS Mincho" panose="02020609040205080304" pitchFamily="49" charset="-128"/>
                    <a:cs typeface="Times New Roman" panose="02020603050405020304" pitchFamily="18" charset="0"/>
                  </a:rPr>
                  <a:t>Suppose that the region past point C, there is friction with coefficient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𝜇</m:t>
                    </m:r>
                    <m:r>
                      <a:rPr lang="en-US" b="0" i="1" smtClean="0">
                        <a:latin typeface="Cambria Math" panose="02040503050406030204" pitchFamily="18" charset="0"/>
                        <a:ea typeface="Cambria Math" panose="02040503050406030204" pitchFamily="18" charset="0"/>
                        <a:cs typeface="Times New Roman" panose="02020603050405020304" pitchFamily="18" charset="0"/>
                      </a:rPr>
                      <m:t>=0.9</m:t>
                    </m:r>
                  </m:oMath>
                </a14:m>
                <a:r>
                  <a:rPr lang="en-US" dirty="0">
                    <a:latin typeface="Times New Roman" panose="02020603050405020304" pitchFamily="18" charset="0"/>
                    <a:ea typeface="MS Mincho" panose="02020609040205080304" pitchFamily="49" charset="-128"/>
                    <a:cs typeface="Times New Roman" panose="02020603050405020304" pitchFamily="18" charset="0"/>
                  </a:rPr>
                  <a:t>.  After how much distance would it take for mass </a:t>
                </a:r>
                <a14:m>
                  <m:oMath xmlns:m="http://schemas.openxmlformats.org/officeDocument/2006/math">
                    <m:sSub>
                      <m:sSubPr>
                        <m:ctrlPr>
                          <a:rPr lang="en-US" i="1">
                            <a:latin typeface="Cambria Math" panose="02040503050406030204" pitchFamily="18" charset="0"/>
                            <a:ea typeface="MS Mincho" panose="02020609040205080304" pitchFamily="49" charset="-128"/>
                            <a:cs typeface="Times New Roman" panose="02020603050405020304" pitchFamily="18" charset="0"/>
                          </a:rPr>
                        </m:ctrlPr>
                      </m:sSubPr>
                      <m:e>
                        <m:r>
                          <a:rPr lang="en-US" i="1">
                            <a:latin typeface="Cambria Math" panose="02040503050406030204" pitchFamily="18" charset="0"/>
                            <a:ea typeface="MS Mincho" panose="02020609040205080304" pitchFamily="49" charset="-128"/>
                            <a:cs typeface="Times New Roman" panose="02020603050405020304" pitchFamily="18" charset="0"/>
                          </a:rPr>
                          <m:t>𝑚</m:t>
                        </m:r>
                      </m:e>
                      <m:sub>
                        <m:r>
                          <a:rPr lang="en-US" i="1">
                            <a:latin typeface="Cambria Math" panose="02040503050406030204" pitchFamily="18" charset="0"/>
                            <a:ea typeface="MS Mincho" panose="02020609040205080304" pitchFamily="49" charset="-128"/>
                            <a:cs typeface="Times New Roman" panose="02020603050405020304" pitchFamily="18" charset="0"/>
                          </a:rPr>
                          <m:t>2</m:t>
                        </m:r>
                      </m:sub>
                    </m:sSub>
                    <m:r>
                      <a:rPr lang="en-US" i="1">
                        <a:latin typeface="Cambria Math" panose="02040503050406030204" pitchFamily="18" charset="0"/>
                        <a:ea typeface="MS Mincho" panose="02020609040205080304" pitchFamily="49" charset="-128"/>
                        <a:cs typeface="Times New Roman" panose="02020603050405020304" pitchFamily="18" charset="0"/>
                      </a:rPr>
                      <m:t> </m:t>
                    </m:r>
                  </m:oMath>
                </a14:m>
                <a:r>
                  <a:rPr lang="en-US" dirty="0">
                    <a:latin typeface="Times New Roman" panose="02020603050405020304" pitchFamily="18" charset="0"/>
                    <a:ea typeface="MS Mincho" panose="02020609040205080304" pitchFamily="49" charset="-128"/>
                    <a:cs typeface="Times New Roman" panose="02020603050405020304" pitchFamily="18" charset="0"/>
                  </a:rPr>
                  <a:t>to come to rest?</a:t>
                </a:r>
                <a:endParaRPr lang="en-US" dirty="0"/>
              </a:p>
            </p:txBody>
          </p:sp>
        </mc:Choice>
        <mc:Fallback xmlns="">
          <p:sp>
            <p:nvSpPr>
              <p:cNvPr id="5" name="Rectangle 4">
                <a:extLst>
                  <a:ext uri="{FF2B5EF4-FFF2-40B4-BE49-F238E27FC236}">
                    <a16:creationId xmlns:a16="http://schemas.microsoft.com/office/drawing/2014/main" id="{A5FAB07D-C6BD-9643-978F-D8B502ADDEBA}"/>
                  </a:ext>
                </a:extLst>
              </p:cNvPr>
              <p:cNvSpPr>
                <a:spLocks noRot="1" noChangeAspect="1" noMove="1" noResize="1" noEditPoints="1" noAdjustHandles="1" noChangeArrowheads="1" noChangeShapeType="1" noTextEdit="1"/>
              </p:cNvSpPr>
              <p:nvPr/>
            </p:nvSpPr>
            <p:spPr>
              <a:xfrm>
                <a:off x="251362" y="1149957"/>
                <a:ext cx="5779125" cy="3970318"/>
              </a:xfrm>
              <a:prstGeom prst="rect">
                <a:avLst/>
              </a:prstGeom>
              <a:blipFill>
                <a:blip r:embed="rId2"/>
                <a:stretch>
                  <a:fillRect l="-877" t="-637" r="-1096" b="-1274"/>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9BA89A17-2E5C-EC44-A467-96CF4FD0932F}"/>
              </a:ext>
            </a:extLst>
          </p:cNvPr>
          <p:cNvGrpSpPr/>
          <p:nvPr/>
        </p:nvGrpSpPr>
        <p:grpSpPr>
          <a:xfrm>
            <a:off x="6825176" y="1414025"/>
            <a:ext cx="4152019" cy="3442183"/>
            <a:chOff x="3643437" y="2733869"/>
            <a:chExt cx="4152019" cy="3442183"/>
          </a:xfrm>
        </p:grpSpPr>
        <p:grpSp>
          <p:nvGrpSpPr>
            <p:cNvPr id="7" name="Group 6">
              <a:extLst>
                <a:ext uri="{FF2B5EF4-FFF2-40B4-BE49-F238E27FC236}">
                  <a16:creationId xmlns:a16="http://schemas.microsoft.com/office/drawing/2014/main" id="{CE5A4F7A-1A7B-AC45-99DE-6845E8635FDF}"/>
                </a:ext>
              </a:extLst>
            </p:cNvPr>
            <p:cNvGrpSpPr/>
            <p:nvPr/>
          </p:nvGrpSpPr>
          <p:grpSpPr>
            <a:xfrm>
              <a:off x="3643437" y="2733869"/>
              <a:ext cx="4152019" cy="3442183"/>
              <a:chOff x="12700" y="0"/>
              <a:chExt cx="2952750" cy="1949450"/>
            </a:xfrm>
          </p:grpSpPr>
          <p:grpSp>
            <p:nvGrpSpPr>
              <p:cNvPr id="12" name="Group 11">
                <a:extLst>
                  <a:ext uri="{FF2B5EF4-FFF2-40B4-BE49-F238E27FC236}">
                    <a16:creationId xmlns:a16="http://schemas.microsoft.com/office/drawing/2014/main" id="{3C8ABBB8-A8E1-8D40-AE2F-857E2316D3D7}"/>
                  </a:ext>
                </a:extLst>
              </p:cNvPr>
              <p:cNvGrpSpPr/>
              <p:nvPr/>
            </p:nvGrpSpPr>
            <p:grpSpPr>
              <a:xfrm>
                <a:off x="222250" y="0"/>
                <a:ext cx="2743200" cy="1600200"/>
                <a:chOff x="0" y="0"/>
                <a:chExt cx="2743200" cy="1600200"/>
              </a:xfrm>
            </p:grpSpPr>
            <p:sp>
              <p:nvSpPr>
                <p:cNvPr id="16" name="Rectangle 15">
                  <a:extLst>
                    <a:ext uri="{FF2B5EF4-FFF2-40B4-BE49-F238E27FC236}">
                      <a16:creationId xmlns:a16="http://schemas.microsoft.com/office/drawing/2014/main" id="{ADC23314-8CC4-484F-95FC-8683D185937A}"/>
                    </a:ext>
                  </a:extLst>
                </p:cNvPr>
                <p:cNvSpPr/>
                <p:nvPr/>
              </p:nvSpPr>
              <p:spPr>
                <a:xfrm rot="5400000">
                  <a:off x="6350" y="571500"/>
                  <a:ext cx="228600" cy="228600"/>
                </a:xfrm>
                <a:prstGeom prst="rect">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7" name="Group 16">
                  <a:extLst>
                    <a:ext uri="{FF2B5EF4-FFF2-40B4-BE49-F238E27FC236}">
                      <a16:creationId xmlns:a16="http://schemas.microsoft.com/office/drawing/2014/main" id="{607301EC-6228-824E-8E88-079C16698A5D}"/>
                    </a:ext>
                  </a:extLst>
                </p:cNvPr>
                <p:cNvGrpSpPr/>
                <p:nvPr/>
              </p:nvGrpSpPr>
              <p:grpSpPr>
                <a:xfrm>
                  <a:off x="0" y="0"/>
                  <a:ext cx="2743200" cy="1600200"/>
                  <a:chOff x="0" y="0"/>
                  <a:chExt cx="2743200" cy="1600200"/>
                </a:xfrm>
              </p:grpSpPr>
              <p:grpSp>
                <p:nvGrpSpPr>
                  <p:cNvPr id="18" name="Group 17">
                    <a:extLst>
                      <a:ext uri="{FF2B5EF4-FFF2-40B4-BE49-F238E27FC236}">
                        <a16:creationId xmlns:a16="http://schemas.microsoft.com/office/drawing/2014/main" id="{94B42FCF-F30A-B742-A419-76A463F65C69}"/>
                      </a:ext>
                    </a:extLst>
                  </p:cNvPr>
                  <p:cNvGrpSpPr/>
                  <p:nvPr/>
                </p:nvGrpSpPr>
                <p:grpSpPr>
                  <a:xfrm>
                    <a:off x="0" y="0"/>
                    <a:ext cx="2743200" cy="1600200"/>
                    <a:chOff x="0" y="0"/>
                    <a:chExt cx="2743200" cy="1600200"/>
                  </a:xfrm>
                </p:grpSpPr>
                <p:sp>
                  <p:nvSpPr>
                    <p:cNvPr id="21" name="Arc 20">
                      <a:extLst>
                        <a:ext uri="{FF2B5EF4-FFF2-40B4-BE49-F238E27FC236}">
                          <a16:creationId xmlns:a16="http://schemas.microsoft.com/office/drawing/2014/main" id="{83A479E1-596F-904E-9C10-232C21AECD43}"/>
                        </a:ext>
                      </a:extLst>
                    </p:cNvPr>
                    <p:cNvSpPr/>
                    <p:nvPr/>
                  </p:nvSpPr>
                  <p:spPr>
                    <a:xfrm rot="10800000">
                      <a:off x="0" y="0"/>
                      <a:ext cx="1714500" cy="1600200"/>
                    </a:xfrm>
                    <a:prstGeom prst="arc">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2" name="Straight Connector 21">
                      <a:extLst>
                        <a:ext uri="{FF2B5EF4-FFF2-40B4-BE49-F238E27FC236}">
                          <a16:creationId xmlns:a16="http://schemas.microsoft.com/office/drawing/2014/main" id="{F3E1565C-83B4-E145-AA05-BA0B5D991EAC}"/>
                        </a:ext>
                      </a:extLst>
                    </p:cNvPr>
                    <p:cNvCxnSpPr/>
                    <p:nvPr/>
                  </p:nvCxnSpPr>
                  <p:spPr>
                    <a:xfrm>
                      <a:off x="800100" y="1600200"/>
                      <a:ext cx="1943100"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AD229D8F-ADEE-4240-90B3-79E4CA88C2FB}"/>
                      </a:ext>
                    </a:extLst>
                  </p:cNvPr>
                  <p:cNvSpPr/>
                  <p:nvPr/>
                </p:nvSpPr>
                <p:spPr>
                  <a:xfrm>
                    <a:off x="1485900" y="1365250"/>
                    <a:ext cx="228600" cy="2286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0" name="Straight Connector 19">
                    <a:extLst>
                      <a:ext uri="{FF2B5EF4-FFF2-40B4-BE49-F238E27FC236}">
                        <a16:creationId xmlns:a16="http://schemas.microsoft.com/office/drawing/2014/main" id="{7EDB0085-1A1B-3844-816C-2F8B4639A51F}"/>
                      </a:ext>
                    </a:extLst>
                  </p:cNvPr>
                  <p:cNvCxnSpPr/>
                  <p:nvPr/>
                </p:nvCxnSpPr>
                <p:spPr>
                  <a:xfrm flipV="1">
                    <a:off x="0" y="342900"/>
                    <a:ext cx="0" cy="45720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sp>
            <p:nvSpPr>
              <p:cNvPr id="13" name="Text Box 522">
                <a:extLst>
                  <a:ext uri="{FF2B5EF4-FFF2-40B4-BE49-F238E27FC236}">
                    <a16:creationId xmlns:a16="http://schemas.microsoft.com/office/drawing/2014/main" id="{B0197FB2-0101-3543-AA10-A5597585A24D}"/>
                  </a:ext>
                </a:extLst>
              </p:cNvPr>
              <p:cNvSpPr txBox="1"/>
              <p:nvPr/>
            </p:nvSpPr>
            <p:spPr>
              <a:xfrm>
                <a:off x="12700" y="631825"/>
                <a:ext cx="457200" cy="342900"/>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i="1" dirty="0">
                    <a:effectLst/>
                    <a:latin typeface="Times New Roman" panose="02020603050405020304" pitchFamily="18" charset="0"/>
                    <a:ea typeface="MS Mincho" panose="02020609040205080304" pitchFamily="49" charset="-128"/>
                    <a:cs typeface="Times New Roman" panose="02020603050405020304" pitchFamily="18" charset="0"/>
                  </a:rPr>
                  <a:t>A</a:t>
                </a:r>
                <a:endParaRPr lang="en-US" sz="1400" dirty="0">
                  <a:effectLst/>
                  <a:ea typeface="MS Mincho" panose="02020609040205080304" pitchFamily="49" charset="-128"/>
                  <a:cs typeface="Times New Roman" panose="02020603050405020304" pitchFamily="18" charset="0"/>
                </a:endParaRPr>
              </a:p>
            </p:txBody>
          </p:sp>
          <p:sp>
            <p:nvSpPr>
              <p:cNvPr id="14" name="Text Box 523">
                <a:extLst>
                  <a:ext uri="{FF2B5EF4-FFF2-40B4-BE49-F238E27FC236}">
                    <a16:creationId xmlns:a16="http://schemas.microsoft.com/office/drawing/2014/main" id="{71395166-43A7-144C-81BB-662774753B59}"/>
                  </a:ext>
                </a:extLst>
              </p:cNvPr>
              <p:cNvSpPr txBox="1"/>
              <p:nvPr/>
            </p:nvSpPr>
            <p:spPr>
              <a:xfrm>
                <a:off x="1708150" y="1606550"/>
                <a:ext cx="457200" cy="342900"/>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i="1" dirty="0">
                    <a:effectLst/>
                    <a:latin typeface="Times New Roman" panose="02020603050405020304" pitchFamily="18" charset="0"/>
                    <a:ea typeface="MS Mincho" panose="02020609040205080304" pitchFamily="49" charset="-128"/>
                    <a:cs typeface="Times New Roman" panose="02020603050405020304" pitchFamily="18" charset="0"/>
                  </a:rPr>
                  <a:t>B</a:t>
                </a:r>
                <a:endParaRPr lang="en-US" sz="1400" dirty="0">
                  <a:effectLst/>
                  <a:ea typeface="MS Mincho" panose="02020609040205080304" pitchFamily="49" charset="-128"/>
                  <a:cs typeface="Times New Roman" panose="02020603050405020304" pitchFamily="18" charset="0"/>
                </a:endParaRPr>
              </a:p>
            </p:txBody>
          </p:sp>
          <p:sp>
            <p:nvSpPr>
              <p:cNvPr id="15" name="Text Box 524">
                <a:extLst>
                  <a:ext uri="{FF2B5EF4-FFF2-40B4-BE49-F238E27FC236}">
                    <a16:creationId xmlns:a16="http://schemas.microsoft.com/office/drawing/2014/main" id="{47651A96-9553-AF4D-AB51-ADF7D931558E}"/>
                  </a:ext>
                </a:extLst>
              </p:cNvPr>
              <p:cNvSpPr txBox="1"/>
              <p:nvPr/>
            </p:nvSpPr>
            <p:spPr>
              <a:xfrm>
                <a:off x="2457451" y="1593850"/>
                <a:ext cx="457200" cy="342900"/>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i="1" dirty="0">
                    <a:effectLst/>
                    <a:latin typeface="Times New Roman" panose="02020603050405020304" pitchFamily="18" charset="0"/>
                    <a:ea typeface="MS Mincho" panose="02020609040205080304" pitchFamily="49" charset="-128"/>
                    <a:cs typeface="Times New Roman" panose="02020603050405020304" pitchFamily="18" charset="0"/>
                  </a:rPr>
                  <a:t>C</a:t>
                </a:r>
                <a:endParaRPr lang="en-US" sz="1400" dirty="0">
                  <a:effectLst/>
                  <a:ea typeface="MS Mincho" panose="02020609040205080304" pitchFamily="49" charset="-128"/>
                  <a:cs typeface="Times New Roman" panose="02020603050405020304" pitchFamily="18" charset="0"/>
                </a:endParaRPr>
              </a:p>
            </p:txBody>
          </p:sp>
        </p:grpSp>
        <p:cxnSp>
          <p:nvCxnSpPr>
            <p:cNvPr id="8" name="Straight Connector 7">
              <a:extLst>
                <a:ext uri="{FF2B5EF4-FFF2-40B4-BE49-F238E27FC236}">
                  <a16:creationId xmlns:a16="http://schemas.microsoft.com/office/drawing/2014/main" id="{DF2E8605-DEF1-7E42-835D-BCA0EFC148B0}"/>
                </a:ext>
              </a:extLst>
            </p:cNvPr>
            <p:cNvCxnSpPr>
              <a:stCxn id="21" idx="0"/>
            </p:cNvCxnSpPr>
            <p:nvPr/>
          </p:nvCxnSpPr>
          <p:spPr>
            <a:xfrm flipH="1" flipV="1">
              <a:off x="3893450" y="5548162"/>
              <a:ext cx="1250071" cy="1121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3EC7EDB-3F22-1D44-8C8E-A29DAA4F4E32}"/>
                </a:ext>
              </a:extLst>
            </p:cNvPr>
            <p:cNvCxnSpPr/>
            <p:nvPr/>
          </p:nvCxnSpPr>
          <p:spPr>
            <a:xfrm>
              <a:off x="7212563" y="5557493"/>
              <a:ext cx="58289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B9004C6-1A22-8041-BAC1-C04216B5140D}"/>
                    </a:ext>
                  </a:extLst>
                </p:cNvPr>
                <p:cNvSpPr txBox="1"/>
                <p:nvPr/>
              </p:nvSpPr>
              <p:spPr>
                <a:xfrm>
                  <a:off x="3960303" y="3821688"/>
                  <a:ext cx="30835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𝑚</m:t>
                            </m:r>
                          </m:e>
                          <m:sub>
                            <m:r>
                              <a:rPr lang="en-US" sz="1600" b="0" i="1" smtClean="0">
                                <a:latin typeface="Cambria Math" panose="02040503050406030204" pitchFamily="18" charset="0"/>
                              </a:rPr>
                              <m:t>1</m:t>
                            </m:r>
                          </m:sub>
                        </m:sSub>
                      </m:oMath>
                    </m:oMathPara>
                  </a14:m>
                  <a:endParaRPr lang="en-US" sz="1600" dirty="0"/>
                </a:p>
              </p:txBody>
            </p:sp>
          </mc:Choice>
          <mc:Fallback xmlns="">
            <p:sp>
              <p:nvSpPr>
                <p:cNvPr id="25" name="TextBox 24">
                  <a:extLst>
                    <a:ext uri="{FF2B5EF4-FFF2-40B4-BE49-F238E27FC236}">
                      <a16:creationId xmlns:a16="http://schemas.microsoft.com/office/drawing/2014/main" id="{9E16150A-9B15-6E42-B096-C5DC660BA012}"/>
                    </a:ext>
                  </a:extLst>
                </p:cNvPr>
                <p:cNvSpPr txBox="1">
                  <a:spLocks noRot="1" noChangeAspect="1" noMove="1" noResize="1" noEditPoints="1" noAdjustHandles="1" noChangeArrowheads="1" noChangeShapeType="1" noTextEdit="1"/>
                </p:cNvSpPr>
                <p:nvPr/>
              </p:nvSpPr>
              <p:spPr>
                <a:xfrm>
                  <a:off x="3960303" y="3821688"/>
                  <a:ext cx="308353" cy="246221"/>
                </a:xfrm>
                <a:prstGeom prst="rect">
                  <a:avLst/>
                </a:prstGeom>
                <a:blipFill>
                  <a:blip r:embed="rId3"/>
                  <a:stretch>
                    <a:fillRect l="-3846" r="-3846"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15924700-3ED6-7F4A-9959-AE1DBA589B96}"/>
                    </a:ext>
                  </a:extLst>
                </p:cNvPr>
                <p:cNvSpPr/>
                <p:nvPr/>
              </p:nvSpPr>
              <p:spPr>
                <a:xfrm>
                  <a:off x="5968393" y="5133306"/>
                  <a:ext cx="49776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𝑚</m:t>
                            </m:r>
                          </m:e>
                          <m:sub>
                            <m:r>
                              <a:rPr lang="en-US" sz="1600" b="0" i="1" smtClean="0">
                                <a:latin typeface="Cambria Math" panose="02040503050406030204" pitchFamily="18" charset="0"/>
                              </a:rPr>
                              <m:t>2</m:t>
                            </m:r>
                          </m:sub>
                        </m:sSub>
                      </m:oMath>
                    </m:oMathPara>
                  </a14:m>
                  <a:endParaRPr lang="en-US" sz="1600" dirty="0"/>
                </a:p>
              </p:txBody>
            </p:sp>
          </mc:Choice>
          <mc:Fallback xmlns="">
            <p:sp>
              <p:nvSpPr>
                <p:cNvPr id="26" name="Rectangle 25">
                  <a:extLst>
                    <a:ext uri="{FF2B5EF4-FFF2-40B4-BE49-F238E27FC236}">
                      <a16:creationId xmlns:a16="http://schemas.microsoft.com/office/drawing/2014/main" id="{2DEF4F96-F0F5-6343-9963-1A904636419A}"/>
                    </a:ext>
                  </a:extLst>
                </p:cNvPr>
                <p:cNvSpPr>
                  <a:spLocks noRot="1" noChangeAspect="1" noMove="1" noResize="1" noEditPoints="1" noAdjustHandles="1" noChangeArrowheads="1" noChangeShapeType="1" noTextEdit="1"/>
                </p:cNvSpPr>
                <p:nvPr/>
              </p:nvSpPr>
              <p:spPr>
                <a:xfrm>
                  <a:off x="5968393" y="5133306"/>
                  <a:ext cx="497764" cy="338554"/>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857710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A59457-BA9C-8541-B0F9-12F13ABA1FCA}"/>
              </a:ext>
            </a:extLst>
          </p:cNvPr>
          <p:cNvSpPr txBox="1"/>
          <p:nvPr/>
        </p:nvSpPr>
        <p:spPr>
          <a:xfrm>
            <a:off x="313765" y="313764"/>
            <a:ext cx="5396753"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Momentum and Collisions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4728244-6DC7-684E-82FB-E6514C8DC590}"/>
                  </a:ext>
                </a:extLst>
              </p:cNvPr>
              <p:cNvSpPr/>
              <p:nvPr/>
            </p:nvSpPr>
            <p:spPr>
              <a:xfrm>
                <a:off x="313765" y="1592243"/>
                <a:ext cx="11228202" cy="3970318"/>
              </a:xfrm>
              <a:prstGeom prst="rect">
                <a:avLst/>
              </a:prstGeom>
            </p:spPr>
            <p:txBody>
              <a:bodyPr wrap="square">
                <a:spAutoFit/>
              </a:bodyPr>
              <a:lstStyle/>
              <a:p>
                <a:pPr algn="just"/>
                <a:r>
                  <a:rPr lang="en-US" dirty="0">
                    <a:latin typeface="Times New Roman" panose="02020603050405020304" pitchFamily="18" charset="0"/>
                  </a:rPr>
                  <a:t>In the basement of the Integrated Science and Engineering Complex (ISEC) the department of physics &amp; astronomy has a small particle accelerator.  We use this accelerator to routinely accelerate alpha particles into targets of composed of various elements in order to determine the elemental makeup of the target.  In a famous experiment called Rutherford’s experiment, we fire alpha particles at a target composed of gold atoms. An alpha particle (a helium nucleus) is accelerated to a certain speed and most of the time, the alpha particles pass right through the gold foil target never having interacted with anything. A small fraction of the time though, some alpha particles makes an elastic head-on collision with a stationary gold nucleus in the target. </a:t>
                </a:r>
              </a:p>
              <a:p>
                <a:pPr algn="just"/>
                <a:endParaRPr lang="en-US" dirty="0">
                  <a:latin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rPr>
                  <a:t>Suppose that an alpha particle starts from rest and experiences a constant force of </a:t>
                </a:r>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=1.6×</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−13</m:t>
                        </m:r>
                      </m:sup>
                    </m:sSup>
                    <m:r>
                      <a:rPr lang="en-US" b="0" i="1" smtClean="0">
                        <a:latin typeface="Cambria Math" panose="02040503050406030204" pitchFamily="18" charset="0"/>
                        <a:ea typeface="Cambria Math" panose="02040503050406030204" pitchFamily="18" charset="0"/>
                      </a:rPr>
                      <m:t>𝑁</m:t>
                    </m:r>
                  </m:oMath>
                </a14:m>
                <a:r>
                  <a:rPr lang="en-US" dirty="0">
                    <a:latin typeface="Times New Roman" panose="02020603050405020304" pitchFamily="18" charset="0"/>
                  </a:rPr>
                  <a:t> over </a:t>
                </a:r>
                <a14:m>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=3.3</m:t>
                    </m:r>
                    <m:r>
                      <a:rPr lang="en-US" b="0" i="1" smtClean="0">
                        <a:latin typeface="Cambria Math" panose="02040503050406030204" pitchFamily="18" charset="0"/>
                        <a:ea typeface="Cambria Math" panose="02040503050406030204" pitchFamily="18" charset="0"/>
                      </a:rPr>
                      <m:t>𝑚</m:t>
                    </m:r>
                  </m:oMath>
                </a14:m>
                <a:r>
                  <a:rPr lang="en-US" dirty="0">
                    <a:latin typeface="Times New Roman" panose="02020603050405020304" pitchFamily="18" charset="0"/>
                  </a:rPr>
                  <a:t>, what is the speed of the alpha particle?  </a:t>
                </a:r>
              </a:p>
              <a:p>
                <a:pPr marL="285750" indent="-285750" algn="just">
                  <a:buFont typeface="Arial" panose="020B0604020202020204" pitchFamily="34" charset="0"/>
                  <a:buChar char="•"/>
                </a:pPr>
                <a:endParaRPr lang="en-US" dirty="0">
                  <a:latin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rPr>
                  <a:t>What are the speeds of the alpha particle and the gold nucleus after they collide?  </a:t>
                </a:r>
              </a:p>
              <a:p>
                <a:pPr marL="285750" indent="-285750" algn="just">
                  <a:buFont typeface="Arial" panose="020B0604020202020204" pitchFamily="34" charset="0"/>
                  <a:buChar char="•"/>
                </a:pPr>
                <a:endParaRPr lang="en-US" dirty="0">
                  <a:latin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rPr>
                  <a:t>What percentage of the original kinetic energy of the alpha particle is transferred to the gold nucleus?</a:t>
                </a:r>
                <a:endParaRPr lang="en-US" dirty="0"/>
              </a:p>
            </p:txBody>
          </p:sp>
        </mc:Choice>
        <mc:Fallback xmlns="">
          <p:sp>
            <p:nvSpPr>
              <p:cNvPr id="5" name="Rectangle 4">
                <a:extLst>
                  <a:ext uri="{FF2B5EF4-FFF2-40B4-BE49-F238E27FC236}">
                    <a16:creationId xmlns:a16="http://schemas.microsoft.com/office/drawing/2014/main" id="{64728244-6DC7-684E-82FB-E6514C8DC590}"/>
                  </a:ext>
                </a:extLst>
              </p:cNvPr>
              <p:cNvSpPr>
                <a:spLocks noRot="1" noChangeAspect="1" noMove="1" noResize="1" noEditPoints="1" noAdjustHandles="1" noChangeArrowheads="1" noChangeShapeType="1" noTextEdit="1"/>
              </p:cNvSpPr>
              <p:nvPr/>
            </p:nvSpPr>
            <p:spPr>
              <a:xfrm>
                <a:off x="313765" y="1592243"/>
                <a:ext cx="11228202" cy="3970318"/>
              </a:xfrm>
              <a:prstGeom prst="rect">
                <a:avLst/>
              </a:prstGeom>
              <a:blipFill>
                <a:blip r:embed="rId2"/>
                <a:stretch>
                  <a:fillRect l="-452" t="-639" r="-452" b="-1597"/>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2B50A469-8733-E14A-B829-FCDDAA69E495}"/>
              </a:ext>
            </a:extLst>
          </p:cNvPr>
          <p:cNvSpPr txBox="1"/>
          <p:nvPr/>
        </p:nvSpPr>
        <p:spPr>
          <a:xfrm>
            <a:off x="313765" y="1017037"/>
            <a:ext cx="312923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5:</a:t>
            </a:r>
          </a:p>
        </p:txBody>
      </p:sp>
    </p:spTree>
    <p:extLst>
      <p:ext uri="{BB962C8B-B14F-4D97-AF65-F5344CB8AC3E}">
        <p14:creationId xmlns:p14="http://schemas.microsoft.com/office/powerpoint/2010/main" val="2364658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4544F6-A75C-CB4F-8A2A-AB112C73F97A}"/>
              </a:ext>
            </a:extLst>
          </p:cNvPr>
          <p:cNvSpPr txBox="1"/>
          <p:nvPr/>
        </p:nvSpPr>
        <p:spPr>
          <a:xfrm>
            <a:off x="232552" y="53768"/>
            <a:ext cx="5396753"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Momentum and Collisions</a:t>
            </a:r>
          </a:p>
          <a:p>
            <a:r>
              <a:rPr lang="en-US" sz="26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Inelastic Collisions in 2D</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6435578-A0E3-F941-BFBE-0F3F3CBC4386}"/>
                  </a:ext>
                </a:extLst>
              </p:cNvPr>
              <p:cNvSpPr txBox="1"/>
              <p:nvPr/>
            </p:nvSpPr>
            <p:spPr>
              <a:xfrm>
                <a:off x="250941" y="1776845"/>
                <a:ext cx="6725227" cy="4093044"/>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Consider two cars approaching an intersection from two different directions.</a:t>
                </a:r>
              </a:p>
              <a:p>
                <a:pPr algn="just"/>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Let the car A be traveling from the west towards the east when it approaches a 4-way intersection while car B is traveling from the south towards the north when it approaches the same 4-way intersection.</a:t>
                </a:r>
              </a:p>
              <a:p>
                <a:pPr algn="just"/>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For some reason, neither car stops at the intersection and the two cars crash and move off together with a common final speed </a:t>
                </a:r>
                <a14:m>
                  <m:oMath xmlns:m="http://schemas.openxmlformats.org/officeDocument/2006/math">
                    <m:r>
                      <a:rPr lang="en-US" sz="1600" b="0" i="1" smtClean="0">
                        <a:latin typeface="Cambria Math" panose="02040503050406030204" pitchFamily="18" charset="0"/>
                      </a:rPr>
                      <m:t>𝑉</m:t>
                    </m:r>
                  </m:oMath>
                </a14:m>
                <a:r>
                  <a:rPr lang="en-US" sz="1600" dirty="0">
                    <a:latin typeface="Times New Roman" panose="02020603050405020304" pitchFamily="18" charset="0"/>
                    <a:cs typeface="Times New Roman" panose="02020603050405020304" pitchFamily="18" charset="0"/>
                  </a:rPr>
                  <a:t> at an angle </a:t>
                </a:r>
                <a14:m>
                  <m:oMath xmlns:m="http://schemas.openxmlformats.org/officeDocument/2006/math">
                    <m:r>
                      <a:rPr lang="en-US" sz="1600" i="1" smtClean="0">
                        <a:latin typeface="Cambria Math" panose="02040503050406030204" pitchFamily="18" charset="0"/>
                        <a:ea typeface="Cambria Math" panose="02040503050406030204" pitchFamily="18" charset="0"/>
                      </a:rPr>
                      <m:t>𝜃</m:t>
                    </m:r>
                  </m:oMath>
                </a14:m>
                <a:r>
                  <a:rPr lang="en-US" sz="1600" dirty="0">
                    <a:latin typeface="Times New Roman" panose="02020603050405020304" pitchFamily="18" charset="0"/>
                    <a:cs typeface="Times New Roman" panose="02020603050405020304" pitchFamily="18" charset="0"/>
                  </a:rPr>
                  <a:t> measured counterclockwise with respect to east.</a:t>
                </a:r>
              </a:p>
              <a:p>
                <a:pPr algn="just"/>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Let the mass of the car A and and car B be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𝑚</m:t>
                        </m:r>
                      </m:e>
                      <m:sub>
                        <m:r>
                          <a:rPr lang="en-US" sz="1600" b="0" i="1" smtClean="0">
                            <a:latin typeface="Cambria Math" panose="02040503050406030204" pitchFamily="18" charset="0"/>
                          </a:rPr>
                          <m:t>𝑐𝑎𝑟</m:t>
                        </m:r>
                        <m:r>
                          <a:rPr lang="en-US" sz="1600" b="0" i="1" smtClean="0">
                            <a:latin typeface="Cambria Math" panose="02040503050406030204" pitchFamily="18" charset="0"/>
                          </a:rPr>
                          <m:t>,</m:t>
                        </m:r>
                        <m:r>
                          <a:rPr lang="en-US" sz="1600" b="0" i="1" smtClean="0">
                            <a:latin typeface="Cambria Math" panose="02040503050406030204" pitchFamily="18" charset="0"/>
                          </a:rPr>
                          <m:t>𝐴</m:t>
                        </m:r>
                      </m:sub>
                    </m:sSub>
                    <m:r>
                      <a:rPr lang="en-US" sz="1600" b="0" i="1" smtClean="0">
                        <a:latin typeface="Cambria Math" panose="02040503050406030204" pitchFamily="18" charset="0"/>
                      </a:rPr>
                      <m:t>=1500</m:t>
                    </m:r>
                    <m:r>
                      <a:rPr lang="en-US" sz="1600" b="0" i="1" smtClean="0">
                        <a:latin typeface="Cambria Math" panose="02040503050406030204" pitchFamily="18" charset="0"/>
                      </a:rPr>
                      <m:t>𝑘𝑔</m:t>
                    </m:r>
                  </m:oMath>
                </a14:m>
                <a:r>
                  <a:rPr lang="en-US" sz="16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𝑚</m:t>
                        </m:r>
                      </m:e>
                      <m:sub>
                        <m:r>
                          <a:rPr lang="en-US" sz="1600" b="0" i="1" smtClean="0">
                            <a:latin typeface="Cambria Math" panose="02040503050406030204" pitchFamily="18" charset="0"/>
                          </a:rPr>
                          <m:t>𝑐𝑎𝑟</m:t>
                        </m:r>
                        <m:r>
                          <a:rPr lang="en-US" sz="1600" b="0" i="1" smtClean="0">
                            <a:latin typeface="Cambria Math" panose="02040503050406030204" pitchFamily="18" charset="0"/>
                          </a:rPr>
                          <m:t>,</m:t>
                        </m:r>
                        <m:r>
                          <a:rPr lang="en-US" sz="1600" b="0" i="1" smtClean="0">
                            <a:latin typeface="Cambria Math" panose="02040503050406030204" pitchFamily="18" charset="0"/>
                          </a:rPr>
                          <m:t>𝐵</m:t>
                        </m:r>
                      </m:sub>
                    </m:sSub>
                    <m:r>
                      <a:rPr lang="en-US" sz="1600" b="0" i="1" smtClean="0">
                        <a:latin typeface="Cambria Math" panose="02040503050406030204" pitchFamily="18" charset="0"/>
                      </a:rPr>
                      <m:t>=2500</m:t>
                    </m:r>
                    <m:r>
                      <a:rPr lang="en-US" sz="1600" b="0" i="1" smtClean="0">
                        <a:latin typeface="Cambria Math" panose="02040503050406030204" pitchFamily="18" charset="0"/>
                      </a:rPr>
                      <m:t>𝑘𝑔</m:t>
                    </m:r>
                    <m:r>
                      <a:rPr lang="en-US" sz="1600" b="0" i="1" smtClean="0">
                        <a:latin typeface="Cambria Math" panose="02040503050406030204" pitchFamily="18" charset="0"/>
                      </a:rPr>
                      <m:t>,</m:t>
                    </m:r>
                  </m:oMath>
                </a14:m>
                <a:r>
                  <a:rPr lang="en-US" sz="1600" dirty="0">
                    <a:latin typeface="Times New Roman" panose="02020603050405020304" pitchFamily="18" charset="0"/>
                    <a:cs typeface="Times New Roman" panose="02020603050405020304" pitchFamily="18" charset="0"/>
                  </a:rPr>
                  <a:t> respectively.</a:t>
                </a:r>
              </a:p>
              <a:p>
                <a:pPr algn="just"/>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If car A’s velocity is </a:t>
                </a:r>
                <a14:m>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𝑣</m:t>
                        </m:r>
                      </m:e>
                      <m:sub>
                        <m:r>
                          <a:rPr lang="en-US" sz="1600" b="0" i="1" smtClean="0">
                            <a:latin typeface="Cambria Math" panose="02040503050406030204" pitchFamily="18" charset="0"/>
                            <a:cs typeface="Times New Roman" panose="02020603050405020304" pitchFamily="18" charset="0"/>
                          </a:rPr>
                          <m:t>𝑖𝑥</m:t>
                        </m:r>
                        <m:r>
                          <a:rPr lang="en-US" sz="1600" b="0" i="1" smtClean="0">
                            <a:latin typeface="Cambria Math" panose="02040503050406030204" pitchFamily="18" charset="0"/>
                            <a:cs typeface="Times New Roman" panose="02020603050405020304" pitchFamily="18" charset="0"/>
                          </a:rPr>
                          <m:t>,</m:t>
                        </m:r>
                        <m:r>
                          <a:rPr lang="en-US" sz="1600" b="0" i="1" smtClean="0">
                            <a:latin typeface="Cambria Math" panose="02040503050406030204" pitchFamily="18" charset="0"/>
                            <a:cs typeface="Times New Roman" panose="02020603050405020304" pitchFamily="18" charset="0"/>
                          </a:rPr>
                          <m:t>𝐴</m:t>
                        </m:r>
                      </m:sub>
                    </m:sSub>
                    <m:r>
                      <a:rPr lang="en-US" sz="1600" b="0" i="1" smtClean="0">
                        <a:latin typeface="Cambria Math" panose="02040503050406030204" pitchFamily="18" charset="0"/>
                        <a:cs typeface="Times New Roman" panose="02020603050405020304" pitchFamily="18" charset="0"/>
                      </a:rPr>
                      <m:t>=25</m:t>
                    </m:r>
                    <m:box>
                      <m:boxPr>
                        <m:ctrlPr>
                          <a:rPr lang="en-US" sz="1600" b="0" i="1" smtClean="0">
                            <a:latin typeface="Cambria Math" panose="02040503050406030204" pitchFamily="18" charset="0"/>
                            <a:cs typeface="Times New Roman" panose="02020603050405020304" pitchFamily="18" charset="0"/>
                          </a:rPr>
                        </m:ctrlPr>
                      </m:boxPr>
                      <m:e>
                        <m:argPr>
                          <m:argSz m:val="-1"/>
                        </m:argPr>
                        <m:f>
                          <m:fPr>
                            <m:ctrlPr>
                              <a:rPr lang="en-US" sz="1600" b="0" i="1" smtClean="0">
                                <a:latin typeface="Cambria Math" panose="02040503050406030204" pitchFamily="18" charset="0"/>
                                <a:cs typeface="Times New Roman" panose="02020603050405020304" pitchFamily="18" charset="0"/>
                              </a:rPr>
                            </m:ctrlPr>
                          </m:fPr>
                          <m:num>
                            <m:r>
                              <a:rPr lang="en-US" sz="1600" b="0" i="1" smtClean="0">
                                <a:latin typeface="Cambria Math" panose="02040503050406030204" pitchFamily="18" charset="0"/>
                                <a:cs typeface="Times New Roman" panose="02020603050405020304" pitchFamily="18" charset="0"/>
                              </a:rPr>
                              <m:t>𝑚</m:t>
                            </m:r>
                          </m:num>
                          <m:den>
                            <m:r>
                              <a:rPr lang="en-US" sz="1600" b="0" i="1" smtClean="0">
                                <a:latin typeface="Cambria Math" panose="02040503050406030204" pitchFamily="18" charset="0"/>
                                <a:cs typeface="Times New Roman" panose="02020603050405020304" pitchFamily="18" charset="0"/>
                              </a:rPr>
                              <m:t>𝑠</m:t>
                            </m:r>
                          </m:den>
                        </m:f>
                      </m:e>
                    </m:box>
                  </m:oMath>
                </a14:m>
                <a:r>
                  <a:rPr lang="en-US" sz="1600" dirty="0">
                    <a:latin typeface="Times New Roman" panose="02020603050405020304" pitchFamily="18" charset="0"/>
                    <a:cs typeface="Times New Roman" panose="02020603050405020304" pitchFamily="18" charset="0"/>
                  </a:rPr>
                  <a:t> before the collision and the velocity of car B is </a:t>
                </a:r>
                <a14:m>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𝑣</m:t>
                        </m:r>
                      </m:e>
                      <m:sub>
                        <m:r>
                          <a:rPr lang="en-US" sz="1600" b="0" i="1" smtClean="0">
                            <a:latin typeface="Cambria Math" panose="02040503050406030204" pitchFamily="18" charset="0"/>
                            <a:cs typeface="Times New Roman" panose="02020603050405020304" pitchFamily="18" charset="0"/>
                          </a:rPr>
                          <m:t>𝑖𝑥</m:t>
                        </m:r>
                        <m:r>
                          <a:rPr lang="en-US" sz="1600" b="0" i="1" smtClean="0">
                            <a:latin typeface="Cambria Math" panose="02040503050406030204" pitchFamily="18" charset="0"/>
                            <a:cs typeface="Times New Roman" panose="02020603050405020304" pitchFamily="18" charset="0"/>
                          </a:rPr>
                          <m:t>,</m:t>
                        </m:r>
                        <m:r>
                          <a:rPr lang="en-US" sz="1600" b="0" i="1" smtClean="0">
                            <a:latin typeface="Cambria Math" panose="02040503050406030204" pitchFamily="18" charset="0"/>
                            <a:cs typeface="Times New Roman" panose="02020603050405020304" pitchFamily="18" charset="0"/>
                          </a:rPr>
                          <m:t>𝐵</m:t>
                        </m:r>
                      </m:sub>
                    </m:sSub>
                    <m:r>
                      <a:rPr lang="en-US" sz="1600" b="0" i="1" smtClean="0">
                        <a:latin typeface="Cambria Math" panose="02040503050406030204" pitchFamily="18" charset="0"/>
                        <a:cs typeface="Times New Roman" panose="02020603050405020304" pitchFamily="18" charset="0"/>
                      </a:rPr>
                      <m:t>=20</m:t>
                    </m:r>
                    <m:box>
                      <m:boxPr>
                        <m:ctrlPr>
                          <a:rPr lang="en-US" sz="1600" b="0" i="1" smtClean="0">
                            <a:latin typeface="Cambria Math" panose="02040503050406030204" pitchFamily="18" charset="0"/>
                            <a:cs typeface="Times New Roman" panose="02020603050405020304" pitchFamily="18" charset="0"/>
                          </a:rPr>
                        </m:ctrlPr>
                      </m:boxPr>
                      <m:e>
                        <m:argPr>
                          <m:argSz m:val="-1"/>
                        </m:argPr>
                        <m:f>
                          <m:fPr>
                            <m:ctrlPr>
                              <a:rPr lang="en-US" sz="1600" b="0" i="1" smtClean="0">
                                <a:latin typeface="Cambria Math" panose="02040503050406030204" pitchFamily="18" charset="0"/>
                                <a:cs typeface="Times New Roman" panose="02020603050405020304" pitchFamily="18" charset="0"/>
                              </a:rPr>
                            </m:ctrlPr>
                          </m:fPr>
                          <m:num>
                            <m:r>
                              <a:rPr lang="en-US" sz="1600" b="0" i="1" smtClean="0">
                                <a:latin typeface="Cambria Math" panose="02040503050406030204" pitchFamily="18" charset="0"/>
                                <a:cs typeface="Times New Roman" panose="02020603050405020304" pitchFamily="18" charset="0"/>
                              </a:rPr>
                              <m:t>𝑚</m:t>
                            </m:r>
                          </m:num>
                          <m:den>
                            <m:r>
                              <a:rPr lang="en-US" sz="1600" b="0" i="1" smtClean="0">
                                <a:latin typeface="Cambria Math" panose="02040503050406030204" pitchFamily="18" charset="0"/>
                                <a:cs typeface="Times New Roman" panose="02020603050405020304" pitchFamily="18" charset="0"/>
                              </a:rPr>
                              <m:t>𝑠</m:t>
                            </m:r>
                          </m:den>
                        </m:f>
                      </m:e>
                    </m:box>
                  </m:oMath>
                </a14:m>
                <a:r>
                  <a:rPr lang="en-US" sz="1600" dirty="0">
                    <a:latin typeface="Times New Roman" panose="02020603050405020304" pitchFamily="18" charset="0"/>
                    <a:cs typeface="Times New Roman" panose="02020603050405020304" pitchFamily="18" charset="0"/>
                  </a:rPr>
                  <a:t>  before the collision, what is the magnitude of their velocity after impact, </a:t>
                </a:r>
                <a14:m>
                  <m:oMath xmlns:m="http://schemas.openxmlformats.org/officeDocument/2006/math">
                    <m:r>
                      <a:rPr lang="en-US" sz="1600" b="0" i="1" smtClean="0">
                        <a:latin typeface="Cambria Math" panose="02040503050406030204" pitchFamily="18" charset="0"/>
                      </a:rPr>
                      <m:t>𝑉</m:t>
                    </m:r>
                  </m:oMath>
                </a14:m>
                <a:r>
                  <a:rPr lang="en-US" sz="1600" dirty="0">
                    <a:latin typeface="Times New Roman" panose="02020603050405020304" pitchFamily="18" charset="0"/>
                    <a:cs typeface="Times New Roman" panose="02020603050405020304" pitchFamily="18" charset="0"/>
                  </a:rPr>
                  <a:t>, and at what angle </a:t>
                </a:r>
                <a14:m>
                  <m:oMath xmlns:m="http://schemas.openxmlformats.org/officeDocument/2006/math">
                    <m:r>
                      <a:rPr lang="en-US" sz="1600" i="1" smtClean="0">
                        <a:latin typeface="Cambria Math" panose="02040503050406030204" pitchFamily="18" charset="0"/>
                        <a:ea typeface="Cambria Math" panose="02040503050406030204" pitchFamily="18" charset="0"/>
                      </a:rPr>
                      <m:t>𝜃</m:t>
                    </m:r>
                    <m:r>
                      <a:rPr lang="en-US" sz="1600" i="1" smtClean="0">
                        <a:latin typeface="Cambria Math" panose="02040503050406030204" pitchFamily="18" charset="0"/>
                        <a:ea typeface="Cambria Math" panose="02040503050406030204" pitchFamily="18" charset="0"/>
                      </a:rPr>
                      <m:t> </m:t>
                    </m:r>
                  </m:oMath>
                </a14:m>
                <a:r>
                  <a:rPr lang="en-US" sz="1600" dirty="0">
                    <a:latin typeface="Times New Roman" panose="02020603050405020304" pitchFamily="18" charset="0"/>
                    <a:cs typeface="Times New Roman" panose="02020603050405020304" pitchFamily="18" charset="0"/>
                  </a:rPr>
                  <a:t>does the crash make with respect to east?</a:t>
                </a:r>
              </a:p>
            </p:txBody>
          </p:sp>
        </mc:Choice>
        <mc:Fallback xmlns="">
          <p:sp>
            <p:nvSpPr>
              <p:cNvPr id="5" name="TextBox 4">
                <a:extLst>
                  <a:ext uri="{FF2B5EF4-FFF2-40B4-BE49-F238E27FC236}">
                    <a16:creationId xmlns:a16="http://schemas.microsoft.com/office/drawing/2014/main" id="{06435578-A0E3-F941-BFBE-0F3F3CBC4386}"/>
                  </a:ext>
                </a:extLst>
              </p:cNvPr>
              <p:cNvSpPr txBox="1">
                <a:spLocks noRot="1" noChangeAspect="1" noMove="1" noResize="1" noEditPoints="1" noAdjustHandles="1" noChangeArrowheads="1" noChangeShapeType="1" noTextEdit="1"/>
              </p:cNvSpPr>
              <p:nvPr/>
            </p:nvSpPr>
            <p:spPr>
              <a:xfrm>
                <a:off x="250941" y="1776845"/>
                <a:ext cx="6725227" cy="4093044"/>
              </a:xfrm>
              <a:prstGeom prst="rect">
                <a:avLst/>
              </a:prstGeom>
              <a:blipFill>
                <a:blip r:embed="rId2"/>
                <a:stretch>
                  <a:fillRect l="-377" t="-309" r="-377" b="-92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F622B772-4254-7148-ADCC-F5C453BD7B41}"/>
              </a:ext>
            </a:extLst>
          </p:cNvPr>
          <p:cNvSpPr txBox="1"/>
          <p:nvPr/>
        </p:nvSpPr>
        <p:spPr>
          <a:xfrm>
            <a:off x="211352" y="1274311"/>
            <a:ext cx="357332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6:</a:t>
            </a:r>
          </a:p>
        </p:txBody>
      </p:sp>
      <p:grpSp>
        <p:nvGrpSpPr>
          <p:cNvPr id="7" name="Group 6">
            <a:extLst>
              <a:ext uri="{FF2B5EF4-FFF2-40B4-BE49-F238E27FC236}">
                <a16:creationId xmlns:a16="http://schemas.microsoft.com/office/drawing/2014/main" id="{48A29A54-0008-C24A-A54C-128368733412}"/>
              </a:ext>
            </a:extLst>
          </p:cNvPr>
          <p:cNvGrpSpPr/>
          <p:nvPr/>
        </p:nvGrpSpPr>
        <p:grpSpPr>
          <a:xfrm>
            <a:off x="7219950" y="1376686"/>
            <a:ext cx="4760698" cy="4893362"/>
            <a:chOff x="6513297" y="1130986"/>
            <a:chExt cx="5448301" cy="5410201"/>
          </a:xfrm>
        </p:grpSpPr>
        <p:grpSp>
          <p:nvGrpSpPr>
            <p:cNvPr id="8" name="Group 7">
              <a:extLst>
                <a:ext uri="{FF2B5EF4-FFF2-40B4-BE49-F238E27FC236}">
                  <a16:creationId xmlns:a16="http://schemas.microsoft.com/office/drawing/2014/main" id="{32DD8B8A-AA48-8549-9BE2-82BE2970C9AB}"/>
                </a:ext>
              </a:extLst>
            </p:cNvPr>
            <p:cNvGrpSpPr/>
            <p:nvPr/>
          </p:nvGrpSpPr>
          <p:grpSpPr>
            <a:xfrm>
              <a:off x="6513297" y="1130986"/>
              <a:ext cx="5448301" cy="5410201"/>
              <a:chOff x="6040909" y="1045174"/>
              <a:chExt cx="5448301" cy="5410201"/>
            </a:xfrm>
          </p:grpSpPr>
          <p:pic>
            <p:nvPicPr>
              <p:cNvPr id="11" name="Picture 10">
                <a:extLst>
                  <a:ext uri="{FF2B5EF4-FFF2-40B4-BE49-F238E27FC236}">
                    <a16:creationId xmlns:a16="http://schemas.microsoft.com/office/drawing/2014/main" id="{5A3CDD8B-753A-FF49-9359-F9A6D08DF9B3}"/>
                  </a:ext>
                </a:extLst>
              </p:cNvPr>
              <p:cNvPicPr>
                <a:picLocks noChangeAspect="1"/>
              </p:cNvPicPr>
              <p:nvPr/>
            </p:nvPicPr>
            <p:blipFill>
              <a:blip r:embed="rId3"/>
              <a:stretch>
                <a:fillRect/>
              </a:stretch>
            </p:blipFill>
            <p:spPr>
              <a:xfrm>
                <a:off x="6040910" y="1045175"/>
                <a:ext cx="5448300" cy="5410200"/>
              </a:xfrm>
              <a:prstGeom prst="rect">
                <a:avLst/>
              </a:prstGeom>
            </p:spPr>
          </p:pic>
          <p:pic>
            <p:nvPicPr>
              <p:cNvPr id="12" name="Picture 11">
                <a:extLst>
                  <a:ext uri="{FF2B5EF4-FFF2-40B4-BE49-F238E27FC236}">
                    <a16:creationId xmlns:a16="http://schemas.microsoft.com/office/drawing/2014/main" id="{CE47BB6A-1427-CD4A-B9BF-01EC31AA8319}"/>
                  </a:ext>
                </a:extLst>
              </p:cNvPr>
              <p:cNvPicPr>
                <a:picLocks noChangeAspect="1"/>
              </p:cNvPicPr>
              <p:nvPr/>
            </p:nvPicPr>
            <p:blipFill>
              <a:blip r:embed="rId4"/>
              <a:stretch>
                <a:fillRect/>
              </a:stretch>
            </p:blipFill>
            <p:spPr>
              <a:xfrm>
                <a:off x="6040910" y="1045175"/>
                <a:ext cx="2151619" cy="1277895"/>
              </a:xfrm>
              <a:prstGeom prst="rect">
                <a:avLst/>
              </a:prstGeom>
            </p:spPr>
          </p:pic>
          <p:pic>
            <p:nvPicPr>
              <p:cNvPr id="13" name="Picture 12">
                <a:extLst>
                  <a:ext uri="{FF2B5EF4-FFF2-40B4-BE49-F238E27FC236}">
                    <a16:creationId xmlns:a16="http://schemas.microsoft.com/office/drawing/2014/main" id="{913F473B-ACB1-7F4F-A821-D9DE3E4C5B5D}"/>
                  </a:ext>
                </a:extLst>
              </p:cNvPr>
              <p:cNvPicPr>
                <a:picLocks noChangeAspect="1"/>
              </p:cNvPicPr>
              <p:nvPr/>
            </p:nvPicPr>
            <p:blipFill>
              <a:blip r:embed="rId4"/>
              <a:stretch>
                <a:fillRect/>
              </a:stretch>
            </p:blipFill>
            <p:spPr>
              <a:xfrm>
                <a:off x="9650627" y="1045174"/>
                <a:ext cx="1838583" cy="1277895"/>
              </a:xfrm>
              <a:prstGeom prst="rect">
                <a:avLst/>
              </a:prstGeom>
            </p:spPr>
          </p:pic>
          <p:pic>
            <p:nvPicPr>
              <p:cNvPr id="14" name="Picture 13">
                <a:extLst>
                  <a:ext uri="{FF2B5EF4-FFF2-40B4-BE49-F238E27FC236}">
                    <a16:creationId xmlns:a16="http://schemas.microsoft.com/office/drawing/2014/main" id="{603894A8-55FD-A348-8660-FDE86EA28BE0}"/>
                  </a:ext>
                </a:extLst>
              </p:cNvPr>
              <p:cNvPicPr>
                <a:picLocks noChangeAspect="1"/>
              </p:cNvPicPr>
              <p:nvPr/>
            </p:nvPicPr>
            <p:blipFill>
              <a:blip r:embed="rId4"/>
              <a:stretch>
                <a:fillRect/>
              </a:stretch>
            </p:blipFill>
            <p:spPr>
              <a:xfrm>
                <a:off x="9650627" y="3781169"/>
                <a:ext cx="1838582" cy="2643314"/>
              </a:xfrm>
              <a:prstGeom prst="rect">
                <a:avLst/>
              </a:prstGeom>
            </p:spPr>
          </p:pic>
          <p:pic>
            <p:nvPicPr>
              <p:cNvPr id="15" name="Picture 14">
                <a:extLst>
                  <a:ext uri="{FF2B5EF4-FFF2-40B4-BE49-F238E27FC236}">
                    <a16:creationId xmlns:a16="http://schemas.microsoft.com/office/drawing/2014/main" id="{BDF83565-C388-1A46-BC0B-CF9ADC30C587}"/>
                  </a:ext>
                </a:extLst>
              </p:cNvPr>
              <p:cNvPicPr>
                <a:picLocks noChangeAspect="1"/>
              </p:cNvPicPr>
              <p:nvPr/>
            </p:nvPicPr>
            <p:blipFill>
              <a:blip r:embed="rId4"/>
              <a:stretch>
                <a:fillRect/>
              </a:stretch>
            </p:blipFill>
            <p:spPr>
              <a:xfrm>
                <a:off x="6040909" y="3781168"/>
                <a:ext cx="2151620" cy="2643314"/>
              </a:xfrm>
              <a:prstGeom prst="rect">
                <a:avLst/>
              </a:prstGeom>
            </p:spPr>
          </p:pic>
        </p:grpSp>
        <p:sp>
          <p:nvSpPr>
            <p:cNvPr id="9" name="TextBox 8">
              <a:extLst>
                <a:ext uri="{FF2B5EF4-FFF2-40B4-BE49-F238E27FC236}">
                  <a16:creationId xmlns:a16="http://schemas.microsoft.com/office/drawing/2014/main" id="{4809255E-34AE-D944-9315-C930874E2AAC}"/>
                </a:ext>
              </a:extLst>
            </p:cNvPr>
            <p:cNvSpPr txBox="1"/>
            <p:nvPr/>
          </p:nvSpPr>
          <p:spPr>
            <a:xfrm>
              <a:off x="9222902" y="5362575"/>
              <a:ext cx="600075"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B</a:t>
              </a:r>
            </a:p>
          </p:txBody>
        </p:sp>
        <p:sp>
          <p:nvSpPr>
            <p:cNvPr id="10" name="TextBox 9">
              <a:extLst>
                <a:ext uri="{FF2B5EF4-FFF2-40B4-BE49-F238E27FC236}">
                  <a16:creationId xmlns:a16="http://schemas.microsoft.com/office/drawing/2014/main" id="{3907E11E-B350-B645-97CA-1BA737C6D638}"/>
                </a:ext>
              </a:extLst>
            </p:cNvPr>
            <p:cNvSpPr txBox="1"/>
            <p:nvPr/>
          </p:nvSpPr>
          <p:spPr>
            <a:xfrm>
              <a:off x="7289069" y="2953265"/>
              <a:ext cx="600075"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A</a:t>
              </a:r>
            </a:p>
          </p:txBody>
        </p:sp>
      </p:grpSp>
    </p:spTree>
    <p:extLst>
      <p:ext uri="{BB962C8B-B14F-4D97-AF65-F5344CB8AC3E}">
        <p14:creationId xmlns:p14="http://schemas.microsoft.com/office/powerpoint/2010/main" val="573911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2E7D83-22D6-5746-8A55-9F38AAFF16AF}"/>
              </a:ext>
            </a:extLst>
          </p:cNvPr>
          <p:cNvSpPr txBox="1"/>
          <p:nvPr/>
        </p:nvSpPr>
        <p:spPr>
          <a:xfrm>
            <a:off x="313765" y="313764"/>
            <a:ext cx="5396753"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Momentum and Collisions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5D3E21F-6096-7140-ABF7-B7296AC1C341}"/>
                  </a:ext>
                </a:extLst>
              </p:cNvPr>
              <p:cNvSpPr txBox="1"/>
              <p:nvPr/>
            </p:nvSpPr>
            <p:spPr>
              <a:xfrm>
                <a:off x="309800" y="1671243"/>
                <a:ext cx="6650212" cy="362060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In the game of pool, 15 balls are used along with one cue ball.  The cue ball is used to hit the other 15 balls into one of  the pockets. On average, the balls are 2.25 inches in diameter and all balls weigh </a:t>
                </a:r>
                <a14:m>
                  <m:oMath xmlns:m="http://schemas.openxmlformats.org/officeDocument/2006/math">
                    <m:r>
                      <a:rPr lang="en-US" sz="1600" b="0" i="1" dirty="0" smtClean="0">
                        <a:latin typeface="Cambria Math" panose="02040503050406030204" pitchFamily="18" charset="0"/>
                      </a:rPr>
                      <m:t>5.5</m:t>
                    </m:r>
                  </m:oMath>
                </a14:m>
                <a:r>
                  <a:rPr lang="en-US" sz="1600" dirty="0">
                    <a:latin typeface="Times New Roman" panose="02020603050405020304" pitchFamily="18" charset="0"/>
                    <a:cs typeface="Times New Roman" panose="02020603050405020304" pitchFamily="18" charset="0"/>
                  </a:rPr>
                  <a:t> ounces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𝑚</m:t>
                        </m:r>
                      </m:e>
                      <m:sub>
                        <m:r>
                          <a:rPr lang="en-US" sz="1600" b="0" i="1" smtClean="0">
                            <a:latin typeface="Cambria Math" panose="02040503050406030204" pitchFamily="18" charset="0"/>
                          </a:rPr>
                          <m:t>𝑏𝑎𝑙𝑙</m:t>
                        </m:r>
                      </m:sub>
                    </m:sSub>
                    <m:r>
                      <a:rPr lang="en-US" sz="1600" b="0" i="1" smtClean="0">
                        <a:latin typeface="Cambria Math" panose="02040503050406030204" pitchFamily="18" charset="0"/>
                      </a:rPr>
                      <m:t>=0.15</m:t>
                    </m:r>
                    <m:r>
                      <a:rPr lang="en-US" sz="1600" b="0" i="1" smtClean="0">
                        <a:latin typeface="Cambria Math" panose="02040503050406030204" pitchFamily="18" charset="0"/>
                      </a:rPr>
                      <m:t>𝑘𝑔</m:t>
                    </m:r>
                  </m:oMath>
                </a14:m>
                <a:r>
                  <a:rPr lang="en-US" sz="1600" dirty="0">
                    <a:latin typeface="Times New Roman" panose="02020603050405020304" pitchFamily="18" charset="0"/>
                    <a:cs typeface="Times New Roman" panose="02020603050405020304" pitchFamily="18" charset="0"/>
                  </a:rPr>
                  <a:t>) except or the cue, which weighs slightly at 6 ounces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𝑚</m:t>
                        </m:r>
                      </m:e>
                      <m:sub>
                        <m:r>
                          <a:rPr lang="en-US" sz="1600" b="0" i="1" smtClean="0">
                            <a:latin typeface="Cambria Math" panose="02040503050406030204" pitchFamily="18" charset="0"/>
                          </a:rPr>
                          <m:t>𝑐𝑢𝑒</m:t>
                        </m:r>
                      </m:sub>
                    </m:sSub>
                    <m:r>
                      <a:rPr lang="en-US" sz="1600" b="0" i="1" smtClean="0">
                        <a:latin typeface="Cambria Math" panose="02040503050406030204" pitchFamily="18" charset="0"/>
                      </a:rPr>
                      <m:t>=0.26</m:t>
                    </m:r>
                    <m:r>
                      <a:rPr lang="en-US" sz="1600" b="0" i="1" smtClean="0">
                        <a:latin typeface="Cambria Math" panose="02040503050406030204" pitchFamily="18" charset="0"/>
                      </a:rPr>
                      <m:t>𝑘𝑔</m:t>
                    </m:r>
                  </m:oMath>
                </a14:m>
                <a:r>
                  <a:rPr lang="en-US" sz="1600" dirty="0">
                    <a:latin typeface="Times New Roman" panose="02020603050405020304" pitchFamily="18" charset="0"/>
                    <a:cs typeface="Times New Roman" panose="02020603050405020304" pitchFamily="18" charset="0"/>
                  </a:rPr>
                  <a:t>).  The cue ball weighs slightly more so we can separate it from the other balls when they enter a pocket.</a:t>
                </a:r>
              </a:p>
              <a:p>
                <a:pPr algn="just"/>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Consider two balls (the cue ball and the 8-ball) each having the same mass </a:t>
                </a:r>
                <a14:m>
                  <m:oMath xmlns:m="http://schemas.openxmlformats.org/officeDocument/2006/math">
                    <m:r>
                      <a:rPr lang="en-US" sz="1600" b="0" i="1" smtClean="0">
                        <a:latin typeface="Cambria Math" panose="02040503050406030204" pitchFamily="18" charset="0"/>
                      </a:rPr>
                      <m:t>𝑚</m:t>
                    </m:r>
                    <m:r>
                      <a:rPr lang="en-US" sz="1600" b="0" i="1" smtClean="0">
                        <a:latin typeface="Cambria Math" panose="02040503050406030204" pitchFamily="18" charset="0"/>
                      </a:rPr>
                      <m:t>=0.15</m:t>
                    </m:r>
                    <m:r>
                      <a:rPr lang="en-US" sz="1600" b="0" i="1" smtClean="0">
                        <a:latin typeface="Cambria Math" panose="02040503050406030204" pitchFamily="18" charset="0"/>
                      </a:rPr>
                      <m:t>𝑘𝑔</m:t>
                    </m:r>
                  </m:oMath>
                </a14:m>
                <a:r>
                  <a:rPr lang="en-US" sz="1600" dirty="0">
                    <a:latin typeface="Times New Roman" panose="02020603050405020304" pitchFamily="18" charset="0"/>
                    <a:cs typeface="Times New Roman" panose="02020603050405020304" pitchFamily="18" charset="0"/>
                  </a:rPr>
                  <a:t>.  </a:t>
                </a:r>
              </a:p>
              <a:p>
                <a:pPr algn="just"/>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Assume that the cue ball is initially traveling with an initial speed of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𝑣</m:t>
                        </m:r>
                      </m:e>
                      <m:sub>
                        <m:r>
                          <a:rPr lang="en-US" sz="1600" b="0" i="1" smtClean="0">
                            <a:latin typeface="Cambria Math" panose="02040503050406030204" pitchFamily="18" charset="0"/>
                          </a:rPr>
                          <m:t>𝑖</m:t>
                        </m:r>
                        <m:r>
                          <a:rPr lang="en-US" sz="1600" b="0" i="1" smtClean="0">
                            <a:latin typeface="Cambria Math" panose="02040503050406030204" pitchFamily="18" charset="0"/>
                          </a:rPr>
                          <m:t>,</m:t>
                        </m:r>
                        <m:r>
                          <a:rPr lang="en-US" sz="1600" b="0" i="1" smtClean="0">
                            <a:latin typeface="Cambria Math" panose="02040503050406030204" pitchFamily="18" charset="0"/>
                          </a:rPr>
                          <m:t>𝑐</m:t>
                        </m:r>
                      </m:sub>
                    </m:sSub>
                    <m:r>
                      <a:rPr lang="en-US" sz="1600" b="0" i="1" smtClean="0">
                        <a:latin typeface="Cambria Math" panose="02040503050406030204" pitchFamily="18" charset="0"/>
                      </a:rPr>
                      <m:t>=3</m:t>
                    </m:r>
                    <m:box>
                      <m:boxPr>
                        <m:ctrlPr>
                          <a:rPr lang="en-US" sz="1600" b="0" i="1" smtClean="0">
                            <a:latin typeface="Cambria Math" panose="02040503050406030204" pitchFamily="18" charset="0"/>
                          </a:rPr>
                        </m:ctrlPr>
                      </m:boxPr>
                      <m:e>
                        <m:argPr>
                          <m:argSz m:val="-1"/>
                        </m:argP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𝑚</m:t>
                            </m:r>
                          </m:num>
                          <m:den>
                            <m:r>
                              <a:rPr lang="en-US" sz="1600" b="0" i="1" smtClean="0">
                                <a:latin typeface="Cambria Math" panose="02040503050406030204" pitchFamily="18" charset="0"/>
                              </a:rPr>
                              <m:t>𝑠</m:t>
                            </m:r>
                          </m:den>
                        </m:f>
                      </m:e>
                    </m:box>
                  </m:oMath>
                </a14:m>
                <a:r>
                  <a:rPr lang="en-US" sz="1600" dirty="0">
                    <a:latin typeface="Times New Roman" panose="02020603050405020304" pitchFamily="18" charset="0"/>
                    <a:cs typeface="Times New Roman" panose="02020603050405020304" pitchFamily="18" charset="0"/>
                  </a:rPr>
                  <a:t> horizontally across the table when it makes a glancing collision with the 8-ball, initially at rest </a:t>
                </a:r>
                <a14:m>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𝑣</m:t>
                        </m:r>
                      </m:e>
                      <m:sub>
                        <m:r>
                          <a:rPr lang="en-US" sz="1600" b="0" i="1" smtClean="0">
                            <a:latin typeface="Cambria Math" panose="02040503050406030204" pitchFamily="18" charset="0"/>
                            <a:cs typeface="Times New Roman" panose="02020603050405020304" pitchFamily="18" charset="0"/>
                          </a:rPr>
                          <m:t>𝑖</m:t>
                        </m:r>
                        <m:r>
                          <a:rPr lang="en-US" sz="1600" b="0" i="1" smtClean="0">
                            <a:latin typeface="Cambria Math" panose="02040503050406030204" pitchFamily="18" charset="0"/>
                            <a:cs typeface="Times New Roman" panose="02020603050405020304" pitchFamily="18" charset="0"/>
                          </a:rPr>
                          <m:t>,8</m:t>
                        </m:r>
                      </m:sub>
                    </m:sSub>
                    <m:r>
                      <a:rPr lang="en-US" sz="1600" b="0" i="1" smtClean="0">
                        <a:latin typeface="Cambria Math" panose="02040503050406030204" pitchFamily="18" charset="0"/>
                        <a:cs typeface="Times New Roman" panose="02020603050405020304" pitchFamily="18" charset="0"/>
                      </a:rPr>
                      <m:t>=0</m:t>
                    </m:r>
                    <m:box>
                      <m:boxPr>
                        <m:ctrlPr>
                          <a:rPr lang="en-US" sz="1600" b="0" i="1" smtClean="0">
                            <a:latin typeface="Cambria Math" panose="02040503050406030204" pitchFamily="18" charset="0"/>
                            <a:cs typeface="Times New Roman" panose="02020603050405020304" pitchFamily="18" charset="0"/>
                          </a:rPr>
                        </m:ctrlPr>
                      </m:boxPr>
                      <m:e>
                        <m:argPr>
                          <m:argSz m:val="-1"/>
                        </m:argPr>
                        <m:f>
                          <m:fPr>
                            <m:ctrlPr>
                              <a:rPr lang="en-US" sz="1600" b="0" i="1" smtClean="0">
                                <a:latin typeface="Cambria Math" panose="02040503050406030204" pitchFamily="18" charset="0"/>
                                <a:cs typeface="Times New Roman" panose="02020603050405020304" pitchFamily="18" charset="0"/>
                              </a:rPr>
                            </m:ctrlPr>
                          </m:fPr>
                          <m:num>
                            <m:r>
                              <a:rPr lang="en-US" sz="1600" b="0" i="1" smtClean="0">
                                <a:latin typeface="Cambria Math" panose="02040503050406030204" pitchFamily="18" charset="0"/>
                                <a:cs typeface="Times New Roman" panose="02020603050405020304" pitchFamily="18" charset="0"/>
                              </a:rPr>
                              <m:t>𝑚</m:t>
                            </m:r>
                          </m:num>
                          <m:den>
                            <m:r>
                              <a:rPr lang="en-US" sz="1600" b="0" i="1" smtClean="0">
                                <a:latin typeface="Cambria Math" panose="02040503050406030204" pitchFamily="18" charset="0"/>
                                <a:cs typeface="Times New Roman" panose="02020603050405020304" pitchFamily="18" charset="0"/>
                              </a:rPr>
                              <m:t>𝑠</m:t>
                            </m:r>
                          </m:den>
                        </m:f>
                      </m:e>
                    </m:box>
                  </m:oMath>
                </a14:m>
                <a:r>
                  <a:rPr lang="en-US" sz="1600"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45D3E21F-6096-7140-ABF7-B7296AC1C341}"/>
                  </a:ext>
                </a:extLst>
              </p:cNvPr>
              <p:cNvSpPr txBox="1">
                <a:spLocks noRot="1" noChangeAspect="1" noMove="1" noResize="1" noEditPoints="1" noAdjustHandles="1" noChangeArrowheads="1" noChangeShapeType="1" noTextEdit="1"/>
              </p:cNvSpPr>
              <p:nvPr/>
            </p:nvSpPr>
            <p:spPr>
              <a:xfrm>
                <a:off x="309800" y="1671243"/>
                <a:ext cx="6650212" cy="3620607"/>
              </a:xfrm>
              <a:prstGeom prst="rect">
                <a:avLst/>
              </a:prstGeom>
              <a:blipFill>
                <a:blip r:embed="rId2"/>
                <a:stretch>
                  <a:fillRect l="-381" t="-350" r="-381"/>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8613DDC5-DB42-4240-8903-3CBA9958C398}"/>
              </a:ext>
            </a:extLst>
          </p:cNvPr>
          <p:cNvSpPr txBox="1"/>
          <p:nvPr/>
        </p:nvSpPr>
        <p:spPr>
          <a:xfrm>
            <a:off x="309800" y="1211951"/>
            <a:ext cx="357332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7:</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15ED0D2-6CC2-B845-B027-C1EABE14294F}"/>
                  </a:ext>
                </a:extLst>
              </p:cNvPr>
              <p:cNvSpPr/>
              <p:nvPr/>
            </p:nvSpPr>
            <p:spPr>
              <a:xfrm>
                <a:off x="313762" y="5411382"/>
                <a:ext cx="11620802" cy="1096967"/>
              </a:xfrm>
              <a:prstGeom prst="rect">
                <a:avLst/>
              </a:prstGeom>
            </p:spPr>
            <p:txBody>
              <a:bodyPr wrap="square">
                <a:spAutoFit/>
              </a:bodyPr>
              <a:lstStyle/>
              <a:p>
                <a:pPr algn="just"/>
                <a:r>
                  <a:rPr lang="en-US" sz="1600" dirty="0">
                    <a:latin typeface="Times New Roman" panose="02020603050405020304" pitchFamily="18" charset="0"/>
                    <a:cs typeface="Times New Roman" panose="02020603050405020304" pitchFamily="18" charset="0"/>
                  </a:rPr>
                  <a:t>Let the cue ball scatter (be deflected from the horizontal) by an angle of </a:t>
                </a:r>
                <a14:m>
                  <m:oMath xmlns:m="http://schemas.openxmlformats.org/officeDocument/2006/math">
                    <m:r>
                      <a:rPr lang="en-US" sz="1600" i="1">
                        <a:latin typeface="Cambria Math" panose="02040503050406030204" pitchFamily="18" charset="0"/>
                        <a:ea typeface="Cambria Math" panose="02040503050406030204" pitchFamily="18" charset="0"/>
                      </a:rPr>
                      <m:t>𝜃</m:t>
                    </m:r>
                  </m:oMath>
                </a14:m>
                <a:r>
                  <a:rPr lang="en-US" sz="1600" dirty="0">
                    <a:latin typeface="Times New Roman" panose="02020603050405020304" pitchFamily="18" charset="0"/>
                    <a:cs typeface="Times New Roman" panose="02020603050405020304" pitchFamily="18" charset="0"/>
                  </a:rPr>
                  <a:t>, while the 8-ball scatters (is deflected from the horizontal) by and angle </a:t>
                </a:r>
                <a14:m>
                  <m:oMath xmlns:m="http://schemas.openxmlformats.org/officeDocument/2006/math">
                    <m:r>
                      <a:rPr lang="en-US" sz="1600" i="1">
                        <a:latin typeface="Cambria Math" panose="02040503050406030204" pitchFamily="18" charset="0"/>
                        <a:ea typeface="Cambria Math" panose="02040503050406030204" pitchFamily="18" charset="0"/>
                      </a:rPr>
                      <m:t>𝜙</m:t>
                    </m:r>
                  </m:oMath>
                </a14:m>
                <a:r>
                  <a:rPr lang="en-US" sz="1600" dirty="0">
                    <a:latin typeface="Times New Roman" panose="02020603050405020304" pitchFamily="18" charset="0"/>
                    <a:cs typeface="Times New Roman" panose="02020603050405020304" pitchFamily="18" charset="0"/>
                  </a:rPr>
                  <a:t>.</a:t>
                </a:r>
              </a:p>
              <a:p>
                <a:pPr algn="just"/>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What are the speeds of the cue ball (</a:t>
                </a:r>
                <a14:m>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𝑣</m:t>
                        </m:r>
                      </m:e>
                      <m:sub>
                        <m:r>
                          <a:rPr lang="en-US" sz="1600" b="0" i="1" smtClean="0">
                            <a:latin typeface="Cambria Math" panose="02040503050406030204" pitchFamily="18" charset="0"/>
                            <a:cs typeface="Times New Roman" panose="02020603050405020304" pitchFamily="18" charset="0"/>
                          </a:rPr>
                          <m:t>𝑓𝑐</m:t>
                        </m:r>
                      </m:sub>
                    </m:sSub>
                  </m:oMath>
                </a14:m>
                <a:r>
                  <a:rPr lang="en-US" sz="1600" dirty="0">
                    <a:latin typeface="Times New Roman" panose="02020603050405020304" pitchFamily="18" charset="0"/>
                    <a:cs typeface="Times New Roman" panose="02020603050405020304" pitchFamily="18" charset="0"/>
                  </a:rPr>
                  <a:t>) and the 8-ball (</a:t>
                </a:r>
                <a14:m>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𝑣</m:t>
                        </m:r>
                      </m:e>
                      <m:sub>
                        <m:r>
                          <a:rPr lang="en-US" sz="1600" b="0" i="1" smtClean="0">
                            <a:latin typeface="Cambria Math" panose="02040503050406030204" pitchFamily="18" charset="0"/>
                            <a:cs typeface="Times New Roman" panose="02020603050405020304" pitchFamily="18" charset="0"/>
                          </a:rPr>
                          <m:t>𝑓</m:t>
                        </m:r>
                        <m:r>
                          <a:rPr lang="en-US" sz="1600" b="0" i="1" smtClean="0">
                            <a:latin typeface="Cambria Math" panose="02040503050406030204" pitchFamily="18" charset="0"/>
                            <a:cs typeface="Times New Roman" panose="02020603050405020304" pitchFamily="18" charset="0"/>
                          </a:rPr>
                          <m:t>8</m:t>
                        </m:r>
                      </m:sub>
                    </m:sSub>
                  </m:oMath>
                </a14:m>
                <a:r>
                  <a:rPr lang="en-US" sz="1600" dirty="0">
                    <a:latin typeface="Times New Roman" panose="02020603050405020304" pitchFamily="18" charset="0"/>
                    <a:cs typeface="Times New Roman" panose="02020603050405020304" pitchFamily="18" charset="0"/>
                  </a:rPr>
                  <a:t>) after the collision?</a:t>
                </a:r>
              </a:p>
            </p:txBody>
          </p:sp>
        </mc:Choice>
        <mc:Fallback xmlns="">
          <p:sp>
            <p:nvSpPr>
              <p:cNvPr id="7" name="Rectangle 6">
                <a:extLst>
                  <a:ext uri="{FF2B5EF4-FFF2-40B4-BE49-F238E27FC236}">
                    <a16:creationId xmlns:a16="http://schemas.microsoft.com/office/drawing/2014/main" id="{615ED0D2-6CC2-B845-B027-C1EABE14294F}"/>
                  </a:ext>
                </a:extLst>
              </p:cNvPr>
              <p:cNvSpPr>
                <a:spLocks noRot="1" noChangeAspect="1" noMove="1" noResize="1" noEditPoints="1" noAdjustHandles="1" noChangeArrowheads="1" noChangeShapeType="1" noTextEdit="1"/>
              </p:cNvSpPr>
              <p:nvPr/>
            </p:nvSpPr>
            <p:spPr>
              <a:xfrm>
                <a:off x="313762" y="5411382"/>
                <a:ext cx="11620802" cy="1096967"/>
              </a:xfrm>
              <a:prstGeom prst="rect">
                <a:avLst/>
              </a:prstGeom>
              <a:blipFill>
                <a:blip r:embed="rId3"/>
                <a:stretch>
                  <a:fillRect l="-218" t="-2299" r="-328" b="-4598"/>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EF5B5FF9-11F0-BF44-9611-CBA487BFAA0A}"/>
              </a:ext>
            </a:extLst>
          </p:cNvPr>
          <p:cNvGrpSpPr/>
          <p:nvPr/>
        </p:nvGrpSpPr>
        <p:grpSpPr>
          <a:xfrm>
            <a:off x="7867648" y="258419"/>
            <a:ext cx="4066917" cy="2559857"/>
            <a:chOff x="7867648" y="258419"/>
            <a:chExt cx="4066917" cy="2559857"/>
          </a:xfrm>
        </p:grpSpPr>
        <p:grpSp>
          <p:nvGrpSpPr>
            <p:cNvPr id="9" name="Group 8">
              <a:extLst>
                <a:ext uri="{FF2B5EF4-FFF2-40B4-BE49-F238E27FC236}">
                  <a16:creationId xmlns:a16="http://schemas.microsoft.com/office/drawing/2014/main" id="{4AC3C59E-07EE-7B4A-BCDA-9F36024BC81C}"/>
                </a:ext>
              </a:extLst>
            </p:cNvPr>
            <p:cNvGrpSpPr/>
            <p:nvPr/>
          </p:nvGrpSpPr>
          <p:grpSpPr>
            <a:xfrm>
              <a:off x="7867648" y="258419"/>
              <a:ext cx="4066917" cy="2293466"/>
              <a:chOff x="6781800" y="1962149"/>
              <a:chExt cx="5152767" cy="3169767"/>
            </a:xfrm>
          </p:grpSpPr>
          <p:grpSp>
            <p:nvGrpSpPr>
              <p:cNvPr id="13" name="Group 12">
                <a:extLst>
                  <a:ext uri="{FF2B5EF4-FFF2-40B4-BE49-F238E27FC236}">
                    <a16:creationId xmlns:a16="http://schemas.microsoft.com/office/drawing/2014/main" id="{5FECEDA2-805A-9947-9BE4-B153206A447C}"/>
                  </a:ext>
                </a:extLst>
              </p:cNvPr>
              <p:cNvGrpSpPr/>
              <p:nvPr/>
            </p:nvGrpSpPr>
            <p:grpSpPr>
              <a:xfrm>
                <a:off x="6781800" y="1962149"/>
                <a:ext cx="5152767" cy="3169767"/>
                <a:chOff x="6877050" y="1914524"/>
                <a:chExt cx="5152767" cy="3169767"/>
              </a:xfrm>
            </p:grpSpPr>
            <p:grpSp>
              <p:nvGrpSpPr>
                <p:cNvPr id="16" name="Group 15">
                  <a:extLst>
                    <a:ext uri="{FF2B5EF4-FFF2-40B4-BE49-F238E27FC236}">
                      <a16:creationId xmlns:a16="http://schemas.microsoft.com/office/drawing/2014/main" id="{B039B0B0-218F-1F47-AC12-C34E735DC5DC}"/>
                    </a:ext>
                  </a:extLst>
                </p:cNvPr>
                <p:cNvGrpSpPr/>
                <p:nvPr/>
              </p:nvGrpSpPr>
              <p:grpSpPr>
                <a:xfrm>
                  <a:off x="6877050" y="1914524"/>
                  <a:ext cx="5152767" cy="3169767"/>
                  <a:chOff x="5941540" y="2879126"/>
                  <a:chExt cx="5993027" cy="3595816"/>
                </a:xfrm>
              </p:grpSpPr>
              <p:pic>
                <p:nvPicPr>
                  <p:cNvPr id="18" name="Picture 17">
                    <a:extLst>
                      <a:ext uri="{FF2B5EF4-FFF2-40B4-BE49-F238E27FC236}">
                        <a16:creationId xmlns:a16="http://schemas.microsoft.com/office/drawing/2014/main" id="{E69C2596-6CD7-7040-AF52-F7F44EE1886A}"/>
                      </a:ext>
                    </a:extLst>
                  </p:cNvPr>
                  <p:cNvPicPr>
                    <a:picLocks noChangeAspect="1"/>
                  </p:cNvPicPr>
                  <p:nvPr/>
                </p:nvPicPr>
                <p:blipFill>
                  <a:blip r:embed="rId4"/>
                  <a:stretch>
                    <a:fillRect/>
                  </a:stretch>
                </p:blipFill>
                <p:spPr>
                  <a:xfrm>
                    <a:off x="5941540" y="2879126"/>
                    <a:ext cx="5993027" cy="3595816"/>
                  </a:xfrm>
                  <a:prstGeom prst="rect">
                    <a:avLst/>
                  </a:prstGeom>
                </p:spPr>
              </p:pic>
              <p:cxnSp>
                <p:nvCxnSpPr>
                  <p:cNvPr id="19" name="Straight Connector 18">
                    <a:extLst>
                      <a:ext uri="{FF2B5EF4-FFF2-40B4-BE49-F238E27FC236}">
                        <a16:creationId xmlns:a16="http://schemas.microsoft.com/office/drawing/2014/main" id="{804B50C1-1D6B-C742-BB1A-764E224B756E}"/>
                      </a:ext>
                    </a:extLst>
                  </p:cNvPr>
                  <p:cNvCxnSpPr>
                    <a:cxnSpLocks/>
                  </p:cNvCxnSpPr>
                  <p:nvPr/>
                </p:nvCxnSpPr>
                <p:spPr>
                  <a:xfrm flipH="1">
                    <a:off x="7404845" y="4488486"/>
                    <a:ext cx="1495171" cy="0"/>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5B97789-F9B9-C847-9145-10715902E15E}"/>
                      </a:ext>
                    </a:extLst>
                  </p:cNvPr>
                  <p:cNvCxnSpPr>
                    <a:cxnSpLocks/>
                  </p:cNvCxnSpPr>
                  <p:nvPr/>
                </p:nvCxnSpPr>
                <p:spPr>
                  <a:xfrm>
                    <a:off x="7404848" y="3413444"/>
                    <a:ext cx="0" cy="1075042"/>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A62BEC45-0578-AA40-B122-C24A713B4D60}"/>
                      </a:ext>
                    </a:extLst>
                  </p:cNvPr>
                  <p:cNvSpPr/>
                  <p:nvPr/>
                </p:nvSpPr>
                <p:spPr>
                  <a:xfrm rot="5400000">
                    <a:off x="9788610" y="4172470"/>
                    <a:ext cx="333632" cy="3459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7B1278F-D4F2-A149-B876-F7A6AE815B11}"/>
                      </a:ext>
                    </a:extLst>
                  </p:cNvPr>
                  <p:cNvCxnSpPr>
                    <a:cxnSpLocks/>
                  </p:cNvCxnSpPr>
                  <p:nvPr/>
                </p:nvCxnSpPr>
                <p:spPr>
                  <a:xfrm flipH="1">
                    <a:off x="7406170" y="4451884"/>
                    <a:ext cx="913619" cy="2"/>
                  </a:xfrm>
                  <a:prstGeom prst="line">
                    <a:avLst/>
                  </a:prstGeom>
                  <a:ln>
                    <a:solidFill>
                      <a:srgbClr val="FF0000"/>
                    </a:solidFill>
                    <a:head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2D9FF881-526E-2B47-BA5E-3FF2B7B24286}"/>
                      </a:ext>
                    </a:extLst>
                  </p:cNvPr>
                  <p:cNvSpPr/>
                  <p:nvPr/>
                </p:nvSpPr>
                <p:spPr>
                  <a:xfrm rot="5400000">
                    <a:off x="7236057" y="4323841"/>
                    <a:ext cx="333633" cy="3459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43557A2A-38FC-EA42-8467-5DE1AA91F7F7}"/>
                        </a:ext>
                      </a:extLst>
                    </p:cNvPr>
                    <p:cNvSpPr/>
                    <p:nvPr/>
                  </p:nvSpPr>
                  <p:spPr>
                    <a:xfrm>
                      <a:off x="11250566" y="4111844"/>
                      <a:ext cx="590208" cy="4492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𝑣</m:t>
                                </m:r>
                              </m:e>
                              <m:sub>
                                <m:r>
                                  <a:rPr lang="en-US" sz="1400" b="0" i="1" smtClean="0">
                                    <a:latin typeface="Cambria Math" panose="02040503050406030204" pitchFamily="18" charset="0"/>
                                  </a:rPr>
                                  <m:t>𝑓𝑐</m:t>
                                </m:r>
                              </m:sub>
                            </m:sSub>
                          </m:oMath>
                        </m:oMathPara>
                      </a14:m>
                      <a:endParaRPr lang="en-US" sz="1400" dirty="0"/>
                    </a:p>
                  </p:txBody>
                </p:sp>
              </mc:Choice>
              <mc:Fallback xmlns="">
                <p:sp>
                  <p:nvSpPr>
                    <p:cNvPr id="38" name="Rectangle 37">
                      <a:extLst>
                        <a:ext uri="{FF2B5EF4-FFF2-40B4-BE49-F238E27FC236}">
                          <a16:creationId xmlns:a16="http://schemas.microsoft.com/office/drawing/2014/main" id="{B69676D1-D96B-6A4D-A4F3-42E3A80A1ABC}"/>
                        </a:ext>
                      </a:extLst>
                    </p:cNvPr>
                    <p:cNvSpPr>
                      <a:spLocks noRot="1" noChangeAspect="1" noMove="1" noResize="1" noEditPoints="1" noAdjustHandles="1" noChangeArrowheads="1" noChangeShapeType="1" noTextEdit="1"/>
                    </p:cNvSpPr>
                    <p:nvPr/>
                  </p:nvSpPr>
                  <p:spPr>
                    <a:xfrm>
                      <a:off x="11250566" y="4111844"/>
                      <a:ext cx="590208" cy="449212"/>
                    </a:xfrm>
                    <a:prstGeom prst="rect">
                      <a:avLst/>
                    </a:prstGeom>
                    <a:blipFill>
                      <a:blip r:embed="rId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511BA59-84E1-9B41-A9E6-DE51772FEA12}"/>
                      </a:ext>
                    </a:extLst>
                  </p:cNvPr>
                  <p:cNvSpPr txBox="1"/>
                  <p:nvPr/>
                </p:nvSpPr>
                <p:spPr>
                  <a:xfrm>
                    <a:off x="9326988" y="3241133"/>
                    <a:ext cx="14170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oMath>
                      </m:oMathPara>
                    </a14:m>
                    <a:endParaRPr lang="en-US" sz="1400" dirty="0"/>
                  </a:p>
                </p:txBody>
              </p:sp>
            </mc:Choice>
            <mc:Fallback xmlns="">
              <p:sp>
                <p:nvSpPr>
                  <p:cNvPr id="32" name="TextBox 31">
                    <a:extLst>
                      <a:ext uri="{FF2B5EF4-FFF2-40B4-BE49-F238E27FC236}">
                        <a16:creationId xmlns:a16="http://schemas.microsoft.com/office/drawing/2014/main" id="{598CC5F0-0955-6E4F-8562-1BDECA20C85F}"/>
                      </a:ext>
                    </a:extLst>
                  </p:cNvPr>
                  <p:cNvSpPr txBox="1">
                    <a:spLocks noRot="1" noChangeAspect="1" noMove="1" noResize="1" noEditPoints="1" noAdjustHandles="1" noChangeArrowheads="1" noChangeShapeType="1" noTextEdit="1"/>
                  </p:cNvSpPr>
                  <p:nvPr/>
                </p:nvSpPr>
                <p:spPr>
                  <a:xfrm>
                    <a:off x="9326988" y="3241133"/>
                    <a:ext cx="141705" cy="215444"/>
                  </a:xfrm>
                  <a:prstGeom prst="rect">
                    <a:avLst/>
                  </a:prstGeom>
                  <a:blipFill>
                    <a:blip r:embed="rId6"/>
                    <a:stretch>
                      <a:fillRect l="-33333" r="-33333" b="-3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005F4B5-3901-5E4B-97D5-CFDD5D84F162}"/>
                      </a:ext>
                    </a:extLst>
                  </p:cNvPr>
                  <p:cNvSpPr txBox="1"/>
                  <p:nvPr/>
                </p:nvSpPr>
                <p:spPr>
                  <a:xfrm>
                    <a:off x="8089165" y="2340921"/>
                    <a:ext cx="14414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𝑦</m:t>
                          </m:r>
                        </m:oMath>
                      </m:oMathPara>
                    </a14:m>
                    <a:endParaRPr lang="en-US" sz="1400" dirty="0"/>
                  </a:p>
                </p:txBody>
              </p:sp>
            </mc:Choice>
            <mc:Fallback xmlns="">
              <p:sp>
                <p:nvSpPr>
                  <p:cNvPr id="33" name="TextBox 32">
                    <a:extLst>
                      <a:ext uri="{FF2B5EF4-FFF2-40B4-BE49-F238E27FC236}">
                        <a16:creationId xmlns:a16="http://schemas.microsoft.com/office/drawing/2014/main" id="{260A94F8-01D5-F445-87C8-F4D7829501C9}"/>
                      </a:ext>
                    </a:extLst>
                  </p:cNvPr>
                  <p:cNvSpPr txBox="1">
                    <a:spLocks noRot="1" noChangeAspect="1" noMove="1" noResize="1" noEditPoints="1" noAdjustHandles="1" noChangeArrowheads="1" noChangeShapeType="1" noTextEdit="1"/>
                  </p:cNvSpPr>
                  <p:nvPr/>
                </p:nvSpPr>
                <p:spPr>
                  <a:xfrm>
                    <a:off x="8089165" y="2340921"/>
                    <a:ext cx="144142" cy="215444"/>
                  </a:xfrm>
                  <a:prstGeom prst="rect">
                    <a:avLst/>
                  </a:prstGeom>
                  <a:blipFill>
                    <a:blip r:embed="rId7"/>
                    <a:stretch>
                      <a:fillRect l="-40000" r="-40000" b="-6923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D6FDF0D-05FE-A64B-AC0A-A40EAE9E942F}"/>
                    </a:ext>
                  </a:extLst>
                </p:cNvPr>
                <p:cNvSpPr/>
                <p:nvPr/>
              </p:nvSpPr>
              <p:spPr>
                <a:xfrm>
                  <a:off x="9155672" y="977116"/>
                  <a:ext cx="44460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𝑣</m:t>
                            </m:r>
                          </m:e>
                          <m:sub>
                            <m:r>
                              <a:rPr lang="en-US" sz="1400" b="0" i="1" smtClean="0">
                                <a:latin typeface="Cambria Math" panose="02040503050406030204" pitchFamily="18" charset="0"/>
                              </a:rPr>
                              <m:t>𝑖𝑐</m:t>
                            </m:r>
                          </m:sub>
                        </m:sSub>
                      </m:oMath>
                    </m:oMathPara>
                  </a14:m>
                  <a:endParaRPr lang="en-US" sz="1400" dirty="0"/>
                </a:p>
              </p:txBody>
            </p:sp>
          </mc:Choice>
          <mc:Fallback xmlns="">
            <p:sp>
              <p:nvSpPr>
                <p:cNvPr id="48" name="Rectangle 47">
                  <a:extLst>
                    <a:ext uri="{FF2B5EF4-FFF2-40B4-BE49-F238E27FC236}">
                      <a16:creationId xmlns:a16="http://schemas.microsoft.com/office/drawing/2014/main" id="{51757D1B-D59A-7547-9B00-D940245FEA40}"/>
                    </a:ext>
                  </a:extLst>
                </p:cNvPr>
                <p:cNvSpPr>
                  <a:spLocks noRot="1" noChangeAspect="1" noMove="1" noResize="1" noEditPoints="1" noAdjustHandles="1" noChangeArrowheads="1" noChangeShapeType="1" noTextEdit="1"/>
                </p:cNvSpPr>
                <p:nvPr/>
              </p:nvSpPr>
              <p:spPr>
                <a:xfrm>
                  <a:off x="9155672" y="977116"/>
                  <a:ext cx="444609" cy="30777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11E7EB59-AA7F-F14D-B113-BE57E23AFAF0}"/>
                    </a:ext>
                  </a:extLst>
                </p:cNvPr>
                <p:cNvSpPr/>
                <p:nvPr/>
              </p:nvSpPr>
              <p:spPr>
                <a:xfrm>
                  <a:off x="10301912" y="1184608"/>
                  <a:ext cx="78386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𝑣</m:t>
                            </m:r>
                          </m:e>
                          <m:sub>
                            <m:r>
                              <a:rPr lang="en-US" sz="1400" b="0" i="1" smtClean="0">
                                <a:latin typeface="Cambria Math" panose="02040503050406030204" pitchFamily="18" charset="0"/>
                              </a:rPr>
                              <m:t>𝑖</m:t>
                            </m:r>
                            <m:r>
                              <a:rPr lang="en-US" sz="1400" b="0" i="1" smtClean="0">
                                <a:latin typeface="Cambria Math" panose="02040503050406030204" pitchFamily="18" charset="0"/>
                              </a:rPr>
                              <m:t>8</m:t>
                            </m:r>
                          </m:sub>
                        </m:sSub>
                        <m:r>
                          <a:rPr lang="en-US" sz="1400" b="0" i="1" smtClean="0">
                            <a:latin typeface="Cambria Math" panose="02040503050406030204" pitchFamily="18" charset="0"/>
                          </a:rPr>
                          <m:t>=0</m:t>
                        </m:r>
                      </m:oMath>
                    </m:oMathPara>
                  </a14:m>
                  <a:endParaRPr lang="en-US" sz="1400" dirty="0"/>
                </a:p>
              </p:txBody>
            </p:sp>
          </mc:Choice>
          <mc:Fallback xmlns="">
            <p:sp>
              <p:nvSpPr>
                <p:cNvPr id="49" name="Rectangle 48">
                  <a:extLst>
                    <a:ext uri="{FF2B5EF4-FFF2-40B4-BE49-F238E27FC236}">
                      <a16:creationId xmlns:a16="http://schemas.microsoft.com/office/drawing/2014/main" id="{D7D63860-0380-A047-B035-5F82BFA3C176}"/>
                    </a:ext>
                  </a:extLst>
                </p:cNvPr>
                <p:cNvSpPr>
                  <a:spLocks noRot="1" noChangeAspect="1" noMove="1" noResize="1" noEditPoints="1" noAdjustHandles="1" noChangeArrowheads="1" noChangeShapeType="1" noTextEdit="1"/>
                </p:cNvSpPr>
                <p:nvPr/>
              </p:nvSpPr>
              <p:spPr>
                <a:xfrm>
                  <a:off x="10301912" y="1184608"/>
                  <a:ext cx="783869" cy="307777"/>
                </a:xfrm>
                <a:prstGeom prst="rect">
                  <a:avLst/>
                </a:prstGeom>
                <a:blipFill>
                  <a:blip r:embed="rId9"/>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1D712ACA-AE68-FA40-BE88-8597A3DB871A}"/>
                </a:ext>
              </a:extLst>
            </p:cNvPr>
            <p:cNvSpPr txBox="1"/>
            <p:nvPr/>
          </p:nvSpPr>
          <p:spPr>
            <a:xfrm>
              <a:off x="9108898" y="2479722"/>
              <a:ext cx="1976883" cy="338554"/>
            </a:xfrm>
            <a:prstGeom prst="rect">
              <a:avLst/>
            </a:prstGeom>
            <a:noFill/>
          </p:spPr>
          <p:txBody>
            <a:bodyPr wrap="square" rtlCol="0">
              <a:spAutoFit/>
            </a:bodyPr>
            <a:lstStyle/>
            <a:p>
              <a:r>
                <a:rPr lang="en-US" sz="1600" dirty="0">
                  <a:solidFill>
                    <a:srgbClr val="00B0F0"/>
                  </a:solidFill>
                  <a:latin typeface="Times New Roman" panose="02020603050405020304" pitchFamily="18" charset="0"/>
                  <a:cs typeface="Times New Roman" panose="02020603050405020304" pitchFamily="18" charset="0"/>
                </a:rPr>
                <a:t>Before the collision.</a:t>
              </a:r>
            </a:p>
          </p:txBody>
        </p:sp>
      </p:grpSp>
      <p:grpSp>
        <p:nvGrpSpPr>
          <p:cNvPr id="24" name="Group 23">
            <a:extLst>
              <a:ext uri="{FF2B5EF4-FFF2-40B4-BE49-F238E27FC236}">
                <a16:creationId xmlns:a16="http://schemas.microsoft.com/office/drawing/2014/main" id="{6F2B903D-F423-5044-A038-466C2C24BFBD}"/>
              </a:ext>
            </a:extLst>
          </p:cNvPr>
          <p:cNvGrpSpPr/>
          <p:nvPr/>
        </p:nvGrpSpPr>
        <p:grpSpPr>
          <a:xfrm>
            <a:off x="7867647" y="2874751"/>
            <a:ext cx="4066917" cy="2594876"/>
            <a:chOff x="7867647" y="2874751"/>
            <a:chExt cx="4066917" cy="2594876"/>
          </a:xfrm>
        </p:grpSpPr>
        <p:grpSp>
          <p:nvGrpSpPr>
            <p:cNvPr id="25" name="Group 24">
              <a:extLst>
                <a:ext uri="{FF2B5EF4-FFF2-40B4-BE49-F238E27FC236}">
                  <a16:creationId xmlns:a16="http://schemas.microsoft.com/office/drawing/2014/main" id="{10E50B80-353D-9B4C-B68F-5FF8A9224DC4}"/>
                </a:ext>
              </a:extLst>
            </p:cNvPr>
            <p:cNvGrpSpPr/>
            <p:nvPr/>
          </p:nvGrpSpPr>
          <p:grpSpPr>
            <a:xfrm>
              <a:off x="7867647" y="2874751"/>
              <a:ext cx="4066917" cy="2293466"/>
              <a:chOff x="6781800" y="1962149"/>
              <a:chExt cx="5152767" cy="3169767"/>
            </a:xfrm>
          </p:grpSpPr>
          <p:grpSp>
            <p:nvGrpSpPr>
              <p:cNvPr id="27" name="Group 26">
                <a:extLst>
                  <a:ext uri="{FF2B5EF4-FFF2-40B4-BE49-F238E27FC236}">
                    <a16:creationId xmlns:a16="http://schemas.microsoft.com/office/drawing/2014/main" id="{ADD39846-C28C-9242-9B7E-A766EBB913EE}"/>
                  </a:ext>
                </a:extLst>
              </p:cNvPr>
              <p:cNvGrpSpPr/>
              <p:nvPr/>
            </p:nvGrpSpPr>
            <p:grpSpPr>
              <a:xfrm>
                <a:off x="6781800" y="1962149"/>
                <a:ext cx="5152767" cy="3169767"/>
                <a:chOff x="6877050" y="1914524"/>
                <a:chExt cx="5152767" cy="3169767"/>
              </a:xfrm>
            </p:grpSpPr>
            <p:grpSp>
              <p:nvGrpSpPr>
                <p:cNvPr id="30" name="Group 29">
                  <a:extLst>
                    <a:ext uri="{FF2B5EF4-FFF2-40B4-BE49-F238E27FC236}">
                      <a16:creationId xmlns:a16="http://schemas.microsoft.com/office/drawing/2014/main" id="{7E5B6DF8-7229-2241-876F-AB3E622E0299}"/>
                    </a:ext>
                  </a:extLst>
                </p:cNvPr>
                <p:cNvGrpSpPr/>
                <p:nvPr/>
              </p:nvGrpSpPr>
              <p:grpSpPr>
                <a:xfrm>
                  <a:off x="6877050" y="1914524"/>
                  <a:ext cx="5152767" cy="3169767"/>
                  <a:chOff x="5941540" y="2879126"/>
                  <a:chExt cx="5993027" cy="3595816"/>
                </a:xfrm>
              </p:grpSpPr>
              <p:pic>
                <p:nvPicPr>
                  <p:cNvPr id="35" name="Picture 34">
                    <a:extLst>
                      <a:ext uri="{FF2B5EF4-FFF2-40B4-BE49-F238E27FC236}">
                        <a16:creationId xmlns:a16="http://schemas.microsoft.com/office/drawing/2014/main" id="{F230156F-CC59-6642-84B6-8561FF1798FC}"/>
                      </a:ext>
                    </a:extLst>
                  </p:cNvPr>
                  <p:cNvPicPr>
                    <a:picLocks noChangeAspect="1"/>
                  </p:cNvPicPr>
                  <p:nvPr/>
                </p:nvPicPr>
                <p:blipFill>
                  <a:blip r:embed="rId4"/>
                  <a:stretch>
                    <a:fillRect/>
                  </a:stretch>
                </p:blipFill>
                <p:spPr>
                  <a:xfrm>
                    <a:off x="5941540" y="2879126"/>
                    <a:ext cx="5993027" cy="3595816"/>
                  </a:xfrm>
                  <a:prstGeom prst="rect">
                    <a:avLst/>
                  </a:prstGeom>
                </p:spPr>
              </p:pic>
              <p:cxnSp>
                <p:nvCxnSpPr>
                  <p:cNvPr id="36" name="Straight Connector 35">
                    <a:extLst>
                      <a:ext uri="{FF2B5EF4-FFF2-40B4-BE49-F238E27FC236}">
                        <a16:creationId xmlns:a16="http://schemas.microsoft.com/office/drawing/2014/main" id="{77320DA3-64BA-2241-BE25-2AF8C93F8AB8}"/>
                      </a:ext>
                    </a:extLst>
                  </p:cNvPr>
                  <p:cNvCxnSpPr>
                    <a:cxnSpLocks/>
                  </p:cNvCxnSpPr>
                  <p:nvPr/>
                </p:nvCxnSpPr>
                <p:spPr>
                  <a:xfrm flipH="1">
                    <a:off x="9662981" y="4520521"/>
                    <a:ext cx="1495170" cy="0"/>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9033AE5-80DF-EA46-982A-9A1C0E522CAD}"/>
                      </a:ext>
                    </a:extLst>
                  </p:cNvPr>
                  <p:cNvCxnSpPr>
                    <a:cxnSpLocks/>
                  </p:cNvCxnSpPr>
                  <p:nvPr/>
                </p:nvCxnSpPr>
                <p:spPr>
                  <a:xfrm>
                    <a:off x="9662983" y="3445479"/>
                    <a:ext cx="0" cy="1075042"/>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EABCE17-7B87-4C47-A551-2FC77D1E5D07}"/>
                      </a:ext>
                    </a:extLst>
                  </p:cNvPr>
                  <p:cNvCxnSpPr>
                    <a:cxnSpLocks/>
                  </p:cNvCxnSpPr>
                  <p:nvPr/>
                </p:nvCxnSpPr>
                <p:spPr>
                  <a:xfrm flipH="1">
                    <a:off x="9972930" y="3445479"/>
                    <a:ext cx="1395286" cy="899985"/>
                  </a:xfrm>
                  <a:prstGeom prst="line">
                    <a:avLst/>
                  </a:prstGeom>
                  <a:ln>
                    <a:solidFill>
                      <a:srgbClr val="FF0000"/>
                    </a:solidFill>
                    <a:head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198BE43F-6CB8-114D-BA02-39F1D3DCCC5C}"/>
                      </a:ext>
                    </a:extLst>
                  </p:cNvPr>
                  <p:cNvSpPr/>
                  <p:nvPr/>
                </p:nvSpPr>
                <p:spPr>
                  <a:xfrm rot="5400000">
                    <a:off x="10818340" y="3524778"/>
                    <a:ext cx="333632" cy="3459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0CB50A9-AE91-5047-845B-671F52A9EEF6}"/>
                      </a:ext>
                    </a:extLst>
                  </p:cNvPr>
                  <p:cNvSpPr/>
                  <p:nvPr/>
                </p:nvSpPr>
                <p:spPr>
                  <a:xfrm rot="5400000">
                    <a:off x="9788610" y="4172470"/>
                    <a:ext cx="333632" cy="3459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0C6AF92E-5DDB-6845-890E-D5F75B9581A6}"/>
                      </a:ext>
                    </a:extLst>
                  </p:cNvPr>
                  <p:cNvCxnSpPr>
                    <a:cxnSpLocks/>
                  </p:cNvCxnSpPr>
                  <p:nvPr/>
                </p:nvCxnSpPr>
                <p:spPr>
                  <a:xfrm flipH="1" flipV="1">
                    <a:off x="9662980" y="4520521"/>
                    <a:ext cx="1633668" cy="1299522"/>
                  </a:xfrm>
                  <a:prstGeom prst="line">
                    <a:avLst/>
                  </a:prstGeom>
                  <a:ln>
                    <a:solidFill>
                      <a:srgbClr val="FF0000"/>
                    </a:solidFill>
                    <a:headEnd type="triangle"/>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1CE73BB0-A113-504A-A5DF-0B6B299406E7}"/>
                      </a:ext>
                    </a:extLst>
                  </p:cNvPr>
                  <p:cNvSpPr/>
                  <p:nvPr/>
                </p:nvSpPr>
                <p:spPr>
                  <a:xfrm rot="5400000">
                    <a:off x="10741108" y="5332990"/>
                    <a:ext cx="333632" cy="3459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2A63515-ACFC-704F-A026-E9C5354F1348}"/>
                      </a:ext>
                    </a:extLst>
                  </p:cNvPr>
                  <p:cNvSpPr/>
                  <p:nvPr/>
                </p:nvSpPr>
                <p:spPr>
                  <a:xfrm rot="5400000">
                    <a:off x="9492047" y="4326935"/>
                    <a:ext cx="333632" cy="3459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1C87C244-9C84-8F45-B05E-02307E128DD2}"/>
                        </a:ext>
                      </a:extLst>
                    </p:cNvPr>
                    <p:cNvSpPr/>
                    <p:nvPr/>
                  </p:nvSpPr>
                  <p:spPr>
                    <a:xfrm>
                      <a:off x="10374201" y="3361438"/>
                      <a:ext cx="419360" cy="425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ea typeface="Cambria Math" panose="02040503050406030204" pitchFamily="18" charset="0"/>
                              </a:rPr>
                              <m:t>𝜃</m:t>
                            </m:r>
                          </m:oMath>
                        </m:oMathPara>
                      </a14:m>
                      <a:endParaRPr lang="en-US" sz="1400" dirty="0"/>
                    </a:p>
                  </p:txBody>
                </p:sp>
              </mc:Choice>
              <mc:Fallback xmlns="">
                <p:sp>
                  <p:nvSpPr>
                    <p:cNvPr id="3" name="Rectangle 2">
                      <a:extLst>
                        <a:ext uri="{FF2B5EF4-FFF2-40B4-BE49-F238E27FC236}">
                          <a16:creationId xmlns:a16="http://schemas.microsoft.com/office/drawing/2014/main" id="{7652F916-42F2-7B47-9529-B33CF9581DC8}"/>
                        </a:ext>
                      </a:extLst>
                    </p:cNvPr>
                    <p:cNvSpPr>
                      <a:spLocks noRot="1" noChangeAspect="1" noMove="1" noResize="1" noEditPoints="1" noAdjustHandles="1" noChangeArrowheads="1" noChangeShapeType="1" noTextEdit="1"/>
                    </p:cNvSpPr>
                    <p:nvPr/>
                  </p:nvSpPr>
                  <p:spPr>
                    <a:xfrm>
                      <a:off x="10374201" y="3361438"/>
                      <a:ext cx="419360" cy="42537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B5B12A23-D5DC-A44D-A9C8-8DDE0C26BFCA}"/>
                        </a:ext>
                      </a:extLst>
                    </p:cNvPr>
                    <p:cNvSpPr/>
                    <p:nvPr/>
                  </p:nvSpPr>
                  <p:spPr>
                    <a:xfrm>
                      <a:off x="10440895" y="2996201"/>
                      <a:ext cx="443976" cy="425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ea typeface="Cambria Math" panose="02040503050406030204" pitchFamily="18" charset="0"/>
                              </a:rPr>
                              <m:t>𝜙</m:t>
                            </m:r>
                          </m:oMath>
                        </m:oMathPara>
                      </a14:m>
                      <a:endParaRPr lang="en-US" sz="1400" dirty="0"/>
                    </a:p>
                  </p:txBody>
                </p:sp>
              </mc:Choice>
              <mc:Fallback xmlns="">
                <p:sp>
                  <p:nvSpPr>
                    <p:cNvPr id="6" name="Rectangle 5">
                      <a:extLst>
                        <a:ext uri="{FF2B5EF4-FFF2-40B4-BE49-F238E27FC236}">
                          <a16:creationId xmlns:a16="http://schemas.microsoft.com/office/drawing/2014/main" id="{97C5F1DA-CEEB-2E43-BC75-546C3BD903BB}"/>
                        </a:ext>
                      </a:extLst>
                    </p:cNvPr>
                    <p:cNvSpPr>
                      <a:spLocks noRot="1" noChangeAspect="1" noMove="1" noResize="1" noEditPoints="1" noAdjustHandles="1" noChangeArrowheads="1" noChangeShapeType="1" noTextEdit="1"/>
                    </p:cNvSpPr>
                    <p:nvPr/>
                  </p:nvSpPr>
                  <p:spPr>
                    <a:xfrm>
                      <a:off x="10440895" y="2996201"/>
                      <a:ext cx="443976" cy="425374"/>
                    </a:xfrm>
                    <a:prstGeom prst="rect">
                      <a:avLst/>
                    </a:prstGeom>
                    <a:blipFill>
                      <a:blip r:embed="rId11"/>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D4D7B9B5-ECD3-9248-9979-B05FB5371FF2}"/>
                        </a:ext>
                      </a:extLst>
                    </p:cNvPr>
                    <p:cNvSpPr/>
                    <p:nvPr/>
                  </p:nvSpPr>
                  <p:spPr>
                    <a:xfrm>
                      <a:off x="11265488" y="2442191"/>
                      <a:ext cx="597114" cy="4492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𝑣</m:t>
                                </m:r>
                              </m:e>
                              <m:sub>
                                <m:r>
                                  <a:rPr lang="en-US" sz="1400" b="0" i="1" smtClean="0">
                                    <a:latin typeface="Cambria Math" panose="02040503050406030204" pitchFamily="18" charset="0"/>
                                  </a:rPr>
                                  <m:t>𝑓</m:t>
                                </m:r>
                                <m:r>
                                  <a:rPr lang="en-US" sz="1400" b="0" i="1" smtClean="0">
                                    <a:latin typeface="Cambria Math" panose="02040503050406030204" pitchFamily="18" charset="0"/>
                                  </a:rPr>
                                  <m:t>8</m:t>
                                </m:r>
                              </m:sub>
                            </m:sSub>
                          </m:oMath>
                        </m:oMathPara>
                      </a14:m>
                      <a:endParaRPr lang="en-US" sz="1400" dirty="0"/>
                    </a:p>
                  </p:txBody>
                </p:sp>
              </mc:Choice>
              <mc:Fallback xmlns="">
                <p:sp>
                  <p:nvSpPr>
                    <p:cNvPr id="7" name="Rectangle 6">
                      <a:extLst>
                        <a:ext uri="{FF2B5EF4-FFF2-40B4-BE49-F238E27FC236}">
                          <a16:creationId xmlns:a16="http://schemas.microsoft.com/office/drawing/2014/main" id="{BBEAE0C5-DB02-144C-A518-F015BE448CDB}"/>
                        </a:ext>
                      </a:extLst>
                    </p:cNvPr>
                    <p:cNvSpPr>
                      <a:spLocks noRot="1" noChangeAspect="1" noMove="1" noResize="1" noEditPoints="1" noAdjustHandles="1" noChangeArrowheads="1" noChangeShapeType="1" noTextEdit="1"/>
                    </p:cNvSpPr>
                    <p:nvPr/>
                  </p:nvSpPr>
                  <p:spPr>
                    <a:xfrm>
                      <a:off x="11265488" y="2442191"/>
                      <a:ext cx="597114" cy="44921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3F76E48E-BC07-BF46-8FF1-A9D0C01BF608}"/>
                        </a:ext>
                      </a:extLst>
                    </p:cNvPr>
                    <p:cNvSpPr/>
                    <p:nvPr/>
                  </p:nvSpPr>
                  <p:spPr>
                    <a:xfrm>
                      <a:off x="11250566" y="4111844"/>
                      <a:ext cx="590208" cy="4492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𝑣</m:t>
                                </m:r>
                              </m:e>
                              <m:sub>
                                <m:r>
                                  <a:rPr lang="en-US" sz="1400" b="0" i="1" smtClean="0">
                                    <a:latin typeface="Cambria Math" panose="02040503050406030204" pitchFamily="18" charset="0"/>
                                  </a:rPr>
                                  <m:t>𝑓𝑐</m:t>
                                </m:r>
                              </m:sub>
                            </m:sSub>
                          </m:oMath>
                        </m:oMathPara>
                      </a14:m>
                      <a:endParaRPr lang="en-US" sz="1400" dirty="0"/>
                    </a:p>
                  </p:txBody>
                </p:sp>
              </mc:Choice>
              <mc:Fallback xmlns="">
                <p:sp>
                  <p:nvSpPr>
                    <p:cNvPr id="18" name="Rectangle 17">
                      <a:extLst>
                        <a:ext uri="{FF2B5EF4-FFF2-40B4-BE49-F238E27FC236}">
                          <a16:creationId xmlns:a16="http://schemas.microsoft.com/office/drawing/2014/main" id="{CB777D22-BDED-4B42-8A8E-DAEF65A00FC3}"/>
                        </a:ext>
                      </a:extLst>
                    </p:cNvPr>
                    <p:cNvSpPr>
                      <a:spLocks noRot="1" noChangeAspect="1" noMove="1" noResize="1" noEditPoints="1" noAdjustHandles="1" noChangeArrowheads="1" noChangeShapeType="1" noTextEdit="1"/>
                    </p:cNvSpPr>
                    <p:nvPr/>
                  </p:nvSpPr>
                  <p:spPr>
                    <a:xfrm>
                      <a:off x="11250566" y="4111844"/>
                      <a:ext cx="590208" cy="449212"/>
                    </a:xfrm>
                    <a:prstGeom prst="rect">
                      <a:avLst/>
                    </a:prstGeom>
                    <a:blipFill>
                      <a:blip r:embed="rId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B542788-7B5B-0C4B-93F0-73F138750275}"/>
                      </a:ext>
                    </a:extLst>
                  </p:cNvPr>
                  <p:cNvSpPr txBox="1"/>
                  <p:nvPr/>
                </p:nvSpPr>
                <p:spPr>
                  <a:xfrm>
                    <a:off x="11268519" y="3269373"/>
                    <a:ext cx="14170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oMath>
                      </m:oMathPara>
                    </a14:m>
                    <a:endParaRPr lang="en-US" sz="1400" dirty="0"/>
                  </a:p>
                </p:txBody>
              </p:sp>
            </mc:Choice>
            <mc:Fallback xmlns="">
              <p:sp>
                <p:nvSpPr>
                  <p:cNvPr id="12" name="TextBox 11">
                    <a:extLst>
                      <a:ext uri="{FF2B5EF4-FFF2-40B4-BE49-F238E27FC236}">
                        <a16:creationId xmlns:a16="http://schemas.microsoft.com/office/drawing/2014/main" id="{1B5287B0-1999-D943-9BDE-AE513041637B}"/>
                      </a:ext>
                    </a:extLst>
                  </p:cNvPr>
                  <p:cNvSpPr txBox="1">
                    <a:spLocks noRot="1" noChangeAspect="1" noMove="1" noResize="1" noEditPoints="1" noAdjustHandles="1" noChangeArrowheads="1" noChangeShapeType="1" noTextEdit="1"/>
                  </p:cNvSpPr>
                  <p:nvPr/>
                </p:nvSpPr>
                <p:spPr>
                  <a:xfrm>
                    <a:off x="11268519" y="3269373"/>
                    <a:ext cx="141705" cy="215444"/>
                  </a:xfrm>
                  <a:prstGeom prst="rect">
                    <a:avLst/>
                  </a:prstGeom>
                  <a:blipFill>
                    <a:blip r:embed="rId13"/>
                    <a:stretch>
                      <a:fillRect l="-20000" r="-30000" b="-3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C4AD71C-030B-7642-8C10-940DF1D50E9A}"/>
                      </a:ext>
                    </a:extLst>
                  </p:cNvPr>
                  <p:cNvSpPr txBox="1"/>
                  <p:nvPr/>
                </p:nvSpPr>
                <p:spPr>
                  <a:xfrm>
                    <a:off x="10030696" y="2369161"/>
                    <a:ext cx="14414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𝑦</m:t>
                          </m:r>
                        </m:oMath>
                      </m:oMathPara>
                    </a14:m>
                    <a:endParaRPr lang="en-US" sz="1400" dirty="0"/>
                  </a:p>
                </p:txBody>
              </p:sp>
            </mc:Choice>
            <mc:Fallback xmlns="">
              <p:sp>
                <p:nvSpPr>
                  <p:cNvPr id="23" name="TextBox 22">
                    <a:extLst>
                      <a:ext uri="{FF2B5EF4-FFF2-40B4-BE49-F238E27FC236}">
                        <a16:creationId xmlns:a16="http://schemas.microsoft.com/office/drawing/2014/main" id="{BBE32071-1597-6848-862F-47648B9BFDA0}"/>
                      </a:ext>
                    </a:extLst>
                  </p:cNvPr>
                  <p:cNvSpPr txBox="1">
                    <a:spLocks noRot="1" noChangeAspect="1" noMove="1" noResize="1" noEditPoints="1" noAdjustHandles="1" noChangeArrowheads="1" noChangeShapeType="1" noTextEdit="1"/>
                  </p:cNvSpPr>
                  <p:nvPr/>
                </p:nvSpPr>
                <p:spPr>
                  <a:xfrm>
                    <a:off x="10030696" y="2369161"/>
                    <a:ext cx="144142" cy="215444"/>
                  </a:xfrm>
                  <a:prstGeom prst="rect">
                    <a:avLst/>
                  </a:prstGeom>
                  <a:blipFill>
                    <a:blip r:embed="rId14"/>
                    <a:stretch>
                      <a:fillRect l="-40000" r="-40000" b="-61538"/>
                    </a:stretch>
                  </a:blipFill>
                </p:spPr>
                <p:txBody>
                  <a:bodyPr/>
                  <a:lstStyle/>
                  <a:p>
                    <a:r>
                      <a:rPr lang="en-US">
                        <a:noFill/>
                      </a:rPr>
                      <a:t> </a:t>
                    </a:r>
                  </a:p>
                </p:txBody>
              </p:sp>
            </mc:Fallback>
          </mc:AlternateContent>
        </p:grpSp>
        <p:sp>
          <p:nvSpPr>
            <p:cNvPr id="26" name="TextBox 25">
              <a:extLst>
                <a:ext uri="{FF2B5EF4-FFF2-40B4-BE49-F238E27FC236}">
                  <a16:creationId xmlns:a16="http://schemas.microsoft.com/office/drawing/2014/main" id="{42AC248A-A090-7D4F-95D2-6724C5909B32}"/>
                </a:ext>
              </a:extLst>
            </p:cNvPr>
            <p:cNvSpPr txBox="1"/>
            <p:nvPr/>
          </p:nvSpPr>
          <p:spPr>
            <a:xfrm>
              <a:off x="9232221" y="5131073"/>
              <a:ext cx="1976883" cy="338554"/>
            </a:xfrm>
            <a:prstGeom prst="rect">
              <a:avLst/>
            </a:prstGeom>
            <a:noFill/>
          </p:spPr>
          <p:txBody>
            <a:bodyPr wrap="square" rtlCol="0">
              <a:spAutoFit/>
            </a:bodyPr>
            <a:lstStyle/>
            <a:p>
              <a:r>
                <a:rPr lang="en-US" sz="1600" dirty="0">
                  <a:solidFill>
                    <a:srgbClr val="00B0F0"/>
                  </a:solidFill>
                  <a:latin typeface="Times New Roman" panose="02020603050405020304" pitchFamily="18" charset="0"/>
                  <a:cs typeface="Times New Roman" panose="02020603050405020304" pitchFamily="18" charset="0"/>
                </a:rPr>
                <a:t>After the collision.</a:t>
              </a:r>
            </a:p>
          </p:txBody>
        </p:sp>
      </p:grpSp>
    </p:spTree>
    <p:extLst>
      <p:ext uri="{BB962C8B-B14F-4D97-AF65-F5344CB8AC3E}">
        <p14:creationId xmlns:p14="http://schemas.microsoft.com/office/powerpoint/2010/main" val="1599441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C01A6E-2479-B841-83F1-442179434B5F}"/>
              </a:ext>
            </a:extLst>
          </p:cNvPr>
          <p:cNvSpPr txBox="1"/>
          <p:nvPr/>
        </p:nvSpPr>
        <p:spPr>
          <a:xfrm>
            <a:off x="313765" y="313764"/>
            <a:ext cx="5396753"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Momentum and Collisions</a:t>
            </a:r>
          </a:p>
        </p:txBody>
      </p:sp>
      <p:sp>
        <p:nvSpPr>
          <p:cNvPr id="5" name="TextBox 4">
            <a:extLst>
              <a:ext uri="{FF2B5EF4-FFF2-40B4-BE49-F238E27FC236}">
                <a16:creationId xmlns:a16="http://schemas.microsoft.com/office/drawing/2014/main" id="{9E9474D5-F5F9-604A-97EC-122EB09A5E04}"/>
              </a:ext>
            </a:extLst>
          </p:cNvPr>
          <p:cNvSpPr txBox="1"/>
          <p:nvPr/>
        </p:nvSpPr>
        <p:spPr>
          <a:xfrm>
            <a:off x="313765" y="1083104"/>
            <a:ext cx="734992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8:</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6815C8F-9D37-B341-B2DB-8E405D9ECA1D}"/>
                  </a:ext>
                </a:extLst>
              </p:cNvPr>
              <p:cNvSpPr/>
              <p:nvPr/>
            </p:nvSpPr>
            <p:spPr>
              <a:xfrm>
                <a:off x="276923" y="1851336"/>
                <a:ext cx="6096000" cy="2641877"/>
              </a:xfrm>
              <a:prstGeom prst="rect">
                <a:avLst/>
              </a:prstGeom>
            </p:spPr>
            <p:txBody>
              <a:bodyPr>
                <a:spAutoFit/>
              </a:bodyPr>
              <a:lstStyle/>
              <a:p>
                <a:pPr algn="just"/>
                <a:r>
                  <a:rPr lang="en-US" dirty="0">
                    <a:solidFill>
                      <a:srgbClr val="131313"/>
                    </a:solidFill>
                    <a:latin typeface="Times New Roman" panose="02020603050405020304" pitchFamily="18" charset="0"/>
                    <a:ea typeface="MS Mincho" panose="02020609040205080304" pitchFamily="49" charset="-128"/>
                    <a:cs typeface="Times New Roman" panose="02020603050405020304" pitchFamily="18" charset="0"/>
                  </a:rPr>
                  <a:t>A model rocket used for fireworks explodes just when it reaches its highest point in a vertical trajectory. It initially bursts into three fragments with masses of </a:t>
                </a:r>
                <a14:m>
                  <m:oMath xmlns:m="http://schemas.openxmlformats.org/officeDocument/2006/math">
                    <m:r>
                      <a:rPr lang="en-US" b="0" i="1" smtClean="0">
                        <a:solidFill>
                          <a:srgbClr val="131313"/>
                        </a:solidFill>
                        <a:latin typeface="Cambria Math" panose="02040503050406030204" pitchFamily="18" charset="0"/>
                        <a:ea typeface="MS Mincho" panose="02020609040205080304" pitchFamily="49" charset="-128"/>
                      </a:rPr>
                      <m:t>𝑚</m:t>
                    </m:r>
                  </m:oMath>
                </a14:m>
                <a:r>
                  <a:rPr lang="en-US" dirty="0">
                    <a:solidFill>
                      <a:srgbClr val="131313"/>
                    </a:solidFill>
                    <a:latin typeface="Times New Roman" panose="02020603050405020304" pitchFamily="18" charset="0"/>
                    <a:ea typeface="MS Mincho" panose="02020609040205080304" pitchFamily="49" charset="-128"/>
                    <a:cs typeface="Times New Roman" panose="02020603050405020304" pitchFamily="18" charset="0"/>
                  </a:rPr>
                  <a:t>, </a:t>
                </a:r>
                <a14:m>
                  <m:oMath xmlns:m="http://schemas.openxmlformats.org/officeDocument/2006/math">
                    <m:r>
                      <a:rPr lang="en-US" b="0" i="1" smtClean="0">
                        <a:solidFill>
                          <a:srgbClr val="131313"/>
                        </a:solidFill>
                        <a:latin typeface="Cambria Math" panose="02040503050406030204" pitchFamily="18" charset="0"/>
                        <a:ea typeface="MS Mincho" panose="02020609040205080304" pitchFamily="49" charset="-128"/>
                      </a:rPr>
                      <m:t>3</m:t>
                    </m:r>
                    <m:r>
                      <a:rPr lang="en-US" b="0" i="1" smtClean="0">
                        <a:solidFill>
                          <a:srgbClr val="131313"/>
                        </a:solidFill>
                        <a:latin typeface="Cambria Math" panose="02040503050406030204" pitchFamily="18" charset="0"/>
                        <a:ea typeface="MS Mincho" panose="02020609040205080304" pitchFamily="49" charset="-128"/>
                      </a:rPr>
                      <m:t>𝑚</m:t>
                    </m:r>
                  </m:oMath>
                </a14:m>
                <a:r>
                  <a:rPr lang="en-US" dirty="0">
                    <a:solidFill>
                      <a:srgbClr val="131313"/>
                    </a:solidFill>
                    <a:latin typeface="Times New Roman" panose="02020603050405020304" pitchFamily="18" charset="0"/>
                    <a:ea typeface="MS Mincho" panose="02020609040205080304" pitchFamily="49" charset="-128"/>
                    <a:cs typeface="Times New Roman" panose="02020603050405020304" pitchFamily="18" charset="0"/>
                  </a:rPr>
                  <a:t>, and </a:t>
                </a:r>
                <a14:m>
                  <m:oMath xmlns:m="http://schemas.openxmlformats.org/officeDocument/2006/math">
                    <m:r>
                      <a:rPr lang="en-US" b="0" i="1" smtClean="0">
                        <a:solidFill>
                          <a:srgbClr val="131313"/>
                        </a:solidFill>
                        <a:latin typeface="Cambria Math" panose="02040503050406030204" pitchFamily="18" charset="0"/>
                        <a:ea typeface="MS Mincho" panose="02020609040205080304" pitchFamily="49" charset="-128"/>
                      </a:rPr>
                      <m:t>4</m:t>
                    </m:r>
                    <m:r>
                      <a:rPr lang="en-US" b="0" i="1" smtClean="0">
                        <a:solidFill>
                          <a:srgbClr val="131313"/>
                        </a:solidFill>
                        <a:latin typeface="Cambria Math" panose="02040503050406030204" pitchFamily="18" charset="0"/>
                        <a:ea typeface="MS Mincho" panose="02020609040205080304" pitchFamily="49" charset="-128"/>
                      </a:rPr>
                      <m:t>𝑚</m:t>
                    </m:r>
                  </m:oMath>
                </a14:m>
                <a:r>
                  <a:rPr lang="en-US" dirty="0">
                    <a:solidFill>
                      <a:srgbClr val="131313"/>
                    </a:solidFill>
                    <a:latin typeface="Times New Roman" panose="02020603050405020304" pitchFamily="18" charset="0"/>
                    <a:ea typeface="MS Mincho" panose="02020609040205080304" pitchFamily="49" charset="-128"/>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each of these to explode slightly later.  </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If the </a:t>
                </a:r>
                <a14:m>
                  <m:oMath xmlns:m="http://schemas.openxmlformats.org/officeDocument/2006/math">
                    <m:r>
                      <a:rPr lang="en-US" i="1">
                        <a:solidFill>
                          <a:srgbClr val="131313"/>
                        </a:solidFill>
                        <a:latin typeface="Cambria Math" panose="02040503050406030204" pitchFamily="18" charset="0"/>
                        <a:ea typeface="MS Mincho" panose="02020609040205080304" pitchFamily="49" charset="-128"/>
                      </a:rPr>
                      <m:t>4</m:t>
                    </m:r>
                    <m:r>
                      <a:rPr lang="en-US" i="1">
                        <a:solidFill>
                          <a:srgbClr val="131313"/>
                        </a:solidFill>
                        <a:latin typeface="Cambria Math" panose="02040503050406030204" pitchFamily="18" charset="0"/>
                        <a:ea typeface="MS Mincho" panose="02020609040205080304" pitchFamily="49" charset="-128"/>
                      </a:rPr>
                      <m:t>𝑚</m:t>
                    </m:r>
                  </m:oMath>
                </a14:m>
                <a:r>
                  <a:rPr lang="en-US" dirty="0">
                    <a:latin typeface="Times New Roman" panose="02020603050405020304" pitchFamily="18" charset="0"/>
                    <a:cs typeface="Times New Roman" panose="02020603050405020304" pitchFamily="18" charset="0"/>
                  </a:rPr>
                  <a:t> fragment falls vertically downward with an initial velocity of </a:t>
                </a:r>
                <a14:m>
                  <m:oMath xmlns:m="http://schemas.openxmlformats.org/officeDocument/2006/math">
                    <m:r>
                      <a:rPr lang="en-US" b="0" i="1" smtClean="0">
                        <a:latin typeface="Cambria Math" panose="02040503050406030204" pitchFamily="18" charset="0"/>
                        <a:cs typeface="Times New Roman" panose="02020603050405020304" pitchFamily="18" charset="0"/>
                      </a:rPr>
                      <m:t>8</m:t>
                    </m:r>
                    <m:box>
                      <m:boxPr>
                        <m:ctrlPr>
                          <a:rPr lang="en-US" b="0" i="1" smtClean="0">
                            <a:latin typeface="Cambria Math" panose="02040503050406030204" pitchFamily="18" charset="0"/>
                            <a:cs typeface="Times New Roman" panose="02020603050405020304" pitchFamily="18" charset="0"/>
                          </a:rPr>
                        </m:ctrlPr>
                      </m:boxPr>
                      <m:e>
                        <m:argPr>
                          <m:argSz m:val="-1"/>
                        </m:argP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𝑚</m:t>
                            </m:r>
                          </m:num>
                          <m:den>
                            <m:r>
                              <a:rPr lang="en-US" b="0" i="1" smtClean="0">
                                <a:latin typeface="Cambria Math" panose="02040503050406030204" pitchFamily="18" charset="0"/>
                                <a:cs typeface="Times New Roman" panose="02020603050405020304" pitchFamily="18" charset="0"/>
                              </a:rPr>
                              <m:t>𝑠</m:t>
                            </m:r>
                          </m:den>
                        </m:f>
                      </m:e>
                    </m:box>
                  </m:oMath>
                </a14:m>
                <a:r>
                  <a:rPr lang="en-US" dirty="0">
                    <a:latin typeface="Times New Roman" panose="02020603050405020304" pitchFamily="18" charset="0"/>
                    <a:cs typeface="Times New Roman" panose="02020603050405020304" pitchFamily="18" charset="0"/>
                  </a:rPr>
                  <a:t>, and the </a:t>
                </a:r>
                <a14:m>
                  <m:oMath xmlns:m="http://schemas.openxmlformats.org/officeDocument/2006/math">
                    <m:r>
                      <a:rPr lang="en-US" b="0" i="1" smtClean="0">
                        <a:latin typeface="Cambria Math" panose="02040503050406030204" pitchFamily="18" charset="0"/>
                        <a:cs typeface="Times New Roman" panose="02020603050405020304" pitchFamily="18" charset="0"/>
                      </a:rPr>
                      <m:t>3</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fragment is ejected with a velocity of </a:t>
                </a:r>
                <a14:m>
                  <m:oMath xmlns:m="http://schemas.openxmlformats.org/officeDocument/2006/math">
                    <m:r>
                      <a:rPr lang="en-US" b="0" i="1" smtClean="0">
                        <a:latin typeface="Cambria Math" panose="02040503050406030204" pitchFamily="18" charset="0"/>
                        <a:cs typeface="Times New Roman" panose="02020603050405020304" pitchFamily="18" charset="0"/>
                      </a:rPr>
                      <m:t>10</m:t>
                    </m:r>
                    <m:box>
                      <m:boxPr>
                        <m:ctrlPr>
                          <a:rPr lang="en-US" b="0" i="1" smtClean="0">
                            <a:latin typeface="Cambria Math" panose="02040503050406030204" pitchFamily="18" charset="0"/>
                            <a:cs typeface="Times New Roman" panose="02020603050405020304" pitchFamily="18" charset="0"/>
                          </a:rPr>
                        </m:ctrlPr>
                      </m:boxPr>
                      <m:e>
                        <m:argPr>
                          <m:argSz m:val="-1"/>
                        </m:argP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𝑚</m:t>
                            </m:r>
                          </m:num>
                          <m:den>
                            <m:r>
                              <a:rPr lang="en-US" b="0" i="1" smtClean="0">
                                <a:latin typeface="Cambria Math" panose="02040503050406030204" pitchFamily="18" charset="0"/>
                                <a:cs typeface="Times New Roman" panose="02020603050405020304" pitchFamily="18" charset="0"/>
                              </a:rPr>
                              <m:t>𝑠</m:t>
                            </m:r>
                          </m:den>
                        </m:f>
                      </m:e>
                    </m:box>
                    <m:r>
                      <a:rPr lang="en-US" b="0" i="1" smtClean="0">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 at an angle of </a:t>
                </a:r>
                <a14:m>
                  <m:oMath xmlns:m="http://schemas.openxmlformats.org/officeDocument/2006/math">
                    <m:sSup>
                      <m:sSupPr>
                        <m:ctrlPr>
                          <a:rPr lang="en-US"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30</m:t>
                        </m:r>
                      </m:e>
                      <m:sup>
                        <m:r>
                          <a:rPr lang="en-US" b="0" i="1" smtClean="0">
                            <a:latin typeface="Cambria Math" panose="02040503050406030204" pitchFamily="18" charset="0"/>
                            <a:cs typeface="Times New Roman" panose="02020603050405020304" pitchFamily="18" charset="0"/>
                          </a:rPr>
                          <m:t>0</m:t>
                        </m:r>
                      </m:sup>
                    </m:sSup>
                  </m:oMath>
                </a14:m>
                <a:r>
                  <a:rPr lang="en-US" dirty="0">
                    <a:latin typeface="Times New Roman" panose="02020603050405020304" pitchFamily="18" charset="0"/>
                    <a:cs typeface="Times New Roman" panose="02020603050405020304" pitchFamily="18" charset="0"/>
                  </a:rPr>
                  <a:t> above the horizontal, what is the velocity of the third fragment of mass </a:t>
                </a:r>
                <a14:m>
                  <m:oMath xmlns:m="http://schemas.openxmlformats.org/officeDocument/2006/math">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a:t>
                </a:r>
              </a:p>
            </p:txBody>
          </p:sp>
        </mc:Choice>
        <mc:Fallback xmlns="">
          <p:sp>
            <p:nvSpPr>
              <p:cNvPr id="6" name="Rectangle 5">
                <a:extLst>
                  <a:ext uri="{FF2B5EF4-FFF2-40B4-BE49-F238E27FC236}">
                    <a16:creationId xmlns:a16="http://schemas.microsoft.com/office/drawing/2014/main" id="{86815C8F-9D37-B341-B2DB-8E405D9ECA1D}"/>
                  </a:ext>
                </a:extLst>
              </p:cNvPr>
              <p:cNvSpPr>
                <a:spLocks noRot="1" noChangeAspect="1" noMove="1" noResize="1" noEditPoints="1" noAdjustHandles="1" noChangeArrowheads="1" noChangeShapeType="1" noTextEdit="1"/>
              </p:cNvSpPr>
              <p:nvPr/>
            </p:nvSpPr>
            <p:spPr>
              <a:xfrm>
                <a:off x="276923" y="1851336"/>
                <a:ext cx="6096000" cy="2641877"/>
              </a:xfrm>
              <a:prstGeom prst="rect">
                <a:avLst/>
              </a:prstGeom>
              <a:blipFill>
                <a:blip r:embed="rId2"/>
                <a:stretch>
                  <a:fillRect l="-832" t="-957" r="-832" b="-2871"/>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3FE23359-0EC1-7749-A11E-D1DADD3C7D7E}"/>
              </a:ext>
            </a:extLst>
          </p:cNvPr>
          <p:cNvGrpSpPr/>
          <p:nvPr/>
        </p:nvGrpSpPr>
        <p:grpSpPr>
          <a:xfrm>
            <a:off x="6985197" y="3164797"/>
            <a:ext cx="2234207" cy="3544871"/>
            <a:chOff x="6707382" y="3576578"/>
            <a:chExt cx="2234207" cy="3544871"/>
          </a:xfrm>
        </p:grpSpPr>
        <p:pic>
          <p:nvPicPr>
            <p:cNvPr id="8" name="Picture 19" descr="model rocket launch">
              <a:extLst>
                <a:ext uri="{FF2B5EF4-FFF2-40B4-BE49-F238E27FC236}">
                  <a16:creationId xmlns:a16="http://schemas.microsoft.com/office/drawing/2014/main" id="{91245A62-D897-3543-9FE1-33B738BAD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382" y="3576578"/>
              <a:ext cx="2234207" cy="308320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5127436-5B32-BB4C-AF71-38AAEEDED0B5}"/>
                </a:ext>
              </a:extLst>
            </p:cNvPr>
            <p:cNvSpPr/>
            <p:nvPr/>
          </p:nvSpPr>
          <p:spPr>
            <a:xfrm>
              <a:off x="6707382" y="6659784"/>
              <a:ext cx="2234207" cy="461665"/>
            </a:xfrm>
            <a:prstGeom prst="rect">
              <a:avLst/>
            </a:prstGeom>
          </p:spPr>
          <p:txBody>
            <a:bodyPr wrap="square">
              <a:spAutoFit/>
            </a:bodyPr>
            <a:lstStyle/>
            <a:p>
              <a:r>
                <a:rPr lang="en-US" sz="800" dirty="0">
                  <a:latin typeface="Times New Roman" panose="02020603050405020304" pitchFamily="18" charset="0"/>
                  <a:cs typeface="Times New Roman" panose="02020603050405020304" pitchFamily="18" charset="0"/>
                </a:rPr>
                <a:t>https://</a:t>
              </a:r>
              <a:r>
                <a:rPr lang="en-US" sz="800" dirty="0" err="1">
                  <a:latin typeface="Times New Roman" panose="02020603050405020304" pitchFamily="18" charset="0"/>
                  <a:cs typeface="Times New Roman" panose="02020603050405020304" pitchFamily="18" charset="0"/>
                </a:rPr>
                <a:t>www.toysperiod.com</a:t>
              </a:r>
              <a:r>
                <a:rPr lang="en-US" sz="800" dirty="0">
                  <a:latin typeface="Times New Roman" panose="02020603050405020304" pitchFamily="18" charset="0"/>
                  <a:cs typeface="Times New Roman" panose="02020603050405020304" pitchFamily="18" charset="0"/>
                </a:rPr>
                <a:t>/blog/scale-models/model-rockets-from-history-of-rocketry-to-building-your-own/</a:t>
              </a:r>
            </a:p>
          </p:txBody>
        </p:sp>
      </p:grpSp>
      <p:pic>
        <p:nvPicPr>
          <p:cNvPr id="10" name="Picture 9">
            <a:extLst>
              <a:ext uri="{FF2B5EF4-FFF2-40B4-BE49-F238E27FC236}">
                <a16:creationId xmlns:a16="http://schemas.microsoft.com/office/drawing/2014/main" id="{50D156C6-FBEB-7E45-AB59-59707FCB3528}"/>
              </a:ext>
            </a:extLst>
          </p:cNvPr>
          <p:cNvPicPr>
            <a:picLocks noChangeAspect="1"/>
          </p:cNvPicPr>
          <p:nvPr/>
        </p:nvPicPr>
        <p:blipFill>
          <a:blip r:embed="rId4"/>
          <a:stretch>
            <a:fillRect/>
          </a:stretch>
        </p:blipFill>
        <p:spPr>
          <a:xfrm>
            <a:off x="7356498" y="495899"/>
            <a:ext cx="1491603" cy="1247078"/>
          </a:xfrm>
          <a:prstGeom prst="rect">
            <a:avLst/>
          </a:prstGeom>
        </p:spPr>
      </p:pic>
      <p:cxnSp>
        <p:nvCxnSpPr>
          <p:cNvPr id="11" name="Straight Arrow Connector 10">
            <a:extLst>
              <a:ext uri="{FF2B5EF4-FFF2-40B4-BE49-F238E27FC236}">
                <a16:creationId xmlns:a16="http://schemas.microsoft.com/office/drawing/2014/main" id="{38410145-760A-6A43-8B77-C33575FA2F3E}"/>
              </a:ext>
            </a:extLst>
          </p:cNvPr>
          <p:cNvCxnSpPr/>
          <p:nvPr/>
        </p:nvCxnSpPr>
        <p:spPr>
          <a:xfrm flipV="1">
            <a:off x="8102299" y="1912753"/>
            <a:ext cx="0" cy="1088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911A7660-B3B3-4444-A92F-C165D01401D5}"/>
              </a:ext>
            </a:extLst>
          </p:cNvPr>
          <p:cNvGrpSpPr/>
          <p:nvPr/>
        </p:nvGrpSpPr>
        <p:grpSpPr>
          <a:xfrm>
            <a:off x="9924179" y="461575"/>
            <a:ext cx="1868829" cy="2644827"/>
            <a:chOff x="10067482" y="160634"/>
            <a:chExt cx="1868829" cy="2644827"/>
          </a:xfrm>
        </p:grpSpPr>
        <p:pic>
          <p:nvPicPr>
            <p:cNvPr id="13" name="Picture 12">
              <a:extLst>
                <a:ext uri="{FF2B5EF4-FFF2-40B4-BE49-F238E27FC236}">
                  <a16:creationId xmlns:a16="http://schemas.microsoft.com/office/drawing/2014/main" id="{4D1E8249-1A57-5F4B-8230-55935C635513}"/>
                </a:ext>
              </a:extLst>
            </p:cNvPr>
            <p:cNvPicPr>
              <a:picLocks noChangeAspect="1"/>
            </p:cNvPicPr>
            <p:nvPr/>
          </p:nvPicPr>
          <p:blipFill>
            <a:blip r:embed="rId5"/>
            <a:stretch>
              <a:fillRect/>
            </a:stretch>
          </p:blipFill>
          <p:spPr>
            <a:xfrm>
              <a:off x="10804566" y="548465"/>
              <a:ext cx="444500" cy="596900"/>
            </a:xfrm>
            <a:prstGeom prst="rect">
              <a:avLst/>
            </a:prstGeom>
          </p:spPr>
        </p:pic>
        <p:pic>
          <p:nvPicPr>
            <p:cNvPr id="14" name="Picture 13">
              <a:extLst>
                <a:ext uri="{FF2B5EF4-FFF2-40B4-BE49-F238E27FC236}">
                  <a16:creationId xmlns:a16="http://schemas.microsoft.com/office/drawing/2014/main" id="{F16B19AA-3C4B-B540-AE1A-C1A892CB5CB0}"/>
                </a:ext>
              </a:extLst>
            </p:cNvPr>
            <p:cNvPicPr>
              <a:picLocks noChangeAspect="1"/>
            </p:cNvPicPr>
            <p:nvPr/>
          </p:nvPicPr>
          <p:blipFill>
            <a:blip r:embed="rId6"/>
            <a:stretch>
              <a:fillRect/>
            </a:stretch>
          </p:blipFill>
          <p:spPr>
            <a:xfrm>
              <a:off x="10842666" y="1211638"/>
              <a:ext cx="368300" cy="685800"/>
            </a:xfrm>
            <a:prstGeom prst="rect">
              <a:avLst/>
            </a:prstGeom>
          </p:spPr>
        </p:pic>
        <p:pic>
          <p:nvPicPr>
            <p:cNvPr id="15" name="Picture 14">
              <a:extLst>
                <a:ext uri="{FF2B5EF4-FFF2-40B4-BE49-F238E27FC236}">
                  <a16:creationId xmlns:a16="http://schemas.microsoft.com/office/drawing/2014/main" id="{3D4E471D-EBF1-7040-A620-635413DD4983}"/>
                </a:ext>
              </a:extLst>
            </p:cNvPr>
            <p:cNvPicPr>
              <a:picLocks noChangeAspect="1"/>
            </p:cNvPicPr>
            <p:nvPr/>
          </p:nvPicPr>
          <p:blipFill>
            <a:blip r:embed="rId7"/>
            <a:stretch>
              <a:fillRect/>
            </a:stretch>
          </p:blipFill>
          <p:spPr>
            <a:xfrm>
              <a:off x="10067482" y="1891309"/>
              <a:ext cx="622300" cy="304800"/>
            </a:xfrm>
            <a:prstGeom prst="rect">
              <a:avLst/>
            </a:prstGeom>
          </p:spPr>
        </p:pic>
        <p:cxnSp>
          <p:nvCxnSpPr>
            <p:cNvPr id="16" name="Straight Arrow Connector 15">
              <a:extLst>
                <a:ext uri="{FF2B5EF4-FFF2-40B4-BE49-F238E27FC236}">
                  <a16:creationId xmlns:a16="http://schemas.microsoft.com/office/drawing/2014/main" id="{48C179CF-0096-924E-8B61-25AC32605A69}"/>
                </a:ext>
              </a:extLst>
            </p:cNvPr>
            <p:cNvCxnSpPr/>
            <p:nvPr/>
          </p:nvCxnSpPr>
          <p:spPr>
            <a:xfrm flipV="1">
              <a:off x="10378632" y="313764"/>
              <a:ext cx="0" cy="1491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C52465A-2ED6-7343-8CB6-9A3AF8F7E810}"/>
                </a:ext>
              </a:extLst>
            </p:cNvPr>
            <p:cNvCxnSpPr>
              <a:cxnSpLocks/>
            </p:cNvCxnSpPr>
            <p:nvPr/>
          </p:nvCxnSpPr>
          <p:spPr>
            <a:xfrm flipV="1">
              <a:off x="10378632" y="1805650"/>
              <a:ext cx="142754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65C559F-0DDB-C84F-B05D-C5BF390BFAD8}"/>
                </a:ext>
              </a:extLst>
            </p:cNvPr>
            <p:cNvCxnSpPr>
              <a:stCxn id="15" idx="2"/>
            </p:cNvCxnSpPr>
            <p:nvPr/>
          </p:nvCxnSpPr>
          <p:spPr>
            <a:xfrm>
              <a:off x="10378632" y="2196109"/>
              <a:ext cx="0" cy="60935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A39450B-FC54-294F-87BA-078F03394FE0}"/>
                </a:ext>
              </a:extLst>
            </p:cNvPr>
            <p:cNvCxnSpPr>
              <a:cxnSpLocks/>
            </p:cNvCxnSpPr>
            <p:nvPr/>
          </p:nvCxnSpPr>
          <p:spPr>
            <a:xfrm flipV="1">
              <a:off x="10378632" y="864082"/>
              <a:ext cx="648184" cy="9328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89E50C2-64CE-CF4C-9C62-231E523764DD}"/>
                </a:ext>
              </a:extLst>
            </p:cNvPr>
            <p:cNvCxnSpPr>
              <a:cxnSpLocks/>
            </p:cNvCxnSpPr>
            <p:nvPr/>
          </p:nvCxnSpPr>
          <p:spPr>
            <a:xfrm flipV="1">
              <a:off x="10378632" y="1450165"/>
              <a:ext cx="713772" cy="34627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2109F60-08B6-9648-8512-3BD705CD5681}"/>
                    </a:ext>
                  </a:extLst>
                </p:cNvPr>
                <p:cNvSpPr txBox="1"/>
                <p:nvPr/>
              </p:nvSpPr>
              <p:spPr>
                <a:xfrm>
                  <a:off x="11189830" y="1303537"/>
                  <a:ext cx="342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𝑚</m:t>
                            </m:r>
                          </m:sub>
                        </m:sSub>
                      </m:oMath>
                    </m:oMathPara>
                  </a14:m>
                  <a:endParaRPr lang="en-US" dirty="0"/>
                </a:p>
              </p:txBody>
            </p:sp>
          </mc:Choice>
          <mc:Fallback xmlns="">
            <p:sp>
              <p:nvSpPr>
                <p:cNvPr id="53" name="TextBox 52">
                  <a:extLst>
                    <a:ext uri="{FF2B5EF4-FFF2-40B4-BE49-F238E27FC236}">
                      <a16:creationId xmlns:a16="http://schemas.microsoft.com/office/drawing/2014/main" id="{DD136486-EF31-6741-BE47-3D7BF0299309}"/>
                    </a:ext>
                  </a:extLst>
                </p:cNvPr>
                <p:cNvSpPr txBox="1">
                  <a:spLocks noRot="1" noChangeAspect="1" noMove="1" noResize="1" noEditPoints="1" noAdjustHandles="1" noChangeArrowheads="1" noChangeShapeType="1" noTextEdit="1"/>
                </p:cNvSpPr>
                <p:nvPr/>
              </p:nvSpPr>
              <p:spPr>
                <a:xfrm>
                  <a:off x="11189830" y="1303537"/>
                  <a:ext cx="342978" cy="276999"/>
                </a:xfrm>
                <a:prstGeom prst="rect">
                  <a:avLst/>
                </a:prstGeom>
                <a:blipFill>
                  <a:blip r:embed="rId8"/>
                  <a:stretch>
                    <a:fillRect l="-7143"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23AD4EA-9BAD-4C44-8D14-7504D95A5FE1}"/>
                    </a:ext>
                  </a:extLst>
                </p:cNvPr>
                <p:cNvSpPr txBox="1"/>
                <p:nvPr/>
              </p:nvSpPr>
              <p:spPr>
                <a:xfrm>
                  <a:off x="11210966" y="667707"/>
                  <a:ext cx="4430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3</m:t>
                            </m:r>
                            <m:r>
                              <a:rPr lang="en-US" b="0" i="1" smtClean="0">
                                <a:latin typeface="Cambria Math" panose="02040503050406030204" pitchFamily="18" charset="0"/>
                              </a:rPr>
                              <m:t>𝑚</m:t>
                            </m:r>
                          </m:sub>
                        </m:sSub>
                      </m:oMath>
                    </m:oMathPara>
                  </a14:m>
                  <a:endParaRPr lang="en-US" dirty="0"/>
                </a:p>
              </p:txBody>
            </p:sp>
          </mc:Choice>
          <mc:Fallback xmlns="">
            <p:sp>
              <p:nvSpPr>
                <p:cNvPr id="55" name="TextBox 54">
                  <a:extLst>
                    <a:ext uri="{FF2B5EF4-FFF2-40B4-BE49-F238E27FC236}">
                      <a16:creationId xmlns:a16="http://schemas.microsoft.com/office/drawing/2014/main" id="{97897391-8319-CD47-BE5B-198652874096}"/>
                    </a:ext>
                  </a:extLst>
                </p:cNvPr>
                <p:cNvSpPr txBox="1">
                  <a:spLocks noRot="1" noChangeAspect="1" noMove="1" noResize="1" noEditPoints="1" noAdjustHandles="1" noChangeArrowheads="1" noChangeShapeType="1" noTextEdit="1"/>
                </p:cNvSpPr>
                <p:nvPr/>
              </p:nvSpPr>
              <p:spPr>
                <a:xfrm>
                  <a:off x="11210966" y="667707"/>
                  <a:ext cx="443006" cy="276999"/>
                </a:xfrm>
                <a:prstGeom prst="rect">
                  <a:avLst/>
                </a:prstGeom>
                <a:blipFill>
                  <a:blip r:embed="rId9"/>
                  <a:stretch>
                    <a:fillRect l="-5556" r="-2778"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4A52AB6-82D0-F94E-A09D-A33915FF67C7}"/>
                    </a:ext>
                  </a:extLst>
                </p:cNvPr>
                <p:cNvSpPr txBox="1"/>
                <p:nvPr/>
              </p:nvSpPr>
              <p:spPr>
                <a:xfrm>
                  <a:off x="10394641" y="2408327"/>
                  <a:ext cx="4331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4</m:t>
                            </m:r>
                            <m:r>
                              <a:rPr lang="en-US" b="0" i="1" smtClean="0">
                                <a:latin typeface="Cambria Math" panose="02040503050406030204" pitchFamily="18" charset="0"/>
                              </a:rPr>
                              <m:t>𝑚</m:t>
                            </m:r>
                          </m:sub>
                        </m:sSub>
                      </m:oMath>
                    </m:oMathPara>
                  </a14:m>
                  <a:endParaRPr lang="en-US" dirty="0"/>
                </a:p>
              </p:txBody>
            </p:sp>
          </mc:Choice>
          <mc:Fallback xmlns="">
            <p:sp>
              <p:nvSpPr>
                <p:cNvPr id="56" name="TextBox 55">
                  <a:extLst>
                    <a:ext uri="{FF2B5EF4-FFF2-40B4-BE49-F238E27FC236}">
                      <a16:creationId xmlns:a16="http://schemas.microsoft.com/office/drawing/2014/main" id="{F4CDDBC4-16C7-5F44-BF1E-DBBF3962BD52}"/>
                    </a:ext>
                  </a:extLst>
                </p:cNvPr>
                <p:cNvSpPr txBox="1">
                  <a:spLocks noRot="1" noChangeAspect="1" noMove="1" noResize="1" noEditPoints="1" noAdjustHandles="1" noChangeArrowheads="1" noChangeShapeType="1" noTextEdit="1"/>
                </p:cNvSpPr>
                <p:nvPr/>
              </p:nvSpPr>
              <p:spPr>
                <a:xfrm>
                  <a:off x="10394641" y="2408327"/>
                  <a:ext cx="433132" cy="276999"/>
                </a:xfrm>
                <a:prstGeom prst="rect">
                  <a:avLst/>
                </a:prstGeom>
                <a:blipFill>
                  <a:blip r:embed="rId10"/>
                  <a:stretch>
                    <a:fillRect l="-5714" r="-2857"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0F84186-C2BF-2444-B016-BB8A303D668B}"/>
                    </a:ext>
                  </a:extLst>
                </p:cNvPr>
                <p:cNvSpPr txBox="1"/>
                <p:nvPr/>
              </p:nvSpPr>
              <p:spPr>
                <a:xfrm>
                  <a:off x="11794606" y="1783587"/>
                  <a:ext cx="14170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oMath>
                    </m:oMathPara>
                  </a14:m>
                  <a:endParaRPr lang="en-US" sz="1400" dirty="0"/>
                </a:p>
              </p:txBody>
            </p:sp>
          </mc:Choice>
          <mc:Fallback xmlns="">
            <p:sp>
              <p:nvSpPr>
                <p:cNvPr id="54" name="TextBox 53">
                  <a:extLst>
                    <a:ext uri="{FF2B5EF4-FFF2-40B4-BE49-F238E27FC236}">
                      <a16:creationId xmlns:a16="http://schemas.microsoft.com/office/drawing/2014/main" id="{65FBDE36-6C61-3340-9F52-C55413F3060E}"/>
                    </a:ext>
                  </a:extLst>
                </p:cNvPr>
                <p:cNvSpPr txBox="1">
                  <a:spLocks noRot="1" noChangeAspect="1" noMove="1" noResize="1" noEditPoints="1" noAdjustHandles="1" noChangeArrowheads="1" noChangeShapeType="1" noTextEdit="1"/>
                </p:cNvSpPr>
                <p:nvPr/>
              </p:nvSpPr>
              <p:spPr>
                <a:xfrm>
                  <a:off x="11794606" y="1783587"/>
                  <a:ext cx="141705" cy="215444"/>
                </a:xfrm>
                <a:prstGeom prst="rect">
                  <a:avLst/>
                </a:prstGeom>
                <a:blipFill>
                  <a:blip r:embed="rId11"/>
                  <a:stretch>
                    <a:fillRect l="-7692" r="-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A19A0CAA-F080-A046-A466-39AE85066815}"/>
                    </a:ext>
                  </a:extLst>
                </p:cNvPr>
                <p:cNvSpPr/>
                <p:nvPr/>
              </p:nvSpPr>
              <p:spPr>
                <a:xfrm>
                  <a:off x="10067482" y="160634"/>
                  <a:ext cx="32880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𝑦</m:t>
                        </m:r>
                      </m:oMath>
                    </m:oMathPara>
                  </a14:m>
                  <a:endParaRPr lang="en-US" sz="1400" dirty="0"/>
                </a:p>
              </p:txBody>
            </p:sp>
          </mc:Choice>
          <mc:Fallback xmlns="">
            <p:sp>
              <p:nvSpPr>
                <p:cNvPr id="57" name="Rectangle 56">
                  <a:extLst>
                    <a:ext uri="{FF2B5EF4-FFF2-40B4-BE49-F238E27FC236}">
                      <a16:creationId xmlns:a16="http://schemas.microsoft.com/office/drawing/2014/main" id="{E2B8BC67-8071-5F47-BBD5-7F698B10B0D8}"/>
                    </a:ext>
                  </a:extLst>
                </p:cNvPr>
                <p:cNvSpPr>
                  <a:spLocks noRot="1" noChangeAspect="1" noMove="1" noResize="1" noEditPoints="1" noAdjustHandles="1" noChangeArrowheads="1" noChangeShapeType="1" noTextEdit="1"/>
                </p:cNvSpPr>
                <p:nvPr/>
              </p:nvSpPr>
              <p:spPr>
                <a:xfrm>
                  <a:off x="10067482" y="160634"/>
                  <a:ext cx="328808" cy="30777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9B2CF55C-EF8E-AE4B-A920-29C9F4829CFC}"/>
                    </a:ext>
                  </a:extLst>
                </p:cNvPr>
                <p:cNvSpPr/>
                <p:nvPr/>
              </p:nvSpPr>
              <p:spPr>
                <a:xfrm>
                  <a:off x="10496785" y="1406086"/>
                  <a:ext cx="33098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rPr>
                          <m:t>𝜃</m:t>
                        </m:r>
                      </m:oMath>
                    </m:oMathPara>
                  </a14:m>
                  <a:endParaRPr lang="en-US" sz="1400" dirty="0">
                    <a:solidFill>
                      <a:srgbClr val="FF0000"/>
                    </a:solidFill>
                  </a:endParaRPr>
                </a:p>
              </p:txBody>
            </p:sp>
          </mc:Choice>
          <mc:Fallback xmlns="">
            <p:sp>
              <p:nvSpPr>
                <p:cNvPr id="58" name="Rectangle 57">
                  <a:extLst>
                    <a:ext uri="{FF2B5EF4-FFF2-40B4-BE49-F238E27FC236}">
                      <a16:creationId xmlns:a16="http://schemas.microsoft.com/office/drawing/2014/main" id="{A0D4313B-46F2-8143-BD0E-321BE3E460D3}"/>
                    </a:ext>
                  </a:extLst>
                </p:cNvPr>
                <p:cNvSpPr>
                  <a:spLocks noRot="1" noChangeAspect="1" noMove="1" noResize="1" noEditPoints="1" noAdjustHandles="1" noChangeArrowheads="1" noChangeShapeType="1" noTextEdit="1"/>
                </p:cNvSpPr>
                <p:nvPr/>
              </p:nvSpPr>
              <p:spPr>
                <a:xfrm>
                  <a:off x="10496785" y="1406086"/>
                  <a:ext cx="330988" cy="30777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B3CB669F-4DD4-FA40-94DF-087DABF3FF2C}"/>
                    </a:ext>
                  </a:extLst>
                </p:cNvPr>
                <p:cNvSpPr/>
                <p:nvPr/>
              </p:nvSpPr>
              <p:spPr>
                <a:xfrm>
                  <a:off x="10621255" y="1550395"/>
                  <a:ext cx="350417"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smtClean="0">
                            <a:solidFill>
                              <a:srgbClr val="00B050"/>
                            </a:solidFill>
                            <a:latin typeface="Cambria Math" panose="02040503050406030204" pitchFamily="18" charset="0"/>
                            <a:ea typeface="Cambria Math" panose="02040503050406030204" pitchFamily="18" charset="0"/>
                          </a:rPr>
                          <m:t>𝜙</m:t>
                        </m:r>
                      </m:oMath>
                    </m:oMathPara>
                  </a14:m>
                  <a:endParaRPr lang="en-US" sz="1400" dirty="0">
                    <a:solidFill>
                      <a:srgbClr val="00B050"/>
                    </a:solidFill>
                  </a:endParaRPr>
                </a:p>
              </p:txBody>
            </p:sp>
          </mc:Choice>
          <mc:Fallback xmlns="">
            <p:sp>
              <p:nvSpPr>
                <p:cNvPr id="59" name="Rectangle 58">
                  <a:extLst>
                    <a:ext uri="{FF2B5EF4-FFF2-40B4-BE49-F238E27FC236}">
                      <a16:creationId xmlns:a16="http://schemas.microsoft.com/office/drawing/2014/main" id="{2154ACED-5BBF-D044-8698-BDCBEFE73C2C}"/>
                    </a:ext>
                  </a:extLst>
                </p:cNvPr>
                <p:cNvSpPr>
                  <a:spLocks noRot="1" noChangeAspect="1" noMove="1" noResize="1" noEditPoints="1" noAdjustHandles="1" noChangeArrowheads="1" noChangeShapeType="1" noTextEdit="1"/>
                </p:cNvSpPr>
                <p:nvPr/>
              </p:nvSpPr>
              <p:spPr>
                <a:xfrm>
                  <a:off x="10621255" y="1550395"/>
                  <a:ext cx="350417" cy="307777"/>
                </a:xfrm>
                <a:prstGeom prst="rect">
                  <a:avLst/>
                </a:prstGeom>
                <a:blipFill>
                  <a:blip r:embed="rId14"/>
                  <a:stretch>
                    <a:fillRect b="-8000"/>
                  </a:stretch>
                </a:blipFill>
              </p:spPr>
              <p:txBody>
                <a:bodyPr/>
                <a:lstStyle/>
                <a:p>
                  <a:r>
                    <a:rPr lang="en-US">
                      <a:noFill/>
                    </a:rPr>
                    <a:t> </a:t>
                  </a:r>
                </a:p>
              </p:txBody>
            </p:sp>
          </mc:Fallback>
        </mc:AlternateContent>
      </p:grpSp>
    </p:spTree>
    <p:extLst>
      <p:ext uri="{BB962C8B-B14F-4D97-AF65-F5344CB8AC3E}">
        <p14:creationId xmlns:p14="http://schemas.microsoft.com/office/powerpoint/2010/main" val="1473598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10356258-86CB-20EB-5D2D-831A1F6CDF6D}"/>
                  </a:ext>
                </a:extLst>
              </p:cNvPr>
              <p:cNvSpPr txBox="1"/>
              <p:nvPr/>
            </p:nvSpPr>
            <p:spPr>
              <a:xfrm>
                <a:off x="190913" y="1426424"/>
                <a:ext cx="11531875" cy="4901855"/>
              </a:xfrm>
              <a:prstGeom prst="rect">
                <a:avLst/>
              </a:prstGeom>
              <a:noFill/>
            </p:spPr>
            <p:txBody>
              <a:bodyPr wrap="square">
                <a:spAutoFit/>
              </a:bodyPr>
              <a:lstStyle/>
              <a:p>
                <a:pPr marL="285750" marR="0" indent="-285750" algn="just">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A karate expert strikes downward with her fist of mass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𝑚</m:t>
                        </m:r>
                      </m:e>
                      <m:sub>
                        <m:r>
                          <a:rPr lang="en-US" sz="1800" i="1">
                            <a:effectLst/>
                            <a:latin typeface="Cambria Math" panose="02040503050406030204" pitchFamily="18" charset="0"/>
                            <a:ea typeface="Times New Roman" panose="02020603050405020304" pitchFamily="18" charset="0"/>
                          </a:rPr>
                          <m:t>𝑓𝑖𝑠𝑡</m:t>
                        </m:r>
                      </m:sub>
                    </m:sSub>
                    <m:r>
                      <a:rPr lang="en-US" sz="1800" i="1">
                        <a:effectLst/>
                        <a:latin typeface="Cambria Math" panose="02040503050406030204" pitchFamily="18" charset="0"/>
                        <a:ea typeface="Times New Roman" panose="02020603050405020304" pitchFamily="18" charset="0"/>
                      </a:rPr>
                      <m:t>=0.7</m:t>
                    </m:r>
                    <m:r>
                      <a:rPr lang="en-US" sz="1800" i="1">
                        <a:effectLst/>
                        <a:latin typeface="Cambria Math" panose="02040503050406030204" pitchFamily="18" charset="0"/>
                        <a:ea typeface="Times New Roman" panose="02020603050405020304" pitchFamily="18" charset="0"/>
                      </a:rPr>
                      <m:t>𝑘𝑔</m:t>
                    </m:r>
                  </m:oMath>
                </a14:m>
                <a:r>
                  <a:rPr lang="en-US" sz="1800" dirty="0">
                    <a:effectLst/>
                    <a:latin typeface="Times New Roman" panose="02020603050405020304" pitchFamily="18" charset="0"/>
                    <a:ea typeface="Times New Roman" panose="02020603050405020304" pitchFamily="18" charset="0"/>
                  </a:rPr>
                  <a:t> breaking a stationary brick with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𝑚</m:t>
                        </m:r>
                      </m:e>
                      <m:sub>
                        <m:r>
                          <a:rPr lang="en-US" sz="1800" i="1">
                            <a:effectLst/>
                            <a:latin typeface="Cambria Math" panose="02040503050406030204" pitchFamily="18" charset="0"/>
                            <a:ea typeface="Times New Roman" panose="02020603050405020304" pitchFamily="18" charset="0"/>
                          </a:rPr>
                          <m:t>𝑏𝑟𝑖𝑐𝑘</m:t>
                        </m:r>
                      </m:sub>
                    </m:sSub>
                    <m:r>
                      <a:rPr lang="en-US" sz="1800" i="1">
                        <a:effectLst/>
                        <a:latin typeface="Cambria Math" panose="02040503050406030204" pitchFamily="18" charset="0"/>
                        <a:ea typeface="Times New Roman" panose="02020603050405020304" pitchFamily="18" charset="0"/>
                      </a:rPr>
                      <m:t>=3.2</m:t>
                    </m:r>
                    <m:r>
                      <a:rPr lang="en-US" sz="1800" i="1">
                        <a:effectLst/>
                        <a:latin typeface="Cambria Math" panose="02040503050406030204" pitchFamily="18" charset="0"/>
                        <a:ea typeface="Times New Roman" panose="02020603050405020304" pitchFamily="18" charset="0"/>
                      </a:rPr>
                      <m:t>𝑘𝑔</m:t>
                    </m:r>
                  </m:oMath>
                </a14:m>
                <a:r>
                  <a:rPr lang="en-US" sz="1800" dirty="0">
                    <a:effectLst/>
                    <a:latin typeface="Times New Roman" panose="02020603050405020304" pitchFamily="18" charset="0"/>
                    <a:ea typeface="Times New Roman" panose="02020603050405020304" pitchFamily="18" charset="0"/>
                  </a:rPr>
                  <a:t>. The stiffness constant for the brick is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𝑘</m:t>
                    </m:r>
                    <m:r>
                      <a:rPr lang="en-US" sz="1800" i="1">
                        <a:effectLst/>
                        <a:latin typeface="Cambria Math" panose="02040503050406030204" pitchFamily="18" charset="0"/>
                        <a:ea typeface="Times New Roman" panose="02020603050405020304" pitchFamily="18" charset="0"/>
                      </a:rPr>
                      <m:t>=2.6×</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10</m:t>
                        </m:r>
                      </m:e>
                      <m:sup>
                        <m:r>
                          <a:rPr lang="en-US" sz="1800" i="1">
                            <a:effectLst/>
                            <a:latin typeface="Cambria Math" panose="02040503050406030204" pitchFamily="18" charset="0"/>
                            <a:ea typeface="Times New Roman" panose="02020603050405020304" pitchFamily="18" charset="0"/>
                          </a:rPr>
                          <m:t>6</m:t>
                        </m:r>
                      </m:sup>
                    </m:sSup>
                    <m:box>
                      <m:boxPr>
                        <m:ctrlPr>
                          <a:rPr lang="en-US" sz="1800" i="1">
                            <a:effectLst/>
                            <a:latin typeface="Cambria Math" panose="02040503050406030204" pitchFamily="18" charset="0"/>
                            <a:ea typeface="Times New Roman" panose="02020603050405020304" pitchFamily="18" charset="0"/>
                          </a:rPr>
                        </m:ctrlPr>
                      </m:boxPr>
                      <m:e>
                        <m:argPr>
                          <m:argSz m:val="-1"/>
                        </m:argPr>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𝑁</m:t>
                            </m:r>
                          </m:num>
                          <m:den>
                            <m:r>
                              <a:rPr lang="en-US" sz="1800" i="1">
                                <a:effectLst/>
                                <a:latin typeface="Cambria Math" panose="02040503050406030204" pitchFamily="18" charset="0"/>
                                <a:ea typeface="Times New Roman" panose="02020603050405020304" pitchFamily="18" charset="0"/>
                              </a:rPr>
                              <m:t>𝑚</m:t>
                            </m:r>
                          </m:den>
                        </m:f>
                      </m:e>
                    </m:box>
                  </m:oMath>
                </a14:m>
                <a:r>
                  <a:rPr lang="en-US" sz="1800" dirty="0">
                    <a:effectLst/>
                    <a:latin typeface="Times New Roman" panose="02020603050405020304" pitchFamily="18" charset="0"/>
                    <a:ea typeface="Times New Roman" panose="02020603050405020304" pitchFamily="18" charset="0"/>
                  </a:rPr>
                  <a:t>and the brick breaks at a deflection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𝑑</m:t>
                    </m:r>
                    <m:r>
                      <a:rPr lang="en-US" sz="1800" i="1">
                        <a:effectLst/>
                        <a:latin typeface="Cambria Math" panose="02040503050406030204" pitchFamily="18" charset="0"/>
                        <a:ea typeface="Times New Roman" panose="02020603050405020304" pitchFamily="18" charset="0"/>
                      </a:rPr>
                      <m:t>=1.5</m:t>
                    </m:r>
                    <m:r>
                      <a:rPr lang="en-US" sz="1800" i="1">
                        <a:effectLst/>
                        <a:latin typeface="Cambria Math" panose="02040503050406030204" pitchFamily="18" charset="0"/>
                        <a:ea typeface="Times New Roman" panose="02020603050405020304" pitchFamily="18" charset="0"/>
                      </a:rPr>
                      <m:t>𝑚𝑚</m:t>
                    </m:r>
                  </m:oMath>
                </a14:m>
                <a:r>
                  <a:rPr lang="en-US" sz="18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457200" marR="0" indent="-22860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a. How much work did the brick do bringing your hand to rest, just as the brick breaks?</a:t>
                </a:r>
              </a:p>
              <a:p>
                <a:pPr marL="228600" marR="0" indent="-22860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228600" marR="0" indent="-22860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228600" marR="0" indent="-22860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457200" marR="0" indent="-22860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b.	How fast are </a:t>
                </a:r>
                <a:r>
                  <a:rPr lang="en-US" sz="1800" i="1" dirty="0">
                    <a:effectLst/>
                    <a:latin typeface="Times New Roman" panose="02020603050405020304" pitchFamily="18" charset="0"/>
                    <a:ea typeface="Times New Roman" panose="02020603050405020304" pitchFamily="18" charset="0"/>
                  </a:rPr>
                  <a:t>the brick and your fist</a:t>
                </a:r>
                <a:r>
                  <a:rPr lang="en-US" sz="1800" dirty="0">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𝑣</m:t>
                        </m:r>
                      </m:e>
                      <m:sub>
                        <m:r>
                          <a:rPr lang="en-US" sz="1800" i="1">
                            <a:effectLst/>
                            <a:latin typeface="Cambria Math" panose="02040503050406030204" pitchFamily="18" charset="0"/>
                            <a:ea typeface="Times New Roman" panose="02020603050405020304" pitchFamily="18" charset="0"/>
                          </a:rPr>
                          <m:t>𝑓𝑖𝑠𝑡</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𝑏𝑟𝑖𝑐𝑘</m:t>
                        </m:r>
                      </m:sub>
                    </m:sSub>
                  </m:oMath>
                </a14:m>
                <a:r>
                  <a:rPr lang="en-US" sz="1800" dirty="0">
                    <a:effectLst/>
                    <a:latin typeface="Times New Roman" panose="02020603050405020304" pitchFamily="18" charset="0"/>
                    <a:ea typeface="Times New Roman" panose="02020603050405020304" pitchFamily="18" charset="0"/>
                  </a:rPr>
                  <a:t>) moving just after you strike the brick.</a:t>
                </a:r>
              </a:p>
              <a:p>
                <a:pPr marL="22860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228600" marR="0" indent="-22860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457200" marR="0" indent="-22860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c.	With what minimum speed would the karate expert’s hand be moving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𝑣</m:t>
                        </m:r>
                      </m:e>
                      <m:sub>
                        <m:r>
                          <a:rPr lang="en-US" sz="1800" i="1">
                            <a:effectLst/>
                            <a:latin typeface="Cambria Math" panose="02040503050406030204" pitchFamily="18" charset="0"/>
                            <a:ea typeface="Times New Roman" panose="02020603050405020304" pitchFamily="18" charset="0"/>
                          </a:rPr>
                          <m:t>𝑓𝑖𝑠𝑡</m:t>
                        </m:r>
                      </m:sub>
                    </m:sSub>
                  </m:oMath>
                </a14:m>
                <a:r>
                  <a:rPr lang="en-US" sz="1800" dirty="0">
                    <a:effectLst/>
                    <a:latin typeface="Times New Roman" panose="02020603050405020304" pitchFamily="18" charset="0"/>
                    <a:ea typeface="Times New Roman" panose="02020603050405020304" pitchFamily="18" charset="0"/>
                  </a:rPr>
                  <a:t>) before it collides with the brick so that she can break this karate brick?  (Hint:  just after your strike the brick, your hand and brick are moving at the same speed.)</a:t>
                </a:r>
              </a:p>
              <a:p>
                <a:pPr marL="457200" marR="0" indent="-22860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457200" marR="0" indent="-22860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457200" marR="0" indent="-22860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d.	During the collision you exert a force on the brick and the brick exerts a force back on your fist.  If this force (during the collision) is the largest force that acts, what was the collision time?  </a:t>
                </a:r>
              </a:p>
            </p:txBody>
          </p:sp>
        </mc:Choice>
        <mc:Fallback>
          <p:sp>
            <p:nvSpPr>
              <p:cNvPr id="5" name="TextBox 4">
                <a:extLst>
                  <a:ext uri="{FF2B5EF4-FFF2-40B4-BE49-F238E27FC236}">
                    <a16:creationId xmlns:a16="http://schemas.microsoft.com/office/drawing/2014/main" id="{10356258-86CB-20EB-5D2D-831A1F6CDF6D}"/>
                  </a:ext>
                </a:extLst>
              </p:cNvPr>
              <p:cNvSpPr txBox="1">
                <a:spLocks noRot="1" noChangeAspect="1" noMove="1" noResize="1" noEditPoints="1" noAdjustHandles="1" noChangeArrowheads="1" noChangeShapeType="1" noTextEdit="1"/>
              </p:cNvSpPr>
              <p:nvPr/>
            </p:nvSpPr>
            <p:spPr>
              <a:xfrm>
                <a:off x="190913" y="1426424"/>
                <a:ext cx="11531875" cy="4901855"/>
              </a:xfrm>
              <a:prstGeom prst="rect">
                <a:avLst/>
              </a:prstGeom>
              <a:blipFill>
                <a:blip r:embed="rId2"/>
                <a:stretch>
                  <a:fillRect l="-220" t="-517" r="-330" b="-1034"/>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3D72F3A8-A0B1-B8E3-5DE3-7D589E18541D}"/>
              </a:ext>
            </a:extLst>
          </p:cNvPr>
          <p:cNvSpPr txBox="1"/>
          <p:nvPr/>
        </p:nvSpPr>
        <p:spPr>
          <a:xfrm>
            <a:off x="190913" y="283499"/>
            <a:ext cx="5396753"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Momentum and Collisions</a:t>
            </a:r>
          </a:p>
        </p:txBody>
      </p:sp>
      <p:sp>
        <p:nvSpPr>
          <p:cNvPr id="7" name="TextBox 6">
            <a:extLst>
              <a:ext uri="{FF2B5EF4-FFF2-40B4-BE49-F238E27FC236}">
                <a16:creationId xmlns:a16="http://schemas.microsoft.com/office/drawing/2014/main" id="{03589B9C-F1C8-CA92-2AEC-D68848A19E8E}"/>
              </a:ext>
            </a:extLst>
          </p:cNvPr>
          <p:cNvSpPr txBox="1"/>
          <p:nvPr/>
        </p:nvSpPr>
        <p:spPr>
          <a:xfrm>
            <a:off x="190913" y="931649"/>
            <a:ext cx="734992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9:</a:t>
            </a:r>
          </a:p>
        </p:txBody>
      </p:sp>
    </p:spTree>
    <p:extLst>
      <p:ext uri="{BB962C8B-B14F-4D97-AF65-F5344CB8AC3E}">
        <p14:creationId xmlns:p14="http://schemas.microsoft.com/office/powerpoint/2010/main" val="3805552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1481</Words>
  <Application>Microsoft Macintosh PowerPoint</Application>
  <PresentationFormat>Widescreen</PresentationFormat>
  <Paragraphs>127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LaBrake, Scott</dc:creator>
  <cp:lastModifiedBy>LaBrake, Scott</cp:lastModifiedBy>
  <cp:revision>3</cp:revision>
  <dcterms:created xsi:type="dcterms:W3CDTF">2022-05-08T18:54:37Z</dcterms:created>
  <dcterms:modified xsi:type="dcterms:W3CDTF">2023-05-08T11:23:30Z</dcterms:modified>
</cp:coreProperties>
</file>