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20" d="100"/>
          <a:sy n="120" d="100"/>
        </p:scale>
        <p:origin x="8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20EFD-5C27-019D-A33F-EF8721165F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7DBA82-148C-90D3-B9CD-ECFAA27F53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FEDCB4-ABAD-2CC9-B243-9D680930E09A}"/>
              </a:ext>
            </a:extLst>
          </p:cNvPr>
          <p:cNvSpPr>
            <a:spLocks noGrp="1"/>
          </p:cNvSpPr>
          <p:nvPr>
            <p:ph type="dt" sz="half" idx="10"/>
          </p:nvPr>
        </p:nvSpPr>
        <p:spPr/>
        <p:txBody>
          <a:bodyPr/>
          <a:lstStyle/>
          <a:p>
            <a:fld id="{61A18418-D0B1-0A4A-8DEB-682AF8035672}" type="datetimeFigureOut">
              <a:rPr lang="en-US" smtClean="0"/>
              <a:t>8/20/24</a:t>
            </a:fld>
            <a:endParaRPr lang="en-US"/>
          </a:p>
        </p:txBody>
      </p:sp>
      <p:sp>
        <p:nvSpPr>
          <p:cNvPr id="5" name="Footer Placeholder 4">
            <a:extLst>
              <a:ext uri="{FF2B5EF4-FFF2-40B4-BE49-F238E27FC236}">
                <a16:creationId xmlns:a16="http://schemas.microsoft.com/office/drawing/2014/main" id="{F058BD88-1572-6478-57F7-0A2765593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28E964-3F29-3852-64EC-9279FD0F6012}"/>
              </a:ext>
            </a:extLst>
          </p:cNvPr>
          <p:cNvSpPr>
            <a:spLocks noGrp="1"/>
          </p:cNvSpPr>
          <p:nvPr>
            <p:ph type="sldNum" sz="quarter" idx="12"/>
          </p:nvPr>
        </p:nvSpPr>
        <p:spPr/>
        <p:txBody>
          <a:bodyPr/>
          <a:lstStyle/>
          <a:p>
            <a:fld id="{87BDA16A-ACEA-6148-A995-A530BC61643B}" type="slidenum">
              <a:rPr lang="en-US" smtClean="0"/>
              <a:t>‹#›</a:t>
            </a:fld>
            <a:endParaRPr lang="en-US"/>
          </a:p>
        </p:txBody>
      </p:sp>
    </p:spTree>
    <p:extLst>
      <p:ext uri="{BB962C8B-B14F-4D97-AF65-F5344CB8AC3E}">
        <p14:creationId xmlns:p14="http://schemas.microsoft.com/office/powerpoint/2010/main" val="1356049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BF3A6-F552-6FB9-A41E-E5B7614C39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DDA681-3EBB-8615-7E65-282F5CF4B0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C679A8-68A2-4167-2F5C-66D5A5C85AFA}"/>
              </a:ext>
            </a:extLst>
          </p:cNvPr>
          <p:cNvSpPr>
            <a:spLocks noGrp="1"/>
          </p:cNvSpPr>
          <p:nvPr>
            <p:ph type="dt" sz="half" idx="10"/>
          </p:nvPr>
        </p:nvSpPr>
        <p:spPr/>
        <p:txBody>
          <a:bodyPr/>
          <a:lstStyle/>
          <a:p>
            <a:fld id="{61A18418-D0B1-0A4A-8DEB-682AF8035672}" type="datetimeFigureOut">
              <a:rPr lang="en-US" smtClean="0"/>
              <a:t>8/20/24</a:t>
            </a:fld>
            <a:endParaRPr lang="en-US"/>
          </a:p>
        </p:txBody>
      </p:sp>
      <p:sp>
        <p:nvSpPr>
          <p:cNvPr id="5" name="Footer Placeholder 4">
            <a:extLst>
              <a:ext uri="{FF2B5EF4-FFF2-40B4-BE49-F238E27FC236}">
                <a16:creationId xmlns:a16="http://schemas.microsoft.com/office/drawing/2014/main" id="{7C0BF2BA-4302-826B-D954-8FE865272D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F14687-098F-11B7-F866-C79F1D0E2E27}"/>
              </a:ext>
            </a:extLst>
          </p:cNvPr>
          <p:cNvSpPr>
            <a:spLocks noGrp="1"/>
          </p:cNvSpPr>
          <p:nvPr>
            <p:ph type="sldNum" sz="quarter" idx="12"/>
          </p:nvPr>
        </p:nvSpPr>
        <p:spPr/>
        <p:txBody>
          <a:bodyPr/>
          <a:lstStyle/>
          <a:p>
            <a:fld id="{87BDA16A-ACEA-6148-A995-A530BC61643B}" type="slidenum">
              <a:rPr lang="en-US" smtClean="0"/>
              <a:t>‹#›</a:t>
            </a:fld>
            <a:endParaRPr lang="en-US"/>
          </a:p>
        </p:txBody>
      </p:sp>
    </p:spTree>
    <p:extLst>
      <p:ext uri="{BB962C8B-B14F-4D97-AF65-F5344CB8AC3E}">
        <p14:creationId xmlns:p14="http://schemas.microsoft.com/office/powerpoint/2010/main" val="2595077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6C2EB0-A011-C79C-BC83-1B8F98DA96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302B4A-A316-57ED-9CB0-C4439140EC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BD97C6-5706-0353-97B8-C5C651D5D4DE}"/>
              </a:ext>
            </a:extLst>
          </p:cNvPr>
          <p:cNvSpPr>
            <a:spLocks noGrp="1"/>
          </p:cNvSpPr>
          <p:nvPr>
            <p:ph type="dt" sz="half" idx="10"/>
          </p:nvPr>
        </p:nvSpPr>
        <p:spPr/>
        <p:txBody>
          <a:bodyPr/>
          <a:lstStyle/>
          <a:p>
            <a:fld id="{61A18418-D0B1-0A4A-8DEB-682AF8035672}" type="datetimeFigureOut">
              <a:rPr lang="en-US" smtClean="0"/>
              <a:t>8/20/24</a:t>
            </a:fld>
            <a:endParaRPr lang="en-US"/>
          </a:p>
        </p:txBody>
      </p:sp>
      <p:sp>
        <p:nvSpPr>
          <p:cNvPr id="5" name="Footer Placeholder 4">
            <a:extLst>
              <a:ext uri="{FF2B5EF4-FFF2-40B4-BE49-F238E27FC236}">
                <a16:creationId xmlns:a16="http://schemas.microsoft.com/office/drawing/2014/main" id="{27BB4B94-3100-85FA-4C60-366785EE50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ACAEAC-8CEC-F015-B968-C88620103877}"/>
              </a:ext>
            </a:extLst>
          </p:cNvPr>
          <p:cNvSpPr>
            <a:spLocks noGrp="1"/>
          </p:cNvSpPr>
          <p:nvPr>
            <p:ph type="sldNum" sz="quarter" idx="12"/>
          </p:nvPr>
        </p:nvSpPr>
        <p:spPr/>
        <p:txBody>
          <a:bodyPr/>
          <a:lstStyle/>
          <a:p>
            <a:fld id="{87BDA16A-ACEA-6148-A995-A530BC61643B}" type="slidenum">
              <a:rPr lang="en-US" smtClean="0"/>
              <a:t>‹#›</a:t>
            </a:fld>
            <a:endParaRPr lang="en-US"/>
          </a:p>
        </p:txBody>
      </p:sp>
    </p:spTree>
    <p:extLst>
      <p:ext uri="{BB962C8B-B14F-4D97-AF65-F5344CB8AC3E}">
        <p14:creationId xmlns:p14="http://schemas.microsoft.com/office/powerpoint/2010/main" val="4033536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DC403-4D7D-533E-0D21-2F995B7BB9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B9F1D4-9EC0-0734-F1C8-90AD468A57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246899-A387-6516-BF30-FF3ADA306F1A}"/>
              </a:ext>
            </a:extLst>
          </p:cNvPr>
          <p:cNvSpPr>
            <a:spLocks noGrp="1"/>
          </p:cNvSpPr>
          <p:nvPr>
            <p:ph type="dt" sz="half" idx="10"/>
          </p:nvPr>
        </p:nvSpPr>
        <p:spPr/>
        <p:txBody>
          <a:bodyPr/>
          <a:lstStyle/>
          <a:p>
            <a:fld id="{61A18418-D0B1-0A4A-8DEB-682AF8035672}" type="datetimeFigureOut">
              <a:rPr lang="en-US" smtClean="0"/>
              <a:t>8/20/24</a:t>
            </a:fld>
            <a:endParaRPr lang="en-US"/>
          </a:p>
        </p:txBody>
      </p:sp>
      <p:sp>
        <p:nvSpPr>
          <p:cNvPr id="5" name="Footer Placeholder 4">
            <a:extLst>
              <a:ext uri="{FF2B5EF4-FFF2-40B4-BE49-F238E27FC236}">
                <a16:creationId xmlns:a16="http://schemas.microsoft.com/office/drawing/2014/main" id="{083D1DDF-0C55-06FD-7302-122AA9445B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3EC477-709F-E9E0-39BB-D6525BB03258}"/>
              </a:ext>
            </a:extLst>
          </p:cNvPr>
          <p:cNvSpPr>
            <a:spLocks noGrp="1"/>
          </p:cNvSpPr>
          <p:nvPr>
            <p:ph type="sldNum" sz="quarter" idx="12"/>
          </p:nvPr>
        </p:nvSpPr>
        <p:spPr/>
        <p:txBody>
          <a:bodyPr/>
          <a:lstStyle/>
          <a:p>
            <a:fld id="{87BDA16A-ACEA-6148-A995-A530BC61643B}" type="slidenum">
              <a:rPr lang="en-US" smtClean="0"/>
              <a:t>‹#›</a:t>
            </a:fld>
            <a:endParaRPr lang="en-US"/>
          </a:p>
        </p:txBody>
      </p:sp>
    </p:spTree>
    <p:extLst>
      <p:ext uri="{BB962C8B-B14F-4D97-AF65-F5344CB8AC3E}">
        <p14:creationId xmlns:p14="http://schemas.microsoft.com/office/powerpoint/2010/main" val="3303104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9F3EF-0DB3-292E-46DD-AB05D4D8A5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037EA4-8F5F-E793-301E-60A8C50A48F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B1EAF4-F05D-BC5F-5DE2-572ACD7B7173}"/>
              </a:ext>
            </a:extLst>
          </p:cNvPr>
          <p:cNvSpPr>
            <a:spLocks noGrp="1"/>
          </p:cNvSpPr>
          <p:nvPr>
            <p:ph type="dt" sz="half" idx="10"/>
          </p:nvPr>
        </p:nvSpPr>
        <p:spPr/>
        <p:txBody>
          <a:bodyPr/>
          <a:lstStyle/>
          <a:p>
            <a:fld id="{61A18418-D0B1-0A4A-8DEB-682AF8035672}" type="datetimeFigureOut">
              <a:rPr lang="en-US" smtClean="0"/>
              <a:t>8/20/24</a:t>
            </a:fld>
            <a:endParaRPr lang="en-US"/>
          </a:p>
        </p:txBody>
      </p:sp>
      <p:sp>
        <p:nvSpPr>
          <p:cNvPr id="5" name="Footer Placeholder 4">
            <a:extLst>
              <a:ext uri="{FF2B5EF4-FFF2-40B4-BE49-F238E27FC236}">
                <a16:creationId xmlns:a16="http://schemas.microsoft.com/office/drawing/2014/main" id="{2338625F-1D55-F665-DFE1-18EC522ADE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3649F8-5794-C619-F77E-CB2AC49C9F66}"/>
              </a:ext>
            </a:extLst>
          </p:cNvPr>
          <p:cNvSpPr>
            <a:spLocks noGrp="1"/>
          </p:cNvSpPr>
          <p:nvPr>
            <p:ph type="sldNum" sz="quarter" idx="12"/>
          </p:nvPr>
        </p:nvSpPr>
        <p:spPr/>
        <p:txBody>
          <a:bodyPr/>
          <a:lstStyle/>
          <a:p>
            <a:fld id="{87BDA16A-ACEA-6148-A995-A530BC61643B}" type="slidenum">
              <a:rPr lang="en-US" smtClean="0"/>
              <a:t>‹#›</a:t>
            </a:fld>
            <a:endParaRPr lang="en-US"/>
          </a:p>
        </p:txBody>
      </p:sp>
    </p:spTree>
    <p:extLst>
      <p:ext uri="{BB962C8B-B14F-4D97-AF65-F5344CB8AC3E}">
        <p14:creationId xmlns:p14="http://schemas.microsoft.com/office/powerpoint/2010/main" val="1238117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3FDFD-7CCF-B1AD-7437-53F23348C3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F26F24-2882-024F-0658-BCFA43A0ED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27C58C-C496-FF9C-5C4E-9BD98726FA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49959B-7FC7-B6D9-EEE0-5236F3D1FCCC}"/>
              </a:ext>
            </a:extLst>
          </p:cNvPr>
          <p:cNvSpPr>
            <a:spLocks noGrp="1"/>
          </p:cNvSpPr>
          <p:nvPr>
            <p:ph type="dt" sz="half" idx="10"/>
          </p:nvPr>
        </p:nvSpPr>
        <p:spPr/>
        <p:txBody>
          <a:bodyPr/>
          <a:lstStyle/>
          <a:p>
            <a:fld id="{61A18418-D0B1-0A4A-8DEB-682AF8035672}" type="datetimeFigureOut">
              <a:rPr lang="en-US" smtClean="0"/>
              <a:t>8/20/24</a:t>
            </a:fld>
            <a:endParaRPr lang="en-US"/>
          </a:p>
        </p:txBody>
      </p:sp>
      <p:sp>
        <p:nvSpPr>
          <p:cNvPr id="6" name="Footer Placeholder 5">
            <a:extLst>
              <a:ext uri="{FF2B5EF4-FFF2-40B4-BE49-F238E27FC236}">
                <a16:creationId xmlns:a16="http://schemas.microsoft.com/office/drawing/2014/main" id="{5F5850C5-F6FA-85CF-04FE-A82C80E904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29200D-10AA-67BD-D071-EA219FD95500}"/>
              </a:ext>
            </a:extLst>
          </p:cNvPr>
          <p:cNvSpPr>
            <a:spLocks noGrp="1"/>
          </p:cNvSpPr>
          <p:nvPr>
            <p:ph type="sldNum" sz="quarter" idx="12"/>
          </p:nvPr>
        </p:nvSpPr>
        <p:spPr/>
        <p:txBody>
          <a:bodyPr/>
          <a:lstStyle/>
          <a:p>
            <a:fld id="{87BDA16A-ACEA-6148-A995-A530BC61643B}" type="slidenum">
              <a:rPr lang="en-US" smtClean="0"/>
              <a:t>‹#›</a:t>
            </a:fld>
            <a:endParaRPr lang="en-US"/>
          </a:p>
        </p:txBody>
      </p:sp>
    </p:spTree>
    <p:extLst>
      <p:ext uri="{BB962C8B-B14F-4D97-AF65-F5344CB8AC3E}">
        <p14:creationId xmlns:p14="http://schemas.microsoft.com/office/powerpoint/2010/main" val="418164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AEA1B-308F-3FF4-CAC1-C6B79E0CBD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420E69-B8F1-53CE-FB50-5F80801F27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350229-15E8-D91A-F2D7-C471D848D1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B47149-3BB5-ECAD-E6BB-8CF2CAC4C9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D92C78-C0D6-D875-35E0-7EDB4280FE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7993B8-85D1-DBA9-6B11-7952C973680A}"/>
              </a:ext>
            </a:extLst>
          </p:cNvPr>
          <p:cNvSpPr>
            <a:spLocks noGrp="1"/>
          </p:cNvSpPr>
          <p:nvPr>
            <p:ph type="dt" sz="half" idx="10"/>
          </p:nvPr>
        </p:nvSpPr>
        <p:spPr/>
        <p:txBody>
          <a:bodyPr/>
          <a:lstStyle/>
          <a:p>
            <a:fld id="{61A18418-D0B1-0A4A-8DEB-682AF8035672}" type="datetimeFigureOut">
              <a:rPr lang="en-US" smtClean="0"/>
              <a:t>8/20/24</a:t>
            </a:fld>
            <a:endParaRPr lang="en-US"/>
          </a:p>
        </p:txBody>
      </p:sp>
      <p:sp>
        <p:nvSpPr>
          <p:cNvPr id="8" name="Footer Placeholder 7">
            <a:extLst>
              <a:ext uri="{FF2B5EF4-FFF2-40B4-BE49-F238E27FC236}">
                <a16:creationId xmlns:a16="http://schemas.microsoft.com/office/drawing/2014/main" id="{EB52D5EA-88AD-7EB9-188C-9FFC02A1C7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7CC1C9-6BA7-A056-129F-52B492EE1BE1}"/>
              </a:ext>
            </a:extLst>
          </p:cNvPr>
          <p:cNvSpPr>
            <a:spLocks noGrp="1"/>
          </p:cNvSpPr>
          <p:nvPr>
            <p:ph type="sldNum" sz="quarter" idx="12"/>
          </p:nvPr>
        </p:nvSpPr>
        <p:spPr/>
        <p:txBody>
          <a:bodyPr/>
          <a:lstStyle/>
          <a:p>
            <a:fld id="{87BDA16A-ACEA-6148-A995-A530BC61643B}" type="slidenum">
              <a:rPr lang="en-US" smtClean="0"/>
              <a:t>‹#›</a:t>
            </a:fld>
            <a:endParaRPr lang="en-US"/>
          </a:p>
        </p:txBody>
      </p:sp>
    </p:spTree>
    <p:extLst>
      <p:ext uri="{BB962C8B-B14F-4D97-AF65-F5344CB8AC3E}">
        <p14:creationId xmlns:p14="http://schemas.microsoft.com/office/powerpoint/2010/main" val="1076028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F284F-79D9-4A29-D786-F7D5D02D44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583ADC-4BE7-31F0-CE92-14C2DA74021B}"/>
              </a:ext>
            </a:extLst>
          </p:cNvPr>
          <p:cNvSpPr>
            <a:spLocks noGrp="1"/>
          </p:cNvSpPr>
          <p:nvPr>
            <p:ph type="dt" sz="half" idx="10"/>
          </p:nvPr>
        </p:nvSpPr>
        <p:spPr/>
        <p:txBody>
          <a:bodyPr/>
          <a:lstStyle/>
          <a:p>
            <a:fld id="{61A18418-D0B1-0A4A-8DEB-682AF8035672}" type="datetimeFigureOut">
              <a:rPr lang="en-US" smtClean="0"/>
              <a:t>8/20/24</a:t>
            </a:fld>
            <a:endParaRPr lang="en-US"/>
          </a:p>
        </p:txBody>
      </p:sp>
      <p:sp>
        <p:nvSpPr>
          <p:cNvPr id="4" name="Footer Placeholder 3">
            <a:extLst>
              <a:ext uri="{FF2B5EF4-FFF2-40B4-BE49-F238E27FC236}">
                <a16:creationId xmlns:a16="http://schemas.microsoft.com/office/drawing/2014/main" id="{257702D0-6584-04EC-5ED6-E658AEF41E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945FCB-FA77-F08A-85EE-4AB33E32C8B8}"/>
              </a:ext>
            </a:extLst>
          </p:cNvPr>
          <p:cNvSpPr>
            <a:spLocks noGrp="1"/>
          </p:cNvSpPr>
          <p:nvPr>
            <p:ph type="sldNum" sz="quarter" idx="12"/>
          </p:nvPr>
        </p:nvSpPr>
        <p:spPr/>
        <p:txBody>
          <a:bodyPr/>
          <a:lstStyle/>
          <a:p>
            <a:fld id="{87BDA16A-ACEA-6148-A995-A530BC61643B}" type="slidenum">
              <a:rPr lang="en-US" smtClean="0"/>
              <a:t>‹#›</a:t>
            </a:fld>
            <a:endParaRPr lang="en-US"/>
          </a:p>
        </p:txBody>
      </p:sp>
    </p:spTree>
    <p:extLst>
      <p:ext uri="{BB962C8B-B14F-4D97-AF65-F5344CB8AC3E}">
        <p14:creationId xmlns:p14="http://schemas.microsoft.com/office/powerpoint/2010/main" val="3184626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1F3778-066B-C004-F928-5015C8505238}"/>
              </a:ext>
            </a:extLst>
          </p:cNvPr>
          <p:cNvSpPr>
            <a:spLocks noGrp="1"/>
          </p:cNvSpPr>
          <p:nvPr>
            <p:ph type="dt" sz="half" idx="10"/>
          </p:nvPr>
        </p:nvSpPr>
        <p:spPr/>
        <p:txBody>
          <a:bodyPr/>
          <a:lstStyle/>
          <a:p>
            <a:fld id="{61A18418-D0B1-0A4A-8DEB-682AF8035672}" type="datetimeFigureOut">
              <a:rPr lang="en-US" smtClean="0"/>
              <a:t>8/20/24</a:t>
            </a:fld>
            <a:endParaRPr lang="en-US"/>
          </a:p>
        </p:txBody>
      </p:sp>
      <p:sp>
        <p:nvSpPr>
          <p:cNvPr id="3" name="Footer Placeholder 2">
            <a:extLst>
              <a:ext uri="{FF2B5EF4-FFF2-40B4-BE49-F238E27FC236}">
                <a16:creationId xmlns:a16="http://schemas.microsoft.com/office/drawing/2014/main" id="{F7E3A401-B845-198C-3432-90796AE44A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9D8D84-3D86-95E0-9F76-3FB9D05C0CE0}"/>
              </a:ext>
            </a:extLst>
          </p:cNvPr>
          <p:cNvSpPr>
            <a:spLocks noGrp="1"/>
          </p:cNvSpPr>
          <p:nvPr>
            <p:ph type="sldNum" sz="quarter" idx="12"/>
          </p:nvPr>
        </p:nvSpPr>
        <p:spPr/>
        <p:txBody>
          <a:bodyPr/>
          <a:lstStyle/>
          <a:p>
            <a:fld id="{87BDA16A-ACEA-6148-A995-A530BC61643B}" type="slidenum">
              <a:rPr lang="en-US" smtClean="0"/>
              <a:t>‹#›</a:t>
            </a:fld>
            <a:endParaRPr lang="en-US"/>
          </a:p>
        </p:txBody>
      </p:sp>
    </p:spTree>
    <p:extLst>
      <p:ext uri="{BB962C8B-B14F-4D97-AF65-F5344CB8AC3E}">
        <p14:creationId xmlns:p14="http://schemas.microsoft.com/office/powerpoint/2010/main" val="280517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9D4A8-B347-D4C2-7FBA-3C88804113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E3961F-6CE5-3D54-920C-46E9DE587C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13A67B-211A-2608-7EBB-002E46170B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F207B7-61C1-A2BD-1753-20A3B6A8B9E4}"/>
              </a:ext>
            </a:extLst>
          </p:cNvPr>
          <p:cNvSpPr>
            <a:spLocks noGrp="1"/>
          </p:cNvSpPr>
          <p:nvPr>
            <p:ph type="dt" sz="half" idx="10"/>
          </p:nvPr>
        </p:nvSpPr>
        <p:spPr/>
        <p:txBody>
          <a:bodyPr/>
          <a:lstStyle/>
          <a:p>
            <a:fld id="{61A18418-D0B1-0A4A-8DEB-682AF8035672}" type="datetimeFigureOut">
              <a:rPr lang="en-US" smtClean="0"/>
              <a:t>8/20/24</a:t>
            </a:fld>
            <a:endParaRPr lang="en-US"/>
          </a:p>
        </p:txBody>
      </p:sp>
      <p:sp>
        <p:nvSpPr>
          <p:cNvPr id="6" name="Footer Placeholder 5">
            <a:extLst>
              <a:ext uri="{FF2B5EF4-FFF2-40B4-BE49-F238E27FC236}">
                <a16:creationId xmlns:a16="http://schemas.microsoft.com/office/drawing/2014/main" id="{813B66E3-9F68-947B-FF28-3BD24F7A2E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5EA69E-BF35-EFE2-6D18-76A69BAF7D85}"/>
              </a:ext>
            </a:extLst>
          </p:cNvPr>
          <p:cNvSpPr>
            <a:spLocks noGrp="1"/>
          </p:cNvSpPr>
          <p:nvPr>
            <p:ph type="sldNum" sz="quarter" idx="12"/>
          </p:nvPr>
        </p:nvSpPr>
        <p:spPr/>
        <p:txBody>
          <a:bodyPr/>
          <a:lstStyle/>
          <a:p>
            <a:fld id="{87BDA16A-ACEA-6148-A995-A530BC61643B}" type="slidenum">
              <a:rPr lang="en-US" smtClean="0"/>
              <a:t>‹#›</a:t>
            </a:fld>
            <a:endParaRPr lang="en-US"/>
          </a:p>
        </p:txBody>
      </p:sp>
    </p:spTree>
    <p:extLst>
      <p:ext uri="{BB962C8B-B14F-4D97-AF65-F5344CB8AC3E}">
        <p14:creationId xmlns:p14="http://schemas.microsoft.com/office/powerpoint/2010/main" val="2546249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0A8CB-3118-DF78-F91B-E64A0E7C5F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C1D795-FD42-63F4-418A-026B9966B9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C9DABD-9009-18D2-90E9-7E82F80346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84D56A-9EE9-99F6-C148-4560DA899226}"/>
              </a:ext>
            </a:extLst>
          </p:cNvPr>
          <p:cNvSpPr>
            <a:spLocks noGrp="1"/>
          </p:cNvSpPr>
          <p:nvPr>
            <p:ph type="dt" sz="half" idx="10"/>
          </p:nvPr>
        </p:nvSpPr>
        <p:spPr/>
        <p:txBody>
          <a:bodyPr/>
          <a:lstStyle/>
          <a:p>
            <a:fld id="{61A18418-D0B1-0A4A-8DEB-682AF8035672}" type="datetimeFigureOut">
              <a:rPr lang="en-US" smtClean="0"/>
              <a:t>8/20/24</a:t>
            </a:fld>
            <a:endParaRPr lang="en-US"/>
          </a:p>
        </p:txBody>
      </p:sp>
      <p:sp>
        <p:nvSpPr>
          <p:cNvPr id="6" name="Footer Placeholder 5">
            <a:extLst>
              <a:ext uri="{FF2B5EF4-FFF2-40B4-BE49-F238E27FC236}">
                <a16:creationId xmlns:a16="http://schemas.microsoft.com/office/drawing/2014/main" id="{2273C38B-1553-A646-C184-6B04302F75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100E0C-965A-7FD0-B658-DE482B35F7DC}"/>
              </a:ext>
            </a:extLst>
          </p:cNvPr>
          <p:cNvSpPr>
            <a:spLocks noGrp="1"/>
          </p:cNvSpPr>
          <p:nvPr>
            <p:ph type="sldNum" sz="quarter" idx="12"/>
          </p:nvPr>
        </p:nvSpPr>
        <p:spPr/>
        <p:txBody>
          <a:bodyPr/>
          <a:lstStyle/>
          <a:p>
            <a:fld id="{87BDA16A-ACEA-6148-A995-A530BC61643B}" type="slidenum">
              <a:rPr lang="en-US" smtClean="0"/>
              <a:t>‹#›</a:t>
            </a:fld>
            <a:endParaRPr lang="en-US"/>
          </a:p>
        </p:txBody>
      </p:sp>
    </p:spTree>
    <p:extLst>
      <p:ext uri="{BB962C8B-B14F-4D97-AF65-F5344CB8AC3E}">
        <p14:creationId xmlns:p14="http://schemas.microsoft.com/office/powerpoint/2010/main" val="381828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90E3DA-DD45-E9F4-58C8-D3DA1EE424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BF79C7-EF7E-536A-0257-43374FB114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58BFDA-C2D2-78E8-26F8-777E11F3AC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1A18418-D0B1-0A4A-8DEB-682AF8035672}" type="datetimeFigureOut">
              <a:rPr lang="en-US" smtClean="0"/>
              <a:t>8/20/24</a:t>
            </a:fld>
            <a:endParaRPr lang="en-US"/>
          </a:p>
        </p:txBody>
      </p:sp>
      <p:sp>
        <p:nvSpPr>
          <p:cNvPr id="5" name="Footer Placeholder 4">
            <a:extLst>
              <a:ext uri="{FF2B5EF4-FFF2-40B4-BE49-F238E27FC236}">
                <a16:creationId xmlns:a16="http://schemas.microsoft.com/office/drawing/2014/main" id="{280224DE-C563-DA1B-ADC0-C851B55323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6BE8855-CA2B-197D-CCF0-F1E65B5BB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7BDA16A-ACEA-6148-A995-A530BC61643B}" type="slidenum">
              <a:rPr lang="en-US" smtClean="0"/>
              <a:t>‹#›</a:t>
            </a:fld>
            <a:endParaRPr lang="en-US"/>
          </a:p>
        </p:txBody>
      </p:sp>
    </p:spTree>
    <p:extLst>
      <p:ext uri="{BB962C8B-B14F-4D97-AF65-F5344CB8AC3E}">
        <p14:creationId xmlns:p14="http://schemas.microsoft.com/office/powerpoint/2010/main" val="3655775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888076-6D0D-8FF2-424E-9E5CE267EB8D}"/>
              </a:ext>
            </a:extLst>
          </p:cNvPr>
          <p:cNvSpPr txBox="1"/>
          <p:nvPr/>
        </p:nvSpPr>
        <p:spPr>
          <a:xfrm>
            <a:off x="120981" y="87072"/>
            <a:ext cx="1031789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Introduction and Course Outline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C39D3AD-DD1A-FD35-367D-8861C1AEE0CB}"/>
                  </a:ext>
                </a:extLst>
              </p:cNvPr>
              <p:cNvSpPr txBox="1"/>
              <p:nvPr/>
            </p:nvSpPr>
            <p:spPr>
              <a:xfrm>
                <a:off x="167052" y="680817"/>
                <a:ext cx="11857896" cy="6055504"/>
              </a:xfrm>
              <a:prstGeom prst="rect">
                <a:avLst/>
              </a:prstGeom>
              <a:noFill/>
            </p:spPr>
            <p:txBody>
              <a:bodyPr wrap="square" rtlCol="0">
                <a:spAutoFit/>
              </a:bodyPr>
              <a:lstStyle/>
              <a:p>
                <a:r>
                  <a:rPr lang="en-US" dirty="0">
                    <a:solidFill>
                      <a:srgbClr val="00B050"/>
                    </a:solidFill>
                    <a:latin typeface="Times New Roman" panose="02020603050405020304" pitchFamily="18" charset="0"/>
                    <a:cs typeface="Times New Roman" panose="02020603050405020304" pitchFamily="18" charset="0"/>
                  </a:rPr>
                  <a:t>Basics of Physics 110</a:t>
                </a:r>
              </a:p>
              <a:p>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sym typeface="Wingdings" pitchFamily="2" charset="2"/>
                  </a:rPr>
                  <a:t>Forces causes changes in motion and the goal was to model motion.</a:t>
                </a:r>
              </a:p>
              <a:p>
                <a:pPr marL="1200150" lvl="2"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sym typeface="Wingdings" pitchFamily="2" charset="2"/>
                  </a:rPr>
                  <a:t>Objects can be </a:t>
                </a:r>
                <a:r>
                  <a:rPr lang="en-US" b="1" i="1" dirty="0">
                    <a:latin typeface="Times New Roman" panose="02020603050405020304" pitchFamily="18" charset="0"/>
                    <a:cs typeface="Times New Roman" panose="02020603050405020304" pitchFamily="18" charset="0"/>
                    <a:sym typeface="Wingdings" pitchFamily="2" charset="2"/>
                  </a:rPr>
                  <a:t>solid</a:t>
                </a:r>
                <a:r>
                  <a:rPr lang="en-US" dirty="0">
                    <a:latin typeface="Times New Roman" panose="02020603050405020304" pitchFamily="18" charset="0"/>
                    <a:cs typeface="Times New Roman" panose="02020603050405020304" pitchFamily="18" charset="0"/>
                    <a:sym typeface="Wingdings" pitchFamily="2" charset="2"/>
                  </a:rPr>
                  <a:t> (both point like and extended), </a:t>
                </a:r>
                <a:r>
                  <a:rPr lang="en-US" b="1" i="1" dirty="0">
                    <a:latin typeface="Times New Roman" panose="02020603050405020304" pitchFamily="18" charset="0"/>
                    <a:cs typeface="Times New Roman" panose="02020603050405020304" pitchFamily="18" charset="0"/>
                    <a:sym typeface="Wingdings" pitchFamily="2" charset="2"/>
                  </a:rPr>
                  <a:t>liquid</a:t>
                </a:r>
                <a:r>
                  <a:rPr lang="en-US" dirty="0">
                    <a:latin typeface="Times New Roman" panose="02020603050405020304" pitchFamily="18" charset="0"/>
                    <a:cs typeface="Times New Roman" panose="02020603050405020304" pitchFamily="18" charset="0"/>
                    <a:sym typeface="Wingdings" pitchFamily="2" charset="2"/>
                  </a:rPr>
                  <a:t> or </a:t>
                </a:r>
                <a:r>
                  <a:rPr lang="en-US" b="1" i="1" dirty="0">
                    <a:latin typeface="Times New Roman" panose="02020603050405020304" pitchFamily="18" charset="0"/>
                    <a:cs typeface="Times New Roman" panose="02020603050405020304" pitchFamily="18" charset="0"/>
                    <a:sym typeface="Wingdings" pitchFamily="2" charset="2"/>
                  </a:rPr>
                  <a:t>gas</a:t>
                </a:r>
                <a:r>
                  <a:rPr lang="en-US" dirty="0">
                    <a:latin typeface="Times New Roman" panose="02020603050405020304" pitchFamily="18" charset="0"/>
                    <a:cs typeface="Times New Roman" panose="02020603050405020304" pitchFamily="18" charset="0"/>
                    <a:sym typeface="Wingdings" pitchFamily="2" charset="2"/>
                  </a:rPr>
                  <a:t> with liquids and gasses collectively called fluids.</a:t>
                </a:r>
              </a:p>
              <a:p>
                <a:pPr marL="1200150" lvl="2"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sym typeface="Wingdings" pitchFamily="2" charset="2"/>
                  </a:rPr>
                  <a:t>Objects are quantified by an </a:t>
                </a:r>
                <a:r>
                  <a:rPr lang="en-US" b="1" i="1" dirty="0">
                    <a:latin typeface="Times New Roman" panose="02020603050405020304" pitchFamily="18" charset="0"/>
                    <a:cs typeface="Times New Roman" panose="02020603050405020304" pitchFamily="18" charset="0"/>
                    <a:sym typeface="Wingdings" pitchFamily="2" charset="2"/>
                  </a:rPr>
                  <a:t>intrinsic property of matter </a:t>
                </a:r>
                <a:r>
                  <a:rPr lang="en-US" dirty="0">
                    <a:latin typeface="Times New Roman" panose="02020603050405020304" pitchFamily="18" charset="0"/>
                    <a:cs typeface="Times New Roman" panose="02020603050405020304" pitchFamily="18" charset="0"/>
                    <a:sym typeface="Wingdings" pitchFamily="2" charset="2"/>
                  </a:rPr>
                  <a:t>that we call </a:t>
                </a:r>
                <a:r>
                  <a:rPr lang="en-US" b="1" i="1" dirty="0">
                    <a:latin typeface="Times New Roman" panose="02020603050405020304" pitchFamily="18" charset="0"/>
                    <a:cs typeface="Times New Roman" panose="02020603050405020304" pitchFamily="18" charset="0"/>
                    <a:sym typeface="Wingdings" pitchFamily="2" charset="2"/>
                  </a:rPr>
                  <a:t>mass</a:t>
                </a:r>
                <a:r>
                  <a:rPr lang="en-US" dirty="0">
                    <a:latin typeface="Times New Roman" panose="02020603050405020304" pitchFamily="18" charset="0"/>
                    <a:cs typeface="Times New Roman" panose="02020603050405020304" pitchFamily="18" charset="0"/>
                    <a:sym typeface="Wingdings" pitchFamily="2" charset="2"/>
                  </a:rPr>
                  <a:t> (</a:t>
                </a:r>
                <a14:m>
                  <m:oMath xmlns:m="http://schemas.openxmlformats.org/officeDocument/2006/math">
                    <m:r>
                      <a:rPr lang="en-US" b="0" i="1" smtClean="0">
                        <a:latin typeface="Cambria Math" panose="02040503050406030204" pitchFamily="18" charset="0"/>
                        <a:cs typeface="Times New Roman" panose="02020603050405020304" pitchFamily="18" charset="0"/>
                        <a:sym typeface="Wingdings" pitchFamily="2" charset="2"/>
                      </a:rPr>
                      <m:t>𝑚</m:t>
                    </m:r>
                  </m:oMath>
                </a14:m>
                <a:r>
                  <a:rPr lang="en-US" dirty="0">
                    <a:latin typeface="Times New Roman" panose="02020603050405020304" pitchFamily="18" charset="0"/>
                    <a:cs typeface="Times New Roman" panose="02020603050405020304" pitchFamily="18" charset="0"/>
                    <a:sym typeface="Wingdings" pitchFamily="2" charset="2"/>
                  </a:rPr>
                  <a:t>).</a:t>
                </a:r>
              </a:p>
              <a:p>
                <a:pPr marL="1200150" lvl="2"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sym typeface="Wingdings" pitchFamily="2" charset="2"/>
                  </a:rPr>
                  <a:t>We started by modeling all objects as solid and point-like to study </a:t>
                </a:r>
                <a:r>
                  <a:rPr lang="en-US" b="1" i="1" dirty="0">
                    <a:latin typeface="Times New Roman" panose="02020603050405020304" pitchFamily="18" charset="0"/>
                    <a:cs typeface="Times New Roman" panose="02020603050405020304" pitchFamily="18" charset="0"/>
                    <a:sym typeface="Wingdings" pitchFamily="2" charset="2"/>
                  </a:rPr>
                  <a:t>translational motion </a:t>
                </a:r>
                <a:r>
                  <a:rPr lang="en-US" dirty="0">
                    <a:latin typeface="Times New Roman" panose="02020603050405020304" pitchFamily="18" charset="0"/>
                    <a:cs typeface="Times New Roman" panose="02020603050405020304" pitchFamily="18" charset="0"/>
                    <a:sym typeface="Wingdings" pitchFamily="2" charset="2"/>
                  </a:rPr>
                  <a:t>and </a:t>
                </a:r>
                <a:r>
                  <a:rPr lang="en-US" b="1" i="1" dirty="0">
                    <a:latin typeface="Times New Roman" panose="02020603050405020304" pitchFamily="18" charset="0"/>
                    <a:cs typeface="Times New Roman" panose="02020603050405020304" pitchFamily="18" charset="0"/>
                    <a:sym typeface="Wingdings" pitchFamily="2" charset="2"/>
                  </a:rPr>
                  <a:t>vibrational motion</a:t>
                </a:r>
                <a:r>
                  <a:rPr lang="en-US" dirty="0">
                    <a:latin typeface="Times New Roman" panose="02020603050405020304" pitchFamily="18" charset="0"/>
                    <a:cs typeface="Times New Roman" panose="02020603050405020304" pitchFamily="18" charset="0"/>
                    <a:sym typeface="Wingdings" pitchFamily="2" charset="2"/>
                  </a:rPr>
                  <a:t>.</a:t>
                </a:r>
              </a:p>
              <a:p>
                <a:pPr marL="1200150" lvl="2"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sym typeface="Wingdings" pitchFamily="2" charset="2"/>
                  </a:rPr>
                  <a:t>Then we let those solid object have extent to look at translational and </a:t>
                </a:r>
                <a:r>
                  <a:rPr lang="en-US" b="1" i="1" dirty="0">
                    <a:latin typeface="Times New Roman" panose="02020603050405020304" pitchFamily="18" charset="0"/>
                    <a:cs typeface="Times New Roman" panose="02020603050405020304" pitchFamily="18" charset="0"/>
                    <a:sym typeface="Wingdings" pitchFamily="2" charset="2"/>
                  </a:rPr>
                  <a:t>rotational motion</a:t>
                </a:r>
                <a:r>
                  <a:rPr lang="en-US" dirty="0">
                    <a:latin typeface="Times New Roman" panose="02020603050405020304" pitchFamily="18" charset="0"/>
                    <a:cs typeface="Times New Roman" panose="02020603050405020304" pitchFamily="18" charset="0"/>
                    <a:sym typeface="Wingdings" pitchFamily="2" charset="2"/>
                  </a:rPr>
                  <a:t>.</a:t>
                </a:r>
              </a:p>
              <a:p>
                <a:pPr marL="1200150" lvl="2"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Since all objects are not solid, we then looked at the translational motion (and while we didn’t, we could have looked at rotational motion too) of fluids.</a:t>
                </a:r>
              </a:p>
              <a:p>
                <a:pPr marL="1200150" lvl="2"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To solve motion problems, we utilized the problem-solving techniques </a:t>
                </a:r>
                <a:r>
                  <a:rPr lang="en-US" dirty="0">
                    <a:latin typeface="Times New Roman" panose="02020603050405020304" pitchFamily="18" charset="0"/>
                    <a:cs typeface="Times New Roman" panose="02020603050405020304" pitchFamily="18" charset="0"/>
                    <a:sym typeface="Wingdings" pitchFamily="2" charset="2"/>
                  </a:rPr>
                  <a:t>of </a:t>
                </a:r>
                <a:r>
                  <a:rPr lang="en-US" b="1" i="1" dirty="0">
                    <a:solidFill>
                      <a:srgbClr val="00B050"/>
                    </a:solidFill>
                    <a:latin typeface="Times New Roman" panose="02020603050405020304" pitchFamily="18" charset="0"/>
                    <a:cs typeface="Times New Roman" panose="02020603050405020304" pitchFamily="18" charset="0"/>
                    <a:sym typeface="Wingdings" pitchFamily="2" charset="2"/>
                  </a:rPr>
                  <a:t>Forces</a:t>
                </a:r>
                <a:r>
                  <a:rPr lang="en-US" dirty="0">
                    <a:latin typeface="Times New Roman" panose="02020603050405020304" pitchFamily="18" charset="0"/>
                    <a:cs typeface="Times New Roman" panose="02020603050405020304" pitchFamily="18" charset="0"/>
                    <a:sym typeface="Wingdings" pitchFamily="2" charset="2"/>
                  </a:rPr>
                  <a:t> and </a:t>
                </a:r>
                <a:r>
                  <a:rPr lang="en-US" b="1" i="1" dirty="0">
                    <a:solidFill>
                      <a:srgbClr val="00B050"/>
                    </a:solidFill>
                    <a:latin typeface="Times New Roman" panose="02020603050405020304" pitchFamily="18" charset="0"/>
                    <a:cs typeface="Times New Roman" panose="02020603050405020304" pitchFamily="18" charset="0"/>
                    <a:sym typeface="Wingdings" pitchFamily="2" charset="2"/>
                  </a:rPr>
                  <a:t>Energy</a:t>
                </a:r>
                <a:r>
                  <a:rPr lang="en-US" dirty="0">
                    <a:latin typeface="Times New Roman" panose="02020603050405020304" pitchFamily="18" charset="0"/>
                    <a:cs typeface="Times New Roman" panose="02020603050405020304" pitchFamily="18" charset="0"/>
                    <a:sym typeface="Wingdings" pitchFamily="2" charset="2"/>
                  </a:rPr>
                  <a:t> (or a combination of both).</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sym typeface="Wingdings" pitchFamily="2" charset="2"/>
                </a:endParaRPr>
              </a:p>
              <a:p>
                <a:pPr marL="742950" lvl="1" indent="-285750">
                  <a:buFont typeface="Arial" panose="020B0604020202020204" pitchFamily="34" charset="0"/>
                  <a:buChar char="•"/>
                </a:pPr>
                <a:r>
                  <a:rPr lang="en-US" b="1" i="1" dirty="0">
                    <a:latin typeface="Times New Roman" panose="02020603050405020304" pitchFamily="18" charset="0"/>
                    <a:cs typeface="Times New Roman" panose="02020603050405020304" pitchFamily="18" charset="0"/>
                    <a:sym typeface="Wingdings" pitchFamily="2" charset="2"/>
                  </a:rPr>
                  <a:t>Forces</a:t>
                </a:r>
                <a:r>
                  <a:rPr lang="en-US" dirty="0">
                    <a:latin typeface="Times New Roman" panose="02020603050405020304" pitchFamily="18" charset="0"/>
                    <a:cs typeface="Times New Roman" panose="02020603050405020304" pitchFamily="18" charset="0"/>
                    <a:sym typeface="Wingdings" pitchFamily="2" charset="2"/>
                  </a:rPr>
                  <a:t> (by Newton’s laws of motion) cause changes in motion (motion = momentum  </a:t>
                </a:r>
                <a14:m>
                  <m:oMath xmlns:m="http://schemas.openxmlformats.org/officeDocument/2006/math">
                    <m:acc>
                      <m:accPr>
                        <m:chr m:val="⃗"/>
                        <m:ctrlPr>
                          <a:rPr lang="en-US" i="1" smtClean="0">
                            <a:latin typeface="Cambria Math" panose="02040503050406030204" pitchFamily="18" charset="0"/>
                            <a:cs typeface="Times New Roman" panose="02020603050405020304" pitchFamily="18" charset="0"/>
                            <a:sym typeface="Wingdings" pitchFamily="2" charset="2"/>
                          </a:rPr>
                        </m:ctrlPr>
                      </m:accPr>
                      <m:e>
                        <m:r>
                          <a:rPr lang="en-US" b="0" i="1" smtClean="0">
                            <a:latin typeface="Cambria Math" panose="02040503050406030204" pitchFamily="18" charset="0"/>
                            <a:cs typeface="Times New Roman" panose="02020603050405020304" pitchFamily="18" charset="0"/>
                            <a:sym typeface="Wingdings" pitchFamily="2" charset="2"/>
                          </a:rPr>
                          <m:t>𝑝</m:t>
                        </m:r>
                      </m:e>
                    </m:acc>
                    <m:r>
                      <a:rPr lang="en-US" b="0" i="1" smtClean="0">
                        <a:latin typeface="Cambria Math" panose="02040503050406030204" pitchFamily="18" charset="0"/>
                        <a:cs typeface="Times New Roman" panose="02020603050405020304" pitchFamily="18" charset="0"/>
                        <a:sym typeface="Wingdings" pitchFamily="2" charset="2"/>
                      </a:rPr>
                      <m:t>=</m:t>
                    </m:r>
                    <m:r>
                      <a:rPr lang="en-US" b="0" i="1" smtClean="0">
                        <a:latin typeface="Cambria Math" panose="02040503050406030204" pitchFamily="18" charset="0"/>
                        <a:cs typeface="Times New Roman" panose="02020603050405020304" pitchFamily="18" charset="0"/>
                        <a:sym typeface="Wingdings" pitchFamily="2" charset="2"/>
                      </a:rPr>
                      <m:t>𝑚</m:t>
                    </m:r>
                    <m:acc>
                      <m:accPr>
                        <m:chr m:val="⃗"/>
                        <m:ctrlPr>
                          <a:rPr lang="en-US" b="0" i="1" smtClean="0">
                            <a:latin typeface="Cambria Math" panose="02040503050406030204" pitchFamily="18" charset="0"/>
                            <a:cs typeface="Times New Roman" panose="02020603050405020304" pitchFamily="18" charset="0"/>
                            <a:sym typeface="Wingdings" pitchFamily="2" charset="2"/>
                          </a:rPr>
                        </m:ctrlPr>
                      </m:accPr>
                      <m:e>
                        <m:r>
                          <a:rPr lang="en-US" b="0" i="1" smtClean="0">
                            <a:latin typeface="Cambria Math" panose="02040503050406030204" pitchFamily="18" charset="0"/>
                            <a:cs typeface="Times New Roman" panose="02020603050405020304" pitchFamily="18" charset="0"/>
                            <a:sym typeface="Wingdings" pitchFamily="2" charset="2"/>
                          </a:rPr>
                          <m:t>𝑣</m:t>
                        </m:r>
                      </m:e>
                    </m:acc>
                  </m:oMath>
                </a14:m>
                <a:r>
                  <a:rPr lang="en-US" dirty="0">
                    <a:latin typeface="Times New Roman" panose="02020603050405020304" pitchFamily="18" charset="0"/>
                    <a:cs typeface="Times New Roman" panose="02020603050405020304" pitchFamily="18" charset="0"/>
                    <a:sym typeface="Wingdings" pitchFamily="2" charset="2"/>
                  </a:rPr>
                  <a:t>) due to the object’s interaction with its environment.  </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sym typeface="Wingdings" pitchFamily="2" charset="2"/>
                </a:endParaRPr>
              </a:p>
              <a:p>
                <a:pPr marL="1657350" lvl="3" indent="-285750">
                  <a:buFont typeface="Arial" panose="020B0604020202020204" pitchFamily="34" charset="0"/>
                  <a:buChar char="•"/>
                </a:pPr>
                <a14:m>
                  <m:oMath xmlns:m="http://schemas.openxmlformats.org/officeDocument/2006/math">
                    <m:acc>
                      <m:accPr>
                        <m:chr m:val="⃗"/>
                        <m:ctrlPr>
                          <a:rPr lang="en-US" i="1" smtClean="0">
                            <a:latin typeface="Cambria Math" panose="02040503050406030204" pitchFamily="18" charset="0"/>
                            <a:cs typeface="Times New Roman" panose="02020603050405020304" pitchFamily="18" charset="0"/>
                            <a:sym typeface="Wingdings" pitchFamily="2" charset="2"/>
                          </a:rPr>
                        </m:ctrlPr>
                      </m:accPr>
                      <m:e>
                        <m:r>
                          <a:rPr lang="en-US" b="0" i="1" smtClean="0">
                            <a:latin typeface="Cambria Math" panose="02040503050406030204" pitchFamily="18" charset="0"/>
                            <a:cs typeface="Times New Roman" panose="02020603050405020304" pitchFamily="18" charset="0"/>
                            <a:sym typeface="Wingdings" pitchFamily="2" charset="2"/>
                          </a:rPr>
                          <m:t>𝐹</m:t>
                        </m:r>
                      </m:e>
                    </m:acc>
                    <m:r>
                      <a:rPr lang="en-US" b="0" i="1" smtClean="0">
                        <a:latin typeface="Cambria Math" panose="02040503050406030204" pitchFamily="18" charset="0"/>
                        <a:cs typeface="Times New Roman" panose="02020603050405020304" pitchFamily="18" charset="0"/>
                        <a:sym typeface="Wingdings" pitchFamily="2" charset="2"/>
                      </a:rPr>
                      <m:t>=</m:t>
                    </m:r>
                    <m:f>
                      <m:fPr>
                        <m:ctrlPr>
                          <a:rPr lang="en-US" b="0" i="1" smtClean="0">
                            <a:latin typeface="Cambria Math" panose="02040503050406030204" pitchFamily="18" charset="0"/>
                            <a:cs typeface="Times New Roman" panose="02020603050405020304" pitchFamily="18" charset="0"/>
                            <a:sym typeface="Wingdings" pitchFamily="2" charset="2"/>
                          </a:rPr>
                        </m:ctrlPr>
                      </m:fPr>
                      <m:num>
                        <m:r>
                          <a:rPr lang="en-US" b="0" i="1" smtClean="0">
                            <a:latin typeface="Cambria Math" panose="02040503050406030204" pitchFamily="18" charset="0"/>
                            <a:cs typeface="Times New Roman" panose="02020603050405020304" pitchFamily="18" charset="0"/>
                            <a:sym typeface="Wingdings" pitchFamily="2" charset="2"/>
                          </a:rPr>
                          <m:t>𝑑</m:t>
                        </m:r>
                        <m:acc>
                          <m:accPr>
                            <m:chr m:val="⃗"/>
                            <m:ctrlPr>
                              <a:rPr lang="en-US" b="0" i="1" smtClean="0">
                                <a:latin typeface="Cambria Math" panose="02040503050406030204" pitchFamily="18" charset="0"/>
                                <a:cs typeface="Times New Roman" panose="02020603050405020304" pitchFamily="18" charset="0"/>
                                <a:sym typeface="Wingdings" pitchFamily="2" charset="2"/>
                              </a:rPr>
                            </m:ctrlPr>
                          </m:accPr>
                          <m:e>
                            <m:r>
                              <a:rPr lang="en-US" b="0" i="1" smtClean="0">
                                <a:latin typeface="Cambria Math" panose="02040503050406030204" pitchFamily="18" charset="0"/>
                                <a:cs typeface="Times New Roman" panose="02020603050405020304" pitchFamily="18" charset="0"/>
                                <a:sym typeface="Wingdings" pitchFamily="2" charset="2"/>
                              </a:rPr>
                              <m:t>𝑝</m:t>
                            </m:r>
                          </m:e>
                        </m:acc>
                      </m:num>
                      <m:den>
                        <m:r>
                          <a:rPr lang="en-US" b="0" i="1" smtClean="0">
                            <a:latin typeface="Cambria Math" panose="02040503050406030204" pitchFamily="18" charset="0"/>
                            <a:cs typeface="Times New Roman" panose="02020603050405020304" pitchFamily="18" charset="0"/>
                            <a:sym typeface="Wingdings" pitchFamily="2" charset="2"/>
                          </a:rPr>
                          <m:t>𝑑𝑡</m:t>
                        </m:r>
                      </m:den>
                    </m:f>
                    <m:r>
                      <a:rPr lang="en-US" b="0" i="1" smtClean="0">
                        <a:latin typeface="Cambria Math" panose="02040503050406030204" pitchFamily="18" charset="0"/>
                        <a:cs typeface="Times New Roman" panose="02020603050405020304" pitchFamily="18" charset="0"/>
                        <a:sym typeface="Wingdings" pitchFamily="2" charset="2"/>
                      </a:rPr>
                      <m:t>=</m:t>
                    </m:r>
                    <m:f>
                      <m:fPr>
                        <m:ctrlPr>
                          <a:rPr lang="en-US" b="0" i="1" smtClean="0">
                            <a:latin typeface="Cambria Math" panose="02040503050406030204" pitchFamily="18" charset="0"/>
                            <a:cs typeface="Times New Roman" panose="02020603050405020304" pitchFamily="18" charset="0"/>
                            <a:sym typeface="Wingdings" pitchFamily="2" charset="2"/>
                          </a:rPr>
                        </m:ctrlPr>
                      </m:fPr>
                      <m:num>
                        <m:r>
                          <a:rPr lang="en-US" b="0" i="1" smtClean="0">
                            <a:latin typeface="Cambria Math" panose="02040503050406030204" pitchFamily="18" charset="0"/>
                            <a:cs typeface="Times New Roman" panose="02020603050405020304" pitchFamily="18" charset="0"/>
                            <a:sym typeface="Wingdings" pitchFamily="2" charset="2"/>
                          </a:rPr>
                          <m:t>𝑑</m:t>
                        </m:r>
                      </m:num>
                      <m:den>
                        <m:r>
                          <a:rPr lang="en-US" b="0" i="1" smtClean="0">
                            <a:latin typeface="Cambria Math" panose="02040503050406030204" pitchFamily="18" charset="0"/>
                            <a:cs typeface="Times New Roman" panose="02020603050405020304" pitchFamily="18" charset="0"/>
                            <a:sym typeface="Wingdings" pitchFamily="2" charset="2"/>
                          </a:rPr>
                          <m:t>𝑑𝑡</m:t>
                        </m:r>
                      </m:den>
                    </m:f>
                    <m:d>
                      <m:dPr>
                        <m:ctrlPr>
                          <a:rPr lang="en-US" b="0" i="1" smtClean="0">
                            <a:latin typeface="Cambria Math" panose="02040503050406030204" pitchFamily="18" charset="0"/>
                            <a:cs typeface="Times New Roman" panose="02020603050405020304" pitchFamily="18" charset="0"/>
                            <a:sym typeface="Wingdings" pitchFamily="2" charset="2"/>
                          </a:rPr>
                        </m:ctrlPr>
                      </m:dPr>
                      <m:e>
                        <m:r>
                          <a:rPr lang="en-US" b="0" i="1" smtClean="0">
                            <a:latin typeface="Cambria Math" panose="02040503050406030204" pitchFamily="18" charset="0"/>
                            <a:cs typeface="Times New Roman" panose="02020603050405020304" pitchFamily="18" charset="0"/>
                            <a:sym typeface="Wingdings" pitchFamily="2" charset="2"/>
                          </a:rPr>
                          <m:t>𝑚</m:t>
                        </m:r>
                        <m:acc>
                          <m:accPr>
                            <m:chr m:val="⃗"/>
                            <m:ctrlPr>
                              <a:rPr lang="en-US" b="0" i="1" smtClean="0">
                                <a:latin typeface="Cambria Math" panose="02040503050406030204" pitchFamily="18" charset="0"/>
                                <a:cs typeface="Times New Roman" panose="02020603050405020304" pitchFamily="18" charset="0"/>
                                <a:sym typeface="Wingdings" pitchFamily="2" charset="2"/>
                              </a:rPr>
                            </m:ctrlPr>
                          </m:accPr>
                          <m:e>
                            <m:r>
                              <a:rPr lang="en-US" b="0" i="1" smtClean="0">
                                <a:latin typeface="Cambria Math" panose="02040503050406030204" pitchFamily="18" charset="0"/>
                                <a:cs typeface="Times New Roman" panose="02020603050405020304" pitchFamily="18" charset="0"/>
                                <a:sym typeface="Wingdings" pitchFamily="2" charset="2"/>
                              </a:rPr>
                              <m:t>𝑣</m:t>
                            </m:r>
                          </m:e>
                        </m:acc>
                      </m:e>
                    </m:d>
                    <m:r>
                      <a:rPr lang="en-US" b="0" i="1" smtClean="0">
                        <a:latin typeface="Cambria Math" panose="02040503050406030204" pitchFamily="18" charset="0"/>
                        <a:cs typeface="Times New Roman" panose="02020603050405020304" pitchFamily="18" charset="0"/>
                        <a:sym typeface="Wingdings" pitchFamily="2" charset="2"/>
                      </a:rPr>
                      <m:t>=</m:t>
                    </m:r>
                    <m:r>
                      <a:rPr lang="en-US" b="0" i="1" smtClean="0">
                        <a:latin typeface="Cambria Math" panose="02040503050406030204" pitchFamily="18" charset="0"/>
                        <a:cs typeface="Times New Roman" panose="02020603050405020304" pitchFamily="18" charset="0"/>
                        <a:sym typeface="Wingdings" pitchFamily="2" charset="2"/>
                      </a:rPr>
                      <m:t>𝑚</m:t>
                    </m:r>
                    <m:f>
                      <m:fPr>
                        <m:ctrlPr>
                          <a:rPr lang="en-US" b="0" i="1" smtClean="0">
                            <a:latin typeface="Cambria Math" panose="02040503050406030204" pitchFamily="18" charset="0"/>
                            <a:cs typeface="Times New Roman" panose="02020603050405020304" pitchFamily="18" charset="0"/>
                            <a:sym typeface="Wingdings" pitchFamily="2" charset="2"/>
                          </a:rPr>
                        </m:ctrlPr>
                      </m:fPr>
                      <m:num>
                        <m:r>
                          <a:rPr lang="en-US" b="0" i="1" smtClean="0">
                            <a:latin typeface="Cambria Math" panose="02040503050406030204" pitchFamily="18" charset="0"/>
                            <a:cs typeface="Times New Roman" panose="02020603050405020304" pitchFamily="18" charset="0"/>
                            <a:sym typeface="Wingdings" pitchFamily="2" charset="2"/>
                          </a:rPr>
                          <m:t>𝑑</m:t>
                        </m:r>
                        <m:acc>
                          <m:accPr>
                            <m:chr m:val="⃗"/>
                            <m:ctrlPr>
                              <a:rPr lang="en-US" b="0" i="1" smtClean="0">
                                <a:latin typeface="Cambria Math" panose="02040503050406030204" pitchFamily="18" charset="0"/>
                                <a:cs typeface="Times New Roman" panose="02020603050405020304" pitchFamily="18" charset="0"/>
                                <a:sym typeface="Wingdings" pitchFamily="2" charset="2"/>
                              </a:rPr>
                            </m:ctrlPr>
                          </m:accPr>
                          <m:e>
                            <m:r>
                              <a:rPr lang="en-US" b="0" i="1" smtClean="0">
                                <a:latin typeface="Cambria Math" panose="02040503050406030204" pitchFamily="18" charset="0"/>
                                <a:cs typeface="Times New Roman" panose="02020603050405020304" pitchFamily="18" charset="0"/>
                                <a:sym typeface="Wingdings" pitchFamily="2" charset="2"/>
                              </a:rPr>
                              <m:t>𝑣</m:t>
                            </m:r>
                          </m:e>
                        </m:acc>
                      </m:num>
                      <m:den>
                        <m:r>
                          <a:rPr lang="en-US" b="0" i="1" smtClean="0">
                            <a:latin typeface="Cambria Math" panose="02040503050406030204" pitchFamily="18" charset="0"/>
                            <a:cs typeface="Times New Roman" panose="02020603050405020304" pitchFamily="18" charset="0"/>
                            <a:sym typeface="Wingdings" pitchFamily="2" charset="2"/>
                          </a:rPr>
                          <m:t>𝑑𝑡</m:t>
                        </m:r>
                      </m:den>
                    </m:f>
                    <m:r>
                      <a:rPr lang="en-US" b="0" i="1" smtClean="0">
                        <a:latin typeface="Cambria Math" panose="02040503050406030204" pitchFamily="18" charset="0"/>
                        <a:cs typeface="Times New Roman" panose="02020603050405020304" pitchFamily="18" charset="0"/>
                        <a:sym typeface="Wingdings" pitchFamily="2" charset="2"/>
                      </a:rPr>
                      <m:t>+</m:t>
                    </m:r>
                    <m:f>
                      <m:fPr>
                        <m:ctrlPr>
                          <a:rPr lang="en-US" b="0" i="1" smtClean="0">
                            <a:latin typeface="Cambria Math" panose="02040503050406030204" pitchFamily="18" charset="0"/>
                            <a:cs typeface="Times New Roman" panose="02020603050405020304" pitchFamily="18" charset="0"/>
                            <a:sym typeface="Wingdings" pitchFamily="2" charset="2"/>
                          </a:rPr>
                        </m:ctrlPr>
                      </m:fPr>
                      <m:num>
                        <m:r>
                          <a:rPr lang="en-US" b="0" i="1" smtClean="0">
                            <a:latin typeface="Cambria Math" panose="02040503050406030204" pitchFamily="18" charset="0"/>
                            <a:cs typeface="Times New Roman" panose="02020603050405020304" pitchFamily="18" charset="0"/>
                            <a:sym typeface="Wingdings" pitchFamily="2" charset="2"/>
                          </a:rPr>
                          <m:t>𝑑𝑚</m:t>
                        </m:r>
                      </m:num>
                      <m:den>
                        <m:r>
                          <a:rPr lang="en-US" b="0" i="1" smtClean="0">
                            <a:latin typeface="Cambria Math" panose="02040503050406030204" pitchFamily="18" charset="0"/>
                            <a:cs typeface="Times New Roman" panose="02020603050405020304" pitchFamily="18" charset="0"/>
                            <a:sym typeface="Wingdings" pitchFamily="2" charset="2"/>
                          </a:rPr>
                          <m:t>𝑑𝑡</m:t>
                        </m:r>
                      </m:den>
                    </m:f>
                    <m:acc>
                      <m:accPr>
                        <m:chr m:val="⃗"/>
                        <m:ctrlPr>
                          <a:rPr lang="en-US" b="0" i="1" smtClean="0">
                            <a:latin typeface="Cambria Math" panose="02040503050406030204" pitchFamily="18" charset="0"/>
                            <a:cs typeface="Times New Roman" panose="02020603050405020304" pitchFamily="18" charset="0"/>
                            <a:sym typeface="Wingdings" pitchFamily="2" charset="2"/>
                          </a:rPr>
                        </m:ctrlPr>
                      </m:accPr>
                      <m:e>
                        <m:r>
                          <a:rPr lang="en-US" b="0" i="1" smtClean="0">
                            <a:latin typeface="Cambria Math" panose="02040503050406030204" pitchFamily="18" charset="0"/>
                            <a:cs typeface="Times New Roman" panose="02020603050405020304" pitchFamily="18" charset="0"/>
                            <a:sym typeface="Wingdings" pitchFamily="2" charset="2"/>
                          </a:rPr>
                          <m:t>𝑣</m:t>
                        </m:r>
                      </m:e>
                    </m:acc>
                    <m:r>
                      <a:rPr lang="en-US" b="0" i="1" smtClean="0">
                        <a:latin typeface="Cambria Math" panose="02040503050406030204" pitchFamily="18" charset="0"/>
                        <a:cs typeface="Times New Roman" panose="02020603050405020304" pitchFamily="18" charset="0"/>
                        <a:sym typeface="Wingdings" pitchFamily="2" charset="2"/>
                      </a:rPr>
                      <m:t>=</m:t>
                    </m:r>
                    <m:r>
                      <a:rPr lang="en-US" b="0" i="1" smtClean="0">
                        <a:latin typeface="Cambria Math" panose="02040503050406030204" pitchFamily="18" charset="0"/>
                        <a:cs typeface="Times New Roman" panose="02020603050405020304" pitchFamily="18" charset="0"/>
                        <a:sym typeface="Wingdings" pitchFamily="2" charset="2"/>
                      </a:rPr>
                      <m:t>𝑚</m:t>
                    </m:r>
                    <m:f>
                      <m:fPr>
                        <m:ctrlPr>
                          <a:rPr lang="en-US" b="0" i="1" smtClean="0">
                            <a:latin typeface="Cambria Math" panose="02040503050406030204" pitchFamily="18" charset="0"/>
                            <a:cs typeface="Times New Roman" panose="02020603050405020304" pitchFamily="18" charset="0"/>
                            <a:sym typeface="Wingdings" pitchFamily="2" charset="2"/>
                          </a:rPr>
                        </m:ctrlPr>
                      </m:fPr>
                      <m:num>
                        <m:r>
                          <a:rPr lang="en-US" b="0" i="1" smtClean="0">
                            <a:latin typeface="Cambria Math" panose="02040503050406030204" pitchFamily="18" charset="0"/>
                            <a:cs typeface="Times New Roman" panose="02020603050405020304" pitchFamily="18" charset="0"/>
                            <a:sym typeface="Wingdings" pitchFamily="2" charset="2"/>
                          </a:rPr>
                          <m:t>𝑑</m:t>
                        </m:r>
                        <m:acc>
                          <m:accPr>
                            <m:chr m:val="⃗"/>
                            <m:ctrlPr>
                              <a:rPr lang="en-US" b="0" i="1" smtClean="0">
                                <a:latin typeface="Cambria Math" panose="02040503050406030204" pitchFamily="18" charset="0"/>
                                <a:cs typeface="Times New Roman" panose="02020603050405020304" pitchFamily="18" charset="0"/>
                                <a:sym typeface="Wingdings" pitchFamily="2" charset="2"/>
                              </a:rPr>
                            </m:ctrlPr>
                          </m:accPr>
                          <m:e>
                            <m:r>
                              <a:rPr lang="en-US" b="0" i="1" smtClean="0">
                                <a:latin typeface="Cambria Math" panose="02040503050406030204" pitchFamily="18" charset="0"/>
                                <a:cs typeface="Times New Roman" panose="02020603050405020304" pitchFamily="18" charset="0"/>
                                <a:sym typeface="Wingdings" pitchFamily="2" charset="2"/>
                              </a:rPr>
                              <m:t>𝑣</m:t>
                            </m:r>
                          </m:e>
                        </m:acc>
                      </m:num>
                      <m:den>
                        <m:r>
                          <a:rPr lang="en-US" b="0" i="1" smtClean="0">
                            <a:latin typeface="Cambria Math" panose="02040503050406030204" pitchFamily="18" charset="0"/>
                            <a:cs typeface="Times New Roman" panose="02020603050405020304" pitchFamily="18" charset="0"/>
                            <a:sym typeface="Wingdings" pitchFamily="2" charset="2"/>
                          </a:rPr>
                          <m:t>𝑑𝑡</m:t>
                        </m:r>
                      </m:den>
                    </m:f>
                    <m:r>
                      <a:rPr lang="en-US" b="0" i="1" smtClean="0">
                        <a:latin typeface="Cambria Math" panose="02040503050406030204" pitchFamily="18" charset="0"/>
                        <a:cs typeface="Times New Roman" panose="02020603050405020304" pitchFamily="18" charset="0"/>
                        <a:sym typeface="Wingdings" pitchFamily="2" charset="2"/>
                      </a:rPr>
                      <m:t>=</m:t>
                    </m:r>
                    <m:r>
                      <a:rPr lang="en-US" b="0" i="1" smtClean="0">
                        <a:latin typeface="Cambria Math" panose="02040503050406030204" pitchFamily="18" charset="0"/>
                        <a:cs typeface="Times New Roman" panose="02020603050405020304" pitchFamily="18" charset="0"/>
                        <a:sym typeface="Wingdings" pitchFamily="2" charset="2"/>
                      </a:rPr>
                      <m:t>𝑚</m:t>
                    </m:r>
                    <m:acc>
                      <m:accPr>
                        <m:chr m:val="⃗"/>
                        <m:ctrlPr>
                          <a:rPr lang="en-US" b="0" i="1" smtClean="0">
                            <a:latin typeface="Cambria Math" panose="02040503050406030204" pitchFamily="18" charset="0"/>
                            <a:cs typeface="Times New Roman" panose="02020603050405020304" pitchFamily="18" charset="0"/>
                            <a:sym typeface="Wingdings" pitchFamily="2" charset="2"/>
                          </a:rPr>
                        </m:ctrlPr>
                      </m:accPr>
                      <m:e>
                        <m:r>
                          <a:rPr lang="en-US" b="0" i="1" smtClean="0">
                            <a:latin typeface="Cambria Math" panose="02040503050406030204" pitchFamily="18" charset="0"/>
                            <a:cs typeface="Times New Roman" panose="02020603050405020304" pitchFamily="18" charset="0"/>
                            <a:sym typeface="Wingdings" pitchFamily="2" charset="2"/>
                          </a:rPr>
                          <m:t>𝑎</m:t>
                        </m:r>
                      </m:e>
                    </m:acc>
                  </m:oMath>
                </a14:m>
                <a:r>
                  <a:rPr lang="en-US" dirty="0">
                    <a:latin typeface="Times New Roman" panose="02020603050405020304" pitchFamily="18" charset="0"/>
                    <a:cs typeface="Times New Roman" panose="02020603050405020304" pitchFamily="18" charset="0"/>
                    <a:sym typeface="Wingdings" pitchFamily="2" charset="2"/>
                  </a:rPr>
                  <a:t>  assuming the mass of the object is constant.</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sym typeface="Wingdings" pitchFamily="2" charset="2"/>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sym typeface="Wingdings" pitchFamily="2" charset="2"/>
                  </a:rPr>
                  <a:t>From the accelerations (</a:t>
                </a:r>
                <a14:m>
                  <m:oMath xmlns:m="http://schemas.openxmlformats.org/officeDocument/2006/math">
                    <m:acc>
                      <m:accPr>
                        <m:chr m:val="⃗"/>
                        <m:ctrlPr>
                          <a:rPr lang="en-US" i="1" smtClean="0">
                            <a:latin typeface="Cambria Math" panose="02040503050406030204" pitchFamily="18" charset="0"/>
                            <a:cs typeface="Times New Roman" panose="02020603050405020304" pitchFamily="18" charset="0"/>
                            <a:sym typeface="Wingdings" pitchFamily="2" charset="2"/>
                          </a:rPr>
                        </m:ctrlPr>
                      </m:accPr>
                      <m:e>
                        <m:r>
                          <a:rPr lang="en-US" b="0" i="1" smtClean="0">
                            <a:latin typeface="Cambria Math" panose="02040503050406030204" pitchFamily="18" charset="0"/>
                            <a:cs typeface="Times New Roman" panose="02020603050405020304" pitchFamily="18" charset="0"/>
                            <a:sym typeface="Wingdings" pitchFamily="2" charset="2"/>
                          </a:rPr>
                          <m:t>𝑎</m:t>
                        </m:r>
                      </m:e>
                    </m:acc>
                  </m:oMath>
                </a14:m>
                <a:r>
                  <a:rPr lang="en-US" dirty="0">
                    <a:latin typeface="Times New Roman" panose="02020603050405020304" pitchFamily="18" charset="0"/>
                    <a:cs typeface="Times New Roman" panose="02020603050405020304" pitchFamily="18" charset="0"/>
                    <a:sym typeface="Wingdings" pitchFamily="2" charset="2"/>
                  </a:rPr>
                  <a:t>) we can determine the velocity (as a function of time  </a:t>
                </a:r>
                <a14:m>
                  <m:oMath xmlns:m="http://schemas.openxmlformats.org/officeDocument/2006/math">
                    <m:acc>
                      <m:accPr>
                        <m:chr m:val="⃗"/>
                        <m:ctrlPr>
                          <a:rPr lang="en-US" b="0" i="1" smtClean="0">
                            <a:latin typeface="Cambria Math" panose="02040503050406030204" pitchFamily="18" charset="0"/>
                            <a:cs typeface="Times New Roman" panose="02020603050405020304" pitchFamily="18" charset="0"/>
                            <a:sym typeface="Wingdings" pitchFamily="2" charset="2"/>
                          </a:rPr>
                        </m:ctrlPr>
                      </m:accPr>
                      <m:e>
                        <m:r>
                          <a:rPr lang="en-US" b="0" i="1" smtClean="0">
                            <a:latin typeface="Cambria Math" panose="02040503050406030204" pitchFamily="18" charset="0"/>
                            <a:cs typeface="Times New Roman" panose="02020603050405020304" pitchFamily="18" charset="0"/>
                            <a:sym typeface="Wingdings" pitchFamily="2" charset="2"/>
                          </a:rPr>
                          <m:t>𝑣</m:t>
                        </m:r>
                      </m:e>
                    </m:acc>
                    <m:d>
                      <m:dPr>
                        <m:ctrlPr>
                          <a:rPr lang="en-US" b="0" i="1" smtClean="0">
                            <a:latin typeface="Cambria Math" panose="02040503050406030204" pitchFamily="18" charset="0"/>
                            <a:cs typeface="Times New Roman" panose="02020603050405020304" pitchFamily="18" charset="0"/>
                            <a:sym typeface="Wingdings" pitchFamily="2" charset="2"/>
                          </a:rPr>
                        </m:ctrlPr>
                      </m:dPr>
                      <m:e>
                        <m:r>
                          <a:rPr lang="en-US" b="0" i="1" smtClean="0">
                            <a:latin typeface="Cambria Math" panose="02040503050406030204" pitchFamily="18" charset="0"/>
                            <a:cs typeface="Times New Roman" panose="02020603050405020304" pitchFamily="18" charset="0"/>
                            <a:sym typeface="Wingdings" pitchFamily="2" charset="2"/>
                          </a:rPr>
                          <m:t>𝑡</m:t>
                        </m:r>
                      </m:e>
                    </m:d>
                  </m:oMath>
                </a14:m>
                <a:r>
                  <a:rPr lang="en-US" dirty="0">
                    <a:latin typeface="Times New Roman" panose="02020603050405020304" pitchFamily="18" charset="0"/>
                    <a:cs typeface="Times New Roman" panose="02020603050405020304" pitchFamily="18" charset="0"/>
                    <a:sym typeface="Wingdings" pitchFamily="2" charset="2"/>
                  </a:rPr>
                  <a:t>) and the position of the object (as a function of time  </a:t>
                </a:r>
                <a14:m>
                  <m:oMath xmlns:m="http://schemas.openxmlformats.org/officeDocument/2006/math">
                    <m:acc>
                      <m:accPr>
                        <m:chr m:val="⃗"/>
                        <m:ctrlPr>
                          <a:rPr lang="en-US" b="0" i="1" smtClean="0">
                            <a:latin typeface="Cambria Math" panose="02040503050406030204" pitchFamily="18" charset="0"/>
                            <a:cs typeface="Times New Roman" panose="02020603050405020304" pitchFamily="18" charset="0"/>
                            <a:sym typeface="Wingdings" pitchFamily="2" charset="2"/>
                          </a:rPr>
                        </m:ctrlPr>
                      </m:accPr>
                      <m:e>
                        <m:r>
                          <a:rPr lang="en-US" b="0" i="1" smtClean="0">
                            <a:latin typeface="Cambria Math" panose="02040503050406030204" pitchFamily="18" charset="0"/>
                            <a:cs typeface="Times New Roman" panose="02020603050405020304" pitchFamily="18" charset="0"/>
                            <a:sym typeface="Wingdings" pitchFamily="2" charset="2"/>
                          </a:rPr>
                          <m:t>𝑟</m:t>
                        </m:r>
                      </m:e>
                    </m:acc>
                    <m:d>
                      <m:dPr>
                        <m:ctrlPr>
                          <a:rPr lang="en-US" b="0" i="1" smtClean="0">
                            <a:latin typeface="Cambria Math" panose="02040503050406030204" pitchFamily="18" charset="0"/>
                            <a:cs typeface="Times New Roman" panose="02020603050405020304" pitchFamily="18" charset="0"/>
                            <a:sym typeface="Wingdings" pitchFamily="2" charset="2"/>
                          </a:rPr>
                        </m:ctrlPr>
                      </m:dPr>
                      <m:e>
                        <m:r>
                          <a:rPr lang="en-US" b="0" i="1" smtClean="0">
                            <a:latin typeface="Cambria Math" panose="02040503050406030204" pitchFamily="18" charset="0"/>
                            <a:cs typeface="Times New Roman" panose="02020603050405020304" pitchFamily="18" charset="0"/>
                            <a:sym typeface="Wingdings" pitchFamily="2" charset="2"/>
                          </a:rPr>
                          <m:t>𝑡</m:t>
                        </m:r>
                      </m:e>
                    </m:d>
                  </m:oMath>
                </a14:m>
                <a:r>
                  <a:rPr lang="en-US" dirty="0">
                    <a:latin typeface="Times New Roman" panose="02020603050405020304" pitchFamily="18" charset="0"/>
                    <a:cs typeface="Times New Roman" panose="02020603050405020304" pitchFamily="18" charset="0"/>
                    <a:sym typeface="Wingdings" pitchFamily="2" charset="2"/>
                  </a:rPr>
                  <a:t>.)</a:t>
                </a:r>
              </a:p>
            </p:txBody>
          </p:sp>
        </mc:Choice>
        <mc:Fallback xmlns="">
          <p:sp>
            <p:nvSpPr>
              <p:cNvPr id="5" name="TextBox 4">
                <a:extLst>
                  <a:ext uri="{FF2B5EF4-FFF2-40B4-BE49-F238E27FC236}">
                    <a16:creationId xmlns:a16="http://schemas.microsoft.com/office/drawing/2014/main" id="{EC39D3AD-DD1A-FD35-367D-8861C1AEE0CB}"/>
                  </a:ext>
                </a:extLst>
              </p:cNvPr>
              <p:cNvSpPr txBox="1">
                <a:spLocks noRot="1" noChangeAspect="1" noMove="1" noResize="1" noEditPoints="1" noAdjustHandles="1" noChangeArrowheads="1" noChangeShapeType="1" noTextEdit="1"/>
              </p:cNvSpPr>
              <p:nvPr/>
            </p:nvSpPr>
            <p:spPr>
              <a:xfrm>
                <a:off x="167052" y="680817"/>
                <a:ext cx="11857896" cy="6055504"/>
              </a:xfrm>
              <a:prstGeom prst="rect">
                <a:avLst/>
              </a:prstGeom>
              <a:blipFill>
                <a:blip r:embed="rId2"/>
                <a:stretch>
                  <a:fillRect l="-321" t="-418" b="-628"/>
                </a:stretch>
              </a:blipFill>
            </p:spPr>
            <p:txBody>
              <a:bodyPr/>
              <a:lstStyle/>
              <a:p>
                <a:r>
                  <a:rPr lang="en-US">
                    <a:noFill/>
                  </a:rPr>
                  <a:t> </a:t>
                </a:r>
              </a:p>
            </p:txBody>
          </p:sp>
        </mc:Fallback>
      </mc:AlternateContent>
    </p:spTree>
    <p:extLst>
      <p:ext uri="{BB962C8B-B14F-4D97-AF65-F5344CB8AC3E}">
        <p14:creationId xmlns:p14="http://schemas.microsoft.com/office/powerpoint/2010/main" val="3850738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39EFDB-461A-B779-D518-A35163FECBC1}"/>
              </a:ext>
            </a:extLst>
          </p:cNvPr>
          <p:cNvSpPr txBox="1"/>
          <p:nvPr/>
        </p:nvSpPr>
        <p:spPr>
          <a:xfrm>
            <a:off x="120981" y="87072"/>
            <a:ext cx="1031789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Introduction and Course Outline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80AF610-7157-6D95-6203-8BF49477D56C}"/>
                  </a:ext>
                </a:extLst>
              </p:cNvPr>
              <p:cNvSpPr txBox="1"/>
              <p:nvPr/>
            </p:nvSpPr>
            <p:spPr>
              <a:xfrm>
                <a:off x="361507" y="733647"/>
                <a:ext cx="11621386" cy="4636334"/>
              </a:xfrm>
              <a:prstGeom prst="rect">
                <a:avLst/>
              </a:prstGeom>
              <a:noFill/>
            </p:spPr>
            <p:txBody>
              <a:bodyPr wrap="square" rtlCol="0">
                <a:spAutoFit/>
              </a:bodyPr>
              <a:lstStyle/>
              <a:p>
                <a:r>
                  <a:rPr lang="en-US" dirty="0">
                    <a:solidFill>
                      <a:srgbClr val="00B050"/>
                    </a:solidFill>
                    <a:latin typeface="Times New Roman" panose="02020603050405020304" pitchFamily="18" charset="0"/>
                    <a:cs typeface="Times New Roman" panose="02020603050405020304" pitchFamily="18" charset="0"/>
                  </a:rPr>
                  <a:t>Basics of Physics 110</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i="1" dirty="0">
                    <a:solidFill>
                      <a:srgbClr val="00B050"/>
                    </a:solidFill>
                    <a:latin typeface="Times New Roman" panose="02020603050405020304" pitchFamily="18" charset="0"/>
                    <a:cs typeface="Times New Roman" panose="02020603050405020304" pitchFamily="18" charset="0"/>
                  </a:rPr>
                  <a:t>Energy</a:t>
                </a:r>
                <a:r>
                  <a:rPr lang="en-US" dirty="0">
                    <a:latin typeface="Times New Roman" panose="02020603050405020304" pitchFamily="18" charset="0"/>
                    <a:cs typeface="Times New Roman" panose="02020603050405020304" pitchFamily="18" charset="0"/>
                  </a:rPr>
                  <a:t> – In the absence of any external forces (aside from friction which cannot be internalized) there can be no change in energy of an isolated system.</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 call this </a:t>
                </a:r>
                <a:r>
                  <a:rPr lang="en-US" b="1" i="1" dirty="0">
                    <a:latin typeface="Times New Roman" panose="02020603050405020304" pitchFamily="18" charset="0"/>
                    <a:cs typeface="Times New Roman" panose="02020603050405020304" pitchFamily="18" charset="0"/>
                  </a:rPr>
                  <a:t>conservation of energy</a:t>
                </a:r>
                <a:r>
                  <a:rPr lang="en-US" dirty="0">
                    <a:latin typeface="Times New Roman" panose="02020603050405020304" pitchFamily="18" charset="0"/>
                    <a:cs typeface="Times New Roman" panose="02020603050405020304" pitchFamily="18" charset="0"/>
                  </a:rPr>
                  <a:t>, where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ea typeface="Cambria Math" panose="02040503050406030204" pitchFamily="18" charset="0"/>
                            <a:cs typeface="Times New Roman" panose="02020603050405020304" pitchFamily="18" charset="0"/>
                          </a:rPr>
                          <m:t>𝐸𝑛𝑒𝑟𝑔𝑦</m:t>
                        </m:r>
                      </m:e>
                      <m:sub>
                        <m:r>
                          <a:rPr lang="en-US" b="0" i="1" smtClean="0">
                            <a:latin typeface="Cambria Math" panose="02040503050406030204" pitchFamily="18" charset="0"/>
                            <a:ea typeface="Cambria Math" panose="02040503050406030204" pitchFamily="18" charset="0"/>
                            <a:cs typeface="Times New Roman" panose="02020603050405020304" pitchFamily="18" charset="0"/>
                          </a:rPr>
                          <m:t>𝑠𝑦𝑠𝑡𝑒𝑚</m:t>
                        </m:r>
                      </m:sub>
                    </m:sSub>
                    <m:r>
                      <a:rPr lang="en-US" b="0" i="1" smtClean="0">
                        <a:latin typeface="Cambria Math" panose="02040503050406030204" pitchFamily="18" charset="0"/>
                        <a:ea typeface="Cambria Math" panose="02040503050406030204" pitchFamily="18"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𝑘𝑖𝑛𝑒𝑡𝑖𝑐</m:t>
                    </m:r>
                    <m:r>
                      <a:rPr lang="en-US" b="0" i="1" smtClean="0">
                        <a:latin typeface="Cambria Math" panose="02040503050406030204" pitchFamily="18" charset="0"/>
                        <a:ea typeface="Cambria Math" panose="02040503050406030204" pitchFamily="18" charset="0"/>
                        <a:cs typeface="Times New Roman" panose="02020603050405020304" pitchFamily="18" charset="0"/>
                      </a:rPr>
                      <m:t> </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𝑒𝑛𝑒𝑟𝑔𝑦</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𝑝𝑜𝑡𝑒𝑛𝑡𝑖𝑎𝑙</m:t>
                    </m:r>
                    <m:r>
                      <a:rPr lang="en-US" b="0" i="1" smtClean="0">
                        <a:latin typeface="Cambria Math" panose="02040503050406030204" pitchFamily="18" charset="0"/>
                        <a:ea typeface="Cambria Math" panose="02040503050406030204" pitchFamily="18" charset="0"/>
                        <a:cs typeface="Times New Roman" panose="02020603050405020304" pitchFamily="18" charset="0"/>
                      </a:rPr>
                      <m:t> </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𝑒𝑛𝑒𝑟𝑔𝑦</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ea typeface="Cambria Math" panose="02040503050406030204" pitchFamily="18" charset="0"/>
                            <a:cs typeface="Times New Roman" panose="02020603050405020304" pitchFamily="18" charset="0"/>
                          </a:rPr>
                          <m:t>𝑊𝑜𝑟𝑘</m:t>
                        </m:r>
                        <m:r>
                          <a:rPr lang="en-US" b="0" i="1" smtClean="0">
                            <a:latin typeface="Cambria Math" panose="02040503050406030204" pitchFamily="18" charset="0"/>
                            <a:ea typeface="Cambria Math" panose="02040503050406030204" pitchFamily="18" charset="0"/>
                            <a:cs typeface="Times New Roman" panose="02020603050405020304" pitchFamily="18" charset="0"/>
                          </a:rPr>
                          <m:t> </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𝑑𝑜𝑛𝑒</m:t>
                        </m:r>
                      </m:e>
                      <m:sub>
                        <m:r>
                          <a:rPr lang="en-US" b="0" i="1" smtClean="0">
                            <a:latin typeface="Cambria Math" panose="02040503050406030204" pitchFamily="18" charset="0"/>
                            <a:ea typeface="Cambria Math" panose="02040503050406030204" pitchFamily="18" charset="0"/>
                            <a:cs typeface="Times New Roman" panose="02020603050405020304" pitchFamily="18" charset="0"/>
                          </a:rPr>
                          <m:t>𝑒𝑥𝑡𝑒𝑟𝑛𝑎𝑙</m:t>
                        </m:r>
                        <m:r>
                          <a:rPr lang="en-US" b="0" i="1" smtClean="0">
                            <a:latin typeface="Cambria Math" panose="02040503050406030204" pitchFamily="18" charset="0"/>
                            <a:ea typeface="Cambria Math" panose="02040503050406030204" pitchFamily="18" charset="0"/>
                            <a:cs typeface="Times New Roman" panose="02020603050405020304" pitchFamily="18" charset="0"/>
                          </a:rPr>
                          <m:t> </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𝑓𝑜𝑟𝑐𝑒𝑠</m:t>
                        </m:r>
                      </m:sub>
                    </m:sSub>
                    <m:r>
                      <a:rPr lang="en-US" b="0" i="1" smtClean="0">
                        <a:latin typeface="Cambria Math" panose="02040503050406030204" pitchFamily="18" charset="0"/>
                        <a:ea typeface="Cambria Math" panose="02040503050406030204" pitchFamily="18" charset="0"/>
                        <a:cs typeface="Times New Roman" panose="02020603050405020304" pitchFamily="18" charset="0"/>
                      </a:rPr>
                      <m:t>=0</m:t>
                    </m:r>
                  </m:oMath>
                </a14:m>
                <a:r>
                  <a:rPr lang="en-US"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sym typeface="Wingdings" pitchFamily="2" charset="2"/>
                  </a:rPr>
                  <a:t>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sym typeface="Wingdings" pitchFamily="2" charset="2"/>
                      </a:rPr>
                      <m:t>∆</m:t>
                    </m:r>
                    <m:r>
                      <a:rPr lang="en-US" b="0" i="1" smtClean="0">
                        <a:latin typeface="Cambria Math" panose="02040503050406030204" pitchFamily="18" charset="0"/>
                        <a:ea typeface="Cambria Math" panose="02040503050406030204" pitchFamily="18" charset="0"/>
                        <a:cs typeface="Times New Roman" panose="02020603050405020304" pitchFamily="18" charset="0"/>
                        <a:sym typeface="Wingdings" pitchFamily="2" charset="2"/>
                      </a:rPr>
                      <m:t>𝐸</m:t>
                    </m:r>
                    <m:r>
                      <a:rPr lang="en-US" b="0" i="1" smtClean="0">
                        <a:latin typeface="Cambria Math" panose="02040503050406030204" pitchFamily="18" charset="0"/>
                        <a:ea typeface="Cambria Math" panose="02040503050406030204" pitchFamily="18" charset="0"/>
                        <a:cs typeface="Times New Roman" panose="02020603050405020304" pitchFamily="18" charset="0"/>
                        <a:sym typeface="Wingdings" pitchFamily="2" charset="2"/>
                      </a:rPr>
                      <m:t>=∆</m:t>
                    </m:r>
                    <m:r>
                      <a:rPr lang="en-US" b="0" i="1" smtClean="0">
                        <a:latin typeface="Cambria Math" panose="02040503050406030204" pitchFamily="18" charset="0"/>
                        <a:ea typeface="Cambria Math" panose="02040503050406030204" pitchFamily="18" charset="0"/>
                        <a:cs typeface="Times New Roman" panose="02020603050405020304" pitchFamily="18" charset="0"/>
                        <a:sym typeface="Wingdings" pitchFamily="2" charset="2"/>
                      </a:rPr>
                      <m:t>𝐾</m:t>
                    </m:r>
                    <m:r>
                      <a:rPr lang="en-US" b="0" i="1" smtClean="0">
                        <a:latin typeface="Cambria Math" panose="02040503050406030204" pitchFamily="18" charset="0"/>
                        <a:ea typeface="Cambria Math" panose="02040503050406030204" pitchFamily="18" charset="0"/>
                        <a:cs typeface="Times New Roman" panose="02020603050405020304" pitchFamily="18" charset="0"/>
                        <a:sym typeface="Wingdings" pitchFamily="2" charset="2"/>
                      </a:rPr>
                      <m:t>+∆</m:t>
                    </m:r>
                    <m:r>
                      <a:rPr lang="en-US" b="0" i="1" smtClean="0">
                        <a:latin typeface="Cambria Math" panose="02040503050406030204" pitchFamily="18" charset="0"/>
                        <a:ea typeface="Cambria Math" panose="02040503050406030204" pitchFamily="18" charset="0"/>
                        <a:cs typeface="Times New Roman" panose="02020603050405020304" pitchFamily="18" charset="0"/>
                        <a:sym typeface="Wingdings" pitchFamily="2" charset="2"/>
                      </a:rPr>
                      <m:t>𝑈</m:t>
                    </m:r>
                    <m:r>
                      <a:rPr lang="en-US" b="0" i="1" smtClean="0">
                        <a:latin typeface="Cambria Math" panose="02040503050406030204" pitchFamily="18" charset="0"/>
                        <a:ea typeface="Cambria Math" panose="02040503050406030204" pitchFamily="18" charset="0"/>
                        <a:cs typeface="Times New Roman" panose="02020603050405020304" pitchFamily="18" charset="0"/>
                        <a:sym typeface="Wingdings" pitchFamily="2" charset="2"/>
                      </a:rPr>
                      <m:t>=</m:t>
                    </m:r>
                    <m:sSub>
                      <m:sSubPr>
                        <m:ctrlPr>
                          <a:rPr lang="en-US" b="0" i="1" smtClean="0">
                            <a:latin typeface="Cambria Math" panose="02040503050406030204" pitchFamily="18" charset="0"/>
                            <a:ea typeface="Cambria Math" panose="02040503050406030204" pitchFamily="18" charset="0"/>
                            <a:cs typeface="Times New Roman" panose="02020603050405020304" pitchFamily="18" charset="0"/>
                            <a:sym typeface="Wingdings" pitchFamily="2" charset="2"/>
                          </a:rPr>
                        </m:ctrlPr>
                      </m:sSubPr>
                      <m:e>
                        <m:r>
                          <a:rPr lang="en-US" b="0" i="1" smtClean="0">
                            <a:latin typeface="Cambria Math" panose="02040503050406030204" pitchFamily="18" charset="0"/>
                            <a:ea typeface="Cambria Math" panose="02040503050406030204" pitchFamily="18" charset="0"/>
                            <a:cs typeface="Times New Roman" panose="02020603050405020304" pitchFamily="18" charset="0"/>
                            <a:sym typeface="Wingdings" pitchFamily="2" charset="2"/>
                          </a:rPr>
                          <m:t>𝑊</m:t>
                        </m:r>
                      </m:e>
                      <m:sub>
                        <m:r>
                          <a:rPr lang="en-US" b="0" i="1" smtClean="0">
                            <a:latin typeface="Cambria Math" panose="02040503050406030204" pitchFamily="18" charset="0"/>
                            <a:ea typeface="Cambria Math" panose="02040503050406030204" pitchFamily="18" charset="0"/>
                            <a:cs typeface="Times New Roman" panose="02020603050405020304" pitchFamily="18" charset="0"/>
                            <a:sym typeface="Wingdings" pitchFamily="2" charset="2"/>
                          </a:rPr>
                          <m:t>𝑛𝑒𝑡</m:t>
                        </m:r>
                      </m:sub>
                    </m:sSub>
                    <m:r>
                      <a:rPr lang="en-US" b="0" i="1" smtClean="0">
                        <a:latin typeface="Cambria Math" panose="02040503050406030204" pitchFamily="18" charset="0"/>
                        <a:ea typeface="Cambria Math" panose="02040503050406030204" pitchFamily="18" charset="0"/>
                        <a:cs typeface="Times New Roman" panose="02020603050405020304" pitchFamily="18" charset="0"/>
                        <a:sym typeface="Wingdings" pitchFamily="2" charset="2"/>
                      </a:rPr>
                      <m:t>=0</m:t>
                    </m:r>
                  </m:oMath>
                </a14:m>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ea typeface="Cambria Math" panose="02040503050406030204" pitchFamily="18" charset="0"/>
                    <a:cs typeface="Times New Roman" panose="02020603050405020304" pitchFamily="18" charset="0"/>
                  </a:rPr>
                  <a:t>	</a:t>
                </a:r>
              </a:p>
              <a:p>
                <a:pPr lvl="1"/>
                <a:r>
                  <a:rPr lang="en-US" dirty="0">
                    <a:latin typeface="Times New Roman" panose="02020603050405020304" pitchFamily="18" charset="0"/>
                    <a:ea typeface="Cambria Math" panose="02040503050406030204" pitchFamily="18" charset="0"/>
                    <a:cs typeface="Times New Roman" panose="02020603050405020304" pitchFamily="18" charset="0"/>
                  </a:rPr>
                  <a:t>	where</a:t>
                </a:r>
                <a:r>
                  <a:rPr lang="en-US" dirty="0">
                    <a:ea typeface="Cambria Math" panose="02040503050406030204" pitchFamily="18" charset="0"/>
                    <a:cs typeface="Times New Roman" panose="02020603050405020304" pitchFamily="18" charset="0"/>
                  </a:rPr>
                  <a:t>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𝐾</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ea typeface="Cambria Math" panose="02040503050406030204" pitchFamily="18" charset="0"/>
                            <a:cs typeface="Times New Roman" panose="02020603050405020304" pitchFamily="18" charset="0"/>
                          </a:rPr>
                          <m:t>𝐾</m:t>
                        </m:r>
                      </m:e>
                      <m:sub>
                        <m:r>
                          <a:rPr lang="en-US" b="0" i="1" smtClean="0">
                            <a:latin typeface="Cambria Math" panose="02040503050406030204" pitchFamily="18" charset="0"/>
                            <a:ea typeface="Cambria Math" panose="02040503050406030204" pitchFamily="18" charset="0"/>
                            <a:cs typeface="Times New Roman" panose="02020603050405020304" pitchFamily="18" charset="0"/>
                          </a:rPr>
                          <m:t>𝑓</m:t>
                        </m:r>
                      </m:sub>
                    </m:sSub>
                    <m:r>
                      <a:rPr lang="en-US"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ea typeface="Cambria Math" panose="02040503050406030204" pitchFamily="18" charset="0"/>
                            <a:cs typeface="Times New Roman" panose="02020603050405020304" pitchFamily="18" charset="0"/>
                          </a:rPr>
                          <m:t>𝐾</m:t>
                        </m:r>
                      </m:e>
                      <m:sub>
                        <m:r>
                          <a:rPr lang="en-US" b="0" i="1" smtClean="0">
                            <a:latin typeface="Cambria Math" panose="02040503050406030204" pitchFamily="18" charset="0"/>
                            <a:ea typeface="Cambria Math" panose="02040503050406030204" pitchFamily="18" charset="0"/>
                            <a:cs typeface="Times New Roman" panose="02020603050405020304" pitchFamily="18" charset="0"/>
                          </a:rPr>
                          <m:t>𝑖</m:t>
                        </m:r>
                      </m:sub>
                    </m:sSub>
                    <m:r>
                      <a:rPr lang="en-US" b="0" i="1" smtClean="0">
                        <a:latin typeface="Cambria Math" panose="02040503050406030204" pitchFamily="18" charset="0"/>
                        <a:ea typeface="Cambria Math" panose="02040503050406030204" pitchFamily="18" charset="0"/>
                        <a:cs typeface="Times New Roman" panose="02020603050405020304" pitchFamily="18" charset="0"/>
                      </a:rPr>
                      <m:t>=</m:t>
                    </m:r>
                    <m:box>
                      <m:box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boxPr>
                      <m:e>
                        <m:argPr>
                          <m:argSz m:val="-1"/>
                        </m:argPr>
                        <m:f>
                          <m:f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ea typeface="Cambria Math" panose="02040503050406030204" pitchFamily="18" charset="0"/>
                                <a:cs typeface="Times New Roman" panose="02020603050405020304" pitchFamily="18" charset="0"/>
                              </a:rPr>
                              <m:t>1</m:t>
                            </m:r>
                          </m:num>
                          <m:den>
                            <m:r>
                              <a:rPr lang="en-US" b="0" i="1" smtClean="0">
                                <a:latin typeface="Cambria Math" panose="02040503050406030204" pitchFamily="18" charset="0"/>
                                <a:ea typeface="Cambria Math" panose="02040503050406030204" pitchFamily="18" charset="0"/>
                                <a:cs typeface="Times New Roman" panose="02020603050405020304" pitchFamily="18" charset="0"/>
                              </a:rPr>
                              <m:t>2</m:t>
                            </m:r>
                          </m:den>
                        </m:f>
                      </m:e>
                    </m:box>
                    <m:r>
                      <a:rPr lang="en-US" b="0" i="1" smtClean="0">
                        <a:latin typeface="Cambria Math" panose="02040503050406030204" pitchFamily="18" charset="0"/>
                        <a:ea typeface="Cambria Math" panose="02040503050406030204" pitchFamily="18" charset="0"/>
                        <a:cs typeface="Times New Roman" panose="02020603050405020304" pitchFamily="18" charset="0"/>
                      </a:rPr>
                      <m:t>𝑚</m:t>
                    </m:r>
                    <m:sSubSup>
                      <m:sSubSup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bSupPr>
                      <m:e>
                        <m:r>
                          <a:rPr lang="en-US" b="0" i="1" smtClean="0">
                            <a:latin typeface="Cambria Math" panose="02040503050406030204" pitchFamily="18" charset="0"/>
                            <a:ea typeface="Cambria Math" panose="02040503050406030204" pitchFamily="18" charset="0"/>
                            <a:cs typeface="Times New Roman" panose="02020603050405020304" pitchFamily="18" charset="0"/>
                          </a:rPr>
                          <m:t>𝑣</m:t>
                        </m:r>
                      </m:e>
                      <m:sub>
                        <m:r>
                          <a:rPr lang="en-US" b="0" i="1" smtClean="0">
                            <a:latin typeface="Cambria Math" panose="02040503050406030204" pitchFamily="18" charset="0"/>
                            <a:ea typeface="Cambria Math" panose="02040503050406030204" pitchFamily="18" charset="0"/>
                            <a:cs typeface="Times New Roman" panose="02020603050405020304" pitchFamily="18" charset="0"/>
                          </a:rPr>
                          <m:t>𝑓</m:t>
                        </m:r>
                      </m:sub>
                      <m:sup>
                        <m:r>
                          <a:rPr lang="en-US" b="0" i="1" smtClean="0">
                            <a:latin typeface="Cambria Math" panose="02040503050406030204" pitchFamily="18" charset="0"/>
                            <a:ea typeface="Cambria Math" panose="02040503050406030204" pitchFamily="18" charset="0"/>
                            <a:cs typeface="Times New Roman" panose="02020603050405020304" pitchFamily="18" charset="0"/>
                          </a:rPr>
                          <m:t>2</m:t>
                        </m:r>
                      </m:sup>
                    </m:sSubSup>
                    <m:r>
                      <a:rPr lang="en-US" b="0" i="1" smtClean="0">
                        <a:latin typeface="Cambria Math" panose="02040503050406030204" pitchFamily="18" charset="0"/>
                        <a:ea typeface="Cambria Math" panose="02040503050406030204" pitchFamily="18" charset="0"/>
                        <a:cs typeface="Times New Roman" panose="02020603050405020304" pitchFamily="18" charset="0"/>
                      </a:rPr>
                      <m:t>−</m:t>
                    </m:r>
                    <m:box>
                      <m:box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boxPr>
                      <m:e>
                        <m:argPr>
                          <m:argSz m:val="-1"/>
                        </m:argPr>
                        <m:f>
                          <m:f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ea typeface="Cambria Math" panose="02040503050406030204" pitchFamily="18" charset="0"/>
                                <a:cs typeface="Times New Roman" panose="02020603050405020304" pitchFamily="18" charset="0"/>
                              </a:rPr>
                              <m:t>1</m:t>
                            </m:r>
                          </m:num>
                          <m:den>
                            <m:r>
                              <a:rPr lang="en-US" b="0" i="1" smtClean="0">
                                <a:latin typeface="Cambria Math" panose="02040503050406030204" pitchFamily="18" charset="0"/>
                                <a:ea typeface="Cambria Math" panose="02040503050406030204" pitchFamily="18" charset="0"/>
                                <a:cs typeface="Times New Roman" panose="02020603050405020304" pitchFamily="18" charset="0"/>
                              </a:rPr>
                              <m:t>2</m:t>
                            </m:r>
                          </m:den>
                        </m:f>
                      </m:e>
                    </m:box>
                    <m:r>
                      <a:rPr lang="en-US" b="0" i="1" smtClean="0">
                        <a:latin typeface="Cambria Math" panose="02040503050406030204" pitchFamily="18" charset="0"/>
                        <a:ea typeface="Cambria Math" panose="02040503050406030204" pitchFamily="18" charset="0"/>
                        <a:cs typeface="Times New Roman" panose="02020603050405020304" pitchFamily="18" charset="0"/>
                      </a:rPr>
                      <m:t>𝑚</m:t>
                    </m:r>
                    <m:sSubSup>
                      <m:sSubSup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bSupPr>
                      <m:e>
                        <m:r>
                          <a:rPr lang="en-US" b="0" i="1" smtClean="0">
                            <a:latin typeface="Cambria Math" panose="02040503050406030204" pitchFamily="18" charset="0"/>
                            <a:ea typeface="Cambria Math" panose="02040503050406030204" pitchFamily="18" charset="0"/>
                            <a:cs typeface="Times New Roman" panose="02020603050405020304" pitchFamily="18" charset="0"/>
                          </a:rPr>
                          <m:t>𝑣</m:t>
                        </m:r>
                      </m:e>
                      <m:sub>
                        <m:r>
                          <a:rPr lang="en-US" b="0" i="1" smtClean="0">
                            <a:latin typeface="Cambria Math" panose="02040503050406030204" pitchFamily="18" charset="0"/>
                            <a:ea typeface="Cambria Math" panose="02040503050406030204" pitchFamily="18" charset="0"/>
                            <a:cs typeface="Times New Roman" panose="02020603050405020304" pitchFamily="18" charset="0"/>
                          </a:rPr>
                          <m:t>𝑖</m:t>
                        </m:r>
                      </m:sub>
                      <m:sup>
                        <m:r>
                          <a:rPr lang="en-US" b="0" i="1" smtClean="0">
                            <a:latin typeface="Cambria Math" panose="02040503050406030204" pitchFamily="18" charset="0"/>
                            <a:ea typeface="Cambria Math" panose="02040503050406030204" pitchFamily="18" charset="0"/>
                            <a:cs typeface="Times New Roman" panose="02020603050405020304" pitchFamily="18" charset="0"/>
                          </a:rPr>
                          <m:t>2</m:t>
                        </m:r>
                      </m:sup>
                    </m:sSubSup>
                  </m:oMath>
                </a14:m>
                <a:r>
                  <a:rPr lang="en-US" dirty="0">
                    <a:latin typeface="Times New Roman" panose="02020603050405020304" pitchFamily="18" charset="0"/>
                    <a:cs typeface="Times New Roman" panose="02020603050405020304" pitchFamily="18" charset="0"/>
                  </a:rPr>
                  <a:t> </a:t>
                </a:r>
              </a:p>
              <a:p>
                <a:pPr lvl="1"/>
                <a:r>
                  <a:rPr lang="en-US" dirty="0">
                    <a:latin typeface="Times New Roman" panose="02020603050405020304" pitchFamily="18" charset="0"/>
                    <a:cs typeface="Times New Roman" panose="02020603050405020304" pitchFamily="18" charset="0"/>
                  </a:rPr>
                  <a:t>	and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𝑈</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ea typeface="Cambria Math" panose="02040503050406030204" pitchFamily="18" charset="0"/>
                            <a:cs typeface="Times New Roman" panose="02020603050405020304" pitchFamily="18" charset="0"/>
                          </a:rPr>
                          <m:t>𝑈</m:t>
                        </m:r>
                      </m:e>
                      <m:sub>
                        <m:r>
                          <a:rPr lang="en-US" b="0" i="1" smtClean="0">
                            <a:latin typeface="Cambria Math" panose="02040503050406030204" pitchFamily="18" charset="0"/>
                            <a:ea typeface="Cambria Math" panose="02040503050406030204" pitchFamily="18" charset="0"/>
                            <a:cs typeface="Times New Roman" panose="02020603050405020304" pitchFamily="18" charset="0"/>
                          </a:rPr>
                          <m:t>𝑓</m:t>
                        </m:r>
                      </m:sub>
                    </m:sSub>
                    <m:r>
                      <a:rPr lang="en-US"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ea typeface="Cambria Math" panose="02040503050406030204" pitchFamily="18" charset="0"/>
                            <a:cs typeface="Times New Roman" panose="02020603050405020304" pitchFamily="18" charset="0"/>
                          </a:rPr>
                          <m:t>𝑈</m:t>
                        </m:r>
                      </m:e>
                      <m:sub>
                        <m:r>
                          <a:rPr lang="en-US" b="0" i="1" smtClean="0">
                            <a:latin typeface="Cambria Math" panose="02040503050406030204" pitchFamily="18" charset="0"/>
                            <a:ea typeface="Cambria Math" panose="02040503050406030204" pitchFamily="18" charset="0"/>
                            <a:cs typeface="Times New Roman" panose="02020603050405020304" pitchFamily="18" charset="0"/>
                          </a:rPr>
                          <m:t>𝑖</m:t>
                        </m:r>
                      </m:sub>
                    </m:sSub>
                    <m:r>
                      <a:rPr lang="en-US" b="0" i="1" smtClean="0">
                        <a:latin typeface="Cambria Math" panose="02040503050406030204" pitchFamily="18" charset="0"/>
                        <a:ea typeface="Cambria Math" panose="02040503050406030204" pitchFamily="18"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𝑚𝑔</m:t>
                    </m:r>
                    <m:sSub>
                      <m:sSub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ea typeface="Cambria Math" panose="02040503050406030204" pitchFamily="18" charset="0"/>
                            <a:cs typeface="Times New Roman" panose="02020603050405020304" pitchFamily="18" charset="0"/>
                          </a:rPr>
                          <m:t>𝑦</m:t>
                        </m:r>
                      </m:e>
                      <m:sub>
                        <m:r>
                          <a:rPr lang="en-US" b="0" i="1" smtClean="0">
                            <a:latin typeface="Cambria Math" panose="02040503050406030204" pitchFamily="18" charset="0"/>
                            <a:ea typeface="Cambria Math" panose="02040503050406030204" pitchFamily="18" charset="0"/>
                            <a:cs typeface="Times New Roman" panose="02020603050405020304" pitchFamily="18" charset="0"/>
                          </a:rPr>
                          <m:t>𝑓</m:t>
                        </m:r>
                      </m:sub>
                    </m:sSub>
                    <m:r>
                      <a:rPr lang="en-US" b="0" i="1" smtClean="0">
                        <a:latin typeface="Cambria Math" panose="02040503050406030204" pitchFamily="18" charset="0"/>
                        <a:ea typeface="Cambria Math" panose="02040503050406030204" pitchFamily="18"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𝑚𝑔</m:t>
                    </m:r>
                    <m:sSub>
                      <m:sSub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ea typeface="Cambria Math" panose="02040503050406030204" pitchFamily="18" charset="0"/>
                            <a:cs typeface="Times New Roman" panose="02020603050405020304" pitchFamily="18" charset="0"/>
                          </a:rPr>
                          <m:t>𝑦</m:t>
                        </m:r>
                      </m:e>
                      <m:sub>
                        <m:r>
                          <a:rPr lang="en-US" b="0" i="1" smtClean="0">
                            <a:latin typeface="Cambria Math" panose="02040503050406030204" pitchFamily="18" charset="0"/>
                            <a:ea typeface="Cambria Math" panose="02040503050406030204" pitchFamily="18" charset="0"/>
                            <a:cs typeface="Times New Roman" panose="02020603050405020304" pitchFamily="18" charset="0"/>
                          </a:rPr>
                          <m:t>𝑖</m:t>
                        </m:r>
                      </m:sub>
                    </m:sSub>
                  </m:oMath>
                </a14:m>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there are external forces, then work can be done and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𝑊</m:t>
                        </m:r>
                      </m:e>
                      <m:sub>
                        <m:r>
                          <a:rPr lang="en-US" b="0" i="1" smtClean="0">
                            <a:latin typeface="Cambria Math" panose="02040503050406030204" pitchFamily="18" charset="0"/>
                            <a:cs typeface="Times New Roman" panose="02020603050405020304" pitchFamily="18" charset="0"/>
                          </a:rPr>
                          <m:t>𝑛𝑒𝑡</m:t>
                        </m:r>
                      </m:sub>
                    </m:sSub>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0</m:t>
                    </m:r>
                  </m:oMath>
                </a14:m>
                <a:r>
                  <a:rPr lang="en-US" dirty="0">
                    <a:latin typeface="Times New Roman" panose="02020603050405020304" pitchFamily="18" charset="0"/>
                    <a:cs typeface="Times New Roman" panose="02020603050405020304" pitchFamily="18" charset="0"/>
                  </a:rPr>
                  <a:t> but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𝑊</m:t>
                        </m:r>
                      </m:e>
                      <m:sub>
                        <m:r>
                          <a:rPr lang="en-US" b="0" i="1" smtClean="0">
                            <a:latin typeface="Cambria Math" panose="02040503050406030204" pitchFamily="18" charset="0"/>
                            <a:cs typeface="Times New Roman" panose="02020603050405020304" pitchFamily="18" charset="0"/>
                          </a:rPr>
                          <m:t>𝑛𝑒𝑡</m:t>
                        </m:r>
                      </m:sub>
                    </m:sSub>
                    <m:r>
                      <a:rPr lang="en-US" b="0" i="1" smtClean="0">
                        <a:latin typeface="Cambria Math" panose="02040503050406030204" pitchFamily="18" charset="0"/>
                        <a:cs typeface="Times New Roman" panose="02020603050405020304" pitchFamily="18" charset="0"/>
                      </a:rPr>
                      <m:t>=</m:t>
                    </m:r>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𝐹</m:t>
                        </m:r>
                      </m:e>
                      <m:sub>
                        <m:r>
                          <a:rPr lang="en-US" b="0" i="1" smtClean="0">
                            <a:latin typeface="Cambria Math" panose="02040503050406030204" pitchFamily="18" charset="0"/>
                            <a:cs typeface="Times New Roman" panose="02020603050405020304" pitchFamily="18" charset="0"/>
                          </a:rPr>
                          <m:t>𝑒𝑥𝑡</m:t>
                        </m:r>
                      </m:sub>
                    </m:sSub>
                    <m:r>
                      <a:rPr lang="en-US" b="0" i="1" smtClean="0">
                        <a:latin typeface="Cambria Math" panose="02040503050406030204" pitchFamily="18" charset="0"/>
                        <a:ea typeface="Cambria Math" panose="02040503050406030204" pitchFamily="18"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𝑑𝑖𝑠𝑝𝑙𝑎𝑐𝑒𝑚𝑒𝑛𝑡</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func>
                      <m:func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funcPr>
                      <m:fName>
                        <m:r>
                          <m:rPr>
                            <m:sty m:val="p"/>
                          </m:rPr>
                          <a:rPr lang="en-US" b="0" i="0" smtClean="0">
                            <a:latin typeface="Cambria Math" panose="02040503050406030204" pitchFamily="18" charset="0"/>
                            <a:ea typeface="Cambria Math" panose="02040503050406030204" pitchFamily="18" charset="0"/>
                            <a:cs typeface="Times New Roman" panose="02020603050405020304" pitchFamily="18" charset="0"/>
                          </a:rPr>
                          <m:t>cos</m:t>
                        </m:r>
                      </m:fName>
                      <m:e>
                        <m:r>
                          <a:rPr lang="en-US" b="0" i="1" smtClean="0">
                            <a:latin typeface="Cambria Math" panose="02040503050406030204" pitchFamily="18" charset="0"/>
                            <a:ea typeface="Cambria Math" panose="02040503050406030204" pitchFamily="18" charset="0"/>
                            <a:cs typeface="Times New Roman" panose="02020603050405020304" pitchFamily="18" charset="0"/>
                          </a:rPr>
                          <m:t>𝜃</m:t>
                        </m:r>
                      </m:e>
                    </m:func>
                  </m:oMath>
                </a14:m>
                <a:r>
                  <a:rPr lang="en-US" dirty="0">
                    <a:latin typeface="Times New Roman" panose="02020603050405020304" pitchFamily="18" charset="0"/>
                    <a:cs typeface="Times New Roman" panose="02020603050405020304" pitchFamily="18" charset="0"/>
                  </a:rPr>
                  <a:t>, where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𝜃</m:t>
                    </m:r>
                  </m:oMath>
                </a14:m>
                <a:r>
                  <a:rPr lang="en-US" dirty="0">
                    <a:latin typeface="Times New Roman" panose="02020603050405020304" pitchFamily="18" charset="0"/>
                    <a:cs typeface="Times New Roman" panose="02020603050405020304" pitchFamily="18" charset="0"/>
                  </a:rPr>
                  <a:t> is the angle between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𝐹</m:t>
                        </m:r>
                      </m:e>
                      <m:sub>
                        <m:r>
                          <a:rPr lang="en-US" b="0" i="1" smtClean="0">
                            <a:latin typeface="Cambria Math" panose="02040503050406030204" pitchFamily="18" charset="0"/>
                            <a:cs typeface="Times New Roman" panose="02020603050405020304" pitchFamily="18" charset="0"/>
                          </a:rPr>
                          <m:t>𝑒𝑥𝑡</m:t>
                        </m:r>
                      </m:sub>
                    </m:sSub>
                    <m:r>
                      <a:rPr lang="en-US" b="0" i="1" smtClean="0">
                        <a:latin typeface="Cambria Math" panose="02040503050406030204" pitchFamily="18" charset="0"/>
                        <a:cs typeface="Times New Roman" panose="02020603050405020304" pitchFamily="18" charset="0"/>
                      </a:rPr>
                      <m:t> </m:t>
                    </m:r>
                  </m:oMath>
                </a14:m>
                <a:r>
                  <a:rPr lang="en-US" dirty="0">
                    <a:latin typeface="Times New Roman" panose="02020603050405020304" pitchFamily="18" charset="0"/>
                    <a:cs typeface="Times New Roman" panose="02020603050405020304" pitchFamily="18" charset="0"/>
                  </a:rPr>
                  <a:t>and the displacement of the object.  In other words, how much of the external force causes motion in a given direction.</a:t>
                </a:r>
              </a:p>
            </p:txBody>
          </p:sp>
        </mc:Choice>
        <mc:Fallback xmlns="">
          <p:sp>
            <p:nvSpPr>
              <p:cNvPr id="5" name="TextBox 4">
                <a:extLst>
                  <a:ext uri="{FF2B5EF4-FFF2-40B4-BE49-F238E27FC236}">
                    <a16:creationId xmlns:a16="http://schemas.microsoft.com/office/drawing/2014/main" id="{480AF610-7157-6D95-6203-8BF49477D56C}"/>
                  </a:ext>
                </a:extLst>
              </p:cNvPr>
              <p:cNvSpPr txBox="1">
                <a:spLocks noRot="1" noChangeAspect="1" noMove="1" noResize="1" noEditPoints="1" noAdjustHandles="1" noChangeArrowheads="1" noChangeShapeType="1" noTextEdit="1"/>
              </p:cNvSpPr>
              <p:nvPr/>
            </p:nvSpPr>
            <p:spPr>
              <a:xfrm>
                <a:off x="361507" y="733647"/>
                <a:ext cx="11621386" cy="4636334"/>
              </a:xfrm>
              <a:prstGeom prst="rect">
                <a:avLst/>
              </a:prstGeom>
              <a:blipFill>
                <a:blip r:embed="rId2"/>
                <a:stretch>
                  <a:fillRect l="-437" t="-546" r="-764" b="-1093"/>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2280D283-366B-623A-6899-FCAF0EF7C669}"/>
              </a:ext>
            </a:extLst>
          </p:cNvPr>
          <p:cNvSpPr txBox="1"/>
          <p:nvPr/>
        </p:nvSpPr>
        <p:spPr>
          <a:xfrm>
            <a:off x="361507" y="5755021"/>
            <a:ext cx="6097772"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So, now we can ask how does this help us with Physics 111? </a:t>
            </a:r>
          </a:p>
        </p:txBody>
      </p:sp>
    </p:spTree>
    <p:extLst>
      <p:ext uri="{BB962C8B-B14F-4D97-AF65-F5344CB8AC3E}">
        <p14:creationId xmlns:p14="http://schemas.microsoft.com/office/powerpoint/2010/main" val="3120784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38349E5-F654-4886-EDF1-CDF49528E721}"/>
                  </a:ext>
                </a:extLst>
              </p:cNvPr>
              <p:cNvSpPr txBox="1"/>
              <p:nvPr/>
            </p:nvSpPr>
            <p:spPr>
              <a:xfrm>
                <a:off x="120981" y="805884"/>
                <a:ext cx="11957605" cy="5632311"/>
              </a:xfrm>
              <a:prstGeom prst="rect">
                <a:avLst/>
              </a:prstGeom>
              <a:noFill/>
            </p:spPr>
            <p:txBody>
              <a:bodyPr wrap="square">
                <a:spAutoFit/>
              </a:bodyPr>
              <a:lstStyle/>
              <a:p>
                <a:r>
                  <a:rPr lang="en-US" dirty="0">
                    <a:solidFill>
                      <a:srgbClr val="0070C0"/>
                    </a:solidFill>
                    <a:latin typeface="Times New Roman" panose="02020603050405020304" pitchFamily="18" charset="0"/>
                    <a:cs typeface="Times New Roman" panose="02020603050405020304" pitchFamily="18" charset="0"/>
                  </a:rPr>
                  <a:t>Basics of Physics 111</a:t>
                </a:r>
              </a:p>
              <a:p>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addition to mass (</a:t>
                </a:r>
                <a14:m>
                  <m:oMath xmlns:m="http://schemas.openxmlformats.org/officeDocument/2006/math">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object possess a second intrinsic property of matter.  We call this </a:t>
                </a:r>
                <a:r>
                  <a:rPr lang="en-US" b="1" i="1" dirty="0">
                    <a:latin typeface="Times New Roman" panose="02020603050405020304" pitchFamily="18" charset="0"/>
                    <a:cs typeface="Times New Roman" panose="02020603050405020304" pitchFamily="18" charset="0"/>
                  </a:rPr>
                  <a:t>electric charge </a:t>
                </a:r>
                <a:r>
                  <a:rPr lang="en-US" dirty="0">
                    <a:latin typeface="Times New Roman" panose="02020603050405020304" pitchFamily="18" charset="0"/>
                    <a:cs typeface="Times New Roman" panose="02020603050405020304" pitchFamily="18" charset="0"/>
                  </a:rPr>
                  <a:t>(</a:t>
                </a:r>
                <a14:m>
                  <m:oMath xmlns:m="http://schemas.openxmlformats.org/officeDocument/2006/math">
                    <m:r>
                      <a:rPr lang="en-US" b="0" i="1" smtClean="0">
                        <a:latin typeface="Cambria Math" panose="02040503050406030204" pitchFamily="18" charset="0"/>
                        <a:cs typeface="Times New Roman" panose="02020603050405020304" pitchFamily="18" charset="0"/>
                      </a:rPr>
                      <m:t>𝑞</m:t>
                    </m:r>
                  </m:oMath>
                </a14:m>
                <a:r>
                  <a:rPr lang="en-US" dirty="0">
                    <a:latin typeface="Times New Roman" panose="02020603050405020304" pitchFamily="18" charset="0"/>
                    <a:cs typeface="Times New Roman" panose="02020603050405020304" pitchFamily="18" charset="0"/>
                  </a:rPr>
                  <a:t>).</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We’re going to apply </a:t>
                </a:r>
                <a:r>
                  <a:rPr lang="en-US" b="1" i="1" dirty="0">
                    <a:solidFill>
                      <a:srgbClr val="0070C0"/>
                    </a:solidFill>
                    <a:latin typeface="Times New Roman" panose="02020603050405020304" pitchFamily="18" charset="0"/>
                    <a:cs typeface="Times New Roman" panose="02020603050405020304" pitchFamily="18" charset="0"/>
                  </a:rPr>
                  <a:t>forces</a:t>
                </a:r>
                <a:r>
                  <a:rPr lang="en-US" dirty="0">
                    <a:latin typeface="Times New Roman" panose="02020603050405020304" pitchFamily="18" charset="0"/>
                    <a:cs typeface="Times New Roman" panose="02020603050405020304" pitchFamily="18" charset="0"/>
                  </a:rPr>
                  <a:t> and </a:t>
                </a:r>
                <a:r>
                  <a:rPr lang="en-US" b="1" i="1" dirty="0">
                    <a:solidFill>
                      <a:srgbClr val="0070C0"/>
                    </a:solidFill>
                    <a:latin typeface="Times New Roman" panose="02020603050405020304" pitchFamily="18" charset="0"/>
                    <a:cs typeface="Times New Roman" panose="02020603050405020304" pitchFamily="18" charset="0"/>
                  </a:rPr>
                  <a:t>energy</a:t>
                </a:r>
                <a:r>
                  <a:rPr lang="en-US" dirty="0">
                    <a:latin typeface="Times New Roman" panose="02020603050405020304" pitchFamily="18" charset="0"/>
                    <a:cs typeface="Times New Roman" panose="02020603050405020304" pitchFamily="18" charset="0"/>
                  </a:rPr>
                  <a:t> to problems involving electric charge and study the motion of the charge.</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There will be five (5) topic areas for the term:  </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1200150" lvl="2" indent="-285750">
                  <a:buFont typeface="Arial" panose="020B0604020202020204" pitchFamily="34" charset="0"/>
                  <a:buChar char="•"/>
                </a:pPr>
                <a:r>
                  <a:rPr lang="en-US" dirty="0">
                    <a:solidFill>
                      <a:srgbClr val="FF0000"/>
                    </a:solidFill>
                    <a:latin typeface="Times New Roman" panose="02020603050405020304" pitchFamily="18" charset="0"/>
                    <a:cs typeface="Times New Roman" panose="02020603050405020304" pitchFamily="18" charset="0"/>
                  </a:rPr>
                  <a:t>Electricity</a:t>
                </a:r>
                <a:r>
                  <a:rPr lang="en-US" dirty="0">
                    <a:latin typeface="Times New Roman" panose="02020603050405020304" pitchFamily="18" charset="0"/>
                    <a:cs typeface="Times New Roman" panose="02020603050405020304" pitchFamily="18" charset="0"/>
                  </a:rPr>
                  <a:t>	</a:t>
                </a:r>
              </a:p>
              <a:p>
                <a:pPr marL="1200150" lvl="2" indent="-285750">
                  <a:buFont typeface="Arial" panose="020B0604020202020204" pitchFamily="34" charset="0"/>
                  <a:buChar char="•"/>
                </a:pPr>
                <a:r>
                  <a:rPr lang="en-US" dirty="0">
                    <a:solidFill>
                      <a:srgbClr val="FFC000"/>
                    </a:solidFill>
                    <a:latin typeface="Times New Roman" panose="02020603050405020304" pitchFamily="18" charset="0"/>
                    <a:cs typeface="Times New Roman" panose="02020603050405020304" pitchFamily="18" charset="0"/>
                  </a:rPr>
                  <a:t>Magnetism</a:t>
                </a:r>
                <a:r>
                  <a:rPr lang="en-US" dirty="0">
                    <a:latin typeface="Times New Roman" panose="02020603050405020304" pitchFamily="18" charset="0"/>
                    <a:cs typeface="Times New Roman" panose="02020603050405020304" pitchFamily="18" charset="0"/>
                  </a:rPr>
                  <a:t>	</a:t>
                </a:r>
              </a:p>
              <a:p>
                <a:pPr marL="1200150" lvl="2" indent="-285750">
                  <a:buFont typeface="Arial" panose="020B0604020202020204" pitchFamily="34" charset="0"/>
                  <a:buChar char="•"/>
                </a:pPr>
                <a:r>
                  <a:rPr lang="en-US" dirty="0">
                    <a:solidFill>
                      <a:srgbClr val="00B050"/>
                    </a:solidFill>
                    <a:latin typeface="Times New Roman" panose="02020603050405020304" pitchFamily="18" charset="0"/>
                    <a:cs typeface="Times New Roman" panose="02020603050405020304" pitchFamily="18" charset="0"/>
                  </a:rPr>
                  <a:t>Light as a Wave</a:t>
                </a:r>
                <a:r>
                  <a:rPr lang="en-US" dirty="0">
                    <a:latin typeface="Times New Roman" panose="02020603050405020304" pitchFamily="18" charset="0"/>
                    <a:cs typeface="Times New Roman" panose="02020603050405020304" pitchFamily="18" charset="0"/>
                  </a:rPr>
                  <a:t>	    </a:t>
                </a:r>
              </a:p>
              <a:p>
                <a:pPr marL="1200150" lvl="2" indent="-285750">
                  <a:buFont typeface="Arial" panose="020B0604020202020204" pitchFamily="34" charset="0"/>
                  <a:buChar char="•"/>
                </a:pPr>
                <a:r>
                  <a:rPr lang="en-US" dirty="0">
                    <a:solidFill>
                      <a:srgbClr val="0070C0"/>
                    </a:solidFill>
                    <a:latin typeface="Times New Roman" panose="02020603050405020304" pitchFamily="18" charset="0"/>
                    <a:cs typeface="Times New Roman" panose="02020603050405020304" pitchFamily="18" charset="0"/>
                  </a:rPr>
                  <a:t>Light as a Particle</a:t>
                </a:r>
                <a:r>
                  <a:rPr lang="en-US" dirty="0">
                    <a:latin typeface="Times New Roman" panose="02020603050405020304" pitchFamily="18" charset="0"/>
                    <a:cs typeface="Times New Roman" panose="02020603050405020304" pitchFamily="18" charset="0"/>
                  </a:rPr>
                  <a:t>	</a:t>
                </a:r>
              </a:p>
              <a:p>
                <a:pPr marL="1200150" lvl="2" indent="-285750">
                  <a:buFont typeface="Arial" panose="020B0604020202020204" pitchFamily="34" charset="0"/>
                  <a:buChar char="•"/>
                </a:pPr>
                <a:r>
                  <a:rPr lang="en-US" dirty="0">
                    <a:solidFill>
                      <a:srgbClr val="7030A0"/>
                    </a:solidFill>
                    <a:latin typeface="Times New Roman" panose="02020603050405020304" pitchFamily="18" charset="0"/>
                    <a:cs typeface="Times New Roman" panose="02020603050405020304" pitchFamily="18" charset="0"/>
                  </a:rPr>
                  <a:t>Nuclear Physics</a:t>
                </a:r>
              </a:p>
              <a:p>
                <a:pPr marL="1200150" lvl="2"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1200150" lvl="2"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Everyone in physics 111 used </a:t>
                </a:r>
                <a:r>
                  <a:rPr lang="en-US" dirty="0" err="1">
                    <a:latin typeface="Times New Roman" panose="02020603050405020304" pitchFamily="18" charset="0"/>
                    <a:cs typeface="Times New Roman" panose="02020603050405020304" pitchFamily="18" charset="0"/>
                  </a:rPr>
                  <a:t>Giancoli’s</a:t>
                </a:r>
                <a:r>
                  <a:rPr lang="en-US" dirty="0">
                    <a:latin typeface="Times New Roman" panose="02020603050405020304" pitchFamily="18" charset="0"/>
                    <a:cs typeface="Times New Roman" panose="02020603050405020304" pitchFamily="18" charset="0"/>
                  </a:rPr>
                  <a:t> Physics: Principles with Applications 7</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edition text for physics 110 and we will, in physics 111, essentially redo all the problems encountered physics 110.   I’ll point out the relevant chapters from </a:t>
                </a:r>
                <a:r>
                  <a:rPr lang="en-US" dirty="0" err="1">
                    <a:latin typeface="Times New Roman" panose="02020603050405020304" pitchFamily="18" charset="0"/>
                    <a:cs typeface="Times New Roman" panose="02020603050405020304" pitchFamily="18" charset="0"/>
                  </a:rPr>
                  <a:t>Giancoli</a:t>
                </a:r>
                <a:r>
                  <a:rPr lang="en-US" dirty="0">
                    <a:latin typeface="Times New Roman" panose="02020603050405020304" pitchFamily="18" charset="0"/>
                    <a:cs typeface="Times New Roman" panose="02020603050405020304" pitchFamily="18" charset="0"/>
                  </a:rPr>
                  <a:t> that you did in physics 110 as we progress.  </a:t>
                </a:r>
              </a:p>
              <a:p>
                <a:pPr marL="1200150" lvl="2"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1200150" lvl="2"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You may want to go back and refresh yourselves on how some of those problems are done as it will be helpful in your studies in physics 111.</a:t>
                </a:r>
              </a:p>
            </p:txBody>
          </p:sp>
        </mc:Choice>
        <mc:Fallback xmlns="">
          <p:sp>
            <p:nvSpPr>
              <p:cNvPr id="5" name="TextBox 4">
                <a:extLst>
                  <a:ext uri="{FF2B5EF4-FFF2-40B4-BE49-F238E27FC236}">
                    <a16:creationId xmlns:a16="http://schemas.microsoft.com/office/drawing/2014/main" id="{C38349E5-F654-4886-EDF1-CDF49528E721}"/>
                  </a:ext>
                </a:extLst>
              </p:cNvPr>
              <p:cNvSpPr txBox="1">
                <a:spLocks noRot="1" noChangeAspect="1" noMove="1" noResize="1" noEditPoints="1" noAdjustHandles="1" noChangeArrowheads="1" noChangeShapeType="1" noTextEdit="1"/>
              </p:cNvSpPr>
              <p:nvPr/>
            </p:nvSpPr>
            <p:spPr>
              <a:xfrm>
                <a:off x="120981" y="805884"/>
                <a:ext cx="11957605" cy="5632311"/>
              </a:xfrm>
              <a:prstGeom prst="rect">
                <a:avLst/>
              </a:prstGeom>
              <a:blipFill>
                <a:blip r:embed="rId2"/>
                <a:stretch>
                  <a:fillRect l="-425" t="-450" b="-901"/>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B3839676-6E0C-0667-463B-F5F79DFC5CDE}"/>
              </a:ext>
            </a:extLst>
          </p:cNvPr>
          <p:cNvSpPr txBox="1"/>
          <p:nvPr/>
        </p:nvSpPr>
        <p:spPr>
          <a:xfrm>
            <a:off x="120981" y="87072"/>
            <a:ext cx="1031789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Introduction and Course Outline</a:t>
            </a:r>
          </a:p>
        </p:txBody>
      </p:sp>
    </p:spTree>
    <p:extLst>
      <p:ext uri="{BB962C8B-B14F-4D97-AF65-F5344CB8AC3E}">
        <p14:creationId xmlns:p14="http://schemas.microsoft.com/office/powerpoint/2010/main" val="3063760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DC70911-2047-43D2-60EF-C5C748A95A7F}"/>
                  </a:ext>
                </a:extLst>
              </p:cNvPr>
              <p:cNvSpPr txBox="1"/>
              <p:nvPr/>
            </p:nvSpPr>
            <p:spPr>
              <a:xfrm>
                <a:off x="0" y="774343"/>
                <a:ext cx="12120880" cy="5852371"/>
              </a:xfrm>
              <a:prstGeom prst="rect">
                <a:avLst/>
              </a:prstGeom>
              <a:noFill/>
            </p:spPr>
            <p:txBody>
              <a:bodyPr wrap="square">
                <a:spAutoFit/>
              </a:bodyPr>
              <a:lstStyle/>
              <a:p>
                <a:pPr marL="285750" indent="-285750">
                  <a:buFont typeface="Arial" panose="020B0604020202020204" pitchFamily="34" charset="0"/>
                  <a:buChar char="•"/>
                </a:pPr>
                <a:r>
                  <a:rPr lang="en-US" b="1" i="1" dirty="0">
                    <a:solidFill>
                      <a:srgbClr val="FF0000"/>
                    </a:solidFill>
                    <a:latin typeface="Times New Roman" panose="02020603050405020304" pitchFamily="18" charset="0"/>
                    <a:cs typeface="Times New Roman" panose="02020603050405020304" pitchFamily="18" charset="0"/>
                  </a:rPr>
                  <a:t>Topic #1 - Electrostatics and Electricity</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 charge (</a:t>
                </a:r>
                <a14:m>
                  <m:oMath xmlns:m="http://schemas.openxmlformats.org/officeDocument/2006/math">
                    <m:r>
                      <a:rPr lang="en-US" b="0" i="1" smtClean="0">
                        <a:latin typeface="Cambria Math" panose="02040503050406030204" pitchFamily="18" charset="0"/>
                        <a:cs typeface="Times New Roman" panose="02020603050405020304" pitchFamily="18" charset="0"/>
                      </a:rPr>
                      <m:t>𝑞</m:t>
                    </m:r>
                  </m:oMath>
                </a14:m>
                <a:r>
                  <a:rPr lang="en-US" dirty="0">
                    <a:latin typeface="Times New Roman" panose="02020603050405020304" pitchFamily="18" charset="0"/>
                    <a:cs typeface="Times New Roman" panose="02020603050405020304" pitchFamily="18" charset="0"/>
                  </a:rPr>
                  <a:t>) feels a force (</a:t>
                </a:r>
                <a14:m>
                  <m:oMath xmlns:m="http://schemas.openxmlformats.org/officeDocument/2006/math">
                    <m:acc>
                      <m:accPr>
                        <m:chr m:val="⃗"/>
                        <m:ctrlPr>
                          <a:rPr lang="en-US" i="1" smtClean="0">
                            <a:latin typeface="Cambria Math" panose="02040503050406030204" pitchFamily="18" charset="0"/>
                            <a:cs typeface="Times New Roman" panose="02020603050405020304" pitchFamily="18" charset="0"/>
                          </a:rPr>
                        </m:ctrlPr>
                      </m:accPr>
                      <m:e>
                        <m:r>
                          <a:rPr lang="en-US" b="0" i="1" smtClean="0">
                            <a:latin typeface="Cambria Math" panose="02040503050406030204" pitchFamily="18" charset="0"/>
                            <a:cs typeface="Times New Roman" panose="02020603050405020304" pitchFamily="18" charset="0"/>
                          </a:rPr>
                          <m:t>𝐹</m:t>
                        </m:r>
                      </m:e>
                    </m:acc>
                  </m:oMath>
                </a14:m>
                <a:r>
                  <a:rPr lang="en-US" dirty="0">
                    <a:latin typeface="Times New Roman" panose="02020603050405020304" pitchFamily="18" charset="0"/>
                    <a:cs typeface="Times New Roman" panose="02020603050405020304" pitchFamily="18" charset="0"/>
                  </a:rPr>
                  <a:t>) when the charge interacts with something called the </a:t>
                </a:r>
                <a:r>
                  <a:rPr lang="en-US" b="1" i="1" dirty="0">
                    <a:latin typeface="Times New Roman" panose="02020603050405020304" pitchFamily="18" charset="0"/>
                    <a:cs typeface="Times New Roman" panose="02020603050405020304" pitchFamily="18" charset="0"/>
                  </a:rPr>
                  <a:t>Electric Field</a:t>
                </a:r>
                <a:r>
                  <a:rPr lang="en-US"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i="1" smtClean="0">
                            <a:latin typeface="Cambria Math" panose="02040503050406030204" pitchFamily="18" charset="0"/>
                            <a:cs typeface="Times New Roman" panose="02020603050405020304" pitchFamily="18" charset="0"/>
                          </a:rPr>
                        </m:ctrlPr>
                      </m:accPr>
                      <m:e>
                        <m:r>
                          <a:rPr lang="en-US" b="0" i="1" smtClean="0">
                            <a:latin typeface="Cambria Math" panose="02040503050406030204" pitchFamily="18" charset="0"/>
                            <a:cs typeface="Times New Roman" panose="02020603050405020304" pitchFamily="18" charset="0"/>
                          </a:rPr>
                          <m:t>𝐸</m:t>
                        </m:r>
                      </m:e>
                    </m:acc>
                  </m:oMath>
                </a14:m>
                <a:r>
                  <a:rPr lang="en-US" dirty="0">
                    <a:latin typeface="Times New Roman" panose="02020603050405020304" pitchFamily="18" charset="0"/>
                    <a:cs typeface="Times New Roman" panose="02020603050405020304" pitchFamily="18" charset="0"/>
                  </a:rPr>
                  <a:t>) and this interaction causes a change in the charge’s motion that we can model.</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We’ll start with charges </a:t>
                </a:r>
                <a:r>
                  <a:rPr lang="en-US" b="1" i="1" dirty="0">
                    <a:latin typeface="Times New Roman" panose="02020603050405020304" pitchFamily="18" charset="0"/>
                    <a:cs typeface="Times New Roman" panose="02020603050405020304" pitchFamily="18" charset="0"/>
                  </a:rPr>
                  <a:t>at rest (electrostatics) </a:t>
                </a:r>
                <a:r>
                  <a:rPr lang="en-US" dirty="0">
                    <a:latin typeface="Times New Roman" panose="02020603050405020304" pitchFamily="18" charset="0"/>
                    <a:cs typeface="Times New Roman" panose="02020603050405020304" pitchFamily="18" charset="0"/>
                  </a:rPr>
                  <a:t>and look at the force on one charge due to the other charge’s electric field.</a:t>
                </a:r>
              </a:p>
              <a:p>
                <a:pPr lvl="1"/>
                <a:r>
                  <a:rPr lang="en-US" dirty="0">
                    <a:latin typeface="Times New Roman" panose="02020603050405020304" pitchFamily="18" charset="0"/>
                    <a:cs typeface="Times New Roman" panose="02020603050405020304" pitchFamily="18" charset="0"/>
                  </a:rPr>
                  <a:t> </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From here we can calculate the net electric force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acc>
                          <m:accPr>
                            <m:chr m:val="⃗"/>
                            <m:ctrlPr>
                              <a:rPr lang="en-US" i="1" smtClean="0">
                                <a:latin typeface="Cambria Math" panose="02040503050406030204" pitchFamily="18" charset="0"/>
                                <a:cs typeface="Times New Roman" panose="02020603050405020304" pitchFamily="18" charset="0"/>
                              </a:rPr>
                            </m:ctrlPr>
                          </m:accPr>
                          <m:e>
                            <m:r>
                              <a:rPr lang="en-US" b="0" i="1" smtClean="0">
                                <a:latin typeface="Cambria Math" panose="02040503050406030204" pitchFamily="18" charset="0"/>
                                <a:cs typeface="Times New Roman" panose="02020603050405020304" pitchFamily="18" charset="0"/>
                              </a:rPr>
                              <m:t>𝐹</m:t>
                            </m:r>
                          </m:e>
                        </m:acc>
                      </m:e>
                      <m:sub>
                        <m:r>
                          <a:rPr lang="en-US" b="0" i="1" smtClean="0">
                            <a:latin typeface="Cambria Math" panose="02040503050406030204" pitchFamily="18" charset="0"/>
                            <a:cs typeface="Times New Roman" panose="02020603050405020304" pitchFamily="18" charset="0"/>
                          </a:rPr>
                          <m:t>𝑛𝑒𝑡</m:t>
                        </m:r>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𝑞</m:t>
                        </m:r>
                      </m:sub>
                    </m:sSub>
                  </m:oMath>
                </a14:m>
                <a:r>
                  <a:rPr lang="en-US" dirty="0">
                    <a:latin typeface="Times New Roman" panose="02020603050405020304" pitchFamily="18" charset="0"/>
                    <a:cs typeface="Times New Roman" panose="02020603050405020304" pitchFamily="18" charset="0"/>
                  </a:rPr>
                  <a:t>) on a charge (</a:t>
                </a:r>
                <a14:m>
                  <m:oMath xmlns:m="http://schemas.openxmlformats.org/officeDocument/2006/math">
                    <m:r>
                      <a:rPr lang="en-US" b="0" i="1" smtClean="0">
                        <a:latin typeface="Cambria Math" panose="02040503050406030204" pitchFamily="18" charset="0"/>
                        <a:cs typeface="Times New Roman" panose="02020603050405020304" pitchFamily="18" charset="0"/>
                      </a:rPr>
                      <m:t>𝑞</m:t>
                    </m:r>
                  </m:oMath>
                </a14:m>
                <a:r>
                  <a:rPr lang="en-US" dirty="0">
                    <a:latin typeface="Times New Roman" panose="02020603050405020304" pitchFamily="18" charset="0"/>
                    <a:cs typeface="Times New Roman" panose="02020603050405020304" pitchFamily="18" charset="0"/>
                  </a:rPr>
                  <a:t>) due to many other charges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𝑞</m:t>
                        </m:r>
                      </m:e>
                      <m:sub>
                        <m:r>
                          <a:rPr lang="en-US" b="0" i="1" smtClean="0">
                            <a:latin typeface="Cambria Math" panose="02040503050406030204" pitchFamily="18" charset="0"/>
                            <a:cs typeface="Times New Roman" panose="02020603050405020304" pitchFamily="18" charset="0"/>
                          </a:rPr>
                          <m:t>1</m:t>
                        </m:r>
                      </m:sub>
                    </m:sSub>
                    <m:r>
                      <a:rPr lang="en-US" b="0" i="1" smtClean="0">
                        <a:latin typeface="Cambria Math" panose="02040503050406030204" pitchFamily="18" charset="0"/>
                        <a:cs typeface="Times New Roman" panose="02020603050405020304" pitchFamily="18" charset="0"/>
                      </a:rPr>
                      <m:t>, </m:t>
                    </m:r>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𝑞</m:t>
                        </m:r>
                      </m:e>
                      <m:sub>
                        <m:r>
                          <a:rPr lang="en-US" b="0" i="1" smtClean="0">
                            <a:latin typeface="Cambria Math" panose="02040503050406030204" pitchFamily="18" charset="0"/>
                            <a:cs typeface="Times New Roman" panose="02020603050405020304" pitchFamily="18" charset="0"/>
                          </a:rPr>
                          <m:t>2</m:t>
                        </m:r>
                      </m:sub>
                    </m:sSub>
                    <m:r>
                      <a:rPr lang="en-US" b="0" i="1" smtClean="0">
                        <a:latin typeface="Cambria Math" panose="02040503050406030204" pitchFamily="18" charset="0"/>
                        <a:cs typeface="Times New Roman" panose="02020603050405020304" pitchFamily="18" charset="0"/>
                      </a:rPr>
                      <m:t>, …</m:t>
                    </m:r>
                  </m:oMath>
                </a14:m>
                <a:r>
                  <a:rPr lang="en-US" dirty="0">
                    <a:latin typeface="Times New Roman" panose="02020603050405020304" pitchFamily="18" charset="0"/>
                    <a:cs typeface="Times New Roman" panose="02020603050405020304" pitchFamily="18" charset="0"/>
                  </a:rPr>
                  <a:t>) by adding up the electric fields at </a:t>
                </a:r>
                <a14:m>
                  <m:oMath xmlns:m="http://schemas.openxmlformats.org/officeDocument/2006/math">
                    <m:sSup>
                      <m:sSupPr>
                        <m:ctrlPr>
                          <a:rPr lang="en-US" b="0" i="1" dirty="0" smtClean="0">
                            <a:latin typeface="Cambria Math" panose="02040503050406030204" pitchFamily="18" charset="0"/>
                            <a:cs typeface="Times New Roman" panose="02020603050405020304" pitchFamily="18" charset="0"/>
                          </a:rPr>
                        </m:ctrlPr>
                      </m:sSupPr>
                      <m:e>
                        <m:r>
                          <a:rPr lang="en-US" b="0" i="1" dirty="0" smtClean="0">
                            <a:latin typeface="Cambria Math" panose="02040503050406030204" pitchFamily="18" charset="0"/>
                            <a:cs typeface="Times New Roman" panose="02020603050405020304" pitchFamily="18" charset="0"/>
                          </a:rPr>
                          <m:t>𝑞</m:t>
                        </m:r>
                      </m:e>
                      <m:sup>
                        <m:r>
                          <a:rPr lang="en-US" b="0" i="1" dirty="0" smtClean="0">
                            <a:latin typeface="Cambria Math" panose="02040503050406030204" pitchFamily="18" charset="0"/>
                            <a:cs typeface="Times New Roman" panose="02020603050405020304" pitchFamily="18" charset="0"/>
                          </a:rPr>
                          <m:t>′</m:t>
                        </m:r>
                      </m:sup>
                    </m:sSup>
                    <m:r>
                      <a:rPr lang="en-US" b="0" i="1" dirty="0" smtClean="0">
                        <a:latin typeface="Cambria Math" panose="02040503050406030204" pitchFamily="18" charset="0"/>
                        <a:cs typeface="Times New Roman" panose="02020603050405020304" pitchFamily="18" charset="0"/>
                      </a:rPr>
                      <m:t>𝑠</m:t>
                    </m:r>
                  </m:oMath>
                </a14:m>
                <a:r>
                  <a:rPr lang="en-US" dirty="0">
                    <a:latin typeface="Times New Roman" panose="02020603050405020304" pitchFamily="18" charset="0"/>
                    <a:cs typeface="Times New Roman" panose="02020603050405020304" pitchFamily="18" charset="0"/>
                  </a:rPr>
                  <a:t> location in space due to all the electric fields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acc>
                          <m:accPr>
                            <m:chr m:val="⃗"/>
                            <m:ctrlPr>
                              <a:rPr lang="en-US" i="1" smtClean="0">
                                <a:latin typeface="Cambria Math" panose="02040503050406030204" pitchFamily="18" charset="0"/>
                                <a:cs typeface="Times New Roman" panose="02020603050405020304" pitchFamily="18" charset="0"/>
                              </a:rPr>
                            </m:ctrlPr>
                          </m:accPr>
                          <m:e>
                            <m:r>
                              <a:rPr lang="en-US" b="0" i="1" smtClean="0">
                                <a:latin typeface="Cambria Math" panose="02040503050406030204" pitchFamily="18" charset="0"/>
                                <a:cs typeface="Times New Roman" panose="02020603050405020304" pitchFamily="18" charset="0"/>
                              </a:rPr>
                              <m:t>𝐸</m:t>
                            </m:r>
                          </m:e>
                        </m:acc>
                      </m:e>
                      <m:sub>
                        <m:r>
                          <a:rPr lang="en-US" b="0" i="1" smtClean="0">
                            <a:latin typeface="Cambria Math" panose="02040503050406030204" pitchFamily="18" charset="0"/>
                            <a:cs typeface="Times New Roman" panose="02020603050405020304" pitchFamily="18" charset="0"/>
                          </a:rPr>
                          <m:t>𝑛𝑒𝑡</m:t>
                        </m:r>
                      </m:sub>
                    </m:sSub>
                    <m:r>
                      <a:rPr lang="en-US" b="0" i="1" smtClean="0">
                        <a:latin typeface="Cambria Math" panose="02040503050406030204" pitchFamily="18" charset="0"/>
                        <a:cs typeface="Times New Roman" panose="02020603050405020304" pitchFamily="18" charset="0"/>
                      </a:rPr>
                      <m:t>=</m:t>
                    </m:r>
                    <m:sSub>
                      <m:sSubPr>
                        <m:ctrlPr>
                          <a:rPr lang="en-US" b="0" i="1" smtClean="0">
                            <a:latin typeface="Cambria Math" panose="02040503050406030204" pitchFamily="18" charset="0"/>
                            <a:cs typeface="Times New Roman" panose="02020603050405020304" pitchFamily="18" charset="0"/>
                          </a:rPr>
                        </m:ctrlPr>
                      </m:sSubPr>
                      <m:e>
                        <m:acc>
                          <m:accPr>
                            <m:chr m:val="⃗"/>
                            <m:ctrlPr>
                              <a:rPr lang="en-US" b="0" i="1" smtClean="0">
                                <a:latin typeface="Cambria Math" panose="02040503050406030204" pitchFamily="18" charset="0"/>
                                <a:cs typeface="Times New Roman" panose="02020603050405020304" pitchFamily="18" charset="0"/>
                              </a:rPr>
                            </m:ctrlPr>
                          </m:accPr>
                          <m:e>
                            <m:r>
                              <a:rPr lang="en-US" b="0" i="1" smtClean="0">
                                <a:latin typeface="Cambria Math" panose="02040503050406030204" pitchFamily="18" charset="0"/>
                                <a:cs typeface="Times New Roman" panose="02020603050405020304" pitchFamily="18" charset="0"/>
                              </a:rPr>
                              <m:t>𝐸</m:t>
                            </m:r>
                          </m:e>
                        </m:acc>
                      </m:e>
                      <m:sub>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𝑞</m:t>
                            </m:r>
                          </m:e>
                          <m:sub>
                            <m:r>
                              <a:rPr lang="en-US" b="0" i="1" smtClean="0">
                                <a:latin typeface="Cambria Math" panose="02040503050406030204" pitchFamily="18" charset="0"/>
                                <a:cs typeface="Times New Roman" panose="02020603050405020304" pitchFamily="18" charset="0"/>
                              </a:rPr>
                              <m:t>1</m:t>
                            </m:r>
                          </m:sub>
                        </m:sSub>
                      </m:sub>
                    </m:sSub>
                    <m:r>
                      <a:rPr lang="en-US" b="0" i="1" smtClean="0">
                        <a:latin typeface="Cambria Math" panose="02040503050406030204" pitchFamily="18" charset="0"/>
                        <a:cs typeface="Times New Roman" panose="02020603050405020304" pitchFamily="18" charset="0"/>
                      </a:rPr>
                      <m:t>+</m:t>
                    </m:r>
                    <m:sSub>
                      <m:sSubPr>
                        <m:ctrlPr>
                          <a:rPr lang="en-US" b="0" i="1" smtClean="0">
                            <a:latin typeface="Cambria Math" panose="02040503050406030204" pitchFamily="18" charset="0"/>
                            <a:cs typeface="Times New Roman" panose="02020603050405020304" pitchFamily="18" charset="0"/>
                          </a:rPr>
                        </m:ctrlPr>
                      </m:sSubPr>
                      <m:e>
                        <m:acc>
                          <m:accPr>
                            <m:chr m:val="⃗"/>
                            <m:ctrlPr>
                              <a:rPr lang="en-US" b="0" i="1" smtClean="0">
                                <a:latin typeface="Cambria Math" panose="02040503050406030204" pitchFamily="18" charset="0"/>
                                <a:cs typeface="Times New Roman" panose="02020603050405020304" pitchFamily="18" charset="0"/>
                              </a:rPr>
                            </m:ctrlPr>
                          </m:accPr>
                          <m:e>
                            <m:r>
                              <a:rPr lang="en-US" b="0" i="1" smtClean="0">
                                <a:latin typeface="Cambria Math" panose="02040503050406030204" pitchFamily="18" charset="0"/>
                                <a:cs typeface="Times New Roman" panose="02020603050405020304" pitchFamily="18" charset="0"/>
                              </a:rPr>
                              <m:t>𝐸</m:t>
                            </m:r>
                          </m:e>
                        </m:acc>
                      </m:e>
                      <m:sub>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𝑞</m:t>
                            </m:r>
                          </m:e>
                          <m:sub>
                            <m:r>
                              <a:rPr lang="en-US" b="0" i="1" smtClean="0">
                                <a:latin typeface="Cambria Math" panose="02040503050406030204" pitchFamily="18" charset="0"/>
                                <a:cs typeface="Times New Roman" panose="02020603050405020304" pitchFamily="18" charset="0"/>
                              </a:rPr>
                              <m:t>2</m:t>
                            </m:r>
                          </m:sub>
                        </m:sSub>
                      </m:sub>
                    </m:sSub>
                  </m:oMath>
                </a14:m>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Giancoli</a:t>
                </a:r>
                <a:r>
                  <a:rPr lang="en-US" dirty="0">
                    <a:latin typeface="Times New Roman" panose="02020603050405020304" pitchFamily="18" charset="0"/>
                    <a:cs typeface="Times New Roman" panose="02020603050405020304" pitchFamily="18" charset="0"/>
                  </a:rPr>
                  <a:t> Ch. 3).</a:t>
                </a:r>
              </a:p>
              <a:p>
                <a:pPr marL="1200150" lvl="2"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1657350" lvl="3" indent="-285750">
                  <a:buFont typeface="Arial" panose="020B0604020202020204" pitchFamily="34" charset="0"/>
                  <a:buChar char="•"/>
                </a:pPr>
                <a:r>
                  <a:rPr lang="en-US" b="0" dirty="0">
                    <a:cs typeface="Times New Roman" panose="02020603050405020304" pitchFamily="18" charset="0"/>
                    <a:sym typeface="Wingdings" pitchFamily="2" charset="2"/>
                  </a:rPr>
                  <a:t>  </a:t>
                </a:r>
                <a14:m>
                  <m:oMath xmlns:m="http://schemas.openxmlformats.org/officeDocument/2006/math">
                    <m:sSub>
                      <m:sSubPr>
                        <m:ctrlPr>
                          <a:rPr lang="en-US" b="0" i="1" smtClean="0">
                            <a:latin typeface="Cambria Math" panose="02040503050406030204" pitchFamily="18" charset="0"/>
                            <a:cs typeface="Times New Roman" panose="02020603050405020304" pitchFamily="18" charset="0"/>
                          </a:rPr>
                        </m:ctrlPr>
                      </m:sSubPr>
                      <m:e>
                        <m:acc>
                          <m:accPr>
                            <m:chr m:val="⃗"/>
                            <m:ctrlPr>
                              <a:rPr lang="en-US" b="0" i="1" smtClean="0">
                                <a:latin typeface="Cambria Math" panose="02040503050406030204" pitchFamily="18" charset="0"/>
                                <a:cs typeface="Times New Roman" panose="02020603050405020304" pitchFamily="18" charset="0"/>
                              </a:rPr>
                            </m:ctrlPr>
                          </m:accPr>
                          <m:e>
                            <m:r>
                              <a:rPr lang="en-US" b="0" i="1" smtClean="0">
                                <a:latin typeface="Cambria Math" panose="02040503050406030204" pitchFamily="18" charset="0"/>
                                <a:cs typeface="Times New Roman" panose="02020603050405020304" pitchFamily="18" charset="0"/>
                              </a:rPr>
                              <m:t>𝐹</m:t>
                            </m:r>
                          </m:e>
                        </m:acc>
                      </m:e>
                      <m:sub>
                        <m:r>
                          <a:rPr lang="en-US" b="0" i="1" smtClean="0">
                            <a:latin typeface="Cambria Math" panose="02040503050406030204" pitchFamily="18" charset="0"/>
                            <a:cs typeface="Times New Roman" panose="02020603050405020304" pitchFamily="18" charset="0"/>
                          </a:rPr>
                          <m:t>𝑛𝑒𝑡</m:t>
                        </m:r>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𝑞</m:t>
                        </m:r>
                      </m:sub>
                    </m:sSub>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𝑞</m:t>
                    </m:r>
                    <m:sSub>
                      <m:sSubPr>
                        <m:ctrlPr>
                          <a:rPr lang="en-US" b="0" i="1" smtClean="0">
                            <a:latin typeface="Cambria Math" panose="02040503050406030204" pitchFamily="18" charset="0"/>
                            <a:cs typeface="Times New Roman" panose="02020603050405020304" pitchFamily="18" charset="0"/>
                          </a:rPr>
                        </m:ctrlPr>
                      </m:sSubPr>
                      <m:e>
                        <m:acc>
                          <m:accPr>
                            <m:chr m:val="⃗"/>
                            <m:ctrlPr>
                              <a:rPr lang="en-US" b="0" i="1" smtClean="0">
                                <a:latin typeface="Cambria Math" panose="02040503050406030204" pitchFamily="18" charset="0"/>
                                <a:cs typeface="Times New Roman" panose="02020603050405020304" pitchFamily="18" charset="0"/>
                              </a:rPr>
                            </m:ctrlPr>
                          </m:accPr>
                          <m:e>
                            <m:r>
                              <a:rPr lang="en-US" b="0" i="1" smtClean="0">
                                <a:latin typeface="Cambria Math" panose="02040503050406030204" pitchFamily="18" charset="0"/>
                                <a:cs typeface="Times New Roman" panose="02020603050405020304" pitchFamily="18" charset="0"/>
                              </a:rPr>
                              <m:t>𝐸</m:t>
                            </m:r>
                          </m:e>
                        </m:acc>
                      </m:e>
                      <m:sub>
                        <m:r>
                          <a:rPr lang="en-US" b="0" i="1" smtClean="0">
                            <a:latin typeface="Cambria Math" panose="02040503050406030204" pitchFamily="18" charset="0"/>
                            <a:cs typeface="Times New Roman" panose="02020603050405020304" pitchFamily="18" charset="0"/>
                          </a:rPr>
                          <m:t>𝑛𝑒𝑡</m:t>
                        </m:r>
                      </m:sub>
                    </m:sSub>
                    <m:r>
                      <a:rPr lang="en-US" b="0" i="1" smtClean="0">
                        <a:latin typeface="Cambria Math" panose="02040503050406030204" pitchFamily="18" charset="0"/>
                        <a:cs typeface="Times New Roman" panose="02020603050405020304" pitchFamily="18" charset="0"/>
                      </a:rPr>
                      <m:t>=0</m:t>
                    </m:r>
                  </m:oMath>
                </a14:m>
                <a:endParaRPr lang="en-US" dirty="0">
                  <a:latin typeface="Times New Roman" panose="02020603050405020304" pitchFamily="18" charset="0"/>
                  <a:cs typeface="Times New Roman" panose="02020603050405020304" pitchFamily="18" charset="0"/>
                </a:endParaRPr>
              </a:p>
              <a:p>
                <a:pPr marL="1200150" lvl="2"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Then we’ll let the charges quasi-move around (we’ll pick them up from rest and put them somewhere else at rest).  This will allow us to determine the potential energy in a distribution of charges.  This potential energy will be analogous to the gravitational potential energy for a mass changing heights in a gravitational field.</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1657350" lvl="3"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From this we can define the </a:t>
                </a:r>
                <a:r>
                  <a:rPr lang="en-US" b="1" i="1" dirty="0">
                    <a:latin typeface="Times New Roman" panose="02020603050405020304" pitchFamily="18" charset="0"/>
                    <a:cs typeface="Times New Roman" panose="02020603050405020304" pitchFamily="18" charset="0"/>
                  </a:rPr>
                  <a:t>electric potential energy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𝑈</m:t>
                        </m:r>
                      </m:e>
                      <m:sub>
                        <m:r>
                          <a:rPr lang="en-US" b="0" i="1" smtClean="0">
                            <a:latin typeface="Cambria Math" panose="02040503050406030204" pitchFamily="18" charset="0"/>
                            <a:cs typeface="Times New Roman" panose="02020603050405020304" pitchFamily="18" charset="0"/>
                          </a:rPr>
                          <m:t>𝑒𝑙𝑒𝑐𝑡𝑟𝑖𝑐</m:t>
                        </m:r>
                        <m:r>
                          <a:rPr lang="en-US" b="0" i="1" smtClean="0">
                            <a:latin typeface="Cambria Math" panose="02040503050406030204" pitchFamily="18" charset="0"/>
                            <a:cs typeface="Times New Roman" panose="02020603050405020304" pitchFamily="18" charset="0"/>
                          </a:rPr>
                          <m:t> </m:t>
                        </m:r>
                      </m:sub>
                    </m:sSub>
                  </m:oMath>
                </a14:m>
                <a:r>
                  <a:rPr lang="en-US" dirty="0">
                    <a:latin typeface="Times New Roman" panose="02020603050405020304" pitchFamily="18" charset="0"/>
                    <a:cs typeface="Times New Roman" panose="02020603050405020304" pitchFamily="18" charset="0"/>
                  </a:rPr>
                  <a:t>and a very useful quantity called the </a:t>
                </a:r>
                <a:r>
                  <a:rPr lang="en-US" b="1" i="1" dirty="0">
                    <a:latin typeface="Times New Roman" panose="02020603050405020304" pitchFamily="18" charset="0"/>
                    <a:cs typeface="Times New Roman" panose="02020603050405020304" pitchFamily="18" charset="0"/>
                  </a:rPr>
                  <a:t>electric</a:t>
                </a:r>
                <a:r>
                  <a:rPr lang="en-US" i="1" dirty="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potential</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b="0" i="1" smtClean="0">
                        <a:latin typeface="Cambria Math" panose="02040503050406030204" pitchFamily="18" charset="0"/>
                        <a:cs typeface="Times New Roman" panose="02020603050405020304" pitchFamily="18" charset="0"/>
                      </a:rPr>
                      <m:t>𝑉</m:t>
                    </m:r>
                  </m:oMath>
                </a14:m>
                <a:r>
                  <a:rPr lang="en-US" dirty="0">
                    <a:latin typeface="Times New Roman" panose="02020603050405020304" pitchFamily="18" charset="0"/>
                    <a:cs typeface="Times New Roman" panose="02020603050405020304" pitchFamily="18" charset="0"/>
                  </a:rPr>
                  <a:t>), or the </a:t>
                </a:r>
                <a:r>
                  <a:rPr lang="en-US" b="1" i="1" dirty="0">
                    <a:latin typeface="Times New Roman" panose="02020603050405020304" pitchFamily="18" charset="0"/>
                    <a:cs typeface="Times New Roman" panose="02020603050405020304" pitchFamily="18" charset="0"/>
                  </a:rPr>
                  <a:t>voltage</a:t>
                </a:r>
                <a:r>
                  <a:rPr lang="en-US" dirty="0">
                    <a:latin typeface="Times New Roman" panose="02020603050405020304" pitchFamily="18" charset="0"/>
                    <a:cs typeface="Times New Roman" panose="02020603050405020304" pitchFamily="18" charset="0"/>
                  </a:rPr>
                  <a:t>.</a:t>
                </a:r>
              </a:p>
              <a:p>
                <a:pPr marL="1657350" lvl="3"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Now we can look at the body (the heart in particular), build something useful (the capacitor), and study projectile motion with charges (</a:t>
                </a:r>
                <a:r>
                  <a:rPr lang="en-US" dirty="0" err="1">
                    <a:latin typeface="Times New Roman" panose="02020603050405020304" pitchFamily="18" charset="0"/>
                    <a:cs typeface="Times New Roman" panose="02020603050405020304" pitchFamily="18" charset="0"/>
                  </a:rPr>
                  <a:t>Giancoli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Chs</a:t>
                </a:r>
                <a:r>
                  <a:rPr lang="en-US" dirty="0">
                    <a:latin typeface="Times New Roman" panose="02020603050405020304" pitchFamily="18" charset="0"/>
                    <a:cs typeface="Times New Roman" panose="02020603050405020304" pitchFamily="18" charset="0"/>
                  </a:rPr>
                  <a:t>. 2 &amp; 3).</a:t>
                </a:r>
              </a:p>
            </p:txBody>
          </p:sp>
        </mc:Choice>
        <mc:Fallback xmlns="">
          <p:sp>
            <p:nvSpPr>
              <p:cNvPr id="5" name="TextBox 4">
                <a:extLst>
                  <a:ext uri="{FF2B5EF4-FFF2-40B4-BE49-F238E27FC236}">
                    <a16:creationId xmlns:a16="http://schemas.microsoft.com/office/drawing/2014/main" id="{ADC70911-2047-43D2-60EF-C5C748A95A7F}"/>
                  </a:ext>
                </a:extLst>
              </p:cNvPr>
              <p:cNvSpPr txBox="1">
                <a:spLocks noRot="1" noChangeAspect="1" noMove="1" noResize="1" noEditPoints="1" noAdjustHandles="1" noChangeArrowheads="1" noChangeShapeType="1" noTextEdit="1"/>
              </p:cNvSpPr>
              <p:nvPr/>
            </p:nvSpPr>
            <p:spPr>
              <a:xfrm>
                <a:off x="0" y="774343"/>
                <a:ext cx="12120880" cy="5852371"/>
              </a:xfrm>
              <a:prstGeom prst="rect">
                <a:avLst/>
              </a:prstGeom>
              <a:blipFill>
                <a:blip r:embed="rId2"/>
                <a:stretch>
                  <a:fillRect l="-314" t="-216" b="-649"/>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4BA37B18-B1AF-2A81-6EDE-881D103C8277}"/>
              </a:ext>
            </a:extLst>
          </p:cNvPr>
          <p:cNvSpPr txBox="1"/>
          <p:nvPr/>
        </p:nvSpPr>
        <p:spPr>
          <a:xfrm>
            <a:off x="120981" y="87072"/>
            <a:ext cx="1031789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Introduction and Course Outline</a:t>
            </a:r>
          </a:p>
        </p:txBody>
      </p:sp>
    </p:spTree>
    <p:extLst>
      <p:ext uri="{BB962C8B-B14F-4D97-AF65-F5344CB8AC3E}">
        <p14:creationId xmlns:p14="http://schemas.microsoft.com/office/powerpoint/2010/main" val="4191734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F48EC7F-C0BD-9C6F-D56A-8F21D8FA06EE}"/>
              </a:ext>
            </a:extLst>
          </p:cNvPr>
          <p:cNvSpPr txBox="1"/>
          <p:nvPr/>
        </p:nvSpPr>
        <p:spPr>
          <a:xfrm>
            <a:off x="120981" y="87072"/>
            <a:ext cx="1031789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Introduction and Course Outline</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67E4F94-BACC-B6F8-43E2-84DD93F44C48}"/>
                  </a:ext>
                </a:extLst>
              </p:cNvPr>
              <p:cNvSpPr txBox="1"/>
              <p:nvPr/>
            </p:nvSpPr>
            <p:spPr>
              <a:xfrm>
                <a:off x="120981" y="604493"/>
                <a:ext cx="11634017" cy="6253507"/>
              </a:xfrm>
              <a:prstGeom prst="rect">
                <a:avLst/>
              </a:prstGeom>
              <a:noFill/>
            </p:spPr>
            <p:txBody>
              <a:bodyPr wrap="square">
                <a:spAutoFit/>
              </a:bodyPr>
              <a:lstStyle/>
              <a:p>
                <a:pPr marL="285750" indent="-285750">
                  <a:buFont typeface="Arial" panose="020B0604020202020204" pitchFamily="34" charset="0"/>
                  <a:buChar char="•"/>
                </a:pPr>
                <a:r>
                  <a:rPr lang="en-US" b="1" i="1" dirty="0">
                    <a:solidFill>
                      <a:srgbClr val="FF0000"/>
                    </a:solidFill>
                    <a:latin typeface="Times New Roman" panose="02020603050405020304" pitchFamily="18" charset="0"/>
                    <a:cs typeface="Times New Roman" panose="02020603050405020304" pitchFamily="18" charset="0"/>
                  </a:rPr>
                  <a:t>Topic #1 - Electrostatics and Electricity</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Lastly, we’ll let the charges be completely free and move anywhere they’d like.  This is accomplished by letting the charges interact with an external electric field and the movement of the charges produces a </a:t>
                </a:r>
                <a:r>
                  <a:rPr lang="en-US" b="1" i="1" dirty="0">
                    <a:latin typeface="Times New Roman" panose="02020603050405020304" pitchFamily="18" charset="0"/>
                    <a:cs typeface="Times New Roman" panose="02020603050405020304" pitchFamily="18" charset="0"/>
                  </a:rPr>
                  <a:t>current</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b="0" i="1" smtClean="0">
                        <a:latin typeface="Cambria Math" panose="02040503050406030204" pitchFamily="18" charset="0"/>
                        <a:cs typeface="Times New Roman" panose="02020603050405020304" pitchFamily="18" charset="0"/>
                      </a:rPr>
                      <m:t>𝐼</m:t>
                    </m:r>
                  </m:oMath>
                </a14:m>
                <a:r>
                  <a:rPr lang="en-US" dirty="0">
                    <a:latin typeface="Times New Roman" panose="02020603050405020304" pitchFamily="18" charset="0"/>
                    <a:cs typeface="Times New Roman" panose="02020603050405020304" pitchFamily="18" charset="0"/>
                  </a:rPr>
                  <a:t>).</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Having electric currents, we will build </a:t>
                </a:r>
                <a:r>
                  <a:rPr lang="en-US" b="1" i="1" dirty="0">
                    <a:latin typeface="Times New Roman" panose="02020603050405020304" pitchFamily="18" charset="0"/>
                    <a:cs typeface="Times New Roman" panose="02020603050405020304" pitchFamily="18" charset="0"/>
                  </a:rPr>
                  <a:t>electric circuits </a:t>
                </a:r>
                <a:r>
                  <a:rPr lang="en-US" dirty="0">
                    <a:latin typeface="Times New Roman" panose="02020603050405020304" pitchFamily="18" charset="0"/>
                    <a:cs typeface="Times New Roman" panose="02020603050405020304" pitchFamily="18" charset="0"/>
                  </a:rPr>
                  <a:t>composed of </a:t>
                </a:r>
                <a:r>
                  <a:rPr lang="en-US" b="1" i="1" dirty="0">
                    <a:latin typeface="Times New Roman" panose="02020603050405020304" pitchFamily="18" charset="0"/>
                    <a:cs typeface="Times New Roman" panose="02020603050405020304" pitchFamily="18" charset="0"/>
                  </a:rPr>
                  <a:t>resistors</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b="0" i="1" smtClean="0">
                        <a:latin typeface="Cambria Math" panose="02040503050406030204" pitchFamily="18" charset="0"/>
                        <a:cs typeface="Times New Roman" panose="02020603050405020304" pitchFamily="18" charset="0"/>
                      </a:rPr>
                      <m:t>𝑅</m:t>
                    </m:r>
                  </m:oMath>
                </a14:m>
                <a:r>
                  <a:rPr lang="en-US" dirty="0">
                    <a:latin typeface="Times New Roman" panose="02020603050405020304" pitchFamily="18" charset="0"/>
                    <a:cs typeface="Times New Roman" panose="02020603050405020304" pitchFamily="18" charset="0"/>
                  </a:rPr>
                  <a:t>) only and circuits with </a:t>
                </a:r>
                <a:r>
                  <a:rPr lang="en-US" b="1" i="1" dirty="0">
                    <a:latin typeface="Times New Roman" panose="02020603050405020304" pitchFamily="18" charset="0"/>
                    <a:cs typeface="Times New Roman" panose="02020603050405020304" pitchFamily="18" charset="0"/>
                  </a:rPr>
                  <a:t>resistors</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b="0" i="1" smtClean="0">
                        <a:latin typeface="Cambria Math" panose="02040503050406030204" pitchFamily="18" charset="0"/>
                        <a:cs typeface="Times New Roman" panose="02020603050405020304" pitchFamily="18" charset="0"/>
                      </a:rPr>
                      <m:t>𝑅</m:t>
                    </m:r>
                  </m:oMath>
                </a14:m>
                <a:r>
                  <a:rPr lang="en-US" dirty="0">
                    <a:latin typeface="Times New Roman" panose="02020603050405020304" pitchFamily="18" charset="0"/>
                    <a:cs typeface="Times New Roman" panose="02020603050405020304" pitchFamily="18" charset="0"/>
                  </a:rPr>
                  <a:t>) and </a:t>
                </a:r>
                <a:r>
                  <a:rPr lang="en-US" b="1" i="1" dirty="0">
                    <a:latin typeface="Times New Roman" panose="02020603050405020304" pitchFamily="18" charset="0"/>
                    <a:cs typeface="Times New Roman" panose="02020603050405020304" pitchFamily="18" charset="0"/>
                  </a:rPr>
                  <a:t>capacitors</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b="0" i="1" smtClean="0">
                        <a:latin typeface="Cambria Math" panose="02040503050406030204" pitchFamily="18" charset="0"/>
                        <a:cs typeface="Times New Roman" panose="02020603050405020304" pitchFamily="18" charset="0"/>
                      </a:rPr>
                      <m:t>𝐶</m:t>
                    </m:r>
                  </m:oMath>
                </a14:m>
                <a:r>
                  <a:rPr lang="en-US" dirty="0">
                    <a:latin typeface="Times New Roman" panose="02020603050405020304" pitchFamily="18" charset="0"/>
                    <a:cs typeface="Times New Roman" panose="02020603050405020304" pitchFamily="18" charset="0"/>
                  </a:rPr>
                  <a:t>).  Since it takes work to move the charges around and since the current essentially flows around the circuit, we’ll use ideas of conservation of energy (</a:t>
                </a:r>
                <a:r>
                  <a:rPr lang="en-US" dirty="0" err="1">
                    <a:latin typeface="Times New Roman" panose="02020603050405020304" pitchFamily="18" charset="0"/>
                    <a:cs typeface="Times New Roman" panose="02020603050405020304" pitchFamily="18" charset="0"/>
                  </a:rPr>
                  <a:t>Giancoli</a:t>
                </a:r>
                <a:r>
                  <a:rPr lang="en-US" dirty="0">
                    <a:latin typeface="Times New Roman" panose="02020603050405020304" pitchFamily="18" charset="0"/>
                    <a:cs typeface="Times New Roman" panose="02020603050405020304" pitchFamily="18" charset="0"/>
                  </a:rPr>
                  <a:t> Ch. 6) and fluids (</a:t>
                </a:r>
                <a:r>
                  <a:rPr lang="en-US" dirty="0" err="1">
                    <a:latin typeface="Times New Roman" panose="02020603050405020304" pitchFamily="18" charset="0"/>
                    <a:cs typeface="Times New Roman" panose="02020603050405020304" pitchFamily="18" charset="0"/>
                  </a:rPr>
                  <a:t>Giancoli</a:t>
                </a:r>
                <a:r>
                  <a:rPr lang="en-US" dirty="0">
                    <a:latin typeface="Times New Roman" panose="02020603050405020304" pitchFamily="18" charset="0"/>
                    <a:cs typeface="Times New Roman" panose="02020603050405020304" pitchFamily="18" charset="0"/>
                  </a:rPr>
                  <a:t> Ch. 10) to model the circuits.</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i="1" dirty="0">
                    <a:solidFill>
                      <a:srgbClr val="FFC000"/>
                    </a:solidFill>
                    <a:latin typeface="Times New Roman" panose="02020603050405020304" pitchFamily="18" charset="0"/>
                    <a:cs typeface="Times New Roman" panose="02020603050405020304" pitchFamily="18" charset="0"/>
                  </a:rPr>
                  <a:t>Topic #2 – Magnetism</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There are several reasons that we started with charges at rest.  The most important one is that a moving charge (a current) produces a </a:t>
                </a:r>
                <a:r>
                  <a:rPr lang="en-US" b="1" i="1" dirty="0">
                    <a:latin typeface="Times New Roman" panose="02020603050405020304" pitchFamily="18" charset="0"/>
                    <a:cs typeface="Times New Roman" panose="02020603050405020304" pitchFamily="18" charset="0"/>
                  </a:rPr>
                  <a:t>magnetic field </a:t>
                </a:r>
                <a:r>
                  <a:rPr lang="en-US" dirty="0">
                    <a:latin typeface="Times New Roman" panose="02020603050405020304" pitchFamily="18" charset="0"/>
                    <a:cs typeface="Times New Roman" panose="02020603050405020304" pitchFamily="18" charset="0"/>
                  </a:rPr>
                  <a:t>(</a:t>
                </a:r>
                <a14:m>
                  <m:oMath xmlns:m="http://schemas.openxmlformats.org/officeDocument/2006/math">
                    <m:acc>
                      <m:accPr>
                        <m:chr m:val="⃗"/>
                        <m:ctrlPr>
                          <a:rPr lang="en-US" i="1" smtClean="0">
                            <a:latin typeface="Cambria Math" panose="02040503050406030204" pitchFamily="18" charset="0"/>
                            <a:cs typeface="Times New Roman" panose="02020603050405020304" pitchFamily="18" charset="0"/>
                          </a:rPr>
                        </m:ctrlPr>
                      </m:accPr>
                      <m:e>
                        <m:r>
                          <a:rPr lang="en-US" b="0" i="1" smtClean="0">
                            <a:latin typeface="Cambria Math" panose="02040503050406030204" pitchFamily="18" charset="0"/>
                            <a:cs typeface="Times New Roman" panose="02020603050405020304" pitchFamily="18" charset="0"/>
                          </a:rPr>
                          <m:t>𝐵</m:t>
                        </m:r>
                      </m:e>
                    </m:acc>
                  </m:oMath>
                </a14:m>
                <a:r>
                  <a:rPr lang="en-US" dirty="0">
                    <a:latin typeface="Times New Roman" panose="02020603050405020304" pitchFamily="18" charset="0"/>
                    <a:cs typeface="Times New Roman" panose="02020603050405020304" pitchFamily="18" charset="0"/>
                  </a:rPr>
                  <a:t>).</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We’ll start with generating a magnetic field using a magnet and ask what happens if you put a charge (</a:t>
                </a:r>
                <a14:m>
                  <m:oMath xmlns:m="http://schemas.openxmlformats.org/officeDocument/2006/math">
                    <m:r>
                      <a:rPr lang="en-US" b="0" i="1" smtClean="0">
                        <a:latin typeface="Cambria Math" panose="02040503050406030204" pitchFamily="18" charset="0"/>
                        <a:cs typeface="Times New Roman" panose="02020603050405020304" pitchFamily="18" charset="0"/>
                      </a:rPr>
                      <m:t>𝑞</m:t>
                    </m:r>
                  </m:oMath>
                </a14:m>
                <a:r>
                  <a:rPr lang="en-US" dirty="0">
                    <a:latin typeface="Times New Roman" panose="02020603050405020304" pitchFamily="18" charset="0"/>
                    <a:cs typeface="Times New Roman" panose="02020603050405020304" pitchFamily="18" charset="0"/>
                  </a:rPr>
                  <a:t>) in a magnetic field (</a:t>
                </a:r>
                <a14:m>
                  <m:oMath xmlns:m="http://schemas.openxmlformats.org/officeDocument/2006/math">
                    <m:acc>
                      <m:accPr>
                        <m:chr m:val="⃗"/>
                        <m:ctrlPr>
                          <a:rPr lang="en-US" i="1">
                            <a:latin typeface="Cambria Math" panose="02040503050406030204" pitchFamily="18" charset="0"/>
                            <a:cs typeface="Times New Roman" panose="02020603050405020304" pitchFamily="18" charset="0"/>
                          </a:rPr>
                        </m:ctrlPr>
                      </m:accPr>
                      <m:e>
                        <m:r>
                          <a:rPr lang="en-US" i="1">
                            <a:latin typeface="Cambria Math" panose="02040503050406030204" pitchFamily="18" charset="0"/>
                            <a:cs typeface="Times New Roman" panose="02020603050405020304" pitchFamily="18" charset="0"/>
                          </a:rPr>
                          <m:t>𝐵</m:t>
                        </m:r>
                      </m:e>
                    </m:acc>
                  </m:oMath>
                </a14:m>
                <a:r>
                  <a:rPr lang="en-US" dirty="0">
                    <a:latin typeface="Times New Roman" panose="02020603050405020304" pitchFamily="18" charset="0"/>
                    <a:cs typeface="Times New Roman" panose="02020603050405020304" pitchFamily="18" charset="0"/>
                  </a:rPr>
                  <a:t>).  The interaction of the charge and the magnetic field will exert a </a:t>
                </a:r>
                <a:r>
                  <a:rPr lang="en-US" b="1" i="1" dirty="0">
                    <a:latin typeface="Times New Roman" panose="02020603050405020304" pitchFamily="18" charset="0"/>
                    <a:cs typeface="Times New Roman" panose="02020603050405020304" pitchFamily="18" charset="0"/>
                  </a:rPr>
                  <a:t>magnetic force </a:t>
                </a:r>
                <a:r>
                  <a:rPr lang="en-US" dirty="0">
                    <a:latin typeface="Times New Roman" panose="02020603050405020304" pitchFamily="18" charset="0"/>
                    <a:cs typeface="Times New Roman" panose="02020603050405020304" pitchFamily="18" charset="0"/>
                  </a:rPr>
                  <a:t>(</a:t>
                </a:r>
                <a14:m>
                  <m:oMath xmlns:m="http://schemas.openxmlformats.org/officeDocument/2006/math">
                    <m:sSub>
                      <m:sSubPr>
                        <m:ctrlPr>
                          <a:rPr lang="en-US" b="0" i="1" smtClean="0">
                            <a:latin typeface="Cambria Math" panose="02040503050406030204" pitchFamily="18" charset="0"/>
                            <a:cs typeface="Times New Roman" panose="02020603050405020304" pitchFamily="18" charset="0"/>
                          </a:rPr>
                        </m:ctrlPr>
                      </m:sSubPr>
                      <m:e>
                        <m:acc>
                          <m:accPr>
                            <m:chr m:val="⃗"/>
                            <m:ctrlPr>
                              <a:rPr lang="en-US" b="0" i="1" smtClean="0">
                                <a:latin typeface="Cambria Math" panose="02040503050406030204" pitchFamily="18" charset="0"/>
                                <a:cs typeface="Times New Roman" panose="02020603050405020304" pitchFamily="18" charset="0"/>
                              </a:rPr>
                            </m:ctrlPr>
                          </m:accPr>
                          <m:e>
                            <m:r>
                              <a:rPr lang="en-US" b="0" i="1" smtClean="0">
                                <a:latin typeface="Cambria Math" panose="02040503050406030204" pitchFamily="18" charset="0"/>
                                <a:cs typeface="Times New Roman" panose="02020603050405020304" pitchFamily="18" charset="0"/>
                              </a:rPr>
                              <m:t>𝐹</m:t>
                            </m:r>
                          </m:e>
                        </m:acc>
                      </m:e>
                      <m:sub>
                        <m:r>
                          <a:rPr lang="en-US" b="0" i="1" smtClean="0">
                            <a:latin typeface="Cambria Math" panose="02040503050406030204" pitchFamily="18" charset="0"/>
                            <a:cs typeface="Times New Roman" panose="02020603050405020304" pitchFamily="18" charset="0"/>
                          </a:rPr>
                          <m:t>𝐵</m:t>
                        </m:r>
                      </m:sub>
                    </m:sSub>
                  </m:oMath>
                </a14:m>
                <a:r>
                  <a:rPr lang="en-US" dirty="0">
                    <a:latin typeface="Times New Roman" panose="02020603050405020304" pitchFamily="18" charset="0"/>
                    <a:cs typeface="Times New Roman" panose="02020603050405020304" pitchFamily="18" charset="0"/>
                  </a:rPr>
                  <a:t>). on the charge.</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motion of the charge through the magnetic field will turn out to be circular (</a:t>
                </a:r>
                <a:r>
                  <a:rPr lang="en-US" dirty="0" err="1">
                    <a:latin typeface="Times New Roman" panose="02020603050405020304" pitchFamily="18" charset="0"/>
                    <a:cs typeface="Times New Roman" panose="02020603050405020304" pitchFamily="18" charset="0"/>
                  </a:rPr>
                  <a:t>Giancoli</a:t>
                </a:r>
                <a:r>
                  <a:rPr lang="en-US" dirty="0">
                    <a:latin typeface="Times New Roman" panose="02020603050405020304" pitchFamily="18" charset="0"/>
                    <a:cs typeface="Times New Roman" panose="02020603050405020304" pitchFamily="18" charset="0"/>
                  </a:rPr>
                  <a:t> Ch. 5.)and the charge will orbit about the magnetic field.</a:t>
                </a:r>
              </a:p>
            </p:txBody>
          </p:sp>
        </mc:Choice>
        <mc:Fallback xmlns="">
          <p:sp>
            <p:nvSpPr>
              <p:cNvPr id="6" name="TextBox 5">
                <a:extLst>
                  <a:ext uri="{FF2B5EF4-FFF2-40B4-BE49-F238E27FC236}">
                    <a16:creationId xmlns:a16="http://schemas.microsoft.com/office/drawing/2014/main" id="{F67E4F94-BACC-B6F8-43E2-84DD93F44C48}"/>
                  </a:ext>
                </a:extLst>
              </p:cNvPr>
              <p:cNvSpPr txBox="1">
                <a:spLocks noRot="1" noChangeAspect="1" noMove="1" noResize="1" noEditPoints="1" noAdjustHandles="1" noChangeArrowheads="1" noChangeShapeType="1" noTextEdit="1"/>
              </p:cNvSpPr>
              <p:nvPr/>
            </p:nvSpPr>
            <p:spPr>
              <a:xfrm>
                <a:off x="120981" y="604493"/>
                <a:ext cx="11634017" cy="6253507"/>
              </a:xfrm>
              <a:prstGeom prst="rect">
                <a:avLst/>
              </a:prstGeom>
              <a:blipFill>
                <a:blip r:embed="rId2"/>
                <a:stretch>
                  <a:fillRect l="-327" t="-406" r="-981" b="-609"/>
                </a:stretch>
              </a:blipFill>
            </p:spPr>
            <p:txBody>
              <a:bodyPr/>
              <a:lstStyle/>
              <a:p>
                <a:r>
                  <a:rPr lang="en-US">
                    <a:noFill/>
                  </a:rPr>
                  <a:t> </a:t>
                </a:r>
              </a:p>
            </p:txBody>
          </p:sp>
        </mc:Fallback>
      </mc:AlternateContent>
    </p:spTree>
    <p:extLst>
      <p:ext uri="{BB962C8B-B14F-4D97-AF65-F5344CB8AC3E}">
        <p14:creationId xmlns:p14="http://schemas.microsoft.com/office/powerpoint/2010/main" val="1011714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B13735-91FC-27E4-0CBC-82E5337B1ADB}"/>
              </a:ext>
            </a:extLst>
          </p:cNvPr>
          <p:cNvSpPr txBox="1"/>
          <p:nvPr/>
        </p:nvSpPr>
        <p:spPr>
          <a:xfrm>
            <a:off x="120981" y="87072"/>
            <a:ext cx="1031789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Introduction and Course Outline</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C4B418F-70AD-21B1-BC3A-0B46B19BEACE}"/>
                  </a:ext>
                </a:extLst>
              </p:cNvPr>
              <p:cNvSpPr txBox="1"/>
              <p:nvPr/>
            </p:nvSpPr>
            <p:spPr>
              <a:xfrm>
                <a:off x="120981" y="717871"/>
                <a:ext cx="11854354" cy="5766707"/>
              </a:xfrm>
              <a:prstGeom prst="rect">
                <a:avLst/>
              </a:prstGeom>
              <a:noFill/>
            </p:spPr>
            <p:txBody>
              <a:bodyPr wrap="square">
                <a:spAutoFit/>
              </a:bodyPr>
              <a:lstStyle/>
              <a:p>
                <a:pPr marL="285750" indent="-285750">
                  <a:buFont typeface="Arial" panose="020B0604020202020204" pitchFamily="34" charset="0"/>
                  <a:buChar char="•"/>
                </a:pPr>
                <a:r>
                  <a:rPr lang="en-US" b="1" i="1" dirty="0">
                    <a:solidFill>
                      <a:srgbClr val="FFC000"/>
                    </a:solidFill>
                    <a:latin typeface="Times New Roman" panose="02020603050405020304" pitchFamily="18" charset="0"/>
                    <a:cs typeface="Times New Roman" panose="02020603050405020304" pitchFamily="18" charset="0"/>
                  </a:rPr>
                  <a:t>Topic #2 – Magnetism</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Then we’ll look at exactly how currents (</a:t>
                </a:r>
                <a14:m>
                  <m:oMath xmlns:m="http://schemas.openxmlformats.org/officeDocument/2006/math">
                    <m:r>
                      <a:rPr lang="en-US" b="0" i="1" smtClean="0">
                        <a:latin typeface="Cambria Math" panose="02040503050406030204" pitchFamily="18" charset="0"/>
                        <a:cs typeface="Times New Roman" panose="02020603050405020304" pitchFamily="18" charset="0"/>
                      </a:rPr>
                      <m:t>𝐼</m:t>
                    </m:r>
                  </m:oMath>
                </a14:m>
                <a:r>
                  <a:rPr lang="en-US" dirty="0">
                    <a:latin typeface="Times New Roman" panose="02020603050405020304" pitchFamily="18" charset="0"/>
                    <a:cs typeface="Times New Roman" panose="02020603050405020304" pitchFamily="18" charset="0"/>
                  </a:rPr>
                  <a:t>) generate magnetic fields (</a:t>
                </a:r>
                <a14:m>
                  <m:oMath xmlns:m="http://schemas.openxmlformats.org/officeDocument/2006/math">
                    <m:acc>
                      <m:accPr>
                        <m:chr m:val="⃗"/>
                        <m:ctrlPr>
                          <a:rPr lang="en-US" i="1" smtClean="0">
                            <a:latin typeface="Cambria Math" panose="02040503050406030204" pitchFamily="18" charset="0"/>
                            <a:cs typeface="Times New Roman" panose="02020603050405020304" pitchFamily="18" charset="0"/>
                          </a:rPr>
                        </m:ctrlPr>
                      </m:accPr>
                      <m:e>
                        <m:r>
                          <a:rPr lang="en-US" b="0" i="1" smtClean="0">
                            <a:latin typeface="Cambria Math" panose="02040503050406030204" pitchFamily="18" charset="0"/>
                            <a:cs typeface="Times New Roman" panose="02020603050405020304" pitchFamily="18" charset="0"/>
                          </a:rPr>
                          <m:t>𝐵</m:t>
                        </m:r>
                      </m:e>
                    </m:acc>
                  </m:oMath>
                </a14:m>
                <a:r>
                  <a:rPr lang="en-US" dirty="0">
                    <a:latin typeface="Times New Roman" panose="02020603050405020304" pitchFamily="18" charset="0"/>
                    <a:cs typeface="Times New Roman" panose="02020603050405020304" pitchFamily="18" charset="0"/>
                  </a:rPr>
                  <a:t>) and how to measure magnetic fields (</a:t>
                </a:r>
                <a14:m>
                  <m:oMath xmlns:m="http://schemas.openxmlformats.org/officeDocument/2006/math">
                    <m:acc>
                      <m:accPr>
                        <m:chr m:val="⃗"/>
                        <m:ctrlPr>
                          <a:rPr lang="en-US" i="1">
                            <a:latin typeface="Cambria Math" panose="02040503050406030204" pitchFamily="18" charset="0"/>
                            <a:cs typeface="Times New Roman" panose="02020603050405020304" pitchFamily="18" charset="0"/>
                          </a:rPr>
                        </m:ctrlPr>
                      </m:accPr>
                      <m:e>
                        <m:r>
                          <a:rPr lang="en-US" i="1">
                            <a:latin typeface="Cambria Math" panose="02040503050406030204" pitchFamily="18" charset="0"/>
                            <a:cs typeface="Times New Roman" panose="02020603050405020304" pitchFamily="18" charset="0"/>
                          </a:rPr>
                          <m:t>𝐵</m:t>
                        </m:r>
                      </m:e>
                    </m:acc>
                  </m:oMath>
                </a14:m>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Giancoli</a:t>
                </a:r>
                <a:r>
                  <a:rPr lang="en-US" dirty="0">
                    <a:latin typeface="Times New Roman" panose="02020603050405020304" pitchFamily="18" charset="0"/>
                    <a:cs typeface="Times New Roman" panose="02020603050405020304" pitchFamily="18" charset="0"/>
                  </a:rPr>
                  <a:t> Ch. 9).</a:t>
                </a:r>
              </a:p>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Comment:  Throughout the study of electricity and magnetism you’ll notice some things:  </a:t>
                </a:r>
              </a:p>
              <a:p>
                <a:pPr marL="1257300" lvl="2" indent="-342900">
                  <a:buFont typeface="+mj-lt"/>
                  <a:buAutoNum type="arabicPeriod"/>
                </a:pPr>
                <a:r>
                  <a:rPr lang="en-US" dirty="0">
                    <a:latin typeface="Times New Roman" panose="02020603050405020304" pitchFamily="18" charset="0"/>
                    <a:cs typeface="Times New Roman" panose="02020603050405020304" pitchFamily="18" charset="0"/>
                  </a:rPr>
                  <a:t>It’s hard to visualize things like fields, currents, the motion of a charge.  To help this we’ll fall back to what we know from mechanics and physics 110.</a:t>
                </a:r>
              </a:p>
              <a:p>
                <a:pPr marL="1257300" lvl="2" indent="-342900">
                  <a:buFont typeface="+mj-lt"/>
                  <a:buAutoNum type="arabicPeriod"/>
                </a:pPr>
                <a:r>
                  <a:rPr lang="en-US" dirty="0">
                    <a:latin typeface="Times New Roman" panose="02020603050405020304" pitchFamily="18" charset="0"/>
                    <a:cs typeface="Times New Roman" panose="02020603050405020304" pitchFamily="18" charset="0"/>
                  </a:rPr>
                  <a:t>There are an incredible number of units that you will encounter.  Unlike physics 110 where essentially you have Newtons and Joules (forces and energies) there will be many, and you’ll have to be able to bounce back and forth between them here in physics 111.</a:t>
                </a:r>
              </a:p>
              <a:p>
                <a:pPr marL="1257300" lvl="2" indent="-342900">
                  <a:buFont typeface="+mj-lt"/>
                  <a:buAutoNum type="arabicPeriod"/>
                </a:pPr>
                <a:r>
                  <a:rPr lang="en-US" dirty="0">
                    <a:latin typeface="Times New Roman" panose="02020603050405020304" pitchFamily="18" charset="0"/>
                    <a:cs typeface="Times New Roman" panose="02020603050405020304" pitchFamily="18" charset="0"/>
                  </a:rPr>
                  <a:t>As we approach the end of magnetism, you’ll notice that the units of electric fields (</a:t>
                </a:r>
                <a14:m>
                  <m:oMath xmlns:m="http://schemas.openxmlformats.org/officeDocument/2006/math">
                    <m:acc>
                      <m:accPr>
                        <m:chr m:val="⃗"/>
                        <m:ctrlPr>
                          <a:rPr lang="en-US" i="1" smtClean="0">
                            <a:latin typeface="Cambria Math" panose="02040503050406030204" pitchFamily="18" charset="0"/>
                            <a:cs typeface="Times New Roman" panose="02020603050405020304" pitchFamily="18" charset="0"/>
                          </a:rPr>
                        </m:ctrlPr>
                      </m:accPr>
                      <m:e>
                        <m:r>
                          <a:rPr lang="en-US" b="0" i="1" smtClean="0">
                            <a:latin typeface="Cambria Math" panose="02040503050406030204" pitchFamily="18" charset="0"/>
                            <a:cs typeface="Times New Roman" panose="02020603050405020304" pitchFamily="18" charset="0"/>
                          </a:rPr>
                          <m:t>𝐸</m:t>
                        </m:r>
                      </m:e>
                    </m:acc>
                  </m:oMath>
                </a14:m>
                <a:r>
                  <a:rPr lang="en-US" dirty="0">
                    <a:latin typeface="Times New Roman" panose="02020603050405020304" pitchFamily="18" charset="0"/>
                    <a:cs typeface="Times New Roman" panose="02020603050405020304" pitchFamily="18" charset="0"/>
                  </a:rPr>
                  <a:t>) and magnetic field (</a:t>
                </a:r>
                <a14:m>
                  <m:oMath xmlns:m="http://schemas.openxmlformats.org/officeDocument/2006/math">
                    <m:acc>
                      <m:accPr>
                        <m:chr m:val="⃗"/>
                        <m:ctrlPr>
                          <a:rPr lang="en-US" i="1" smtClean="0">
                            <a:latin typeface="Cambria Math" panose="02040503050406030204" pitchFamily="18" charset="0"/>
                            <a:cs typeface="Times New Roman" panose="02020603050405020304" pitchFamily="18" charset="0"/>
                          </a:rPr>
                        </m:ctrlPr>
                      </m:accPr>
                      <m:e>
                        <m:r>
                          <a:rPr lang="en-US" b="0" i="1" smtClean="0">
                            <a:latin typeface="Cambria Math" panose="02040503050406030204" pitchFamily="18" charset="0"/>
                            <a:cs typeface="Times New Roman" panose="02020603050405020304" pitchFamily="18" charset="0"/>
                          </a:rPr>
                          <m:t>𝐵</m:t>
                        </m:r>
                      </m:e>
                    </m:acc>
                  </m:oMath>
                </a14:m>
                <a:r>
                  <a:rPr lang="en-US" dirty="0">
                    <a:latin typeface="Times New Roman" panose="02020603050405020304" pitchFamily="18" charset="0"/>
                    <a:cs typeface="Times New Roman" panose="02020603050405020304" pitchFamily="18" charset="0"/>
                  </a:rPr>
                  <a:t>) become intertwined.  This means that electricity and magnetism are not two different topics, but really different aspects of the same phenomenon, the </a:t>
                </a:r>
                <a:r>
                  <a:rPr lang="en-US" b="1" i="1" dirty="0">
                    <a:latin typeface="Times New Roman" panose="02020603050405020304" pitchFamily="18" charset="0"/>
                    <a:cs typeface="Times New Roman" panose="02020603050405020304" pitchFamily="18" charset="0"/>
                  </a:rPr>
                  <a:t>electromagnetic field</a:t>
                </a:r>
                <a:r>
                  <a:rPr lang="en-US" dirty="0">
                    <a:latin typeface="Times New Roman" panose="02020603050405020304" pitchFamily="18" charset="0"/>
                    <a:cs typeface="Times New Roman" panose="02020603050405020304" pitchFamily="18" charset="0"/>
                  </a:rPr>
                  <a:t>.</a:t>
                </a:r>
              </a:p>
              <a:p>
                <a:pPr marL="1257300" lvl="2" indent="-342900">
                  <a:buFont typeface="+mj-lt"/>
                  <a:buAutoNum type="arabicPeriod"/>
                </a:pPr>
                <a:r>
                  <a:rPr lang="en-US" dirty="0">
                    <a:latin typeface="Times New Roman" panose="02020603050405020304" pitchFamily="18" charset="0"/>
                    <a:cs typeface="Times New Roman" panose="02020603050405020304" pitchFamily="18" charset="0"/>
                  </a:rPr>
                  <a:t>The electromagnetic field (generated by adding together electricity and magnetism) leads to our next two topics.  The electromagnetic field is a fancy way of saying light.</a:t>
                </a:r>
              </a:p>
              <a:p>
                <a:pPr marL="1257300" lvl="2" indent="-342900">
                  <a:buFont typeface="+mj-lt"/>
                  <a:buAutoNum type="arabicPeriod"/>
                </a:pPr>
                <a:r>
                  <a:rPr lang="en-US" dirty="0">
                    <a:latin typeface="Times New Roman" panose="02020603050405020304" pitchFamily="18" charset="0"/>
                    <a:cs typeface="Times New Roman" panose="02020603050405020304" pitchFamily="18" charset="0"/>
                  </a:rPr>
                  <a:t>Light has a dual nature.  It can act both as a wave (</a:t>
                </a:r>
                <a:r>
                  <a:rPr lang="en-US" dirty="0" err="1">
                    <a:latin typeface="Times New Roman" panose="02020603050405020304" pitchFamily="18" charset="0"/>
                    <a:cs typeface="Times New Roman" panose="02020603050405020304" pitchFamily="18" charset="0"/>
                  </a:rPr>
                  <a:t>Giancoli</a:t>
                </a:r>
                <a:r>
                  <a:rPr lang="en-US" dirty="0">
                    <a:latin typeface="Times New Roman" panose="02020603050405020304" pitchFamily="18" charset="0"/>
                    <a:cs typeface="Times New Roman" panose="02020603050405020304" pitchFamily="18" charset="0"/>
                  </a:rPr>
                  <a:t> Ch. 11) and as a particle (</a:t>
                </a:r>
                <a:r>
                  <a:rPr lang="en-US" dirty="0" err="1">
                    <a:latin typeface="Times New Roman" panose="02020603050405020304" pitchFamily="18" charset="0"/>
                    <a:cs typeface="Times New Roman" panose="02020603050405020304" pitchFamily="18" charset="0"/>
                  </a:rPr>
                  <a:t>Giancoli</a:t>
                </a:r>
                <a:r>
                  <a:rPr lang="en-US" dirty="0">
                    <a:latin typeface="Times New Roman" panose="02020603050405020304" pitchFamily="18" charset="0"/>
                    <a:cs typeface="Times New Roman" panose="02020603050405020304" pitchFamily="18" charset="0"/>
                  </a:rPr>
                  <a:t> Ch. 7).</a:t>
                </a:r>
              </a:p>
              <a:p>
                <a:pPr marL="1257300" lvl="2" indent="-342900">
                  <a:buFont typeface="+mj-lt"/>
                  <a:buAutoNum type="arabicPeriod"/>
                </a:pPr>
                <a:r>
                  <a:rPr lang="en-US" dirty="0">
                    <a:latin typeface="Times New Roman" panose="02020603050405020304" pitchFamily="18" charset="0"/>
                    <a:cs typeface="Times New Roman" panose="02020603050405020304" pitchFamily="18" charset="0"/>
                  </a:rPr>
                  <a:t>We’ll start the next two sections by learning how to generate light (composed of oscillating electric fields (</a:t>
                </a:r>
                <a14:m>
                  <m:oMath xmlns:m="http://schemas.openxmlformats.org/officeDocument/2006/math">
                    <m:acc>
                      <m:accPr>
                        <m:chr m:val="⃗"/>
                        <m:ctrlPr>
                          <a:rPr lang="en-US" i="1" smtClean="0">
                            <a:latin typeface="Cambria Math" panose="02040503050406030204" pitchFamily="18" charset="0"/>
                            <a:cs typeface="Times New Roman" panose="02020603050405020304" pitchFamily="18" charset="0"/>
                          </a:rPr>
                        </m:ctrlPr>
                      </m:accPr>
                      <m:e>
                        <m:r>
                          <a:rPr lang="en-US" b="0" i="1" smtClean="0">
                            <a:latin typeface="Cambria Math" panose="02040503050406030204" pitchFamily="18" charset="0"/>
                            <a:cs typeface="Times New Roman" panose="02020603050405020304" pitchFamily="18" charset="0"/>
                          </a:rPr>
                          <m:t>𝐸</m:t>
                        </m:r>
                      </m:e>
                    </m:acc>
                  </m:oMath>
                </a14:m>
                <a:r>
                  <a:rPr lang="en-US" dirty="0">
                    <a:latin typeface="Times New Roman" panose="02020603050405020304" pitchFamily="18" charset="0"/>
                    <a:cs typeface="Times New Roman" panose="02020603050405020304" pitchFamily="18" charset="0"/>
                  </a:rPr>
                  <a:t>) and magnetic fields (</a:t>
                </a:r>
                <a14:m>
                  <m:oMath xmlns:m="http://schemas.openxmlformats.org/officeDocument/2006/math">
                    <m:acc>
                      <m:accPr>
                        <m:chr m:val="⃗"/>
                        <m:ctrlPr>
                          <a:rPr lang="en-US" i="1" smtClean="0">
                            <a:latin typeface="Cambria Math" panose="02040503050406030204" pitchFamily="18" charset="0"/>
                            <a:cs typeface="Times New Roman" panose="02020603050405020304" pitchFamily="18" charset="0"/>
                          </a:rPr>
                        </m:ctrlPr>
                      </m:accPr>
                      <m:e>
                        <m:r>
                          <a:rPr lang="en-US" b="0" i="1" smtClean="0">
                            <a:latin typeface="Cambria Math" panose="02040503050406030204" pitchFamily="18" charset="0"/>
                            <a:cs typeface="Times New Roman" panose="02020603050405020304" pitchFamily="18" charset="0"/>
                          </a:rPr>
                          <m:t>𝐵</m:t>
                        </m:r>
                      </m:e>
                    </m:acc>
                  </m:oMath>
                </a14:m>
                <a:r>
                  <a:rPr lang="en-US" dirty="0">
                    <a:latin typeface="Times New Roman" panose="02020603050405020304" pitchFamily="18" charset="0"/>
                    <a:cs typeface="Times New Roman" panose="02020603050405020304" pitchFamily="18" charset="0"/>
                  </a:rPr>
                  <a:t>) ) and then how to control the intensity (</a:t>
                </a:r>
                <a14:m>
                  <m:oMath xmlns:m="http://schemas.openxmlformats.org/officeDocument/2006/math">
                    <m:r>
                      <a:rPr lang="en-US" b="0" i="1" smtClean="0">
                        <a:latin typeface="Cambria Math" panose="02040503050406030204" pitchFamily="18" charset="0"/>
                        <a:cs typeface="Times New Roman" panose="02020603050405020304" pitchFamily="18" charset="0"/>
                      </a:rPr>
                      <m:t>𝑆</m:t>
                    </m:r>
                  </m:oMath>
                </a14:m>
                <a:r>
                  <a:rPr lang="en-US" dirty="0">
                    <a:latin typeface="Times New Roman" panose="02020603050405020304" pitchFamily="18" charset="0"/>
                    <a:cs typeface="Times New Roman" panose="02020603050405020304" pitchFamily="18" charset="0"/>
                  </a:rPr>
                  <a:t>) of the light by polarization.</a:t>
                </a:r>
              </a:p>
            </p:txBody>
          </p:sp>
        </mc:Choice>
        <mc:Fallback xmlns="">
          <p:sp>
            <p:nvSpPr>
              <p:cNvPr id="6" name="TextBox 5">
                <a:extLst>
                  <a:ext uri="{FF2B5EF4-FFF2-40B4-BE49-F238E27FC236}">
                    <a16:creationId xmlns:a16="http://schemas.microsoft.com/office/drawing/2014/main" id="{DC4B418F-70AD-21B1-BC3A-0B46B19BEACE}"/>
                  </a:ext>
                </a:extLst>
              </p:cNvPr>
              <p:cNvSpPr txBox="1">
                <a:spLocks noRot="1" noChangeAspect="1" noMove="1" noResize="1" noEditPoints="1" noAdjustHandles="1" noChangeArrowheads="1" noChangeShapeType="1" noTextEdit="1"/>
              </p:cNvSpPr>
              <p:nvPr/>
            </p:nvSpPr>
            <p:spPr>
              <a:xfrm>
                <a:off x="120981" y="717871"/>
                <a:ext cx="11854354" cy="5766707"/>
              </a:xfrm>
              <a:prstGeom prst="rect">
                <a:avLst/>
              </a:prstGeom>
              <a:blipFill>
                <a:blip r:embed="rId2"/>
                <a:stretch>
                  <a:fillRect l="-428" t="-440" r="-642" b="-659"/>
                </a:stretch>
              </a:blipFill>
            </p:spPr>
            <p:txBody>
              <a:bodyPr/>
              <a:lstStyle/>
              <a:p>
                <a:r>
                  <a:rPr lang="en-US">
                    <a:noFill/>
                  </a:rPr>
                  <a:t> </a:t>
                </a:r>
              </a:p>
            </p:txBody>
          </p:sp>
        </mc:Fallback>
      </mc:AlternateContent>
    </p:spTree>
    <p:extLst>
      <p:ext uri="{BB962C8B-B14F-4D97-AF65-F5344CB8AC3E}">
        <p14:creationId xmlns:p14="http://schemas.microsoft.com/office/powerpoint/2010/main" val="601645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178A4B-CE03-24CA-CA7B-6C56780838AB}"/>
              </a:ext>
            </a:extLst>
          </p:cNvPr>
          <p:cNvSpPr txBox="1"/>
          <p:nvPr/>
        </p:nvSpPr>
        <p:spPr>
          <a:xfrm>
            <a:off x="120981" y="87072"/>
            <a:ext cx="1031789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Introduction and Course Outline</a:t>
            </a:r>
          </a:p>
        </p:txBody>
      </p:sp>
      <p:sp>
        <p:nvSpPr>
          <p:cNvPr id="6" name="TextBox 5">
            <a:extLst>
              <a:ext uri="{FF2B5EF4-FFF2-40B4-BE49-F238E27FC236}">
                <a16:creationId xmlns:a16="http://schemas.microsoft.com/office/drawing/2014/main" id="{73890481-E729-6E46-3848-A0207AB3CC0F}"/>
              </a:ext>
            </a:extLst>
          </p:cNvPr>
          <p:cNvSpPr txBox="1"/>
          <p:nvPr/>
        </p:nvSpPr>
        <p:spPr>
          <a:xfrm>
            <a:off x="120980" y="808658"/>
            <a:ext cx="11689101" cy="5909310"/>
          </a:xfrm>
          <a:prstGeom prst="rect">
            <a:avLst/>
          </a:prstGeom>
          <a:noFill/>
        </p:spPr>
        <p:txBody>
          <a:bodyPr wrap="square">
            <a:spAutoFit/>
          </a:bodyPr>
          <a:lstStyle/>
          <a:p>
            <a:pPr marL="285750" indent="-285750">
              <a:buFont typeface="Arial" panose="020B0604020202020204" pitchFamily="34" charset="0"/>
              <a:buChar char="•"/>
            </a:pPr>
            <a:r>
              <a:rPr lang="en-US" b="1" i="1" dirty="0">
                <a:solidFill>
                  <a:srgbClr val="00B050"/>
                </a:solidFill>
                <a:latin typeface="Times New Roman" panose="02020603050405020304" pitchFamily="18" charset="0"/>
                <a:cs typeface="Times New Roman" panose="02020603050405020304" pitchFamily="18" charset="0"/>
              </a:rPr>
              <a:t>Topic #3 – Light as a Wave</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Having generated light, we will let the light interact with a material.  The interaction of the light with the material forces some of the light to be </a:t>
            </a:r>
            <a:r>
              <a:rPr lang="en-US" b="1" i="1" dirty="0">
                <a:latin typeface="Times New Roman" panose="02020603050405020304" pitchFamily="18" charset="0"/>
                <a:cs typeface="Times New Roman" panose="02020603050405020304" pitchFamily="18" charset="0"/>
              </a:rPr>
              <a:t>reflected</a:t>
            </a:r>
            <a:r>
              <a:rPr lang="en-US" dirty="0">
                <a:latin typeface="Times New Roman" panose="02020603050405020304" pitchFamily="18" charset="0"/>
                <a:cs typeface="Times New Roman" panose="02020603050405020304" pitchFamily="18" charset="0"/>
              </a:rPr>
              <a:t> and some to be transmitted (we call this </a:t>
            </a:r>
            <a:r>
              <a:rPr lang="en-US" b="1" i="1" dirty="0">
                <a:latin typeface="Times New Roman" panose="02020603050405020304" pitchFamily="18" charset="0"/>
                <a:cs typeface="Times New Roman" panose="02020603050405020304" pitchFamily="18" charset="0"/>
              </a:rPr>
              <a:t>refraction</a:t>
            </a:r>
            <a:r>
              <a:rPr lang="en-US" dirty="0">
                <a:latin typeface="Times New Roman" panose="02020603050405020304" pitchFamily="18" charset="0"/>
                <a:cs typeface="Times New Roman" panose="02020603050405020304" pitchFamily="18" charset="0"/>
              </a:rPr>
              <a:t>).</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We’ll develop a set of laws that govern reflection and refraction and then use these ideas to build a useful device called a </a:t>
            </a:r>
            <a:r>
              <a:rPr lang="en-US" b="1" i="1" dirty="0">
                <a:latin typeface="Times New Roman" panose="02020603050405020304" pitchFamily="18" charset="0"/>
                <a:cs typeface="Times New Roman" panose="02020603050405020304" pitchFamily="18" charset="0"/>
              </a:rPr>
              <a:t>lens</a:t>
            </a:r>
            <a:r>
              <a:rPr lang="en-US" dirty="0">
                <a:latin typeface="Times New Roman" panose="02020603050405020304" pitchFamily="18" charset="0"/>
                <a:cs typeface="Times New Roman" panose="02020603050405020304" pitchFamily="18" charset="0"/>
              </a:rPr>
              <a:t>.</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Then we will study two different types of lenses, called </a:t>
            </a:r>
            <a:r>
              <a:rPr lang="en-US" b="1" i="1" dirty="0">
                <a:latin typeface="Times New Roman" panose="02020603050405020304" pitchFamily="18" charset="0"/>
                <a:cs typeface="Times New Roman" panose="02020603050405020304" pitchFamily="18" charset="0"/>
              </a:rPr>
              <a:t>converging</a:t>
            </a:r>
            <a:r>
              <a:rPr lang="en-US" dirty="0">
                <a:latin typeface="Times New Roman" panose="02020603050405020304" pitchFamily="18" charset="0"/>
                <a:cs typeface="Times New Roman" panose="02020603050405020304" pitchFamily="18" charset="0"/>
              </a:rPr>
              <a:t> and </a:t>
            </a:r>
            <a:r>
              <a:rPr lang="en-US" b="1" i="1" dirty="0">
                <a:latin typeface="Times New Roman" panose="02020603050405020304" pitchFamily="18" charset="0"/>
                <a:cs typeface="Times New Roman" panose="02020603050405020304" pitchFamily="18" charset="0"/>
              </a:rPr>
              <a:t>diverging</a:t>
            </a:r>
            <a:r>
              <a:rPr lang="en-US" dirty="0">
                <a:latin typeface="Times New Roman" panose="02020603050405020304" pitchFamily="18" charset="0"/>
                <a:cs typeface="Times New Roman" panose="02020603050405020304" pitchFamily="18" charset="0"/>
              </a:rPr>
              <a:t> to see what kinds of images they both will produce.</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This will lead to studying the </a:t>
            </a:r>
            <a:r>
              <a:rPr lang="en-US" b="1" i="1" dirty="0">
                <a:latin typeface="Times New Roman" panose="02020603050405020304" pitchFamily="18" charset="0"/>
                <a:cs typeface="Times New Roman" panose="02020603050405020304" pitchFamily="18" charset="0"/>
              </a:rPr>
              <a:t>structure and function of the human eye </a:t>
            </a:r>
            <a:r>
              <a:rPr lang="en-US" dirty="0">
                <a:latin typeface="Times New Roman" panose="02020603050405020304" pitchFamily="18" charset="0"/>
                <a:cs typeface="Times New Roman" panose="02020603050405020304" pitchFamily="18" charset="0"/>
              </a:rPr>
              <a:t>as well as </a:t>
            </a:r>
            <a:r>
              <a:rPr lang="en-US" b="1" i="1" dirty="0">
                <a:latin typeface="Times New Roman" panose="02020603050405020304" pitchFamily="18" charset="0"/>
                <a:cs typeface="Times New Roman" panose="02020603050405020304" pitchFamily="18" charset="0"/>
              </a:rPr>
              <a:t>refractive errors </a:t>
            </a:r>
            <a:r>
              <a:rPr lang="en-US" dirty="0">
                <a:latin typeface="Times New Roman" panose="02020603050405020304" pitchFamily="18" charset="0"/>
                <a:cs typeface="Times New Roman" panose="02020603050405020304" pitchFamily="18" charset="0"/>
              </a:rPr>
              <a:t>of the eye (vision problems) and their corrections (glasses and contact lenses).</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i="1" dirty="0">
                <a:solidFill>
                  <a:srgbClr val="0070C0"/>
                </a:solidFill>
                <a:latin typeface="Times New Roman" panose="02020603050405020304" pitchFamily="18" charset="0"/>
                <a:cs typeface="Times New Roman" panose="02020603050405020304" pitchFamily="18" charset="0"/>
              </a:rPr>
              <a:t>Topic #4 – Light as a Particle</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study of light as a wave has been thoroughly investigated, starting in the middle ages.   Everyone knew light was a wave.</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However, early in the twentieth century experiments involving light were conducted and the outcomes could not be explained using the ideas that light was a wave.  A new way of thinking had to be developed.  The particle of light.</a:t>
            </a:r>
          </a:p>
        </p:txBody>
      </p:sp>
    </p:spTree>
    <p:extLst>
      <p:ext uri="{BB962C8B-B14F-4D97-AF65-F5344CB8AC3E}">
        <p14:creationId xmlns:p14="http://schemas.microsoft.com/office/powerpoint/2010/main" val="2226500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6281E6-B2C4-016F-D886-EDF874207F9F}"/>
              </a:ext>
            </a:extLst>
          </p:cNvPr>
          <p:cNvSpPr txBox="1"/>
          <p:nvPr/>
        </p:nvSpPr>
        <p:spPr>
          <a:xfrm>
            <a:off x="118430" y="706900"/>
            <a:ext cx="11647583" cy="5078313"/>
          </a:xfrm>
          <a:prstGeom prst="rect">
            <a:avLst/>
          </a:prstGeom>
          <a:noFill/>
        </p:spPr>
        <p:txBody>
          <a:bodyPr wrap="square">
            <a:spAutoFit/>
          </a:bodyPr>
          <a:lstStyle/>
          <a:p>
            <a:pPr marL="285750" indent="-285750">
              <a:buFont typeface="Arial" panose="020B0604020202020204" pitchFamily="34" charset="0"/>
              <a:buChar char="•"/>
            </a:pPr>
            <a:r>
              <a:rPr lang="en-US" b="1" i="1" dirty="0">
                <a:solidFill>
                  <a:srgbClr val="0070C0"/>
                </a:solidFill>
                <a:latin typeface="Times New Roman" panose="02020603050405020304" pitchFamily="18" charset="0"/>
                <a:cs typeface="Times New Roman" panose="02020603050405020304" pitchFamily="18" charset="0"/>
              </a:rPr>
              <a:t>Topic #4 – Light as a Particle</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particle nature of light we call a </a:t>
            </a:r>
            <a:r>
              <a:rPr lang="en-US" b="1" i="1" dirty="0">
                <a:latin typeface="Times New Roman" panose="02020603050405020304" pitchFamily="18" charset="0"/>
                <a:cs typeface="Times New Roman" panose="02020603050405020304" pitchFamily="18" charset="0"/>
              </a:rPr>
              <a:t>photon</a:t>
            </a:r>
            <a:r>
              <a:rPr lang="en-US" dirty="0">
                <a:latin typeface="Times New Roman" panose="02020603050405020304" pitchFamily="18" charset="0"/>
                <a:cs typeface="Times New Roman" panose="02020603050405020304" pitchFamily="18" charset="0"/>
              </a:rPr>
              <a:t> and when photons of light interact with matter (namely electrons in atoms) collisions can occur (</a:t>
            </a:r>
            <a:r>
              <a:rPr lang="en-US" dirty="0" err="1">
                <a:latin typeface="Times New Roman" panose="02020603050405020304" pitchFamily="18" charset="0"/>
                <a:cs typeface="Times New Roman" panose="02020603050405020304" pitchFamily="18" charset="0"/>
              </a:rPr>
              <a:t>Giancoli</a:t>
            </a:r>
            <a:r>
              <a:rPr lang="en-US" dirty="0">
                <a:latin typeface="Times New Roman" panose="02020603050405020304" pitchFamily="18" charset="0"/>
                <a:cs typeface="Times New Roman" panose="02020603050405020304" pitchFamily="18" charset="0"/>
              </a:rPr>
              <a:t> Ch. 7).</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We’ll then look at collisions between photons and matter and study photon collision effects called the </a:t>
            </a:r>
            <a:r>
              <a:rPr lang="en-US" b="1" i="1" dirty="0">
                <a:latin typeface="Times New Roman" panose="02020603050405020304" pitchFamily="18" charset="0"/>
                <a:cs typeface="Times New Roman" panose="02020603050405020304" pitchFamily="18" charset="0"/>
              </a:rPr>
              <a:t>photoelectric effect</a:t>
            </a:r>
            <a:r>
              <a:rPr lang="en-US" dirty="0">
                <a:latin typeface="Times New Roman" panose="02020603050405020304" pitchFamily="18" charset="0"/>
                <a:cs typeface="Times New Roman" panose="02020603050405020304" pitchFamily="18" charset="0"/>
              </a:rPr>
              <a:t> and the </a:t>
            </a:r>
            <a:r>
              <a:rPr lang="en-US" b="1" i="1" dirty="0">
                <a:latin typeface="Times New Roman" panose="02020603050405020304" pitchFamily="18" charset="0"/>
                <a:cs typeface="Times New Roman" panose="02020603050405020304" pitchFamily="18" charset="0"/>
              </a:rPr>
              <a:t>Compton effect</a:t>
            </a:r>
            <a:r>
              <a:rPr lang="en-US" dirty="0">
                <a:latin typeface="Times New Roman" panose="02020603050405020304" pitchFamily="18" charset="0"/>
                <a:cs typeface="Times New Roman" panose="02020603050405020304" pitchFamily="18" charset="0"/>
              </a:rPr>
              <a:t>. </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However, as we’ll see the interactions of photons with electrons could make the electrons travel at speeds approaching that of light.</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To accurately describe the motion of tiny objects traveling at very high rates of speed we’ll need to redo our description of classical mechanics, in particular energy and momentum.  This is the idea of </a:t>
            </a:r>
            <a:r>
              <a:rPr lang="en-US" b="1" i="1" dirty="0">
                <a:latin typeface="Times New Roman" panose="02020603050405020304" pitchFamily="18" charset="0"/>
                <a:cs typeface="Times New Roman" panose="02020603050405020304" pitchFamily="18" charset="0"/>
              </a:rPr>
              <a:t>relativity</a:t>
            </a:r>
            <a:r>
              <a:rPr lang="en-US" dirty="0">
                <a:latin typeface="Times New Roman" panose="02020603050405020304" pitchFamily="18" charset="0"/>
                <a:cs typeface="Times New Roman" panose="02020603050405020304" pitchFamily="18" charset="0"/>
              </a:rPr>
              <a:t>.  </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We’ll need to develop a new way of describing the energy and the momentum of a particle.  </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These new ways of course must give us, in the limit that the speed of object gets small compared to the speed of light, the classical energy and momentum of a particle (</a:t>
            </a:r>
            <a:r>
              <a:rPr lang="en-US" dirty="0" err="1">
                <a:latin typeface="Times New Roman" panose="02020603050405020304" pitchFamily="18" charset="0"/>
                <a:cs typeface="Times New Roman" panose="02020603050405020304" pitchFamily="18" charset="0"/>
              </a:rPr>
              <a:t>Giancoli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Chs</a:t>
            </a:r>
            <a:r>
              <a:rPr lang="en-US" dirty="0">
                <a:latin typeface="Times New Roman" panose="02020603050405020304" pitchFamily="18" charset="0"/>
                <a:cs typeface="Times New Roman" panose="02020603050405020304" pitchFamily="18" charset="0"/>
              </a:rPr>
              <a:t>. 6 &amp; 7).</a:t>
            </a:r>
          </a:p>
        </p:txBody>
      </p:sp>
      <p:sp>
        <p:nvSpPr>
          <p:cNvPr id="6" name="TextBox 5">
            <a:extLst>
              <a:ext uri="{FF2B5EF4-FFF2-40B4-BE49-F238E27FC236}">
                <a16:creationId xmlns:a16="http://schemas.microsoft.com/office/drawing/2014/main" id="{A1786E48-786D-0A1F-3AEE-8FCC7CA01AE4}"/>
              </a:ext>
            </a:extLst>
          </p:cNvPr>
          <p:cNvSpPr txBox="1"/>
          <p:nvPr/>
        </p:nvSpPr>
        <p:spPr>
          <a:xfrm>
            <a:off x="120981" y="87072"/>
            <a:ext cx="1031789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Introduction and Course Outline</a:t>
            </a:r>
          </a:p>
        </p:txBody>
      </p:sp>
    </p:spTree>
    <p:extLst>
      <p:ext uri="{BB962C8B-B14F-4D97-AF65-F5344CB8AC3E}">
        <p14:creationId xmlns:p14="http://schemas.microsoft.com/office/powerpoint/2010/main" val="3801932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F942CB-9D87-87CD-2906-AE14A05E39B8}"/>
              </a:ext>
            </a:extLst>
          </p:cNvPr>
          <p:cNvSpPr txBox="1"/>
          <p:nvPr/>
        </p:nvSpPr>
        <p:spPr>
          <a:xfrm>
            <a:off x="120981" y="87072"/>
            <a:ext cx="1031789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Introduction and Course Outline</a:t>
            </a:r>
          </a:p>
        </p:txBody>
      </p:sp>
      <p:sp>
        <p:nvSpPr>
          <p:cNvPr id="6" name="TextBox 5">
            <a:extLst>
              <a:ext uri="{FF2B5EF4-FFF2-40B4-BE49-F238E27FC236}">
                <a16:creationId xmlns:a16="http://schemas.microsoft.com/office/drawing/2014/main" id="{04CE1292-E9B9-E7BA-CEBD-7A734B542FED}"/>
              </a:ext>
            </a:extLst>
          </p:cNvPr>
          <p:cNvSpPr txBox="1"/>
          <p:nvPr/>
        </p:nvSpPr>
        <p:spPr>
          <a:xfrm>
            <a:off x="120981" y="776155"/>
            <a:ext cx="11832320" cy="3693319"/>
          </a:xfrm>
          <a:prstGeom prst="rect">
            <a:avLst/>
          </a:prstGeom>
          <a:noFill/>
        </p:spPr>
        <p:txBody>
          <a:bodyPr wrap="square">
            <a:spAutoFit/>
          </a:bodyPr>
          <a:lstStyle/>
          <a:p>
            <a:pPr marL="285750" indent="-285750">
              <a:buFont typeface="Arial" panose="020B0604020202020204" pitchFamily="34" charset="0"/>
              <a:buChar char="•"/>
            </a:pPr>
            <a:r>
              <a:rPr lang="en-US" b="1" i="1" dirty="0">
                <a:solidFill>
                  <a:srgbClr val="7030A0"/>
                </a:solidFill>
                <a:latin typeface="Times New Roman" panose="02020603050405020304" pitchFamily="18" charset="0"/>
                <a:cs typeface="Times New Roman" panose="02020603050405020304" pitchFamily="18" charset="0"/>
              </a:rPr>
              <a:t>Topic #5 – Nuclear Physics</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Since we’ve been looking at small things like electrons in atoms, let’s study the atom.</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First, we’ll look at building the atoms on the periodic table starting with helium and then ask what makes an atom stable.</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Then we’ll examine where the atoms found on earth come from and how they get there (</a:t>
            </a:r>
            <a:r>
              <a:rPr lang="en-US" b="1" i="1" dirty="0">
                <a:latin typeface="Times New Roman" panose="02020603050405020304" pitchFamily="18" charset="0"/>
                <a:cs typeface="Times New Roman" panose="02020603050405020304" pitchFamily="18" charset="0"/>
              </a:rPr>
              <a:t>stellar astrophysics</a:t>
            </a:r>
            <a:r>
              <a:rPr lang="en-US" dirty="0">
                <a:latin typeface="Times New Roman" panose="02020603050405020304" pitchFamily="18" charset="0"/>
                <a:cs typeface="Times New Roman" panose="02020603050405020304" pitchFamily="18" charset="0"/>
              </a:rPr>
              <a:t>).</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We’ll then examine what happens when atoms become unstable (</a:t>
            </a:r>
            <a:r>
              <a:rPr lang="en-US" b="1" i="1" dirty="0">
                <a:latin typeface="Times New Roman" panose="02020603050405020304" pitchFamily="18" charset="0"/>
                <a:cs typeface="Times New Roman" panose="02020603050405020304" pitchFamily="18" charset="0"/>
              </a:rPr>
              <a:t>nuclear energy, nuclear medicine </a:t>
            </a:r>
            <a:r>
              <a:rPr lang="en-US" dirty="0">
                <a:latin typeface="Times New Roman" panose="02020603050405020304" pitchFamily="18" charset="0"/>
                <a:cs typeface="Times New Roman" panose="02020603050405020304" pitchFamily="18" charset="0"/>
              </a:rPr>
              <a:t>and </a:t>
            </a:r>
            <a:r>
              <a:rPr lang="en-US" b="1" i="1" dirty="0">
                <a:latin typeface="Times New Roman" panose="02020603050405020304" pitchFamily="18" charset="0"/>
                <a:cs typeface="Times New Roman" panose="02020603050405020304" pitchFamily="18" charset="0"/>
              </a:rPr>
              <a:t>radioactive decay</a:t>
            </a:r>
            <a:r>
              <a:rPr lang="en-US" dirty="0">
                <a:latin typeface="Times New Roman" panose="02020603050405020304" pitchFamily="18" charset="0"/>
                <a:cs typeface="Times New Roman" panose="02020603050405020304" pitchFamily="18" charset="0"/>
              </a:rPr>
              <a:t>).</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And if there’s time, we’ll look at some novel uses of radioactivity in medicine, such as a </a:t>
            </a:r>
            <a:r>
              <a:rPr lang="en-US" b="1" i="1" dirty="0">
                <a:latin typeface="Times New Roman" panose="02020603050405020304" pitchFamily="18" charset="0"/>
                <a:cs typeface="Times New Roman" panose="02020603050405020304" pitchFamily="18" charset="0"/>
              </a:rPr>
              <a:t>PET</a:t>
            </a:r>
            <a:r>
              <a:rPr lang="en-US" dirty="0">
                <a:latin typeface="Times New Roman" panose="02020603050405020304" pitchFamily="18" charset="0"/>
                <a:cs typeface="Times New Roman" panose="02020603050405020304" pitchFamily="18" charset="0"/>
              </a:rPr>
              <a:t> scan.</a:t>
            </a:r>
            <a:endParaRPr lang="en-US" dirty="0"/>
          </a:p>
        </p:txBody>
      </p:sp>
    </p:spTree>
    <p:extLst>
      <p:ext uri="{BB962C8B-B14F-4D97-AF65-F5344CB8AC3E}">
        <p14:creationId xmlns:p14="http://schemas.microsoft.com/office/powerpoint/2010/main" val="10527070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1441</TotalTime>
  <Words>1887</Words>
  <Application>Microsoft Macintosh PowerPoint</Application>
  <PresentationFormat>Widescreen</PresentationFormat>
  <Paragraphs>134</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Aptos</vt:lpstr>
      <vt:lpstr>Aptos Display</vt:lpstr>
      <vt:lpstr>Arial</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LaBrake, Scott</dc:creator>
  <cp:lastModifiedBy>LaBrake, Scott</cp:lastModifiedBy>
  <cp:revision>32</cp:revision>
  <dcterms:created xsi:type="dcterms:W3CDTF">2024-07-30T13:33:38Z</dcterms:created>
  <dcterms:modified xsi:type="dcterms:W3CDTF">2024-08-20T15:23:09Z</dcterms:modified>
</cp:coreProperties>
</file>