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 id="267" r:id="rId3"/>
    <p:sldId id="268" r:id="rId4"/>
    <p:sldId id="266" r:id="rId5"/>
    <p:sldId id="256" r:id="rId6"/>
    <p:sldId id="257" r:id="rId7"/>
    <p:sldId id="258" r:id="rId8"/>
    <p:sldId id="259" r:id="rId9"/>
    <p:sldId id="260" r:id="rId10"/>
    <p:sldId id="261" r:id="rId11"/>
    <p:sldId id="262" r:id="rId12"/>
    <p:sldId id="263"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snapToGrid="0">
      <p:cViewPr varScale="1">
        <p:scale>
          <a:sx n="116" d="100"/>
          <a:sy n="116" d="100"/>
        </p:scale>
        <p:origin x="41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20EFD-5C27-019D-A33F-EF8721165F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7DBA82-148C-90D3-B9CD-ECFAA27F53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FEDCB4-ABAD-2CC9-B243-9D680930E09A}"/>
              </a:ext>
            </a:extLst>
          </p:cNvPr>
          <p:cNvSpPr>
            <a:spLocks noGrp="1"/>
          </p:cNvSpPr>
          <p:nvPr>
            <p:ph type="dt" sz="half" idx="10"/>
          </p:nvPr>
        </p:nvSpPr>
        <p:spPr/>
        <p:txBody>
          <a:bodyPr/>
          <a:lstStyle/>
          <a:p>
            <a:fld id="{61A18418-D0B1-0A4A-8DEB-682AF8035672}" type="datetimeFigureOut">
              <a:rPr lang="en-US" smtClean="0"/>
              <a:t>12/31/24</a:t>
            </a:fld>
            <a:endParaRPr lang="en-US"/>
          </a:p>
        </p:txBody>
      </p:sp>
      <p:sp>
        <p:nvSpPr>
          <p:cNvPr id="5" name="Footer Placeholder 4">
            <a:extLst>
              <a:ext uri="{FF2B5EF4-FFF2-40B4-BE49-F238E27FC236}">
                <a16:creationId xmlns:a16="http://schemas.microsoft.com/office/drawing/2014/main" id="{F058BD88-1572-6478-57F7-0A2765593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28E964-3F29-3852-64EC-9279FD0F6012}"/>
              </a:ext>
            </a:extLst>
          </p:cNvPr>
          <p:cNvSpPr>
            <a:spLocks noGrp="1"/>
          </p:cNvSpPr>
          <p:nvPr>
            <p:ph type="sldNum" sz="quarter" idx="12"/>
          </p:nvPr>
        </p:nvSpPr>
        <p:spPr/>
        <p:txBody>
          <a:bodyPr/>
          <a:lstStyle/>
          <a:p>
            <a:fld id="{87BDA16A-ACEA-6148-A995-A530BC61643B}" type="slidenum">
              <a:rPr lang="en-US" smtClean="0"/>
              <a:t>‹#›</a:t>
            </a:fld>
            <a:endParaRPr lang="en-US"/>
          </a:p>
        </p:txBody>
      </p:sp>
    </p:spTree>
    <p:extLst>
      <p:ext uri="{BB962C8B-B14F-4D97-AF65-F5344CB8AC3E}">
        <p14:creationId xmlns:p14="http://schemas.microsoft.com/office/powerpoint/2010/main" val="1356049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BF3A6-F552-6FB9-A41E-E5B7614C39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DDA681-3EBB-8615-7E65-282F5CF4B0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C679A8-68A2-4167-2F5C-66D5A5C85AFA}"/>
              </a:ext>
            </a:extLst>
          </p:cNvPr>
          <p:cNvSpPr>
            <a:spLocks noGrp="1"/>
          </p:cNvSpPr>
          <p:nvPr>
            <p:ph type="dt" sz="half" idx="10"/>
          </p:nvPr>
        </p:nvSpPr>
        <p:spPr/>
        <p:txBody>
          <a:bodyPr/>
          <a:lstStyle/>
          <a:p>
            <a:fld id="{61A18418-D0B1-0A4A-8DEB-682AF8035672}" type="datetimeFigureOut">
              <a:rPr lang="en-US" smtClean="0"/>
              <a:t>12/31/24</a:t>
            </a:fld>
            <a:endParaRPr lang="en-US"/>
          </a:p>
        </p:txBody>
      </p:sp>
      <p:sp>
        <p:nvSpPr>
          <p:cNvPr id="5" name="Footer Placeholder 4">
            <a:extLst>
              <a:ext uri="{FF2B5EF4-FFF2-40B4-BE49-F238E27FC236}">
                <a16:creationId xmlns:a16="http://schemas.microsoft.com/office/drawing/2014/main" id="{7C0BF2BA-4302-826B-D954-8FE865272D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F14687-098F-11B7-F866-C79F1D0E2E27}"/>
              </a:ext>
            </a:extLst>
          </p:cNvPr>
          <p:cNvSpPr>
            <a:spLocks noGrp="1"/>
          </p:cNvSpPr>
          <p:nvPr>
            <p:ph type="sldNum" sz="quarter" idx="12"/>
          </p:nvPr>
        </p:nvSpPr>
        <p:spPr/>
        <p:txBody>
          <a:bodyPr/>
          <a:lstStyle/>
          <a:p>
            <a:fld id="{87BDA16A-ACEA-6148-A995-A530BC61643B}" type="slidenum">
              <a:rPr lang="en-US" smtClean="0"/>
              <a:t>‹#›</a:t>
            </a:fld>
            <a:endParaRPr lang="en-US"/>
          </a:p>
        </p:txBody>
      </p:sp>
    </p:spTree>
    <p:extLst>
      <p:ext uri="{BB962C8B-B14F-4D97-AF65-F5344CB8AC3E}">
        <p14:creationId xmlns:p14="http://schemas.microsoft.com/office/powerpoint/2010/main" val="2595077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6C2EB0-A011-C79C-BC83-1B8F98DA96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302B4A-A316-57ED-9CB0-C4439140EC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BD97C6-5706-0353-97B8-C5C651D5D4DE}"/>
              </a:ext>
            </a:extLst>
          </p:cNvPr>
          <p:cNvSpPr>
            <a:spLocks noGrp="1"/>
          </p:cNvSpPr>
          <p:nvPr>
            <p:ph type="dt" sz="half" idx="10"/>
          </p:nvPr>
        </p:nvSpPr>
        <p:spPr/>
        <p:txBody>
          <a:bodyPr/>
          <a:lstStyle/>
          <a:p>
            <a:fld id="{61A18418-D0B1-0A4A-8DEB-682AF8035672}" type="datetimeFigureOut">
              <a:rPr lang="en-US" smtClean="0"/>
              <a:t>12/31/24</a:t>
            </a:fld>
            <a:endParaRPr lang="en-US"/>
          </a:p>
        </p:txBody>
      </p:sp>
      <p:sp>
        <p:nvSpPr>
          <p:cNvPr id="5" name="Footer Placeholder 4">
            <a:extLst>
              <a:ext uri="{FF2B5EF4-FFF2-40B4-BE49-F238E27FC236}">
                <a16:creationId xmlns:a16="http://schemas.microsoft.com/office/drawing/2014/main" id="{27BB4B94-3100-85FA-4C60-366785EE50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ACAEAC-8CEC-F015-B968-C88620103877}"/>
              </a:ext>
            </a:extLst>
          </p:cNvPr>
          <p:cNvSpPr>
            <a:spLocks noGrp="1"/>
          </p:cNvSpPr>
          <p:nvPr>
            <p:ph type="sldNum" sz="quarter" idx="12"/>
          </p:nvPr>
        </p:nvSpPr>
        <p:spPr/>
        <p:txBody>
          <a:bodyPr/>
          <a:lstStyle/>
          <a:p>
            <a:fld id="{87BDA16A-ACEA-6148-A995-A530BC61643B}" type="slidenum">
              <a:rPr lang="en-US" smtClean="0"/>
              <a:t>‹#›</a:t>
            </a:fld>
            <a:endParaRPr lang="en-US"/>
          </a:p>
        </p:txBody>
      </p:sp>
    </p:spTree>
    <p:extLst>
      <p:ext uri="{BB962C8B-B14F-4D97-AF65-F5344CB8AC3E}">
        <p14:creationId xmlns:p14="http://schemas.microsoft.com/office/powerpoint/2010/main" val="4033536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DC403-4D7D-533E-0D21-2F995B7BB9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B9F1D4-9EC0-0734-F1C8-90AD468A57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246899-A387-6516-BF30-FF3ADA306F1A}"/>
              </a:ext>
            </a:extLst>
          </p:cNvPr>
          <p:cNvSpPr>
            <a:spLocks noGrp="1"/>
          </p:cNvSpPr>
          <p:nvPr>
            <p:ph type="dt" sz="half" idx="10"/>
          </p:nvPr>
        </p:nvSpPr>
        <p:spPr/>
        <p:txBody>
          <a:bodyPr/>
          <a:lstStyle/>
          <a:p>
            <a:fld id="{61A18418-D0B1-0A4A-8DEB-682AF8035672}" type="datetimeFigureOut">
              <a:rPr lang="en-US" smtClean="0"/>
              <a:t>12/31/24</a:t>
            </a:fld>
            <a:endParaRPr lang="en-US"/>
          </a:p>
        </p:txBody>
      </p:sp>
      <p:sp>
        <p:nvSpPr>
          <p:cNvPr id="5" name="Footer Placeholder 4">
            <a:extLst>
              <a:ext uri="{FF2B5EF4-FFF2-40B4-BE49-F238E27FC236}">
                <a16:creationId xmlns:a16="http://schemas.microsoft.com/office/drawing/2014/main" id="{083D1DDF-0C55-06FD-7302-122AA9445B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3EC477-709F-E9E0-39BB-D6525BB03258}"/>
              </a:ext>
            </a:extLst>
          </p:cNvPr>
          <p:cNvSpPr>
            <a:spLocks noGrp="1"/>
          </p:cNvSpPr>
          <p:nvPr>
            <p:ph type="sldNum" sz="quarter" idx="12"/>
          </p:nvPr>
        </p:nvSpPr>
        <p:spPr/>
        <p:txBody>
          <a:bodyPr/>
          <a:lstStyle/>
          <a:p>
            <a:fld id="{87BDA16A-ACEA-6148-A995-A530BC61643B}" type="slidenum">
              <a:rPr lang="en-US" smtClean="0"/>
              <a:t>‹#›</a:t>
            </a:fld>
            <a:endParaRPr lang="en-US"/>
          </a:p>
        </p:txBody>
      </p:sp>
    </p:spTree>
    <p:extLst>
      <p:ext uri="{BB962C8B-B14F-4D97-AF65-F5344CB8AC3E}">
        <p14:creationId xmlns:p14="http://schemas.microsoft.com/office/powerpoint/2010/main" val="3303104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9F3EF-0DB3-292E-46DD-AB05D4D8A5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037EA4-8F5F-E793-301E-60A8C50A48F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B1EAF4-F05D-BC5F-5DE2-572ACD7B7173}"/>
              </a:ext>
            </a:extLst>
          </p:cNvPr>
          <p:cNvSpPr>
            <a:spLocks noGrp="1"/>
          </p:cNvSpPr>
          <p:nvPr>
            <p:ph type="dt" sz="half" idx="10"/>
          </p:nvPr>
        </p:nvSpPr>
        <p:spPr/>
        <p:txBody>
          <a:bodyPr/>
          <a:lstStyle/>
          <a:p>
            <a:fld id="{61A18418-D0B1-0A4A-8DEB-682AF8035672}" type="datetimeFigureOut">
              <a:rPr lang="en-US" smtClean="0"/>
              <a:t>12/31/24</a:t>
            </a:fld>
            <a:endParaRPr lang="en-US"/>
          </a:p>
        </p:txBody>
      </p:sp>
      <p:sp>
        <p:nvSpPr>
          <p:cNvPr id="5" name="Footer Placeholder 4">
            <a:extLst>
              <a:ext uri="{FF2B5EF4-FFF2-40B4-BE49-F238E27FC236}">
                <a16:creationId xmlns:a16="http://schemas.microsoft.com/office/drawing/2014/main" id="{2338625F-1D55-F665-DFE1-18EC522ADE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3649F8-5794-C619-F77E-CB2AC49C9F66}"/>
              </a:ext>
            </a:extLst>
          </p:cNvPr>
          <p:cNvSpPr>
            <a:spLocks noGrp="1"/>
          </p:cNvSpPr>
          <p:nvPr>
            <p:ph type="sldNum" sz="quarter" idx="12"/>
          </p:nvPr>
        </p:nvSpPr>
        <p:spPr/>
        <p:txBody>
          <a:bodyPr/>
          <a:lstStyle/>
          <a:p>
            <a:fld id="{87BDA16A-ACEA-6148-A995-A530BC61643B}" type="slidenum">
              <a:rPr lang="en-US" smtClean="0"/>
              <a:t>‹#›</a:t>
            </a:fld>
            <a:endParaRPr lang="en-US"/>
          </a:p>
        </p:txBody>
      </p:sp>
    </p:spTree>
    <p:extLst>
      <p:ext uri="{BB962C8B-B14F-4D97-AF65-F5344CB8AC3E}">
        <p14:creationId xmlns:p14="http://schemas.microsoft.com/office/powerpoint/2010/main" val="1238117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3FDFD-7CCF-B1AD-7437-53F23348C3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F26F24-2882-024F-0658-BCFA43A0ED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27C58C-C496-FF9C-5C4E-9BD98726FA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49959B-7FC7-B6D9-EEE0-5236F3D1FCCC}"/>
              </a:ext>
            </a:extLst>
          </p:cNvPr>
          <p:cNvSpPr>
            <a:spLocks noGrp="1"/>
          </p:cNvSpPr>
          <p:nvPr>
            <p:ph type="dt" sz="half" idx="10"/>
          </p:nvPr>
        </p:nvSpPr>
        <p:spPr/>
        <p:txBody>
          <a:bodyPr/>
          <a:lstStyle/>
          <a:p>
            <a:fld id="{61A18418-D0B1-0A4A-8DEB-682AF8035672}" type="datetimeFigureOut">
              <a:rPr lang="en-US" smtClean="0"/>
              <a:t>12/31/24</a:t>
            </a:fld>
            <a:endParaRPr lang="en-US"/>
          </a:p>
        </p:txBody>
      </p:sp>
      <p:sp>
        <p:nvSpPr>
          <p:cNvPr id="6" name="Footer Placeholder 5">
            <a:extLst>
              <a:ext uri="{FF2B5EF4-FFF2-40B4-BE49-F238E27FC236}">
                <a16:creationId xmlns:a16="http://schemas.microsoft.com/office/drawing/2014/main" id="{5F5850C5-F6FA-85CF-04FE-A82C80E904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29200D-10AA-67BD-D071-EA219FD95500}"/>
              </a:ext>
            </a:extLst>
          </p:cNvPr>
          <p:cNvSpPr>
            <a:spLocks noGrp="1"/>
          </p:cNvSpPr>
          <p:nvPr>
            <p:ph type="sldNum" sz="quarter" idx="12"/>
          </p:nvPr>
        </p:nvSpPr>
        <p:spPr/>
        <p:txBody>
          <a:bodyPr/>
          <a:lstStyle/>
          <a:p>
            <a:fld id="{87BDA16A-ACEA-6148-A995-A530BC61643B}" type="slidenum">
              <a:rPr lang="en-US" smtClean="0"/>
              <a:t>‹#›</a:t>
            </a:fld>
            <a:endParaRPr lang="en-US"/>
          </a:p>
        </p:txBody>
      </p:sp>
    </p:spTree>
    <p:extLst>
      <p:ext uri="{BB962C8B-B14F-4D97-AF65-F5344CB8AC3E}">
        <p14:creationId xmlns:p14="http://schemas.microsoft.com/office/powerpoint/2010/main" val="418164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AEA1B-308F-3FF4-CAC1-C6B79E0CBD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420E69-B8F1-53CE-FB50-5F80801F27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350229-15E8-D91A-F2D7-C471D848D1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B47149-3BB5-ECAD-E6BB-8CF2CAC4C9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D92C78-C0D6-D875-35E0-7EDB4280FE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7993B8-85D1-DBA9-6B11-7952C973680A}"/>
              </a:ext>
            </a:extLst>
          </p:cNvPr>
          <p:cNvSpPr>
            <a:spLocks noGrp="1"/>
          </p:cNvSpPr>
          <p:nvPr>
            <p:ph type="dt" sz="half" idx="10"/>
          </p:nvPr>
        </p:nvSpPr>
        <p:spPr/>
        <p:txBody>
          <a:bodyPr/>
          <a:lstStyle/>
          <a:p>
            <a:fld id="{61A18418-D0B1-0A4A-8DEB-682AF8035672}" type="datetimeFigureOut">
              <a:rPr lang="en-US" smtClean="0"/>
              <a:t>12/31/24</a:t>
            </a:fld>
            <a:endParaRPr lang="en-US"/>
          </a:p>
        </p:txBody>
      </p:sp>
      <p:sp>
        <p:nvSpPr>
          <p:cNvPr id="8" name="Footer Placeholder 7">
            <a:extLst>
              <a:ext uri="{FF2B5EF4-FFF2-40B4-BE49-F238E27FC236}">
                <a16:creationId xmlns:a16="http://schemas.microsoft.com/office/drawing/2014/main" id="{EB52D5EA-88AD-7EB9-188C-9FFC02A1C7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7CC1C9-6BA7-A056-129F-52B492EE1BE1}"/>
              </a:ext>
            </a:extLst>
          </p:cNvPr>
          <p:cNvSpPr>
            <a:spLocks noGrp="1"/>
          </p:cNvSpPr>
          <p:nvPr>
            <p:ph type="sldNum" sz="quarter" idx="12"/>
          </p:nvPr>
        </p:nvSpPr>
        <p:spPr/>
        <p:txBody>
          <a:bodyPr/>
          <a:lstStyle/>
          <a:p>
            <a:fld id="{87BDA16A-ACEA-6148-A995-A530BC61643B}" type="slidenum">
              <a:rPr lang="en-US" smtClean="0"/>
              <a:t>‹#›</a:t>
            </a:fld>
            <a:endParaRPr lang="en-US"/>
          </a:p>
        </p:txBody>
      </p:sp>
    </p:spTree>
    <p:extLst>
      <p:ext uri="{BB962C8B-B14F-4D97-AF65-F5344CB8AC3E}">
        <p14:creationId xmlns:p14="http://schemas.microsoft.com/office/powerpoint/2010/main" val="1076028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F284F-79D9-4A29-D786-F7D5D02D44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583ADC-4BE7-31F0-CE92-14C2DA74021B}"/>
              </a:ext>
            </a:extLst>
          </p:cNvPr>
          <p:cNvSpPr>
            <a:spLocks noGrp="1"/>
          </p:cNvSpPr>
          <p:nvPr>
            <p:ph type="dt" sz="half" idx="10"/>
          </p:nvPr>
        </p:nvSpPr>
        <p:spPr/>
        <p:txBody>
          <a:bodyPr/>
          <a:lstStyle/>
          <a:p>
            <a:fld id="{61A18418-D0B1-0A4A-8DEB-682AF8035672}" type="datetimeFigureOut">
              <a:rPr lang="en-US" smtClean="0"/>
              <a:t>12/31/24</a:t>
            </a:fld>
            <a:endParaRPr lang="en-US"/>
          </a:p>
        </p:txBody>
      </p:sp>
      <p:sp>
        <p:nvSpPr>
          <p:cNvPr id="4" name="Footer Placeholder 3">
            <a:extLst>
              <a:ext uri="{FF2B5EF4-FFF2-40B4-BE49-F238E27FC236}">
                <a16:creationId xmlns:a16="http://schemas.microsoft.com/office/drawing/2014/main" id="{257702D0-6584-04EC-5ED6-E658AEF41E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945FCB-FA77-F08A-85EE-4AB33E32C8B8}"/>
              </a:ext>
            </a:extLst>
          </p:cNvPr>
          <p:cNvSpPr>
            <a:spLocks noGrp="1"/>
          </p:cNvSpPr>
          <p:nvPr>
            <p:ph type="sldNum" sz="quarter" idx="12"/>
          </p:nvPr>
        </p:nvSpPr>
        <p:spPr/>
        <p:txBody>
          <a:bodyPr/>
          <a:lstStyle/>
          <a:p>
            <a:fld id="{87BDA16A-ACEA-6148-A995-A530BC61643B}" type="slidenum">
              <a:rPr lang="en-US" smtClean="0"/>
              <a:t>‹#›</a:t>
            </a:fld>
            <a:endParaRPr lang="en-US"/>
          </a:p>
        </p:txBody>
      </p:sp>
    </p:spTree>
    <p:extLst>
      <p:ext uri="{BB962C8B-B14F-4D97-AF65-F5344CB8AC3E}">
        <p14:creationId xmlns:p14="http://schemas.microsoft.com/office/powerpoint/2010/main" val="3184626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1F3778-066B-C004-F928-5015C8505238}"/>
              </a:ext>
            </a:extLst>
          </p:cNvPr>
          <p:cNvSpPr>
            <a:spLocks noGrp="1"/>
          </p:cNvSpPr>
          <p:nvPr>
            <p:ph type="dt" sz="half" idx="10"/>
          </p:nvPr>
        </p:nvSpPr>
        <p:spPr/>
        <p:txBody>
          <a:bodyPr/>
          <a:lstStyle/>
          <a:p>
            <a:fld id="{61A18418-D0B1-0A4A-8DEB-682AF8035672}" type="datetimeFigureOut">
              <a:rPr lang="en-US" smtClean="0"/>
              <a:t>12/31/24</a:t>
            </a:fld>
            <a:endParaRPr lang="en-US"/>
          </a:p>
        </p:txBody>
      </p:sp>
      <p:sp>
        <p:nvSpPr>
          <p:cNvPr id="3" name="Footer Placeholder 2">
            <a:extLst>
              <a:ext uri="{FF2B5EF4-FFF2-40B4-BE49-F238E27FC236}">
                <a16:creationId xmlns:a16="http://schemas.microsoft.com/office/drawing/2014/main" id="{F7E3A401-B845-198C-3432-90796AE44A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9D8D84-3D86-95E0-9F76-3FB9D05C0CE0}"/>
              </a:ext>
            </a:extLst>
          </p:cNvPr>
          <p:cNvSpPr>
            <a:spLocks noGrp="1"/>
          </p:cNvSpPr>
          <p:nvPr>
            <p:ph type="sldNum" sz="quarter" idx="12"/>
          </p:nvPr>
        </p:nvSpPr>
        <p:spPr/>
        <p:txBody>
          <a:bodyPr/>
          <a:lstStyle/>
          <a:p>
            <a:fld id="{87BDA16A-ACEA-6148-A995-A530BC61643B}" type="slidenum">
              <a:rPr lang="en-US" smtClean="0"/>
              <a:t>‹#›</a:t>
            </a:fld>
            <a:endParaRPr lang="en-US"/>
          </a:p>
        </p:txBody>
      </p:sp>
    </p:spTree>
    <p:extLst>
      <p:ext uri="{BB962C8B-B14F-4D97-AF65-F5344CB8AC3E}">
        <p14:creationId xmlns:p14="http://schemas.microsoft.com/office/powerpoint/2010/main" val="280517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9D4A8-B347-D4C2-7FBA-3C88804113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E3961F-6CE5-3D54-920C-46E9DE587C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13A67B-211A-2608-7EBB-002E46170B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F207B7-61C1-A2BD-1753-20A3B6A8B9E4}"/>
              </a:ext>
            </a:extLst>
          </p:cNvPr>
          <p:cNvSpPr>
            <a:spLocks noGrp="1"/>
          </p:cNvSpPr>
          <p:nvPr>
            <p:ph type="dt" sz="half" idx="10"/>
          </p:nvPr>
        </p:nvSpPr>
        <p:spPr/>
        <p:txBody>
          <a:bodyPr/>
          <a:lstStyle/>
          <a:p>
            <a:fld id="{61A18418-D0B1-0A4A-8DEB-682AF8035672}" type="datetimeFigureOut">
              <a:rPr lang="en-US" smtClean="0"/>
              <a:t>12/31/24</a:t>
            </a:fld>
            <a:endParaRPr lang="en-US"/>
          </a:p>
        </p:txBody>
      </p:sp>
      <p:sp>
        <p:nvSpPr>
          <p:cNvPr id="6" name="Footer Placeholder 5">
            <a:extLst>
              <a:ext uri="{FF2B5EF4-FFF2-40B4-BE49-F238E27FC236}">
                <a16:creationId xmlns:a16="http://schemas.microsoft.com/office/drawing/2014/main" id="{813B66E3-9F68-947B-FF28-3BD24F7A2E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5EA69E-BF35-EFE2-6D18-76A69BAF7D85}"/>
              </a:ext>
            </a:extLst>
          </p:cNvPr>
          <p:cNvSpPr>
            <a:spLocks noGrp="1"/>
          </p:cNvSpPr>
          <p:nvPr>
            <p:ph type="sldNum" sz="quarter" idx="12"/>
          </p:nvPr>
        </p:nvSpPr>
        <p:spPr/>
        <p:txBody>
          <a:bodyPr/>
          <a:lstStyle/>
          <a:p>
            <a:fld id="{87BDA16A-ACEA-6148-A995-A530BC61643B}" type="slidenum">
              <a:rPr lang="en-US" smtClean="0"/>
              <a:t>‹#›</a:t>
            </a:fld>
            <a:endParaRPr lang="en-US"/>
          </a:p>
        </p:txBody>
      </p:sp>
    </p:spTree>
    <p:extLst>
      <p:ext uri="{BB962C8B-B14F-4D97-AF65-F5344CB8AC3E}">
        <p14:creationId xmlns:p14="http://schemas.microsoft.com/office/powerpoint/2010/main" val="2546249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0A8CB-3118-DF78-F91B-E64A0E7C5F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C1D795-FD42-63F4-418A-026B9966B9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C9DABD-9009-18D2-90E9-7E82F80346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84D56A-9EE9-99F6-C148-4560DA899226}"/>
              </a:ext>
            </a:extLst>
          </p:cNvPr>
          <p:cNvSpPr>
            <a:spLocks noGrp="1"/>
          </p:cNvSpPr>
          <p:nvPr>
            <p:ph type="dt" sz="half" idx="10"/>
          </p:nvPr>
        </p:nvSpPr>
        <p:spPr/>
        <p:txBody>
          <a:bodyPr/>
          <a:lstStyle/>
          <a:p>
            <a:fld id="{61A18418-D0B1-0A4A-8DEB-682AF8035672}" type="datetimeFigureOut">
              <a:rPr lang="en-US" smtClean="0"/>
              <a:t>12/31/24</a:t>
            </a:fld>
            <a:endParaRPr lang="en-US"/>
          </a:p>
        </p:txBody>
      </p:sp>
      <p:sp>
        <p:nvSpPr>
          <p:cNvPr id="6" name="Footer Placeholder 5">
            <a:extLst>
              <a:ext uri="{FF2B5EF4-FFF2-40B4-BE49-F238E27FC236}">
                <a16:creationId xmlns:a16="http://schemas.microsoft.com/office/drawing/2014/main" id="{2273C38B-1553-A646-C184-6B04302F75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100E0C-965A-7FD0-B658-DE482B35F7DC}"/>
              </a:ext>
            </a:extLst>
          </p:cNvPr>
          <p:cNvSpPr>
            <a:spLocks noGrp="1"/>
          </p:cNvSpPr>
          <p:nvPr>
            <p:ph type="sldNum" sz="quarter" idx="12"/>
          </p:nvPr>
        </p:nvSpPr>
        <p:spPr/>
        <p:txBody>
          <a:bodyPr/>
          <a:lstStyle/>
          <a:p>
            <a:fld id="{87BDA16A-ACEA-6148-A995-A530BC61643B}" type="slidenum">
              <a:rPr lang="en-US" smtClean="0"/>
              <a:t>‹#›</a:t>
            </a:fld>
            <a:endParaRPr lang="en-US"/>
          </a:p>
        </p:txBody>
      </p:sp>
    </p:spTree>
    <p:extLst>
      <p:ext uri="{BB962C8B-B14F-4D97-AF65-F5344CB8AC3E}">
        <p14:creationId xmlns:p14="http://schemas.microsoft.com/office/powerpoint/2010/main" val="381828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90E3DA-DD45-E9F4-58C8-D3DA1EE424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BF79C7-EF7E-536A-0257-43374FB114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58BFDA-C2D2-78E8-26F8-777E11F3AC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1A18418-D0B1-0A4A-8DEB-682AF8035672}" type="datetimeFigureOut">
              <a:rPr lang="en-US" smtClean="0"/>
              <a:t>12/31/24</a:t>
            </a:fld>
            <a:endParaRPr lang="en-US"/>
          </a:p>
        </p:txBody>
      </p:sp>
      <p:sp>
        <p:nvSpPr>
          <p:cNvPr id="5" name="Footer Placeholder 4">
            <a:extLst>
              <a:ext uri="{FF2B5EF4-FFF2-40B4-BE49-F238E27FC236}">
                <a16:creationId xmlns:a16="http://schemas.microsoft.com/office/drawing/2014/main" id="{280224DE-C563-DA1B-ADC0-C851B55323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6BE8855-CA2B-197D-CCF0-F1E65B5BB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7BDA16A-ACEA-6148-A995-A530BC61643B}" type="slidenum">
              <a:rPr lang="en-US" smtClean="0"/>
              <a:t>‹#›</a:t>
            </a:fld>
            <a:endParaRPr lang="en-US"/>
          </a:p>
        </p:txBody>
      </p:sp>
    </p:spTree>
    <p:extLst>
      <p:ext uri="{BB962C8B-B14F-4D97-AF65-F5344CB8AC3E}">
        <p14:creationId xmlns:p14="http://schemas.microsoft.com/office/powerpoint/2010/main" val="3655775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inerva.union.edu/labrakes/Physics_111_Quizzes.htm" TargetMode="External"/><Relationship Id="rId2" Type="http://schemas.openxmlformats.org/officeDocument/2006/relationships/hyperlink" Target="https://minerva.union.edu/labrakes/Physics_111.htm" TargetMode="External"/><Relationship Id="rId1" Type="http://schemas.openxmlformats.org/officeDocument/2006/relationships/slideLayout" Target="../slideLayouts/slideLayout2.xml"/><Relationship Id="rId5" Type="http://schemas.openxmlformats.org/officeDocument/2006/relationships/hyperlink" Target="https://minerva.union.edu/labrakes/Physics111LabW25.html" TargetMode="External"/><Relationship Id="rId4" Type="http://schemas.openxmlformats.org/officeDocument/2006/relationships/hyperlink" Target="https://minerva.union.edu/labrakes/Physics_111_Exams.ht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mlm.pearson.com/enrollment/labrake68174" TargetMode="External"/><Relationship Id="rId2" Type="http://schemas.openxmlformats.org/officeDocument/2006/relationships/hyperlink" Target="https://minerva.union.edu/labrakes/Physics_111_Homework_W25.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minerva.union.edu/labrakes/Physics_111_Homework_F24.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FBDD27-97C1-8AD4-DFE8-83F7A69A17E8}"/>
              </a:ext>
            </a:extLst>
          </p:cNvPr>
          <p:cNvSpPr txBox="1"/>
          <p:nvPr/>
        </p:nvSpPr>
        <p:spPr>
          <a:xfrm>
            <a:off x="120981" y="87072"/>
            <a:ext cx="1031789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Introduction and Course Outline</a:t>
            </a:r>
          </a:p>
        </p:txBody>
      </p:sp>
      <p:sp>
        <p:nvSpPr>
          <p:cNvPr id="6" name="TextBox 5">
            <a:extLst>
              <a:ext uri="{FF2B5EF4-FFF2-40B4-BE49-F238E27FC236}">
                <a16:creationId xmlns:a16="http://schemas.microsoft.com/office/drawing/2014/main" id="{348E0B3F-6BCB-EB0C-187A-E99AD6252886}"/>
              </a:ext>
            </a:extLst>
          </p:cNvPr>
          <p:cNvSpPr txBox="1"/>
          <p:nvPr/>
        </p:nvSpPr>
        <p:spPr>
          <a:xfrm>
            <a:off x="120981" y="659011"/>
            <a:ext cx="11723688" cy="5683607"/>
          </a:xfrm>
          <a:prstGeom prst="rect">
            <a:avLst/>
          </a:prstGeom>
          <a:noFill/>
        </p:spPr>
        <p:txBody>
          <a:bodyPr wrap="square">
            <a:spAutoFit/>
          </a:bodyPr>
          <a:lstStyle/>
          <a:p>
            <a:pPr marL="742950" lvl="1"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sym typeface="Wingdings" pitchFamily="2" charset="2"/>
              </a:rPr>
              <a:t>Welcome back to the winter term at Union and to </a:t>
            </a:r>
            <a:r>
              <a:rPr lang="en-US" dirty="0">
                <a:latin typeface="Times New Roman" panose="02020603050405020304" pitchFamily="18" charset="0"/>
                <a:cs typeface="Times New Roman" panose="02020603050405020304" pitchFamily="18" charset="0"/>
                <a:sym typeface="Wingdings" pitchFamily="2" charset="2"/>
                <a:hlinkClick r:id="rId2"/>
              </a:rPr>
              <a:t>Physics 111</a:t>
            </a:r>
            <a:r>
              <a:rPr lang="en-US" dirty="0">
                <a:latin typeface="Times New Roman" panose="02020603050405020304" pitchFamily="18" charset="0"/>
                <a:cs typeface="Times New Roman" panose="02020603050405020304" pitchFamily="18" charset="0"/>
                <a:sym typeface="Wingdings" pitchFamily="2" charset="2"/>
              </a:rPr>
              <a:t>!</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sym typeface="Wingdings" pitchFamily="2" charset="2"/>
            </a:endParaRP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sym typeface="Wingdings" pitchFamily="2" charset="2"/>
            </a:endParaRPr>
          </a:p>
          <a:p>
            <a:pPr marL="742950" lvl="1"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sym typeface="Wingdings" pitchFamily="2" charset="2"/>
              </a:rPr>
              <a:t>This set of slides is to introduce you to this course, cover the syllabus, explain exactly we’ll be looking at this term as well as remind you of the topics and concepts that you need from Physics 110 (or Physics 120).  All the underlined phrases are hyperlinks.  Clicking on them will take you to that relevant course page on my </a:t>
            </a:r>
            <a:r>
              <a:rPr lang="en-US" sz="1600" dirty="0">
                <a:latin typeface="Times New Roman" panose="02020603050405020304" pitchFamily="18" charset="0"/>
                <a:cs typeface="Times New Roman" panose="02020603050405020304" pitchFamily="18" charset="0"/>
                <a:sym typeface="Wingdings" pitchFamily="2" charset="2"/>
                <a:hlinkClick r:id="rId2"/>
              </a:rPr>
              <a:t>website</a:t>
            </a:r>
            <a:r>
              <a:rPr lang="en-US" sz="1600" dirty="0">
                <a:latin typeface="Times New Roman" panose="02020603050405020304" pitchFamily="18" charset="0"/>
                <a:cs typeface="Times New Roman" panose="02020603050405020304" pitchFamily="18" charset="0"/>
                <a:sym typeface="Wingdings" pitchFamily="2" charset="2"/>
              </a:rPr>
              <a:t>.</a:t>
            </a:r>
          </a:p>
          <a:p>
            <a:pPr lvl="1"/>
            <a:endParaRPr lang="en-US" sz="1600" dirty="0">
              <a:latin typeface="Times New Roman" panose="02020603050405020304" pitchFamily="18" charset="0"/>
              <a:cs typeface="Times New Roman" panose="02020603050405020304" pitchFamily="18" charset="0"/>
              <a:sym typeface="Wingdings" pitchFamily="2" charset="2"/>
            </a:endParaRPr>
          </a:p>
          <a:p>
            <a:pPr marL="742950" lvl="1"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sym typeface="Wingdings" pitchFamily="2" charset="2"/>
              </a:rPr>
              <a:t>This term we will be applying all those concepts and ideas developed in Phy110 (or Phy120) to the study of electricity, magnetism, light (both as a wave and as a particle), and nuclear physics. </a:t>
            </a:r>
          </a:p>
          <a:p>
            <a:pPr lvl="1"/>
            <a:endParaRPr lang="en-US" sz="1600" dirty="0">
              <a:latin typeface="Times New Roman" panose="02020603050405020304" pitchFamily="18" charset="0"/>
              <a:cs typeface="Times New Roman" panose="02020603050405020304" pitchFamily="18" charset="0"/>
              <a:sym typeface="Wingdings" pitchFamily="2" charset="2"/>
            </a:endParaRPr>
          </a:p>
          <a:p>
            <a:pPr marL="742950" lvl="1"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sym typeface="Wingdings" pitchFamily="2" charset="2"/>
              </a:rPr>
              <a:t>Class will meet every MWF from 8:00</a:t>
            </a:r>
            <a:r>
              <a:rPr lang="en-US" sz="1600" baseline="30000" dirty="0">
                <a:latin typeface="Times New Roman" panose="02020603050405020304" pitchFamily="18" charset="0"/>
                <a:cs typeface="Times New Roman" panose="02020603050405020304" pitchFamily="18" charset="0"/>
                <a:sym typeface="Wingdings" pitchFamily="2" charset="2"/>
              </a:rPr>
              <a:t>am</a:t>
            </a:r>
            <a:r>
              <a:rPr lang="en-US" sz="1600" dirty="0">
                <a:latin typeface="Times New Roman" panose="02020603050405020304" pitchFamily="18" charset="0"/>
                <a:cs typeface="Times New Roman" panose="02020603050405020304" pitchFamily="18" charset="0"/>
                <a:sym typeface="Wingdings" pitchFamily="2" charset="2"/>
              </a:rPr>
              <a:t> – 9:05</a:t>
            </a:r>
            <a:r>
              <a:rPr lang="en-US" sz="1600" baseline="30000" dirty="0">
                <a:latin typeface="Times New Roman" panose="02020603050405020304" pitchFamily="18" charset="0"/>
                <a:cs typeface="Times New Roman" panose="02020603050405020304" pitchFamily="18" charset="0"/>
                <a:sym typeface="Wingdings" pitchFamily="2" charset="2"/>
              </a:rPr>
              <a:t>am</a:t>
            </a:r>
            <a:r>
              <a:rPr lang="en-US" sz="1600" dirty="0">
                <a:latin typeface="Times New Roman" panose="02020603050405020304" pitchFamily="18" charset="0"/>
                <a:cs typeface="Times New Roman" panose="02020603050405020304" pitchFamily="18" charset="0"/>
                <a:sym typeface="Wingdings" pitchFamily="2" charset="2"/>
              </a:rPr>
              <a:t> and Th 8:00</a:t>
            </a:r>
            <a:r>
              <a:rPr lang="en-US" sz="1600" baseline="30000" dirty="0">
                <a:latin typeface="Times New Roman" panose="02020603050405020304" pitchFamily="18" charset="0"/>
                <a:cs typeface="Times New Roman" panose="02020603050405020304" pitchFamily="18" charset="0"/>
                <a:sym typeface="Wingdings" pitchFamily="2" charset="2"/>
              </a:rPr>
              <a:t>am</a:t>
            </a:r>
            <a:r>
              <a:rPr lang="en-US" sz="1600" dirty="0">
                <a:latin typeface="Times New Roman" panose="02020603050405020304" pitchFamily="18" charset="0"/>
                <a:cs typeface="Times New Roman" panose="02020603050405020304" pitchFamily="18" charset="0"/>
                <a:sym typeface="Wingdings" pitchFamily="2" charset="2"/>
              </a:rPr>
              <a:t> – 8:50</a:t>
            </a:r>
            <a:r>
              <a:rPr lang="en-US" sz="1600" baseline="30000" dirty="0">
                <a:latin typeface="Times New Roman" panose="02020603050405020304" pitchFamily="18" charset="0"/>
                <a:cs typeface="Times New Roman" panose="02020603050405020304" pitchFamily="18" charset="0"/>
                <a:sym typeface="Wingdings" pitchFamily="2" charset="2"/>
              </a:rPr>
              <a:t>am</a:t>
            </a:r>
            <a:r>
              <a:rPr lang="en-US" sz="1600" dirty="0">
                <a:latin typeface="Times New Roman" panose="02020603050405020304" pitchFamily="18" charset="0"/>
                <a:cs typeface="Times New Roman" panose="02020603050405020304" pitchFamily="18" charset="0"/>
                <a:sym typeface="Wingdings" pitchFamily="2" charset="2"/>
              </a:rPr>
              <a:t> and every Friday in which there is no exam scheduled, we will have a </a:t>
            </a:r>
            <a:r>
              <a:rPr lang="en-US" sz="1600" dirty="0">
                <a:latin typeface="Times New Roman" panose="02020603050405020304" pitchFamily="18" charset="0"/>
                <a:cs typeface="Times New Roman" panose="02020603050405020304" pitchFamily="18" charset="0"/>
                <a:sym typeface="Wingdings" pitchFamily="2" charset="2"/>
                <a:hlinkClick r:id="rId3"/>
              </a:rPr>
              <a:t>quiz</a:t>
            </a:r>
            <a:r>
              <a:rPr lang="en-US" sz="1600" dirty="0">
                <a:latin typeface="Times New Roman" panose="02020603050405020304" pitchFamily="18" charset="0"/>
                <a:cs typeface="Times New Roman" panose="02020603050405020304" pitchFamily="18" charset="0"/>
                <a:sym typeface="Wingdings" pitchFamily="2" charset="2"/>
              </a:rPr>
              <a:t>.  </a:t>
            </a:r>
            <a:r>
              <a:rPr lang="en-US" sz="1600" b="1" i="1" dirty="0">
                <a:solidFill>
                  <a:srgbClr val="7030A0"/>
                </a:solidFill>
                <a:latin typeface="Times New Roman" panose="02020603050405020304" pitchFamily="18" charset="0"/>
                <a:cs typeface="Times New Roman" panose="02020603050405020304" pitchFamily="18" charset="0"/>
                <a:sym typeface="Wingdings" pitchFamily="2" charset="2"/>
              </a:rPr>
              <a:t>Quiz #1 will be on</a:t>
            </a:r>
            <a:r>
              <a:rPr lang="en-US" sz="1600" b="1" i="1" dirty="0">
                <a:latin typeface="Times New Roman" panose="02020603050405020304" pitchFamily="18" charset="0"/>
                <a:cs typeface="Times New Roman" panose="02020603050405020304" pitchFamily="18" charset="0"/>
                <a:sym typeface="Wingdings" pitchFamily="2" charset="2"/>
              </a:rPr>
              <a:t> </a:t>
            </a:r>
            <a:r>
              <a:rPr lang="en-US" sz="1600" b="1" i="1" dirty="0">
                <a:solidFill>
                  <a:srgbClr val="7030A0"/>
                </a:solidFill>
                <a:latin typeface="Times New Roman" panose="02020603050405020304" pitchFamily="18" charset="0"/>
                <a:cs typeface="Times New Roman" panose="02020603050405020304" pitchFamily="18" charset="0"/>
                <a:sym typeface="Wingdings" pitchFamily="2" charset="2"/>
              </a:rPr>
              <a:t>Friday, January 10, 2025</a:t>
            </a:r>
            <a:r>
              <a:rPr lang="en-US" sz="1600" dirty="0">
                <a:latin typeface="Times New Roman" panose="02020603050405020304" pitchFamily="18" charset="0"/>
                <a:cs typeface="Times New Roman" panose="02020603050405020304" pitchFamily="18" charset="0"/>
                <a:sym typeface="Wingdings" pitchFamily="2" charset="2"/>
              </a:rPr>
              <a:t>.</a:t>
            </a:r>
          </a:p>
          <a:p>
            <a:pPr marL="742950" lvl="1"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sym typeface="Wingdings" pitchFamily="2" charset="2"/>
            </a:endParaRPr>
          </a:p>
          <a:p>
            <a:pPr marL="742950" lvl="1"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sym typeface="Wingdings" pitchFamily="2" charset="2"/>
              </a:rPr>
              <a:t>There will be two in-class </a:t>
            </a:r>
            <a:r>
              <a:rPr lang="en-US" sz="1600" dirty="0">
                <a:latin typeface="Times New Roman" panose="02020603050405020304" pitchFamily="18" charset="0"/>
                <a:cs typeface="Times New Roman" panose="02020603050405020304" pitchFamily="18" charset="0"/>
                <a:sym typeface="Wingdings" pitchFamily="2" charset="2"/>
                <a:hlinkClick r:id="rId4"/>
              </a:rPr>
              <a:t>exams</a:t>
            </a:r>
            <a:r>
              <a:rPr lang="en-US" sz="1600" dirty="0">
                <a:latin typeface="Times New Roman" panose="02020603050405020304" pitchFamily="18" charset="0"/>
                <a:cs typeface="Times New Roman" panose="02020603050405020304" pitchFamily="18" charset="0"/>
                <a:sym typeface="Wingdings" pitchFamily="2" charset="2"/>
              </a:rPr>
              <a:t> this term. The first one will be on </a:t>
            </a:r>
            <a:r>
              <a:rPr lang="en-US" sz="1600" b="1" i="1" dirty="0">
                <a:solidFill>
                  <a:srgbClr val="00B050"/>
                </a:solidFill>
                <a:latin typeface="Times New Roman" panose="02020603050405020304" pitchFamily="18" charset="0"/>
                <a:cs typeface="Times New Roman" panose="02020603050405020304" pitchFamily="18" charset="0"/>
                <a:sym typeface="Wingdings" pitchFamily="2" charset="2"/>
              </a:rPr>
              <a:t>Friday, January 31, 2025 (week 4)</a:t>
            </a:r>
            <a:r>
              <a:rPr lang="en-US" sz="1600" dirty="0">
                <a:latin typeface="Times New Roman" panose="02020603050405020304" pitchFamily="18" charset="0"/>
                <a:cs typeface="Times New Roman" panose="02020603050405020304" pitchFamily="18" charset="0"/>
                <a:sym typeface="Wingdings" pitchFamily="2" charset="2"/>
              </a:rPr>
              <a:t>, and the second on </a:t>
            </a:r>
            <a:r>
              <a:rPr lang="en-US" sz="1600" b="1" i="1" dirty="0">
                <a:solidFill>
                  <a:srgbClr val="0070C0"/>
                </a:solidFill>
                <a:latin typeface="Times New Roman" panose="02020603050405020304" pitchFamily="18" charset="0"/>
                <a:cs typeface="Times New Roman" panose="02020603050405020304" pitchFamily="18" charset="0"/>
                <a:sym typeface="Wingdings" pitchFamily="2" charset="2"/>
              </a:rPr>
              <a:t>Friday, February 28, 2025 (week 8)</a:t>
            </a:r>
            <a:r>
              <a:rPr lang="en-US" sz="1600" dirty="0">
                <a:latin typeface="Times New Roman" panose="02020603050405020304" pitchFamily="18" charset="0"/>
                <a:cs typeface="Times New Roman" panose="02020603050405020304" pitchFamily="18" charset="0"/>
                <a:sym typeface="Wingdings" pitchFamily="2" charset="2"/>
              </a:rPr>
              <a:t>.  </a:t>
            </a:r>
          </a:p>
          <a:p>
            <a:pPr marL="742950" lvl="1" indent="-285750">
              <a:buFont typeface="Arial" panose="020B0604020202020204" pitchFamily="34" charset="0"/>
              <a:buChar char="•"/>
            </a:pPr>
            <a:endParaRPr lang="en-US" sz="1600" baseline="30000" dirty="0">
              <a:latin typeface="Times New Roman" panose="02020603050405020304" pitchFamily="18" charset="0"/>
              <a:cs typeface="Times New Roman" panose="02020603050405020304" pitchFamily="18" charset="0"/>
              <a:sym typeface="Wingdings" pitchFamily="2" charset="2"/>
            </a:endParaRPr>
          </a:p>
          <a:p>
            <a:pPr marL="742950" lvl="1"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sym typeface="Wingdings" pitchFamily="2" charset="2"/>
              </a:rPr>
              <a:t>It is expected that you will make every effort to be at the scheduled exams.  Makeup exams are rarely granted, except for exceptional circumstances, as determined solely by the instructor.  </a:t>
            </a:r>
          </a:p>
          <a:p>
            <a:pPr marL="742950" lvl="1" indent="-285750">
              <a:buFont typeface="Arial" panose="020B0604020202020204" pitchFamily="34" charset="0"/>
              <a:buChar char="•"/>
            </a:pPr>
            <a:endParaRPr lang="en-US" sz="1600" baseline="30000" dirty="0">
              <a:latin typeface="Times New Roman" panose="02020603050405020304" pitchFamily="18" charset="0"/>
              <a:cs typeface="Times New Roman" panose="02020603050405020304" pitchFamily="18" charset="0"/>
              <a:sym typeface="Wingdings" pitchFamily="2" charset="2"/>
            </a:endParaRPr>
          </a:p>
          <a:p>
            <a:pPr marL="742950" lvl="1"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sym typeface="Wingdings" pitchFamily="2" charset="2"/>
              </a:rPr>
              <a:t>Everyone in Phy111 must complete the </a:t>
            </a:r>
            <a:r>
              <a:rPr lang="en-US" sz="1600" dirty="0">
                <a:latin typeface="Times New Roman" panose="02020603050405020304" pitchFamily="18" charset="0"/>
                <a:cs typeface="Times New Roman" panose="02020603050405020304" pitchFamily="18" charset="0"/>
                <a:sym typeface="Wingdings" pitchFamily="2" charset="2"/>
                <a:hlinkClick r:id="rId5"/>
              </a:rPr>
              <a:t>laboratory</a:t>
            </a:r>
            <a:r>
              <a:rPr lang="en-US" sz="1600" dirty="0">
                <a:latin typeface="Times New Roman" panose="02020603050405020304" pitchFamily="18" charset="0"/>
                <a:cs typeface="Times New Roman" panose="02020603050405020304" pitchFamily="18" charset="0"/>
                <a:sym typeface="Wingdings" pitchFamily="2" charset="2"/>
              </a:rPr>
              <a:t> sequence.  Make sure you are signed up for one of the lab sections.  It is the policy of the Physics &amp; Astronomy department that you must pass lab, by earning a minimum of 70%, to pass the course.  Therefore, if you do not pass the lab component of the course, it is an automatic failure, independent of your performance in the class.  </a:t>
            </a:r>
            <a:r>
              <a:rPr lang="en-US" sz="1600" b="1" i="1" dirty="0">
                <a:solidFill>
                  <a:schemeClr val="accent5">
                    <a:lumMod val="60000"/>
                    <a:lumOff val="40000"/>
                  </a:schemeClr>
                </a:solidFill>
                <a:latin typeface="Times New Roman" panose="02020603050405020304" pitchFamily="18" charset="0"/>
                <a:cs typeface="Times New Roman" panose="02020603050405020304" pitchFamily="18" charset="0"/>
                <a:sym typeface="Wingdings" pitchFamily="2" charset="2"/>
              </a:rPr>
              <a:t>Lab will begin on Thursday, </a:t>
            </a:r>
            <a:r>
              <a:rPr lang="en-US" sz="1600" b="1" i="1">
                <a:solidFill>
                  <a:schemeClr val="accent5">
                    <a:lumMod val="60000"/>
                    <a:lumOff val="40000"/>
                  </a:schemeClr>
                </a:solidFill>
                <a:latin typeface="Times New Roman" panose="02020603050405020304" pitchFamily="18" charset="0"/>
                <a:cs typeface="Times New Roman" panose="02020603050405020304" pitchFamily="18" charset="0"/>
                <a:sym typeface="Wingdings" pitchFamily="2" charset="2"/>
              </a:rPr>
              <a:t>January 9, </a:t>
            </a:r>
            <a:r>
              <a:rPr lang="en-US" sz="1600" b="1" i="1" dirty="0">
                <a:solidFill>
                  <a:schemeClr val="accent5">
                    <a:lumMod val="60000"/>
                    <a:lumOff val="40000"/>
                  </a:schemeClr>
                </a:solidFill>
                <a:latin typeface="Times New Roman" panose="02020603050405020304" pitchFamily="18" charset="0"/>
                <a:cs typeface="Times New Roman" panose="02020603050405020304" pitchFamily="18" charset="0"/>
                <a:sym typeface="Wingdings" pitchFamily="2" charset="2"/>
              </a:rPr>
              <a:t>2025 (</a:t>
            </a:r>
            <a:r>
              <a:rPr lang="en-US" sz="1600" b="1" i="1">
                <a:solidFill>
                  <a:schemeClr val="accent5">
                    <a:lumMod val="60000"/>
                    <a:lumOff val="40000"/>
                  </a:schemeClr>
                </a:solidFill>
                <a:latin typeface="Times New Roman" panose="02020603050405020304" pitchFamily="18" charset="0"/>
                <a:cs typeface="Times New Roman" panose="02020603050405020304" pitchFamily="18" charset="0"/>
                <a:sym typeface="Wingdings" pitchFamily="2" charset="2"/>
              </a:rPr>
              <a:t>week </a:t>
            </a:r>
            <a:r>
              <a:rPr lang="en-US" sz="1600" b="1" i="1" dirty="0">
                <a:solidFill>
                  <a:schemeClr val="accent5">
                    <a:lumMod val="60000"/>
                    <a:lumOff val="40000"/>
                  </a:schemeClr>
                </a:solidFill>
                <a:latin typeface="Times New Roman" panose="02020603050405020304" pitchFamily="18" charset="0"/>
                <a:cs typeface="Times New Roman" panose="02020603050405020304" pitchFamily="18" charset="0"/>
                <a:sym typeface="Wingdings" pitchFamily="2" charset="2"/>
              </a:rPr>
              <a:t>1</a:t>
            </a:r>
            <a:r>
              <a:rPr lang="en-US" sz="1600" b="1" i="1">
                <a:solidFill>
                  <a:schemeClr val="accent5">
                    <a:lumMod val="60000"/>
                    <a:lumOff val="40000"/>
                  </a:schemeClr>
                </a:solidFill>
                <a:latin typeface="Times New Roman" panose="02020603050405020304" pitchFamily="18" charset="0"/>
                <a:cs typeface="Times New Roman" panose="02020603050405020304" pitchFamily="18" charset="0"/>
                <a:sym typeface="Wingdings" pitchFamily="2" charset="2"/>
              </a:rPr>
              <a:t>).</a:t>
            </a:r>
            <a:endParaRPr lang="en-US" sz="1600" b="1" i="1" dirty="0">
              <a:solidFill>
                <a:schemeClr val="accent5">
                  <a:lumMod val="60000"/>
                  <a:lumOff val="40000"/>
                </a:schemeClr>
              </a:solidFill>
              <a:latin typeface="Times New Roman" panose="02020603050405020304" pitchFamily="18" charset="0"/>
              <a:cs typeface="Times New Roman" panose="02020603050405020304" pitchFamily="18" charset="0"/>
              <a:sym typeface="Wingdings" pitchFamily="2" charset="2"/>
            </a:endParaRPr>
          </a:p>
        </p:txBody>
      </p:sp>
    </p:spTree>
    <p:extLst>
      <p:ext uri="{BB962C8B-B14F-4D97-AF65-F5344CB8AC3E}">
        <p14:creationId xmlns:p14="http://schemas.microsoft.com/office/powerpoint/2010/main" val="122368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B13735-91FC-27E4-0CBC-82E5337B1ADB}"/>
              </a:ext>
            </a:extLst>
          </p:cNvPr>
          <p:cNvSpPr txBox="1"/>
          <p:nvPr/>
        </p:nvSpPr>
        <p:spPr>
          <a:xfrm>
            <a:off x="120981" y="87072"/>
            <a:ext cx="1031789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Introduction and Course Outline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C4B418F-70AD-21B1-BC3A-0B46B19BEACE}"/>
                  </a:ext>
                </a:extLst>
              </p:cNvPr>
              <p:cNvSpPr txBox="1"/>
              <p:nvPr/>
            </p:nvSpPr>
            <p:spPr>
              <a:xfrm>
                <a:off x="120981" y="717871"/>
                <a:ext cx="11854354" cy="5489708"/>
              </a:xfrm>
              <a:prstGeom prst="rect">
                <a:avLst/>
              </a:prstGeom>
              <a:noFill/>
            </p:spPr>
            <p:txBody>
              <a:bodyPr wrap="square">
                <a:spAutoFit/>
              </a:bodyPr>
              <a:lstStyle/>
              <a:p>
                <a:pPr marL="285750" indent="-285750">
                  <a:buFont typeface="Arial" panose="020B0604020202020204" pitchFamily="34" charset="0"/>
                  <a:buChar char="•"/>
                </a:pPr>
                <a:r>
                  <a:rPr lang="en-US" b="1" i="1" dirty="0">
                    <a:solidFill>
                      <a:srgbClr val="FFC000"/>
                    </a:solidFill>
                    <a:latin typeface="Times New Roman" panose="02020603050405020304" pitchFamily="18" charset="0"/>
                    <a:cs typeface="Times New Roman" panose="02020603050405020304" pitchFamily="18" charset="0"/>
                  </a:rPr>
                  <a:t>Topic #2 – Magnetism</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Then we’ll look at exactly how currents (</a:t>
                </a:r>
                <a14:m>
                  <m:oMath xmlns:m="http://schemas.openxmlformats.org/officeDocument/2006/math">
                    <m:r>
                      <a:rPr lang="en-US" b="0" i="1" smtClean="0">
                        <a:latin typeface="Cambria Math" panose="02040503050406030204" pitchFamily="18" charset="0"/>
                        <a:cs typeface="Times New Roman" panose="02020603050405020304" pitchFamily="18" charset="0"/>
                      </a:rPr>
                      <m:t>𝐼</m:t>
                    </m:r>
                  </m:oMath>
                </a14:m>
                <a:r>
                  <a:rPr lang="en-US" dirty="0">
                    <a:latin typeface="Times New Roman" panose="02020603050405020304" pitchFamily="18" charset="0"/>
                    <a:cs typeface="Times New Roman" panose="02020603050405020304" pitchFamily="18" charset="0"/>
                  </a:rPr>
                  <a:t>) generate magnetic fields (</a:t>
                </a:r>
                <a14:m>
                  <m:oMath xmlns:m="http://schemas.openxmlformats.org/officeDocument/2006/math">
                    <m:acc>
                      <m:accPr>
                        <m:chr m:val="⃗"/>
                        <m:ctrlPr>
                          <a:rPr lang="en-US" i="1" smtClean="0">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cs typeface="Times New Roman" panose="02020603050405020304" pitchFamily="18" charset="0"/>
                          </a:rPr>
                          <m:t>𝐵</m:t>
                        </m:r>
                      </m:e>
                    </m:acc>
                  </m:oMath>
                </a14:m>
                <a:r>
                  <a:rPr lang="en-US" dirty="0">
                    <a:latin typeface="Times New Roman" panose="02020603050405020304" pitchFamily="18" charset="0"/>
                    <a:cs typeface="Times New Roman" panose="02020603050405020304" pitchFamily="18" charset="0"/>
                  </a:rPr>
                  <a:t>) and how to measure magnetic fields (</a:t>
                </a:r>
                <a14:m>
                  <m:oMath xmlns:m="http://schemas.openxmlformats.org/officeDocument/2006/math">
                    <m:acc>
                      <m:accPr>
                        <m:chr m:val="⃗"/>
                        <m:ctrlPr>
                          <a:rPr lang="en-US" i="1">
                            <a:latin typeface="Cambria Math" panose="02040503050406030204" pitchFamily="18" charset="0"/>
                            <a:cs typeface="Times New Roman" panose="02020603050405020304" pitchFamily="18" charset="0"/>
                          </a:rPr>
                        </m:ctrlPr>
                      </m:accPr>
                      <m:e>
                        <m:r>
                          <a:rPr lang="en-US" i="1">
                            <a:latin typeface="Cambria Math" panose="02040503050406030204" pitchFamily="18" charset="0"/>
                            <a:cs typeface="Times New Roman" panose="02020603050405020304" pitchFamily="18" charset="0"/>
                          </a:rPr>
                          <m:t>𝐵</m:t>
                        </m:r>
                      </m:e>
                    </m:acc>
                  </m:oMath>
                </a14:m>
                <a:r>
                  <a:rPr lang="en-US" dirty="0">
                    <a:latin typeface="Times New Roman" panose="02020603050405020304" pitchFamily="18" charset="0"/>
                    <a:cs typeface="Times New Roman" panose="02020603050405020304" pitchFamily="18" charset="0"/>
                  </a:rPr>
                  <a:t>).</a:t>
                </a: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Comment:  Throughout the study of electricity and magnetism you’ll notice some things:  </a:t>
                </a:r>
              </a:p>
              <a:p>
                <a:pPr marL="1257300" lvl="2" indent="-342900">
                  <a:buFont typeface="+mj-lt"/>
                  <a:buAutoNum type="arabicPeriod"/>
                </a:pPr>
                <a:r>
                  <a:rPr lang="en-US" dirty="0">
                    <a:latin typeface="Times New Roman" panose="02020603050405020304" pitchFamily="18" charset="0"/>
                    <a:cs typeface="Times New Roman" panose="02020603050405020304" pitchFamily="18" charset="0"/>
                  </a:rPr>
                  <a:t>It’s hard to visualize things like fields, currents, the motion of a charge.  To help this we’ll fall back to what we know from mechanics and physics 110.</a:t>
                </a:r>
              </a:p>
              <a:p>
                <a:pPr marL="1257300" lvl="2" indent="-342900">
                  <a:buFont typeface="+mj-lt"/>
                  <a:buAutoNum type="arabicPeriod"/>
                </a:pPr>
                <a:r>
                  <a:rPr lang="en-US" dirty="0">
                    <a:latin typeface="Times New Roman" panose="02020603050405020304" pitchFamily="18" charset="0"/>
                    <a:cs typeface="Times New Roman" panose="02020603050405020304" pitchFamily="18" charset="0"/>
                  </a:rPr>
                  <a:t>There are an incredible number of units that you will encounter.  Unlike physics 110 where essentially you have Newtons and Joules (forces and energies) there will be many, and you’ll have to be able to bounce back and forth between them here in physics 111.</a:t>
                </a:r>
              </a:p>
              <a:p>
                <a:pPr marL="1257300" lvl="2" indent="-342900">
                  <a:buFont typeface="+mj-lt"/>
                  <a:buAutoNum type="arabicPeriod"/>
                </a:pPr>
                <a:r>
                  <a:rPr lang="en-US" dirty="0">
                    <a:latin typeface="Times New Roman" panose="02020603050405020304" pitchFamily="18" charset="0"/>
                    <a:cs typeface="Times New Roman" panose="02020603050405020304" pitchFamily="18" charset="0"/>
                  </a:rPr>
                  <a:t>As we approach the end of magnetism, you’ll notice that the units of electric fields (</a:t>
                </a:r>
                <a14:m>
                  <m:oMath xmlns:m="http://schemas.openxmlformats.org/officeDocument/2006/math">
                    <m:acc>
                      <m:accPr>
                        <m:chr m:val="⃗"/>
                        <m:ctrlPr>
                          <a:rPr lang="en-US" i="1" smtClean="0">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cs typeface="Times New Roman" panose="02020603050405020304" pitchFamily="18" charset="0"/>
                          </a:rPr>
                          <m:t>𝐸</m:t>
                        </m:r>
                      </m:e>
                    </m:acc>
                  </m:oMath>
                </a14:m>
                <a:r>
                  <a:rPr lang="en-US" dirty="0">
                    <a:latin typeface="Times New Roman" panose="02020603050405020304" pitchFamily="18" charset="0"/>
                    <a:cs typeface="Times New Roman" panose="02020603050405020304" pitchFamily="18" charset="0"/>
                  </a:rPr>
                  <a:t>) and magnetic field (</a:t>
                </a:r>
                <a14:m>
                  <m:oMath xmlns:m="http://schemas.openxmlformats.org/officeDocument/2006/math">
                    <m:acc>
                      <m:accPr>
                        <m:chr m:val="⃗"/>
                        <m:ctrlPr>
                          <a:rPr lang="en-US" i="1" smtClean="0">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cs typeface="Times New Roman" panose="02020603050405020304" pitchFamily="18" charset="0"/>
                          </a:rPr>
                          <m:t>𝐵</m:t>
                        </m:r>
                      </m:e>
                    </m:acc>
                  </m:oMath>
                </a14:m>
                <a:r>
                  <a:rPr lang="en-US" dirty="0">
                    <a:latin typeface="Times New Roman" panose="02020603050405020304" pitchFamily="18" charset="0"/>
                    <a:cs typeface="Times New Roman" panose="02020603050405020304" pitchFamily="18" charset="0"/>
                  </a:rPr>
                  <a:t>) become intertwined.  This means that electricity and magnetism are not two different topics, but really different aspects of the same phenomenon, the </a:t>
                </a:r>
                <a:r>
                  <a:rPr lang="en-US" b="1" i="1" dirty="0">
                    <a:latin typeface="Times New Roman" panose="02020603050405020304" pitchFamily="18" charset="0"/>
                    <a:cs typeface="Times New Roman" panose="02020603050405020304" pitchFamily="18" charset="0"/>
                  </a:rPr>
                  <a:t>electromagnetic field</a:t>
                </a:r>
                <a:r>
                  <a:rPr lang="en-US" dirty="0">
                    <a:latin typeface="Times New Roman" panose="02020603050405020304" pitchFamily="18" charset="0"/>
                    <a:cs typeface="Times New Roman" panose="02020603050405020304" pitchFamily="18" charset="0"/>
                  </a:rPr>
                  <a:t>.</a:t>
                </a:r>
              </a:p>
              <a:p>
                <a:pPr marL="1257300" lvl="2" indent="-342900">
                  <a:buFont typeface="+mj-lt"/>
                  <a:buAutoNum type="arabicPeriod"/>
                </a:pPr>
                <a:r>
                  <a:rPr lang="en-US" dirty="0">
                    <a:latin typeface="Times New Roman" panose="02020603050405020304" pitchFamily="18" charset="0"/>
                    <a:cs typeface="Times New Roman" panose="02020603050405020304" pitchFamily="18" charset="0"/>
                  </a:rPr>
                  <a:t>The electromagnetic field (generated by adding together electricity and magnetism) leads to our next two topics.  The electromagnetic field is a fancy way of saying light.</a:t>
                </a:r>
              </a:p>
              <a:p>
                <a:pPr marL="1257300" lvl="2" indent="-342900">
                  <a:buFont typeface="+mj-lt"/>
                  <a:buAutoNum type="arabicPeriod"/>
                </a:pPr>
                <a:r>
                  <a:rPr lang="en-US" dirty="0">
                    <a:latin typeface="Times New Roman" panose="02020603050405020304" pitchFamily="18" charset="0"/>
                    <a:cs typeface="Times New Roman" panose="02020603050405020304" pitchFamily="18" charset="0"/>
                  </a:rPr>
                  <a:t>Light has a dual nature.  It can act both as a wave (KJF </a:t>
                </a:r>
                <a:r>
                  <a:rPr lang="en-US" dirty="0" err="1">
                    <a:latin typeface="Times New Roman" panose="02020603050405020304" pitchFamily="18" charset="0"/>
                    <a:cs typeface="Times New Roman" panose="02020603050405020304" pitchFamily="18" charset="0"/>
                  </a:rPr>
                  <a:t>Chs</a:t>
                </a:r>
                <a:r>
                  <a:rPr lang="en-US" dirty="0">
                    <a:latin typeface="Times New Roman" panose="02020603050405020304" pitchFamily="18" charset="0"/>
                    <a:cs typeface="Times New Roman" panose="02020603050405020304" pitchFamily="18" charset="0"/>
                  </a:rPr>
                  <a:t>. 15 - 16) and as a particle (KJF Ch. 9).</a:t>
                </a:r>
              </a:p>
              <a:p>
                <a:pPr marL="1257300" lvl="2" indent="-342900">
                  <a:buFont typeface="+mj-lt"/>
                  <a:buAutoNum type="arabicPeriod"/>
                </a:pPr>
                <a:r>
                  <a:rPr lang="en-US" dirty="0">
                    <a:latin typeface="Times New Roman" panose="02020603050405020304" pitchFamily="18" charset="0"/>
                    <a:cs typeface="Times New Roman" panose="02020603050405020304" pitchFamily="18" charset="0"/>
                  </a:rPr>
                  <a:t>We’ll start the next two sections by learning how to generate light (composed of oscillating electric fields (</a:t>
                </a:r>
                <a14:m>
                  <m:oMath xmlns:m="http://schemas.openxmlformats.org/officeDocument/2006/math">
                    <m:acc>
                      <m:accPr>
                        <m:chr m:val="⃗"/>
                        <m:ctrlPr>
                          <a:rPr lang="en-US" i="1" smtClean="0">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cs typeface="Times New Roman" panose="02020603050405020304" pitchFamily="18" charset="0"/>
                          </a:rPr>
                          <m:t>𝐸</m:t>
                        </m:r>
                      </m:e>
                    </m:acc>
                  </m:oMath>
                </a14:m>
                <a:r>
                  <a:rPr lang="en-US" dirty="0">
                    <a:latin typeface="Times New Roman" panose="02020603050405020304" pitchFamily="18" charset="0"/>
                    <a:cs typeface="Times New Roman" panose="02020603050405020304" pitchFamily="18" charset="0"/>
                  </a:rPr>
                  <a:t>) and magnetic fields (</a:t>
                </a:r>
                <a14:m>
                  <m:oMath xmlns:m="http://schemas.openxmlformats.org/officeDocument/2006/math">
                    <m:acc>
                      <m:accPr>
                        <m:chr m:val="⃗"/>
                        <m:ctrlPr>
                          <a:rPr lang="en-US" i="1" smtClean="0">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cs typeface="Times New Roman" panose="02020603050405020304" pitchFamily="18" charset="0"/>
                          </a:rPr>
                          <m:t>𝐵</m:t>
                        </m:r>
                      </m:e>
                    </m:acc>
                  </m:oMath>
                </a14:m>
                <a:r>
                  <a:rPr lang="en-US" dirty="0">
                    <a:latin typeface="Times New Roman" panose="02020603050405020304" pitchFamily="18" charset="0"/>
                    <a:cs typeface="Times New Roman" panose="02020603050405020304" pitchFamily="18" charset="0"/>
                  </a:rPr>
                  <a:t>) ) and then how to control the intensity (</a:t>
                </a:r>
                <a14:m>
                  <m:oMath xmlns:m="http://schemas.openxmlformats.org/officeDocument/2006/math">
                    <m:r>
                      <a:rPr lang="en-US" b="0" i="1" smtClean="0">
                        <a:latin typeface="Cambria Math" panose="02040503050406030204" pitchFamily="18" charset="0"/>
                        <a:cs typeface="Times New Roman" panose="02020603050405020304" pitchFamily="18" charset="0"/>
                      </a:rPr>
                      <m:t>𝑆</m:t>
                    </m:r>
                  </m:oMath>
                </a14:m>
                <a:r>
                  <a:rPr lang="en-US" dirty="0">
                    <a:latin typeface="Times New Roman" panose="02020603050405020304" pitchFamily="18" charset="0"/>
                    <a:cs typeface="Times New Roman" panose="02020603050405020304" pitchFamily="18" charset="0"/>
                  </a:rPr>
                  <a:t>) of the light by polarization.</a:t>
                </a:r>
              </a:p>
            </p:txBody>
          </p:sp>
        </mc:Choice>
        <mc:Fallback xmlns="">
          <p:sp>
            <p:nvSpPr>
              <p:cNvPr id="6" name="TextBox 5">
                <a:extLst>
                  <a:ext uri="{FF2B5EF4-FFF2-40B4-BE49-F238E27FC236}">
                    <a16:creationId xmlns:a16="http://schemas.microsoft.com/office/drawing/2014/main" id="{DC4B418F-70AD-21B1-BC3A-0B46B19BEACE}"/>
                  </a:ext>
                </a:extLst>
              </p:cNvPr>
              <p:cNvSpPr txBox="1">
                <a:spLocks noRot="1" noChangeAspect="1" noMove="1" noResize="1" noEditPoints="1" noAdjustHandles="1" noChangeArrowheads="1" noChangeShapeType="1" noTextEdit="1"/>
              </p:cNvSpPr>
              <p:nvPr/>
            </p:nvSpPr>
            <p:spPr>
              <a:xfrm>
                <a:off x="120981" y="717871"/>
                <a:ext cx="11854354" cy="5489708"/>
              </a:xfrm>
              <a:prstGeom prst="rect">
                <a:avLst/>
              </a:prstGeom>
              <a:blipFill>
                <a:blip r:embed="rId2"/>
                <a:stretch>
                  <a:fillRect l="-428" t="-462" r="-642" b="-924"/>
                </a:stretch>
              </a:blipFill>
            </p:spPr>
            <p:txBody>
              <a:bodyPr/>
              <a:lstStyle/>
              <a:p>
                <a:r>
                  <a:rPr lang="en-US">
                    <a:noFill/>
                  </a:rPr>
                  <a:t> </a:t>
                </a:r>
              </a:p>
            </p:txBody>
          </p:sp>
        </mc:Fallback>
      </mc:AlternateContent>
    </p:spTree>
    <p:extLst>
      <p:ext uri="{BB962C8B-B14F-4D97-AF65-F5344CB8AC3E}">
        <p14:creationId xmlns:p14="http://schemas.microsoft.com/office/powerpoint/2010/main" val="601645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178A4B-CE03-24CA-CA7B-6C56780838AB}"/>
              </a:ext>
            </a:extLst>
          </p:cNvPr>
          <p:cNvSpPr txBox="1"/>
          <p:nvPr/>
        </p:nvSpPr>
        <p:spPr>
          <a:xfrm>
            <a:off x="120981" y="87072"/>
            <a:ext cx="1031789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Introduction and Course Outline</a:t>
            </a:r>
          </a:p>
        </p:txBody>
      </p:sp>
      <p:sp>
        <p:nvSpPr>
          <p:cNvPr id="6" name="TextBox 5">
            <a:extLst>
              <a:ext uri="{FF2B5EF4-FFF2-40B4-BE49-F238E27FC236}">
                <a16:creationId xmlns:a16="http://schemas.microsoft.com/office/drawing/2014/main" id="{73890481-E729-6E46-3848-A0207AB3CC0F}"/>
              </a:ext>
            </a:extLst>
          </p:cNvPr>
          <p:cNvSpPr txBox="1"/>
          <p:nvPr/>
        </p:nvSpPr>
        <p:spPr>
          <a:xfrm>
            <a:off x="120980" y="808658"/>
            <a:ext cx="11689101" cy="5909310"/>
          </a:xfrm>
          <a:prstGeom prst="rect">
            <a:avLst/>
          </a:prstGeom>
          <a:noFill/>
        </p:spPr>
        <p:txBody>
          <a:bodyPr wrap="square">
            <a:spAutoFit/>
          </a:bodyPr>
          <a:lstStyle/>
          <a:p>
            <a:pPr marL="285750" indent="-285750">
              <a:buFont typeface="Arial" panose="020B0604020202020204" pitchFamily="34" charset="0"/>
              <a:buChar char="•"/>
            </a:pPr>
            <a:r>
              <a:rPr lang="en-US" b="1" i="1" dirty="0">
                <a:solidFill>
                  <a:srgbClr val="00B050"/>
                </a:solidFill>
                <a:latin typeface="Times New Roman" panose="02020603050405020304" pitchFamily="18" charset="0"/>
                <a:cs typeface="Times New Roman" panose="02020603050405020304" pitchFamily="18" charset="0"/>
              </a:rPr>
              <a:t>Topic #3 – Light as a Wave</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Having generated light, we will let the light interact with a material.  The interaction of the light with the material forces some of the light to be </a:t>
            </a:r>
            <a:r>
              <a:rPr lang="en-US" b="1" i="1" dirty="0">
                <a:latin typeface="Times New Roman" panose="02020603050405020304" pitchFamily="18" charset="0"/>
                <a:cs typeface="Times New Roman" panose="02020603050405020304" pitchFamily="18" charset="0"/>
              </a:rPr>
              <a:t>reflected</a:t>
            </a:r>
            <a:r>
              <a:rPr lang="en-US" dirty="0">
                <a:latin typeface="Times New Roman" panose="02020603050405020304" pitchFamily="18" charset="0"/>
                <a:cs typeface="Times New Roman" panose="02020603050405020304" pitchFamily="18" charset="0"/>
              </a:rPr>
              <a:t> and some to be transmitted (we call this </a:t>
            </a:r>
            <a:r>
              <a:rPr lang="en-US" b="1" i="1" dirty="0">
                <a:latin typeface="Times New Roman" panose="02020603050405020304" pitchFamily="18" charset="0"/>
                <a:cs typeface="Times New Roman" panose="02020603050405020304" pitchFamily="18" charset="0"/>
              </a:rPr>
              <a:t>refraction</a:t>
            </a:r>
            <a:r>
              <a:rPr lang="en-US" dirty="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We’ll develop a set of laws that govern reflection and refraction and then use these ideas to build a useful device called a </a:t>
            </a:r>
            <a:r>
              <a:rPr lang="en-US" b="1" i="1" dirty="0">
                <a:latin typeface="Times New Roman" panose="02020603050405020304" pitchFamily="18" charset="0"/>
                <a:cs typeface="Times New Roman" panose="02020603050405020304" pitchFamily="18" charset="0"/>
              </a:rPr>
              <a:t>lens</a:t>
            </a:r>
            <a:r>
              <a:rPr lang="en-US" dirty="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Then we will study two different types of lenses, called </a:t>
            </a:r>
            <a:r>
              <a:rPr lang="en-US" b="1" i="1" dirty="0">
                <a:latin typeface="Times New Roman" panose="02020603050405020304" pitchFamily="18" charset="0"/>
                <a:cs typeface="Times New Roman" panose="02020603050405020304" pitchFamily="18" charset="0"/>
              </a:rPr>
              <a:t>converging</a:t>
            </a:r>
            <a:r>
              <a:rPr lang="en-US" dirty="0">
                <a:latin typeface="Times New Roman" panose="02020603050405020304" pitchFamily="18" charset="0"/>
                <a:cs typeface="Times New Roman" panose="02020603050405020304" pitchFamily="18" charset="0"/>
              </a:rPr>
              <a:t> and </a:t>
            </a:r>
            <a:r>
              <a:rPr lang="en-US" b="1" i="1" dirty="0">
                <a:latin typeface="Times New Roman" panose="02020603050405020304" pitchFamily="18" charset="0"/>
                <a:cs typeface="Times New Roman" panose="02020603050405020304" pitchFamily="18" charset="0"/>
              </a:rPr>
              <a:t>diverging</a:t>
            </a:r>
            <a:r>
              <a:rPr lang="en-US" dirty="0">
                <a:latin typeface="Times New Roman" panose="02020603050405020304" pitchFamily="18" charset="0"/>
                <a:cs typeface="Times New Roman" panose="02020603050405020304" pitchFamily="18" charset="0"/>
              </a:rPr>
              <a:t> to see what kinds of images they each produce.</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will lead to studying the </a:t>
            </a:r>
            <a:r>
              <a:rPr lang="en-US" b="1" i="1" dirty="0">
                <a:latin typeface="Times New Roman" panose="02020603050405020304" pitchFamily="18" charset="0"/>
                <a:cs typeface="Times New Roman" panose="02020603050405020304" pitchFamily="18" charset="0"/>
              </a:rPr>
              <a:t>structure and function of the human eye </a:t>
            </a:r>
            <a:r>
              <a:rPr lang="en-US" dirty="0">
                <a:latin typeface="Times New Roman" panose="02020603050405020304" pitchFamily="18" charset="0"/>
                <a:cs typeface="Times New Roman" panose="02020603050405020304" pitchFamily="18" charset="0"/>
              </a:rPr>
              <a:t>as well as </a:t>
            </a:r>
            <a:r>
              <a:rPr lang="en-US" b="1" i="1" dirty="0">
                <a:latin typeface="Times New Roman" panose="02020603050405020304" pitchFamily="18" charset="0"/>
                <a:cs typeface="Times New Roman" panose="02020603050405020304" pitchFamily="18" charset="0"/>
              </a:rPr>
              <a:t>refractive errors </a:t>
            </a:r>
            <a:r>
              <a:rPr lang="en-US" dirty="0">
                <a:latin typeface="Times New Roman" panose="02020603050405020304" pitchFamily="18" charset="0"/>
                <a:cs typeface="Times New Roman" panose="02020603050405020304" pitchFamily="18" charset="0"/>
              </a:rPr>
              <a:t>of the eye (vision problems) and their corrections (glasses and contact lenses).</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i="1" dirty="0">
                <a:solidFill>
                  <a:srgbClr val="0070C0"/>
                </a:solidFill>
                <a:latin typeface="Times New Roman" panose="02020603050405020304" pitchFamily="18" charset="0"/>
                <a:cs typeface="Times New Roman" panose="02020603050405020304" pitchFamily="18" charset="0"/>
              </a:rPr>
              <a:t>Topic #4 – Light as a Particle</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study of light as a wave has been thoroughly investigated, starting in the middle ages.   Everyone knew light was a wave.</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However, early in the twentieth century experiments involving light were conducted and the outcomes could not be explained using the ideas that light was a wave.  A new way of thinking had to be developed.  The particle of light.</a:t>
            </a:r>
          </a:p>
        </p:txBody>
      </p:sp>
    </p:spTree>
    <p:extLst>
      <p:ext uri="{BB962C8B-B14F-4D97-AF65-F5344CB8AC3E}">
        <p14:creationId xmlns:p14="http://schemas.microsoft.com/office/powerpoint/2010/main" val="2226500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56281E6-B2C4-016F-D886-EDF874207F9F}"/>
                  </a:ext>
                </a:extLst>
              </p:cNvPr>
              <p:cNvSpPr txBox="1"/>
              <p:nvPr/>
            </p:nvSpPr>
            <p:spPr>
              <a:xfrm>
                <a:off x="118430" y="706900"/>
                <a:ext cx="11647583" cy="5422125"/>
              </a:xfrm>
              <a:prstGeom prst="rect">
                <a:avLst/>
              </a:prstGeom>
              <a:noFill/>
            </p:spPr>
            <p:txBody>
              <a:bodyPr wrap="square">
                <a:spAutoFit/>
              </a:bodyPr>
              <a:lstStyle/>
              <a:p>
                <a:pPr marL="285750" indent="-285750">
                  <a:buFont typeface="Arial" panose="020B0604020202020204" pitchFamily="34" charset="0"/>
                  <a:buChar char="•"/>
                </a:pPr>
                <a:r>
                  <a:rPr lang="en-US" b="1" i="1" dirty="0">
                    <a:solidFill>
                      <a:srgbClr val="0070C0"/>
                    </a:solidFill>
                    <a:latin typeface="Times New Roman" panose="02020603050405020304" pitchFamily="18" charset="0"/>
                    <a:cs typeface="Times New Roman" panose="02020603050405020304" pitchFamily="18" charset="0"/>
                  </a:rPr>
                  <a:t>Topic #4 – Light as a Particle</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particle nature of light we call a </a:t>
                </a:r>
                <a:r>
                  <a:rPr lang="en-US" b="1" i="1" dirty="0">
                    <a:latin typeface="Times New Roman" panose="02020603050405020304" pitchFamily="18" charset="0"/>
                    <a:cs typeface="Times New Roman" panose="02020603050405020304" pitchFamily="18" charset="0"/>
                  </a:rPr>
                  <a:t>photon</a:t>
                </a:r>
                <a:r>
                  <a:rPr lang="en-US" dirty="0">
                    <a:latin typeface="Times New Roman" panose="02020603050405020304" pitchFamily="18" charset="0"/>
                    <a:cs typeface="Times New Roman" panose="02020603050405020304" pitchFamily="18" charset="0"/>
                  </a:rPr>
                  <a:t> and when photons of light interact with matter (namely electrons in atoms) collisions can occur (KJF Ch. 9).</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We’ll look at collisions between photons and matter and study photon collision experiments called the </a:t>
                </a:r>
                <a:r>
                  <a:rPr lang="en-US" b="1" i="1" dirty="0">
                    <a:latin typeface="Times New Roman" panose="02020603050405020304" pitchFamily="18" charset="0"/>
                    <a:cs typeface="Times New Roman" panose="02020603050405020304" pitchFamily="18" charset="0"/>
                  </a:rPr>
                  <a:t>photoelectric effect</a:t>
                </a:r>
                <a:r>
                  <a:rPr lang="en-US" dirty="0">
                    <a:latin typeface="Times New Roman" panose="02020603050405020304" pitchFamily="18" charset="0"/>
                    <a:cs typeface="Times New Roman" panose="02020603050405020304" pitchFamily="18" charset="0"/>
                  </a:rPr>
                  <a:t> and the </a:t>
                </a:r>
                <a:r>
                  <a:rPr lang="en-US" b="1" i="1" dirty="0">
                    <a:latin typeface="Times New Roman" panose="02020603050405020304" pitchFamily="18" charset="0"/>
                    <a:cs typeface="Times New Roman" panose="02020603050405020304" pitchFamily="18" charset="0"/>
                  </a:rPr>
                  <a:t>Compton effect</a:t>
                </a:r>
                <a:r>
                  <a:rPr lang="en-US" dirty="0">
                    <a:latin typeface="Times New Roman" panose="02020603050405020304" pitchFamily="18" charset="0"/>
                    <a:cs typeface="Times New Roman" panose="02020603050405020304" pitchFamily="18" charset="0"/>
                  </a:rPr>
                  <a:t>. </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However, as we’ll see the interactions of photons with electrons could make the electrons travel at speeds approaching that of light (</a:t>
                </a:r>
                <a14:m>
                  <m:oMath xmlns:m="http://schemas.openxmlformats.org/officeDocument/2006/math">
                    <m:r>
                      <a:rPr lang="en-US" b="0" i="1" smtClean="0">
                        <a:latin typeface="Cambria Math" panose="02040503050406030204" pitchFamily="18" charset="0"/>
                        <a:cs typeface="Times New Roman" panose="02020603050405020304" pitchFamily="18" charset="0"/>
                      </a:rPr>
                      <m:t>𝑐</m:t>
                    </m:r>
                    <m:r>
                      <a:rPr lang="en-US" b="0" i="1" smtClean="0">
                        <a:latin typeface="Cambria Math" panose="02040503050406030204" pitchFamily="18" charset="0"/>
                        <a:cs typeface="Times New Roman" panose="02020603050405020304" pitchFamily="18" charset="0"/>
                      </a:rPr>
                      <m:t>=3×</m:t>
                    </m:r>
                    <m:sSup>
                      <m:sSup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b="0" i="1" smtClean="0">
                            <a:latin typeface="Cambria Math" panose="02040503050406030204" pitchFamily="18" charset="0"/>
                            <a:ea typeface="Cambria Math" panose="02040503050406030204" pitchFamily="18" charset="0"/>
                            <a:cs typeface="Times New Roman" panose="02020603050405020304" pitchFamily="18" charset="0"/>
                          </a:rPr>
                          <m:t>8</m:t>
                        </m:r>
                      </m:sup>
                    </m:sSup>
                    <m:box>
                      <m:box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boxPr>
                      <m:e>
                        <m:argPr>
                          <m:argSz m:val="-1"/>
                        </m:argPr>
                        <m:f>
                          <m:f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ea typeface="Cambria Math" panose="02040503050406030204" pitchFamily="18" charset="0"/>
                                <a:cs typeface="Times New Roman" panose="02020603050405020304" pitchFamily="18" charset="0"/>
                              </a:rPr>
                              <m:t>𝑚</m:t>
                            </m:r>
                          </m:num>
                          <m:den>
                            <m:r>
                              <a:rPr lang="en-US" b="0" i="1" smtClean="0">
                                <a:latin typeface="Cambria Math" panose="02040503050406030204" pitchFamily="18" charset="0"/>
                                <a:ea typeface="Cambria Math" panose="02040503050406030204" pitchFamily="18" charset="0"/>
                                <a:cs typeface="Times New Roman" panose="02020603050405020304" pitchFamily="18" charset="0"/>
                              </a:rPr>
                              <m:t>𝑠</m:t>
                            </m:r>
                          </m:den>
                        </m:f>
                      </m:e>
                    </m:box>
                  </m:oMath>
                </a14:m>
                <a:r>
                  <a:rPr lang="en-US" dirty="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To accurately describe the motion of tiny objects traveling at very high rates of speed we’ll need to redo our description of classical mechanics, in particular energy and momentum.  This is the idea of </a:t>
                </a:r>
                <a:r>
                  <a:rPr lang="en-US" b="1" i="1" dirty="0">
                    <a:latin typeface="Times New Roman" panose="02020603050405020304" pitchFamily="18" charset="0"/>
                    <a:cs typeface="Times New Roman" panose="02020603050405020304" pitchFamily="18" charset="0"/>
                  </a:rPr>
                  <a:t>relativity</a:t>
                </a:r>
                <a:r>
                  <a:rPr lang="en-US" dirty="0">
                    <a:latin typeface="Times New Roman" panose="02020603050405020304" pitchFamily="18" charset="0"/>
                    <a:cs typeface="Times New Roman" panose="02020603050405020304" pitchFamily="18" charset="0"/>
                  </a:rPr>
                  <a:t>.  </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We’ll need to develop a new way of describing the energy and the momentum of a particle traveling at any speed, but in particular at speeds close to the speed of light.</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These new ways of course, must give us, in the limit that the speed of object gets small compared to the speed of light, the classical energy and momentum of a particle (</a:t>
                </a:r>
                <a:r>
                  <a:rPr lang="en-US" dirty="0" err="1">
                    <a:latin typeface="Times New Roman" panose="02020603050405020304" pitchFamily="18" charset="0"/>
                    <a:cs typeface="Times New Roman" panose="02020603050405020304" pitchFamily="18" charset="0"/>
                  </a:rPr>
                  <a:t>Giancoli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Chs</a:t>
                </a:r>
                <a:r>
                  <a:rPr lang="en-US" dirty="0">
                    <a:latin typeface="Times New Roman" panose="02020603050405020304" pitchFamily="18" charset="0"/>
                    <a:cs typeface="Times New Roman" panose="02020603050405020304" pitchFamily="18" charset="0"/>
                  </a:rPr>
                  <a:t>. 9 &amp; 10).</a:t>
                </a:r>
              </a:p>
            </p:txBody>
          </p:sp>
        </mc:Choice>
        <mc:Fallback xmlns="">
          <p:sp>
            <p:nvSpPr>
              <p:cNvPr id="5" name="TextBox 4">
                <a:extLst>
                  <a:ext uri="{FF2B5EF4-FFF2-40B4-BE49-F238E27FC236}">
                    <a16:creationId xmlns:a16="http://schemas.microsoft.com/office/drawing/2014/main" id="{156281E6-B2C4-016F-D886-EDF874207F9F}"/>
                  </a:ext>
                </a:extLst>
              </p:cNvPr>
              <p:cNvSpPr txBox="1">
                <a:spLocks noRot="1" noChangeAspect="1" noMove="1" noResize="1" noEditPoints="1" noAdjustHandles="1" noChangeArrowheads="1" noChangeShapeType="1" noTextEdit="1"/>
              </p:cNvSpPr>
              <p:nvPr/>
            </p:nvSpPr>
            <p:spPr>
              <a:xfrm>
                <a:off x="118430" y="706900"/>
                <a:ext cx="11647583" cy="5422125"/>
              </a:xfrm>
              <a:prstGeom prst="rect">
                <a:avLst/>
              </a:prstGeom>
              <a:blipFill>
                <a:blip r:embed="rId2"/>
                <a:stretch>
                  <a:fillRect l="-327" t="-467" b="-234"/>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A1786E48-786D-0A1F-3AEE-8FCC7CA01AE4}"/>
              </a:ext>
            </a:extLst>
          </p:cNvPr>
          <p:cNvSpPr txBox="1"/>
          <p:nvPr/>
        </p:nvSpPr>
        <p:spPr>
          <a:xfrm>
            <a:off x="120981" y="87072"/>
            <a:ext cx="1031789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Introduction and Course Outline</a:t>
            </a:r>
          </a:p>
        </p:txBody>
      </p:sp>
    </p:spTree>
    <p:extLst>
      <p:ext uri="{BB962C8B-B14F-4D97-AF65-F5344CB8AC3E}">
        <p14:creationId xmlns:p14="http://schemas.microsoft.com/office/powerpoint/2010/main" val="3801932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F942CB-9D87-87CD-2906-AE14A05E39B8}"/>
              </a:ext>
            </a:extLst>
          </p:cNvPr>
          <p:cNvSpPr txBox="1"/>
          <p:nvPr/>
        </p:nvSpPr>
        <p:spPr>
          <a:xfrm>
            <a:off x="120981" y="87072"/>
            <a:ext cx="1031789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Introduction and Course Outline</a:t>
            </a:r>
          </a:p>
        </p:txBody>
      </p:sp>
      <p:sp>
        <p:nvSpPr>
          <p:cNvPr id="6" name="TextBox 5">
            <a:extLst>
              <a:ext uri="{FF2B5EF4-FFF2-40B4-BE49-F238E27FC236}">
                <a16:creationId xmlns:a16="http://schemas.microsoft.com/office/drawing/2014/main" id="{04CE1292-E9B9-E7BA-CEBD-7A734B542FED}"/>
              </a:ext>
            </a:extLst>
          </p:cNvPr>
          <p:cNvSpPr txBox="1"/>
          <p:nvPr/>
        </p:nvSpPr>
        <p:spPr>
          <a:xfrm>
            <a:off x="120981" y="776155"/>
            <a:ext cx="11832320" cy="3693319"/>
          </a:xfrm>
          <a:prstGeom prst="rect">
            <a:avLst/>
          </a:prstGeom>
          <a:noFill/>
        </p:spPr>
        <p:txBody>
          <a:bodyPr wrap="square">
            <a:spAutoFit/>
          </a:bodyPr>
          <a:lstStyle/>
          <a:p>
            <a:pPr marL="285750" indent="-285750">
              <a:buFont typeface="Arial" panose="020B0604020202020204" pitchFamily="34" charset="0"/>
              <a:buChar char="•"/>
            </a:pPr>
            <a:r>
              <a:rPr lang="en-US" b="1" i="1" dirty="0">
                <a:solidFill>
                  <a:srgbClr val="7030A0"/>
                </a:solidFill>
                <a:latin typeface="Times New Roman" panose="02020603050405020304" pitchFamily="18" charset="0"/>
                <a:cs typeface="Times New Roman" panose="02020603050405020304" pitchFamily="18" charset="0"/>
              </a:rPr>
              <a:t>Topic #5 – Nuclear Physics</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Since we’ve been looking at small things like electrons in atoms, let’s study the atom.</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First, we’ll look at building the atoms on the periodic table starting with helium and then ask what makes an atom stable.</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Then we’ll examine where the atoms found on earth come from and how they get there (</a:t>
            </a:r>
            <a:r>
              <a:rPr lang="en-US" b="1" i="1" dirty="0">
                <a:latin typeface="Times New Roman" panose="02020603050405020304" pitchFamily="18" charset="0"/>
                <a:cs typeface="Times New Roman" panose="02020603050405020304" pitchFamily="18" charset="0"/>
              </a:rPr>
              <a:t>stellar astrophysics</a:t>
            </a:r>
            <a:r>
              <a:rPr lang="en-US" dirty="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We’ll then examine what happens when atoms become unstable (</a:t>
            </a:r>
            <a:r>
              <a:rPr lang="en-US" b="1" i="1" dirty="0">
                <a:latin typeface="Times New Roman" panose="02020603050405020304" pitchFamily="18" charset="0"/>
                <a:cs typeface="Times New Roman" panose="02020603050405020304" pitchFamily="18" charset="0"/>
              </a:rPr>
              <a:t>nuclear energy, nuclear medicine </a:t>
            </a:r>
            <a:r>
              <a:rPr lang="en-US" dirty="0">
                <a:latin typeface="Times New Roman" panose="02020603050405020304" pitchFamily="18" charset="0"/>
                <a:cs typeface="Times New Roman" panose="02020603050405020304" pitchFamily="18" charset="0"/>
              </a:rPr>
              <a:t>and </a:t>
            </a:r>
            <a:r>
              <a:rPr lang="en-US" b="1" i="1" dirty="0">
                <a:latin typeface="Times New Roman" panose="02020603050405020304" pitchFamily="18" charset="0"/>
                <a:cs typeface="Times New Roman" panose="02020603050405020304" pitchFamily="18" charset="0"/>
              </a:rPr>
              <a:t>radioactive decay</a:t>
            </a:r>
            <a:r>
              <a:rPr lang="en-US" dirty="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And if there’s time, we’ll look at some novel uses of radioactivity in medicine, such as a </a:t>
            </a:r>
            <a:r>
              <a:rPr lang="en-US" b="1" i="1" dirty="0">
                <a:latin typeface="Times New Roman" panose="02020603050405020304" pitchFamily="18" charset="0"/>
                <a:cs typeface="Times New Roman" panose="02020603050405020304" pitchFamily="18" charset="0"/>
              </a:rPr>
              <a:t>PET</a:t>
            </a:r>
            <a:r>
              <a:rPr lang="en-US" dirty="0">
                <a:latin typeface="Times New Roman" panose="02020603050405020304" pitchFamily="18" charset="0"/>
                <a:cs typeface="Times New Roman" panose="02020603050405020304" pitchFamily="18" charset="0"/>
              </a:rPr>
              <a:t> scan.</a:t>
            </a:r>
            <a:endParaRPr lang="en-US" dirty="0"/>
          </a:p>
        </p:txBody>
      </p:sp>
      <p:sp>
        <p:nvSpPr>
          <p:cNvPr id="2" name="TextBox 1">
            <a:extLst>
              <a:ext uri="{FF2B5EF4-FFF2-40B4-BE49-F238E27FC236}">
                <a16:creationId xmlns:a16="http://schemas.microsoft.com/office/drawing/2014/main" id="{14820949-E9A3-ECA0-39D9-E13AEEBECA6E}"/>
              </a:ext>
            </a:extLst>
          </p:cNvPr>
          <p:cNvSpPr txBox="1"/>
          <p:nvPr/>
        </p:nvSpPr>
        <p:spPr>
          <a:xfrm>
            <a:off x="198304" y="4913855"/>
            <a:ext cx="11754997" cy="147732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You’re job between now and class:</a:t>
            </a:r>
          </a:p>
          <a:p>
            <a:pPr marL="342900" indent="-342900">
              <a:buAutoNum type="arabicPeriod"/>
            </a:pPr>
            <a:r>
              <a:rPr lang="en-US" dirty="0">
                <a:latin typeface="Times New Roman" panose="02020603050405020304" pitchFamily="18" charset="0"/>
                <a:cs typeface="Times New Roman" panose="02020603050405020304" pitchFamily="18" charset="0"/>
              </a:rPr>
              <a:t>Read this outline (which if you’re here, hopefully you’ve done) and refresh yourself on forces and energy in describing motion.</a:t>
            </a:r>
          </a:p>
          <a:p>
            <a:pPr marL="342900" indent="-342900">
              <a:buAutoNum type="arabicPeriod"/>
            </a:pPr>
            <a:r>
              <a:rPr lang="en-US" dirty="0">
                <a:latin typeface="Times New Roman" panose="02020603050405020304" pitchFamily="18" charset="0"/>
                <a:cs typeface="Times New Roman" panose="02020603050405020304" pitchFamily="18" charset="0"/>
              </a:rPr>
              <a:t>Sign up for mastering physics (the instructions are attached to the email.)</a:t>
            </a:r>
          </a:p>
          <a:p>
            <a:pPr marL="342900" indent="-342900">
              <a:buAutoNum type="arabicPeriod"/>
            </a:pPr>
            <a:r>
              <a:rPr lang="en-US" dirty="0">
                <a:latin typeface="Times New Roman" panose="02020603050405020304" pitchFamily="18" charset="0"/>
                <a:cs typeface="Times New Roman" panose="02020603050405020304" pitchFamily="18" charset="0"/>
              </a:rPr>
              <a:t>Have a very happy and fun start to the new year!</a:t>
            </a:r>
          </a:p>
        </p:txBody>
      </p:sp>
    </p:spTree>
    <p:extLst>
      <p:ext uri="{BB962C8B-B14F-4D97-AF65-F5344CB8AC3E}">
        <p14:creationId xmlns:p14="http://schemas.microsoft.com/office/powerpoint/2010/main" val="1052707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37DE47-D190-2ECE-CC01-B662D2E883AA}"/>
              </a:ext>
            </a:extLst>
          </p:cNvPr>
          <p:cNvSpPr txBox="1"/>
          <p:nvPr/>
        </p:nvSpPr>
        <p:spPr>
          <a:xfrm>
            <a:off x="120981" y="87072"/>
            <a:ext cx="1031789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Introduction and Course Outline</a:t>
            </a:r>
          </a:p>
        </p:txBody>
      </p:sp>
      <p:sp>
        <p:nvSpPr>
          <p:cNvPr id="6" name="TextBox 5">
            <a:extLst>
              <a:ext uri="{FF2B5EF4-FFF2-40B4-BE49-F238E27FC236}">
                <a16:creationId xmlns:a16="http://schemas.microsoft.com/office/drawing/2014/main" id="{8898792E-2717-D927-B525-ED8E987459C3}"/>
              </a:ext>
            </a:extLst>
          </p:cNvPr>
          <p:cNvSpPr txBox="1"/>
          <p:nvPr/>
        </p:nvSpPr>
        <p:spPr>
          <a:xfrm>
            <a:off x="120981" y="1114103"/>
            <a:ext cx="11989503" cy="5509200"/>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hlinkClick r:id="rId2"/>
              </a:rPr>
              <a:t>homework</a:t>
            </a:r>
            <a:r>
              <a:rPr lang="en-US" sz="1600" dirty="0">
                <a:latin typeface="Times New Roman" panose="02020603050405020304" pitchFamily="18" charset="0"/>
                <a:cs typeface="Times New Roman" panose="02020603050405020304" pitchFamily="18" charset="0"/>
              </a:rPr>
              <a:t> for the term is designed to be representative of the topics covered throughout the course.  There maybe times we cover a topic in which there is no homework problem available or there may be times where homework problems assigned on topics that were not explicitly covered as they are extensions of what we’ve done in class.  </a:t>
            </a:r>
          </a:p>
          <a:p>
            <a:pPr marL="285750"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daily homework assignments are topic specific so expect that the homework will cover those topics from class and give you practice on only those type problems.  </a:t>
            </a:r>
          </a:p>
          <a:p>
            <a:pPr marL="285750"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You should be aware that problems in science are not one-off problems that test one and only one topic or idea.  Problems for the quizzes and exams will combine topics and the big picture for any quiz/exam problem will be the synthesis of these individual ideas/topics into a three-to-four-part problem.  As such the quizzes and exams are generally compilations of the homework and are in general harder than the individual homework problems.</a:t>
            </a:r>
          </a:p>
          <a:p>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homework for the term will be assigned and graded using Mastering Physics.  To sign up please visit: </a:t>
            </a:r>
            <a:r>
              <a:rPr lang="en-US" sz="1600" u="sng"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hlinkClick r:id="rId3"/>
              </a:rPr>
              <a:t>https://mlm.pearson.com/enrollment/labrake68174</a:t>
            </a:r>
            <a:r>
              <a:rPr lang="en-US" sz="1600" dirty="0">
                <a:latin typeface="Times New Roman" panose="02020603050405020304" pitchFamily="18" charset="0"/>
                <a:cs typeface="Times New Roman" panose="02020603050405020304" pitchFamily="18" charset="0"/>
              </a:rPr>
              <a:t>.  You will need the class ID register for the class:  </a:t>
            </a:r>
            <a:r>
              <a:rPr lang="en-US" sz="1600" i="1" dirty="0">
                <a:latin typeface="Times New Roman" panose="02020603050405020304" pitchFamily="18" charset="0"/>
                <a:cs typeface="Times New Roman" panose="02020603050405020304" pitchFamily="18" charset="0"/>
              </a:rPr>
              <a:t>labrake68174</a:t>
            </a:r>
          </a:p>
          <a:p>
            <a:pPr marL="285750" indent="-285750">
              <a:buFont typeface="Arial" panose="020B0604020202020204" pitchFamily="34" charset="0"/>
              <a:buChar char="•"/>
            </a:pPr>
            <a:endParaRPr lang="en-US" sz="1600" i="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Homework assignments will open every MWF at 8:00</a:t>
            </a:r>
            <a:r>
              <a:rPr lang="en-US" sz="1600" baseline="30000" dirty="0">
                <a:latin typeface="Times New Roman" panose="02020603050405020304" pitchFamily="18" charset="0"/>
                <a:cs typeface="Times New Roman" panose="02020603050405020304" pitchFamily="18" charset="0"/>
              </a:rPr>
              <a:t>am</a:t>
            </a:r>
            <a:r>
              <a:rPr lang="en-US" sz="1600" dirty="0">
                <a:latin typeface="Times New Roman" panose="02020603050405020304" pitchFamily="18" charset="0"/>
                <a:cs typeface="Times New Roman" panose="02020603050405020304" pitchFamily="18" charset="0"/>
              </a:rPr>
              <a:t> and will nominally “close” at 12:00</a:t>
            </a:r>
            <a:r>
              <a:rPr lang="en-US" sz="1600" baseline="30000" dirty="0">
                <a:latin typeface="Times New Roman" panose="02020603050405020304" pitchFamily="18" charset="0"/>
                <a:cs typeface="Times New Roman" panose="02020603050405020304" pitchFamily="18" charset="0"/>
              </a:rPr>
              <a:t>pm</a:t>
            </a:r>
            <a:r>
              <a:rPr lang="en-US" sz="1600" dirty="0">
                <a:latin typeface="Times New Roman" panose="02020603050405020304" pitchFamily="18" charset="0"/>
                <a:cs typeface="Times New Roman" panose="02020603050405020304" pitchFamily="18" charset="0"/>
              </a:rPr>
              <a:t> the following class day.  Variations of this schedule will occur during exam weeks when the homework assigned will close Wednesday night at 10:00</a:t>
            </a:r>
            <a:r>
              <a:rPr lang="en-US" sz="1600" baseline="30000" dirty="0">
                <a:latin typeface="Times New Roman" panose="02020603050405020304" pitchFamily="18" charset="0"/>
                <a:cs typeface="Times New Roman" panose="02020603050405020304" pitchFamily="18" charset="0"/>
              </a:rPr>
              <a:t>pm</a:t>
            </a:r>
            <a:r>
              <a:rPr lang="en-US" sz="1600" dirty="0">
                <a:latin typeface="Times New Roman" panose="02020603050405020304" pitchFamily="18" charset="0"/>
                <a:cs typeface="Times New Roman" panose="02020603050405020304" pitchFamily="18" charset="0"/>
              </a:rPr>
              <a:t>.  No homework assignments will ever open on the Thursday class.</a:t>
            </a:r>
          </a:p>
          <a:p>
            <a:pPr marL="285750"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homework assignments nominally close at noon.  This is not a hard close and you may continue to work on the homework assignments after the nominal close time.  However, to encourage you to complete them on time, there is a 2% penalty per day assessed for work completed past the close date/time that bottoms out at 50%.  </a:t>
            </a:r>
          </a:p>
        </p:txBody>
      </p:sp>
      <p:sp>
        <p:nvSpPr>
          <p:cNvPr id="8" name="TextBox 7">
            <a:extLst>
              <a:ext uri="{FF2B5EF4-FFF2-40B4-BE49-F238E27FC236}">
                <a16:creationId xmlns:a16="http://schemas.microsoft.com/office/drawing/2014/main" id="{C8D8C884-DF14-2A3F-B71C-CD335C7DD47C}"/>
              </a:ext>
            </a:extLst>
          </p:cNvPr>
          <p:cNvSpPr txBox="1"/>
          <p:nvPr/>
        </p:nvSpPr>
        <p:spPr>
          <a:xfrm>
            <a:off x="17960" y="655555"/>
            <a:ext cx="6097772" cy="369332"/>
          </a:xfrm>
          <a:prstGeom prst="rect">
            <a:avLst/>
          </a:prstGeom>
          <a:noFill/>
        </p:spPr>
        <p:txBody>
          <a:bodyPr wrap="square">
            <a:spAutoFit/>
          </a:bodyPr>
          <a:lstStyle/>
          <a:p>
            <a:pPr marL="0" marR="0"/>
            <a:r>
              <a:rPr lang="en-US" sz="1800" dirty="0">
                <a:solidFill>
                  <a:srgbClr val="000000"/>
                </a:solidFill>
                <a:effectLst/>
                <a:latin typeface="Times New Roman" panose="02020603050405020304" pitchFamily="18" charset="0"/>
                <a:ea typeface="Times New Roman" panose="02020603050405020304" pitchFamily="18" charset="0"/>
              </a:rPr>
              <a:t>Homework</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39699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B74AEE-E6DA-45A8-A702-6232A6B9C5E7}"/>
              </a:ext>
            </a:extLst>
          </p:cNvPr>
          <p:cNvSpPr txBox="1"/>
          <p:nvPr/>
        </p:nvSpPr>
        <p:spPr>
          <a:xfrm>
            <a:off x="120981" y="87072"/>
            <a:ext cx="1031789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Introduction and Course Outline</a:t>
            </a:r>
          </a:p>
        </p:txBody>
      </p:sp>
      <p:sp>
        <p:nvSpPr>
          <p:cNvPr id="8" name="TextBox 7">
            <a:extLst>
              <a:ext uri="{FF2B5EF4-FFF2-40B4-BE49-F238E27FC236}">
                <a16:creationId xmlns:a16="http://schemas.microsoft.com/office/drawing/2014/main" id="{96098398-DD58-7552-9742-E0DD8ED1D5C8}"/>
              </a:ext>
            </a:extLst>
          </p:cNvPr>
          <p:cNvSpPr txBox="1"/>
          <p:nvPr/>
        </p:nvSpPr>
        <p:spPr>
          <a:xfrm>
            <a:off x="209993" y="630634"/>
            <a:ext cx="11861026" cy="4525983"/>
          </a:xfrm>
          <a:prstGeom prst="rect">
            <a:avLst/>
          </a:prstGeom>
          <a:noFill/>
        </p:spPr>
        <p:txBody>
          <a:bodyPr wrap="square">
            <a:spAutoFit/>
          </a:bodyPr>
          <a:lstStyle/>
          <a:p>
            <a:pPr marL="0" marR="0"/>
            <a:r>
              <a:rPr lang="en-US" sz="1600" dirty="0">
                <a:solidFill>
                  <a:srgbClr val="000000"/>
                </a:solidFill>
                <a:effectLst/>
                <a:latin typeface="Times New Roman" panose="02020603050405020304" pitchFamily="18" charset="0"/>
                <a:ea typeface="Times New Roman" panose="02020603050405020304" pitchFamily="18" charset="0"/>
              </a:rPr>
              <a:t>Textbook Reading Assignments</a:t>
            </a:r>
            <a:endParaRPr lang="en-US" sz="1600" dirty="0">
              <a:effectLst/>
              <a:latin typeface="Times New Roman" panose="02020603050405020304" pitchFamily="18" charset="0"/>
              <a:ea typeface="Times New Roman" panose="02020603050405020304" pitchFamily="18" charset="0"/>
            </a:endParaRPr>
          </a:p>
          <a:p>
            <a:pPr marL="800100" lvl="1" indent="-342900">
              <a:lnSpc>
                <a:spcPct val="115000"/>
              </a:lnSpc>
              <a:buFont typeface="Arial" panose="020B0604020202020204" pitchFamily="34" charset="0"/>
              <a:buChar char="•"/>
            </a:pPr>
            <a:r>
              <a:rPr lang="en-US" sz="16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Readings will generally be assigned every class, and you should check the </a:t>
            </a:r>
            <a:r>
              <a:rPr lang="en-US" sz="1600" u="sng"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hlinkClick r:id="rId2"/>
              </a:rPr>
              <a:t>homework webpage</a:t>
            </a:r>
            <a:r>
              <a:rPr lang="en-US" sz="16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to see what the days reading assignment will be.  These will also be announced in class.</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p>
            <a:pPr marL="800100" lvl="1" indent="-342900">
              <a:lnSpc>
                <a:spcPct val="115000"/>
              </a:lnSpc>
              <a:buFont typeface="Arial" panose="020B0604020202020204" pitchFamily="34" charset="0"/>
              <a:buChar char="•"/>
            </a:pPr>
            <a:r>
              <a:rPr lang="en-US" sz="16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The readings listed should be done ideally before each class lecture so that you have some idea about what will be covered.  You will get more out of the lecture if you have looked over (not necessarily understood) the material to be covered.  This way you can also come to class with questions about the material being covered and more actively participate in the lecture.</a:t>
            </a:r>
          </a:p>
          <a:p>
            <a:pPr marL="800100" lvl="1" indent="-342900">
              <a:lnSpc>
                <a:spcPct val="115000"/>
              </a:lnSpc>
              <a:buFont typeface="Arial" panose="020B0604020202020204" pitchFamily="34" charset="0"/>
              <a:buChar char="•"/>
            </a:pPr>
            <a:endPar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lnSpc>
                <a:spcPct val="115000"/>
              </a:lnSpc>
              <a:buFont typeface="Arial" panose="020B0604020202020204" pitchFamily="34" charset="0"/>
              <a:buChar char="•"/>
            </a:pPr>
            <a:endParaRPr lang="en-US" sz="1600" dirty="0">
              <a:effectLst/>
              <a:latin typeface="Times New Roman" panose="02020603050405020304" pitchFamily="18" charset="0"/>
              <a:ea typeface="Times New Roman" panose="02020603050405020304" pitchFamily="18" charset="0"/>
            </a:endParaRPr>
          </a:p>
          <a:p>
            <a:pPr marL="0" marR="0"/>
            <a:r>
              <a:rPr lang="en-US" sz="1600" dirty="0">
                <a:solidFill>
                  <a:srgbClr val="000000"/>
                </a:solidFill>
                <a:effectLst/>
                <a:latin typeface="Times New Roman" panose="02020603050405020304" pitchFamily="18" charset="0"/>
                <a:ea typeface="Times New Roman" panose="02020603050405020304" pitchFamily="18" charset="0"/>
              </a:rPr>
              <a:t>Pre-Lecture Assignments: </a:t>
            </a:r>
            <a:endParaRPr lang="en-US" sz="1600" dirty="0">
              <a:effectLst/>
              <a:latin typeface="Times New Roman" panose="02020603050405020304" pitchFamily="18" charset="0"/>
              <a:ea typeface="Times New Roman" panose="02020603050405020304" pitchFamily="18" charset="0"/>
            </a:endParaRPr>
          </a:p>
          <a:p>
            <a:pPr marL="800100" lvl="1" indent="-342900" algn="just">
              <a:lnSpc>
                <a:spcPct val="115000"/>
              </a:lnSpc>
              <a:buFont typeface="Arial" panose="020B0604020202020204" pitchFamily="34" charset="0"/>
              <a:buChar char="•"/>
            </a:pPr>
            <a:r>
              <a:rPr lang="en-US" sz="1600" dirty="0">
                <a:effectLst/>
                <a:latin typeface="Times New Roman" panose="02020603050405020304" pitchFamily="18" charset="0"/>
                <a:ea typeface="Cambria" panose="02040503050406030204" pitchFamily="18" charset="0"/>
                <a:cs typeface="Times New Roman" panose="02020603050405020304" pitchFamily="18" charset="0"/>
              </a:rPr>
              <a:t>The pre-lecture assignments are designed to introduce you to the topic that will be covered in the days class.  Ideally you should do the class days reading before attempting these assignments. These assignments should only take you 10 – 15 minutes to complete and no late assignments will be accepted.</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p>
            <a:pPr marL="800100" lvl="1" indent="-342900" algn="just">
              <a:lnSpc>
                <a:spcPct val="115000"/>
              </a:lnSpc>
              <a:buFont typeface="Arial" panose="020B0604020202020204" pitchFamily="34" charset="0"/>
              <a:buChar char="•"/>
            </a:pPr>
            <a:r>
              <a:rPr lang="en-US" sz="1600" dirty="0">
                <a:effectLst/>
                <a:latin typeface="Times New Roman" panose="02020603050405020304" pitchFamily="18" charset="0"/>
                <a:ea typeface="Cambria" panose="02040503050406030204" pitchFamily="18" charset="0"/>
                <a:cs typeface="Times New Roman" panose="02020603050405020304" pitchFamily="18" charset="0"/>
              </a:rPr>
              <a:t>These assignments will generally have a video for you to watch and a few multiple-choice or short answer type questions.</a:t>
            </a:r>
            <a:r>
              <a:rPr lang="en-US" sz="1600" dirty="0">
                <a:latin typeface="Cambria" panose="02040503050406030204" pitchFamily="18" charset="0"/>
                <a:ea typeface="Cambria" panose="02040503050406030204" pitchFamily="18" charset="0"/>
                <a:cs typeface="Times New Roman" panose="02020603050405020304" pitchFamily="18" charset="0"/>
              </a:rPr>
              <a:t> </a:t>
            </a:r>
            <a:r>
              <a:rPr lang="en-US" sz="1600" dirty="0">
                <a:effectLst/>
                <a:latin typeface="Times New Roman" panose="02020603050405020304" pitchFamily="18" charset="0"/>
                <a:ea typeface="Cambria" panose="02040503050406030204" pitchFamily="18" charset="0"/>
                <a:cs typeface="Times New Roman" panose="02020603050405020304" pitchFamily="18" charset="0"/>
              </a:rPr>
              <a:t>There will generally be a pre-lecture assignment due every MWF.</a:t>
            </a:r>
            <a:r>
              <a:rPr lang="en-US" sz="1600" dirty="0">
                <a:latin typeface="Cambria" panose="02040503050406030204" pitchFamily="18" charset="0"/>
                <a:ea typeface="Cambria" panose="02040503050406030204" pitchFamily="18" charset="0"/>
                <a:cs typeface="Times New Roman" panose="02020603050405020304" pitchFamily="18" charset="0"/>
              </a:rPr>
              <a:t>  </a:t>
            </a:r>
            <a:r>
              <a:rPr lang="en-US" sz="1600" dirty="0">
                <a:effectLst/>
                <a:latin typeface="Times New Roman" panose="02020603050405020304" pitchFamily="18" charset="0"/>
                <a:ea typeface="Cambria" panose="02040503050406030204" pitchFamily="18" charset="0"/>
                <a:cs typeface="Times New Roman" panose="02020603050405020304" pitchFamily="18" charset="0"/>
              </a:rPr>
              <a:t>These assignments will be given on Mastering Physics and will open 24 hours before the material will be covered in class and will close at 8:00</a:t>
            </a:r>
            <a:r>
              <a:rPr lang="en-US" sz="1600" baseline="30000" dirty="0">
                <a:effectLst/>
                <a:latin typeface="Times New Roman" panose="02020603050405020304" pitchFamily="18" charset="0"/>
                <a:ea typeface="Cambria" panose="02040503050406030204" pitchFamily="18" charset="0"/>
                <a:cs typeface="Times New Roman" panose="02020603050405020304" pitchFamily="18" charset="0"/>
              </a:rPr>
              <a:t>am</a:t>
            </a:r>
            <a:r>
              <a:rPr lang="en-US" sz="1600" dirty="0">
                <a:effectLst/>
                <a:latin typeface="Times New Roman" panose="02020603050405020304" pitchFamily="18" charset="0"/>
                <a:ea typeface="Cambria" panose="02040503050406030204" pitchFamily="18" charset="0"/>
                <a:cs typeface="Times New Roman" panose="02020603050405020304" pitchFamily="18" charset="0"/>
              </a:rPr>
              <a:t> when the class begins.  There are no extensions or makeups for missed pre-lecture assignments. </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12F6BFE-8FD6-A944-2C96-89F5F6FF916E}"/>
              </a:ext>
            </a:extLst>
          </p:cNvPr>
          <p:cNvSpPr txBox="1"/>
          <p:nvPr/>
        </p:nvSpPr>
        <p:spPr>
          <a:xfrm>
            <a:off x="209993" y="5447489"/>
            <a:ext cx="9388549" cy="1323439"/>
          </a:xfrm>
          <a:prstGeom prst="rect">
            <a:avLst/>
          </a:prstGeom>
          <a:noFill/>
        </p:spPr>
        <p:txBody>
          <a:bodyPr wrap="square" rtlCol="0">
            <a:spAutoFit/>
          </a:bodyPr>
          <a:lstStyle/>
          <a:p>
            <a:r>
              <a:rPr lang="en-US" sz="1600" dirty="0">
                <a:solidFill>
                  <a:srgbClr val="000000"/>
                </a:solidFill>
                <a:effectLst/>
                <a:latin typeface="Times New Roman" panose="02020603050405020304" pitchFamily="18" charset="0"/>
                <a:ea typeface="Times New Roman" panose="02020603050405020304" pitchFamily="18" charset="0"/>
              </a:rPr>
              <a:t>Office Hours: </a:t>
            </a:r>
            <a:endParaRPr lang="en-US" sz="1600" dirty="0">
              <a:effectLst/>
              <a:latin typeface="Times New Roman" panose="02020603050405020304" pitchFamily="18" charset="0"/>
              <a:ea typeface="Times New Roman" panose="02020603050405020304" pitchFamily="18" charset="0"/>
            </a:endParaRPr>
          </a:p>
          <a:p>
            <a:pPr marL="742950" lvl="1"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sym typeface="Wingdings" pitchFamily="2" charset="2"/>
              </a:rPr>
              <a:t>Office hours for the term will be held in my office in ISEC 119.</a:t>
            </a:r>
          </a:p>
          <a:p>
            <a:pPr marL="1200150" lvl="2"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sym typeface="Wingdings" pitchFamily="2" charset="2"/>
              </a:rPr>
              <a:t>M:     11</a:t>
            </a:r>
            <a:r>
              <a:rPr lang="en-US" sz="1600" baseline="30000" dirty="0">
                <a:latin typeface="Times New Roman" panose="02020603050405020304" pitchFamily="18" charset="0"/>
                <a:cs typeface="Times New Roman" panose="02020603050405020304" pitchFamily="18" charset="0"/>
                <a:sym typeface="Wingdings" pitchFamily="2" charset="2"/>
              </a:rPr>
              <a:t>am</a:t>
            </a:r>
            <a:r>
              <a:rPr lang="en-US" sz="1600" dirty="0">
                <a:latin typeface="Times New Roman" panose="02020603050405020304" pitchFamily="18" charset="0"/>
                <a:cs typeface="Times New Roman" panose="02020603050405020304" pitchFamily="18" charset="0"/>
                <a:sym typeface="Wingdings" pitchFamily="2" charset="2"/>
              </a:rPr>
              <a:t> – 3</a:t>
            </a:r>
            <a:r>
              <a:rPr lang="en-US" sz="1600" baseline="30000" dirty="0">
                <a:latin typeface="Times New Roman" panose="02020603050405020304" pitchFamily="18" charset="0"/>
                <a:cs typeface="Times New Roman" panose="02020603050405020304" pitchFamily="18" charset="0"/>
                <a:sym typeface="Wingdings" pitchFamily="2" charset="2"/>
              </a:rPr>
              <a:t>pm</a:t>
            </a:r>
          </a:p>
          <a:p>
            <a:pPr marL="1200150" lvl="2"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sym typeface="Wingdings" pitchFamily="2" charset="2"/>
              </a:rPr>
              <a:t>WF:  10:30</a:t>
            </a:r>
            <a:r>
              <a:rPr lang="en-US" sz="1600" baseline="30000" dirty="0">
                <a:latin typeface="Times New Roman" panose="02020603050405020304" pitchFamily="18" charset="0"/>
                <a:cs typeface="Times New Roman" panose="02020603050405020304" pitchFamily="18" charset="0"/>
                <a:sym typeface="Wingdings" pitchFamily="2" charset="2"/>
              </a:rPr>
              <a:t>am</a:t>
            </a:r>
            <a:r>
              <a:rPr lang="en-US" sz="1600" dirty="0">
                <a:latin typeface="Times New Roman" panose="02020603050405020304" pitchFamily="18" charset="0"/>
                <a:cs typeface="Times New Roman" panose="02020603050405020304" pitchFamily="18" charset="0"/>
                <a:sym typeface="Wingdings" pitchFamily="2" charset="2"/>
              </a:rPr>
              <a:t> – 11:30</a:t>
            </a:r>
            <a:r>
              <a:rPr lang="en-US" sz="1600" baseline="30000" dirty="0">
                <a:latin typeface="Times New Roman" panose="02020603050405020304" pitchFamily="18" charset="0"/>
                <a:cs typeface="Times New Roman" panose="02020603050405020304" pitchFamily="18" charset="0"/>
                <a:sym typeface="Wingdings" pitchFamily="2" charset="2"/>
              </a:rPr>
              <a:t>am</a:t>
            </a:r>
          </a:p>
          <a:p>
            <a:pPr marL="1200150" lvl="2"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sym typeface="Wingdings" pitchFamily="2" charset="2"/>
              </a:rPr>
              <a:t>Sun:   9</a:t>
            </a:r>
            <a:r>
              <a:rPr lang="en-US" sz="1600" baseline="30000" dirty="0">
                <a:latin typeface="Times New Roman" panose="02020603050405020304" pitchFamily="18" charset="0"/>
                <a:cs typeface="Times New Roman" panose="02020603050405020304" pitchFamily="18" charset="0"/>
                <a:sym typeface="Wingdings" pitchFamily="2" charset="2"/>
              </a:rPr>
              <a:t>am</a:t>
            </a:r>
            <a:r>
              <a:rPr lang="en-US" sz="1600" dirty="0">
                <a:latin typeface="Times New Roman" panose="02020603050405020304" pitchFamily="18" charset="0"/>
                <a:cs typeface="Times New Roman" panose="02020603050405020304" pitchFamily="18" charset="0"/>
                <a:sym typeface="Wingdings" pitchFamily="2" charset="2"/>
              </a:rPr>
              <a:t> – 11</a:t>
            </a:r>
            <a:r>
              <a:rPr lang="en-US" sz="1600" baseline="30000" dirty="0">
                <a:latin typeface="Times New Roman" panose="02020603050405020304" pitchFamily="18" charset="0"/>
                <a:cs typeface="Times New Roman" panose="02020603050405020304" pitchFamily="18" charset="0"/>
                <a:sym typeface="Wingdings" pitchFamily="2" charset="2"/>
              </a:rPr>
              <a:t>am</a:t>
            </a:r>
            <a:endParaRPr lang="en-US" sz="1600" dirty="0"/>
          </a:p>
        </p:txBody>
      </p:sp>
    </p:spTree>
    <p:extLst>
      <p:ext uri="{BB962C8B-B14F-4D97-AF65-F5344CB8AC3E}">
        <p14:creationId xmlns:p14="http://schemas.microsoft.com/office/powerpoint/2010/main" val="789766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3B6B52-752D-2835-8256-246CBF755F4A}"/>
              </a:ext>
            </a:extLst>
          </p:cNvPr>
          <p:cNvSpPr txBox="1"/>
          <p:nvPr/>
        </p:nvSpPr>
        <p:spPr>
          <a:xfrm>
            <a:off x="120981" y="87072"/>
            <a:ext cx="1031789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Introduction and Course Outline</a:t>
            </a:r>
          </a:p>
        </p:txBody>
      </p:sp>
      <p:sp>
        <p:nvSpPr>
          <p:cNvPr id="6" name="TextBox 5">
            <a:extLst>
              <a:ext uri="{FF2B5EF4-FFF2-40B4-BE49-F238E27FC236}">
                <a16:creationId xmlns:a16="http://schemas.microsoft.com/office/drawing/2014/main" id="{AC803E0F-9858-021C-DFCB-008BF2829B16}"/>
              </a:ext>
            </a:extLst>
          </p:cNvPr>
          <p:cNvSpPr txBox="1"/>
          <p:nvPr/>
        </p:nvSpPr>
        <p:spPr>
          <a:xfrm>
            <a:off x="120981" y="881685"/>
            <a:ext cx="11713056" cy="5646674"/>
          </a:xfrm>
          <a:prstGeom prst="rect">
            <a:avLst/>
          </a:prstGeom>
          <a:noFill/>
        </p:spPr>
        <p:txBody>
          <a:bodyPr wrap="square">
            <a:spAutoFit/>
          </a:bodyPr>
          <a:lstStyle/>
          <a:p>
            <a:pPr marL="0" marR="0"/>
            <a:r>
              <a:rPr lang="en-US" sz="1800" dirty="0">
                <a:solidFill>
                  <a:srgbClr val="000000"/>
                </a:solidFill>
                <a:effectLst/>
                <a:latin typeface="Times New Roman" panose="02020603050405020304" pitchFamily="18" charset="0"/>
                <a:ea typeface="Times New Roman" panose="02020603050405020304" pitchFamily="18" charset="0"/>
              </a:rPr>
              <a:t>Learning Objectives</a:t>
            </a:r>
            <a:endParaRPr lang="en-US" sz="2000" dirty="0">
              <a:effectLst/>
              <a:latin typeface="Times New Roman" panose="02020603050405020304" pitchFamily="18" charset="0"/>
              <a:ea typeface="Times New Roman" panose="02020603050405020304" pitchFamily="18" charset="0"/>
            </a:endParaRPr>
          </a:p>
          <a:p>
            <a:pPr marL="0" marR="0" algn="just"/>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algn="just"/>
            <a:r>
              <a:rPr lang="en-US" sz="1800" dirty="0">
                <a:solidFill>
                  <a:srgbClr val="000000"/>
                </a:solidFill>
                <a:effectLst/>
                <a:latin typeface="Times New Roman" panose="02020603050405020304" pitchFamily="18" charset="0"/>
                <a:ea typeface="Times New Roman" panose="02020603050405020304" pitchFamily="18" charset="0"/>
              </a:rPr>
              <a:t>This course aims to provide students with a strong foundation in the fundamental principles of physics and the skills necessary to apply these principles to solve problems and make informed decisions in their academic and professional pursuits. Specific course objectives are as follows:</a:t>
            </a:r>
          </a:p>
          <a:p>
            <a:pPr marL="0" marR="0" algn="just"/>
            <a:endParaRPr lang="en-US" sz="2000" dirty="0">
              <a:effectLst/>
              <a:latin typeface="Times New Roman" panose="02020603050405020304" pitchFamily="18" charset="0"/>
              <a:ea typeface="Times New Roman" panose="02020603050405020304" pitchFamily="18" charset="0"/>
            </a:endParaRPr>
          </a:p>
          <a:p>
            <a:pPr marL="342900" marR="0" lvl="0" indent="-342900" algn="just">
              <a:lnSpc>
                <a:spcPct val="115000"/>
              </a:lnSpc>
              <a:buFont typeface="Arial" panose="020B0604020202020204" pitchFamily="34" charset="0"/>
              <a:buChar char="•"/>
            </a:pPr>
            <a:r>
              <a:rPr lang="en-US"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Develop an understanding of the fundamental principles of physics and how they apply to other disciplines such as biology, chemistry, medicine and society.</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just">
              <a:lnSpc>
                <a:spcPct val="115000"/>
              </a:lnSpc>
              <a:buFont typeface="Arial" panose="020B0604020202020204" pitchFamily="34" charset="0"/>
              <a:buChar char="•"/>
            </a:pPr>
            <a:r>
              <a:rPr lang="en-US"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Develop critical thinking and problem-solving skills that can be applied to physics and other disciplines such as biology, chemistry, medicine and society.</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just">
              <a:lnSpc>
                <a:spcPct val="115000"/>
              </a:lnSpc>
              <a:buFont typeface="Arial" panose="020B0604020202020204" pitchFamily="34" charset="0"/>
              <a:buChar char="•"/>
            </a:pPr>
            <a:r>
              <a:rPr lang="en-US"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Apply mathematical tools to solve problems including algebraic manipulation and graphical analysis.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just">
              <a:lnSpc>
                <a:spcPct val="115000"/>
              </a:lnSpc>
              <a:buFont typeface="Arial" panose="020B0604020202020204" pitchFamily="34" charset="0"/>
              <a:buChar char="•"/>
            </a:pPr>
            <a:r>
              <a:rPr lang="en-US"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Develop effective laboratory skills and an ability to design and conduct experiments to test hypotheses.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just">
              <a:lnSpc>
                <a:spcPct val="115000"/>
              </a:lnSpc>
              <a:buFont typeface="Arial" panose="020B0604020202020204" pitchFamily="34" charset="0"/>
              <a:buChar char="•"/>
            </a:pPr>
            <a:r>
              <a:rPr lang="en-US"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Work collaboratively and communicate scientific ideas both verbally and in writing.</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just">
              <a:lnSpc>
                <a:spcPct val="115000"/>
              </a:lnSpc>
              <a:spcAft>
                <a:spcPts val="1000"/>
              </a:spcAft>
              <a:buFont typeface="Arial" panose="020B0604020202020204" pitchFamily="34" charset="0"/>
              <a:buChar char="•"/>
            </a:pPr>
            <a:r>
              <a:rPr lang="en-US"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Appreciate the role of physics in modern society and its contribution to technology and innovation.</a:t>
            </a:r>
          </a:p>
          <a:p>
            <a:pPr marL="342900" marR="0" lvl="0" indent="-342900" algn="just">
              <a:lnSpc>
                <a:spcPct val="115000"/>
              </a:lnSpc>
              <a:spcAft>
                <a:spcPts val="1000"/>
              </a:spcAft>
              <a:buFont typeface="Arial" panose="020B0604020202020204" pitchFamily="34" charset="0"/>
              <a:buChar char="•"/>
            </a:pPr>
            <a:endParaRPr lang="en-US"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marL="342900" marR="0" lvl="0" indent="-342900" algn="just">
              <a:lnSpc>
                <a:spcPct val="115000"/>
              </a:lnSpc>
              <a:spcAft>
                <a:spcPts val="1000"/>
              </a:spcAft>
              <a:buFont typeface="Arial" panose="020B0604020202020204" pitchFamily="34" charset="0"/>
              <a:buChar char="•"/>
            </a:pPr>
            <a:endParaRPr lang="en-US"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p>
            <a:pPr marR="0" lvl="0" algn="just">
              <a:lnSpc>
                <a:spcPct val="115000"/>
              </a:lnSpc>
              <a:spcAft>
                <a:spcPts val="1000"/>
              </a:spcAft>
            </a:pPr>
            <a:r>
              <a:rPr lang="en-US"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Let’s go look at what we’re going to cover this term.</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410198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888076-6D0D-8FF2-424E-9E5CE267EB8D}"/>
              </a:ext>
            </a:extLst>
          </p:cNvPr>
          <p:cNvSpPr txBox="1"/>
          <p:nvPr/>
        </p:nvSpPr>
        <p:spPr>
          <a:xfrm>
            <a:off x="120981" y="87072"/>
            <a:ext cx="1031789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Introduction and Course Outline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C39D3AD-DD1A-FD35-367D-8861C1AEE0CB}"/>
                  </a:ext>
                </a:extLst>
              </p:cNvPr>
              <p:cNvSpPr txBox="1"/>
              <p:nvPr/>
            </p:nvSpPr>
            <p:spPr>
              <a:xfrm>
                <a:off x="167052" y="680817"/>
                <a:ext cx="11857896" cy="6055504"/>
              </a:xfrm>
              <a:prstGeom prst="rect">
                <a:avLst/>
              </a:prstGeom>
              <a:noFill/>
            </p:spPr>
            <p:txBody>
              <a:bodyPr wrap="square" rtlCol="0">
                <a:spAutoFit/>
              </a:bodyPr>
              <a:lstStyle/>
              <a:p>
                <a:r>
                  <a:rPr lang="en-US" dirty="0">
                    <a:solidFill>
                      <a:srgbClr val="00B050"/>
                    </a:solidFill>
                    <a:latin typeface="Times New Roman" panose="02020603050405020304" pitchFamily="18" charset="0"/>
                    <a:cs typeface="Times New Roman" panose="02020603050405020304" pitchFamily="18" charset="0"/>
                  </a:rPr>
                  <a:t>Basics of Physics 110</a:t>
                </a:r>
              </a:p>
              <a:p>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sym typeface="Wingdings" pitchFamily="2" charset="2"/>
                  </a:rPr>
                  <a:t>Forces causes changes in motion and the goal was to model motion.</a:t>
                </a:r>
              </a:p>
              <a:p>
                <a:pPr marL="1200150" lvl="2"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sym typeface="Wingdings" pitchFamily="2" charset="2"/>
                  </a:rPr>
                  <a:t>Objects can be </a:t>
                </a:r>
                <a:r>
                  <a:rPr lang="en-US" b="1" i="1" dirty="0">
                    <a:latin typeface="Times New Roman" panose="02020603050405020304" pitchFamily="18" charset="0"/>
                    <a:cs typeface="Times New Roman" panose="02020603050405020304" pitchFamily="18" charset="0"/>
                    <a:sym typeface="Wingdings" pitchFamily="2" charset="2"/>
                  </a:rPr>
                  <a:t>solid</a:t>
                </a:r>
                <a:r>
                  <a:rPr lang="en-US" dirty="0">
                    <a:latin typeface="Times New Roman" panose="02020603050405020304" pitchFamily="18" charset="0"/>
                    <a:cs typeface="Times New Roman" panose="02020603050405020304" pitchFamily="18" charset="0"/>
                    <a:sym typeface="Wingdings" pitchFamily="2" charset="2"/>
                  </a:rPr>
                  <a:t> (both point like and extended), </a:t>
                </a:r>
                <a:r>
                  <a:rPr lang="en-US" b="1" i="1" dirty="0">
                    <a:latin typeface="Times New Roman" panose="02020603050405020304" pitchFamily="18" charset="0"/>
                    <a:cs typeface="Times New Roman" panose="02020603050405020304" pitchFamily="18" charset="0"/>
                    <a:sym typeface="Wingdings" pitchFamily="2" charset="2"/>
                  </a:rPr>
                  <a:t>liquid</a:t>
                </a:r>
                <a:r>
                  <a:rPr lang="en-US" dirty="0">
                    <a:latin typeface="Times New Roman" panose="02020603050405020304" pitchFamily="18" charset="0"/>
                    <a:cs typeface="Times New Roman" panose="02020603050405020304" pitchFamily="18" charset="0"/>
                    <a:sym typeface="Wingdings" pitchFamily="2" charset="2"/>
                  </a:rPr>
                  <a:t> or </a:t>
                </a:r>
                <a:r>
                  <a:rPr lang="en-US" b="1" i="1" dirty="0">
                    <a:latin typeface="Times New Roman" panose="02020603050405020304" pitchFamily="18" charset="0"/>
                    <a:cs typeface="Times New Roman" panose="02020603050405020304" pitchFamily="18" charset="0"/>
                    <a:sym typeface="Wingdings" pitchFamily="2" charset="2"/>
                  </a:rPr>
                  <a:t>gas</a:t>
                </a:r>
                <a:r>
                  <a:rPr lang="en-US" dirty="0">
                    <a:latin typeface="Times New Roman" panose="02020603050405020304" pitchFamily="18" charset="0"/>
                    <a:cs typeface="Times New Roman" panose="02020603050405020304" pitchFamily="18" charset="0"/>
                    <a:sym typeface="Wingdings" pitchFamily="2" charset="2"/>
                  </a:rPr>
                  <a:t> with liquids and gasses collectively called fluids.</a:t>
                </a:r>
              </a:p>
              <a:p>
                <a:pPr marL="1200150" lvl="2"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sym typeface="Wingdings" pitchFamily="2" charset="2"/>
                  </a:rPr>
                  <a:t>Objects are quantified by an </a:t>
                </a:r>
                <a:r>
                  <a:rPr lang="en-US" b="1" i="1" dirty="0">
                    <a:latin typeface="Times New Roman" panose="02020603050405020304" pitchFamily="18" charset="0"/>
                    <a:cs typeface="Times New Roman" panose="02020603050405020304" pitchFamily="18" charset="0"/>
                    <a:sym typeface="Wingdings" pitchFamily="2" charset="2"/>
                  </a:rPr>
                  <a:t>intrinsic property of matter </a:t>
                </a:r>
                <a:r>
                  <a:rPr lang="en-US" dirty="0">
                    <a:latin typeface="Times New Roman" panose="02020603050405020304" pitchFamily="18" charset="0"/>
                    <a:cs typeface="Times New Roman" panose="02020603050405020304" pitchFamily="18" charset="0"/>
                    <a:sym typeface="Wingdings" pitchFamily="2" charset="2"/>
                  </a:rPr>
                  <a:t>that we call </a:t>
                </a:r>
                <a:r>
                  <a:rPr lang="en-US" b="1" i="1" dirty="0">
                    <a:latin typeface="Times New Roman" panose="02020603050405020304" pitchFamily="18" charset="0"/>
                    <a:cs typeface="Times New Roman" panose="02020603050405020304" pitchFamily="18" charset="0"/>
                    <a:sym typeface="Wingdings" pitchFamily="2" charset="2"/>
                  </a:rPr>
                  <a:t>mass</a:t>
                </a:r>
                <a:r>
                  <a:rPr lang="en-US" dirty="0">
                    <a:latin typeface="Times New Roman" panose="02020603050405020304" pitchFamily="18" charset="0"/>
                    <a:cs typeface="Times New Roman" panose="02020603050405020304" pitchFamily="18" charset="0"/>
                    <a:sym typeface="Wingdings" pitchFamily="2" charset="2"/>
                  </a:rPr>
                  <a:t> (</a:t>
                </a:r>
                <a14:m>
                  <m:oMath xmlns:m="http://schemas.openxmlformats.org/officeDocument/2006/math">
                    <m:r>
                      <a:rPr lang="en-US" b="0" i="1" smtClean="0">
                        <a:latin typeface="Cambria Math" panose="02040503050406030204" pitchFamily="18" charset="0"/>
                        <a:cs typeface="Times New Roman" panose="02020603050405020304" pitchFamily="18" charset="0"/>
                        <a:sym typeface="Wingdings" pitchFamily="2" charset="2"/>
                      </a:rPr>
                      <m:t>𝑚</m:t>
                    </m:r>
                  </m:oMath>
                </a14:m>
                <a:r>
                  <a:rPr lang="en-US" dirty="0">
                    <a:latin typeface="Times New Roman" panose="02020603050405020304" pitchFamily="18" charset="0"/>
                    <a:cs typeface="Times New Roman" panose="02020603050405020304" pitchFamily="18" charset="0"/>
                    <a:sym typeface="Wingdings" pitchFamily="2" charset="2"/>
                  </a:rPr>
                  <a:t>).</a:t>
                </a:r>
              </a:p>
              <a:p>
                <a:pPr marL="1200150" lvl="2"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sym typeface="Wingdings" pitchFamily="2" charset="2"/>
                  </a:rPr>
                  <a:t>We started by modeling all objects as solid and point-like to study </a:t>
                </a:r>
                <a:r>
                  <a:rPr lang="en-US" b="1" i="1" dirty="0">
                    <a:latin typeface="Times New Roman" panose="02020603050405020304" pitchFamily="18" charset="0"/>
                    <a:cs typeface="Times New Roman" panose="02020603050405020304" pitchFamily="18" charset="0"/>
                    <a:sym typeface="Wingdings" pitchFamily="2" charset="2"/>
                  </a:rPr>
                  <a:t>translational motion </a:t>
                </a:r>
                <a:r>
                  <a:rPr lang="en-US" dirty="0">
                    <a:latin typeface="Times New Roman" panose="02020603050405020304" pitchFamily="18" charset="0"/>
                    <a:cs typeface="Times New Roman" panose="02020603050405020304" pitchFamily="18" charset="0"/>
                    <a:sym typeface="Wingdings" pitchFamily="2" charset="2"/>
                  </a:rPr>
                  <a:t>and </a:t>
                </a:r>
                <a:r>
                  <a:rPr lang="en-US" b="1" i="1" dirty="0">
                    <a:latin typeface="Times New Roman" panose="02020603050405020304" pitchFamily="18" charset="0"/>
                    <a:cs typeface="Times New Roman" panose="02020603050405020304" pitchFamily="18" charset="0"/>
                    <a:sym typeface="Wingdings" pitchFamily="2" charset="2"/>
                  </a:rPr>
                  <a:t>vibrational motion</a:t>
                </a:r>
                <a:r>
                  <a:rPr lang="en-US" dirty="0">
                    <a:latin typeface="Times New Roman" panose="02020603050405020304" pitchFamily="18" charset="0"/>
                    <a:cs typeface="Times New Roman" panose="02020603050405020304" pitchFamily="18" charset="0"/>
                    <a:sym typeface="Wingdings" pitchFamily="2" charset="2"/>
                  </a:rPr>
                  <a:t>.</a:t>
                </a:r>
              </a:p>
              <a:p>
                <a:pPr marL="1200150" lvl="2"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sym typeface="Wingdings" pitchFamily="2" charset="2"/>
                  </a:rPr>
                  <a:t>Then we let those solid object have extent to look at translational and </a:t>
                </a:r>
                <a:r>
                  <a:rPr lang="en-US" b="1" i="1" dirty="0">
                    <a:latin typeface="Times New Roman" panose="02020603050405020304" pitchFamily="18" charset="0"/>
                    <a:cs typeface="Times New Roman" panose="02020603050405020304" pitchFamily="18" charset="0"/>
                    <a:sym typeface="Wingdings" pitchFamily="2" charset="2"/>
                  </a:rPr>
                  <a:t>rotational motion</a:t>
                </a:r>
                <a:r>
                  <a:rPr lang="en-US" dirty="0">
                    <a:latin typeface="Times New Roman" panose="02020603050405020304" pitchFamily="18" charset="0"/>
                    <a:cs typeface="Times New Roman" panose="02020603050405020304" pitchFamily="18" charset="0"/>
                    <a:sym typeface="Wingdings" pitchFamily="2" charset="2"/>
                  </a:rPr>
                  <a:t>.</a:t>
                </a:r>
              </a:p>
              <a:p>
                <a:pPr marL="1200150" lvl="2"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Since all objects are not solid, we then looked at the translational motion (and while we didn’t, we could have looked at rotational motion too) of fluids.</a:t>
                </a:r>
              </a:p>
              <a:p>
                <a:pPr marL="1200150" lvl="2"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To solve motion problems, we utilized the problem-solving techniques </a:t>
                </a:r>
                <a:r>
                  <a:rPr lang="en-US" dirty="0">
                    <a:latin typeface="Times New Roman" panose="02020603050405020304" pitchFamily="18" charset="0"/>
                    <a:cs typeface="Times New Roman" panose="02020603050405020304" pitchFamily="18" charset="0"/>
                    <a:sym typeface="Wingdings" pitchFamily="2" charset="2"/>
                  </a:rPr>
                  <a:t>of </a:t>
                </a:r>
                <a:r>
                  <a:rPr lang="en-US" b="1" i="1" dirty="0">
                    <a:solidFill>
                      <a:srgbClr val="00B050"/>
                    </a:solidFill>
                    <a:latin typeface="Times New Roman" panose="02020603050405020304" pitchFamily="18" charset="0"/>
                    <a:cs typeface="Times New Roman" panose="02020603050405020304" pitchFamily="18" charset="0"/>
                    <a:sym typeface="Wingdings" pitchFamily="2" charset="2"/>
                  </a:rPr>
                  <a:t>Forces</a:t>
                </a:r>
                <a:r>
                  <a:rPr lang="en-US" dirty="0">
                    <a:latin typeface="Times New Roman" panose="02020603050405020304" pitchFamily="18" charset="0"/>
                    <a:cs typeface="Times New Roman" panose="02020603050405020304" pitchFamily="18" charset="0"/>
                    <a:sym typeface="Wingdings" pitchFamily="2" charset="2"/>
                  </a:rPr>
                  <a:t> and </a:t>
                </a:r>
                <a:r>
                  <a:rPr lang="en-US" b="1" i="1" dirty="0">
                    <a:solidFill>
                      <a:srgbClr val="00B050"/>
                    </a:solidFill>
                    <a:latin typeface="Times New Roman" panose="02020603050405020304" pitchFamily="18" charset="0"/>
                    <a:cs typeface="Times New Roman" panose="02020603050405020304" pitchFamily="18" charset="0"/>
                    <a:sym typeface="Wingdings" pitchFamily="2" charset="2"/>
                  </a:rPr>
                  <a:t>Energy</a:t>
                </a:r>
                <a:r>
                  <a:rPr lang="en-US" dirty="0">
                    <a:latin typeface="Times New Roman" panose="02020603050405020304" pitchFamily="18" charset="0"/>
                    <a:cs typeface="Times New Roman" panose="02020603050405020304" pitchFamily="18" charset="0"/>
                    <a:sym typeface="Wingdings" pitchFamily="2" charset="2"/>
                  </a:rPr>
                  <a:t> (or a combination of both) along with the idea of vectors.</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sym typeface="Wingdings" pitchFamily="2" charset="2"/>
                </a:endParaRPr>
              </a:p>
              <a:p>
                <a:pPr marL="742950" lvl="1" indent="-285750">
                  <a:buFont typeface="Arial" panose="020B0604020202020204" pitchFamily="34" charset="0"/>
                  <a:buChar char="•"/>
                </a:pPr>
                <a:r>
                  <a:rPr lang="en-US" b="1" i="1" dirty="0">
                    <a:latin typeface="Times New Roman" panose="02020603050405020304" pitchFamily="18" charset="0"/>
                    <a:cs typeface="Times New Roman" panose="02020603050405020304" pitchFamily="18" charset="0"/>
                    <a:sym typeface="Wingdings" pitchFamily="2" charset="2"/>
                  </a:rPr>
                  <a:t>Forces</a:t>
                </a:r>
                <a:r>
                  <a:rPr lang="en-US" dirty="0">
                    <a:latin typeface="Times New Roman" panose="02020603050405020304" pitchFamily="18" charset="0"/>
                    <a:cs typeface="Times New Roman" panose="02020603050405020304" pitchFamily="18" charset="0"/>
                    <a:sym typeface="Wingdings" pitchFamily="2" charset="2"/>
                  </a:rPr>
                  <a:t> (by Newton’s laws of motion) cause changes in motion (motion = momentum  </a:t>
                </a:r>
                <a14:m>
                  <m:oMath xmlns:m="http://schemas.openxmlformats.org/officeDocument/2006/math">
                    <m:acc>
                      <m:accPr>
                        <m:chr m:val="⃗"/>
                        <m:ctrlPr>
                          <a:rPr lang="en-US" i="1" smtClean="0">
                            <a:latin typeface="Cambria Math" panose="02040503050406030204" pitchFamily="18" charset="0"/>
                            <a:cs typeface="Times New Roman" panose="02020603050405020304" pitchFamily="18" charset="0"/>
                            <a:sym typeface="Wingdings" pitchFamily="2" charset="2"/>
                          </a:rPr>
                        </m:ctrlPr>
                      </m:accPr>
                      <m:e>
                        <m:r>
                          <a:rPr lang="en-US" b="0" i="1" smtClean="0">
                            <a:latin typeface="Cambria Math" panose="02040503050406030204" pitchFamily="18" charset="0"/>
                            <a:cs typeface="Times New Roman" panose="02020603050405020304" pitchFamily="18" charset="0"/>
                            <a:sym typeface="Wingdings" pitchFamily="2" charset="2"/>
                          </a:rPr>
                          <m:t>𝑝</m:t>
                        </m:r>
                      </m:e>
                    </m:acc>
                    <m:r>
                      <a:rPr lang="en-US" b="0" i="1" smtClean="0">
                        <a:latin typeface="Cambria Math" panose="02040503050406030204" pitchFamily="18" charset="0"/>
                        <a:cs typeface="Times New Roman" panose="02020603050405020304" pitchFamily="18" charset="0"/>
                        <a:sym typeface="Wingdings" pitchFamily="2" charset="2"/>
                      </a:rPr>
                      <m:t>=</m:t>
                    </m:r>
                    <m:r>
                      <a:rPr lang="en-US" b="0" i="1" smtClean="0">
                        <a:latin typeface="Cambria Math" panose="02040503050406030204" pitchFamily="18" charset="0"/>
                        <a:cs typeface="Times New Roman" panose="02020603050405020304" pitchFamily="18" charset="0"/>
                        <a:sym typeface="Wingdings" pitchFamily="2" charset="2"/>
                      </a:rPr>
                      <m:t>𝑚</m:t>
                    </m:r>
                    <m:acc>
                      <m:accPr>
                        <m:chr m:val="⃗"/>
                        <m:ctrlPr>
                          <a:rPr lang="en-US" b="0" i="1" smtClean="0">
                            <a:latin typeface="Cambria Math" panose="02040503050406030204" pitchFamily="18" charset="0"/>
                            <a:cs typeface="Times New Roman" panose="02020603050405020304" pitchFamily="18" charset="0"/>
                            <a:sym typeface="Wingdings" pitchFamily="2" charset="2"/>
                          </a:rPr>
                        </m:ctrlPr>
                      </m:accPr>
                      <m:e>
                        <m:r>
                          <a:rPr lang="en-US" b="0" i="1" smtClean="0">
                            <a:latin typeface="Cambria Math" panose="02040503050406030204" pitchFamily="18" charset="0"/>
                            <a:cs typeface="Times New Roman" panose="02020603050405020304" pitchFamily="18" charset="0"/>
                            <a:sym typeface="Wingdings" pitchFamily="2" charset="2"/>
                          </a:rPr>
                          <m:t>𝑣</m:t>
                        </m:r>
                      </m:e>
                    </m:acc>
                  </m:oMath>
                </a14:m>
                <a:r>
                  <a:rPr lang="en-US" dirty="0">
                    <a:latin typeface="Times New Roman" panose="02020603050405020304" pitchFamily="18" charset="0"/>
                    <a:cs typeface="Times New Roman" panose="02020603050405020304" pitchFamily="18" charset="0"/>
                    <a:sym typeface="Wingdings" pitchFamily="2" charset="2"/>
                  </a:rPr>
                  <a:t>) due to the object’s interaction with its environment.  </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sym typeface="Wingdings" pitchFamily="2" charset="2"/>
                </a:endParaRPr>
              </a:p>
              <a:p>
                <a:pPr marL="1657350" lvl="3" indent="-285750">
                  <a:buFont typeface="Arial" panose="020B0604020202020204" pitchFamily="34" charset="0"/>
                  <a:buChar char="•"/>
                </a:pPr>
                <a14:m>
                  <m:oMath xmlns:m="http://schemas.openxmlformats.org/officeDocument/2006/math">
                    <m:acc>
                      <m:accPr>
                        <m:chr m:val="⃗"/>
                        <m:ctrlPr>
                          <a:rPr lang="en-US" i="1" smtClean="0">
                            <a:latin typeface="Cambria Math" panose="02040503050406030204" pitchFamily="18" charset="0"/>
                            <a:cs typeface="Times New Roman" panose="02020603050405020304" pitchFamily="18" charset="0"/>
                            <a:sym typeface="Wingdings" pitchFamily="2" charset="2"/>
                          </a:rPr>
                        </m:ctrlPr>
                      </m:accPr>
                      <m:e>
                        <m:r>
                          <a:rPr lang="en-US" b="0" i="1" smtClean="0">
                            <a:latin typeface="Cambria Math" panose="02040503050406030204" pitchFamily="18" charset="0"/>
                            <a:cs typeface="Times New Roman" panose="02020603050405020304" pitchFamily="18" charset="0"/>
                            <a:sym typeface="Wingdings" pitchFamily="2" charset="2"/>
                          </a:rPr>
                          <m:t>𝐹</m:t>
                        </m:r>
                      </m:e>
                    </m:acc>
                    <m:r>
                      <a:rPr lang="en-US" b="0" i="1" smtClean="0">
                        <a:latin typeface="Cambria Math" panose="02040503050406030204" pitchFamily="18" charset="0"/>
                        <a:cs typeface="Times New Roman" panose="02020603050405020304" pitchFamily="18" charset="0"/>
                        <a:sym typeface="Wingdings" pitchFamily="2" charset="2"/>
                      </a:rPr>
                      <m:t>=</m:t>
                    </m:r>
                    <m:f>
                      <m:fPr>
                        <m:ctrlPr>
                          <a:rPr lang="en-US" b="0" i="1" smtClean="0">
                            <a:latin typeface="Cambria Math" panose="02040503050406030204" pitchFamily="18" charset="0"/>
                            <a:cs typeface="Times New Roman" panose="02020603050405020304" pitchFamily="18" charset="0"/>
                            <a:sym typeface="Wingdings" pitchFamily="2" charset="2"/>
                          </a:rPr>
                        </m:ctrlPr>
                      </m:fPr>
                      <m:num>
                        <m:r>
                          <a:rPr lang="en-US" b="0" i="1" smtClean="0">
                            <a:latin typeface="Cambria Math" panose="02040503050406030204" pitchFamily="18" charset="0"/>
                            <a:cs typeface="Times New Roman" panose="02020603050405020304" pitchFamily="18" charset="0"/>
                            <a:sym typeface="Wingdings" pitchFamily="2" charset="2"/>
                          </a:rPr>
                          <m:t>𝑑</m:t>
                        </m:r>
                        <m:acc>
                          <m:accPr>
                            <m:chr m:val="⃗"/>
                            <m:ctrlPr>
                              <a:rPr lang="en-US" b="0" i="1" smtClean="0">
                                <a:latin typeface="Cambria Math" panose="02040503050406030204" pitchFamily="18" charset="0"/>
                                <a:cs typeface="Times New Roman" panose="02020603050405020304" pitchFamily="18" charset="0"/>
                                <a:sym typeface="Wingdings" pitchFamily="2" charset="2"/>
                              </a:rPr>
                            </m:ctrlPr>
                          </m:accPr>
                          <m:e>
                            <m:r>
                              <a:rPr lang="en-US" b="0" i="1" smtClean="0">
                                <a:latin typeface="Cambria Math" panose="02040503050406030204" pitchFamily="18" charset="0"/>
                                <a:cs typeface="Times New Roman" panose="02020603050405020304" pitchFamily="18" charset="0"/>
                                <a:sym typeface="Wingdings" pitchFamily="2" charset="2"/>
                              </a:rPr>
                              <m:t>𝑝</m:t>
                            </m:r>
                          </m:e>
                        </m:acc>
                      </m:num>
                      <m:den>
                        <m:r>
                          <a:rPr lang="en-US" b="0" i="1" smtClean="0">
                            <a:latin typeface="Cambria Math" panose="02040503050406030204" pitchFamily="18" charset="0"/>
                            <a:cs typeface="Times New Roman" panose="02020603050405020304" pitchFamily="18" charset="0"/>
                            <a:sym typeface="Wingdings" pitchFamily="2" charset="2"/>
                          </a:rPr>
                          <m:t>𝑑𝑡</m:t>
                        </m:r>
                      </m:den>
                    </m:f>
                    <m:r>
                      <a:rPr lang="en-US" b="0" i="1" smtClean="0">
                        <a:latin typeface="Cambria Math" panose="02040503050406030204" pitchFamily="18" charset="0"/>
                        <a:cs typeface="Times New Roman" panose="02020603050405020304" pitchFamily="18" charset="0"/>
                        <a:sym typeface="Wingdings" pitchFamily="2" charset="2"/>
                      </a:rPr>
                      <m:t>=</m:t>
                    </m:r>
                    <m:f>
                      <m:fPr>
                        <m:ctrlPr>
                          <a:rPr lang="en-US" b="0" i="1" smtClean="0">
                            <a:latin typeface="Cambria Math" panose="02040503050406030204" pitchFamily="18" charset="0"/>
                            <a:cs typeface="Times New Roman" panose="02020603050405020304" pitchFamily="18" charset="0"/>
                            <a:sym typeface="Wingdings" pitchFamily="2" charset="2"/>
                          </a:rPr>
                        </m:ctrlPr>
                      </m:fPr>
                      <m:num>
                        <m:r>
                          <a:rPr lang="en-US" b="0" i="1" smtClean="0">
                            <a:latin typeface="Cambria Math" panose="02040503050406030204" pitchFamily="18" charset="0"/>
                            <a:cs typeface="Times New Roman" panose="02020603050405020304" pitchFamily="18" charset="0"/>
                            <a:sym typeface="Wingdings" pitchFamily="2" charset="2"/>
                          </a:rPr>
                          <m:t>𝑑</m:t>
                        </m:r>
                      </m:num>
                      <m:den>
                        <m:r>
                          <a:rPr lang="en-US" b="0" i="1" smtClean="0">
                            <a:latin typeface="Cambria Math" panose="02040503050406030204" pitchFamily="18" charset="0"/>
                            <a:cs typeface="Times New Roman" panose="02020603050405020304" pitchFamily="18" charset="0"/>
                            <a:sym typeface="Wingdings" pitchFamily="2" charset="2"/>
                          </a:rPr>
                          <m:t>𝑑𝑡</m:t>
                        </m:r>
                      </m:den>
                    </m:f>
                    <m:d>
                      <m:dPr>
                        <m:ctrlPr>
                          <a:rPr lang="en-US" b="0" i="1" smtClean="0">
                            <a:latin typeface="Cambria Math" panose="02040503050406030204" pitchFamily="18" charset="0"/>
                            <a:cs typeface="Times New Roman" panose="02020603050405020304" pitchFamily="18" charset="0"/>
                            <a:sym typeface="Wingdings" pitchFamily="2" charset="2"/>
                          </a:rPr>
                        </m:ctrlPr>
                      </m:dPr>
                      <m:e>
                        <m:r>
                          <a:rPr lang="en-US" b="0" i="1" smtClean="0">
                            <a:latin typeface="Cambria Math" panose="02040503050406030204" pitchFamily="18" charset="0"/>
                            <a:cs typeface="Times New Roman" panose="02020603050405020304" pitchFamily="18" charset="0"/>
                            <a:sym typeface="Wingdings" pitchFamily="2" charset="2"/>
                          </a:rPr>
                          <m:t>𝑚</m:t>
                        </m:r>
                        <m:acc>
                          <m:accPr>
                            <m:chr m:val="⃗"/>
                            <m:ctrlPr>
                              <a:rPr lang="en-US" b="0" i="1" smtClean="0">
                                <a:latin typeface="Cambria Math" panose="02040503050406030204" pitchFamily="18" charset="0"/>
                                <a:cs typeface="Times New Roman" panose="02020603050405020304" pitchFamily="18" charset="0"/>
                                <a:sym typeface="Wingdings" pitchFamily="2" charset="2"/>
                              </a:rPr>
                            </m:ctrlPr>
                          </m:accPr>
                          <m:e>
                            <m:r>
                              <a:rPr lang="en-US" b="0" i="1" smtClean="0">
                                <a:latin typeface="Cambria Math" panose="02040503050406030204" pitchFamily="18" charset="0"/>
                                <a:cs typeface="Times New Roman" panose="02020603050405020304" pitchFamily="18" charset="0"/>
                                <a:sym typeface="Wingdings" pitchFamily="2" charset="2"/>
                              </a:rPr>
                              <m:t>𝑣</m:t>
                            </m:r>
                          </m:e>
                        </m:acc>
                      </m:e>
                    </m:d>
                    <m:r>
                      <a:rPr lang="en-US" b="0" i="1" smtClean="0">
                        <a:latin typeface="Cambria Math" panose="02040503050406030204" pitchFamily="18" charset="0"/>
                        <a:cs typeface="Times New Roman" panose="02020603050405020304" pitchFamily="18" charset="0"/>
                        <a:sym typeface="Wingdings" pitchFamily="2" charset="2"/>
                      </a:rPr>
                      <m:t>=</m:t>
                    </m:r>
                    <m:r>
                      <a:rPr lang="en-US" b="0" i="1" smtClean="0">
                        <a:latin typeface="Cambria Math" panose="02040503050406030204" pitchFamily="18" charset="0"/>
                        <a:cs typeface="Times New Roman" panose="02020603050405020304" pitchFamily="18" charset="0"/>
                        <a:sym typeface="Wingdings" pitchFamily="2" charset="2"/>
                      </a:rPr>
                      <m:t>𝑚</m:t>
                    </m:r>
                    <m:f>
                      <m:fPr>
                        <m:ctrlPr>
                          <a:rPr lang="en-US" b="0" i="1" smtClean="0">
                            <a:latin typeface="Cambria Math" panose="02040503050406030204" pitchFamily="18" charset="0"/>
                            <a:cs typeface="Times New Roman" panose="02020603050405020304" pitchFamily="18" charset="0"/>
                            <a:sym typeface="Wingdings" pitchFamily="2" charset="2"/>
                          </a:rPr>
                        </m:ctrlPr>
                      </m:fPr>
                      <m:num>
                        <m:r>
                          <a:rPr lang="en-US" b="0" i="1" smtClean="0">
                            <a:latin typeface="Cambria Math" panose="02040503050406030204" pitchFamily="18" charset="0"/>
                            <a:cs typeface="Times New Roman" panose="02020603050405020304" pitchFamily="18" charset="0"/>
                            <a:sym typeface="Wingdings" pitchFamily="2" charset="2"/>
                          </a:rPr>
                          <m:t>𝑑</m:t>
                        </m:r>
                        <m:acc>
                          <m:accPr>
                            <m:chr m:val="⃗"/>
                            <m:ctrlPr>
                              <a:rPr lang="en-US" b="0" i="1" smtClean="0">
                                <a:latin typeface="Cambria Math" panose="02040503050406030204" pitchFamily="18" charset="0"/>
                                <a:cs typeface="Times New Roman" panose="02020603050405020304" pitchFamily="18" charset="0"/>
                                <a:sym typeface="Wingdings" pitchFamily="2" charset="2"/>
                              </a:rPr>
                            </m:ctrlPr>
                          </m:accPr>
                          <m:e>
                            <m:r>
                              <a:rPr lang="en-US" b="0" i="1" smtClean="0">
                                <a:latin typeface="Cambria Math" panose="02040503050406030204" pitchFamily="18" charset="0"/>
                                <a:cs typeface="Times New Roman" panose="02020603050405020304" pitchFamily="18" charset="0"/>
                                <a:sym typeface="Wingdings" pitchFamily="2" charset="2"/>
                              </a:rPr>
                              <m:t>𝑣</m:t>
                            </m:r>
                          </m:e>
                        </m:acc>
                      </m:num>
                      <m:den>
                        <m:r>
                          <a:rPr lang="en-US" b="0" i="1" smtClean="0">
                            <a:latin typeface="Cambria Math" panose="02040503050406030204" pitchFamily="18" charset="0"/>
                            <a:cs typeface="Times New Roman" panose="02020603050405020304" pitchFamily="18" charset="0"/>
                            <a:sym typeface="Wingdings" pitchFamily="2" charset="2"/>
                          </a:rPr>
                          <m:t>𝑑𝑡</m:t>
                        </m:r>
                      </m:den>
                    </m:f>
                    <m:r>
                      <a:rPr lang="en-US" b="0" i="1" smtClean="0">
                        <a:latin typeface="Cambria Math" panose="02040503050406030204" pitchFamily="18" charset="0"/>
                        <a:cs typeface="Times New Roman" panose="02020603050405020304" pitchFamily="18" charset="0"/>
                        <a:sym typeface="Wingdings" pitchFamily="2" charset="2"/>
                      </a:rPr>
                      <m:t>+</m:t>
                    </m:r>
                    <m:f>
                      <m:fPr>
                        <m:ctrlPr>
                          <a:rPr lang="en-US" b="0" i="1" smtClean="0">
                            <a:latin typeface="Cambria Math" panose="02040503050406030204" pitchFamily="18" charset="0"/>
                            <a:cs typeface="Times New Roman" panose="02020603050405020304" pitchFamily="18" charset="0"/>
                            <a:sym typeface="Wingdings" pitchFamily="2" charset="2"/>
                          </a:rPr>
                        </m:ctrlPr>
                      </m:fPr>
                      <m:num>
                        <m:r>
                          <a:rPr lang="en-US" b="0" i="1" smtClean="0">
                            <a:latin typeface="Cambria Math" panose="02040503050406030204" pitchFamily="18" charset="0"/>
                            <a:cs typeface="Times New Roman" panose="02020603050405020304" pitchFamily="18" charset="0"/>
                            <a:sym typeface="Wingdings" pitchFamily="2" charset="2"/>
                          </a:rPr>
                          <m:t>𝑑𝑚</m:t>
                        </m:r>
                      </m:num>
                      <m:den>
                        <m:r>
                          <a:rPr lang="en-US" b="0" i="1" smtClean="0">
                            <a:latin typeface="Cambria Math" panose="02040503050406030204" pitchFamily="18" charset="0"/>
                            <a:cs typeface="Times New Roman" panose="02020603050405020304" pitchFamily="18" charset="0"/>
                            <a:sym typeface="Wingdings" pitchFamily="2" charset="2"/>
                          </a:rPr>
                          <m:t>𝑑𝑡</m:t>
                        </m:r>
                      </m:den>
                    </m:f>
                    <m:acc>
                      <m:accPr>
                        <m:chr m:val="⃗"/>
                        <m:ctrlPr>
                          <a:rPr lang="en-US" b="0" i="1" smtClean="0">
                            <a:latin typeface="Cambria Math" panose="02040503050406030204" pitchFamily="18" charset="0"/>
                            <a:cs typeface="Times New Roman" panose="02020603050405020304" pitchFamily="18" charset="0"/>
                            <a:sym typeface="Wingdings" pitchFamily="2" charset="2"/>
                          </a:rPr>
                        </m:ctrlPr>
                      </m:accPr>
                      <m:e>
                        <m:r>
                          <a:rPr lang="en-US" b="0" i="1" smtClean="0">
                            <a:latin typeface="Cambria Math" panose="02040503050406030204" pitchFamily="18" charset="0"/>
                            <a:cs typeface="Times New Roman" panose="02020603050405020304" pitchFamily="18" charset="0"/>
                            <a:sym typeface="Wingdings" pitchFamily="2" charset="2"/>
                          </a:rPr>
                          <m:t>𝑣</m:t>
                        </m:r>
                      </m:e>
                    </m:acc>
                    <m:r>
                      <a:rPr lang="en-US" b="0" i="1" smtClean="0">
                        <a:latin typeface="Cambria Math" panose="02040503050406030204" pitchFamily="18" charset="0"/>
                        <a:cs typeface="Times New Roman" panose="02020603050405020304" pitchFamily="18" charset="0"/>
                        <a:sym typeface="Wingdings" pitchFamily="2" charset="2"/>
                      </a:rPr>
                      <m:t>=</m:t>
                    </m:r>
                    <m:r>
                      <a:rPr lang="en-US" b="0" i="1" smtClean="0">
                        <a:latin typeface="Cambria Math" panose="02040503050406030204" pitchFamily="18" charset="0"/>
                        <a:cs typeface="Times New Roman" panose="02020603050405020304" pitchFamily="18" charset="0"/>
                        <a:sym typeface="Wingdings" pitchFamily="2" charset="2"/>
                      </a:rPr>
                      <m:t>𝑚</m:t>
                    </m:r>
                    <m:f>
                      <m:fPr>
                        <m:ctrlPr>
                          <a:rPr lang="en-US" b="0" i="1" smtClean="0">
                            <a:latin typeface="Cambria Math" panose="02040503050406030204" pitchFamily="18" charset="0"/>
                            <a:cs typeface="Times New Roman" panose="02020603050405020304" pitchFamily="18" charset="0"/>
                            <a:sym typeface="Wingdings" pitchFamily="2" charset="2"/>
                          </a:rPr>
                        </m:ctrlPr>
                      </m:fPr>
                      <m:num>
                        <m:r>
                          <a:rPr lang="en-US" b="0" i="1" smtClean="0">
                            <a:latin typeface="Cambria Math" panose="02040503050406030204" pitchFamily="18" charset="0"/>
                            <a:cs typeface="Times New Roman" panose="02020603050405020304" pitchFamily="18" charset="0"/>
                            <a:sym typeface="Wingdings" pitchFamily="2" charset="2"/>
                          </a:rPr>
                          <m:t>𝑑</m:t>
                        </m:r>
                        <m:acc>
                          <m:accPr>
                            <m:chr m:val="⃗"/>
                            <m:ctrlPr>
                              <a:rPr lang="en-US" b="0" i="1" smtClean="0">
                                <a:latin typeface="Cambria Math" panose="02040503050406030204" pitchFamily="18" charset="0"/>
                                <a:cs typeface="Times New Roman" panose="02020603050405020304" pitchFamily="18" charset="0"/>
                                <a:sym typeface="Wingdings" pitchFamily="2" charset="2"/>
                              </a:rPr>
                            </m:ctrlPr>
                          </m:accPr>
                          <m:e>
                            <m:r>
                              <a:rPr lang="en-US" b="0" i="1" smtClean="0">
                                <a:latin typeface="Cambria Math" panose="02040503050406030204" pitchFamily="18" charset="0"/>
                                <a:cs typeface="Times New Roman" panose="02020603050405020304" pitchFamily="18" charset="0"/>
                                <a:sym typeface="Wingdings" pitchFamily="2" charset="2"/>
                              </a:rPr>
                              <m:t>𝑣</m:t>
                            </m:r>
                          </m:e>
                        </m:acc>
                      </m:num>
                      <m:den>
                        <m:r>
                          <a:rPr lang="en-US" b="0" i="1" smtClean="0">
                            <a:latin typeface="Cambria Math" panose="02040503050406030204" pitchFamily="18" charset="0"/>
                            <a:cs typeface="Times New Roman" panose="02020603050405020304" pitchFamily="18" charset="0"/>
                            <a:sym typeface="Wingdings" pitchFamily="2" charset="2"/>
                          </a:rPr>
                          <m:t>𝑑𝑡</m:t>
                        </m:r>
                      </m:den>
                    </m:f>
                    <m:r>
                      <a:rPr lang="en-US" b="0" i="1" smtClean="0">
                        <a:latin typeface="Cambria Math" panose="02040503050406030204" pitchFamily="18" charset="0"/>
                        <a:cs typeface="Times New Roman" panose="02020603050405020304" pitchFamily="18" charset="0"/>
                        <a:sym typeface="Wingdings" pitchFamily="2" charset="2"/>
                      </a:rPr>
                      <m:t>=</m:t>
                    </m:r>
                    <m:r>
                      <a:rPr lang="en-US" b="0" i="1" smtClean="0">
                        <a:latin typeface="Cambria Math" panose="02040503050406030204" pitchFamily="18" charset="0"/>
                        <a:cs typeface="Times New Roman" panose="02020603050405020304" pitchFamily="18" charset="0"/>
                        <a:sym typeface="Wingdings" pitchFamily="2" charset="2"/>
                      </a:rPr>
                      <m:t>𝑚</m:t>
                    </m:r>
                    <m:acc>
                      <m:accPr>
                        <m:chr m:val="⃗"/>
                        <m:ctrlPr>
                          <a:rPr lang="en-US" b="0" i="1" smtClean="0">
                            <a:latin typeface="Cambria Math" panose="02040503050406030204" pitchFamily="18" charset="0"/>
                            <a:cs typeface="Times New Roman" panose="02020603050405020304" pitchFamily="18" charset="0"/>
                            <a:sym typeface="Wingdings" pitchFamily="2" charset="2"/>
                          </a:rPr>
                        </m:ctrlPr>
                      </m:accPr>
                      <m:e>
                        <m:r>
                          <a:rPr lang="en-US" b="0" i="1" smtClean="0">
                            <a:latin typeface="Cambria Math" panose="02040503050406030204" pitchFamily="18" charset="0"/>
                            <a:cs typeface="Times New Roman" panose="02020603050405020304" pitchFamily="18" charset="0"/>
                            <a:sym typeface="Wingdings" pitchFamily="2" charset="2"/>
                          </a:rPr>
                          <m:t>𝑎</m:t>
                        </m:r>
                      </m:e>
                    </m:acc>
                  </m:oMath>
                </a14:m>
                <a:r>
                  <a:rPr lang="en-US" dirty="0">
                    <a:latin typeface="Times New Roman" panose="02020603050405020304" pitchFamily="18" charset="0"/>
                    <a:cs typeface="Times New Roman" panose="02020603050405020304" pitchFamily="18" charset="0"/>
                    <a:sym typeface="Wingdings" pitchFamily="2" charset="2"/>
                  </a:rPr>
                  <a:t>  assuming the mass of the object is constant.</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sym typeface="Wingdings" pitchFamily="2" charset="2"/>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sym typeface="Wingdings" pitchFamily="2" charset="2"/>
                  </a:rPr>
                  <a:t>From the acceleration (</a:t>
                </a:r>
                <a14:m>
                  <m:oMath xmlns:m="http://schemas.openxmlformats.org/officeDocument/2006/math">
                    <m:acc>
                      <m:accPr>
                        <m:chr m:val="⃗"/>
                        <m:ctrlPr>
                          <a:rPr lang="en-US" i="1" smtClean="0">
                            <a:latin typeface="Cambria Math" panose="02040503050406030204" pitchFamily="18" charset="0"/>
                            <a:cs typeface="Times New Roman" panose="02020603050405020304" pitchFamily="18" charset="0"/>
                            <a:sym typeface="Wingdings" pitchFamily="2" charset="2"/>
                          </a:rPr>
                        </m:ctrlPr>
                      </m:accPr>
                      <m:e>
                        <m:r>
                          <a:rPr lang="en-US" b="0" i="1" smtClean="0">
                            <a:latin typeface="Cambria Math" panose="02040503050406030204" pitchFamily="18" charset="0"/>
                            <a:cs typeface="Times New Roman" panose="02020603050405020304" pitchFamily="18" charset="0"/>
                            <a:sym typeface="Wingdings" pitchFamily="2" charset="2"/>
                          </a:rPr>
                          <m:t>𝑎</m:t>
                        </m:r>
                      </m:e>
                    </m:acc>
                  </m:oMath>
                </a14:m>
                <a:r>
                  <a:rPr lang="en-US" dirty="0">
                    <a:latin typeface="Times New Roman" panose="02020603050405020304" pitchFamily="18" charset="0"/>
                    <a:cs typeface="Times New Roman" panose="02020603050405020304" pitchFamily="18" charset="0"/>
                    <a:sym typeface="Wingdings" pitchFamily="2" charset="2"/>
                  </a:rPr>
                  <a:t>) we can determine the velocity (as a function of time  </a:t>
                </a:r>
                <a14:m>
                  <m:oMath xmlns:m="http://schemas.openxmlformats.org/officeDocument/2006/math">
                    <m:acc>
                      <m:accPr>
                        <m:chr m:val="⃗"/>
                        <m:ctrlPr>
                          <a:rPr lang="en-US" b="0" i="1" smtClean="0">
                            <a:latin typeface="Cambria Math" panose="02040503050406030204" pitchFamily="18" charset="0"/>
                            <a:cs typeface="Times New Roman" panose="02020603050405020304" pitchFamily="18" charset="0"/>
                            <a:sym typeface="Wingdings" pitchFamily="2" charset="2"/>
                          </a:rPr>
                        </m:ctrlPr>
                      </m:accPr>
                      <m:e>
                        <m:r>
                          <a:rPr lang="en-US" b="0" i="1" smtClean="0">
                            <a:latin typeface="Cambria Math" panose="02040503050406030204" pitchFamily="18" charset="0"/>
                            <a:cs typeface="Times New Roman" panose="02020603050405020304" pitchFamily="18" charset="0"/>
                            <a:sym typeface="Wingdings" pitchFamily="2" charset="2"/>
                          </a:rPr>
                          <m:t>𝑣</m:t>
                        </m:r>
                      </m:e>
                    </m:acc>
                    <m:d>
                      <m:dPr>
                        <m:ctrlPr>
                          <a:rPr lang="en-US" b="0" i="1" smtClean="0">
                            <a:latin typeface="Cambria Math" panose="02040503050406030204" pitchFamily="18" charset="0"/>
                            <a:cs typeface="Times New Roman" panose="02020603050405020304" pitchFamily="18" charset="0"/>
                            <a:sym typeface="Wingdings" pitchFamily="2" charset="2"/>
                          </a:rPr>
                        </m:ctrlPr>
                      </m:dPr>
                      <m:e>
                        <m:r>
                          <a:rPr lang="en-US" b="0" i="1" smtClean="0">
                            <a:latin typeface="Cambria Math" panose="02040503050406030204" pitchFamily="18" charset="0"/>
                            <a:cs typeface="Times New Roman" panose="02020603050405020304" pitchFamily="18" charset="0"/>
                            <a:sym typeface="Wingdings" pitchFamily="2" charset="2"/>
                          </a:rPr>
                          <m:t>𝑡</m:t>
                        </m:r>
                      </m:e>
                    </m:d>
                  </m:oMath>
                </a14:m>
                <a:r>
                  <a:rPr lang="en-US" dirty="0">
                    <a:latin typeface="Times New Roman" panose="02020603050405020304" pitchFamily="18" charset="0"/>
                    <a:cs typeface="Times New Roman" panose="02020603050405020304" pitchFamily="18" charset="0"/>
                    <a:sym typeface="Wingdings" pitchFamily="2" charset="2"/>
                  </a:rPr>
                  <a:t>) and the position of the object (as a function of time  </a:t>
                </a:r>
                <a14:m>
                  <m:oMath xmlns:m="http://schemas.openxmlformats.org/officeDocument/2006/math">
                    <m:acc>
                      <m:accPr>
                        <m:chr m:val="⃗"/>
                        <m:ctrlPr>
                          <a:rPr lang="en-US" b="0" i="1" smtClean="0">
                            <a:latin typeface="Cambria Math" panose="02040503050406030204" pitchFamily="18" charset="0"/>
                            <a:cs typeface="Times New Roman" panose="02020603050405020304" pitchFamily="18" charset="0"/>
                            <a:sym typeface="Wingdings" pitchFamily="2" charset="2"/>
                          </a:rPr>
                        </m:ctrlPr>
                      </m:accPr>
                      <m:e>
                        <m:r>
                          <a:rPr lang="en-US" b="0" i="1" smtClean="0">
                            <a:latin typeface="Cambria Math" panose="02040503050406030204" pitchFamily="18" charset="0"/>
                            <a:cs typeface="Times New Roman" panose="02020603050405020304" pitchFamily="18" charset="0"/>
                            <a:sym typeface="Wingdings" pitchFamily="2" charset="2"/>
                          </a:rPr>
                          <m:t>𝑟</m:t>
                        </m:r>
                      </m:e>
                    </m:acc>
                    <m:d>
                      <m:dPr>
                        <m:ctrlPr>
                          <a:rPr lang="en-US" b="0" i="1" smtClean="0">
                            <a:latin typeface="Cambria Math" panose="02040503050406030204" pitchFamily="18" charset="0"/>
                            <a:cs typeface="Times New Roman" panose="02020603050405020304" pitchFamily="18" charset="0"/>
                            <a:sym typeface="Wingdings" pitchFamily="2" charset="2"/>
                          </a:rPr>
                        </m:ctrlPr>
                      </m:dPr>
                      <m:e>
                        <m:r>
                          <a:rPr lang="en-US" b="0" i="1" smtClean="0">
                            <a:latin typeface="Cambria Math" panose="02040503050406030204" pitchFamily="18" charset="0"/>
                            <a:cs typeface="Times New Roman" panose="02020603050405020304" pitchFamily="18" charset="0"/>
                            <a:sym typeface="Wingdings" pitchFamily="2" charset="2"/>
                          </a:rPr>
                          <m:t>𝑡</m:t>
                        </m:r>
                      </m:e>
                    </m:d>
                  </m:oMath>
                </a14:m>
                <a:r>
                  <a:rPr lang="en-US" dirty="0">
                    <a:latin typeface="Times New Roman" panose="02020603050405020304" pitchFamily="18" charset="0"/>
                    <a:cs typeface="Times New Roman" panose="02020603050405020304" pitchFamily="18" charset="0"/>
                    <a:sym typeface="Wingdings" pitchFamily="2" charset="2"/>
                  </a:rPr>
                  <a:t>) at any future time.</a:t>
                </a:r>
              </a:p>
            </p:txBody>
          </p:sp>
        </mc:Choice>
        <mc:Fallback xmlns="">
          <p:sp>
            <p:nvSpPr>
              <p:cNvPr id="5" name="TextBox 4">
                <a:extLst>
                  <a:ext uri="{FF2B5EF4-FFF2-40B4-BE49-F238E27FC236}">
                    <a16:creationId xmlns:a16="http://schemas.microsoft.com/office/drawing/2014/main" id="{EC39D3AD-DD1A-FD35-367D-8861C1AEE0CB}"/>
                  </a:ext>
                </a:extLst>
              </p:cNvPr>
              <p:cNvSpPr txBox="1">
                <a:spLocks noRot="1" noChangeAspect="1" noMove="1" noResize="1" noEditPoints="1" noAdjustHandles="1" noChangeArrowheads="1" noChangeShapeType="1" noTextEdit="1"/>
              </p:cNvSpPr>
              <p:nvPr/>
            </p:nvSpPr>
            <p:spPr>
              <a:xfrm>
                <a:off x="167052" y="680817"/>
                <a:ext cx="11857896" cy="6055504"/>
              </a:xfrm>
              <a:prstGeom prst="rect">
                <a:avLst/>
              </a:prstGeom>
              <a:blipFill>
                <a:blip r:embed="rId2"/>
                <a:stretch>
                  <a:fillRect l="-321" t="-418" b="-628"/>
                </a:stretch>
              </a:blipFill>
            </p:spPr>
            <p:txBody>
              <a:bodyPr/>
              <a:lstStyle/>
              <a:p>
                <a:r>
                  <a:rPr lang="en-US">
                    <a:noFill/>
                  </a:rPr>
                  <a:t> </a:t>
                </a:r>
              </a:p>
            </p:txBody>
          </p:sp>
        </mc:Fallback>
      </mc:AlternateContent>
    </p:spTree>
    <p:extLst>
      <p:ext uri="{BB962C8B-B14F-4D97-AF65-F5344CB8AC3E}">
        <p14:creationId xmlns:p14="http://schemas.microsoft.com/office/powerpoint/2010/main" val="3850738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39EFDB-461A-B779-D518-A35163FECBC1}"/>
              </a:ext>
            </a:extLst>
          </p:cNvPr>
          <p:cNvSpPr txBox="1"/>
          <p:nvPr/>
        </p:nvSpPr>
        <p:spPr>
          <a:xfrm>
            <a:off x="120981" y="87072"/>
            <a:ext cx="1031789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Introduction and Course Outline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80AF610-7157-6D95-6203-8BF49477D56C}"/>
                  </a:ext>
                </a:extLst>
              </p:cNvPr>
              <p:cNvSpPr txBox="1"/>
              <p:nvPr/>
            </p:nvSpPr>
            <p:spPr>
              <a:xfrm>
                <a:off x="361507" y="733647"/>
                <a:ext cx="11621386" cy="4913333"/>
              </a:xfrm>
              <a:prstGeom prst="rect">
                <a:avLst/>
              </a:prstGeom>
              <a:noFill/>
            </p:spPr>
            <p:txBody>
              <a:bodyPr wrap="square" rtlCol="0">
                <a:spAutoFit/>
              </a:bodyPr>
              <a:lstStyle/>
              <a:p>
                <a:r>
                  <a:rPr lang="en-US" dirty="0">
                    <a:solidFill>
                      <a:srgbClr val="00B050"/>
                    </a:solidFill>
                    <a:latin typeface="Times New Roman" panose="02020603050405020304" pitchFamily="18" charset="0"/>
                    <a:cs typeface="Times New Roman" panose="02020603050405020304" pitchFamily="18" charset="0"/>
                  </a:rPr>
                  <a:t>Basics of Physics 110</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i="1" dirty="0">
                    <a:solidFill>
                      <a:srgbClr val="00B050"/>
                    </a:solidFill>
                    <a:latin typeface="Times New Roman" panose="02020603050405020304" pitchFamily="18" charset="0"/>
                    <a:cs typeface="Times New Roman" panose="02020603050405020304" pitchFamily="18" charset="0"/>
                  </a:rPr>
                  <a:t>Energy</a:t>
                </a:r>
                <a:r>
                  <a:rPr lang="en-US" dirty="0">
                    <a:latin typeface="Times New Roman" panose="02020603050405020304" pitchFamily="18" charset="0"/>
                    <a:cs typeface="Times New Roman" panose="02020603050405020304" pitchFamily="18" charset="0"/>
                  </a:rPr>
                  <a:t> – In the absence of any external forces (aside from friction which cannot be internalized) there can be no change in energy of an isolated system.</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call this </a:t>
                </a:r>
                <a:r>
                  <a:rPr lang="en-US" b="1" i="1" dirty="0">
                    <a:latin typeface="Times New Roman" panose="02020603050405020304" pitchFamily="18" charset="0"/>
                    <a:cs typeface="Times New Roman" panose="02020603050405020304" pitchFamily="18" charset="0"/>
                  </a:rPr>
                  <a:t>conservation of energy</a:t>
                </a:r>
                <a:r>
                  <a:rPr lang="en-US" dirty="0">
                    <a:latin typeface="Times New Roman" panose="02020603050405020304" pitchFamily="18" charset="0"/>
                    <a:cs typeface="Times New Roman" panose="02020603050405020304" pitchFamily="18" charset="0"/>
                  </a:rPr>
                  <a:t>, where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𝐸𝑛𝑒𝑟𝑔𝑦</m:t>
                        </m:r>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𝑠𝑦𝑠𝑡𝑒𝑚</m:t>
                        </m:r>
                      </m:sub>
                    </m:sSub>
                    <m:r>
                      <a:rPr lang="en-US" b="0" i="1" smtClean="0">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𝑘𝑖𝑛𝑒𝑡𝑖𝑐</m:t>
                    </m:r>
                    <m:r>
                      <a:rPr lang="en-US" b="0" i="1" smtClean="0">
                        <a:latin typeface="Cambria Math" panose="02040503050406030204" pitchFamily="18" charset="0"/>
                        <a:ea typeface="Cambria Math" panose="02040503050406030204" pitchFamily="18" charset="0"/>
                        <a:cs typeface="Times New Roman" panose="02020603050405020304" pitchFamily="18" charset="0"/>
                      </a:rPr>
                      <m:t> </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𝑒𝑛𝑒𝑟𝑔𝑦</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𝑝𝑜𝑡𝑒𝑛𝑡𝑖𝑎𝑙</m:t>
                    </m:r>
                    <m:r>
                      <a:rPr lang="en-US" b="0" i="1" smtClean="0">
                        <a:latin typeface="Cambria Math" panose="02040503050406030204" pitchFamily="18" charset="0"/>
                        <a:ea typeface="Cambria Math" panose="02040503050406030204" pitchFamily="18" charset="0"/>
                        <a:cs typeface="Times New Roman" panose="02020603050405020304" pitchFamily="18" charset="0"/>
                      </a:rPr>
                      <m:t> </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𝑒𝑛𝑒𝑟𝑔𝑦</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𝑊𝑜𝑟𝑘</m:t>
                        </m:r>
                        <m:r>
                          <a:rPr lang="en-US" b="0" i="1" smtClean="0">
                            <a:latin typeface="Cambria Math" panose="02040503050406030204" pitchFamily="18" charset="0"/>
                            <a:ea typeface="Cambria Math" panose="02040503050406030204" pitchFamily="18" charset="0"/>
                            <a:cs typeface="Times New Roman" panose="02020603050405020304" pitchFamily="18" charset="0"/>
                          </a:rPr>
                          <m:t> </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𝑑𝑜𝑛𝑒</m:t>
                        </m:r>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𝑒𝑥𝑡𝑒𝑟𝑛𝑎𝑙</m:t>
                        </m:r>
                        <m:r>
                          <a:rPr lang="en-US" b="0" i="1" smtClean="0">
                            <a:latin typeface="Cambria Math" panose="02040503050406030204" pitchFamily="18" charset="0"/>
                            <a:ea typeface="Cambria Math" panose="02040503050406030204" pitchFamily="18" charset="0"/>
                            <a:cs typeface="Times New Roman" panose="02020603050405020304" pitchFamily="18" charset="0"/>
                          </a:rPr>
                          <m:t> </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𝑓𝑜𝑟𝑐𝑒𝑠</m:t>
                        </m:r>
                      </m:sub>
                    </m:sSub>
                    <m:r>
                      <a:rPr lang="en-US" b="0" i="1" smtClean="0">
                        <a:latin typeface="Cambria Math" panose="02040503050406030204" pitchFamily="18" charset="0"/>
                        <a:ea typeface="Cambria Math" panose="02040503050406030204" pitchFamily="18" charset="0"/>
                        <a:cs typeface="Times New Roman" panose="02020603050405020304" pitchFamily="18" charset="0"/>
                      </a:rPr>
                      <m:t>=0</m:t>
                    </m:r>
                  </m:oMath>
                </a14:m>
                <a:r>
                  <a:rPr lang="en-US"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sym typeface="Wingdings" pitchFamily="2" charset="2"/>
                  </a:rPr>
                  <a:t>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sym typeface="Wingdings" pitchFamily="2" charset="2"/>
                      </a:rPr>
                      <m:t>∆</m:t>
                    </m:r>
                    <m:r>
                      <a:rPr lang="en-US" b="0" i="1" smtClean="0">
                        <a:latin typeface="Cambria Math" panose="02040503050406030204" pitchFamily="18" charset="0"/>
                        <a:ea typeface="Cambria Math" panose="02040503050406030204" pitchFamily="18" charset="0"/>
                        <a:cs typeface="Times New Roman" panose="02020603050405020304" pitchFamily="18" charset="0"/>
                        <a:sym typeface="Wingdings" pitchFamily="2" charset="2"/>
                      </a:rPr>
                      <m:t>𝐸</m:t>
                    </m:r>
                    <m:r>
                      <a:rPr lang="en-US" b="0" i="1" smtClean="0">
                        <a:latin typeface="Cambria Math" panose="02040503050406030204" pitchFamily="18" charset="0"/>
                        <a:ea typeface="Cambria Math" panose="02040503050406030204" pitchFamily="18" charset="0"/>
                        <a:cs typeface="Times New Roman" panose="02020603050405020304" pitchFamily="18" charset="0"/>
                        <a:sym typeface="Wingdings" pitchFamily="2" charset="2"/>
                      </a:rPr>
                      <m:t>=∆</m:t>
                    </m:r>
                    <m:r>
                      <a:rPr lang="en-US" b="0" i="1" smtClean="0">
                        <a:latin typeface="Cambria Math" panose="02040503050406030204" pitchFamily="18" charset="0"/>
                        <a:ea typeface="Cambria Math" panose="02040503050406030204" pitchFamily="18" charset="0"/>
                        <a:cs typeface="Times New Roman" panose="02020603050405020304" pitchFamily="18" charset="0"/>
                        <a:sym typeface="Wingdings" pitchFamily="2" charset="2"/>
                      </a:rPr>
                      <m:t>𝐾</m:t>
                    </m:r>
                    <m:r>
                      <a:rPr lang="en-US" b="0" i="1" smtClean="0">
                        <a:latin typeface="Cambria Math" panose="02040503050406030204" pitchFamily="18" charset="0"/>
                        <a:ea typeface="Cambria Math" panose="02040503050406030204" pitchFamily="18" charset="0"/>
                        <a:cs typeface="Times New Roman" panose="02020603050405020304" pitchFamily="18" charset="0"/>
                        <a:sym typeface="Wingdings" pitchFamily="2" charset="2"/>
                      </a:rPr>
                      <m:t>+∆</m:t>
                    </m:r>
                    <m:r>
                      <a:rPr lang="en-US" b="0" i="1" smtClean="0">
                        <a:latin typeface="Cambria Math" panose="02040503050406030204" pitchFamily="18" charset="0"/>
                        <a:ea typeface="Cambria Math" panose="02040503050406030204" pitchFamily="18" charset="0"/>
                        <a:cs typeface="Times New Roman" panose="02020603050405020304" pitchFamily="18" charset="0"/>
                        <a:sym typeface="Wingdings" pitchFamily="2" charset="2"/>
                      </a:rPr>
                      <m:t>𝑈</m:t>
                    </m:r>
                    <m:r>
                      <a:rPr lang="en-US" b="0" i="1" smtClean="0">
                        <a:latin typeface="Cambria Math" panose="02040503050406030204" pitchFamily="18" charset="0"/>
                        <a:ea typeface="Cambria Math" panose="02040503050406030204" pitchFamily="18" charset="0"/>
                        <a:cs typeface="Times New Roman" panose="02020603050405020304" pitchFamily="18" charset="0"/>
                        <a:sym typeface="Wingdings" pitchFamily="2" charset="2"/>
                      </a:rPr>
                      <m:t>=</m:t>
                    </m:r>
                    <m:sSub>
                      <m:sSubPr>
                        <m:ctrlPr>
                          <a:rPr lang="en-US" b="0" i="1" smtClean="0">
                            <a:latin typeface="Cambria Math" panose="02040503050406030204" pitchFamily="18" charset="0"/>
                            <a:ea typeface="Cambria Math" panose="02040503050406030204" pitchFamily="18" charset="0"/>
                            <a:cs typeface="Times New Roman" panose="02020603050405020304" pitchFamily="18" charset="0"/>
                            <a:sym typeface="Wingdings" pitchFamily="2" charset="2"/>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sym typeface="Wingdings" pitchFamily="2" charset="2"/>
                          </a:rPr>
                          <m:t>𝑊</m:t>
                        </m:r>
                      </m:e>
                      <m:sub>
                        <m:r>
                          <a:rPr lang="en-US" b="0" i="1" smtClean="0">
                            <a:latin typeface="Cambria Math" panose="02040503050406030204" pitchFamily="18" charset="0"/>
                            <a:ea typeface="Cambria Math" panose="02040503050406030204" pitchFamily="18" charset="0"/>
                            <a:cs typeface="Times New Roman" panose="02020603050405020304" pitchFamily="18" charset="0"/>
                            <a:sym typeface="Wingdings" pitchFamily="2" charset="2"/>
                          </a:rPr>
                          <m:t>𝑛𝑒𝑡</m:t>
                        </m:r>
                      </m:sub>
                    </m:sSub>
                    <m:r>
                      <a:rPr lang="en-US" b="0" i="1" smtClean="0">
                        <a:latin typeface="Cambria Math" panose="02040503050406030204" pitchFamily="18" charset="0"/>
                        <a:ea typeface="Cambria Math" panose="02040503050406030204" pitchFamily="18" charset="0"/>
                        <a:cs typeface="Times New Roman" panose="02020603050405020304" pitchFamily="18" charset="0"/>
                        <a:sym typeface="Wingdings" pitchFamily="2" charset="2"/>
                      </a:rPr>
                      <m:t>=0</m:t>
                    </m:r>
                  </m:oMath>
                </a14:m>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ea typeface="Cambria Math" panose="02040503050406030204" pitchFamily="18" charset="0"/>
                    <a:cs typeface="Times New Roman" panose="02020603050405020304" pitchFamily="18" charset="0"/>
                  </a:rPr>
                  <a:t>	</a:t>
                </a:r>
              </a:p>
              <a:p>
                <a:pPr lvl="1"/>
                <a:r>
                  <a:rPr lang="en-US" dirty="0">
                    <a:latin typeface="Times New Roman" panose="02020603050405020304" pitchFamily="18" charset="0"/>
                    <a:ea typeface="Cambria Math" panose="02040503050406030204" pitchFamily="18" charset="0"/>
                    <a:cs typeface="Times New Roman" panose="02020603050405020304" pitchFamily="18" charset="0"/>
                  </a:rPr>
                  <a:t>	where</a:t>
                </a:r>
                <a:r>
                  <a:rPr lang="en-US" dirty="0">
                    <a:ea typeface="Cambria Math" panose="02040503050406030204" pitchFamily="18" charset="0"/>
                    <a:cs typeface="Times New Roman" panose="02020603050405020304" pitchFamily="18" charset="0"/>
                  </a:rPr>
                  <a:t>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𝐾</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𝐾</m:t>
                        </m:r>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𝑓</m:t>
                        </m:r>
                      </m:sub>
                    </m:sSub>
                    <m:r>
                      <a:rPr lang="en-US"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𝐾</m:t>
                        </m:r>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𝑖</m:t>
                        </m:r>
                      </m:sub>
                    </m:sSub>
                    <m:r>
                      <a:rPr lang="en-US" b="0" i="1" smtClean="0">
                        <a:latin typeface="Cambria Math" panose="02040503050406030204" pitchFamily="18" charset="0"/>
                        <a:ea typeface="Cambria Math" panose="02040503050406030204" pitchFamily="18" charset="0"/>
                        <a:cs typeface="Times New Roman" panose="02020603050405020304" pitchFamily="18" charset="0"/>
                      </a:rPr>
                      <m:t>=</m:t>
                    </m:r>
                    <m:box>
                      <m:box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boxPr>
                      <m:e>
                        <m:argPr>
                          <m:argSz m:val="-1"/>
                        </m:argPr>
                        <m:f>
                          <m:f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ea typeface="Cambria Math" panose="02040503050406030204" pitchFamily="18" charset="0"/>
                                <a:cs typeface="Times New Roman" panose="02020603050405020304" pitchFamily="18" charset="0"/>
                              </a:rPr>
                              <m:t>1</m:t>
                            </m:r>
                          </m:num>
                          <m:den>
                            <m:r>
                              <a:rPr lang="en-US" b="0" i="1" smtClean="0">
                                <a:latin typeface="Cambria Math" panose="02040503050406030204" pitchFamily="18" charset="0"/>
                                <a:ea typeface="Cambria Math" panose="02040503050406030204" pitchFamily="18" charset="0"/>
                                <a:cs typeface="Times New Roman" panose="02020603050405020304" pitchFamily="18" charset="0"/>
                              </a:rPr>
                              <m:t>2</m:t>
                            </m:r>
                          </m:den>
                        </m:f>
                      </m:e>
                    </m:box>
                    <m:r>
                      <a:rPr lang="en-US" b="0" i="1" smtClean="0">
                        <a:latin typeface="Cambria Math" panose="02040503050406030204" pitchFamily="18" charset="0"/>
                        <a:ea typeface="Cambria Math" panose="02040503050406030204" pitchFamily="18" charset="0"/>
                        <a:cs typeface="Times New Roman" panose="02020603050405020304" pitchFamily="18" charset="0"/>
                      </a:rPr>
                      <m:t>𝑚</m:t>
                    </m:r>
                    <m:sSubSup>
                      <m:sSubSup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bSupPr>
                      <m:e>
                        <m:r>
                          <a:rPr lang="en-US" b="0" i="1" smtClean="0">
                            <a:latin typeface="Cambria Math" panose="02040503050406030204" pitchFamily="18" charset="0"/>
                            <a:ea typeface="Cambria Math" panose="02040503050406030204" pitchFamily="18" charset="0"/>
                            <a:cs typeface="Times New Roman" panose="02020603050405020304" pitchFamily="18" charset="0"/>
                          </a:rPr>
                          <m:t>𝑣</m:t>
                        </m:r>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𝑓</m:t>
                        </m:r>
                      </m:sub>
                      <m:sup>
                        <m:r>
                          <a:rPr lang="en-US" b="0" i="1" smtClean="0">
                            <a:latin typeface="Cambria Math" panose="02040503050406030204" pitchFamily="18" charset="0"/>
                            <a:ea typeface="Cambria Math" panose="02040503050406030204" pitchFamily="18" charset="0"/>
                            <a:cs typeface="Times New Roman" panose="02020603050405020304" pitchFamily="18" charset="0"/>
                          </a:rPr>
                          <m:t>2</m:t>
                        </m:r>
                      </m:sup>
                    </m:sSubSup>
                    <m:r>
                      <a:rPr lang="en-US" b="0" i="1" smtClean="0">
                        <a:latin typeface="Cambria Math" panose="02040503050406030204" pitchFamily="18" charset="0"/>
                        <a:ea typeface="Cambria Math" panose="02040503050406030204" pitchFamily="18" charset="0"/>
                        <a:cs typeface="Times New Roman" panose="02020603050405020304" pitchFamily="18" charset="0"/>
                      </a:rPr>
                      <m:t>−</m:t>
                    </m:r>
                    <m:box>
                      <m:box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boxPr>
                      <m:e>
                        <m:argPr>
                          <m:argSz m:val="-1"/>
                        </m:argPr>
                        <m:f>
                          <m:f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ea typeface="Cambria Math" panose="02040503050406030204" pitchFamily="18" charset="0"/>
                                <a:cs typeface="Times New Roman" panose="02020603050405020304" pitchFamily="18" charset="0"/>
                              </a:rPr>
                              <m:t>1</m:t>
                            </m:r>
                          </m:num>
                          <m:den>
                            <m:r>
                              <a:rPr lang="en-US" b="0" i="1" smtClean="0">
                                <a:latin typeface="Cambria Math" panose="02040503050406030204" pitchFamily="18" charset="0"/>
                                <a:ea typeface="Cambria Math" panose="02040503050406030204" pitchFamily="18" charset="0"/>
                                <a:cs typeface="Times New Roman" panose="02020603050405020304" pitchFamily="18" charset="0"/>
                              </a:rPr>
                              <m:t>2</m:t>
                            </m:r>
                          </m:den>
                        </m:f>
                      </m:e>
                    </m:box>
                    <m:r>
                      <a:rPr lang="en-US" b="0" i="1" smtClean="0">
                        <a:latin typeface="Cambria Math" panose="02040503050406030204" pitchFamily="18" charset="0"/>
                        <a:ea typeface="Cambria Math" panose="02040503050406030204" pitchFamily="18" charset="0"/>
                        <a:cs typeface="Times New Roman" panose="02020603050405020304" pitchFamily="18" charset="0"/>
                      </a:rPr>
                      <m:t>𝑚</m:t>
                    </m:r>
                    <m:sSubSup>
                      <m:sSubSup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bSupPr>
                      <m:e>
                        <m:r>
                          <a:rPr lang="en-US" b="0" i="1" smtClean="0">
                            <a:latin typeface="Cambria Math" panose="02040503050406030204" pitchFamily="18" charset="0"/>
                            <a:ea typeface="Cambria Math" panose="02040503050406030204" pitchFamily="18" charset="0"/>
                            <a:cs typeface="Times New Roman" panose="02020603050405020304" pitchFamily="18" charset="0"/>
                          </a:rPr>
                          <m:t>𝑣</m:t>
                        </m:r>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𝑖</m:t>
                        </m:r>
                      </m:sub>
                      <m:sup>
                        <m:r>
                          <a:rPr lang="en-US" b="0" i="1" smtClean="0">
                            <a:latin typeface="Cambria Math" panose="02040503050406030204" pitchFamily="18" charset="0"/>
                            <a:ea typeface="Cambria Math" panose="02040503050406030204" pitchFamily="18" charset="0"/>
                            <a:cs typeface="Times New Roman" panose="02020603050405020304" pitchFamily="18" charset="0"/>
                          </a:rPr>
                          <m:t>2</m:t>
                        </m:r>
                      </m:sup>
                    </m:sSubSup>
                  </m:oMath>
                </a14:m>
                <a:r>
                  <a:rPr lang="en-US" dirty="0">
                    <a:latin typeface="Times New Roman" panose="02020603050405020304" pitchFamily="18" charset="0"/>
                    <a:cs typeface="Times New Roman" panose="02020603050405020304" pitchFamily="18" charset="0"/>
                  </a:rPr>
                  <a:t> </a:t>
                </a:r>
              </a:p>
              <a:p>
                <a:pPr lvl="1"/>
                <a:r>
                  <a:rPr lang="en-US" dirty="0">
                    <a:latin typeface="Times New Roman" panose="02020603050405020304" pitchFamily="18" charset="0"/>
                    <a:cs typeface="Times New Roman" panose="02020603050405020304" pitchFamily="18" charset="0"/>
                  </a:rPr>
                  <a:t>	and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𝑈</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𝑈</m:t>
                        </m:r>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𝑓</m:t>
                        </m:r>
                      </m:sub>
                    </m:sSub>
                    <m:r>
                      <a:rPr lang="en-US"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𝑈</m:t>
                        </m:r>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𝑖</m:t>
                        </m:r>
                      </m:sub>
                    </m:sSub>
                    <m:r>
                      <a:rPr lang="en-US" b="0" i="1" smtClean="0">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𝑚𝑔</m:t>
                    </m:r>
                    <m:sSub>
                      <m:sSub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𝑦</m:t>
                        </m:r>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𝑓</m:t>
                        </m:r>
                      </m:sub>
                    </m:sSub>
                    <m:r>
                      <a:rPr lang="en-US" b="0" i="1" smtClean="0">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𝑚𝑔</m:t>
                    </m:r>
                    <m:sSub>
                      <m:sSub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𝑦</m:t>
                        </m:r>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𝑖</m:t>
                        </m:r>
                      </m:sub>
                    </m:sSub>
                  </m:oMath>
                </a14:m>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there are external forces, then work can be done and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𝑊</m:t>
                        </m:r>
                      </m:e>
                      <m:sub>
                        <m:r>
                          <a:rPr lang="en-US" b="0" i="1" smtClean="0">
                            <a:latin typeface="Cambria Math" panose="02040503050406030204" pitchFamily="18" charset="0"/>
                            <a:cs typeface="Times New Roman" panose="02020603050405020304" pitchFamily="18" charset="0"/>
                          </a:rPr>
                          <m:t>𝑛𝑒𝑡</m:t>
                        </m:r>
                      </m:sub>
                    </m:sSub>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0</m:t>
                    </m:r>
                    <m:r>
                      <a:rPr lang="en-US" b="0" i="0" smtClean="0">
                        <a:latin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cs typeface="Times New Roman" panose="02020603050405020304" pitchFamily="18" charset="0"/>
                  </a:rPr>
                  <a:t> The work done by the external forces is the product of the force along the direction of (or parallel to the) motion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𝐹</m:t>
                        </m:r>
                      </m:e>
                      <m:sub>
                        <m:r>
                          <a:rPr lang="en-US" i="1" smtClean="0">
                            <a:latin typeface="Cambria Math" panose="02040503050406030204" pitchFamily="18" charset="0"/>
                            <a:ea typeface="Cambria Math" panose="02040503050406030204" pitchFamily="18" charset="0"/>
                            <a:cs typeface="Times New Roman" panose="02020603050405020304" pitchFamily="18" charset="0"/>
                          </a:rPr>
                          <m:t>∥</m:t>
                        </m:r>
                      </m:sub>
                    </m:sSub>
                    <m:r>
                      <a:rPr lang="en-US" b="0" i="1" smtClean="0">
                        <a:latin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𝐹</m:t>
                        </m:r>
                      </m:e>
                      <m:sub>
                        <m:r>
                          <a:rPr lang="en-US" b="0" i="1" smtClean="0">
                            <a:latin typeface="Cambria Math" panose="02040503050406030204" pitchFamily="18" charset="0"/>
                            <a:cs typeface="Times New Roman" panose="02020603050405020304" pitchFamily="18" charset="0"/>
                          </a:rPr>
                          <m:t>𝑒𝑥𝑡</m:t>
                        </m:r>
                      </m:sub>
                    </m:sSub>
                    <m:func>
                      <m:funcPr>
                        <m:ctrlPr>
                          <a:rPr lang="en-US" b="0" i="1" smtClean="0">
                            <a:latin typeface="Cambria Math" panose="02040503050406030204" pitchFamily="18" charset="0"/>
                            <a:cs typeface="Times New Roman" panose="02020603050405020304" pitchFamily="18" charset="0"/>
                          </a:rPr>
                        </m:ctrlPr>
                      </m:funcPr>
                      <m:fName>
                        <m:r>
                          <m:rPr>
                            <m:sty m:val="p"/>
                          </m:rPr>
                          <a:rPr lang="en-US" b="0" i="0" smtClean="0">
                            <a:latin typeface="Cambria Math" panose="02040503050406030204" pitchFamily="18" charset="0"/>
                            <a:cs typeface="Times New Roman" panose="02020603050405020304" pitchFamily="18" charset="0"/>
                          </a:rPr>
                          <m:t>cos</m:t>
                        </m:r>
                      </m:fName>
                      <m:e>
                        <m:r>
                          <a:rPr lang="en-US" b="0" i="1" smtClean="0">
                            <a:latin typeface="Cambria Math" panose="02040503050406030204" pitchFamily="18" charset="0"/>
                            <a:ea typeface="Cambria Math" panose="02040503050406030204" pitchFamily="18" charset="0"/>
                            <a:cs typeface="Times New Roman" panose="02020603050405020304" pitchFamily="18" charset="0"/>
                          </a:rPr>
                          <m:t>𝜃</m:t>
                        </m:r>
                      </m:e>
                    </m:func>
                  </m:oMath>
                </a14:m>
                <a:r>
                  <a:rPr lang="en-US" dirty="0">
                    <a:latin typeface="Times New Roman" panose="02020603050405020304" pitchFamily="18" charset="0"/>
                    <a:cs typeface="Times New Roman" panose="02020603050405020304" pitchFamily="18" charset="0"/>
                  </a:rPr>
                  <a:t>) and the displacement.  Thus,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𝑊</m:t>
                        </m:r>
                      </m:e>
                      <m:sub>
                        <m:r>
                          <a:rPr lang="en-US" b="0" i="1" smtClean="0">
                            <a:latin typeface="Cambria Math" panose="02040503050406030204" pitchFamily="18" charset="0"/>
                            <a:cs typeface="Times New Roman" panose="02020603050405020304" pitchFamily="18" charset="0"/>
                          </a:rPr>
                          <m:t>𝑛𝑒𝑡</m:t>
                        </m:r>
                      </m:sub>
                    </m:sSub>
                    <m:r>
                      <a:rPr lang="en-US" b="0" i="1" smtClean="0">
                        <a:latin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𝐹</m:t>
                        </m:r>
                      </m:e>
                      <m:sub>
                        <m:r>
                          <a:rPr lang="en-US" b="0" i="1" smtClean="0">
                            <a:latin typeface="Cambria Math" panose="02040503050406030204" pitchFamily="18" charset="0"/>
                            <a:cs typeface="Times New Roman" panose="02020603050405020304" pitchFamily="18" charset="0"/>
                          </a:rPr>
                          <m:t>𝑒𝑥𝑡</m:t>
                        </m:r>
                      </m:sub>
                    </m:sSub>
                    <m:r>
                      <a:rPr lang="en-US" b="0" i="1" smtClean="0">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𝑥</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func>
                      <m:func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n-US" b="0" i="0" smtClean="0">
                            <a:latin typeface="Cambria Math" panose="02040503050406030204" pitchFamily="18" charset="0"/>
                            <a:ea typeface="Cambria Math" panose="02040503050406030204" pitchFamily="18" charset="0"/>
                            <a:cs typeface="Times New Roman" panose="02020603050405020304" pitchFamily="18" charset="0"/>
                          </a:rPr>
                          <m:t>cos</m:t>
                        </m:r>
                      </m:fName>
                      <m:e>
                        <m:r>
                          <a:rPr lang="en-US" b="0" i="1" smtClean="0">
                            <a:latin typeface="Cambria Math" panose="02040503050406030204" pitchFamily="18" charset="0"/>
                            <a:ea typeface="Cambria Math" panose="02040503050406030204" pitchFamily="18" charset="0"/>
                            <a:cs typeface="Times New Roman" panose="02020603050405020304" pitchFamily="18" charset="0"/>
                          </a:rPr>
                          <m:t>𝜃</m:t>
                        </m:r>
                      </m:e>
                    </m:func>
                  </m:oMath>
                </a14:m>
                <a:r>
                  <a:rPr lang="en-US" dirty="0">
                    <a:latin typeface="Times New Roman" panose="02020603050405020304" pitchFamily="18" charset="0"/>
                    <a:cs typeface="Times New Roman" panose="02020603050405020304" pitchFamily="18" charset="0"/>
                  </a:rPr>
                  <a:t>, where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𝜃</m:t>
                    </m:r>
                  </m:oMath>
                </a14:m>
                <a:r>
                  <a:rPr lang="en-US" dirty="0">
                    <a:latin typeface="Times New Roman" panose="02020603050405020304" pitchFamily="18" charset="0"/>
                    <a:cs typeface="Times New Roman" panose="02020603050405020304" pitchFamily="18" charset="0"/>
                  </a:rPr>
                  <a:t> is the angle between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𝐹</m:t>
                        </m:r>
                      </m:e>
                      <m:sub>
                        <m:r>
                          <a:rPr lang="en-US" b="0" i="1" smtClean="0">
                            <a:latin typeface="Cambria Math" panose="02040503050406030204" pitchFamily="18" charset="0"/>
                            <a:cs typeface="Times New Roman" panose="02020603050405020304" pitchFamily="18" charset="0"/>
                          </a:rPr>
                          <m:t>𝑒𝑥𝑡</m:t>
                        </m:r>
                      </m:sub>
                    </m:sSub>
                    <m:r>
                      <a:rPr lang="en-US" b="0" i="1" smtClean="0">
                        <a:latin typeface="Cambria Math" panose="02040503050406030204" pitchFamily="18" charset="0"/>
                        <a:cs typeface="Times New Roman" panose="02020603050405020304" pitchFamily="18" charset="0"/>
                      </a:rPr>
                      <m:t> </m:t>
                    </m:r>
                  </m:oMath>
                </a14:m>
                <a:r>
                  <a:rPr lang="en-US" dirty="0">
                    <a:latin typeface="Times New Roman" panose="02020603050405020304" pitchFamily="18" charset="0"/>
                    <a:cs typeface="Times New Roman" panose="02020603050405020304" pitchFamily="18" charset="0"/>
                  </a:rPr>
                  <a:t>and the displacement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𝑥</m:t>
                    </m:r>
                  </m:oMath>
                </a14:m>
                <a:r>
                  <a:rPr lang="en-US" dirty="0">
                    <a:latin typeface="Times New Roman" panose="02020603050405020304" pitchFamily="18" charset="0"/>
                    <a:cs typeface="Times New Roman" panose="02020603050405020304" pitchFamily="18" charset="0"/>
                  </a:rPr>
                  <a:t>) of the object.  In other words, how much of the external force causes motion in a particular direction.</a:t>
                </a:r>
              </a:p>
            </p:txBody>
          </p:sp>
        </mc:Choice>
        <mc:Fallback xmlns="">
          <p:sp>
            <p:nvSpPr>
              <p:cNvPr id="5" name="TextBox 4">
                <a:extLst>
                  <a:ext uri="{FF2B5EF4-FFF2-40B4-BE49-F238E27FC236}">
                    <a16:creationId xmlns:a16="http://schemas.microsoft.com/office/drawing/2014/main" id="{480AF610-7157-6D95-6203-8BF49477D56C}"/>
                  </a:ext>
                </a:extLst>
              </p:cNvPr>
              <p:cNvSpPr txBox="1">
                <a:spLocks noRot="1" noChangeAspect="1" noMove="1" noResize="1" noEditPoints="1" noAdjustHandles="1" noChangeArrowheads="1" noChangeShapeType="1" noTextEdit="1"/>
              </p:cNvSpPr>
              <p:nvPr/>
            </p:nvSpPr>
            <p:spPr>
              <a:xfrm>
                <a:off x="361507" y="733647"/>
                <a:ext cx="11621386" cy="4913333"/>
              </a:xfrm>
              <a:prstGeom prst="rect">
                <a:avLst/>
              </a:prstGeom>
              <a:blipFill>
                <a:blip r:embed="rId2"/>
                <a:stretch>
                  <a:fillRect l="-437" t="-515" b="-103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2280D283-366B-623A-6899-FCAF0EF7C669}"/>
              </a:ext>
            </a:extLst>
          </p:cNvPr>
          <p:cNvSpPr txBox="1"/>
          <p:nvPr/>
        </p:nvSpPr>
        <p:spPr>
          <a:xfrm>
            <a:off x="361507" y="5939687"/>
            <a:ext cx="6097772"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So, now we can ask how does this help us with Physics 111? </a:t>
            </a:r>
          </a:p>
        </p:txBody>
      </p:sp>
    </p:spTree>
    <p:extLst>
      <p:ext uri="{BB962C8B-B14F-4D97-AF65-F5344CB8AC3E}">
        <p14:creationId xmlns:p14="http://schemas.microsoft.com/office/powerpoint/2010/main" val="3120784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38349E5-F654-4886-EDF1-CDF49528E721}"/>
                  </a:ext>
                </a:extLst>
              </p:cNvPr>
              <p:cNvSpPr txBox="1"/>
              <p:nvPr/>
            </p:nvSpPr>
            <p:spPr>
              <a:xfrm>
                <a:off x="120981" y="805884"/>
                <a:ext cx="11957605" cy="5632311"/>
              </a:xfrm>
              <a:prstGeom prst="rect">
                <a:avLst/>
              </a:prstGeom>
              <a:noFill/>
            </p:spPr>
            <p:txBody>
              <a:bodyPr wrap="square">
                <a:spAutoFit/>
              </a:bodyPr>
              <a:lstStyle/>
              <a:p>
                <a:r>
                  <a:rPr lang="en-US" dirty="0">
                    <a:solidFill>
                      <a:srgbClr val="0070C0"/>
                    </a:solidFill>
                    <a:latin typeface="Times New Roman" panose="02020603050405020304" pitchFamily="18" charset="0"/>
                    <a:cs typeface="Times New Roman" panose="02020603050405020304" pitchFamily="18" charset="0"/>
                  </a:rPr>
                  <a:t>Basics of Physics 111</a:t>
                </a:r>
              </a:p>
              <a:p>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addition to mass (</a:t>
                </a:r>
                <a14:m>
                  <m:oMath xmlns:m="http://schemas.openxmlformats.org/officeDocument/2006/math">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an object possesses a second intrinsic property of matter.  We call this </a:t>
                </a:r>
                <a:r>
                  <a:rPr lang="en-US" b="1" i="1" dirty="0">
                    <a:latin typeface="Times New Roman" panose="02020603050405020304" pitchFamily="18" charset="0"/>
                    <a:cs typeface="Times New Roman" panose="02020603050405020304" pitchFamily="18" charset="0"/>
                  </a:rPr>
                  <a:t>electric charge </a:t>
                </a:r>
                <a:r>
                  <a:rPr lang="en-US" dirty="0">
                    <a:latin typeface="Times New Roman" panose="02020603050405020304" pitchFamily="18" charset="0"/>
                    <a:cs typeface="Times New Roman" panose="02020603050405020304" pitchFamily="18" charset="0"/>
                  </a:rPr>
                  <a:t>(</a:t>
                </a:r>
                <a14:m>
                  <m:oMath xmlns:m="http://schemas.openxmlformats.org/officeDocument/2006/math">
                    <m:r>
                      <a:rPr lang="en-US" b="0" i="1" smtClean="0">
                        <a:latin typeface="Cambria Math" panose="02040503050406030204" pitchFamily="18" charset="0"/>
                        <a:cs typeface="Times New Roman" panose="02020603050405020304" pitchFamily="18" charset="0"/>
                      </a:rPr>
                      <m:t>𝑞</m:t>
                    </m:r>
                  </m:oMath>
                </a14:m>
                <a:r>
                  <a:rPr lang="en-US" dirty="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We’re going to apply </a:t>
                </a:r>
                <a:r>
                  <a:rPr lang="en-US" b="1" i="1" dirty="0">
                    <a:solidFill>
                      <a:srgbClr val="0070C0"/>
                    </a:solidFill>
                    <a:latin typeface="Times New Roman" panose="02020603050405020304" pitchFamily="18" charset="0"/>
                    <a:cs typeface="Times New Roman" panose="02020603050405020304" pitchFamily="18" charset="0"/>
                  </a:rPr>
                  <a:t>forces</a:t>
                </a:r>
                <a:r>
                  <a:rPr lang="en-US" dirty="0">
                    <a:latin typeface="Times New Roman" panose="02020603050405020304" pitchFamily="18" charset="0"/>
                    <a:cs typeface="Times New Roman" panose="02020603050405020304" pitchFamily="18" charset="0"/>
                  </a:rPr>
                  <a:t> and </a:t>
                </a:r>
                <a:r>
                  <a:rPr lang="en-US" b="1" i="1" dirty="0">
                    <a:solidFill>
                      <a:srgbClr val="0070C0"/>
                    </a:solidFill>
                    <a:latin typeface="Times New Roman" panose="02020603050405020304" pitchFamily="18" charset="0"/>
                    <a:cs typeface="Times New Roman" panose="02020603050405020304" pitchFamily="18" charset="0"/>
                  </a:rPr>
                  <a:t>energy</a:t>
                </a:r>
                <a:r>
                  <a:rPr lang="en-US" dirty="0">
                    <a:latin typeface="Times New Roman" panose="02020603050405020304" pitchFamily="18" charset="0"/>
                    <a:cs typeface="Times New Roman" panose="02020603050405020304" pitchFamily="18" charset="0"/>
                  </a:rPr>
                  <a:t> to problems involving electric charge and study the motion of the charge.</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There will be five (5) topic areas for the term:  </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1200150" lvl="2" indent="-285750">
                  <a:buFont typeface="Arial" panose="020B0604020202020204" pitchFamily="34" charset="0"/>
                  <a:buChar char="•"/>
                </a:pPr>
                <a:r>
                  <a:rPr lang="en-US" dirty="0">
                    <a:solidFill>
                      <a:srgbClr val="FF0000"/>
                    </a:solidFill>
                    <a:latin typeface="Times New Roman" panose="02020603050405020304" pitchFamily="18" charset="0"/>
                    <a:cs typeface="Times New Roman" panose="02020603050405020304" pitchFamily="18" charset="0"/>
                  </a:rPr>
                  <a:t>Electricity</a:t>
                </a:r>
                <a:r>
                  <a:rPr lang="en-US" dirty="0">
                    <a:latin typeface="Times New Roman" panose="02020603050405020304" pitchFamily="18" charset="0"/>
                    <a:cs typeface="Times New Roman" panose="02020603050405020304" pitchFamily="18" charset="0"/>
                  </a:rPr>
                  <a:t>	</a:t>
                </a:r>
              </a:p>
              <a:p>
                <a:pPr marL="1200150" lvl="2" indent="-285750">
                  <a:buFont typeface="Arial" panose="020B0604020202020204" pitchFamily="34" charset="0"/>
                  <a:buChar char="•"/>
                </a:pPr>
                <a:r>
                  <a:rPr lang="en-US" dirty="0">
                    <a:solidFill>
                      <a:srgbClr val="FFC000"/>
                    </a:solidFill>
                    <a:latin typeface="Times New Roman" panose="02020603050405020304" pitchFamily="18" charset="0"/>
                    <a:cs typeface="Times New Roman" panose="02020603050405020304" pitchFamily="18" charset="0"/>
                  </a:rPr>
                  <a:t>Magnetism</a:t>
                </a:r>
                <a:r>
                  <a:rPr lang="en-US" dirty="0">
                    <a:latin typeface="Times New Roman" panose="02020603050405020304" pitchFamily="18" charset="0"/>
                    <a:cs typeface="Times New Roman" panose="02020603050405020304" pitchFamily="18" charset="0"/>
                  </a:rPr>
                  <a:t>	</a:t>
                </a:r>
              </a:p>
              <a:p>
                <a:pPr marL="1200150" lvl="2" indent="-285750">
                  <a:buFont typeface="Arial" panose="020B0604020202020204" pitchFamily="34" charset="0"/>
                  <a:buChar char="•"/>
                </a:pPr>
                <a:r>
                  <a:rPr lang="en-US" dirty="0">
                    <a:solidFill>
                      <a:srgbClr val="00B050"/>
                    </a:solidFill>
                    <a:latin typeface="Times New Roman" panose="02020603050405020304" pitchFamily="18" charset="0"/>
                    <a:cs typeface="Times New Roman" panose="02020603050405020304" pitchFamily="18" charset="0"/>
                  </a:rPr>
                  <a:t>Light as a Wave</a:t>
                </a:r>
                <a:r>
                  <a:rPr lang="en-US" dirty="0">
                    <a:latin typeface="Times New Roman" panose="02020603050405020304" pitchFamily="18" charset="0"/>
                    <a:cs typeface="Times New Roman" panose="02020603050405020304" pitchFamily="18" charset="0"/>
                  </a:rPr>
                  <a:t>	    </a:t>
                </a:r>
              </a:p>
              <a:p>
                <a:pPr marL="1200150" lvl="2" indent="-285750">
                  <a:buFont typeface="Arial" panose="020B0604020202020204" pitchFamily="34" charset="0"/>
                  <a:buChar char="•"/>
                </a:pPr>
                <a:r>
                  <a:rPr lang="en-US" dirty="0">
                    <a:solidFill>
                      <a:srgbClr val="0070C0"/>
                    </a:solidFill>
                    <a:latin typeface="Times New Roman" panose="02020603050405020304" pitchFamily="18" charset="0"/>
                    <a:cs typeface="Times New Roman" panose="02020603050405020304" pitchFamily="18" charset="0"/>
                  </a:rPr>
                  <a:t>Light as a Particle</a:t>
                </a:r>
                <a:r>
                  <a:rPr lang="en-US" dirty="0">
                    <a:latin typeface="Times New Roman" panose="02020603050405020304" pitchFamily="18" charset="0"/>
                    <a:cs typeface="Times New Roman" panose="02020603050405020304" pitchFamily="18" charset="0"/>
                  </a:rPr>
                  <a:t>	</a:t>
                </a:r>
              </a:p>
              <a:p>
                <a:pPr marL="1200150" lvl="2" indent="-285750">
                  <a:buFont typeface="Arial" panose="020B0604020202020204" pitchFamily="34" charset="0"/>
                  <a:buChar char="•"/>
                </a:pPr>
                <a:r>
                  <a:rPr lang="en-US" dirty="0">
                    <a:solidFill>
                      <a:srgbClr val="7030A0"/>
                    </a:solidFill>
                    <a:latin typeface="Times New Roman" panose="02020603050405020304" pitchFamily="18" charset="0"/>
                    <a:cs typeface="Times New Roman" panose="02020603050405020304" pitchFamily="18" charset="0"/>
                  </a:rPr>
                  <a:t>Nuclear Physics</a:t>
                </a:r>
              </a:p>
              <a:p>
                <a:pPr marL="1200150" lvl="2"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1200150" lvl="2"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Almost everyone in physics 110 I believe, used Knight, Jones, &amp; Field’s (KJF) </a:t>
                </a:r>
                <a:r>
                  <a:rPr lang="en-US" i="1" dirty="0">
                    <a:latin typeface="Times New Roman" panose="02020603050405020304" pitchFamily="18" charset="0"/>
                    <a:cs typeface="Times New Roman" panose="02020603050405020304" pitchFamily="18" charset="0"/>
                  </a:rPr>
                  <a:t>college physics: a strategic approach 4</a:t>
                </a:r>
                <a:r>
                  <a:rPr lang="en-US" i="1" baseline="30000" dirty="0">
                    <a:latin typeface="Times New Roman" panose="02020603050405020304" pitchFamily="18" charset="0"/>
                    <a:cs typeface="Times New Roman" panose="02020603050405020304" pitchFamily="18" charset="0"/>
                  </a:rPr>
                  <a:t>th</a:t>
                </a:r>
                <a:r>
                  <a:rPr lang="en-US" i="1" dirty="0">
                    <a:latin typeface="Times New Roman" panose="02020603050405020304" pitchFamily="18" charset="0"/>
                    <a:cs typeface="Times New Roman" panose="02020603050405020304" pitchFamily="18" charset="0"/>
                  </a:rPr>
                  <a:t> edition </a:t>
                </a:r>
                <a:r>
                  <a:rPr lang="en-US" dirty="0">
                    <a:latin typeface="Times New Roman" panose="02020603050405020304" pitchFamily="18" charset="0"/>
                    <a:cs typeface="Times New Roman" panose="02020603050405020304" pitchFamily="18" charset="0"/>
                  </a:rPr>
                  <a:t>as a textbook. In physics 111, we will essentially redo all the problems that you encountered physics 110.   I’ll point out the relevant chapters from KJF that you did in physics 110 as we progress.  </a:t>
                </a:r>
              </a:p>
              <a:p>
                <a:pPr marL="1200150" lvl="2"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1200150" lvl="2"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You may want to go back and refresh yourselves on how some of those problems are done as it will be helpful in your studies in physics 111.</a:t>
                </a:r>
              </a:p>
            </p:txBody>
          </p:sp>
        </mc:Choice>
        <mc:Fallback xmlns="">
          <p:sp>
            <p:nvSpPr>
              <p:cNvPr id="5" name="TextBox 4">
                <a:extLst>
                  <a:ext uri="{FF2B5EF4-FFF2-40B4-BE49-F238E27FC236}">
                    <a16:creationId xmlns:a16="http://schemas.microsoft.com/office/drawing/2014/main" id="{C38349E5-F654-4886-EDF1-CDF49528E721}"/>
                  </a:ext>
                </a:extLst>
              </p:cNvPr>
              <p:cNvSpPr txBox="1">
                <a:spLocks noRot="1" noChangeAspect="1" noMove="1" noResize="1" noEditPoints="1" noAdjustHandles="1" noChangeArrowheads="1" noChangeShapeType="1" noTextEdit="1"/>
              </p:cNvSpPr>
              <p:nvPr/>
            </p:nvSpPr>
            <p:spPr>
              <a:xfrm>
                <a:off x="120981" y="805884"/>
                <a:ext cx="11957605" cy="5632311"/>
              </a:xfrm>
              <a:prstGeom prst="rect">
                <a:avLst/>
              </a:prstGeom>
              <a:blipFill>
                <a:blip r:embed="rId2"/>
                <a:stretch>
                  <a:fillRect l="-425" t="-450" b="-901"/>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B3839676-6E0C-0667-463B-F5F79DFC5CDE}"/>
              </a:ext>
            </a:extLst>
          </p:cNvPr>
          <p:cNvSpPr txBox="1"/>
          <p:nvPr/>
        </p:nvSpPr>
        <p:spPr>
          <a:xfrm>
            <a:off x="120981" y="87072"/>
            <a:ext cx="1031789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Introduction and Course Outline</a:t>
            </a:r>
          </a:p>
        </p:txBody>
      </p:sp>
    </p:spTree>
    <p:extLst>
      <p:ext uri="{BB962C8B-B14F-4D97-AF65-F5344CB8AC3E}">
        <p14:creationId xmlns:p14="http://schemas.microsoft.com/office/powerpoint/2010/main" val="3063760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DC70911-2047-43D2-60EF-C5C748A95A7F}"/>
                  </a:ext>
                </a:extLst>
              </p:cNvPr>
              <p:cNvSpPr txBox="1"/>
              <p:nvPr/>
            </p:nvSpPr>
            <p:spPr>
              <a:xfrm>
                <a:off x="0" y="774343"/>
                <a:ext cx="12120880" cy="5852371"/>
              </a:xfrm>
              <a:prstGeom prst="rect">
                <a:avLst/>
              </a:prstGeom>
              <a:noFill/>
            </p:spPr>
            <p:txBody>
              <a:bodyPr wrap="square">
                <a:spAutoFit/>
              </a:bodyPr>
              <a:lstStyle/>
              <a:p>
                <a:pPr marL="285750" indent="-285750">
                  <a:buFont typeface="Arial" panose="020B0604020202020204" pitchFamily="34" charset="0"/>
                  <a:buChar char="•"/>
                </a:pPr>
                <a:r>
                  <a:rPr lang="en-US" b="1" i="1" dirty="0">
                    <a:solidFill>
                      <a:srgbClr val="FF0000"/>
                    </a:solidFill>
                    <a:latin typeface="Times New Roman" panose="02020603050405020304" pitchFamily="18" charset="0"/>
                    <a:cs typeface="Times New Roman" panose="02020603050405020304" pitchFamily="18" charset="0"/>
                  </a:rPr>
                  <a:t>Topic #1 - Electrostatics and Electricity</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charge (</a:t>
                </a:r>
                <a14:m>
                  <m:oMath xmlns:m="http://schemas.openxmlformats.org/officeDocument/2006/math">
                    <m:r>
                      <a:rPr lang="en-US" b="0" i="1" smtClean="0">
                        <a:latin typeface="Cambria Math" panose="02040503050406030204" pitchFamily="18" charset="0"/>
                        <a:cs typeface="Times New Roman" panose="02020603050405020304" pitchFamily="18" charset="0"/>
                      </a:rPr>
                      <m:t>𝑞</m:t>
                    </m:r>
                  </m:oMath>
                </a14:m>
                <a:r>
                  <a:rPr lang="en-US" dirty="0">
                    <a:latin typeface="Times New Roman" panose="02020603050405020304" pitchFamily="18" charset="0"/>
                    <a:cs typeface="Times New Roman" panose="02020603050405020304" pitchFamily="18" charset="0"/>
                  </a:rPr>
                  <a:t>) feels a force (</a:t>
                </a:r>
                <a14:m>
                  <m:oMath xmlns:m="http://schemas.openxmlformats.org/officeDocument/2006/math">
                    <m:acc>
                      <m:accPr>
                        <m:chr m:val="⃗"/>
                        <m:ctrlPr>
                          <a:rPr lang="en-US" i="1" smtClean="0">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cs typeface="Times New Roman" panose="02020603050405020304" pitchFamily="18" charset="0"/>
                          </a:rPr>
                          <m:t>𝐹</m:t>
                        </m:r>
                      </m:e>
                    </m:acc>
                  </m:oMath>
                </a14:m>
                <a:r>
                  <a:rPr lang="en-US" dirty="0">
                    <a:latin typeface="Times New Roman" panose="02020603050405020304" pitchFamily="18" charset="0"/>
                    <a:cs typeface="Times New Roman" panose="02020603050405020304" pitchFamily="18" charset="0"/>
                  </a:rPr>
                  <a:t>) when the charge interacts with something called the </a:t>
                </a:r>
                <a:r>
                  <a:rPr lang="en-US" b="1" i="1" dirty="0">
                    <a:latin typeface="Times New Roman" panose="02020603050405020304" pitchFamily="18" charset="0"/>
                    <a:cs typeface="Times New Roman" panose="02020603050405020304" pitchFamily="18" charset="0"/>
                  </a:rPr>
                  <a:t>Electric Field</a:t>
                </a:r>
                <a:r>
                  <a:rPr lang="en-US"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i="1" smtClean="0">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cs typeface="Times New Roman" panose="02020603050405020304" pitchFamily="18" charset="0"/>
                          </a:rPr>
                          <m:t>𝐸</m:t>
                        </m:r>
                      </m:e>
                    </m:acc>
                  </m:oMath>
                </a14:m>
                <a:r>
                  <a:rPr lang="en-US" dirty="0">
                    <a:latin typeface="Times New Roman" panose="02020603050405020304" pitchFamily="18" charset="0"/>
                    <a:cs typeface="Times New Roman" panose="02020603050405020304" pitchFamily="18" charset="0"/>
                  </a:rPr>
                  <a:t>) and this interaction causes a change in the charge’s motion that we can model.</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We’ll start with charges </a:t>
                </a:r>
                <a:r>
                  <a:rPr lang="en-US" b="1" i="1" dirty="0">
                    <a:latin typeface="Times New Roman" panose="02020603050405020304" pitchFamily="18" charset="0"/>
                    <a:cs typeface="Times New Roman" panose="02020603050405020304" pitchFamily="18" charset="0"/>
                  </a:rPr>
                  <a:t>at rest (electrostatics) </a:t>
                </a:r>
                <a:r>
                  <a:rPr lang="en-US" dirty="0">
                    <a:latin typeface="Times New Roman" panose="02020603050405020304" pitchFamily="18" charset="0"/>
                    <a:cs typeface="Times New Roman" panose="02020603050405020304" pitchFamily="18" charset="0"/>
                  </a:rPr>
                  <a:t>and look at the force on one charge due to all other charge’s electric field.</a:t>
                </a:r>
              </a:p>
              <a:p>
                <a:pPr lvl="1"/>
                <a:r>
                  <a:rPr lang="en-US" dirty="0">
                    <a:latin typeface="Times New Roman" panose="02020603050405020304" pitchFamily="18" charset="0"/>
                    <a:cs typeface="Times New Roman" panose="02020603050405020304" pitchFamily="18" charset="0"/>
                  </a:rPr>
                  <a:t> </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From here we can calculate the net electric force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acc>
                          <m:accPr>
                            <m:chr m:val="⃗"/>
                            <m:ctrlPr>
                              <a:rPr lang="en-US" i="1" smtClean="0">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cs typeface="Times New Roman" panose="02020603050405020304" pitchFamily="18" charset="0"/>
                              </a:rPr>
                              <m:t>𝐹</m:t>
                            </m:r>
                          </m:e>
                        </m:acc>
                      </m:e>
                      <m:sub>
                        <m:r>
                          <a:rPr lang="en-US" b="0" i="1" smtClean="0">
                            <a:latin typeface="Cambria Math" panose="02040503050406030204" pitchFamily="18" charset="0"/>
                            <a:cs typeface="Times New Roman" panose="02020603050405020304" pitchFamily="18" charset="0"/>
                          </a:rPr>
                          <m:t>𝑛𝑒𝑡</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𝑞</m:t>
                        </m:r>
                      </m:sub>
                    </m:sSub>
                  </m:oMath>
                </a14:m>
                <a:r>
                  <a:rPr lang="en-US" dirty="0">
                    <a:latin typeface="Times New Roman" panose="02020603050405020304" pitchFamily="18" charset="0"/>
                    <a:cs typeface="Times New Roman" panose="02020603050405020304" pitchFamily="18" charset="0"/>
                  </a:rPr>
                  <a:t>) on a charge (</a:t>
                </a:r>
                <a14:m>
                  <m:oMath xmlns:m="http://schemas.openxmlformats.org/officeDocument/2006/math">
                    <m:r>
                      <a:rPr lang="en-US" b="0" i="1" smtClean="0">
                        <a:latin typeface="Cambria Math" panose="02040503050406030204" pitchFamily="18" charset="0"/>
                        <a:cs typeface="Times New Roman" panose="02020603050405020304" pitchFamily="18" charset="0"/>
                      </a:rPr>
                      <m:t>𝑞</m:t>
                    </m:r>
                  </m:oMath>
                </a14:m>
                <a:r>
                  <a:rPr lang="en-US" dirty="0">
                    <a:latin typeface="Times New Roman" panose="02020603050405020304" pitchFamily="18" charset="0"/>
                    <a:cs typeface="Times New Roman" panose="02020603050405020304" pitchFamily="18" charset="0"/>
                  </a:rPr>
                  <a:t>) due to many other charges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𝑞</m:t>
                        </m:r>
                      </m:e>
                      <m:sub>
                        <m:r>
                          <a:rPr lang="en-US" b="0" i="1" smtClean="0">
                            <a:latin typeface="Cambria Math" panose="02040503050406030204" pitchFamily="18" charset="0"/>
                            <a:cs typeface="Times New Roman" panose="02020603050405020304" pitchFamily="18" charset="0"/>
                          </a:rPr>
                          <m:t>1</m:t>
                        </m:r>
                      </m:sub>
                    </m:sSub>
                    <m:r>
                      <a:rPr lang="en-US" b="0" i="1" smtClean="0">
                        <a:latin typeface="Cambria Math" panose="02040503050406030204" pitchFamily="18" charset="0"/>
                        <a:cs typeface="Times New Roman" panose="02020603050405020304" pitchFamily="18" charset="0"/>
                      </a:rPr>
                      <m:t>, </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𝑞</m:t>
                        </m:r>
                      </m:e>
                      <m:sub>
                        <m:r>
                          <a:rPr lang="en-US" b="0" i="1" smtClean="0">
                            <a:latin typeface="Cambria Math" panose="02040503050406030204" pitchFamily="18" charset="0"/>
                            <a:cs typeface="Times New Roman" panose="02020603050405020304" pitchFamily="18" charset="0"/>
                          </a:rPr>
                          <m:t>2</m:t>
                        </m:r>
                      </m:sub>
                    </m:sSub>
                    <m:r>
                      <a:rPr lang="en-US" b="0" i="1" smtClean="0">
                        <a:latin typeface="Cambria Math" panose="02040503050406030204" pitchFamily="18" charset="0"/>
                        <a:cs typeface="Times New Roman" panose="02020603050405020304" pitchFamily="18" charset="0"/>
                      </a:rPr>
                      <m:t>, …</m:t>
                    </m:r>
                  </m:oMath>
                </a14:m>
                <a:r>
                  <a:rPr lang="en-US" dirty="0">
                    <a:latin typeface="Times New Roman" panose="02020603050405020304" pitchFamily="18" charset="0"/>
                    <a:cs typeface="Times New Roman" panose="02020603050405020304" pitchFamily="18" charset="0"/>
                  </a:rPr>
                  <a:t>) by adding up the electric fields at </a:t>
                </a:r>
                <a14:m>
                  <m:oMath xmlns:m="http://schemas.openxmlformats.org/officeDocument/2006/math">
                    <m:sSup>
                      <m:sSupPr>
                        <m:ctrlPr>
                          <a:rPr lang="en-US" b="0" i="1" dirty="0" smtClean="0">
                            <a:latin typeface="Cambria Math" panose="02040503050406030204" pitchFamily="18" charset="0"/>
                            <a:cs typeface="Times New Roman" panose="02020603050405020304" pitchFamily="18" charset="0"/>
                          </a:rPr>
                        </m:ctrlPr>
                      </m:sSupPr>
                      <m:e>
                        <m:r>
                          <a:rPr lang="en-US" b="0" i="1" dirty="0" smtClean="0">
                            <a:latin typeface="Cambria Math" panose="02040503050406030204" pitchFamily="18" charset="0"/>
                            <a:cs typeface="Times New Roman" panose="02020603050405020304" pitchFamily="18" charset="0"/>
                          </a:rPr>
                          <m:t>𝑞</m:t>
                        </m:r>
                      </m:e>
                      <m:sup>
                        <m:r>
                          <a:rPr lang="en-US" b="0" i="1" dirty="0" smtClean="0">
                            <a:latin typeface="Cambria Math" panose="02040503050406030204" pitchFamily="18" charset="0"/>
                            <a:cs typeface="Times New Roman" panose="02020603050405020304" pitchFamily="18" charset="0"/>
                          </a:rPr>
                          <m:t>′</m:t>
                        </m:r>
                      </m:sup>
                    </m:sSup>
                    <m:r>
                      <a:rPr lang="en-US" b="0" i="1" dirty="0" smtClean="0">
                        <a:latin typeface="Cambria Math" panose="02040503050406030204" pitchFamily="18" charset="0"/>
                        <a:cs typeface="Times New Roman" panose="02020603050405020304" pitchFamily="18" charset="0"/>
                      </a:rPr>
                      <m:t>𝑠</m:t>
                    </m:r>
                  </m:oMath>
                </a14:m>
                <a:r>
                  <a:rPr lang="en-US" dirty="0">
                    <a:latin typeface="Times New Roman" panose="02020603050405020304" pitchFamily="18" charset="0"/>
                    <a:cs typeface="Times New Roman" panose="02020603050405020304" pitchFamily="18" charset="0"/>
                  </a:rPr>
                  <a:t> location in space due to all the electric fields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acc>
                          <m:accPr>
                            <m:chr m:val="⃗"/>
                            <m:ctrlPr>
                              <a:rPr lang="en-US" i="1" smtClean="0">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cs typeface="Times New Roman" panose="02020603050405020304" pitchFamily="18" charset="0"/>
                              </a:rPr>
                              <m:t>𝐸</m:t>
                            </m:r>
                          </m:e>
                        </m:acc>
                      </m:e>
                      <m:sub>
                        <m:r>
                          <a:rPr lang="en-US" b="0" i="1" smtClean="0">
                            <a:latin typeface="Cambria Math" panose="02040503050406030204" pitchFamily="18" charset="0"/>
                            <a:cs typeface="Times New Roman" panose="02020603050405020304" pitchFamily="18" charset="0"/>
                          </a:rPr>
                          <m:t>𝑛𝑒𝑡</m:t>
                        </m:r>
                      </m:sub>
                    </m:sSub>
                    <m:r>
                      <a:rPr lang="en-US" b="0" i="1" smtClean="0">
                        <a:latin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cs typeface="Times New Roman" panose="02020603050405020304" pitchFamily="18" charset="0"/>
                          </a:rPr>
                        </m:ctrlPr>
                      </m:sSubPr>
                      <m:e>
                        <m:acc>
                          <m:accPr>
                            <m:chr m:val="⃗"/>
                            <m:ctrlPr>
                              <a:rPr lang="en-US" b="0" i="1" smtClean="0">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cs typeface="Times New Roman" panose="02020603050405020304" pitchFamily="18" charset="0"/>
                              </a:rPr>
                              <m:t>𝐸</m:t>
                            </m:r>
                          </m:e>
                        </m:acc>
                      </m:e>
                      <m:sub>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𝑞</m:t>
                            </m:r>
                          </m:e>
                          <m:sub>
                            <m:r>
                              <a:rPr lang="en-US" b="0" i="1" smtClean="0">
                                <a:latin typeface="Cambria Math" panose="02040503050406030204" pitchFamily="18" charset="0"/>
                                <a:cs typeface="Times New Roman" panose="02020603050405020304" pitchFamily="18" charset="0"/>
                              </a:rPr>
                              <m:t>1</m:t>
                            </m:r>
                          </m:sub>
                        </m:sSub>
                      </m:sub>
                    </m:sSub>
                    <m:r>
                      <a:rPr lang="en-US" b="0" i="1" smtClean="0">
                        <a:latin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cs typeface="Times New Roman" panose="02020603050405020304" pitchFamily="18" charset="0"/>
                          </a:rPr>
                        </m:ctrlPr>
                      </m:sSubPr>
                      <m:e>
                        <m:acc>
                          <m:accPr>
                            <m:chr m:val="⃗"/>
                            <m:ctrlPr>
                              <a:rPr lang="en-US" b="0" i="1" smtClean="0">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cs typeface="Times New Roman" panose="02020603050405020304" pitchFamily="18" charset="0"/>
                              </a:rPr>
                              <m:t>𝐸</m:t>
                            </m:r>
                          </m:e>
                        </m:acc>
                      </m:e>
                      <m:sub>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𝑞</m:t>
                            </m:r>
                          </m:e>
                          <m:sub>
                            <m:r>
                              <a:rPr lang="en-US" b="0" i="1" smtClean="0">
                                <a:latin typeface="Cambria Math" panose="02040503050406030204" pitchFamily="18" charset="0"/>
                                <a:cs typeface="Times New Roman" panose="02020603050405020304" pitchFamily="18" charset="0"/>
                              </a:rPr>
                              <m:t>2</m:t>
                            </m:r>
                          </m:sub>
                        </m:sSub>
                      </m:sub>
                    </m:sSub>
                  </m:oMath>
                </a14:m>
                <a:r>
                  <a:rPr lang="en-US" dirty="0">
                    <a:latin typeface="Times New Roman" panose="02020603050405020304" pitchFamily="18" charset="0"/>
                    <a:cs typeface="Times New Roman" panose="02020603050405020304" pitchFamily="18" charset="0"/>
                  </a:rPr>
                  <a:t>+…) (KJF </a:t>
                </a:r>
                <a:r>
                  <a:rPr lang="en-US" dirty="0" err="1">
                    <a:latin typeface="Times New Roman" panose="02020603050405020304" pitchFamily="18" charset="0"/>
                    <a:cs typeface="Times New Roman" panose="02020603050405020304" pitchFamily="18" charset="0"/>
                  </a:rPr>
                  <a:t>Chs</a:t>
                </a:r>
                <a:r>
                  <a:rPr lang="en-US" dirty="0">
                    <a:latin typeface="Times New Roman" panose="02020603050405020304" pitchFamily="18" charset="0"/>
                    <a:cs typeface="Times New Roman" panose="02020603050405020304" pitchFamily="18" charset="0"/>
                  </a:rPr>
                  <a:t>. 3 - 5).</a:t>
                </a:r>
              </a:p>
              <a:p>
                <a:pPr marL="1200150" lvl="2"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1657350" lvl="3" indent="-285750">
                  <a:buFont typeface="Arial" panose="020B0604020202020204" pitchFamily="34" charset="0"/>
                  <a:buChar char="•"/>
                </a:pPr>
                <a:r>
                  <a:rPr lang="en-US" b="0" dirty="0">
                    <a:cs typeface="Times New Roman" panose="02020603050405020304" pitchFamily="18" charset="0"/>
                    <a:sym typeface="Wingdings" pitchFamily="2" charset="2"/>
                  </a:rPr>
                  <a:t>  </a:t>
                </a:r>
                <a14:m>
                  <m:oMath xmlns:m="http://schemas.openxmlformats.org/officeDocument/2006/math">
                    <m:sSub>
                      <m:sSubPr>
                        <m:ctrlPr>
                          <a:rPr lang="en-US" b="0" i="1" smtClean="0">
                            <a:latin typeface="Cambria Math" panose="02040503050406030204" pitchFamily="18" charset="0"/>
                            <a:cs typeface="Times New Roman" panose="02020603050405020304" pitchFamily="18" charset="0"/>
                          </a:rPr>
                        </m:ctrlPr>
                      </m:sSubPr>
                      <m:e>
                        <m:acc>
                          <m:accPr>
                            <m:chr m:val="⃗"/>
                            <m:ctrlPr>
                              <a:rPr lang="en-US" b="0" i="1" smtClean="0">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cs typeface="Times New Roman" panose="02020603050405020304" pitchFamily="18" charset="0"/>
                              </a:rPr>
                              <m:t>𝐹</m:t>
                            </m:r>
                          </m:e>
                        </m:acc>
                      </m:e>
                      <m:sub>
                        <m:r>
                          <a:rPr lang="en-US" b="0" i="1" smtClean="0">
                            <a:latin typeface="Cambria Math" panose="02040503050406030204" pitchFamily="18" charset="0"/>
                            <a:cs typeface="Times New Roman" panose="02020603050405020304" pitchFamily="18" charset="0"/>
                          </a:rPr>
                          <m:t>𝑛𝑒𝑡</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𝑞</m:t>
                        </m:r>
                      </m:sub>
                    </m:sSub>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𝑞</m:t>
                    </m:r>
                    <m:sSub>
                      <m:sSubPr>
                        <m:ctrlPr>
                          <a:rPr lang="en-US" b="0" i="1" smtClean="0">
                            <a:latin typeface="Cambria Math" panose="02040503050406030204" pitchFamily="18" charset="0"/>
                            <a:cs typeface="Times New Roman" panose="02020603050405020304" pitchFamily="18" charset="0"/>
                          </a:rPr>
                        </m:ctrlPr>
                      </m:sSubPr>
                      <m:e>
                        <m:acc>
                          <m:accPr>
                            <m:chr m:val="⃗"/>
                            <m:ctrlPr>
                              <a:rPr lang="en-US" b="0" i="1" smtClean="0">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cs typeface="Times New Roman" panose="02020603050405020304" pitchFamily="18" charset="0"/>
                              </a:rPr>
                              <m:t>𝐸</m:t>
                            </m:r>
                          </m:e>
                        </m:acc>
                      </m:e>
                      <m:sub>
                        <m:r>
                          <a:rPr lang="en-US" b="0" i="1" smtClean="0">
                            <a:latin typeface="Cambria Math" panose="02040503050406030204" pitchFamily="18" charset="0"/>
                            <a:cs typeface="Times New Roman" panose="02020603050405020304" pitchFamily="18" charset="0"/>
                          </a:rPr>
                          <m:t>𝑛𝑒𝑡</m:t>
                        </m:r>
                      </m:sub>
                    </m:sSub>
                    <m:r>
                      <a:rPr lang="en-US" b="0" i="1" smtClean="0">
                        <a:latin typeface="Cambria Math" panose="02040503050406030204" pitchFamily="18" charset="0"/>
                        <a:cs typeface="Times New Roman" panose="02020603050405020304" pitchFamily="18" charset="0"/>
                      </a:rPr>
                      <m:t>=0</m:t>
                    </m:r>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cs typeface="Times New Roman" panose="02020603050405020304" pitchFamily="18" charset="0"/>
                  </a:rPr>
                  <a:t> Electrostatics</a:t>
                </a:r>
              </a:p>
              <a:p>
                <a:pPr marL="1200150" lvl="2"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Then we’ll let the charges quasi-move around (we’ll pick them up from rest and put them somewhere else at rest).  This will allow us to determine the potential energy in a distribution of charges.  This potential energy will be analogous to the gravitational potential energy for a mass changing heights in a gravitational field.</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1657350" lvl="3"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From this we can define the </a:t>
                </a:r>
                <a:r>
                  <a:rPr lang="en-US" b="1" i="1" dirty="0">
                    <a:latin typeface="Times New Roman" panose="02020603050405020304" pitchFamily="18" charset="0"/>
                    <a:cs typeface="Times New Roman" panose="02020603050405020304" pitchFamily="18" charset="0"/>
                  </a:rPr>
                  <a:t>electric potential energy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𝑈</m:t>
                        </m:r>
                      </m:e>
                      <m:sub>
                        <m:r>
                          <a:rPr lang="en-US" b="0" i="1" smtClean="0">
                            <a:latin typeface="Cambria Math" panose="02040503050406030204" pitchFamily="18" charset="0"/>
                            <a:cs typeface="Times New Roman" panose="02020603050405020304" pitchFamily="18" charset="0"/>
                          </a:rPr>
                          <m:t>𝑒𝑙𝑒𝑐𝑡𝑟𝑖𝑐</m:t>
                        </m:r>
                        <m:r>
                          <a:rPr lang="en-US" b="0" i="1" smtClean="0">
                            <a:latin typeface="Cambria Math" panose="02040503050406030204" pitchFamily="18" charset="0"/>
                            <a:cs typeface="Times New Roman" panose="02020603050405020304" pitchFamily="18" charset="0"/>
                          </a:rPr>
                          <m:t> </m:t>
                        </m:r>
                      </m:sub>
                    </m:sSub>
                  </m:oMath>
                </a14:m>
                <a:r>
                  <a:rPr lang="en-US" dirty="0">
                    <a:latin typeface="Times New Roman" panose="02020603050405020304" pitchFamily="18" charset="0"/>
                    <a:cs typeface="Times New Roman" panose="02020603050405020304" pitchFamily="18" charset="0"/>
                  </a:rPr>
                  <a:t>and a very useful quantity called the </a:t>
                </a:r>
                <a:r>
                  <a:rPr lang="en-US" b="1" i="1" dirty="0">
                    <a:latin typeface="Times New Roman" panose="02020603050405020304" pitchFamily="18" charset="0"/>
                    <a:cs typeface="Times New Roman" panose="02020603050405020304" pitchFamily="18" charset="0"/>
                  </a:rPr>
                  <a:t>electric</a:t>
                </a:r>
                <a:r>
                  <a:rPr lang="en-US" i="1"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potential</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b="0" i="1" smtClean="0">
                        <a:latin typeface="Cambria Math" panose="02040503050406030204" pitchFamily="18" charset="0"/>
                        <a:cs typeface="Times New Roman" panose="02020603050405020304" pitchFamily="18" charset="0"/>
                      </a:rPr>
                      <m:t>𝑉</m:t>
                    </m:r>
                  </m:oMath>
                </a14:m>
                <a:r>
                  <a:rPr lang="en-US" dirty="0">
                    <a:latin typeface="Times New Roman" panose="02020603050405020304" pitchFamily="18" charset="0"/>
                    <a:cs typeface="Times New Roman" panose="02020603050405020304" pitchFamily="18" charset="0"/>
                  </a:rPr>
                  <a:t>), or the </a:t>
                </a:r>
                <a:r>
                  <a:rPr lang="en-US" b="1" i="1" dirty="0">
                    <a:latin typeface="Times New Roman" panose="02020603050405020304" pitchFamily="18" charset="0"/>
                    <a:cs typeface="Times New Roman" panose="02020603050405020304" pitchFamily="18" charset="0"/>
                  </a:rPr>
                  <a:t>voltage</a:t>
                </a:r>
                <a:r>
                  <a:rPr lang="en-US" dirty="0">
                    <a:latin typeface="Times New Roman" panose="02020603050405020304" pitchFamily="18" charset="0"/>
                    <a:cs typeface="Times New Roman" panose="02020603050405020304" pitchFamily="18" charset="0"/>
                  </a:rPr>
                  <a:t>.</a:t>
                </a:r>
              </a:p>
              <a:p>
                <a:pPr marL="1657350" lvl="3"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Now we can look start to look at applications in the body (the heart in particular), build something useful (the capacitor), and study projectile motion with charges (KJF Ch. 3).</a:t>
                </a:r>
              </a:p>
            </p:txBody>
          </p:sp>
        </mc:Choice>
        <mc:Fallback xmlns="">
          <p:sp>
            <p:nvSpPr>
              <p:cNvPr id="5" name="TextBox 4">
                <a:extLst>
                  <a:ext uri="{FF2B5EF4-FFF2-40B4-BE49-F238E27FC236}">
                    <a16:creationId xmlns:a16="http://schemas.microsoft.com/office/drawing/2014/main" id="{ADC70911-2047-43D2-60EF-C5C748A95A7F}"/>
                  </a:ext>
                </a:extLst>
              </p:cNvPr>
              <p:cNvSpPr txBox="1">
                <a:spLocks noRot="1" noChangeAspect="1" noMove="1" noResize="1" noEditPoints="1" noAdjustHandles="1" noChangeArrowheads="1" noChangeShapeType="1" noTextEdit="1"/>
              </p:cNvSpPr>
              <p:nvPr/>
            </p:nvSpPr>
            <p:spPr>
              <a:xfrm>
                <a:off x="0" y="774343"/>
                <a:ext cx="12120880" cy="5852371"/>
              </a:xfrm>
              <a:prstGeom prst="rect">
                <a:avLst/>
              </a:prstGeom>
              <a:blipFill>
                <a:blip r:embed="rId2"/>
                <a:stretch>
                  <a:fillRect l="-314" t="-216" b="-649"/>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4BA37B18-B1AF-2A81-6EDE-881D103C8277}"/>
              </a:ext>
            </a:extLst>
          </p:cNvPr>
          <p:cNvSpPr txBox="1"/>
          <p:nvPr/>
        </p:nvSpPr>
        <p:spPr>
          <a:xfrm>
            <a:off x="120981" y="87072"/>
            <a:ext cx="1031789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Introduction and Course Outline</a:t>
            </a:r>
          </a:p>
        </p:txBody>
      </p:sp>
    </p:spTree>
    <p:extLst>
      <p:ext uri="{BB962C8B-B14F-4D97-AF65-F5344CB8AC3E}">
        <p14:creationId xmlns:p14="http://schemas.microsoft.com/office/powerpoint/2010/main" val="4191734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F48EC7F-C0BD-9C6F-D56A-8F21D8FA06EE}"/>
              </a:ext>
            </a:extLst>
          </p:cNvPr>
          <p:cNvSpPr txBox="1"/>
          <p:nvPr/>
        </p:nvSpPr>
        <p:spPr>
          <a:xfrm>
            <a:off x="120981" y="87072"/>
            <a:ext cx="1031789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Introduction and Course Outline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67E4F94-BACC-B6F8-43E2-84DD93F44C48}"/>
                  </a:ext>
                </a:extLst>
              </p:cNvPr>
              <p:cNvSpPr txBox="1"/>
              <p:nvPr/>
            </p:nvSpPr>
            <p:spPr>
              <a:xfrm>
                <a:off x="120981" y="604493"/>
                <a:ext cx="11634017" cy="6253507"/>
              </a:xfrm>
              <a:prstGeom prst="rect">
                <a:avLst/>
              </a:prstGeom>
              <a:noFill/>
            </p:spPr>
            <p:txBody>
              <a:bodyPr wrap="square">
                <a:spAutoFit/>
              </a:bodyPr>
              <a:lstStyle/>
              <a:p>
                <a:pPr marL="285750" indent="-285750">
                  <a:buFont typeface="Arial" panose="020B0604020202020204" pitchFamily="34" charset="0"/>
                  <a:buChar char="•"/>
                </a:pPr>
                <a:r>
                  <a:rPr lang="en-US" b="1" i="1" dirty="0">
                    <a:solidFill>
                      <a:srgbClr val="FF0000"/>
                    </a:solidFill>
                    <a:latin typeface="Times New Roman" panose="02020603050405020304" pitchFamily="18" charset="0"/>
                    <a:cs typeface="Times New Roman" panose="02020603050405020304" pitchFamily="18" charset="0"/>
                  </a:rPr>
                  <a:t>Topic #1 - Electrostatics and Electricity</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Lastly, we’ll let the charges be completely free and move anywhere they’d like.  This is accomplished by letting the charges interact with an external electric field and the movement of these charges produces a </a:t>
                </a:r>
                <a:r>
                  <a:rPr lang="en-US" b="1" i="1" dirty="0">
                    <a:latin typeface="Times New Roman" panose="02020603050405020304" pitchFamily="18" charset="0"/>
                    <a:cs typeface="Times New Roman" panose="02020603050405020304" pitchFamily="18" charset="0"/>
                  </a:rPr>
                  <a:t>current</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b="0" i="1" smtClean="0">
                        <a:latin typeface="Cambria Math" panose="02040503050406030204" pitchFamily="18" charset="0"/>
                        <a:cs typeface="Times New Roman" panose="02020603050405020304" pitchFamily="18" charset="0"/>
                      </a:rPr>
                      <m:t>𝐼</m:t>
                    </m:r>
                  </m:oMath>
                </a14:m>
                <a:r>
                  <a:rPr lang="en-US" dirty="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Having electric currents, we will build </a:t>
                </a:r>
                <a:r>
                  <a:rPr lang="en-US" b="1" i="1" dirty="0">
                    <a:latin typeface="Times New Roman" panose="02020603050405020304" pitchFamily="18" charset="0"/>
                    <a:cs typeface="Times New Roman" panose="02020603050405020304" pitchFamily="18" charset="0"/>
                  </a:rPr>
                  <a:t>electric circuits </a:t>
                </a:r>
                <a:r>
                  <a:rPr lang="en-US" dirty="0">
                    <a:latin typeface="Times New Roman" panose="02020603050405020304" pitchFamily="18" charset="0"/>
                    <a:cs typeface="Times New Roman" panose="02020603050405020304" pitchFamily="18" charset="0"/>
                  </a:rPr>
                  <a:t>composed of </a:t>
                </a:r>
                <a:r>
                  <a:rPr lang="en-US" b="1" i="1" dirty="0">
                    <a:latin typeface="Times New Roman" panose="02020603050405020304" pitchFamily="18" charset="0"/>
                    <a:cs typeface="Times New Roman" panose="02020603050405020304" pitchFamily="18" charset="0"/>
                  </a:rPr>
                  <a:t>resistors</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b="0" i="1" smtClean="0">
                        <a:latin typeface="Cambria Math" panose="02040503050406030204" pitchFamily="18" charset="0"/>
                        <a:cs typeface="Times New Roman" panose="02020603050405020304" pitchFamily="18" charset="0"/>
                      </a:rPr>
                      <m:t>𝑅</m:t>
                    </m:r>
                  </m:oMath>
                </a14:m>
                <a:r>
                  <a:rPr lang="en-US" dirty="0">
                    <a:latin typeface="Times New Roman" panose="02020603050405020304" pitchFamily="18" charset="0"/>
                    <a:cs typeface="Times New Roman" panose="02020603050405020304" pitchFamily="18" charset="0"/>
                  </a:rPr>
                  <a:t>) only and circuits with </a:t>
                </a:r>
                <a:r>
                  <a:rPr lang="en-US" b="1" i="1" dirty="0">
                    <a:latin typeface="Times New Roman" panose="02020603050405020304" pitchFamily="18" charset="0"/>
                    <a:cs typeface="Times New Roman" panose="02020603050405020304" pitchFamily="18" charset="0"/>
                  </a:rPr>
                  <a:t>resistors</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b="0" i="1" smtClean="0">
                        <a:latin typeface="Cambria Math" panose="02040503050406030204" pitchFamily="18" charset="0"/>
                        <a:cs typeface="Times New Roman" panose="02020603050405020304" pitchFamily="18" charset="0"/>
                      </a:rPr>
                      <m:t>𝑅</m:t>
                    </m:r>
                  </m:oMath>
                </a14:m>
                <a:r>
                  <a:rPr lang="en-US" dirty="0">
                    <a:latin typeface="Times New Roman" panose="02020603050405020304" pitchFamily="18" charset="0"/>
                    <a:cs typeface="Times New Roman" panose="02020603050405020304" pitchFamily="18" charset="0"/>
                  </a:rPr>
                  <a:t>) and </a:t>
                </a:r>
                <a:r>
                  <a:rPr lang="en-US" b="1" i="1" dirty="0">
                    <a:latin typeface="Times New Roman" panose="02020603050405020304" pitchFamily="18" charset="0"/>
                    <a:cs typeface="Times New Roman" panose="02020603050405020304" pitchFamily="18" charset="0"/>
                  </a:rPr>
                  <a:t>capacitors</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b="0" i="1" smtClean="0">
                        <a:latin typeface="Cambria Math" panose="02040503050406030204" pitchFamily="18" charset="0"/>
                        <a:cs typeface="Times New Roman" panose="02020603050405020304" pitchFamily="18" charset="0"/>
                      </a:rPr>
                      <m:t>𝐶</m:t>
                    </m:r>
                  </m:oMath>
                </a14:m>
                <a:r>
                  <a:rPr lang="en-US" dirty="0">
                    <a:latin typeface="Times New Roman" panose="02020603050405020304" pitchFamily="18" charset="0"/>
                    <a:cs typeface="Times New Roman" panose="02020603050405020304" pitchFamily="18" charset="0"/>
                  </a:rPr>
                  <a:t>).  Since it takes work to move the charges around and since the current essentially flows around the circuit, we’ll use ideas of conservation of energy (KJF Ch. 10) and fluids (KJF Ch. 13) to model the </a:t>
                </a:r>
                <a:r>
                  <a:rPr lang="en-US" dirty="0" err="1">
                    <a:latin typeface="Times New Roman" panose="02020603050405020304" pitchFamily="18" charset="0"/>
                    <a:cs typeface="Times New Roman" panose="02020603050405020304" pitchFamily="18" charset="0"/>
                  </a:rPr>
                  <a:t>behaviour</a:t>
                </a:r>
                <a:r>
                  <a:rPr lang="en-US" dirty="0">
                    <a:latin typeface="Times New Roman" panose="02020603050405020304" pitchFamily="18" charset="0"/>
                    <a:cs typeface="Times New Roman" panose="02020603050405020304" pitchFamily="18" charset="0"/>
                  </a:rPr>
                  <a:t> of the circuits.</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i="1" dirty="0">
                    <a:solidFill>
                      <a:srgbClr val="FFC000"/>
                    </a:solidFill>
                    <a:latin typeface="Times New Roman" panose="02020603050405020304" pitchFamily="18" charset="0"/>
                    <a:cs typeface="Times New Roman" panose="02020603050405020304" pitchFamily="18" charset="0"/>
                  </a:rPr>
                  <a:t>Topic #2 – Magnetism</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There are several reasons that we started with charges at rest.  The most important one is that a moving charge (a current) produces a </a:t>
                </a:r>
                <a:r>
                  <a:rPr lang="en-US" b="1" i="1" dirty="0">
                    <a:latin typeface="Times New Roman" panose="02020603050405020304" pitchFamily="18" charset="0"/>
                    <a:cs typeface="Times New Roman" panose="02020603050405020304" pitchFamily="18" charset="0"/>
                  </a:rPr>
                  <a:t>magnetic field </a:t>
                </a:r>
                <a:r>
                  <a:rPr lang="en-US" dirty="0">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en-US" i="1" smtClean="0">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cs typeface="Times New Roman" panose="02020603050405020304" pitchFamily="18" charset="0"/>
                          </a:rPr>
                          <m:t>𝐵</m:t>
                        </m:r>
                      </m:e>
                    </m:acc>
                  </m:oMath>
                </a14:m>
                <a:r>
                  <a:rPr lang="en-US" dirty="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We’ll start with generating a magnetic field using a magnet and ask what happens if you put a charge (</a:t>
                </a:r>
                <a14:m>
                  <m:oMath xmlns:m="http://schemas.openxmlformats.org/officeDocument/2006/math">
                    <m:r>
                      <a:rPr lang="en-US" b="0" i="1" smtClean="0">
                        <a:latin typeface="Cambria Math" panose="02040503050406030204" pitchFamily="18" charset="0"/>
                        <a:cs typeface="Times New Roman" panose="02020603050405020304" pitchFamily="18" charset="0"/>
                      </a:rPr>
                      <m:t>𝑞</m:t>
                    </m:r>
                  </m:oMath>
                </a14:m>
                <a:r>
                  <a:rPr lang="en-US" dirty="0">
                    <a:latin typeface="Times New Roman" panose="02020603050405020304" pitchFamily="18" charset="0"/>
                    <a:cs typeface="Times New Roman" panose="02020603050405020304" pitchFamily="18" charset="0"/>
                  </a:rPr>
                  <a:t>) in a magnetic field (</a:t>
                </a:r>
                <a14:m>
                  <m:oMath xmlns:m="http://schemas.openxmlformats.org/officeDocument/2006/math">
                    <m:acc>
                      <m:accPr>
                        <m:chr m:val="⃗"/>
                        <m:ctrlPr>
                          <a:rPr lang="en-US" i="1">
                            <a:latin typeface="Cambria Math" panose="02040503050406030204" pitchFamily="18" charset="0"/>
                            <a:cs typeface="Times New Roman" panose="02020603050405020304" pitchFamily="18" charset="0"/>
                          </a:rPr>
                        </m:ctrlPr>
                      </m:accPr>
                      <m:e>
                        <m:r>
                          <a:rPr lang="en-US" i="1">
                            <a:latin typeface="Cambria Math" panose="02040503050406030204" pitchFamily="18" charset="0"/>
                            <a:cs typeface="Times New Roman" panose="02020603050405020304" pitchFamily="18" charset="0"/>
                          </a:rPr>
                          <m:t>𝐵</m:t>
                        </m:r>
                      </m:e>
                    </m:acc>
                  </m:oMath>
                </a14:m>
                <a:r>
                  <a:rPr lang="en-US" dirty="0">
                    <a:latin typeface="Times New Roman" panose="02020603050405020304" pitchFamily="18" charset="0"/>
                    <a:cs typeface="Times New Roman" panose="02020603050405020304" pitchFamily="18" charset="0"/>
                  </a:rPr>
                  <a:t>).  The interaction of the charge and the magnetic field will exert a </a:t>
                </a:r>
                <a:r>
                  <a:rPr lang="en-US" b="1" i="1" dirty="0">
                    <a:latin typeface="Times New Roman" panose="02020603050405020304" pitchFamily="18" charset="0"/>
                    <a:cs typeface="Times New Roman" panose="02020603050405020304" pitchFamily="18" charset="0"/>
                  </a:rPr>
                  <a:t>magnetic force </a:t>
                </a:r>
                <a:r>
                  <a:rPr lang="en-US"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en-US" b="0" i="1" smtClean="0">
                            <a:latin typeface="Cambria Math" panose="02040503050406030204" pitchFamily="18" charset="0"/>
                            <a:cs typeface="Times New Roman" panose="02020603050405020304" pitchFamily="18" charset="0"/>
                          </a:rPr>
                        </m:ctrlPr>
                      </m:sSubPr>
                      <m:e>
                        <m:acc>
                          <m:accPr>
                            <m:chr m:val="⃗"/>
                            <m:ctrlPr>
                              <a:rPr lang="en-US" b="0" i="1" smtClean="0">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cs typeface="Times New Roman" panose="02020603050405020304" pitchFamily="18" charset="0"/>
                              </a:rPr>
                              <m:t>𝐹</m:t>
                            </m:r>
                          </m:e>
                        </m:acc>
                      </m:e>
                      <m:sub>
                        <m:r>
                          <a:rPr lang="en-US" b="0" i="1" smtClean="0">
                            <a:latin typeface="Cambria Math" panose="02040503050406030204" pitchFamily="18" charset="0"/>
                            <a:cs typeface="Times New Roman" panose="02020603050405020304" pitchFamily="18" charset="0"/>
                          </a:rPr>
                          <m:t>𝐵</m:t>
                        </m:r>
                      </m:sub>
                    </m:sSub>
                  </m:oMath>
                </a14:m>
                <a:r>
                  <a:rPr lang="en-US" dirty="0">
                    <a:latin typeface="Times New Roman" panose="02020603050405020304" pitchFamily="18" charset="0"/>
                    <a:cs typeface="Times New Roman" panose="02020603050405020304" pitchFamily="18" charset="0"/>
                  </a:rPr>
                  <a:t>) on the charge if the charge is in motion with a component of its velocity perpendicular to the magnetic field.</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motion of the charge through the magnetic field will turn out to be circular (KJF Ch. 6) and the charge will orbit about the magnetic field.</a:t>
                </a:r>
              </a:p>
            </p:txBody>
          </p:sp>
        </mc:Choice>
        <mc:Fallback xmlns="">
          <p:sp>
            <p:nvSpPr>
              <p:cNvPr id="6" name="TextBox 5">
                <a:extLst>
                  <a:ext uri="{FF2B5EF4-FFF2-40B4-BE49-F238E27FC236}">
                    <a16:creationId xmlns:a16="http://schemas.microsoft.com/office/drawing/2014/main" id="{F67E4F94-BACC-B6F8-43E2-84DD93F44C48}"/>
                  </a:ext>
                </a:extLst>
              </p:cNvPr>
              <p:cNvSpPr txBox="1">
                <a:spLocks noRot="1" noChangeAspect="1" noMove="1" noResize="1" noEditPoints="1" noAdjustHandles="1" noChangeArrowheads="1" noChangeShapeType="1" noTextEdit="1"/>
              </p:cNvSpPr>
              <p:nvPr/>
            </p:nvSpPr>
            <p:spPr>
              <a:xfrm>
                <a:off x="120981" y="604493"/>
                <a:ext cx="11634017" cy="6253507"/>
              </a:xfrm>
              <a:prstGeom prst="rect">
                <a:avLst/>
              </a:prstGeom>
              <a:blipFill>
                <a:blip r:embed="rId2"/>
                <a:stretch>
                  <a:fillRect l="-327" t="-406" r="-981" b="-609"/>
                </a:stretch>
              </a:blipFill>
            </p:spPr>
            <p:txBody>
              <a:bodyPr/>
              <a:lstStyle/>
              <a:p>
                <a:r>
                  <a:rPr lang="en-US">
                    <a:noFill/>
                  </a:rPr>
                  <a:t> </a:t>
                </a:r>
              </a:p>
            </p:txBody>
          </p:sp>
        </mc:Fallback>
      </mc:AlternateContent>
    </p:spTree>
    <p:extLst>
      <p:ext uri="{BB962C8B-B14F-4D97-AF65-F5344CB8AC3E}">
        <p14:creationId xmlns:p14="http://schemas.microsoft.com/office/powerpoint/2010/main" val="1011714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1766</TotalTime>
  <Words>3166</Words>
  <Application>Microsoft Macintosh PowerPoint</Application>
  <PresentationFormat>Widescreen</PresentationFormat>
  <Paragraphs>194</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Aptos Display</vt:lpstr>
      <vt:lpstr>Arial</vt:lpstr>
      <vt:lpstr>Cambria</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LaBrake, Scott</dc:creator>
  <cp:lastModifiedBy>LaBrake, Scott</cp:lastModifiedBy>
  <cp:revision>51</cp:revision>
  <dcterms:created xsi:type="dcterms:W3CDTF">2024-07-30T13:33:38Z</dcterms:created>
  <dcterms:modified xsi:type="dcterms:W3CDTF">2024-12-31T14:52:28Z</dcterms:modified>
</cp:coreProperties>
</file>