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57" r:id="rId10"/>
    <p:sldId id="258" r:id="rId11"/>
    <p:sldId id="259" r:id="rId12"/>
    <p:sldId id="260" r:id="rId13"/>
    <p:sldId id="265" r:id="rId14"/>
    <p:sldId id="262" r:id="rId15"/>
    <p:sldId id="264" r:id="rId16"/>
    <p:sldId id="274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4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D555E-A5A8-6C48-BFEE-66A07F281A5D}" type="datetimeFigureOut">
              <a:rPr lang="en-US" smtClean="0"/>
              <a:t>5/24/17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32736-0D90-9447-8686-C13A7DD8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3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Corpus callosum</a:t>
            </a:r>
            <a:r>
              <a:rPr lang="en-US" dirty="0" smtClean="0"/>
              <a:t>/the </a:t>
            </a:r>
            <a:r>
              <a:rPr lang="en-US" b="1" dirty="0" smtClean="0"/>
              <a:t>corpus callosum</a:t>
            </a:r>
            <a:r>
              <a:rPr lang="en-US" dirty="0" smtClean="0"/>
              <a:t> consists of about 200 </a:t>
            </a:r>
            <a:r>
              <a:rPr lang="en-US" dirty="0" err="1" smtClean="0"/>
              <a:t>millon</a:t>
            </a:r>
            <a:r>
              <a:rPr lang="en-US" dirty="0" smtClean="0"/>
              <a:t> axons that interconnect the two hemispheres. The primary </a:t>
            </a:r>
            <a:r>
              <a:rPr lang="en-US" b="1" dirty="0" smtClean="0"/>
              <a:t>function of the corpus callosum</a:t>
            </a:r>
            <a:r>
              <a:rPr lang="en-US" dirty="0" smtClean="0"/>
              <a:t> is to integrate motor, sensory, and cognitive performances between the cerebral cortex on one side of the brain to the same region on the other side.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7C9B-3D86-ED47-B6AA-EAB3C4DA5C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occipital</a:t>
            </a:r>
            <a:r>
              <a:rPr lang="en-US" baseline="0" dirty="0" smtClean="0"/>
              <a:t> lobe/cerebellum and medulla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7C9B-3D86-ED47-B6AA-EAB3C4DA5C9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0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Corpus callosum</a:t>
            </a:r>
            <a:r>
              <a:rPr lang="en-US" dirty="0" smtClean="0"/>
              <a:t>/the </a:t>
            </a:r>
            <a:r>
              <a:rPr lang="en-US" b="1" dirty="0" smtClean="0"/>
              <a:t>corpus callosum</a:t>
            </a:r>
            <a:r>
              <a:rPr lang="en-US" dirty="0" smtClean="0"/>
              <a:t> consists of about 200 </a:t>
            </a:r>
            <a:r>
              <a:rPr lang="en-US" dirty="0" err="1" smtClean="0"/>
              <a:t>millon</a:t>
            </a:r>
            <a:r>
              <a:rPr lang="en-US" dirty="0" smtClean="0"/>
              <a:t> axons that interconnect the two hemispheres. The primary </a:t>
            </a:r>
            <a:r>
              <a:rPr lang="en-US" b="1" dirty="0" smtClean="0"/>
              <a:t>function of the corpus callosum</a:t>
            </a:r>
            <a:r>
              <a:rPr lang="en-US" dirty="0" smtClean="0"/>
              <a:t> is to integrate motor, sensory, and cognitive performances between the cerebral cortex on one side of the brain to the same region on the other side.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7C9B-3D86-ED47-B6AA-EAB3C4DA5C9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55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7C9B-3D86-ED47-B6AA-EAB3C4DA5C9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8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7C9B-3D86-ED47-B6AA-EAB3C4DA5C9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4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F18-1D2B-3E46-AFBC-A60E43541FE0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3822-2CA1-0E41-B5EF-3BEF2952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8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F18-1D2B-3E46-AFBC-A60E43541FE0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3822-2CA1-0E41-B5EF-3BEF2952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5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F18-1D2B-3E46-AFBC-A60E43541FE0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3822-2CA1-0E41-B5EF-3BEF2952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7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F18-1D2B-3E46-AFBC-A60E43541FE0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3822-2CA1-0E41-B5EF-3BEF2952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7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F18-1D2B-3E46-AFBC-A60E43541FE0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3822-2CA1-0E41-B5EF-3BEF2952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0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F18-1D2B-3E46-AFBC-A60E43541FE0}" type="datetimeFigureOut">
              <a:rPr lang="en-US" smtClean="0"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3822-2CA1-0E41-B5EF-3BEF2952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5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F18-1D2B-3E46-AFBC-A60E43541FE0}" type="datetimeFigureOut">
              <a:rPr lang="en-US" smtClean="0"/>
              <a:t>5/24/17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3822-2CA1-0E41-B5EF-3BEF2952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5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F18-1D2B-3E46-AFBC-A60E43541FE0}" type="datetimeFigureOut">
              <a:rPr lang="en-US" smtClean="0"/>
              <a:t>5/24/17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3822-2CA1-0E41-B5EF-3BEF2952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F18-1D2B-3E46-AFBC-A60E43541FE0}" type="datetimeFigureOut">
              <a:rPr lang="en-US" smtClean="0"/>
              <a:t>5/24/17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3822-2CA1-0E41-B5EF-3BEF2952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2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F18-1D2B-3E46-AFBC-A60E43541FE0}" type="datetimeFigureOut">
              <a:rPr lang="en-US" smtClean="0"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3822-2CA1-0E41-B5EF-3BEF2952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4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F18-1D2B-3E46-AFBC-A60E43541FE0}" type="datetimeFigureOut">
              <a:rPr lang="en-US" smtClean="0"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3822-2CA1-0E41-B5EF-3BEF2952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7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5EF18-1D2B-3E46-AFBC-A60E43541FE0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93822-2CA1-0E41-B5EF-3BEF2952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6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5.pn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6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885" y="362901"/>
            <a:ext cx="8247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/>
                <a:cs typeface="Times New Roman"/>
              </a:rPr>
              <a:t>Magnetic Resonance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9885" y="1550576"/>
            <a:ext cx="829660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Suppose that a spin ½ particle (a proton say) is at rest in an external magnetic field.  A small transverse field is applied </a:t>
            </a:r>
            <a:r>
              <a:rPr lang="en-US" sz="2200" dirty="0" err="1" smtClean="0">
                <a:latin typeface="Times New Roman"/>
                <a:cs typeface="Times New Roman"/>
              </a:rPr>
              <a:t>ot</a:t>
            </a:r>
            <a:r>
              <a:rPr lang="en-US" sz="2200" dirty="0" smtClean="0">
                <a:latin typeface="Times New Roman"/>
                <a:cs typeface="Times New Roman"/>
              </a:rPr>
              <a:t> the sample.  What is the Hamiltonian for the system?  The magnetic fields are as below.</a:t>
            </a:r>
          </a:p>
          <a:p>
            <a:endParaRPr lang="en-US" sz="2200" dirty="0">
              <a:latin typeface="Times New Roman"/>
              <a:cs typeface="Times New Roman"/>
            </a:endParaRP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endParaRPr lang="en-US" sz="2200" dirty="0">
              <a:latin typeface="Times New Roman"/>
              <a:cs typeface="Times New Roman"/>
            </a:endParaRP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The Hamiltonian is given by,</a:t>
            </a:r>
            <a:r>
              <a:rPr lang="en-US" sz="2200" dirty="0"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latin typeface="Times New Roman"/>
                <a:cs typeface="Times New Roman"/>
              </a:rPr>
              <a:t>			where,</a:t>
            </a:r>
          </a:p>
          <a:p>
            <a:endParaRPr lang="en-US" sz="2200" dirty="0">
              <a:latin typeface="Times New Roman"/>
              <a:cs typeface="Times New Roman"/>
            </a:endParaRP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The spin matrices are:</a:t>
            </a:r>
            <a:endParaRPr lang="en-US" sz="22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900762"/>
              </p:ext>
            </p:extLst>
          </p:nvPr>
        </p:nvGraphicFramePr>
        <p:xfrm>
          <a:off x="329885" y="2726850"/>
          <a:ext cx="3793678" cy="110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3" imgW="1790700" imgH="520700" progId="Equation.DSMT4">
                  <p:embed/>
                </p:oleObj>
              </mc:Choice>
              <mc:Fallback>
                <p:oleObj name="Equation" r:id="rId3" imgW="17907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885" y="2726850"/>
                        <a:ext cx="3793678" cy="1103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470572"/>
              </p:ext>
            </p:extLst>
          </p:nvPr>
        </p:nvGraphicFramePr>
        <p:xfrm>
          <a:off x="3694712" y="3869784"/>
          <a:ext cx="16398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5" imgW="774700" imgH="228600" progId="Equation.DSMT4">
                  <p:embed/>
                </p:oleObj>
              </mc:Choice>
              <mc:Fallback>
                <p:oleObj name="Equation" r:id="rId5" imgW="774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94712" y="3869784"/>
                        <a:ext cx="1639888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355363"/>
              </p:ext>
            </p:extLst>
          </p:nvPr>
        </p:nvGraphicFramePr>
        <p:xfrm>
          <a:off x="329885" y="4505044"/>
          <a:ext cx="19081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7" imgW="901700" imgH="279400" progId="Equation.DSMT4">
                  <p:embed/>
                </p:oleObj>
              </mc:Choice>
              <mc:Fallback>
                <p:oleObj name="Equation" r:id="rId7" imgW="9017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9885" y="4505044"/>
                        <a:ext cx="1908175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191093"/>
              </p:ext>
            </p:extLst>
          </p:nvPr>
        </p:nvGraphicFramePr>
        <p:xfrm>
          <a:off x="412356" y="5920000"/>
          <a:ext cx="7363988" cy="776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9" imgW="4699000" imgH="495300" progId="Equation.DSMT4">
                  <p:embed/>
                </p:oleObj>
              </mc:Choice>
              <mc:Fallback>
                <p:oleObj name="Equation" r:id="rId9" imgW="46990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2356" y="5920000"/>
                        <a:ext cx="7363988" cy="776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106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734" y="296333"/>
            <a:ext cx="8144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Imaging the Brain with MRI</a:t>
            </a:r>
          </a:p>
          <a:p>
            <a:r>
              <a:rPr lang="en-US" sz="2800" i="1" dirty="0" smtClean="0">
                <a:latin typeface="Times New Roman"/>
                <a:cs typeface="Times New Roman"/>
              </a:rPr>
              <a:t>	- Anatomy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400" y="1250440"/>
            <a:ext cx="7404099" cy="5301304"/>
            <a:chOff x="914400" y="1250440"/>
            <a:chExt cx="7404099" cy="53013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1250440"/>
              <a:ext cx="7404099" cy="508586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14400" y="6336300"/>
              <a:ext cx="35009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Times New Roman"/>
                  <a:cs typeface="Times New Roman"/>
                </a:rPr>
                <a:t>Alan L. </a:t>
              </a:r>
              <a:r>
                <a:rPr lang="en-US" sz="800" dirty="0" err="1" smtClean="0">
                  <a:latin typeface="Times New Roman"/>
                  <a:cs typeface="Times New Roman"/>
                </a:rPr>
                <a:t>Rhoton</a:t>
              </a:r>
              <a:r>
                <a:rPr lang="en-US" sz="800" dirty="0" smtClean="0">
                  <a:latin typeface="Times New Roman"/>
                  <a:cs typeface="Times New Roman"/>
                </a:rPr>
                <a:t>, Jr. MD, Dept. of Neurological Surgery, University of Florida</a:t>
              </a:r>
              <a:endParaRPr lang="en-US" sz="8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93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1734" y="296333"/>
            <a:ext cx="8144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Imaging the Brain with MRI</a:t>
            </a:r>
          </a:p>
          <a:p>
            <a:r>
              <a:rPr lang="en-US" sz="2800" i="1" dirty="0" smtClean="0">
                <a:latin typeface="Times New Roman"/>
                <a:cs typeface="Times New Roman"/>
              </a:rPr>
              <a:t>	- Anatomy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01701" y="1250440"/>
            <a:ext cx="7564966" cy="5179308"/>
            <a:chOff x="118534" y="1435100"/>
            <a:chExt cx="4522759" cy="33117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534" y="1435100"/>
              <a:ext cx="4522759" cy="307088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8534" y="4531380"/>
              <a:ext cx="35009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Times New Roman"/>
                  <a:cs typeface="Times New Roman"/>
                </a:rPr>
                <a:t>Alan L. </a:t>
              </a:r>
              <a:r>
                <a:rPr lang="en-US" sz="800" dirty="0" err="1" smtClean="0">
                  <a:latin typeface="Times New Roman"/>
                  <a:cs typeface="Times New Roman"/>
                </a:rPr>
                <a:t>Rhoton</a:t>
              </a:r>
              <a:r>
                <a:rPr lang="en-US" sz="800" dirty="0" smtClean="0">
                  <a:latin typeface="Times New Roman"/>
                  <a:cs typeface="Times New Roman"/>
                </a:rPr>
                <a:t>, Jr. MD, Dept. of Neurological Surgery, University of Florida</a:t>
              </a:r>
              <a:endParaRPr lang="en-US" sz="8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01701" y="1250440"/>
            <a:ext cx="7404099" cy="5470952"/>
            <a:chOff x="3905982" y="3289300"/>
            <a:chExt cx="5034817" cy="35405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5982" y="3289300"/>
              <a:ext cx="5034817" cy="34328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905982" y="6614408"/>
              <a:ext cx="35009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Times New Roman"/>
                  <a:cs typeface="Times New Roman"/>
                </a:rPr>
                <a:t>Alan L. </a:t>
              </a:r>
              <a:r>
                <a:rPr lang="en-US" sz="800" dirty="0" err="1" smtClean="0">
                  <a:latin typeface="Times New Roman"/>
                  <a:cs typeface="Times New Roman"/>
                </a:rPr>
                <a:t>Rhoton</a:t>
              </a:r>
              <a:r>
                <a:rPr lang="en-US" sz="800" dirty="0" smtClean="0">
                  <a:latin typeface="Times New Roman"/>
                  <a:cs typeface="Times New Roman"/>
                </a:rPr>
                <a:t>, Jr. MD, Dept. of Neurological Surgery, University of Florida</a:t>
              </a:r>
              <a:endParaRPr lang="en-US" sz="8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29216" y="1286248"/>
            <a:ext cx="7251700" cy="5435144"/>
            <a:chOff x="939800" y="812800"/>
            <a:chExt cx="7251700" cy="543514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9800" y="812800"/>
              <a:ext cx="7251700" cy="52197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39800" y="6032500"/>
              <a:ext cx="35009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Times New Roman"/>
                  <a:cs typeface="Times New Roman"/>
                </a:rPr>
                <a:t>Alan L. </a:t>
              </a:r>
              <a:r>
                <a:rPr lang="en-US" sz="800" dirty="0" err="1" smtClean="0">
                  <a:latin typeface="Times New Roman"/>
                  <a:cs typeface="Times New Roman"/>
                </a:rPr>
                <a:t>Rhoton</a:t>
              </a:r>
              <a:r>
                <a:rPr lang="en-US" sz="800" dirty="0" smtClean="0">
                  <a:latin typeface="Times New Roman"/>
                  <a:cs typeface="Times New Roman"/>
                </a:rPr>
                <a:t>, Jr. MD, Dept. of Neurological Surgery, University of Florida</a:t>
              </a:r>
              <a:endParaRPr lang="en-US" sz="8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55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734" y="296333"/>
            <a:ext cx="8144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Imaging the Brain with MRI</a:t>
            </a:r>
          </a:p>
          <a:p>
            <a:r>
              <a:rPr lang="en-US" sz="2800" i="1" dirty="0" smtClean="0">
                <a:latin typeface="Times New Roman"/>
                <a:cs typeface="Times New Roman"/>
              </a:rPr>
              <a:t>	- Anatomy – T1 weighted image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07066" y="2141967"/>
            <a:ext cx="6612467" cy="4375249"/>
            <a:chOff x="1185333" y="2141967"/>
            <a:chExt cx="6612467" cy="43752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5333" y="2141967"/>
              <a:ext cx="6612467" cy="437524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185333" y="6332550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6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http://www.neomed.edu/DEPTS/NEUR/atlas/Sagittal/MRI/Sagittal1/Sagittal1Frame.htm</a:t>
              </a:r>
              <a:endParaRPr lang="en-US" sz="6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6268" y="1481667"/>
            <a:ext cx="182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Corpus Callosum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rot="16200000" flipH="1">
            <a:off x="1854716" y="1092717"/>
            <a:ext cx="1696534" cy="321309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84400" y="1532469"/>
            <a:ext cx="182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Lateral Ventricle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 rot="16200000" flipH="1">
            <a:off x="2985016" y="2011351"/>
            <a:ext cx="1798134" cy="157903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63068" y="1666333"/>
            <a:ext cx="182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4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Ventricle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 rot="5400000">
            <a:off x="4419317" y="2958816"/>
            <a:ext cx="2477068" cy="63076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096433" y="5283200"/>
            <a:ext cx="3509431" cy="279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3" idx="2"/>
          </p:cNvCxnSpPr>
          <p:nvPr/>
        </p:nvCxnSpPr>
        <p:spPr>
          <a:xfrm rot="5400000">
            <a:off x="6897535" y="3366932"/>
            <a:ext cx="208801" cy="331893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9" idx="0"/>
          </p:cNvCxnSpPr>
          <p:nvPr/>
        </p:nvCxnSpPr>
        <p:spPr>
          <a:xfrm rot="16200000" flipV="1">
            <a:off x="5825584" y="4224351"/>
            <a:ext cx="1603402" cy="292523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35800" y="6488668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Medulla Oblongata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32" name="Straight Arrow Connector 31"/>
          <p:cNvCxnSpPr>
            <a:stCxn id="33" idx="3"/>
          </p:cNvCxnSpPr>
          <p:nvPr/>
        </p:nvCxnSpPr>
        <p:spPr>
          <a:xfrm flipV="1">
            <a:off x="1507068" y="4385733"/>
            <a:ext cx="2861732" cy="7379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9268" y="427486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Optic Nerve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28067" y="6488668"/>
            <a:ext cx="182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Spinal Chord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40" name="Straight Arrow Connector 39"/>
          <p:cNvCxnSpPr>
            <a:stCxn id="38" idx="0"/>
          </p:cNvCxnSpPr>
          <p:nvPr/>
        </p:nvCxnSpPr>
        <p:spPr>
          <a:xfrm rot="16200000" flipV="1">
            <a:off x="4940817" y="6091252"/>
            <a:ext cx="621268" cy="17356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8" idx="2"/>
          </p:cNvCxnSpPr>
          <p:nvPr/>
        </p:nvCxnSpPr>
        <p:spPr>
          <a:xfrm rot="5400000">
            <a:off x="5347216" y="2140981"/>
            <a:ext cx="2848002" cy="263736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089901" y="4275667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Cisterna Magna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79735" y="1666332"/>
            <a:ext cx="182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Cerebellum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04732" y="1250440"/>
            <a:ext cx="182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Hypothalamus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51601" y="1264735"/>
            <a:ext cx="182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Thalamus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54" name="Straight Arrow Connector 53"/>
          <p:cNvCxnSpPr>
            <a:stCxn id="52" idx="2"/>
          </p:cNvCxnSpPr>
          <p:nvPr/>
        </p:nvCxnSpPr>
        <p:spPr>
          <a:xfrm rot="5400000">
            <a:off x="5025885" y="1451115"/>
            <a:ext cx="2152930" cy="251883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1" idx="2"/>
          </p:cNvCxnSpPr>
          <p:nvPr/>
        </p:nvCxnSpPr>
        <p:spPr>
          <a:xfrm rot="5400000">
            <a:off x="3584436" y="2641200"/>
            <a:ext cx="2351891" cy="30903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6267" y="50985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Trachea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268" y="2187775"/>
            <a:ext cx="1820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Skin &amp;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Subcutaneous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Fat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Dura </a:t>
            </a:r>
            <a:r>
              <a:rPr lang="en-US" i="1" dirty="0" err="1" smtClean="0">
                <a:latin typeface="Times New Roman"/>
                <a:cs typeface="Times New Roman"/>
              </a:rPr>
              <a:t>Matta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268" y="3362867"/>
            <a:ext cx="182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Skull Bone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003300" y="2996063"/>
            <a:ext cx="2391833" cy="3668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2"/>
          </p:cNvCxnSpPr>
          <p:nvPr/>
        </p:nvCxnSpPr>
        <p:spPr>
          <a:xfrm flipV="1">
            <a:off x="969434" y="3649133"/>
            <a:ext cx="2313888" cy="830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233834" y="5318098"/>
            <a:ext cx="76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Pons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19533" y="3175000"/>
            <a:ext cx="88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CSF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4914900" y="4512735"/>
            <a:ext cx="3746502" cy="117469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2"/>
          </p:cNvCxnSpPr>
          <p:nvPr/>
        </p:nvCxnSpPr>
        <p:spPr>
          <a:xfrm flipH="1">
            <a:off x="6248399" y="3544332"/>
            <a:ext cx="2311401" cy="96840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81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9240" y="1522870"/>
            <a:ext cx="4572768" cy="4825461"/>
            <a:chOff x="1295400" y="3435829"/>
            <a:chExt cx="2239963" cy="2631892"/>
          </a:xfrm>
        </p:grpSpPr>
        <p:pic>
          <p:nvPicPr>
            <p:cNvPr id="4" name="Picture 5" descr="T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0" y="3435829"/>
              <a:ext cx="2239963" cy="26318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314963" y="5967001"/>
              <a:ext cx="1204568" cy="100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b="1" dirty="0" smtClean="0">
                  <a:ea typeface="ＭＳ Ｐゴシック" pitchFamily="37" charset="-128"/>
                  <a:cs typeface="ＭＳ Ｐゴシック" pitchFamily="37" charset="-128"/>
                </a:rPr>
                <a:t>An Introduction to MRI Physics and Analysis  Michael Jay </a:t>
              </a:r>
              <a:r>
                <a:rPr lang="en-US" sz="600" b="1" dirty="0" err="1" smtClean="0">
                  <a:ea typeface="ＭＳ Ｐゴシック" pitchFamily="37" charset="-128"/>
                  <a:cs typeface="ＭＳ Ｐゴシック" pitchFamily="37" charset="-128"/>
                </a:rPr>
                <a:t>Schillaci</a:t>
              </a:r>
              <a:r>
                <a:rPr lang="en-US" sz="600" b="1" dirty="0" smtClean="0">
                  <a:ea typeface="ＭＳ Ｐゴシック" pitchFamily="37" charset="-128"/>
                  <a:cs typeface="ＭＳ Ｐゴシック" pitchFamily="37" charset="-128"/>
                </a:rPr>
                <a:t>, PhD</a:t>
              </a:r>
              <a:endParaRPr lang="en-US" sz="600" b="1" dirty="0">
                <a:ea typeface="ＭＳ Ｐゴシック" pitchFamily="37" charset="-128"/>
                <a:cs typeface="ＭＳ Ｐゴシック" pitchFamily="37" charset="-12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56984" y="328070"/>
            <a:ext cx="457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Imaging the Brain with MRI</a:t>
            </a:r>
          </a:p>
        </p:txBody>
      </p:sp>
    </p:spTree>
    <p:extLst>
      <p:ext uri="{BB962C8B-B14F-4D97-AF65-F5344CB8AC3E}">
        <p14:creationId xmlns:p14="http://schemas.microsoft.com/office/powerpoint/2010/main" val="76079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734" y="296333"/>
            <a:ext cx="8144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Imaging the Brain with MRI</a:t>
            </a:r>
          </a:p>
          <a:p>
            <a:r>
              <a:rPr lang="en-US" sz="2800" i="1" dirty="0" smtClean="0">
                <a:latin typeface="Times New Roman"/>
                <a:cs typeface="Times New Roman"/>
              </a:rPr>
              <a:t>	- Cisterna Magna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734" y="5359400"/>
            <a:ext cx="8390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Cerebrospinal fluid produced in the fourth ventricle drains into the </a:t>
            </a:r>
            <a:r>
              <a:rPr lang="en-US" dirty="0" err="1" smtClean="0">
                <a:latin typeface="Times New Roman"/>
                <a:cs typeface="Times New Roman"/>
              </a:rPr>
              <a:t>cisterna</a:t>
            </a:r>
            <a:r>
              <a:rPr lang="en-US" dirty="0" smtClean="0">
                <a:latin typeface="Times New Roman"/>
                <a:cs typeface="Times New Roman"/>
              </a:rPr>
              <a:t> magna via 	the lateral apertures and median aperture.</a:t>
            </a: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 Cisterns are receptacles for holding liquid.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1734" y="1698321"/>
            <a:ext cx="8712200" cy="3281680"/>
            <a:chOff x="321734" y="1540933"/>
            <a:chExt cx="8712200" cy="3281680"/>
          </a:xfrm>
        </p:grpSpPr>
        <p:grpSp>
          <p:nvGrpSpPr>
            <p:cNvPr id="8" name="Group 7"/>
            <p:cNvGrpSpPr/>
            <p:nvPr/>
          </p:nvGrpSpPr>
          <p:grpSpPr>
            <a:xfrm>
              <a:off x="321734" y="1540933"/>
              <a:ext cx="8712200" cy="3281680"/>
              <a:chOff x="321734" y="1540933"/>
              <a:chExt cx="8712200" cy="328168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21734" y="1540933"/>
                <a:ext cx="8712200" cy="3281680"/>
                <a:chOff x="321734" y="1540933"/>
                <a:chExt cx="8712200" cy="3281680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1734" y="1540933"/>
                  <a:ext cx="5478546" cy="3281680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12267" y="1540933"/>
                  <a:ext cx="4021667" cy="3281680"/>
                </a:xfrm>
                <a:prstGeom prst="rect">
                  <a:avLst/>
                </a:prstGeom>
              </p:spPr>
            </p:pic>
          </p:grpSp>
          <p:sp>
            <p:nvSpPr>
              <p:cNvPr id="7" name="Rectangle 6"/>
              <p:cNvSpPr/>
              <p:nvPr/>
            </p:nvSpPr>
            <p:spPr>
              <a:xfrm>
                <a:off x="321734" y="4637947"/>
                <a:ext cx="3031067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http://www.neomed.edu/DEPTS/NEUR/atlas/Sagittal/MRI/Sagittal1/Sagittal1Frame.htm</a:t>
                </a:r>
                <a:endParaRPr lang="en-US" sz="600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5012267" y="4607169"/>
              <a:ext cx="292946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 smtClean="0">
                  <a:latin typeface="Times New Roman"/>
                  <a:cs typeface="Times New Roman"/>
                </a:rPr>
                <a:t>http://education.yahoo.com/reference/gray/subjects/subject/193</a:t>
              </a:r>
              <a:endParaRPr lang="en-US" sz="8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21582" y="1698321"/>
            <a:ext cx="5034817" cy="3540552"/>
            <a:chOff x="3905982" y="3289300"/>
            <a:chExt cx="5034817" cy="354055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05982" y="3289300"/>
              <a:ext cx="5034817" cy="343283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905982" y="6614408"/>
              <a:ext cx="35009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Times New Roman"/>
                  <a:cs typeface="Times New Roman"/>
                </a:rPr>
                <a:t>Alan L. </a:t>
              </a:r>
              <a:r>
                <a:rPr lang="en-US" sz="800" dirty="0" err="1" smtClean="0">
                  <a:latin typeface="Times New Roman"/>
                  <a:cs typeface="Times New Roman"/>
                </a:rPr>
                <a:t>Rhoton</a:t>
              </a:r>
              <a:r>
                <a:rPr lang="en-US" sz="800" dirty="0" smtClean="0">
                  <a:latin typeface="Times New Roman"/>
                  <a:cs typeface="Times New Roman"/>
                </a:rPr>
                <a:t>, Jr. MD, Dept. of Neurological Surgery, University of Florida</a:t>
              </a:r>
              <a:endParaRPr lang="en-US" sz="8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69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855" y="212904"/>
            <a:ext cx="8033824" cy="6016359"/>
            <a:chOff x="1295400" y="2786292"/>
            <a:chExt cx="3935356" cy="328142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030356" y="2786292"/>
              <a:ext cx="3200400" cy="453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600" b="1" dirty="0">
                  <a:solidFill>
                    <a:srgbClr val="000000"/>
                  </a:solidFill>
                </a:rPr>
                <a:t>T1 Weighted Image (T1WI)</a:t>
              </a:r>
            </a:p>
            <a:p>
              <a:pPr algn="ctr" eaLnBrk="1" hangingPunct="1"/>
              <a:r>
                <a:rPr lang="en-US" sz="1200" dirty="0">
                  <a:solidFill>
                    <a:srgbClr val="000000"/>
                  </a:solidFill>
                </a:rPr>
                <a:t>(Gray </a:t>
              </a:r>
              <a:r>
                <a:rPr lang="en-US" sz="1200" dirty="0" smtClean="0">
                  <a:solidFill>
                    <a:srgbClr val="000000"/>
                  </a:solidFill>
                </a:rPr>
                <a:t>Matter Gray </a:t>
              </a:r>
              <a:r>
                <a:rPr lang="en-US" sz="1200" dirty="0">
                  <a:solidFill>
                    <a:srgbClr val="000000"/>
                  </a:solidFill>
                </a:rPr>
                <a:t>– White </a:t>
              </a:r>
              <a:r>
                <a:rPr lang="en-US" sz="1200" dirty="0" smtClean="0">
                  <a:solidFill>
                    <a:srgbClr val="000000"/>
                  </a:solidFill>
                </a:rPr>
                <a:t>Matter White)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pic>
          <p:nvPicPr>
            <p:cNvPr id="5" name="Picture 5" descr="T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0" y="3435829"/>
              <a:ext cx="2239963" cy="26318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314963" y="5967001"/>
              <a:ext cx="1204568" cy="100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b="1" dirty="0" smtClean="0">
                  <a:ea typeface="ＭＳ Ｐゴシック" pitchFamily="37" charset="-128"/>
                  <a:cs typeface="ＭＳ Ｐゴシック" pitchFamily="37" charset="-128"/>
                </a:rPr>
                <a:t>An Introduction to MRI Physics and Analysis  Michael Jay </a:t>
              </a:r>
              <a:r>
                <a:rPr lang="en-US" sz="600" b="1" dirty="0" err="1" smtClean="0">
                  <a:ea typeface="ＭＳ Ｐゴシック" pitchFamily="37" charset="-128"/>
                  <a:cs typeface="ＭＳ Ｐゴシック" pitchFamily="37" charset="-128"/>
                </a:rPr>
                <a:t>Schillaci</a:t>
              </a:r>
              <a:r>
                <a:rPr lang="en-US" sz="600" b="1" dirty="0" smtClean="0">
                  <a:ea typeface="ＭＳ Ｐゴシック" pitchFamily="37" charset="-128"/>
                  <a:cs typeface="ＭＳ Ｐゴシック" pitchFamily="37" charset="-128"/>
                </a:rPr>
                <a:t>, PhD</a:t>
              </a:r>
              <a:endParaRPr lang="en-US" sz="600" b="1" dirty="0">
                <a:ea typeface="ＭＳ Ｐゴシック" pitchFamily="37" charset="-128"/>
                <a:cs typeface="ＭＳ Ｐゴシック" pitchFamily="37" charset="-12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74954" y="1840465"/>
            <a:ext cx="4269046" cy="4269046"/>
            <a:chOff x="4874954" y="1840465"/>
            <a:chExt cx="4269046" cy="42690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4954" y="1840465"/>
              <a:ext cx="4269046" cy="42690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874954" y="5923611"/>
              <a:ext cx="2683933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err="1" smtClean="0">
                  <a:latin typeface="Times New Roman"/>
                  <a:cs typeface="Times New Roman"/>
                </a:rPr>
                <a:t>http://www.gehealthcare.com/usen/mr/products/Profile/neuro_img_gal.html</a:t>
              </a:r>
              <a:endParaRPr lang="en-US" sz="6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933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4653" y="1779978"/>
            <a:ext cx="7885372" cy="3926441"/>
            <a:chOff x="433267" y="1430728"/>
            <a:chExt cx="7885372" cy="39264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267" y="1430728"/>
              <a:ext cx="3757733" cy="369212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33267" y="5172503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600" dirty="0">
                  <a:latin typeface="Times New Roman"/>
                  <a:cs typeface="Times New Roman"/>
                </a:rPr>
                <a:t>https://</a:t>
              </a:r>
              <a:r>
                <a:rPr lang="en-US" sz="600" dirty="0" err="1">
                  <a:latin typeface="Times New Roman"/>
                  <a:cs typeface="Times New Roman"/>
                </a:rPr>
                <a:t>radiopaedia.org</a:t>
              </a:r>
              <a:r>
                <a:rPr lang="en-US" sz="600" dirty="0">
                  <a:latin typeface="Times New Roman"/>
                  <a:cs typeface="Times New Roman"/>
                </a:rPr>
                <a:t>/cases/cervical-fracture-dislocation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7339" y="1430728"/>
              <a:ext cx="3741300" cy="367597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156984" y="328070"/>
            <a:ext cx="457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Imaging the Brain with MRI</a:t>
            </a:r>
          </a:p>
        </p:txBody>
      </p:sp>
    </p:spTree>
    <p:extLst>
      <p:ext uri="{BB962C8B-B14F-4D97-AF65-F5344CB8AC3E}">
        <p14:creationId xmlns:p14="http://schemas.microsoft.com/office/powerpoint/2010/main" val="411247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6652" y="256110"/>
            <a:ext cx="8131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Times New Roman"/>
                <a:cs typeface="Times New Roman"/>
              </a:rPr>
              <a:t>Magnetic Resonance Imaging</a:t>
            </a:r>
          </a:p>
          <a:p>
            <a:r>
              <a:rPr lang="en-US" sz="3000" i="1" dirty="0" smtClean="0">
                <a:latin typeface="Times New Roman"/>
                <a:cs typeface="Times New Roman"/>
              </a:rPr>
              <a:t>	</a:t>
            </a:r>
            <a:r>
              <a:rPr lang="en-US" sz="2400" i="1" dirty="0" smtClean="0">
                <a:latin typeface="Times New Roman"/>
                <a:cs typeface="Times New Roman"/>
              </a:rPr>
              <a:t>- Image Formation &amp; Reconstruction Types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80960" y="1565313"/>
            <a:ext cx="6573561" cy="3767818"/>
            <a:chOff x="1295400" y="2827116"/>
            <a:chExt cx="5964828" cy="3264007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3831228" y="2827116"/>
              <a:ext cx="3429000" cy="613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600" b="1" dirty="0">
                  <a:solidFill>
                    <a:srgbClr val="000000"/>
                  </a:solidFill>
                </a:rPr>
                <a:t>T2 Weighted Image (T2WI)</a:t>
              </a:r>
            </a:p>
            <a:p>
              <a:pPr algn="ctr" eaLnBrk="1" hangingPunct="1"/>
              <a:r>
                <a:rPr lang="en-US" sz="1200" dirty="0" smtClean="0">
                  <a:solidFill>
                    <a:srgbClr val="000000"/>
                  </a:solidFill>
                </a:rPr>
                <a:t>(White Matter Gray</a:t>
              </a:r>
            </a:p>
            <a:p>
              <a:pPr algn="ctr" eaLnBrk="1" hangingPunct="1"/>
              <a:r>
                <a:rPr lang="en-US" sz="1200" dirty="0" smtClean="0">
                  <a:solidFill>
                    <a:srgbClr val="000000"/>
                  </a:solidFill>
                </a:rPr>
                <a:t>Gray Matter White </a:t>
              </a:r>
              <a:r>
                <a:rPr lang="en-US" sz="1200" dirty="0">
                  <a:solidFill>
                    <a:srgbClr val="000000"/>
                  </a:solidFill>
                </a:rPr>
                <a:t>– CSF Contrast)</a:t>
              </a:r>
            </a:p>
          </p:txBody>
        </p:sp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1295400" y="2858450"/>
              <a:ext cx="3200400" cy="453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600" b="1" dirty="0">
                  <a:solidFill>
                    <a:srgbClr val="000000"/>
                  </a:solidFill>
                </a:rPr>
                <a:t>T1 Weighted Image (T1WI)</a:t>
              </a:r>
            </a:p>
            <a:p>
              <a:pPr algn="ctr" eaLnBrk="1" hangingPunct="1"/>
              <a:r>
                <a:rPr lang="en-US" sz="1200" dirty="0">
                  <a:solidFill>
                    <a:srgbClr val="000000"/>
                  </a:solidFill>
                </a:rPr>
                <a:t>(Gray </a:t>
              </a:r>
              <a:r>
                <a:rPr lang="en-US" sz="1200" dirty="0" smtClean="0">
                  <a:solidFill>
                    <a:srgbClr val="000000"/>
                  </a:solidFill>
                </a:rPr>
                <a:t>Matter Gray </a:t>
              </a:r>
              <a:r>
                <a:rPr lang="en-US" sz="1200" dirty="0">
                  <a:solidFill>
                    <a:srgbClr val="000000"/>
                  </a:solidFill>
                </a:rPr>
                <a:t>– White </a:t>
              </a:r>
              <a:r>
                <a:rPr lang="en-US" sz="1200" dirty="0" smtClean="0">
                  <a:solidFill>
                    <a:srgbClr val="000000"/>
                  </a:solidFill>
                </a:rPr>
                <a:t>Matter White)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pic>
          <p:nvPicPr>
            <p:cNvPr id="4" name="Picture 5" descr="T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3505200"/>
              <a:ext cx="2239963" cy="2438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" name="Picture 6" descr="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57513" y="3505200"/>
              <a:ext cx="2286000" cy="2438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2209800" y="5943600"/>
              <a:ext cx="4572000" cy="14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b="1" dirty="0" smtClean="0">
                  <a:ea typeface="ＭＳ Ｐゴシック" pitchFamily="37" charset="-128"/>
                  <a:cs typeface="ＭＳ Ｐゴシック" pitchFamily="37" charset="-128"/>
                </a:rPr>
                <a:t>An Introduction to MRI Physics and Analysis  Michael Jay </a:t>
              </a:r>
              <a:r>
                <a:rPr lang="en-US" sz="600" b="1" dirty="0" err="1" smtClean="0">
                  <a:ea typeface="ＭＳ Ｐゴシック" pitchFamily="37" charset="-128"/>
                  <a:cs typeface="ＭＳ Ｐゴシック" pitchFamily="37" charset="-128"/>
                </a:rPr>
                <a:t>Schillaci</a:t>
              </a:r>
              <a:r>
                <a:rPr lang="en-US" sz="600" b="1" dirty="0" smtClean="0">
                  <a:ea typeface="ＭＳ Ｐゴシック" pitchFamily="37" charset="-128"/>
                  <a:cs typeface="ＭＳ Ｐゴシック" pitchFamily="37" charset="-128"/>
                </a:rPr>
                <a:t>, PhD</a:t>
              </a:r>
              <a:endParaRPr lang="en-US" sz="600" b="1" dirty="0">
                <a:ea typeface="ＭＳ Ｐゴシック" pitchFamily="37" charset="-128"/>
                <a:cs typeface="ＭＳ Ｐゴシック" pitchFamily="37" charset="-128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07535" y="5330663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T2 scans are almost the photographic negative of T1 scans.  We make dark areas white and white areas dark to enhance fluid filled areas.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FLAIR – Fluid Attenuated Image </a:t>
            </a: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ecovery – T2 image with CSF suppressed.  Shows areas where fluid should not be.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154894" y="1630113"/>
            <a:ext cx="29219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b="1" dirty="0" smtClean="0">
                <a:solidFill>
                  <a:srgbClr val="000000"/>
                </a:solidFill>
              </a:rPr>
              <a:t>FLAIR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White Matter Gray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Gray Matte Whiter – CSF </a:t>
            </a:r>
            <a:r>
              <a:rPr lang="en-US" sz="1200" dirty="0" smtClean="0">
                <a:solidFill>
                  <a:srgbClr val="000000"/>
                </a:solidFill>
              </a:rPr>
              <a:t>Removed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89286" y="2348062"/>
            <a:ext cx="3087549" cy="3037592"/>
            <a:chOff x="5989286" y="2348062"/>
            <a:chExt cx="3087549" cy="30375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89286" y="2348062"/>
              <a:ext cx="3084615" cy="269903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989286" y="5047100"/>
              <a:ext cx="308754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http://</a:t>
              </a:r>
              <a:r>
                <a:rPr lang="en-US" sz="800" dirty="0" err="1"/>
                <a:t>library.med.utah.edu</a:t>
              </a:r>
              <a:r>
                <a:rPr lang="en-US" sz="800" dirty="0"/>
                <a:t>/</a:t>
              </a:r>
              <a:r>
                <a:rPr lang="en-US" sz="800" dirty="0" err="1"/>
                <a:t>WebPath</a:t>
              </a:r>
              <a:r>
                <a:rPr lang="en-US" sz="800" dirty="0"/>
                <a:t>/HISTHTML/NEURANAT/MRIFS06.html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233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885" y="362901"/>
            <a:ext cx="8247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/>
                <a:cs typeface="Times New Roman"/>
              </a:rPr>
              <a:t>Magnetic Resonance</a:t>
            </a:r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90796"/>
              </p:ext>
            </p:extLst>
          </p:nvPr>
        </p:nvGraphicFramePr>
        <p:xfrm>
          <a:off x="352614" y="1878133"/>
          <a:ext cx="8109906" cy="1321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3" imgW="4051300" imgH="660400" progId="Equation.DSMT4">
                  <p:embed/>
                </p:oleObj>
              </mc:Choice>
              <mc:Fallback>
                <p:oleObj name="Equation" r:id="rId3" imgW="40513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614" y="1878133"/>
                        <a:ext cx="8109906" cy="1321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2614" y="1317008"/>
            <a:ext cx="720175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The Hamiltonian is: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200" dirty="0" smtClean="0">
                <a:latin typeface="Times New Roman"/>
                <a:cs typeface="Times New Roman"/>
              </a:rPr>
              <a:t>Operating on a state we have:</a:t>
            </a:r>
            <a:endParaRPr lang="en-US" sz="2200" dirty="0">
              <a:latin typeface="Times New Roman"/>
              <a:cs typeface="Times New Roman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812940"/>
              </p:ext>
            </p:extLst>
          </p:nvPr>
        </p:nvGraphicFramePr>
        <p:xfrm>
          <a:off x="329886" y="4346405"/>
          <a:ext cx="8560516" cy="1389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5" imgW="5638800" imgH="914400" progId="Equation.DSMT4">
                  <p:embed/>
                </p:oleObj>
              </mc:Choice>
              <mc:Fallback>
                <p:oleObj name="Equation" r:id="rId5" imgW="56388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886" y="4346405"/>
                        <a:ext cx="8560516" cy="1389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574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885" y="362901"/>
            <a:ext cx="8247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/>
                <a:cs typeface="Times New Roman"/>
              </a:rPr>
              <a:t>Magnetic Resonance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2614" y="1317008"/>
            <a:ext cx="72017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This produces</a:t>
            </a:r>
          </a:p>
          <a:p>
            <a:endParaRPr lang="en-US" sz="2200" dirty="0">
              <a:latin typeface="Times New Roman"/>
              <a:cs typeface="Times New Roman"/>
            </a:endParaRP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endParaRPr lang="en-US" sz="2200" dirty="0">
              <a:latin typeface="Times New Roman"/>
              <a:cs typeface="Times New Roman"/>
            </a:endParaRP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endParaRPr lang="en-US" sz="2200" dirty="0">
              <a:latin typeface="Times New Roman"/>
              <a:cs typeface="Times New Roman"/>
            </a:endParaRP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These are a set of coupled differential equations.</a:t>
            </a:r>
          </a:p>
          <a:p>
            <a:endParaRPr lang="en-US" sz="22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774995"/>
              </p:ext>
            </p:extLst>
          </p:nvPr>
        </p:nvGraphicFramePr>
        <p:xfrm>
          <a:off x="352614" y="1946467"/>
          <a:ext cx="6021505" cy="16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3" imgW="2946400" imgH="800100" progId="Equation.DSMT4">
                  <p:embed/>
                </p:oleObj>
              </mc:Choice>
              <mc:Fallback>
                <p:oleObj name="Equation" r:id="rId3" imgW="29464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614" y="1946467"/>
                        <a:ext cx="6021505" cy="163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020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885" y="362901"/>
            <a:ext cx="8247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/>
                <a:cs typeface="Times New Roman"/>
              </a:rPr>
              <a:t>Magnetic Resonance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2614" y="1317008"/>
            <a:ext cx="72017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The solutions are: </a:t>
            </a: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endParaRPr lang="en-US" sz="2200" dirty="0">
              <a:latin typeface="Times New Roman"/>
              <a:cs typeface="Times New Roman"/>
            </a:endParaRP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endParaRPr lang="en-US" sz="2200" dirty="0">
              <a:latin typeface="Times New Roman"/>
              <a:cs typeface="Times New Roman"/>
            </a:endParaRP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endParaRPr lang="en-US" sz="2200" dirty="0">
              <a:latin typeface="Times New Roman"/>
              <a:cs typeface="Times New Roman"/>
            </a:endParaRP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where</a:t>
            </a:r>
          </a:p>
          <a:p>
            <a:endParaRPr lang="en-US" sz="22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629677"/>
              </p:ext>
            </p:extLst>
          </p:nvPr>
        </p:nvGraphicFramePr>
        <p:xfrm>
          <a:off x="352614" y="4969286"/>
          <a:ext cx="4455004" cy="870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3" imgW="1625600" imgH="317500" progId="Equation.DSMT4">
                  <p:embed/>
                </p:oleObj>
              </mc:Choice>
              <mc:Fallback>
                <p:oleObj name="Equation" r:id="rId3" imgW="16256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614" y="4969286"/>
                        <a:ext cx="4455004" cy="870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72608"/>
              </p:ext>
            </p:extLst>
          </p:nvPr>
        </p:nvGraphicFramePr>
        <p:xfrm>
          <a:off x="352614" y="1982426"/>
          <a:ext cx="8020051" cy="18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5" imgW="3924300" imgH="914400" progId="Equation.DSMT4">
                  <p:embed/>
                </p:oleObj>
              </mc:Choice>
              <mc:Fallback>
                <p:oleObj name="Equation" r:id="rId5" imgW="39243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2614" y="1982426"/>
                        <a:ext cx="8020051" cy="186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31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885" y="362901"/>
            <a:ext cx="8247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/>
                <a:cs typeface="Times New Roman"/>
              </a:rPr>
              <a:t>Magnetic Resonance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2614" y="1317008"/>
            <a:ext cx="80594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Now that we have the states we can calculate.</a:t>
            </a:r>
          </a:p>
          <a:p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Suppose that a particle starts out in a spin up state at time </a:t>
            </a:r>
            <a:r>
              <a:rPr lang="en-US" sz="2200" i="1" dirty="0" smtClean="0">
                <a:latin typeface="Times New Roman"/>
                <a:cs typeface="Times New Roman"/>
              </a:rPr>
              <a:t>t = 0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</a:p>
          <a:p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What is the probability of a transition to a spin down state?</a:t>
            </a:r>
          </a:p>
          <a:p>
            <a:endParaRPr lang="en-US" sz="2200" dirty="0">
              <a:latin typeface="Times New Roman"/>
              <a:cs typeface="Times New Roman"/>
            </a:endParaRP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endParaRPr lang="en-US" sz="2200" dirty="0">
              <a:latin typeface="Times New Roman"/>
              <a:cs typeface="Times New Roman"/>
            </a:endParaRP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Where the initial conditions are: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884170"/>
              </p:ext>
            </p:extLst>
          </p:nvPr>
        </p:nvGraphicFramePr>
        <p:xfrm>
          <a:off x="1914251" y="3167134"/>
          <a:ext cx="4366665" cy="115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" imgW="2362200" imgH="622300" progId="Equation.DSMT4">
                  <p:embed/>
                </p:oleObj>
              </mc:Choice>
              <mc:Fallback>
                <p:oleObj name="Equation" r:id="rId3" imgW="23622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4251" y="3167134"/>
                        <a:ext cx="4366665" cy="1150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921790"/>
              </p:ext>
            </p:extLst>
          </p:nvPr>
        </p:nvGraphicFramePr>
        <p:xfrm>
          <a:off x="1422400" y="4840288"/>
          <a:ext cx="565626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5" imgW="3060700" imgH="571500" progId="Equation.DSMT4">
                  <p:embed/>
                </p:oleObj>
              </mc:Choice>
              <mc:Fallback>
                <p:oleObj name="Equation" r:id="rId5" imgW="30607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2400" y="4840288"/>
                        <a:ext cx="5656263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974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885" y="362901"/>
            <a:ext cx="8247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/>
                <a:cs typeface="Times New Roman"/>
              </a:rPr>
              <a:t>Magnetic Resonance</a:t>
            </a:r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638340"/>
              </p:ext>
            </p:extLst>
          </p:nvPr>
        </p:nvGraphicFramePr>
        <p:xfrm>
          <a:off x="329885" y="1543380"/>
          <a:ext cx="7302501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3" imgW="3949700" imgH="952500" progId="Equation.DSMT4">
                  <p:embed/>
                </p:oleObj>
              </mc:Choice>
              <mc:Fallback>
                <p:oleObj name="Equation" r:id="rId3" imgW="39497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885" y="1543380"/>
                        <a:ext cx="7302501" cy="175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9885" y="3302330"/>
            <a:ext cx="80594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Thus </a:t>
            </a:r>
            <a:r>
              <a:rPr lang="en-US" sz="2200" dirty="0" smtClean="0">
                <a:latin typeface="Times New Roman"/>
                <a:cs typeface="Times New Roman"/>
              </a:rPr>
              <a:t>if </a:t>
            </a:r>
            <a:r>
              <a:rPr lang="en-US" sz="2200" dirty="0" smtClean="0">
                <a:latin typeface="Times New Roman"/>
                <a:cs typeface="Times New Roman"/>
              </a:rPr>
              <a:t>you can hit the up state with a photon of the correct frequency then you can cause a spin flip transition from the </a:t>
            </a:r>
            <a:r>
              <a:rPr lang="en-US" sz="2200" dirty="0" smtClean="0">
                <a:latin typeface="Times New Roman"/>
                <a:cs typeface="Times New Roman"/>
              </a:rPr>
              <a:t>lower energy state </a:t>
            </a:r>
            <a:r>
              <a:rPr lang="en-US" sz="2200" dirty="0" smtClean="0">
                <a:latin typeface="Times New Roman"/>
                <a:cs typeface="Times New Roman"/>
              </a:rPr>
              <a:t>to </a:t>
            </a:r>
            <a:r>
              <a:rPr lang="en-US" sz="2200" dirty="0" smtClean="0">
                <a:latin typeface="Times New Roman"/>
                <a:cs typeface="Times New Roman"/>
              </a:rPr>
              <a:t>higher </a:t>
            </a:r>
            <a:r>
              <a:rPr lang="en-US" sz="2200" smtClean="0">
                <a:latin typeface="Times New Roman"/>
                <a:cs typeface="Times New Roman"/>
              </a:rPr>
              <a:t>energy state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</a:p>
          <a:p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Thus:</a:t>
            </a:r>
          </a:p>
          <a:p>
            <a:endParaRPr lang="en-US" sz="2200" dirty="0">
              <a:latin typeface="Times New Roman"/>
              <a:cs typeface="Times New Roman"/>
            </a:endParaRP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So:</a:t>
            </a:r>
            <a:endParaRPr lang="en-US" sz="2200" dirty="0">
              <a:latin typeface="Times New Roman"/>
              <a:cs typeface="Times New Roman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90828"/>
              </p:ext>
            </p:extLst>
          </p:nvPr>
        </p:nvGraphicFramePr>
        <p:xfrm>
          <a:off x="329885" y="4902898"/>
          <a:ext cx="7114481" cy="52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5" imgW="3632200" imgH="266700" progId="Equation.DSMT4">
                  <p:embed/>
                </p:oleObj>
              </mc:Choice>
              <mc:Fallback>
                <p:oleObj name="Equation" r:id="rId5" imgW="36322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885" y="4902898"/>
                        <a:ext cx="7114481" cy="523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210893"/>
              </p:ext>
            </p:extLst>
          </p:nvPr>
        </p:nvGraphicFramePr>
        <p:xfrm>
          <a:off x="949099" y="5719314"/>
          <a:ext cx="237331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7" imgW="1104900" imgH="431800" progId="Equation.DSMT4">
                  <p:embed/>
                </p:oleObj>
              </mc:Choice>
              <mc:Fallback>
                <p:oleObj name="Equation" r:id="rId7" imgW="11049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9099" y="5719314"/>
                        <a:ext cx="2373313" cy="92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73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885" y="181451"/>
            <a:ext cx="8247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/>
                <a:cs typeface="Times New Roman"/>
              </a:rPr>
              <a:t>Magnetic Resonance Imaging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9884" y="954107"/>
            <a:ext cx="8626493" cy="584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So, if you can hit the spin up state with a photon at the correct time (you have to tune the circuit to match when the probability is a maximum) then you can cause a resonance in the system.</a:t>
            </a:r>
          </a:p>
          <a:p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If you can do this then you can keep pulsing the system at this frequency.</a:t>
            </a:r>
          </a:p>
          <a:p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Unfortunately you have to determine this frequency to hit the sample at to cause the resonance,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but in the end you can image protons in water in different magnetic environments, by Faraday’s law.  The photons that are given off when the spins relax are a changing source of magnetic field through a coil of wire, the intensity of which is made proportional to a shade of grey.</a:t>
            </a:r>
          </a:p>
          <a:p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These photons are radio-frequency photons and are non-ionizing forms of radiation.  </a:t>
            </a:r>
          </a:p>
          <a:p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What can we image?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348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885" y="181451"/>
            <a:ext cx="8247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/>
                <a:cs typeface="Times New Roman"/>
              </a:rPr>
              <a:t>Magnetic Resonance Imaging</a:t>
            </a:r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57200" y="1814504"/>
            <a:ext cx="7311592" cy="3941857"/>
            <a:chOff x="457200" y="1814504"/>
            <a:chExt cx="7311592" cy="3941857"/>
          </a:xfrm>
        </p:grpSpPr>
        <p:grpSp>
          <p:nvGrpSpPr>
            <p:cNvPr id="15" name="Group 14"/>
            <p:cNvGrpSpPr/>
            <p:nvPr/>
          </p:nvGrpSpPr>
          <p:grpSpPr>
            <a:xfrm>
              <a:off x="457200" y="1814504"/>
              <a:ext cx="7311592" cy="3941857"/>
              <a:chOff x="457200" y="1488420"/>
              <a:chExt cx="8423824" cy="4267941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457200" y="1488420"/>
                <a:ext cx="8423824" cy="4267941"/>
                <a:chOff x="457200" y="1290474"/>
                <a:chExt cx="8423824" cy="4267941"/>
              </a:xfrm>
            </p:grpSpPr>
            <p:graphicFrame>
              <p:nvGraphicFramePr>
                <p:cNvPr id="3" name="Object 2"/>
                <p:cNvGraphicFramePr>
                  <a:graphicFrameLocks noChangeAspect="1"/>
                </p:cNvGraphicFramePr>
                <p:nvPr/>
              </p:nvGraphicFramePr>
              <p:xfrm>
                <a:off x="3820226" y="1290475"/>
                <a:ext cx="5060798" cy="42679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200" name="Image" r:id="rId3" imgW="5667490" imgH="4777974" progId="">
                        <p:embed/>
                      </p:oleObj>
                    </mc:Choice>
                    <mc:Fallback>
                      <p:oleObj name="Image" r:id="rId3" imgW="5667490" imgH="4777974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20226" y="1290475"/>
                              <a:ext cx="5060798" cy="426794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" name="Object 3"/>
                <p:cNvGraphicFramePr>
                  <a:graphicFrameLocks noChangeAspect="1"/>
                </p:cNvGraphicFramePr>
                <p:nvPr/>
              </p:nvGraphicFramePr>
              <p:xfrm>
                <a:off x="457200" y="1290474"/>
                <a:ext cx="3046413" cy="426794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201" name="Image" r:id="rId5" imgW="3263492" imgH="4571429" progId="">
                        <p:embed/>
                      </p:oleObj>
                    </mc:Choice>
                    <mc:Fallback>
                      <p:oleObj name="Image" r:id="rId5" imgW="3263492" imgH="4571429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7200" y="1290474"/>
                              <a:ext cx="3046413" cy="426794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" name="Rectangle 4"/>
                <p:cNvSpPr/>
                <p:nvPr/>
              </p:nvSpPr>
              <p:spPr>
                <a:xfrm>
                  <a:off x="3820226" y="5373749"/>
                  <a:ext cx="4572000" cy="18466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600" b="1" dirty="0" smtClean="0">
                      <a:latin typeface="Times New Roman"/>
                      <a:ea typeface="ＭＳ Ｐゴシック" pitchFamily="37" charset="-128"/>
                      <a:cs typeface="Times New Roman"/>
                    </a:rPr>
                    <a:t>An Introduction to MRI Physics and Analysis Michael Jay </a:t>
                  </a:r>
                  <a:r>
                    <a:rPr lang="en-US" sz="600" b="1" dirty="0" err="1" smtClean="0">
                      <a:latin typeface="Times New Roman"/>
                      <a:ea typeface="ＭＳ Ｐゴシック" pitchFamily="37" charset="-128"/>
                      <a:cs typeface="Times New Roman"/>
                    </a:rPr>
                    <a:t>Schillaci</a:t>
                  </a:r>
                  <a:r>
                    <a:rPr lang="en-US" sz="600" b="1" dirty="0" smtClean="0">
                      <a:latin typeface="Times New Roman"/>
                      <a:ea typeface="ＭＳ Ｐゴシック" pitchFamily="37" charset="-128"/>
                      <a:cs typeface="Times New Roman"/>
                    </a:rPr>
                    <a:t>, PhD</a:t>
                  </a:r>
                  <a:endParaRPr lang="en-US" sz="600" b="1" dirty="0">
                    <a:latin typeface="Times New Roman"/>
                    <a:ea typeface="ＭＳ Ｐゴシック" pitchFamily="37" charset="-128"/>
                    <a:cs typeface="Times New Roman"/>
                  </a:endParaRPr>
                </a:p>
              </p:txBody>
            </p:sp>
          </p:grpSp>
          <p:cxnSp>
            <p:nvCxnSpPr>
              <p:cNvPr id="9" name="Straight Arrow Connector 8"/>
              <p:cNvCxnSpPr/>
              <p:nvPr/>
            </p:nvCxnSpPr>
            <p:spPr>
              <a:xfrm>
                <a:off x="6331304" y="2112732"/>
                <a:ext cx="0" cy="1021411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7258934" y="2161563"/>
                <a:ext cx="0" cy="1021411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7477311" y="2161563"/>
                <a:ext cx="0" cy="1021411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6120831" y="2128573"/>
                <a:ext cx="0" cy="1021411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/>
            <p:cNvCxnSpPr/>
            <p:nvPr/>
          </p:nvCxnSpPr>
          <p:spPr>
            <a:xfrm>
              <a:off x="3226433" y="2853720"/>
              <a:ext cx="4542359" cy="3299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129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734" y="296333"/>
            <a:ext cx="8144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Imaging the Brain with MRI</a:t>
            </a:r>
          </a:p>
          <a:p>
            <a:r>
              <a:rPr lang="en-US" sz="2800" i="1" dirty="0" smtClean="0">
                <a:latin typeface="Times New Roman"/>
                <a:cs typeface="Times New Roman"/>
              </a:rPr>
              <a:t>	- Anatomy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71034" y="1161539"/>
            <a:ext cx="7272866" cy="5689757"/>
            <a:chOff x="1071034" y="1161539"/>
            <a:chExt cx="7272866" cy="56897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1034" y="1161539"/>
              <a:ext cx="7272866" cy="53512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71034" y="6512742"/>
              <a:ext cx="3500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Times New Roman"/>
                  <a:cs typeface="Times New Roman"/>
                </a:rPr>
                <a:t>Alan L. </a:t>
              </a:r>
              <a:r>
                <a:rPr lang="en-US" sz="800" dirty="0" err="1" smtClean="0">
                  <a:latin typeface="Times New Roman"/>
                  <a:cs typeface="Times New Roman"/>
                </a:rPr>
                <a:t>Rhoton</a:t>
              </a:r>
              <a:r>
                <a:rPr lang="en-US" sz="800" dirty="0" smtClean="0">
                  <a:latin typeface="Times New Roman"/>
                  <a:cs typeface="Times New Roman"/>
                </a:rPr>
                <a:t>, Jr. MD, Dept. of Neurological Surgery, University of Florida:  Special thanks to Allison </a:t>
              </a:r>
              <a:r>
                <a:rPr lang="en-US" sz="800" dirty="0" err="1" smtClean="0">
                  <a:latin typeface="Times New Roman"/>
                  <a:cs typeface="Times New Roman"/>
                </a:rPr>
                <a:t>Schacter</a:t>
              </a:r>
              <a:r>
                <a:rPr lang="en-US" sz="800" dirty="0" smtClean="0">
                  <a:latin typeface="Times New Roman"/>
                  <a:cs typeface="Times New Roman"/>
                </a:rPr>
                <a:t> for the images.</a:t>
              </a:r>
              <a:endParaRPr lang="en-US" sz="8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549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899</Words>
  <Application>Microsoft Macintosh PowerPoint</Application>
  <PresentationFormat>On-screen Show (4:3)</PresentationFormat>
  <Paragraphs>143</Paragraphs>
  <Slides>17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Equation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LaBrake</dc:creator>
  <cp:lastModifiedBy>Scott LaBrake</cp:lastModifiedBy>
  <cp:revision>22</cp:revision>
  <dcterms:created xsi:type="dcterms:W3CDTF">2016-05-26T23:19:25Z</dcterms:created>
  <dcterms:modified xsi:type="dcterms:W3CDTF">2017-05-24T09:59:36Z</dcterms:modified>
</cp:coreProperties>
</file>