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7" r:id="rId4"/>
    <p:sldId id="261" r:id="rId5"/>
    <p:sldId id="258"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5DB4C2-E000-5A49-B2D4-29DAF2888922}" type="datetimeFigureOut">
              <a:rPr lang="en-US" smtClean="0"/>
              <a:t>3/8/23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1CA70-179D-CF43-A0F2-B7ED51AEB14A}" type="slidenum">
              <a:rPr lang="en-US" smtClean="0"/>
              <a:t>‹#›</a:t>
            </a:fld>
            <a:endParaRPr lang="en-US"/>
          </a:p>
        </p:txBody>
      </p:sp>
    </p:spTree>
    <p:extLst>
      <p:ext uri="{BB962C8B-B14F-4D97-AF65-F5344CB8AC3E}">
        <p14:creationId xmlns:p14="http://schemas.microsoft.com/office/powerpoint/2010/main" val="1523248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DB4C2-E000-5A49-B2D4-29DAF2888922}" type="datetimeFigureOut">
              <a:rPr lang="en-US" smtClean="0"/>
              <a:t>3/8/23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1CA70-179D-CF43-A0F2-B7ED51AEB14A}" type="slidenum">
              <a:rPr lang="en-US" smtClean="0"/>
              <a:t>‹#›</a:t>
            </a:fld>
            <a:endParaRPr lang="en-US"/>
          </a:p>
        </p:txBody>
      </p:sp>
    </p:spTree>
    <p:extLst>
      <p:ext uri="{BB962C8B-B14F-4D97-AF65-F5344CB8AC3E}">
        <p14:creationId xmlns:p14="http://schemas.microsoft.com/office/powerpoint/2010/main" val="2739278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DB4C2-E000-5A49-B2D4-29DAF2888922}" type="datetimeFigureOut">
              <a:rPr lang="en-US" smtClean="0"/>
              <a:t>3/8/23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1CA70-179D-CF43-A0F2-B7ED51AEB14A}" type="slidenum">
              <a:rPr lang="en-US" smtClean="0"/>
              <a:t>‹#›</a:t>
            </a:fld>
            <a:endParaRPr lang="en-US"/>
          </a:p>
        </p:txBody>
      </p:sp>
    </p:spTree>
    <p:extLst>
      <p:ext uri="{BB962C8B-B14F-4D97-AF65-F5344CB8AC3E}">
        <p14:creationId xmlns:p14="http://schemas.microsoft.com/office/powerpoint/2010/main" val="560778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DB4C2-E000-5A49-B2D4-29DAF2888922}" type="datetimeFigureOut">
              <a:rPr lang="en-US" smtClean="0"/>
              <a:t>3/8/23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1CA70-179D-CF43-A0F2-B7ED51AEB14A}" type="slidenum">
              <a:rPr lang="en-US" smtClean="0"/>
              <a:t>‹#›</a:t>
            </a:fld>
            <a:endParaRPr lang="en-US"/>
          </a:p>
        </p:txBody>
      </p:sp>
    </p:spTree>
    <p:extLst>
      <p:ext uri="{BB962C8B-B14F-4D97-AF65-F5344CB8AC3E}">
        <p14:creationId xmlns:p14="http://schemas.microsoft.com/office/powerpoint/2010/main" val="241365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5DB4C2-E000-5A49-B2D4-29DAF2888922}" type="datetimeFigureOut">
              <a:rPr lang="en-US" smtClean="0"/>
              <a:t>3/8/23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1CA70-179D-CF43-A0F2-B7ED51AEB14A}" type="slidenum">
              <a:rPr lang="en-US" smtClean="0"/>
              <a:t>‹#›</a:t>
            </a:fld>
            <a:endParaRPr lang="en-US"/>
          </a:p>
        </p:txBody>
      </p:sp>
    </p:spTree>
    <p:extLst>
      <p:ext uri="{BB962C8B-B14F-4D97-AF65-F5344CB8AC3E}">
        <p14:creationId xmlns:p14="http://schemas.microsoft.com/office/powerpoint/2010/main" val="265042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5DB4C2-E000-5A49-B2D4-29DAF2888922}" type="datetimeFigureOut">
              <a:rPr lang="en-US" smtClean="0"/>
              <a:t>3/8/23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1CA70-179D-CF43-A0F2-B7ED51AEB14A}" type="slidenum">
              <a:rPr lang="en-US" smtClean="0"/>
              <a:t>‹#›</a:t>
            </a:fld>
            <a:endParaRPr lang="en-US"/>
          </a:p>
        </p:txBody>
      </p:sp>
    </p:spTree>
    <p:extLst>
      <p:ext uri="{BB962C8B-B14F-4D97-AF65-F5344CB8AC3E}">
        <p14:creationId xmlns:p14="http://schemas.microsoft.com/office/powerpoint/2010/main" val="3235922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5DB4C2-E000-5A49-B2D4-29DAF2888922}" type="datetimeFigureOut">
              <a:rPr lang="en-US" smtClean="0"/>
              <a:t>3/8/23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81CA70-179D-CF43-A0F2-B7ED51AEB14A}" type="slidenum">
              <a:rPr lang="en-US" smtClean="0"/>
              <a:t>‹#›</a:t>
            </a:fld>
            <a:endParaRPr lang="en-US"/>
          </a:p>
        </p:txBody>
      </p:sp>
    </p:spTree>
    <p:extLst>
      <p:ext uri="{BB962C8B-B14F-4D97-AF65-F5344CB8AC3E}">
        <p14:creationId xmlns:p14="http://schemas.microsoft.com/office/powerpoint/2010/main" val="279859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5DB4C2-E000-5A49-B2D4-29DAF2888922}" type="datetimeFigureOut">
              <a:rPr lang="en-US" smtClean="0"/>
              <a:t>3/8/23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81CA70-179D-CF43-A0F2-B7ED51AEB14A}" type="slidenum">
              <a:rPr lang="en-US" smtClean="0"/>
              <a:t>‹#›</a:t>
            </a:fld>
            <a:endParaRPr lang="en-US"/>
          </a:p>
        </p:txBody>
      </p:sp>
    </p:spTree>
    <p:extLst>
      <p:ext uri="{BB962C8B-B14F-4D97-AF65-F5344CB8AC3E}">
        <p14:creationId xmlns:p14="http://schemas.microsoft.com/office/powerpoint/2010/main" val="3834534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DB4C2-E000-5A49-B2D4-29DAF2888922}" type="datetimeFigureOut">
              <a:rPr lang="en-US" smtClean="0"/>
              <a:t>3/8/23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81CA70-179D-CF43-A0F2-B7ED51AEB14A}" type="slidenum">
              <a:rPr lang="en-US" smtClean="0"/>
              <a:t>‹#›</a:t>
            </a:fld>
            <a:endParaRPr lang="en-US"/>
          </a:p>
        </p:txBody>
      </p:sp>
    </p:spTree>
    <p:extLst>
      <p:ext uri="{BB962C8B-B14F-4D97-AF65-F5344CB8AC3E}">
        <p14:creationId xmlns:p14="http://schemas.microsoft.com/office/powerpoint/2010/main" val="905273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5DB4C2-E000-5A49-B2D4-29DAF2888922}" type="datetimeFigureOut">
              <a:rPr lang="en-US" smtClean="0"/>
              <a:t>3/8/23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1CA70-179D-CF43-A0F2-B7ED51AEB14A}" type="slidenum">
              <a:rPr lang="en-US" smtClean="0"/>
              <a:t>‹#›</a:t>
            </a:fld>
            <a:endParaRPr lang="en-US"/>
          </a:p>
        </p:txBody>
      </p:sp>
    </p:spTree>
    <p:extLst>
      <p:ext uri="{BB962C8B-B14F-4D97-AF65-F5344CB8AC3E}">
        <p14:creationId xmlns:p14="http://schemas.microsoft.com/office/powerpoint/2010/main" val="38905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5DB4C2-E000-5A49-B2D4-29DAF2888922}" type="datetimeFigureOut">
              <a:rPr lang="en-US" smtClean="0"/>
              <a:t>3/8/23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1CA70-179D-CF43-A0F2-B7ED51AEB14A}" type="slidenum">
              <a:rPr lang="en-US" smtClean="0"/>
              <a:t>‹#›</a:t>
            </a:fld>
            <a:endParaRPr lang="en-US"/>
          </a:p>
        </p:txBody>
      </p:sp>
    </p:spTree>
    <p:extLst>
      <p:ext uri="{BB962C8B-B14F-4D97-AF65-F5344CB8AC3E}">
        <p14:creationId xmlns:p14="http://schemas.microsoft.com/office/powerpoint/2010/main" val="925834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DB4C2-E000-5A49-B2D4-29DAF2888922}" type="datetimeFigureOut">
              <a:rPr lang="en-US" smtClean="0"/>
              <a:t>3/8/23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1CA70-179D-CF43-A0F2-B7ED51AEB14A}" type="slidenum">
              <a:rPr lang="en-US" smtClean="0"/>
              <a:t>‹#›</a:t>
            </a:fld>
            <a:endParaRPr lang="en-US"/>
          </a:p>
        </p:txBody>
      </p:sp>
    </p:spTree>
    <p:extLst>
      <p:ext uri="{BB962C8B-B14F-4D97-AF65-F5344CB8AC3E}">
        <p14:creationId xmlns:p14="http://schemas.microsoft.com/office/powerpoint/2010/main" val="1946162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0000"/>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17377" y="212981"/>
            <a:ext cx="8849710" cy="5478423"/>
          </a:xfrm>
          <a:prstGeom prst="rect">
            <a:avLst/>
          </a:prstGeom>
          <a:noFill/>
        </p:spPr>
        <p:txBody>
          <a:bodyPr wrap="square" rtlCol="0">
            <a:spAutoFit/>
          </a:bodyPr>
          <a:lstStyle/>
          <a:p>
            <a:r>
              <a:rPr lang="en-US" sz="2200" b="1" i="1" dirty="0">
                <a:latin typeface="Times New Roman"/>
                <a:cs typeface="Times New Roman"/>
              </a:rPr>
              <a:t>Nuclear Fission, Nuclear Energy and Nuclear Accidents</a:t>
            </a:r>
          </a:p>
          <a:p>
            <a:endParaRPr lang="en-US" sz="2200" b="1" i="1" dirty="0">
              <a:latin typeface="Times New Roman"/>
              <a:cs typeface="Times New Roman"/>
            </a:endParaRPr>
          </a:p>
          <a:p>
            <a:pPr algn="just"/>
            <a:r>
              <a:rPr lang="en-US" b="1" dirty="0">
                <a:latin typeface="Times New Roman"/>
                <a:cs typeface="Times New Roman"/>
              </a:rPr>
              <a:t>Fission is the splitting of a heavy unstable nucleus into generally two smaller pieces of almost equal mass.  Usually, we need an external input to start the fission process and the splitting of these heavy nuclei releases a large amount of energy.  This is the driving force behind nuclear energy generated from a nuclear reactor.</a:t>
            </a:r>
          </a:p>
          <a:p>
            <a:endParaRPr lang="en-US" b="1" dirty="0">
              <a:latin typeface="Times New Roman"/>
              <a:cs typeface="Times New Roman"/>
            </a:endParaRPr>
          </a:p>
          <a:p>
            <a:endParaRPr lang="en-US" b="1" dirty="0">
              <a:latin typeface="Times New Roman"/>
              <a:cs typeface="Times New Roman"/>
            </a:endParaRPr>
          </a:p>
          <a:p>
            <a:endParaRPr lang="en-US" b="1" dirty="0">
              <a:latin typeface="Times New Roman"/>
              <a:cs typeface="Times New Roman"/>
            </a:endParaRPr>
          </a:p>
          <a:p>
            <a:endParaRPr lang="en-US" b="1" dirty="0">
              <a:latin typeface="Times New Roman"/>
              <a:cs typeface="Times New Roman"/>
            </a:endParaRPr>
          </a:p>
          <a:p>
            <a:endParaRPr lang="en-US" b="1" dirty="0">
              <a:latin typeface="Times New Roman"/>
              <a:cs typeface="Times New Roman"/>
            </a:endParaRPr>
          </a:p>
          <a:p>
            <a:pPr algn="just"/>
            <a:r>
              <a:rPr lang="en-US" b="1" dirty="0">
                <a:latin typeface="Times New Roman"/>
                <a:cs typeface="Times New Roman"/>
              </a:rPr>
              <a:t>Chernobyl is located in eastern Ukraine and </a:t>
            </a:r>
          </a:p>
          <a:p>
            <a:pPr algn="just"/>
            <a:r>
              <a:rPr lang="en-US" b="1" dirty="0">
                <a:latin typeface="Times New Roman"/>
                <a:cs typeface="Times New Roman"/>
              </a:rPr>
              <a:t>the disaster was a  result of a flawed reactor </a:t>
            </a:r>
          </a:p>
          <a:p>
            <a:pPr algn="just"/>
            <a:r>
              <a:rPr lang="en-US" b="1" dirty="0">
                <a:latin typeface="Times New Roman"/>
                <a:cs typeface="Times New Roman"/>
              </a:rPr>
              <a:t>design and untrained personnel.  Water and </a:t>
            </a:r>
          </a:p>
          <a:p>
            <a:pPr algn="just"/>
            <a:r>
              <a:rPr lang="en-US" b="1" dirty="0">
                <a:latin typeface="Times New Roman"/>
                <a:cs typeface="Times New Roman"/>
              </a:rPr>
              <a:t>steam valves on the reactor were not opened </a:t>
            </a:r>
          </a:p>
          <a:p>
            <a:pPr algn="just"/>
            <a:r>
              <a:rPr lang="en-US" b="1" dirty="0">
                <a:latin typeface="Times New Roman"/>
                <a:cs typeface="Times New Roman"/>
              </a:rPr>
              <a:t>and the heat from the reactor was not </a:t>
            </a:r>
          </a:p>
          <a:p>
            <a:pPr algn="just"/>
            <a:r>
              <a:rPr lang="en-US" b="1" dirty="0">
                <a:latin typeface="Times New Roman"/>
                <a:cs typeface="Times New Roman"/>
              </a:rPr>
              <a:t>extracted and thus the reactor core eventually </a:t>
            </a:r>
          </a:p>
          <a:p>
            <a:pPr algn="just"/>
            <a:r>
              <a:rPr lang="en-US" b="1" dirty="0">
                <a:latin typeface="Times New Roman"/>
                <a:cs typeface="Times New Roman"/>
              </a:rPr>
              <a:t>melted releasing radioactive elements to the </a:t>
            </a:r>
          </a:p>
          <a:p>
            <a:pPr algn="just"/>
            <a:r>
              <a:rPr lang="en-US" b="1" dirty="0">
                <a:latin typeface="Times New Roman"/>
                <a:cs typeface="Times New Roman"/>
              </a:rPr>
              <a:t>environment.  </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A80C285-0EF3-F351-D9B3-AB96D203C425}"/>
                  </a:ext>
                </a:extLst>
              </p:cNvPr>
              <p:cNvSpPr txBox="1"/>
              <p:nvPr/>
            </p:nvSpPr>
            <p:spPr>
              <a:xfrm>
                <a:off x="1870841" y="2280745"/>
                <a:ext cx="5162311" cy="289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r>
                            <a:rPr lang="en-US" i="1">
                              <a:latin typeface="Cambria Math" panose="02040503050406030204" pitchFamily="18" charset="0"/>
                            </a:rPr>
                            <m:t>92</m:t>
                          </m:r>
                        </m:sub>
                        <m:sup>
                          <m:r>
                            <a:rPr lang="en-US" i="1">
                              <a:latin typeface="Cambria Math" panose="02040503050406030204" pitchFamily="18" charset="0"/>
                            </a:rPr>
                            <m:t>235</m:t>
                          </m:r>
                        </m:sup>
                        <m:e>
                          <m:r>
                            <a:rPr lang="en-US" i="1">
                              <a:latin typeface="Cambria Math" panose="02040503050406030204" pitchFamily="18" charset="0"/>
                            </a:rPr>
                            <m:t>𝑈</m:t>
                          </m:r>
                        </m:e>
                      </m:sPre>
                      <m:r>
                        <a:rPr lang="en-US" i="1">
                          <a:latin typeface="Cambria Math" panose="02040503050406030204" pitchFamily="18" charset="0"/>
                        </a:rPr>
                        <m:t>+</m:t>
                      </m:r>
                      <m:sPre>
                        <m:sPrePr>
                          <m:ctrlPr>
                            <a:rPr lang="en-US" i="1">
                              <a:latin typeface="Cambria Math" panose="02040503050406030204" pitchFamily="18" charset="0"/>
                            </a:rPr>
                          </m:ctrlPr>
                        </m:sPrePr>
                        <m:sub>
                          <m:r>
                            <a:rPr lang="en-US" i="1">
                              <a:latin typeface="Cambria Math" panose="02040503050406030204" pitchFamily="18" charset="0"/>
                            </a:rPr>
                            <m:t>0</m:t>
                          </m:r>
                        </m:sub>
                        <m:sup>
                          <m:r>
                            <a:rPr lang="en-US" i="1">
                              <a:latin typeface="Cambria Math" panose="02040503050406030204" pitchFamily="18" charset="0"/>
                            </a:rPr>
                            <m:t>1</m:t>
                          </m:r>
                        </m:sup>
                        <m:e>
                          <m:r>
                            <a:rPr lang="en-US" i="1">
                              <a:latin typeface="Cambria Math" panose="02040503050406030204" pitchFamily="18" charset="0"/>
                            </a:rPr>
                            <m:t>𝑛</m:t>
                          </m:r>
                        </m:e>
                      </m:sPre>
                      <m:r>
                        <a:rPr lang="en-US" i="1">
                          <a:latin typeface="Cambria Math" panose="02040503050406030204" pitchFamily="18" charset="0"/>
                          <a:ea typeface="Cambria Math" panose="02040503050406030204" pitchFamily="18" charset="0"/>
                        </a:rPr>
                        <m:t>→</m:t>
                      </m:r>
                      <m:sPre>
                        <m:sPrePr>
                          <m:ctrlPr>
                            <a:rPr lang="en-US" i="1">
                              <a:latin typeface="Cambria Math" panose="02040503050406030204" pitchFamily="18" charset="0"/>
                              <a:ea typeface="Cambria Math" panose="02040503050406030204" pitchFamily="18" charset="0"/>
                            </a:rPr>
                          </m:ctrlPr>
                        </m:sPrePr>
                        <m:sub>
                          <m:r>
                            <a:rPr lang="en-US" i="1">
                              <a:latin typeface="Cambria Math" panose="02040503050406030204" pitchFamily="18" charset="0"/>
                              <a:ea typeface="Cambria Math" panose="02040503050406030204" pitchFamily="18" charset="0"/>
                            </a:rPr>
                            <m:t>92</m:t>
                          </m:r>
                        </m:sub>
                        <m:sup>
                          <m:r>
                            <a:rPr lang="en-US" i="1">
                              <a:latin typeface="Cambria Math" panose="02040503050406030204" pitchFamily="18" charset="0"/>
                            </a:rPr>
                            <m:t>236</m:t>
                          </m:r>
                        </m:sup>
                        <m:e>
                          <m:r>
                            <a:rPr lang="en-US" i="1">
                              <a:latin typeface="Cambria Math" panose="02040503050406030204" pitchFamily="18" charset="0"/>
                            </a:rPr>
                            <m:t>𝑈</m:t>
                          </m:r>
                        </m:e>
                      </m:sPre>
                      <m:r>
                        <a:rPr lang="en-US" i="1">
                          <a:latin typeface="Cambria Math" panose="02040503050406030204" pitchFamily="18" charset="0"/>
                          <a:ea typeface="Cambria Math" panose="02040503050406030204" pitchFamily="18" charset="0"/>
                        </a:rPr>
                        <m:t>→</m:t>
                      </m:r>
                      <m:sPre>
                        <m:sPrePr>
                          <m:ctrlPr>
                            <a:rPr lang="en-US" i="1">
                              <a:latin typeface="Cambria Math" panose="02040503050406030204" pitchFamily="18" charset="0"/>
                              <a:ea typeface="Cambria Math" panose="02040503050406030204" pitchFamily="18" charset="0"/>
                            </a:rPr>
                          </m:ctrlPr>
                        </m:sPrePr>
                        <m:sub>
                          <m:r>
                            <a:rPr lang="en-US" i="1">
                              <a:latin typeface="Cambria Math" panose="02040503050406030204" pitchFamily="18" charset="0"/>
                              <a:ea typeface="Cambria Math" panose="02040503050406030204" pitchFamily="18" charset="0"/>
                            </a:rPr>
                            <m:t>53</m:t>
                          </m:r>
                        </m:sub>
                        <m:sup>
                          <m:r>
                            <a:rPr lang="en-US" i="1">
                              <a:latin typeface="Cambria Math" panose="02040503050406030204" pitchFamily="18" charset="0"/>
                            </a:rPr>
                            <m:t>131</m:t>
                          </m:r>
                        </m:sup>
                        <m:e>
                          <m:r>
                            <a:rPr lang="en-US" i="1">
                              <a:latin typeface="Cambria Math" panose="02040503050406030204" pitchFamily="18" charset="0"/>
                            </a:rPr>
                            <m:t>𝐼</m:t>
                          </m:r>
                        </m:e>
                      </m:sPre>
                      <m:r>
                        <a:rPr lang="en-US" i="1">
                          <a:latin typeface="Cambria Math" panose="02040503050406030204" pitchFamily="18" charset="0"/>
                        </a:rPr>
                        <m:t>+</m:t>
                      </m:r>
                      <m:sPre>
                        <m:sPrePr>
                          <m:ctrlPr>
                            <a:rPr lang="en-US" i="1">
                              <a:latin typeface="Cambria Math" panose="02040503050406030204" pitchFamily="18" charset="0"/>
                            </a:rPr>
                          </m:ctrlPr>
                        </m:sPrePr>
                        <m:sub>
                          <m:r>
                            <a:rPr lang="en-US" i="1">
                              <a:latin typeface="Cambria Math" panose="02040503050406030204" pitchFamily="18" charset="0"/>
                            </a:rPr>
                            <m:t>39</m:t>
                          </m:r>
                        </m:sub>
                        <m:sup>
                          <m:r>
                            <a:rPr lang="en-US" i="1">
                              <a:latin typeface="Cambria Math" panose="02040503050406030204" pitchFamily="18" charset="0"/>
                            </a:rPr>
                            <m:t>102</m:t>
                          </m:r>
                        </m:sup>
                        <m:e>
                          <m:r>
                            <a:rPr lang="en-US" i="1">
                              <a:latin typeface="Cambria Math" panose="02040503050406030204" pitchFamily="18" charset="0"/>
                            </a:rPr>
                            <m:t>𝑌</m:t>
                          </m:r>
                        </m:e>
                      </m:sPre>
                      <m:r>
                        <a:rPr lang="en-US" i="1">
                          <a:latin typeface="Cambria Math" panose="02040503050406030204" pitchFamily="18" charset="0"/>
                        </a:rPr>
                        <m:t>+3</m:t>
                      </m:r>
                      <m:d>
                        <m:dPr>
                          <m:ctrlPr>
                            <a:rPr lang="en-US" i="1">
                              <a:latin typeface="Cambria Math" panose="02040503050406030204" pitchFamily="18" charset="0"/>
                            </a:rPr>
                          </m:ctrlPr>
                        </m:dPr>
                        <m:e>
                          <m:sPre>
                            <m:sPrePr>
                              <m:ctrlPr>
                                <a:rPr lang="en-US" i="1">
                                  <a:latin typeface="Cambria Math" panose="02040503050406030204" pitchFamily="18" charset="0"/>
                                </a:rPr>
                              </m:ctrlPr>
                            </m:sPrePr>
                            <m:sub>
                              <m:r>
                                <a:rPr lang="en-US" i="1">
                                  <a:latin typeface="Cambria Math" panose="02040503050406030204" pitchFamily="18" charset="0"/>
                                </a:rPr>
                                <m:t>0</m:t>
                              </m:r>
                            </m:sub>
                            <m:sup>
                              <m:r>
                                <a:rPr lang="en-US" i="1">
                                  <a:latin typeface="Cambria Math" panose="02040503050406030204" pitchFamily="18" charset="0"/>
                                </a:rPr>
                                <m:t>1</m:t>
                              </m:r>
                            </m:sup>
                            <m:e>
                              <m:r>
                                <a:rPr lang="en-US" i="1">
                                  <a:latin typeface="Cambria Math" panose="02040503050406030204" pitchFamily="18" charset="0"/>
                                </a:rPr>
                                <m:t>𝑛</m:t>
                              </m:r>
                            </m:e>
                          </m:sPre>
                        </m:e>
                      </m:d>
                      <m:r>
                        <a:rPr lang="en-US" b="0" i="1" smtClean="0">
                          <a:latin typeface="Cambria Math" panose="02040503050406030204" pitchFamily="18" charset="0"/>
                        </a:rPr>
                        <m:t>+</m:t>
                      </m:r>
                      <m:r>
                        <a:rPr lang="en-US" b="0" i="1" smtClean="0">
                          <a:latin typeface="Cambria Math" panose="02040503050406030204" pitchFamily="18" charset="0"/>
                        </a:rPr>
                        <m:t>𝐸𝑛𝑒𝑟𝑔𝑦</m:t>
                      </m:r>
                    </m:oMath>
                  </m:oMathPara>
                </a14:m>
                <a:endParaRPr lang="en-US" dirty="0"/>
              </a:p>
            </p:txBody>
          </p:sp>
        </mc:Choice>
        <mc:Fallback xmlns="">
          <p:sp>
            <p:nvSpPr>
              <p:cNvPr id="16" name="TextBox 15">
                <a:extLst>
                  <a:ext uri="{FF2B5EF4-FFF2-40B4-BE49-F238E27FC236}">
                    <a16:creationId xmlns:a16="http://schemas.microsoft.com/office/drawing/2014/main" id="{0A80C285-0EF3-F351-D9B3-AB96D203C425}"/>
                  </a:ext>
                </a:extLst>
              </p:cNvPr>
              <p:cNvSpPr txBox="1">
                <a:spLocks noRot="1" noChangeAspect="1" noMove="1" noResize="1" noEditPoints="1" noAdjustHandles="1" noChangeArrowheads="1" noChangeShapeType="1" noTextEdit="1"/>
              </p:cNvSpPr>
              <p:nvPr/>
            </p:nvSpPr>
            <p:spPr>
              <a:xfrm>
                <a:off x="1870841" y="2280745"/>
                <a:ext cx="5162311" cy="289888"/>
              </a:xfrm>
              <a:prstGeom prst="rect">
                <a:avLst/>
              </a:prstGeom>
              <a:blipFill>
                <a:blip r:embed="rId3"/>
                <a:stretch>
                  <a:fillRect r="-983" b="-29167"/>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A1E8E7F5-9F83-054F-25EE-C1BB8D749622}"/>
              </a:ext>
            </a:extLst>
          </p:cNvPr>
          <p:cNvGrpSpPr/>
          <p:nvPr/>
        </p:nvGrpSpPr>
        <p:grpSpPr>
          <a:xfrm>
            <a:off x="4753620" y="3333751"/>
            <a:ext cx="4273003" cy="3042349"/>
            <a:chOff x="4753620" y="2963916"/>
            <a:chExt cx="4273003" cy="3042349"/>
          </a:xfrm>
        </p:grpSpPr>
        <p:pic>
          <p:nvPicPr>
            <p:cNvPr id="19" name="Picture 18" descr="Diagram&#10;&#10;Description automatically generated">
              <a:extLst>
                <a:ext uri="{FF2B5EF4-FFF2-40B4-BE49-F238E27FC236}">
                  <a16:creationId xmlns:a16="http://schemas.microsoft.com/office/drawing/2014/main" id="{339923BA-99C5-DC23-7ECF-2EB20FEF583E}"/>
                </a:ext>
              </a:extLst>
            </p:cNvPr>
            <p:cNvPicPr>
              <a:picLocks noChangeAspect="1"/>
            </p:cNvPicPr>
            <p:nvPr/>
          </p:nvPicPr>
          <p:blipFill>
            <a:blip r:embed="rId4"/>
            <a:stretch>
              <a:fillRect/>
            </a:stretch>
          </p:blipFill>
          <p:spPr>
            <a:xfrm>
              <a:off x="4753620" y="2963916"/>
              <a:ext cx="4273003" cy="2857683"/>
            </a:xfrm>
            <a:prstGeom prst="rect">
              <a:avLst/>
            </a:prstGeom>
          </p:spPr>
        </p:pic>
        <p:sp>
          <p:nvSpPr>
            <p:cNvPr id="21" name="TextBox 20">
              <a:extLst>
                <a:ext uri="{FF2B5EF4-FFF2-40B4-BE49-F238E27FC236}">
                  <a16:creationId xmlns:a16="http://schemas.microsoft.com/office/drawing/2014/main" id="{98ADEEED-2C1F-BEB6-68C9-12A249DBDA8A}"/>
                </a:ext>
              </a:extLst>
            </p:cNvPr>
            <p:cNvSpPr txBox="1"/>
            <p:nvPr/>
          </p:nvSpPr>
          <p:spPr>
            <a:xfrm>
              <a:off x="4753620" y="5821599"/>
              <a:ext cx="2779987" cy="184666"/>
            </a:xfrm>
            <a:prstGeom prst="rect">
              <a:avLst/>
            </a:prstGeom>
            <a:noFill/>
          </p:spPr>
          <p:txBody>
            <a:bodyPr wrap="square">
              <a:spAutoFit/>
            </a:bodyPr>
            <a:lstStyle/>
            <a:p>
              <a:r>
                <a:rPr lang="en-US" sz="600" dirty="0"/>
                <a:t>https://</a:t>
              </a:r>
              <a:r>
                <a:rPr lang="en-US" sz="600" dirty="0" err="1"/>
                <a:t>www.energy.gov</a:t>
              </a:r>
              <a:r>
                <a:rPr lang="en-US" sz="600" dirty="0"/>
                <a:t>/ne/articles/nuclear-101-how-does-nuclear-reactor-work</a:t>
              </a:r>
            </a:p>
          </p:txBody>
        </p:sp>
      </p:grpSp>
    </p:spTree>
    <p:extLst>
      <p:ext uri="{BB962C8B-B14F-4D97-AF65-F5344CB8AC3E}">
        <p14:creationId xmlns:p14="http://schemas.microsoft.com/office/powerpoint/2010/main" val="89807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0000"/>
          </a:blip>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89186" y="198321"/>
                <a:ext cx="8765628" cy="4105739"/>
              </a:xfrm>
              <a:prstGeom prst="rect">
                <a:avLst/>
              </a:prstGeom>
              <a:noFill/>
            </p:spPr>
            <p:txBody>
              <a:bodyPr wrap="square" rtlCol="0">
                <a:spAutoFit/>
              </a:bodyPr>
              <a:lstStyle/>
              <a:p>
                <a:r>
                  <a:rPr lang="en-US" sz="2200" b="1" i="1" dirty="0">
                    <a:latin typeface="Times New Roman"/>
                    <a:cs typeface="Times New Roman"/>
                  </a:rPr>
                  <a:t>Radioactive Accident at Chernobyl</a:t>
                </a:r>
              </a:p>
              <a:p>
                <a:endParaRPr lang="en-US" sz="2000" b="1" dirty="0">
                  <a:latin typeface="Times New Roman"/>
                  <a:cs typeface="Times New Roman"/>
                </a:endParaRPr>
              </a:p>
              <a:p>
                <a:pPr algn="just"/>
                <a:r>
                  <a:rPr lang="en-US" b="1" dirty="0">
                    <a:latin typeface="Times New Roman"/>
                    <a:cs typeface="Times New Roman"/>
                  </a:rPr>
                  <a:t>After the nuclear reactor accident in Chernobyl (in 1986), a large amount of the radioactive isotope </a:t>
                </a:r>
                <a14:m>
                  <m:oMath xmlns:m="http://schemas.openxmlformats.org/officeDocument/2006/math">
                    <m:sPre>
                      <m:sPrePr>
                        <m:ctrlPr>
                          <a:rPr lang="en-US" b="1" i="1" smtClean="0">
                            <a:latin typeface="Cambria Math" panose="02040503050406030204" pitchFamily="18" charset="0"/>
                            <a:cs typeface="Times New Roman"/>
                          </a:rPr>
                        </m:ctrlPr>
                      </m:sPrePr>
                      <m:sub>
                        <m:r>
                          <a:rPr lang="en-US" b="0" i="1" smtClean="0">
                            <a:latin typeface="Cambria Math" panose="02040503050406030204" pitchFamily="18" charset="0"/>
                            <a:cs typeface="Times New Roman"/>
                          </a:rPr>
                          <m:t>53</m:t>
                        </m:r>
                      </m:sub>
                      <m:sup>
                        <m:r>
                          <a:rPr lang="en-US" b="0" i="1" smtClean="0">
                            <a:latin typeface="Cambria Math" panose="02040503050406030204" pitchFamily="18" charset="0"/>
                          </a:rPr>
                          <m:t>131</m:t>
                        </m:r>
                      </m:sup>
                      <m:e>
                        <m:r>
                          <a:rPr lang="en-US" b="0" i="1" smtClean="0">
                            <a:latin typeface="Cambria Math" panose="02040503050406030204" pitchFamily="18" charset="0"/>
                          </a:rPr>
                          <m:t>𝐼</m:t>
                        </m:r>
                      </m:e>
                    </m:sPre>
                  </m:oMath>
                </a14:m>
                <a:r>
                  <a:rPr lang="en-US" b="1" dirty="0">
                    <a:latin typeface="Times New Roman"/>
                    <a:cs typeface="Times New Roman"/>
                  </a:rPr>
                  <a:t> was emitted, which was deposited on the soil and plants. Thus, the milk of cows that grazed on the contaminated land contained a higher level of </a:t>
                </a:r>
                <a14:m>
                  <m:oMath xmlns:m="http://schemas.openxmlformats.org/officeDocument/2006/math">
                    <m:sPre>
                      <m:sPrePr>
                        <m:ctrlPr>
                          <a:rPr lang="en-US" b="1" i="1">
                            <a:latin typeface="Cambria Math" panose="02040503050406030204" pitchFamily="18" charset="0"/>
                            <a:cs typeface="Times New Roman"/>
                          </a:rPr>
                        </m:ctrlPr>
                      </m:sPrePr>
                      <m:sub>
                        <m:r>
                          <a:rPr lang="en-US" i="1">
                            <a:latin typeface="Cambria Math" panose="02040503050406030204" pitchFamily="18" charset="0"/>
                            <a:cs typeface="Times New Roman"/>
                          </a:rPr>
                          <m:t>53</m:t>
                        </m:r>
                      </m:sub>
                      <m:sup>
                        <m:r>
                          <a:rPr lang="en-US" i="1">
                            <a:latin typeface="Cambria Math" panose="02040503050406030204" pitchFamily="18" charset="0"/>
                          </a:rPr>
                          <m:t>131</m:t>
                        </m:r>
                      </m:sup>
                      <m:e>
                        <m:r>
                          <a:rPr lang="en-US" i="1">
                            <a:latin typeface="Cambria Math" panose="02040503050406030204" pitchFamily="18" charset="0"/>
                          </a:rPr>
                          <m:t>𝐼</m:t>
                        </m:r>
                      </m:e>
                    </m:sPre>
                  </m:oMath>
                </a14:m>
                <a:r>
                  <a:rPr lang="en-US" b="1" dirty="0">
                    <a:latin typeface="Times New Roman"/>
                    <a:cs typeface="Times New Roman"/>
                  </a:rPr>
                  <a:t>, and the milk could therefore be only used for cheese production instead of direct consumption.  In the body, iodine uptake occurs in the thyroid.  This isotope of iodine is particularly carcinogenic and in large quantities can lead to thyroid cancer.</a:t>
                </a:r>
              </a:p>
              <a:p>
                <a:endParaRPr lang="en-US" b="1" dirty="0">
                  <a:latin typeface="Times New Roman"/>
                  <a:cs typeface="Times New Roman"/>
                </a:endParaRPr>
              </a:p>
              <a:p>
                <a:pPr marL="342900" indent="-342900" algn="just">
                  <a:buFont typeface="+mj-lt"/>
                  <a:buAutoNum type="arabicPeriod"/>
                </a:pPr>
                <a:r>
                  <a:rPr lang="en-US" b="1" dirty="0">
                    <a:latin typeface="Times New Roman"/>
                    <a:cs typeface="Times New Roman"/>
                  </a:rPr>
                  <a:t>In the radioactive decay of iodine, what daughter nucleus is produced?  </a:t>
                </a:r>
              </a:p>
              <a:p>
                <a:pPr marL="342900" indent="-342900" algn="just">
                  <a:buFont typeface="+mj-lt"/>
                  <a:buAutoNum type="arabicPeriod"/>
                </a:pPr>
                <a:endParaRPr lang="en-US" b="1" dirty="0">
                  <a:latin typeface="Times New Roman"/>
                  <a:cs typeface="Times New Roman"/>
                </a:endParaRPr>
              </a:p>
              <a:p>
                <a:pPr marL="342900" indent="-342900" algn="just">
                  <a:buFont typeface="+mj-lt"/>
                  <a:buAutoNum type="arabicPeriod"/>
                </a:pPr>
                <a:r>
                  <a:rPr lang="en-US" b="1" dirty="0">
                    <a:latin typeface="Times New Roman"/>
                    <a:cs typeface="Times New Roman"/>
                  </a:rPr>
                  <a:t>What is the decay constant that characterizes the decay of </a:t>
                </a:r>
                <a14:m>
                  <m:oMath xmlns:m="http://schemas.openxmlformats.org/officeDocument/2006/math">
                    <m:sPre>
                      <m:sPrePr>
                        <m:ctrlPr>
                          <a:rPr lang="en-US" b="1" i="1">
                            <a:latin typeface="Cambria Math" panose="02040503050406030204" pitchFamily="18" charset="0"/>
                            <a:cs typeface="Times New Roman"/>
                          </a:rPr>
                        </m:ctrlPr>
                      </m:sPrePr>
                      <m:sub>
                        <m:r>
                          <a:rPr lang="en-US" i="1">
                            <a:latin typeface="Cambria Math" panose="02040503050406030204" pitchFamily="18" charset="0"/>
                            <a:cs typeface="Times New Roman"/>
                          </a:rPr>
                          <m:t>53</m:t>
                        </m:r>
                      </m:sub>
                      <m:sup>
                        <m:r>
                          <a:rPr lang="en-US" i="1">
                            <a:latin typeface="Cambria Math" panose="02040503050406030204" pitchFamily="18" charset="0"/>
                          </a:rPr>
                          <m:t>131</m:t>
                        </m:r>
                      </m:sup>
                      <m:e>
                        <m:r>
                          <a:rPr lang="en-US" i="1">
                            <a:latin typeface="Cambria Math" panose="02040503050406030204" pitchFamily="18" charset="0"/>
                          </a:rPr>
                          <m:t>𝐼</m:t>
                        </m:r>
                      </m:e>
                    </m:sPre>
                  </m:oMath>
                </a14:m>
                <a:r>
                  <a:rPr lang="en-US" b="1" i="1" dirty="0">
                    <a:latin typeface="Times New Roman"/>
                    <a:cs typeface="Times New Roman"/>
                  </a:rPr>
                  <a:t> </a:t>
                </a:r>
                <a:r>
                  <a:rPr lang="en-US" b="1" dirty="0">
                    <a:latin typeface="Times New Roman"/>
                    <a:cs typeface="Times New Roman"/>
                  </a:rPr>
                  <a:t>if it has a half-life of 8 days and what is the storage time needed to decrease the </a:t>
                </a:r>
                <a14:m>
                  <m:oMath xmlns:m="http://schemas.openxmlformats.org/officeDocument/2006/math">
                    <m:sPre>
                      <m:sPrePr>
                        <m:ctrlPr>
                          <a:rPr lang="en-US" b="1" i="1">
                            <a:latin typeface="Cambria Math" panose="02040503050406030204" pitchFamily="18" charset="0"/>
                            <a:cs typeface="Times New Roman"/>
                          </a:rPr>
                        </m:ctrlPr>
                      </m:sPrePr>
                      <m:sub>
                        <m:r>
                          <a:rPr lang="en-US" i="1">
                            <a:latin typeface="Cambria Math" panose="02040503050406030204" pitchFamily="18" charset="0"/>
                            <a:cs typeface="Times New Roman"/>
                          </a:rPr>
                          <m:t>53</m:t>
                        </m:r>
                      </m:sub>
                      <m:sup>
                        <m:r>
                          <a:rPr lang="en-US" i="1">
                            <a:latin typeface="Cambria Math" panose="02040503050406030204" pitchFamily="18" charset="0"/>
                          </a:rPr>
                          <m:t>131</m:t>
                        </m:r>
                      </m:sup>
                      <m:e>
                        <m:r>
                          <a:rPr lang="en-US" i="1">
                            <a:latin typeface="Cambria Math" panose="02040503050406030204" pitchFamily="18" charset="0"/>
                          </a:rPr>
                          <m:t>𝐼</m:t>
                        </m:r>
                      </m:e>
                    </m:sPre>
                  </m:oMath>
                </a14:m>
                <a:r>
                  <a:rPr lang="en-US" b="1" dirty="0">
                    <a:latin typeface="Times New Roman"/>
                    <a:cs typeface="Times New Roman"/>
                  </a:rPr>
                  <a:t> content of </a:t>
                </a:r>
                <a:r>
                  <a:rPr lang="en-US" b="1">
                    <a:latin typeface="Times New Roman"/>
                    <a:cs typeface="Times New Roman"/>
                  </a:rPr>
                  <a:t>the cheese </a:t>
                </a:r>
                <a:r>
                  <a:rPr lang="en-US" b="1" dirty="0">
                    <a:latin typeface="Times New Roman"/>
                    <a:cs typeface="Times New Roman"/>
                  </a:rPr>
                  <a:t>to 5% of the original level?</a:t>
                </a:r>
              </a:p>
            </p:txBody>
          </p:sp>
        </mc:Choice>
        <mc:Fallback xmlns="">
          <p:sp>
            <p:nvSpPr>
              <p:cNvPr id="4" name="TextBox 3"/>
              <p:cNvSpPr txBox="1">
                <a:spLocks noRot="1" noChangeAspect="1" noMove="1" noResize="1" noEditPoints="1" noAdjustHandles="1" noChangeArrowheads="1" noChangeShapeType="1" noTextEdit="1"/>
              </p:cNvSpPr>
              <p:nvPr/>
            </p:nvSpPr>
            <p:spPr>
              <a:xfrm>
                <a:off x="189186" y="198321"/>
                <a:ext cx="8765628" cy="4105739"/>
              </a:xfrm>
              <a:prstGeom prst="rect">
                <a:avLst/>
              </a:prstGeom>
              <a:blipFill>
                <a:blip r:embed="rId3"/>
                <a:stretch>
                  <a:fillRect l="-867" t="-926" r="-434" b="-1543"/>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8A8C0404-BB8A-EB90-CC83-F32901FF9F40}"/>
              </a:ext>
            </a:extLst>
          </p:cNvPr>
          <p:cNvGrpSpPr/>
          <p:nvPr/>
        </p:nvGrpSpPr>
        <p:grpSpPr>
          <a:xfrm>
            <a:off x="5174554" y="4409163"/>
            <a:ext cx="3383814" cy="2172080"/>
            <a:chOff x="705877" y="3697939"/>
            <a:chExt cx="3576700" cy="2615310"/>
          </a:xfrm>
        </p:grpSpPr>
        <p:sp>
          <p:nvSpPr>
            <p:cNvPr id="5" name="TextBox 4">
              <a:extLst>
                <a:ext uri="{FF2B5EF4-FFF2-40B4-BE49-F238E27FC236}">
                  <a16:creationId xmlns:a16="http://schemas.microsoft.com/office/drawing/2014/main" id="{7ACFCE57-26F3-C75C-1F88-5468EF05C85B}"/>
                </a:ext>
              </a:extLst>
            </p:cNvPr>
            <p:cNvSpPr txBox="1"/>
            <p:nvPr/>
          </p:nvSpPr>
          <p:spPr>
            <a:xfrm>
              <a:off x="705877" y="6090900"/>
              <a:ext cx="3336452" cy="222349"/>
            </a:xfrm>
            <a:prstGeom prst="rect">
              <a:avLst/>
            </a:prstGeom>
            <a:noFill/>
          </p:spPr>
          <p:txBody>
            <a:bodyPr wrap="square">
              <a:spAutoFit/>
            </a:bodyPr>
            <a:lstStyle/>
            <a:p>
              <a:r>
                <a:rPr lang="en-US" sz="600" dirty="0"/>
                <a:t>https://</a:t>
              </a:r>
              <a:r>
                <a:rPr lang="en-US" sz="600" dirty="0" err="1"/>
                <a:t>en.wikipedia.org</a:t>
              </a:r>
              <a:r>
                <a:rPr lang="en-US" sz="600" dirty="0"/>
                <a:t>/wiki/Iodine-131#/media/File:Iodine-131-decay-scheme-simplified.svg</a:t>
              </a:r>
            </a:p>
          </p:txBody>
        </p:sp>
        <p:pic>
          <p:nvPicPr>
            <p:cNvPr id="6" name="Picture 5" descr="Diagram&#10;&#10;Description automatically generated">
              <a:extLst>
                <a:ext uri="{FF2B5EF4-FFF2-40B4-BE49-F238E27FC236}">
                  <a16:creationId xmlns:a16="http://schemas.microsoft.com/office/drawing/2014/main" id="{FD23AD99-CDAA-6677-E465-A063E97047FF}"/>
                </a:ext>
              </a:extLst>
            </p:cNvPr>
            <p:cNvPicPr>
              <a:picLocks noChangeAspect="1"/>
            </p:cNvPicPr>
            <p:nvPr/>
          </p:nvPicPr>
          <p:blipFill>
            <a:blip r:embed="rId4"/>
            <a:stretch>
              <a:fillRect/>
            </a:stretch>
          </p:blipFill>
          <p:spPr>
            <a:xfrm>
              <a:off x="705877" y="3697939"/>
              <a:ext cx="3576700" cy="2404847"/>
            </a:xfrm>
            <a:prstGeom prst="rect">
              <a:avLst/>
            </a:prstGeom>
          </p:spPr>
        </p:pic>
      </p:grpSp>
    </p:spTree>
    <p:extLst>
      <p:ext uri="{BB962C8B-B14F-4D97-AF65-F5344CB8AC3E}">
        <p14:creationId xmlns:p14="http://schemas.microsoft.com/office/powerpoint/2010/main" val="287838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0000"/>
          </a:blip>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08857" y="149592"/>
                <a:ext cx="9019420" cy="6037871"/>
              </a:xfrm>
              <a:prstGeom prst="rect">
                <a:avLst/>
              </a:prstGeom>
              <a:noFill/>
            </p:spPr>
            <p:txBody>
              <a:bodyPr wrap="square" rtlCol="0">
                <a:spAutoFit/>
              </a:bodyPr>
              <a:lstStyle/>
              <a:p>
                <a:r>
                  <a:rPr lang="en-US" sz="2200" b="1" i="1" dirty="0">
                    <a:latin typeface="Times New Roman"/>
                    <a:cs typeface="Times New Roman"/>
                  </a:rPr>
                  <a:t>Radiocarbon Dating:  The Iceman Cometh</a:t>
                </a:r>
              </a:p>
              <a:p>
                <a:endParaRPr lang="en-US" sz="2200" b="1" dirty="0">
                  <a:latin typeface="Times New Roman"/>
                  <a:cs typeface="Times New Roman"/>
                </a:endParaRPr>
              </a:p>
              <a:p>
                <a:r>
                  <a:rPr lang="en-US" b="1" dirty="0">
                    <a:latin typeface="Times New Roman"/>
                    <a:cs typeface="Times New Roman"/>
                  </a:rPr>
                  <a:t>In 1991, hikers discovered a mummified corpse in a rocky hollow high in the </a:t>
                </a:r>
                <a:r>
                  <a:rPr lang="en-US" b="1" dirty="0" err="1">
                    <a:latin typeface="Times New Roman"/>
                    <a:cs typeface="Times New Roman"/>
                  </a:rPr>
                  <a:t>Ötztal</a:t>
                </a:r>
                <a:r>
                  <a:rPr lang="en-US" b="1" dirty="0">
                    <a:latin typeface="Times New Roman"/>
                    <a:cs typeface="Times New Roman"/>
                  </a:rPr>
                  <a:t> Alps on Italy's border with Austria. Nicknamed “</a:t>
                </a:r>
                <a:r>
                  <a:rPr lang="en-US" b="1" dirty="0" err="1">
                    <a:latin typeface="Times New Roman"/>
                    <a:cs typeface="Times New Roman"/>
                  </a:rPr>
                  <a:t>Ötzi</a:t>
                </a:r>
                <a:r>
                  <a:rPr lang="en-US" b="1" dirty="0">
                    <a:latin typeface="Times New Roman"/>
                    <a:cs typeface="Times New Roman"/>
                  </a:rPr>
                  <a:t>” the iceman, scientists wondered whether this was an ancient human or was this the result of a recent homicide?  To determine perhaps which, we use radiocarbon dating.  It will turn out that </a:t>
                </a:r>
                <a:r>
                  <a:rPr lang="en-US" b="1" dirty="0" err="1">
                    <a:latin typeface="Times New Roman"/>
                    <a:cs typeface="Times New Roman"/>
                  </a:rPr>
                  <a:t>Ötzi</a:t>
                </a:r>
                <a:r>
                  <a:rPr lang="en-US" b="1" dirty="0">
                    <a:latin typeface="Times New Roman"/>
                    <a:cs typeface="Times New Roman"/>
                  </a:rPr>
                  <a:t>” is one of the oldest intact member of the human family. </a:t>
                </a:r>
              </a:p>
              <a:p>
                <a:endParaRPr lang="en-US" b="1" dirty="0">
                  <a:latin typeface="Times New Roman"/>
                  <a:cs typeface="Times New Roman"/>
                </a:endParaRPr>
              </a:p>
              <a:p>
                <a:endParaRPr lang="en-US" b="1" dirty="0">
                  <a:latin typeface="Times New Roman"/>
                  <a:cs typeface="Times New Roman"/>
                </a:endParaRPr>
              </a:p>
              <a:p>
                <a:endParaRPr lang="en-US" b="1" dirty="0">
                  <a:latin typeface="Times New Roman"/>
                  <a:cs typeface="Times New Roman"/>
                </a:endParaRPr>
              </a:p>
              <a:p>
                <a:endParaRPr lang="en-US" b="1" dirty="0">
                  <a:latin typeface="Times New Roman"/>
                  <a:cs typeface="Times New Roman"/>
                </a:endParaRPr>
              </a:p>
              <a:p>
                <a:endParaRPr lang="en-US" b="1" dirty="0">
                  <a:latin typeface="Times New Roman"/>
                  <a:cs typeface="Times New Roman"/>
                </a:endParaRPr>
              </a:p>
              <a:p>
                <a:endParaRPr lang="en-US" b="1" dirty="0">
                  <a:latin typeface="Times New Roman"/>
                  <a:cs typeface="Times New Roman"/>
                </a:endParaRPr>
              </a:p>
              <a:p>
                <a:endParaRPr lang="en-US" b="1" dirty="0">
                  <a:latin typeface="Times New Roman"/>
                  <a:cs typeface="Times New Roman"/>
                </a:endParaRPr>
              </a:p>
              <a:p>
                <a:endParaRPr lang="en-US" b="1" dirty="0">
                  <a:latin typeface="Times New Roman"/>
                  <a:cs typeface="Times New Roman"/>
                </a:endParaRPr>
              </a:p>
              <a:p>
                <a:endParaRPr lang="en-US" b="1" dirty="0">
                  <a:latin typeface="Times New Roman"/>
                  <a:cs typeface="Times New Roman"/>
                </a:endParaRPr>
              </a:p>
              <a:p>
                <a:endParaRPr lang="en-US" b="1" dirty="0">
                  <a:latin typeface="Times New Roman"/>
                  <a:cs typeface="Times New Roman"/>
                </a:endParaRPr>
              </a:p>
              <a:p>
                <a:endParaRPr lang="en-US" b="1" dirty="0">
                  <a:latin typeface="Times New Roman"/>
                  <a:cs typeface="Times New Roman"/>
                </a:endParaRPr>
              </a:p>
              <a:p>
                <a:endParaRPr lang="en-US" b="1" dirty="0">
                  <a:latin typeface="Times New Roman"/>
                  <a:cs typeface="Times New Roman"/>
                </a:endParaRPr>
              </a:p>
              <a:p>
                <a:r>
                  <a:rPr lang="en-US" b="1" dirty="0">
                    <a:latin typeface="Times New Roman"/>
                    <a:cs typeface="Times New Roman"/>
                  </a:rPr>
                  <a:t>Radiocarbon dating relies on the fact that the ratio of </a:t>
                </a:r>
                <a14:m>
                  <m:oMath xmlns:m="http://schemas.openxmlformats.org/officeDocument/2006/math">
                    <m:sPre>
                      <m:sPrePr>
                        <m:ctrlPr>
                          <a:rPr lang="en-US" b="1" i="1" smtClean="0">
                            <a:latin typeface="Cambria Math" panose="02040503050406030204" pitchFamily="18" charset="0"/>
                            <a:cs typeface="Times New Roman"/>
                          </a:rPr>
                        </m:ctrlPr>
                      </m:sPrePr>
                      <m:sub>
                        <m:r>
                          <a:rPr lang="en-US" b="0" i="1" smtClean="0">
                            <a:latin typeface="Cambria Math" panose="02040503050406030204" pitchFamily="18" charset="0"/>
                            <a:cs typeface="Times New Roman"/>
                          </a:rPr>
                          <m:t>6</m:t>
                        </m:r>
                      </m:sub>
                      <m:sup>
                        <m:r>
                          <a:rPr lang="en-US" b="0" i="1" smtClean="0">
                            <a:latin typeface="Cambria Math" panose="02040503050406030204" pitchFamily="18" charset="0"/>
                          </a:rPr>
                          <m:t>14</m:t>
                        </m:r>
                      </m:sup>
                      <m:e>
                        <m:r>
                          <a:rPr lang="en-US" b="0" i="1" smtClean="0">
                            <a:latin typeface="Cambria Math" panose="02040503050406030204" pitchFamily="18" charset="0"/>
                          </a:rPr>
                          <m:t>𝐶</m:t>
                        </m:r>
                      </m:e>
                    </m:sPre>
                    <m:r>
                      <a:rPr lang="en-US" b="0" i="1" smtClean="0">
                        <a:latin typeface="Cambria Math" panose="02040503050406030204" pitchFamily="18" charset="0"/>
                      </a:rPr>
                      <m:t>/</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6</m:t>
                        </m:r>
                      </m:sub>
                      <m:sup>
                        <m:r>
                          <a:rPr lang="en-US" b="0" i="1" smtClean="0">
                            <a:latin typeface="Cambria Math" panose="02040503050406030204" pitchFamily="18" charset="0"/>
                          </a:rPr>
                          <m:t>12</m:t>
                        </m:r>
                      </m:sup>
                      <m:e>
                        <m:r>
                          <a:rPr lang="en-US" b="0" i="1" smtClean="0">
                            <a:latin typeface="Cambria Math" panose="02040503050406030204" pitchFamily="18" charset="0"/>
                          </a:rPr>
                          <m:t>𝐶</m:t>
                        </m:r>
                      </m:e>
                    </m:sPre>
                    <m:r>
                      <a:rPr lang="en-US" b="0" i="1" smtClean="0">
                        <a:latin typeface="Cambria Math" panose="02040503050406030204" pitchFamily="18" charset="0"/>
                      </a:rPr>
                      <m:t> </m:t>
                    </m:r>
                  </m:oMath>
                </a14:m>
                <a:r>
                  <a:rPr lang="en-US" b="1" dirty="0">
                    <a:latin typeface="Times New Roman"/>
                    <a:cs typeface="Times New Roman"/>
                  </a:rPr>
                  <a:t>has remined mostly constant over the last few thousand years. </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08857" y="149592"/>
                <a:ext cx="9019420" cy="6037871"/>
              </a:xfrm>
              <a:prstGeom prst="rect">
                <a:avLst/>
              </a:prstGeom>
              <a:blipFill>
                <a:blip r:embed="rId3"/>
                <a:stretch>
                  <a:fillRect l="-844" t="-840" r="-1125" b="-420"/>
                </a:stretch>
              </a:blipFill>
            </p:spPr>
            <p:txBody>
              <a:bodyPr/>
              <a:lstStyle/>
              <a:p>
                <a:r>
                  <a:rPr lang="en-US">
                    <a:noFill/>
                  </a:rPr>
                  <a:t> </a:t>
                </a:r>
              </a:p>
            </p:txBody>
          </p:sp>
        </mc:Fallback>
      </mc:AlternateContent>
      <p:sp>
        <p:nvSpPr>
          <p:cNvPr id="2" name="TextBox 1"/>
          <p:cNvSpPr txBox="1"/>
          <p:nvPr/>
        </p:nvSpPr>
        <p:spPr>
          <a:xfrm>
            <a:off x="0" y="6673334"/>
            <a:ext cx="3507975" cy="184666"/>
          </a:xfrm>
          <a:prstGeom prst="rect">
            <a:avLst/>
          </a:prstGeom>
          <a:noFill/>
        </p:spPr>
        <p:txBody>
          <a:bodyPr wrap="square" rtlCol="0">
            <a:spAutoFit/>
          </a:bodyPr>
          <a:lstStyle/>
          <a:p>
            <a:r>
              <a:rPr lang="en-US" sz="600" dirty="0">
                <a:latin typeface="Times New Roman"/>
                <a:cs typeface="Times New Roman"/>
              </a:rPr>
              <a:t>Source:  National Geographic: http://</a:t>
            </a:r>
            <a:r>
              <a:rPr lang="en-US" sz="600" dirty="0" err="1">
                <a:latin typeface="Times New Roman"/>
                <a:cs typeface="Times New Roman"/>
              </a:rPr>
              <a:t>ngm.nationalgeographic.com</a:t>
            </a:r>
            <a:r>
              <a:rPr lang="en-US" sz="600" dirty="0">
                <a:latin typeface="Times New Roman"/>
                <a:cs typeface="Times New Roman"/>
              </a:rPr>
              <a:t>/2007/07/iceman/hall-text</a:t>
            </a:r>
          </a:p>
        </p:txBody>
      </p:sp>
      <p:grpSp>
        <p:nvGrpSpPr>
          <p:cNvPr id="10" name="Group 9">
            <a:extLst>
              <a:ext uri="{FF2B5EF4-FFF2-40B4-BE49-F238E27FC236}">
                <a16:creationId xmlns:a16="http://schemas.microsoft.com/office/drawing/2014/main" id="{4E45E8B2-9720-9FBF-F0F7-4746B386BF4A}"/>
              </a:ext>
            </a:extLst>
          </p:cNvPr>
          <p:cNvGrpSpPr>
            <a:grpSpLocks noChangeAspect="1"/>
          </p:cNvGrpSpPr>
          <p:nvPr/>
        </p:nvGrpSpPr>
        <p:grpSpPr>
          <a:xfrm>
            <a:off x="306481" y="2635727"/>
            <a:ext cx="4389120" cy="2772490"/>
            <a:chOff x="2803866" y="4367806"/>
            <a:chExt cx="3394816" cy="2520972"/>
          </a:xfrm>
        </p:grpSpPr>
        <p:pic>
          <p:nvPicPr>
            <p:cNvPr id="11" name="Picture 10">
              <a:extLst>
                <a:ext uri="{FF2B5EF4-FFF2-40B4-BE49-F238E27FC236}">
                  <a16:creationId xmlns:a16="http://schemas.microsoft.com/office/drawing/2014/main" id="{93BF03C3-15B5-67B2-989A-C6645E436E3A}"/>
                </a:ext>
              </a:extLst>
            </p:cNvPr>
            <p:cNvPicPr>
              <a:picLocks noChangeAspect="1"/>
            </p:cNvPicPr>
            <p:nvPr/>
          </p:nvPicPr>
          <p:blipFill>
            <a:blip r:embed="rId4"/>
            <a:stretch>
              <a:fillRect/>
            </a:stretch>
          </p:blipFill>
          <p:spPr>
            <a:xfrm>
              <a:off x="2803866" y="4367806"/>
              <a:ext cx="3394816" cy="2243973"/>
            </a:xfrm>
            <a:prstGeom prst="rect">
              <a:avLst/>
            </a:prstGeom>
          </p:spPr>
        </p:pic>
        <p:sp>
          <p:nvSpPr>
            <p:cNvPr id="12" name="Rectangle 11">
              <a:extLst>
                <a:ext uri="{FF2B5EF4-FFF2-40B4-BE49-F238E27FC236}">
                  <a16:creationId xmlns:a16="http://schemas.microsoft.com/office/drawing/2014/main" id="{8F2AADE1-2FDD-B3D3-8CC3-C7DACED5ED1F}"/>
                </a:ext>
              </a:extLst>
            </p:cNvPr>
            <p:cNvSpPr/>
            <p:nvPr/>
          </p:nvSpPr>
          <p:spPr>
            <a:xfrm>
              <a:off x="2803866" y="6611779"/>
              <a:ext cx="3394816" cy="276999"/>
            </a:xfrm>
            <a:prstGeom prst="rect">
              <a:avLst/>
            </a:prstGeom>
          </p:spPr>
          <p:txBody>
            <a:bodyPr wrap="square">
              <a:spAutoFit/>
            </a:bodyPr>
            <a:lstStyle/>
            <a:p>
              <a:r>
                <a:rPr lang="en-US" sz="600" dirty="0">
                  <a:latin typeface="Times New Roman"/>
                  <a:cs typeface="Times New Roman"/>
                </a:rPr>
                <a:t>http://</a:t>
              </a:r>
              <a:r>
                <a:rPr lang="en-US" sz="600" dirty="0" err="1">
                  <a:latin typeface="Times New Roman"/>
                  <a:cs typeface="Times New Roman"/>
                </a:rPr>
                <a:t>blogs.discovermagazine.com</a:t>
              </a:r>
              <a:r>
                <a:rPr lang="en-US" sz="600" dirty="0">
                  <a:latin typeface="Times New Roman"/>
                  <a:cs typeface="Times New Roman"/>
                </a:rPr>
                <a:t>/d-brief/2013/10/16/living-relatives-of-</a:t>
              </a:r>
              <a:r>
                <a:rPr lang="en-US" sz="600" dirty="0" err="1">
                  <a:latin typeface="Times New Roman"/>
                  <a:cs typeface="Times New Roman"/>
                </a:rPr>
                <a:t>otzi</a:t>
              </a:r>
              <a:r>
                <a:rPr lang="en-US" sz="600" dirty="0">
                  <a:latin typeface="Times New Roman"/>
                  <a:cs typeface="Times New Roman"/>
                </a:rPr>
                <a:t>-the-iceman-mummy-found-in-</a:t>
              </a:r>
              <a:r>
                <a:rPr lang="en-US" sz="600" dirty="0" err="1">
                  <a:latin typeface="Times New Roman"/>
                  <a:cs typeface="Times New Roman"/>
                </a:rPr>
                <a:t>austria</a:t>
              </a:r>
              <a:r>
                <a:rPr lang="en-US" sz="600" dirty="0">
                  <a:latin typeface="Times New Roman"/>
                  <a:cs typeface="Times New Roman"/>
                </a:rPr>
                <a:t>/#.VPr018YsEZI</a:t>
              </a:r>
            </a:p>
          </p:txBody>
        </p:sp>
      </p:grpSp>
      <p:grpSp>
        <p:nvGrpSpPr>
          <p:cNvPr id="13" name="Group 12">
            <a:extLst>
              <a:ext uri="{FF2B5EF4-FFF2-40B4-BE49-F238E27FC236}">
                <a16:creationId xmlns:a16="http://schemas.microsoft.com/office/drawing/2014/main" id="{EF0B5F7E-BA8E-3B38-6333-7F5EDEEEE6FC}"/>
              </a:ext>
            </a:extLst>
          </p:cNvPr>
          <p:cNvGrpSpPr/>
          <p:nvPr/>
        </p:nvGrpSpPr>
        <p:grpSpPr>
          <a:xfrm>
            <a:off x="4695601" y="2635727"/>
            <a:ext cx="3931920" cy="2618911"/>
            <a:chOff x="5080239" y="4343953"/>
            <a:chExt cx="4158392" cy="3108285"/>
          </a:xfrm>
        </p:grpSpPr>
        <p:pic>
          <p:nvPicPr>
            <p:cNvPr id="14" name="Picture 13">
              <a:extLst>
                <a:ext uri="{FF2B5EF4-FFF2-40B4-BE49-F238E27FC236}">
                  <a16:creationId xmlns:a16="http://schemas.microsoft.com/office/drawing/2014/main" id="{4DC141C0-28CE-D66F-7877-02E434FFA82D}"/>
                </a:ext>
              </a:extLst>
            </p:cNvPr>
            <p:cNvPicPr>
              <a:picLocks noChangeAspect="1"/>
            </p:cNvPicPr>
            <p:nvPr/>
          </p:nvPicPr>
          <p:blipFill>
            <a:blip r:embed="rId5"/>
            <a:stretch>
              <a:fillRect/>
            </a:stretch>
          </p:blipFill>
          <p:spPr>
            <a:xfrm>
              <a:off x="5080239" y="4343953"/>
              <a:ext cx="4158392" cy="2927507"/>
            </a:xfrm>
            <a:prstGeom prst="rect">
              <a:avLst/>
            </a:prstGeom>
          </p:spPr>
        </p:pic>
        <p:sp>
          <p:nvSpPr>
            <p:cNvPr id="15" name="Rectangle 14">
              <a:extLst>
                <a:ext uri="{FF2B5EF4-FFF2-40B4-BE49-F238E27FC236}">
                  <a16:creationId xmlns:a16="http://schemas.microsoft.com/office/drawing/2014/main" id="{43FE5E6A-9CE1-C0C6-A34A-94CB683F1932}"/>
                </a:ext>
              </a:extLst>
            </p:cNvPr>
            <p:cNvSpPr/>
            <p:nvPr/>
          </p:nvSpPr>
          <p:spPr>
            <a:xfrm>
              <a:off x="5080239" y="7267572"/>
              <a:ext cx="1249060" cy="184666"/>
            </a:xfrm>
            <a:prstGeom prst="rect">
              <a:avLst/>
            </a:prstGeom>
          </p:spPr>
          <p:txBody>
            <a:bodyPr wrap="none">
              <a:spAutoFit/>
            </a:bodyPr>
            <a:lstStyle/>
            <a:p>
              <a:r>
                <a:rPr lang="en-US" sz="600" dirty="0">
                  <a:latin typeface="Times New Roman"/>
                  <a:cs typeface="Times New Roman"/>
                </a:rPr>
                <a:t>http://</a:t>
              </a:r>
              <a:r>
                <a:rPr lang="en-US" sz="600" dirty="0" err="1">
                  <a:latin typeface="Times New Roman"/>
                  <a:cs typeface="Times New Roman"/>
                </a:rPr>
                <a:t>www.iceman.it</a:t>
              </a:r>
              <a:r>
                <a:rPr lang="en-US" sz="600" dirty="0">
                  <a:latin typeface="Times New Roman"/>
                  <a:cs typeface="Times New Roman"/>
                </a:rPr>
                <a:t>/en/discovery</a:t>
              </a:r>
            </a:p>
          </p:txBody>
        </p:sp>
      </p:grpSp>
    </p:spTree>
    <p:extLst>
      <p:ext uri="{BB962C8B-B14F-4D97-AF65-F5344CB8AC3E}">
        <p14:creationId xmlns:p14="http://schemas.microsoft.com/office/powerpoint/2010/main" val="1329066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0000"/>
          </a:blip>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p:cNvSpPr txBox="1"/>
              <p:nvPr/>
            </p:nvSpPr>
            <p:spPr>
              <a:xfrm>
                <a:off x="108857" y="149592"/>
                <a:ext cx="8751364" cy="6582892"/>
              </a:xfrm>
              <a:prstGeom prst="rect">
                <a:avLst/>
              </a:prstGeom>
              <a:noFill/>
            </p:spPr>
            <p:txBody>
              <a:bodyPr wrap="square" rtlCol="0">
                <a:spAutoFit/>
              </a:bodyPr>
              <a:lstStyle/>
              <a:p>
                <a:r>
                  <a:rPr lang="en-US" sz="2200" b="1" i="1" dirty="0">
                    <a:latin typeface="Times New Roman"/>
                    <a:cs typeface="Times New Roman"/>
                  </a:rPr>
                  <a:t>Radiocarbon Dating:  The Iceman Cometh</a:t>
                </a:r>
              </a:p>
              <a:p>
                <a:endParaRPr lang="en-US" sz="2200" b="1" dirty="0">
                  <a:latin typeface="Times New Roman"/>
                  <a:cs typeface="Times New Roman"/>
                </a:endParaRPr>
              </a:p>
              <a:p>
                <a:pPr algn="just"/>
                <a:r>
                  <a:rPr lang="en-US" b="1" dirty="0">
                    <a:latin typeface="Times New Roman"/>
                    <a:cs typeface="Times New Roman"/>
                  </a:rPr>
                  <a:t>Neutrons that stream off the sun (called the solar wind) enter the earth’s upper atmosphere where the neutrons interact with nitrogen.  This interaction produces radioactive carbon-14.</a:t>
                </a:r>
              </a:p>
              <a:p>
                <a:pPr algn="just"/>
                <a:endParaRPr lang="en-US" b="1" dirty="0">
                  <a:latin typeface="Times New Roman"/>
                  <a:cs typeface="Times New Roman"/>
                </a:endParaRPr>
              </a:p>
              <a:p>
                <a:pPr algn="just"/>
                <a:endParaRPr lang="en-US" b="1" dirty="0">
                  <a:latin typeface="Times New Roman"/>
                  <a:cs typeface="Times New Roman"/>
                </a:endParaRPr>
              </a:p>
              <a:p>
                <a:pPr algn="just"/>
                <a:endParaRPr lang="en-US" b="1" dirty="0">
                  <a:latin typeface="Times New Roman"/>
                  <a:cs typeface="Times New Roman"/>
                </a:endParaRPr>
              </a:p>
              <a:p>
                <a:pPr algn="just"/>
                <a:r>
                  <a:rPr lang="en-US" b="1" dirty="0">
                    <a:latin typeface="Times New Roman"/>
                    <a:cs typeface="Times New Roman"/>
                  </a:rPr>
                  <a:t>The atmospheric carbon-14 quickly oxidizes into radioactive carbon monoxide and then into radioactive carbon dioxide.  The radioactive carbon dioxide can enter the oceanic and terrestrial carbon reserves where it is processed in plants as regular carbon dioxide.</a:t>
                </a:r>
              </a:p>
              <a:p>
                <a:pPr algn="just"/>
                <a:endParaRPr lang="en-US" b="1" dirty="0">
                  <a:latin typeface="Times New Roman"/>
                  <a:cs typeface="Times New Roman"/>
                </a:endParaRPr>
              </a:p>
              <a:p>
                <a:pPr algn="just"/>
                <a:r>
                  <a:rPr lang="en-US" b="1" dirty="0">
                    <a:latin typeface="Times New Roman"/>
                    <a:cs typeface="Times New Roman"/>
                  </a:rPr>
                  <a:t>To determine the age of </a:t>
                </a:r>
                <a:r>
                  <a:rPr lang="en-US" b="1" dirty="0" err="1">
                    <a:latin typeface="Times New Roman"/>
                    <a:cs typeface="Times New Roman"/>
                  </a:rPr>
                  <a:t>Ötzi</a:t>
                </a:r>
                <a:r>
                  <a:rPr lang="en-US" b="1" dirty="0">
                    <a:latin typeface="Times New Roman"/>
                    <a:cs typeface="Times New Roman"/>
                  </a:rPr>
                  <a:t> the iceman, a bone fragment was taken and analyzed by radiocarbon dating.  If the bone fragment had a mass of 200g of carbon (due to only </a:t>
                </a:r>
                <a:r>
                  <a:rPr lang="en-US" b="1" baseline="30000" dirty="0">
                    <a:latin typeface="Times New Roman"/>
                    <a:cs typeface="Times New Roman"/>
                  </a:rPr>
                  <a:t>12</a:t>
                </a:r>
                <a:r>
                  <a:rPr lang="en-US" b="1" dirty="0">
                    <a:latin typeface="Times New Roman"/>
                    <a:cs typeface="Times New Roman"/>
                  </a:rPr>
                  <a:t>C), how old is </a:t>
                </a:r>
                <a:r>
                  <a:rPr lang="en-US" b="1" dirty="0" err="1">
                    <a:latin typeface="Times New Roman"/>
                    <a:cs typeface="Times New Roman"/>
                  </a:rPr>
                  <a:t>Ötzi</a:t>
                </a:r>
                <a:r>
                  <a:rPr lang="en-US" b="1" dirty="0">
                    <a:latin typeface="Times New Roman"/>
                    <a:cs typeface="Times New Roman"/>
                  </a:rPr>
                  <a:t>? Further, the bone fragment was found to have an activity of 26 decays per second of </a:t>
                </a:r>
                <a:r>
                  <a:rPr lang="en-US" b="1" baseline="30000" dirty="0">
                    <a:latin typeface="Times New Roman"/>
                    <a:cs typeface="Times New Roman"/>
                  </a:rPr>
                  <a:t>14</a:t>
                </a:r>
                <a:r>
                  <a:rPr lang="en-US" b="1" dirty="0">
                    <a:latin typeface="Times New Roman"/>
                    <a:cs typeface="Times New Roman"/>
                  </a:rPr>
                  <a:t>C when it was analyzed and the ratio of </a:t>
                </a:r>
                <a14:m>
                  <m:oMath xmlns:m="http://schemas.openxmlformats.org/officeDocument/2006/math">
                    <m:f>
                      <m:fPr>
                        <m:ctrlPr>
                          <a:rPr lang="en-US" b="0" i="1" smtClean="0">
                            <a:latin typeface="Cambria Math" panose="02040503050406030204" pitchFamily="18" charset="0"/>
                            <a:cs typeface="Times New Roman"/>
                          </a:rPr>
                        </m:ctrlPr>
                      </m:fPr>
                      <m:num>
                        <m:sPre>
                          <m:sPrePr>
                            <m:ctrlPr>
                              <a:rPr lang="en-US" b="1" i="1" smtClean="0">
                                <a:latin typeface="Cambria Math" panose="02040503050406030204" pitchFamily="18" charset="0"/>
                                <a:cs typeface="Times New Roman"/>
                              </a:rPr>
                            </m:ctrlPr>
                          </m:sPrePr>
                          <m:sub>
                            <m:r>
                              <a:rPr lang="en-US" b="0" i="1" smtClean="0">
                                <a:latin typeface="Cambria Math" panose="02040503050406030204" pitchFamily="18" charset="0"/>
                                <a:cs typeface="Times New Roman"/>
                              </a:rPr>
                              <m:t>6</m:t>
                            </m:r>
                          </m:sub>
                          <m:sup>
                            <m:r>
                              <a:rPr lang="en-US" b="0" i="1" smtClean="0">
                                <a:latin typeface="Cambria Math" panose="02040503050406030204" pitchFamily="18" charset="0"/>
                              </a:rPr>
                              <m:t>14</m:t>
                            </m:r>
                          </m:sup>
                          <m:e>
                            <m:r>
                              <a:rPr lang="en-US" b="0" i="1" smtClean="0">
                                <a:latin typeface="Cambria Math" panose="02040503050406030204" pitchFamily="18" charset="0"/>
                              </a:rPr>
                              <m:t>𝐶</m:t>
                            </m:r>
                          </m:e>
                        </m:sPre>
                      </m:num>
                      <m:den>
                        <m:sPre>
                          <m:sPrePr>
                            <m:ctrlPr>
                              <a:rPr lang="en-US" b="0" i="1" smtClean="0">
                                <a:latin typeface="Cambria Math" panose="02040503050406030204" pitchFamily="18" charset="0"/>
                              </a:rPr>
                            </m:ctrlPr>
                          </m:sPrePr>
                          <m:sub>
                            <m:r>
                              <a:rPr lang="en-US" b="0" i="1" smtClean="0">
                                <a:latin typeface="Cambria Math" panose="02040503050406030204" pitchFamily="18" charset="0"/>
                              </a:rPr>
                              <m:t>6</m:t>
                            </m:r>
                          </m:sub>
                          <m:sup>
                            <m:r>
                              <a:rPr lang="en-US" b="0" i="1" smtClean="0">
                                <a:latin typeface="Cambria Math" panose="02040503050406030204" pitchFamily="18" charset="0"/>
                              </a:rPr>
                              <m:t>12</m:t>
                            </m:r>
                          </m:sup>
                          <m:e>
                            <m:r>
                              <a:rPr lang="en-US" b="0" i="1" smtClean="0">
                                <a:latin typeface="Cambria Math" panose="02040503050406030204" pitchFamily="18" charset="0"/>
                              </a:rPr>
                              <m:t>𝐶</m:t>
                            </m:r>
                          </m:e>
                        </m:sPre>
                      </m:den>
                    </m:f>
                    <m:r>
                      <a:rPr lang="en-US" b="0" i="1" smtClean="0">
                        <a:latin typeface="Cambria Math" panose="02040503050406030204" pitchFamily="18" charset="0"/>
                      </a:rPr>
                      <m:t>=1.3</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−12</m:t>
                        </m:r>
                      </m:sup>
                    </m:sSup>
                    <m:r>
                      <a:rPr lang="en-US" b="0" i="1" smtClean="0">
                        <a:latin typeface="Cambria Math" panose="02040503050406030204" pitchFamily="18" charset="0"/>
                        <a:ea typeface="Cambria Math" panose="02040503050406030204" pitchFamily="18" charset="0"/>
                      </a:rPr>
                      <m:t> </m:t>
                    </m:r>
                  </m:oMath>
                </a14:m>
                <a:r>
                  <a:rPr lang="en-US" b="1" dirty="0">
                    <a:latin typeface="Times New Roman"/>
                    <a:cs typeface="Times New Roman"/>
                  </a:rPr>
                  <a:t>is found to be roughly constant in time.</a:t>
                </a:r>
              </a:p>
              <a:p>
                <a:pPr algn="just"/>
                <a:endParaRPr lang="en-US" b="1" dirty="0">
                  <a:latin typeface="Times New Roman"/>
                  <a:cs typeface="Times New Roman"/>
                </a:endParaRPr>
              </a:p>
              <a:p>
                <a:pPr algn="just"/>
                <a:r>
                  <a:rPr lang="en-US" b="1" dirty="0">
                    <a:latin typeface="Times New Roman"/>
                    <a:cs typeface="Times New Roman"/>
                  </a:rPr>
                  <a:t>As a sidenote, </a:t>
                </a:r>
                <a:r>
                  <a:rPr lang="en-US" b="1" baseline="30000" dirty="0">
                    <a:latin typeface="Times New Roman"/>
                    <a:cs typeface="Times New Roman"/>
                  </a:rPr>
                  <a:t>14</a:t>
                </a:r>
                <a:r>
                  <a:rPr lang="en-US" b="1" dirty="0">
                    <a:latin typeface="Times New Roman"/>
                    <a:cs typeface="Times New Roman"/>
                  </a:rPr>
                  <a:t>C dating has a limited use.  It can date objects to times of approximately 60,000 years. To date older objects we use strontium, thorium, or uranium. What is the activity of </a:t>
                </a:r>
                <a14:m>
                  <m:oMath xmlns:m="http://schemas.openxmlformats.org/officeDocument/2006/math">
                    <m:sPre>
                      <m:sPrePr>
                        <m:ctrlPr>
                          <a:rPr lang="en-US" b="1" i="1" smtClean="0">
                            <a:latin typeface="Cambria Math" panose="02040503050406030204" pitchFamily="18" charset="0"/>
                            <a:cs typeface="Times New Roman"/>
                          </a:rPr>
                        </m:ctrlPr>
                      </m:sPrePr>
                      <m:sub>
                        <m:r>
                          <a:rPr lang="en-US" b="1" i="1" smtClean="0">
                            <a:latin typeface="Cambria Math" panose="02040503050406030204" pitchFamily="18" charset="0"/>
                            <a:cs typeface="Times New Roman"/>
                          </a:rPr>
                          <m:t>𝟔</m:t>
                        </m:r>
                      </m:sub>
                      <m:sup>
                        <m:r>
                          <a:rPr lang="en-US" b="0" i="1" smtClean="0">
                            <a:latin typeface="Cambria Math" panose="02040503050406030204" pitchFamily="18" charset="0"/>
                          </a:rPr>
                          <m:t>14</m:t>
                        </m:r>
                      </m:sup>
                      <m:e>
                        <m:r>
                          <a:rPr lang="en-US" b="0" i="1" smtClean="0">
                            <a:latin typeface="Cambria Math" panose="02040503050406030204" pitchFamily="18" charset="0"/>
                          </a:rPr>
                          <m:t>𝐶</m:t>
                        </m:r>
                      </m:e>
                    </m:sPre>
                  </m:oMath>
                </a14:m>
                <a:r>
                  <a:rPr lang="en-US" b="1" dirty="0">
                    <a:latin typeface="Times New Roman"/>
                    <a:cs typeface="Times New Roman"/>
                  </a:rPr>
                  <a:t>after about 60,000 years?</a:t>
                </a:r>
              </a:p>
            </p:txBody>
          </p:sp>
        </mc:Choice>
        <mc:Fallback>
          <p:sp>
            <p:nvSpPr>
              <p:cNvPr id="4" name="TextBox 3"/>
              <p:cNvSpPr txBox="1">
                <a:spLocks noRot="1" noChangeAspect="1" noMove="1" noResize="1" noEditPoints="1" noAdjustHandles="1" noChangeArrowheads="1" noChangeShapeType="1" noTextEdit="1"/>
              </p:cNvSpPr>
              <p:nvPr/>
            </p:nvSpPr>
            <p:spPr>
              <a:xfrm>
                <a:off x="108857" y="149592"/>
                <a:ext cx="8751364" cy="6582892"/>
              </a:xfrm>
              <a:prstGeom prst="rect">
                <a:avLst/>
              </a:prstGeom>
              <a:blipFill>
                <a:blip r:embed="rId3"/>
                <a:stretch>
                  <a:fillRect l="-870" t="-772" r="-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400784D-08B2-45FD-411E-81DB385D74DF}"/>
                  </a:ext>
                </a:extLst>
              </p:cNvPr>
              <p:cNvSpPr txBox="1"/>
              <p:nvPr/>
            </p:nvSpPr>
            <p:spPr>
              <a:xfrm>
                <a:off x="3163612" y="1986454"/>
                <a:ext cx="2141484" cy="281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7</m:t>
                          </m:r>
                        </m:sub>
                        <m:sup>
                          <m:r>
                            <a:rPr lang="en-US" b="0" i="1" smtClean="0">
                              <a:latin typeface="Cambria Math" panose="02040503050406030204" pitchFamily="18" charset="0"/>
                            </a:rPr>
                            <m:t>14</m:t>
                          </m:r>
                        </m:sup>
                        <m:e>
                          <m:r>
                            <a:rPr lang="en-US" b="0" i="1" smtClean="0">
                              <a:latin typeface="Cambria Math" panose="02040503050406030204" pitchFamily="18" charset="0"/>
                            </a:rPr>
                            <m:t>𝑁</m:t>
                          </m:r>
                        </m:e>
                      </m:sPre>
                      <m:r>
                        <a:rPr lang="en-US" b="0" i="1" smtClean="0">
                          <a:latin typeface="Cambria Math" panose="02040503050406030204" pitchFamily="18" charset="0"/>
                        </a:rPr>
                        <m:t>+</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0</m:t>
                          </m:r>
                        </m:sub>
                        <m:sup>
                          <m:r>
                            <a:rPr lang="en-US" b="0" i="1" smtClean="0">
                              <a:latin typeface="Cambria Math" panose="02040503050406030204" pitchFamily="18" charset="0"/>
                            </a:rPr>
                            <m:t>1</m:t>
                          </m:r>
                        </m:sup>
                        <m:e>
                          <m:r>
                            <a:rPr lang="en-US" b="0" i="1" smtClean="0">
                              <a:latin typeface="Cambria Math" panose="02040503050406030204" pitchFamily="18" charset="0"/>
                            </a:rPr>
                            <m:t>𝑛</m:t>
                          </m:r>
                        </m:e>
                      </m:sPre>
                      <m:r>
                        <a:rPr lang="en-US" i="1" smtClean="0">
                          <a:latin typeface="Cambria Math" panose="02040503050406030204" pitchFamily="18" charset="0"/>
                          <a:ea typeface="Cambria Math" panose="02040503050406030204" pitchFamily="18" charset="0"/>
                        </a:rPr>
                        <m:t>→</m:t>
                      </m:r>
                      <m:sPre>
                        <m:sPrePr>
                          <m:ctrlPr>
                            <a:rPr lang="en-US" i="1" smtClean="0">
                              <a:latin typeface="Cambria Math" panose="02040503050406030204" pitchFamily="18" charset="0"/>
                              <a:ea typeface="Cambria Math" panose="02040503050406030204" pitchFamily="18" charset="0"/>
                            </a:rPr>
                          </m:ctrlPr>
                        </m:sPrePr>
                        <m:sub>
                          <m:r>
                            <a:rPr lang="en-US" b="0" i="1" smtClean="0">
                              <a:latin typeface="Cambria Math" panose="02040503050406030204" pitchFamily="18" charset="0"/>
                              <a:ea typeface="Cambria Math" panose="02040503050406030204" pitchFamily="18" charset="0"/>
                            </a:rPr>
                            <m:t>6</m:t>
                          </m:r>
                        </m:sub>
                        <m:sup>
                          <m:r>
                            <a:rPr lang="en-US" b="0" i="1" smtClean="0">
                              <a:latin typeface="Cambria Math" panose="02040503050406030204" pitchFamily="18" charset="0"/>
                            </a:rPr>
                            <m:t>14</m:t>
                          </m:r>
                        </m:sup>
                        <m:e>
                          <m:r>
                            <a:rPr lang="en-US" b="0" i="1" smtClean="0">
                              <a:latin typeface="Cambria Math" panose="02040503050406030204" pitchFamily="18" charset="0"/>
                            </a:rPr>
                            <m:t>𝐶</m:t>
                          </m:r>
                        </m:e>
                      </m:sPre>
                      <m:r>
                        <a:rPr lang="en-US" b="0" i="1" smtClean="0">
                          <a:latin typeface="Cambria Math" panose="02040503050406030204" pitchFamily="18" charset="0"/>
                        </a:rPr>
                        <m:t>+</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1</m:t>
                          </m:r>
                        </m:sub>
                        <m:sup>
                          <m:r>
                            <a:rPr lang="en-US" b="0" i="1" smtClean="0">
                              <a:latin typeface="Cambria Math" panose="02040503050406030204" pitchFamily="18" charset="0"/>
                            </a:rPr>
                            <m:t>1</m:t>
                          </m:r>
                        </m:sup>
                        <m:e>
                          <m:r>
                            <a:rPr lang="en-US" b="0" i="1" smtClean="0">
                              <a:latin typeface="Cambria Math" panose="02040503050406030204" pitchFamily="18" charset="0"/>
                            </a:rPr>
                            <m:t>𝑝</m:t>
                          </m:r>
                        </m:e>
                      </m:sPre>
                    </m:oMath>
                  </m:oMathPara>
                </a14:m>
                <a:endParaRPr lang="en-US" dirty="0"/>
              </a:p>
            </p:txBody>
          </p:sp>
        </mc:Choice>
        <mc:Fallback xmlns="">
          <p:sp>
            <p:nvSpPr>
              <p:cNvPr id="10" name="TextBox 9">
                <a:extLst>
                  <a:ext uri="{FF2B5EF4-FFF2-40B4-BE49-F238E27FC236}">
                    <a16:creationId xmlns:a16="http://schemas.microsoft.com/office/drawing/2014/main" id="{1400784D-08B2-45FD-411E-81DB385D74DF}"/>
                  </a:ext>
                </a:extLst>
              </p:cNvPr>
              <p:cNvSpPr txBox="1">
                <a:spLocks noRot="1" noChangeAspect="1" noMove="1" noResize="1" noEditPoints="1" noAdjustHandles="1" noChangeArrowheads="1" noChangeShapeType="1" noTextEdit="1"/>
              </p:cNvSpPr>
              <p:nvPr/>
            </p:nvSpPr>
            <p:spPr>
              <a:xfrm>
                <a:off x="3163612" y="1986454"/>
                <a:ext cx="2141484" cy="281872"/>
              </a:xfrm>
              <a:prstGeom prst="rect">
                <a:avLst/>
              </a:prstGeom>
              <a:blipFill>
                <a:blip r:embed="rId4"/>
                <a:stretch>
                  <a:fillRect l="-592" r="-2367" b="-26087"/>
                </a:stretch>
              </a:blipFill>
            </p:spPr>
            <p:txBody>
              <a:bodyPr/>
              <a:lstStyle/>
              <a:p>
                <a:r>
                  <a:rPr lang="en-US">
                    <a:noFill/>
                  </a:rPr>
                  <a:t> </a:t>
                </a:r>
              </a:p>
            </p:txBody>
          </p:sp>
        </mc:Fallback>
      </mc:AlternateContent>
    </p:spTree>
    <p:extLst>
      <p:ext uri="{BB962C8B-B14F-4D97-AF65-F5344CB8AC3E}">
        <p14:creationId xmlns:p14="http://schemas.microsoft.com/office/powerpoint/2010/main" val="66165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5000"/>
          </a:blip>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p:cNvSpPr txBox="1"/>
              <p:nvPr/>
            </p:nvSpPr>
            <p:spPr>
              <a:xfrm>
                <a:off x="152190" y="150898"/>
                <a:ext cx="8729052" cy="6682214"/>
              </a:xfrm>
              <a:prstGeom prst="rect">
                <a:avLst/>
              </a:prstGeom>
              <a:noFill/>
            </p:spPr>
            <p:txBody>
              <a:bodyPr wrap="square" rtlCol="0">
                <a:spAutoFit/>
              </a:bodyPr>
              <a:lstStyle/>
              <a:p>
                <a:r>
                  <a:rPr lang="en-US" b="1" i="1" dirty="0">
                    <a:latin typeface="Times New Roman"/>
                    <a:cs typeface="Times New Roman"/>
                  </a:rPr>
                  <a:t>Dinosaur Bones: The age of Spinosaurus </a:t>
                </a:r>
                <a:r>
                  <a:rPr lang="en-US" b="1" i="1" dirty="0" err="1">
                    <a:latin typeface="Times New Roman"/>
                    <a:cs typeface="Times New Roman"/>
                  </a:rPr>
                  <a:t>Aegypticus</a:t>
                </a:r>
                <a:r>
                  <a:rPr lang="en-US" b="1" i="1" dirty="0">
                    <a:latin typeface="Times New Roman"/>
                    <a:cs typeface="Times New Roman"/>
                  </a:rPr>
                  <a:t> </a:t>
                </a:r>
              </a:p>
              <a:p>
                <a:endParaRPr lang="en-US" b="1" dirty="0">
                  <a:latin typeface="Times New Roman"/>
                  <a:cs typeface="Times New Roman"/>
                </a:endParaRPr>
              </a:p>
              <a:p>
                <a:pPr algn="just"/>
                <a:r>
                  <a:rPr lang="en-US" b="1" dirty="0">
                    <a:latin typeface="Times New Roman"/>
                    <a:cs typeface="Times New Roman"/>
                  </a:rPr>
                  <a:t>To date older objects, we need elements with very long half-lives.  One such older object is a dinosaur bone.  To determine the age of dinosaur bones we use radiometric dating of igneous (previously molten) rocks in layers of earth that were deposited at or around the same time as the dinosaur died. One such technique is known as rubidium-strontium dating.  The rubidium isotope </a:t>
                </a:r>
                <a14:m>
                  <m:oMath xmlns:m="http://schemas.openxmlformats.org/officeDocument/2006/math">
                    <m:sPre>
                      <m:sPrePr>
                        <m:ctrlPr>
                          <a:rPr lang="en-US" b="1" i="1">
                            <a:latin typeface="Cambria Math" panose="02040503050406030204" pitchFamily="18" charset="0"/>
                            <a:cs typeface="Times New Roman"/>
                          </a:rPr>
                        </m:ctrlPr>
                      </m:sPrePr>
                      <m:sub>
                        <m:r>
                          <a:rPr lang="en-US" b="1" i="1">
                            <a:latin typeface="Cambria Math" panose="02040503050406030204" pitchFamily="18" charset="0"/>
                            <a:cs typeface="Times New Roman"/>
                          </a:rPr>
                          <m:t>𝟑𝟕</m:t>
                        </m:r>
                      </m:sub>
                      <m:sup>
                        <m:r>
                          <a:rPr lang="en-US" i="1">
                            <a:latin typeface="Cambria Math" panose="02040503050406030204" pitchFamily="18" charset="0"/>
                          </a:rPr>
                          <m:t>87</m:t>
                        </m:r>
                      </m:sup>
                      <m:e>
                        <m:r>
                          <a:rPr lang="en-US" i="1">
                            <a:latin typeface="Cambria Math" panose="02040503050406030204" pitchFamily="18" charset="0"/>
                          </a:rPr>
                          <m:t>𝑅𝑏</m:t>
                        </m:r>
                      </m:e>
                    </m:sPre>
                    <m:r>
                      <a:rPr lang="en-US" b="1" i="1">
                        <a:latin typeface="Cambria Math" panose="02040503050406030204" pitchFamily="18" charset="0"/>
                      </a:rPr>
                      <m:t> </m:t>
                    </m:r>
                  </m:oMath>
                </a14:m>
                <a:r>
                  <a:rPr lang="en-US" b="1" dirty="0">
                    <a:latin typeface="Times New Roman"/>
                    <a:cs typeface="Times New Roman"/>
                  </a:rPr>
                  <a:t>has a </a:t>
                </a:r>
                <a14:m>
                  <m:oMath xmlns:m="http://schemas.openxmlformats.org/officeDocument/2006/math">
                    <m:r>
                      <a:rPr lang="en-US" b="1" i="1" dirty="0" smtClean="0">
                        <a:latin typeface="Cambria Math" panose="02040503050406030204" pitchFamily="18" charset="0"/>
                        <a:cs typeface="Times New Roman"/>
                      </a:rPr>
                      <m:t>𝟒𝟖</m:t>
                    </m:r>
                    <m:r>
                      <a:rPr lang="en-US" b="1" i="1" dirty="0" smtClean="0">
                        <a:latin typeface="Cambria Math" panose="02040503050406030204" pitchFamily="18" charset="0"/>
                        <a:cs typeface="Times New Roman"/>
                      </a:rPr>
                      <m:t>.</m:t>
                    </m:r>
                    <m:r>
                      <a:rPr lang="en-US" b="1" i="1" dirty="0" smtClean="0">
                        <a:latin typeface="Cambria Math" panose="02040503050406030204" pitchFamily="18" charset="0"/>
                        <a:cs typeface="Times New Roman"/>
                      </a:rPr>
                      <m:t>𝟖</m:t>
                    </m:r>
                  </m:oMath>
                </a14:m>
                <a:r>
                  <a:rPr lang="en-US" b="1" dirty="0">
                    <a:latin typeface="Times New Roman"/>
                    <a:cs typeface="Times New Roman"/>
                  </a:rPr>
                  <a:t>-billion-year half-life and </a:t>
                </a:r>
                <a14:m>
                  <m:oMath xmlns:m="http://schemas.openxmlformats.org/officeDocument/2006/math">
                    <m:sPre>
                      <m:sPrePr>
                        <m:ctrlPr>
                          <a:rPr lang="en-US" b="1" i="1">
                            <a:latin typeface="Cambria Math" panose="02040503050406030204" pitchFamily="18" charset="0"/>
                            <a:cs typeface="Times New Roman"/>
                          </a:rPr>
                        </m:ctrlPr>
                      </m:sPrePr>
                      <m:sub>
                        <m:r>
                          <a:rPr lang="en-US" b="1" i="1">
                            <a:latin typeface="Cambria Math" panose="02040503050406030204" pitchFamily="18" charset="0"/>
                            <a:cs typeface="Times New Roman"/>
                          </a:rPr>
                          <m:t>𝟑𝟕</m:t>
                        </m:r>
                      </m:sub>
                      <m:sup>
                        <m:r>
                          <a:rPr lang="en-US" i="1">
                            <a:latin typeface="Cambria Math" panose="02040503050406030204" pitchFamily="18" charset="0"/>
                          </a:rPr>
                          <m:t>87</m:t>
                        </m:r>
                      </m:sup>
                      <m:e>
                        <m:r>
                          <a:rPr lang="en-US" i="1">
                            <a:latin typeface="Cambria Math" panose="02040503050406030204" pitchFamily="18" charset="0"/>
                          </a:rPr>
                          <m:t>𝑅𝑏</m:t>
                        </m:r>
                      </m:e>
                    </m:sPre>
                  </m:oMath>
                </a14:m>
                <a:r>
                  <a:rPr lang="en-US" b="1" dirty="0">
                    <a:latin typeface="Times New Roman"/>
                    <a:cs typeface="Times New Roman"/>
                  </a:rPr>
                  <a:t> decays into strontium, </a:t>
                </a:r>
                <a14:m>
                  <m:oMath xmlns:m="http://schemas.openxmlformats.org/officeDocument/2006/math">
                    <m:sPre>
                      <m:sPrePr>
                        <m:ctrlPr>
                          <a:rPr lang="en-US" b="1" i="1" smtClean="0">
                            <a:latin typeface="Cambria Math" panose="02040503050406030204" pitchFamily="18" charset="0"/>
                            <a:cs typeface="Times New Roman"/>
                          </a:rPr>
                        </m:ctrlPr>
                      </m:sPrePr>
                      <m:sub>
                        <m:r>
                          <a:rPr lang="en-US" b="1" i="1">
                            <a:latin typeface="Cambria Math" panose="02040503050406030204" pitchFamily="18" charset="0"/>
                            <a:cs typeface="Times New Roman"/>
                          </a:rPr>
                          <m:t>𝟑𝟖</m:t>
                        </m:r>
                      </m:sub>
                      <m:sup>
                        <m:r>
                          <a:rPr lang="en-US" i="1">
                            <a:latin typeface="Cambria Math" panose="02040503050406030204" pitchFamily="18" charset="0"/>
                          </a:rPr>
                          <m:t>87</m:t>
                        </m:r>
                      </m:sup>
                      <m:e>
                        <m:r>
                          <a:rPr lang="en-US" i="1">
                            <a:latin typeface="Cambria Math" panose="02040503050406030204" pitchFamily="18" charset="0"/>
                          </a:rPr>
                          <m:t>𝑆𝑟</m:t>
                        </m:r>
                      </m:e>
                    </m:sPre>
                  </m:oMath>
                </a14:m>
                <a:r>
                  <a:rPr lang="en-US" b="1" dirty="0">
                    <a:latin typeface="Times New Roman"/>
                    <a:cs typeface="Times New Roman"/>
                  </a:rPr>
                  <a:t>.  </a:t>
                </a:r>
              </a:p>
              <a:p>
                <a:pPr algn="just"/>
                <a:endParaRPr lang="en-US" b="1" dirty="0">
                  <a:latin typeface="Times New Roman"/>
                  <a:cs typeface="Times New Roman"/>
                </a:endParaRPr>
              </a:p>
              <a:p>
                <a:pPr algn="just"/>
                <a:r>
                  <a:rPr lang="en-US" b="1" dirty="0">
                    <a:latin typeface="Times New Roman"/>
                    <a:cs typeface="Times New Roman"/>
                  </a:rPr>
                  <a:t>You want to make an estimate of the age of the dinosaur bone that you found, so you take an igneous rock sample that you dug up in the same area as the dinosaur bone to a geologist.  After analysis, the geologist tells you the ratio of strontium to rubidium found in the rock sample today is </a:t>
                </a:r>
                <a14:m>
                  <m:oMath xmlns:m="http://schemas.openxmlformats.org/officeDocument/2006/math">
                    <m:f>
                      <m:fPr>
                        <m:ctrlPr>
                          <a:rPr lang="en-US" b="1" i="1">
                            <a:latin typeface="Cambria Math" panose="02040503050406030204" pitchFamily="18" charset="0"/>
                            <a:cs typeface="Times New Roman"/>
                          </a:rPr>
                        </m:ctrlPr>
                      </m:fPr>
                      <m:num>
                        <m:sPre>
                          <m:sPrePr>
                            <m:ctrlPr>
                              <a:rPr lang="en-US" b="1" i="1">
                                <a:latin typeface="Cambria Math" panose="02040503050406030204" pitchFamily="18" charset="0"/>
                                <a:cs typeface="Times New Roman"/>
                              </a:rPr>
                            </m:ctrlPr>
                          </m:sPrePr>
                          <m:sub>
                            <m:r>
                              <a:rPr lang="en-US" b="1" i="1">
                                <a:latin typeface="Cambria Math" panose="02040503050406030204" pitchFamily="18" charset="0"/>
                                <a:cs typeface="Times New Roman"/>
                              </a:rPr>
                              <m:t>𝟑𝟖</m:t>
                            </m:r>
                          </m:sub>
                          <m:sup>
                            <m:r>
                              <a:rPr lang="en-US" i="1">
                                <a:latin typeface="Cambria Math" panose="02040503050406030204" pitchFamily="18" charset="0"/>
                              </a:rPr>
                              <m:t>87</m:t>
                            </m:r>
                          </m:sup>
                          <m:e>
                            <m:r>
                              <a:rPr lang="en-US" i="1">
                                <a:latin typeface="Cambria Math" panose="02040503050406030204" pitchFamily="18" charset="0"/>
                              </a:rPr>
                              <m:t>𝑆𝑟</m:t>
                            </m:r>
                          </m:e>
                        </m:sPre>
                      </m:num>
                      <m:den>
                        <m:sPre>
                          <m:sPrePr>
                            <m:ctrlPr>
                              <a:rPr lang="en-US" b="1" i="1">
                                <a:latin typeface="Cambria Math" panose="02040503050406030204" pitchFamily="18" charset="0"/>
                                <a:cs typeface="Times New Roman"/>
                              </a:rPr>
                            </m:ctrlPr>
                          </m:sPrePr>
                          <m:sub>
                            <m:r>
                              <a:rPr lang="en-US" b="1" i="1">
                                <a:latin typeface="Cambria Math" panose="02040503050406030204" pitchFamily="18" charset="0"/>
                                <a:cs typeface="Times New Roman"/>
                              </a:rPr>
                              <m:t>𝟑𝟕</m:t>
                            </m:r>
                          </m:sub>
                          <m:sup>
                            <m:r>
                              <a:rPr lang="en-US" i="1">
                                <a:latin typeface="Cambria Math" panose="02040503050406030204" pitchFamily="18" charset="0"/>
                              </a:rPr>
                              <m:t>87</m:t>
                            </m:r>
                          </m:sup>
                          <m:e>
                            <m:r>
                              <a:rPr lang="en-US" i="1">
                                <a:latin typeface="Cambria Math" panose="02040503050406030204" pitchFamily="18" charset="0"/>
                              </a:rPr>
                              <m:t>𝑅𝑏</m:t>
                            </m:r>
                          </m:e>
                        </m:sPre>
                      </m:den>
                    </m:f>
                    <m:r>
                      <a:rPr lang="en-US" b="1" i="1">
                        <a:latin typeface="Cambria Math" panose="02040503050406030204" pitchFamily="18" charset="0"/>
                        <a:cs typeface="Times New Roman"/>
                      </a:rPr>
                      <m:t>=</m:t>
                    </m:r>
                    <m:r>
                      <a:rPr lang="en-US" b="0" i="1">
                        <a:latin typeface="Cambria Math" panose="02040503050406030204" pitchFamily="18" charset="0"/>
                        <a:cs typeface="Times New Roman"/>
                      </a:rPr>
                      <m:t>0.00127 </m:t>
                    </m:r>
                  </m:oMath>
                </a14:m>
                <a:r>
                  <a:rPr lang="en-US" b="1" dirty="0">
                    <a:latin typeface="Times New Roman"/>
                    <a:cs typeface="Times New Roman"/>
                  </a:rPr>
                  <a:t>.		            </a:t>
                </a:r>
              </a:p>
              <a:p>
                <a:pPr algn="just"/>
                <a:endParaRPr lang="en-US" b="1" dirty="0">
                  <a:latin typeface="Times New Roman"/>
                  <a:cs typeface="Times New Roman"/>
                </a:endParaRPr>
              </a:p>
              <a:p>
                <a:pPr algn="just"/>
                <a:r>
                  <a:rPr lang="en-US" b="1" dirty="0">
                    <a:latin typeface="Times New Roman"/>
                    <a:cs typeface="Times New Roman"/>
                  </a:rPr>
                  <a:t>In the decay of rubidium to strontium, what is(are) the particle(s) emitted during the decay and what maximum kinetic energy (in </a:t>
                </a:r>
                <a:r>
                  <a:rPr lang="en-US" b="1" i="1" dirty="0">
                    <a:latin typeface="Times New Roman"/>
                    <a:cs typeface="Times New Roman"/>
                  </a:rPr>
                  <a:t>keV</a:t>
                </a:r>
                <a:r>
                  <a:rPr lang="en-US" b="1" dirty="0">
                    <a:latin typeface="Times New Roman"/>
                    <a:cs typeface="Times New Roman"/>
                  </a:rPr>
                  <a:t>) that characterizes the decay?  (Hints: The spectroscopic rest masses of the parent and daughter are </a:t>
                </a:r>
                <a14:m>
                  <m:oMath xmlns:m="http://schemas.openxmlformats.org/officeDocument/2006/math">
                    <m:sPre>
                      <m:sPrePr>
                        <m:ctrlPr>
                          <a:rPr lang="en-US" b="1" i="1" smtClean="0">
                            <a:latin typeface="Cambria Math" panose="02040503050406030204" pitchFamily="18" charset="0"/>
                            <a:cs typeface="Times New Roman"/>
                          </a:rPr>
                        </m:ctrlPr>
                      </m:sPrePr>
                      <m:sub>
                        <m:r>
                          <a:rPr lang="en-US" b="1" i="1">
                            <a:latin typeface="Cambria Math" panose="02040503050406030204" pitchFamily="18" charset="0"/>
                            <a:cs typeface="Times New Roman"/>
                          </a:rPr>
                          <m:t>𝟑𝟕</m:t>
                        </m:r>
                      </m:sub>
                      <m:sup>
                        <m:r>
                          <a:rPr lang="en-US" i="1">
                            <a:latin typeface="Cambria Math" panose="02040503050406030204" pitchFamily="18" charset="0"/>
                          </a:rPr>
                          <m:t>87</m:t>
                        </m:r>
                      </m:sup>
                      <m:e>
                        <m:r>
                          <a:rPr lang="en-US" i="1">
                            <a:latin typeface="Cambria Math" panose="02040503050406030204" pitchFamily="18" charset="0"/>
                          </a:rPr>
                          <m:t>𝑅𝑏</m:t>
                        </m:r>
                      </m:e>
                    </m:sPre>
                    <m:r>
                      <a:rPr lang="en-US" b="1" i="1" smtClean="0">
                        <a:latin typeface="Cambria Math" panose="02040503050406030204" pitchFamily="18" charset="0"/>
                      </a:rPr>
                      <m:t>=</m:t>
                    </m:r>
                    <m:r>
                      <a:rPr lang="en-US" b="0" i="1" smtClean="0">
                        <a:latin typeface="Cambria Math" panose="02040503050406030204" pitchFamily="18" charset="0"/>
                      </a:rPr>
                      <m:t>86.909187</m:t>
                    </m:r>
                    <m:r>
                      <a:rPr lang="en-US" b="0" i="1" smtClean="0">
                        <a:latin typeface="Cambria Math" panose="02040503050406030204" pitchFamily="18" charset="0"/>
                      </a:rPr>
                      <m:t>𝑢</m:t>
                    </m:r>
                    <m:r>
                      <a:rPr lang="en-US" b="0" i="1">
                        <a:latin typeface="Cambria Math" panose="02040503050406030204" pitchFamily="18" charset="0"/>
                      </a:rPr>
                      <m:t> </m:t>
                    </m:r>
                  </m:oMath>
                </a14:m>
                <a:r>
                  <a:rPr lang="en-US" b="1" dirty="0">
                    <a:latin typeface="Times New Roman"/>
                    <a:cs typeface="Times New Roman"/>
                  </a:rPr>
                  <a:t>and</a:t>
                </a:r>
                <a:r>
                  <a:rPr lang="en-US" b="1" i="1" dirty="0">
                    <a:latin typeface="Times New Roman"/>
                    <a:cs typeface="Times New Roman"/>
                  </a:rPr>
                  <a:t> </a:t>
                </a:r>
                <a14:m>
                  <m:oMath xmlns:m="http://schemas.openxmlformats.org/officeDocument/2006/math">
                    <m:sPre>
                      <m:sPrePr>
                        <m:ctrlPr>
                          <a:rPr lang="en-US" b="1" i="1">
                            <a:latin typeface="Cambria Math" panose="02040503050406030204" pitchFamily="18" charset="0"/>
                            <a:cs typeface="Times New Roman"/>
                          </a:rPr>
                        </m:ctrlPr>
                      </m:sPrePr>
                      <m:sub>
                        <m:r>
                          <a:rPr lang="en-US" b="1" i="1">
                            <a:latin typeface="Cambria Math" panose="02040503050406030204" pitchFamily="18" charset="0"/>
                            <a:cs typeface="Times New Roman"/>
                          </a:rPr>
                          <m:t>𝟑</m:t>
                        </m:r>
                        <m:r>
                          <a:rPr lang="en-US" b="1" i="1" smtClean="0">
                            <a:latin typeface="Cambria Math" panose="02040503050406030204" pitchFamily="18" charset="0"/>
                            <a:cs typeface="Times New Roman"/>
                          </a:rPr>
                          <m:t>𝟖</m:t>
                        </m:r>
                      </m:sub>
                      <m:sup>
                        <m:r>
                          <a:rPr lang="en-US" i="1">
                            <a:latin typeface="Cambria Math" panose="02040503050406030204" pitchFamily="18" charset="0"/>
                          </a:rPr>
                          <m:t>87</m:t>
                        </m:r>
                      </m:sup>
                      <m:e>
                        <m:r>
                          <a:rPr lang="en-US" b="0" i="1" smtClean="0">
                            <a:latin typeface="Cambria Math" panose="02040503050406030204" pitchFamily="18" charset="0"/>
                          </a:rPr>
                          <m:t>𝑆𝑟</m:t>
                        </m:r>
                      </m:e>
                    </m:sPre>
                    <m:r>
                      <a:rPr lang="en-US" b="1" i="1">
                        <a:latin typeface="Cambria Math" panose="02040503050406030204" pitchFamily="18" charset="0"/>
                      </a:rPr>
                      <m:t>=</m:t>
                    </m:r>
                    <m:r>
                      <a:rPr lang="en-US" i="1">
                        <a:latin typeface="Cambria Math" panose="02040503050406030204" pitchFamily="18" charset="0"/>
                      </a:rPr>
                      <m:t>86.90</m:t>
                    </m:r>
                    <m:r>
                      <a:rPr lang="en-US" b="0" i="1" smtClean="0">
                        <a:latin typeface="Cambria Math" panose="02040503050406030204" pitchFamily="18" charset="0"/>
                      </a:rPr>
                      <m:t>8884</m:t>
                    </m:r>
                    <m:r>
                      <a:rPr lang="en-US" i="1">
                        <a:latin typeface="Cambria Math" panose="02040503050406030204" pitchFamily="18" charset="0"/>
                      </a:rPr>
                      <m:t>𝑢</m:t>
                    </m:r>
                  </m:oMath>
                </a14:m>
                <a:r>
                  <a:rPr lang="en-US" b="1" dirty="0">
                    <a:latin typeface="Times New Roman"/>
                    <a:cs typeface="Times New Roman"/>
                  </a:rPr>
                  <a:t> respectively. )</a:t>
                </a:r>
              </a:p>
              <a:p>
                <a:pPr algn="just"/>
                <a:endParaRPr lang="en-US" b="1" dirty="0">
                  <a:latin typeface="Times New Roman"/>
                  <a:cs typeface="Times New Roman"/>
                </a:endParaRPr>
              </a:p>
              <a:p>
                <a:pPr algn="just"/>
                <a:r>
                  <a:rPr lang="en-US" b="1" dirty="0">
                    <a:latin typeface="Times New Roman"/>
                    <a:cs typeface="Times New Roman"/>
                  </a:rPr>
                  <a:t>What is the age of the solidified igneous rock and hence an approximate age of the dinosaur bone you found.   This age is towards the end of the Cretaceous period (150MYr – 65MYr ago) and the end of the Cretaceous period marked the end of the dinosaurs. </a:t>
                </a:r>
              </a:p>
            </p:txBody>
          </p:sp>
        </mc:Choice>
        <mc:Fallback>
          <p:sp>
            <p:nvSpPr>
              <p:cNvPr id="5" name="TextBox 4"/>
              <p:cNvSpPr txBox="1">
                <a:spLocks noRot="1" noChangeAspect="1" noMove="1" noResize="1" noEditPoints="1" noAdjustHandles="1" noChangeArrowheads="1" noChangeShapeType="1" noTextEdit="1"/>
              </p:cNvSpPr>
              <p:nvPr/>
            </p:nvSpPr>
            <p:spPr>
              <a:xfrm>
                <a:off x="152190" y="150898"/>
                <a:ext cx="8729052" cy="6682214"/>
              </a:xfrm>
              <a:prstGeom prst="rect">
                <a:avLst/>
              </a:prstGeom>
              <a:blipFill>
                <a:blip r:embed="rId3"/>
                <a:stretch>
                  <a:fillRect l="-581" t="-569" r="-581" b="-1139"/>
                </a:stretch>
              </a:blipFill>
            </p:spPr>
            <p:txBody>
              <a:bodyPr/>
              <a:lstStyle/>
              <a:p>
                <a:r>
                  <a:rPr lang="en-US">
                    <a:noFill/>
                  </a:rPr>
                  <a:t> </a:t>
                </a:r>
              </a:p>
            </p:txBody>
          </p:sp>
        </mc:Fallback>
      </mc:AlternateContent>
    </p:spTree>
    <p:extLst>
      <p:ext uri="{BB962C8B-B14F-4D97-AF65-F5344CB8AC3E}">
        <p14:creationId xmlns:p14="http://schemas.microsoft.com/office/powerpoint/2010/main" val="1601677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1652</TotalTime>
  <Words>955</Words>
  <Application>Microsoft Macintosh PowerPoint</Application>
  <PresentationFormat>On-screen Show (4:3)</PresentationFormat>
  <Paragraphs>66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LaBrake</dc:creator>
  <cp:lastModifiedBy>LaBrake, Scott</cp:lastModifiedBy>
  <cp:revision>40</cp:revision>
  <dcterms:created xsi:type="dcterms:W3CDTF">2015-03-06T21:50:00Z</dcterms:created>
  <dcterms:modified xsi:type="dcterms:W3CDTF">2023-03-08T12:49:55Z</dcterms:modified>
</cp:coreProperties>
</file>