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0" r:id="rId4"/>
    <p:sldId id="272" r:id="rId5"/>
    <p:sldId id="273" r:id="rId6"/>
    <p:sldId id="278" r:id="rId7"/>
    <p:sldId id="277" r:id="rId8"/>
    <p:sldId id="279" r:id="rId9"/>
    <p:sldId id="258" r:id="rId10"/>
    <p:sldId id="263" r:id="rId11"/>
    <p:sldId id="267" r:id="rId12"/>
    <p:sldId id="265" r:id="rId13"/>
    <p:sldId id="26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004674E-1CA4-E84C-98ED-59F9425F5E3B}" type="datetimeFigureOut">
              <a:rPr lang="en-US" smtClean="0"/>
              <a:t>10/27/23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3E21E-676A-1C49-A553-AD46D6897373}" type="slidenum">
              <a:rPr lang="en-US" smtClean="0"/>
              <a:t>‹#›</a:t>
            </a:fld>
            <a:endParaRPr lang="en-US"/>
          </a:p>
        </p:txBody>
      </p:sp>
    </p:spTree>
    <p:extLst>
      <p:ext uri="{BB962C8B-B14F-4D97-AF65-F5344CB8AC3E}">
        <p14:creationId xmlns:p14="http://schemas.microsoft.com/office/powerpoint/2010/main" val="4108020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04674E-1CA4-E84C-98ED-59F9425F5E3B}" type="datetimeFigureOut">
              <a:rPr lang="en-US" smtClean="0"/>
              <a:t>10/27/23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3E21E-676A-1C49-A553-AD46D6897373}" type="slidenum">
              <a:rPr lang="en-US" smtClean="0"/>
              <a:t>‹#›</a:t>
            </a:fld>
            <a:endParaRPr lang="en-US"/>
          </a:p>
        </p:txBody>
      </p:sp>
    </p:spTree>
    <p:extLst>
      <p:ext uri="{BB962C8B-B14F-4D97-AF65-F5344CB8AC3E}">
        <p14:creationId xmlns:p14="http://schemas.microsoft.com/office/powerpoint/2010/main" val="2868026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04674E-1CA4-E84C-98ED-59F9425F5E3B}" type="datetimeFigureOut">
              <a:rPr lang="en-US" smtClean="0"/>
              <a:t>10/27/23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3E21E-676A-1C49-A553-AD46D6897373}" type="slidenum">
              <a:rPr lang="en-US" smtClean="0"/>
              <a:t>‹#›</a:t>
            </a:fld>
            <a:endParaRPr lang="en-US"/>
          </a:p>
        </p:txBody>
      </p:sp>
    </p:spTree>
    <p:extLst>
      <p:ext uri="{BB962C8B-B14F-4D97-AF65-F5344CB8AC3E}">
        <p14:creationId xmlns:p14="http://schemas.microsoft.com/office/powerpoint/2010/main" val="1240546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04674E-1CA4-E84C-98ED-59F9425F5E3B}" type="datetimeFigureOut">
              <a:rPr lang="en-US" smtClean="0"/>
              <a:t>10/27/23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3E21E-676A-1C49-A553-AD46D6897373}" type="slidenum">
              <a:rPr lang="en-US" smtClean="0"/>
              <a:t>‹#›</a:t>
            </a:fld>
            <a:endParaRPr lang="en-US"/>
          </a:p>
        </p:txBody>
      </p:sp>
    </p:spTree>
    <p:extLst>
      <p:ext uri="{BB962C8B-B14F-4D97-AF65-F5344CB8AC3E}">
        <p14:creationId xmlns:p14="http://schemas.microsoft.com/office/powerpoint/2010/main" val="191875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04674E-1CA4-E84C-98ED-59F9425F5E3B}" type="datetimeFigureOut">
              <a:rPr lang="en-US" smtClean="0"/>
              <a:t>10/27/23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3E21E-676A-1C49-A553-AD46D6897373}" type="slidenum">
              <a:rPr lang="en-US" smtClean="0"/>
              <a:t>‹#›</a:t>
            </a:fld>
            <a:endParaRPr lang="en-US"/>
          </a:p>
        </p:txBody>
      </p:sp>
    </p:spTree>
    <p:extLst>
      <p:ext uri="{BB962C8B-B14F-4D97-AF65-F5344CB8AC3E}">
        <p14:creationId xmlns:p14="http://schemas.microsoft.com/office/powerpoint/2010/main" val="925887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04674E-1CA4-E84C-98ED-59F9425F5E3B}" type="datetimeFigureOut">
              <a:rPr lang="en-US" smtClean="0"/>
              <a:t>10/27/23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3E21E-676A-1C49-A553-AD46D6897373}" type="slidenum">
              <a:rPr lang="en-US" smtClean="0"/>
              <a:t>‹#›</a:t>
            </a:fld>
            <a:endParaRPr lang="en-US"/>
          </a:p>
        </p:txBody>
      </p:sp>
    </p:spTree>
    <p:extLst>
      <p:ext uri="{BB962C8B-B14F-4D97-AF65-F5344CB8AC3E}">
        <p14:creationId xmlns:p14="http://schemas.microsoft.com/office/powerpoint/2010/main" val="4276036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04674E-1CA4-E84C-98ED-59F9425F5E3B}" type="datetimeFigureOut">
              <a:rPr lang="en-US" smtClean="0"/>
              <a:t>10/27/23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63E21E-676A-1C49-A553-AD46D6897373}" type="slidenum">
              <a:rPr lang="en-US" smtClean="0"/>
              <a:t>‹#›</a:t>
            </a:fld>
            <a:endParaRPr lang="en-US"/>
          </a:p>
        </p:txBody>
      </p:sp>
    </p:spTree>
    <p:extLst>
      <p:ext uri="{BB962C8B-B14F-4D97-AF65-F5344CB8AC3E}">
        <p14:creationId xmlns:p14="http://schemas.microsoft.com/office/powerpoint/2010/main" val="1597329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04674E-1CA4-E84C-98ED-59F9425F5E3B}" type="datetimeFigureOut">
              <a:rPr lang="en-US" smtClean="0"/>
              <a:t>10/27/23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63E21E-676A-1C49-A553-AD46D6897373}" type="slidenum">
              <a:rPr lang="en-US" smtClean="0"/>
              <a:t>‹#›</a:t>
            </a:fld>
            <a:endParaRPr lang="en-US"/>
          </a:p>
        </p:txBody>
      </p:sp>
    </p:spTree>
    <p:extLst>
      <p:ext uri="{BB962C8B-B14F-4D97-AF65-F5344CB8AC3E}">
        <p14:creationId xmlns:p14="http://schemas.microsoft.com/office/powerpoint/2010/main" val="1508239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04674E-1CA4-E84C-98ED-59F9425F5E3B}" type="datetimeFigureOut">
              <a:rPr lang="en-US" smtClean="0"/>
              <a:t>10/27/23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63E21E-676A-1C49-A553-AD46D6897373}" type="slidenum">
              <a:rPr lang="en-US" smtClean="0"/>
              <a:t>‹#›</a:t>
            </a:fld>
            <a:endParaRPr lang="en-US"/>
          </a:p>
        </p:txBody>
      </p:sp>
    </p:spTree>
    <p:extLst>
      <p:ext uri="{BB962C8B-B14F-4D97-AF65-F5344CB8AC3E}">
        <p14:creationId xmlns:p14="http://schemas.microsoft.com/office/powerpoint/2010/main" val="3031736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04674E-1CA4-E84C-98ED-59F9425F5E3B}" type="datetimeFigureOut">
              <a:rPr lang="en-US" smtClean="0"/>
              <a:t>10/27/23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3E21E-676A-1C49-A553-AD46D6897373}" type="slidenum">
              <a:rPr lang="en-US" smtClean="0"/>
              <a:t>‹#›</a:t>
            </a:fld>
            <a:endParaRPr lang="en-US"/>
          </a:p>
        </p:txBody>
      </p:sp>
    </p:spTree>
    <p:extLst>
      <p:ext uri="{BB962C8B-B14F-4D97-AF65-F5344CB8AC3E}">
        <p14:creationId xmlns:p14="http://schemas.microsoft.com/office/powerpoint/2010/main" val="3060001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04674E-1CA4-E84C-98ED-59F9425F5E3B}" type="datetimeFigureOut">
              <a:rPr lang="en-US" smtClean="0"/>
              <a:t>10/27/23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3E21E-676A-1C49-A553-AD46D6897373}" type="slidenum">
              <a:rPr lang="en-US" smtClean="0"/>
              <a:t>‹#›</a:t>
            </a:fld>
            <a:endParaRPr lang="en-US"/>
          </a:p>
        </p:txBody>
      </p:sp>
    </p:spTree>
    <p:extLst>
      <p:ext uri="{BB962C8B-B14F-4D97-AF65-F5344CB8AC3E}">
        <p14:creationId xmlns:p14="http://schemas.microsoft.com/office/powerpoint/2010/main" val="2747632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4674E-1CA4-E84C-98ED-59F9425F5E3B}" type="datetimeFigureOut">
              <a:rPr lang="en-US" smtClean="0"/>
              <a:t>10/27/23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63E21E-676A-1C49-A553-AD46D6897373}" type="slidenum">
              <a:rPr lang="en-US" smtClean="0"/>
              <a:t>‹#›</a:t>
            </a:fld>
            <a:endParaRPr lang="en-US"/>
          </a:p>
        </p:txBody>
      </p:sp>
    </p:spTree>
    <p:extLst>
      <p:ext uri="{BB962C8B-B14F-4D97-AF65-F5344CB8AC3E}">
        <p14:creationId xmlns:p14="http://schemas.microsoft.com/office/powerpoint/2010/main" val="995701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0.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3523" y="402395"/>
            <a:ext cx="7254848" cy="800219"/>
          </a:xfrm>
          <a:prstGeom prst="rect">
            <a:avLst/>
          </a:prstGeom>
          <a:noFill/>
        </p:spPr>
        <p:txBody>
          <a:bodyPr wrap="square" rtlCol="0">
            <a:spAutoFit/>
          </a:bodyPr>
          <a:lstStyle/>
          <a:p>
            <a:r>
              <a:rPr lang="en-US" sz="4600" dirty="0">
                <a:latin typeface="Times New Roman"/>
                <a:cs typeface="Times New Roman"/>
              </a:rPr>
              <a:t>The Human Eye</a:t>
            </a:r>
          </a:p>
        </p:txBody>
      </p:sp>
      <p:grpSp>
        <p:nvGrpSpPr>
          <p:cNvPr id="5" name="Group 4"/>
          <p:cNvGrpSpPr/>
          <p:nvPr/>
        </p:nvGrpSpPr>
        <p:grpSpPr>
          <a:xfrm>
            <a:off x="1024961" y="1479258"/>
            <a:ext cx="7040483" cy="4964090"/>
            <a:chOff x="817888" y="1479258"/>
            <a:chExt cx="7040483" cy="4964090"/>
          </a:xfrm>
        </p:grpSpPr>
        <p:pic>
          <p:nvPicPr>
            <p:cNvPr id="3" name="Picture 2"/>
            <p:cNvPicPr>
              <a:picLocks noChangeAspect="1"/>
            </p:cNvPicPr>
            <p:nvPr/>
          </p:nvPicPr>
          <p:blipFill>
            <a:blip r:embed="rId2"/>
            <a:stretch>
              <a:fillRect/>
            </a:stretch>
          </p:blipFill>
          <p:spPr>
            <a:xfrm>
              <a:off x="817888" y="1479258"/>
              <a:ext cx="7040483" cy="4964090"/>
            </a:xfrm>
            <a:prstGeom prst="rect">
              <a:avLst/>
            </a:prstGeom>
          </p:spPr>
        </p:pic>
        <p:sp>
          <p:nvSpPr>
            <p:cNvPr id="4" name="Rectangle 3"/>
            <p:cNvSpPr/>
            <p:nvPr/>
          </p:nvSpPr>
          <p:spPr>
            <a:xfrm>
              <a:off x="817888" y="6182865"/>
              <a:ext cx="4572000" cy="246221"/>
            </a:xfrm>
            <a:prstGeom prst="rect">
              <a:avLst/>
            </a:prstGeom>
          </p:spPr>
          <p:txBody>
            <a:bodyPr>
              <a:spAutoFit/>
            </a:bodyPr>
            <a:lstStyle/>
            <a:p>
              <a:r>
                <a:rPr lang="en-US" sz="1000" dirty="0">
                  <a:latin typeface="Times New Roman"/>
                  <a:cs typeface="Times New Roman"/>
                </a:rPr>
                <a:t>http://</a:t>
              </a:r>
              <a:r>
                <a:rPr lang="en-US" sz="1000" dirty="0" err="1">
                  <a:latin typeface="Times New Roman"/>
                  <a:cs typeface="Times New Roman"/>
                </a:rPr>
                <a:t>medilinks.blogspot.com</a:t>
              </a:r>
              <a:r>
                <a:rPr lang="en-US" sz="1000" dirty="0">
                  <a:latin typeface="Times New Roman"/>
                  <a:cs typeface="Times New Roman"/>
                </a:rPr>
                <a:t>/2011/09/</a:t>
              </a:r>
              <a:r>
                <a:rPr lang="en-US" sz="1000" dirty="0" err="1">
                  <a:latin typeface="Times New Roman"/>
                  <a:cs typeface="Times New Roman"/>
                </a:rPr>
                <a:t>seq</a:t>
              </a:r>
              <a:r>
                <a:rPr lang="en-US" sz="1000" dirty="0">
                  <a:latin typeface="Times New Roman"/>
                  <a:cs typeface="Times New Roman"/>
                </a:rPr>
                <a:t>-paper-of-eye-</a:t>
              </a:r>
              <a:r>
                <a:rPr lang="en-US" sz="1000" dirty="0" err="1">
                  <a:latin typeface="Times New Roman"/>
                  <a:cs typeface="Times New Roman"/>
                </a:rPr>
                <a:t>rawalpindi</a:t>
              </a:r>
              <a:r>
                <a:rPr lang="en-US" sz="1000" dirty="0">
                  <a:latin typeface="Times New Roman"/>
                  <a:cs typeface="Times New Roman"/>
                </a:rPr>
                <a:t>-</a:t>
              </a:r>
              <a:r>
                <a:rPr lang="en-US" sz="1000" dirty="0" err="1">
                  <a:latin typeface="Times New Roman"/>
                  <a:cs typeface="Times New Roman"/>
                </a:rPr>
                <a:t>medical.html</a:t>
              </a:r>
              <a:endParaRPr lang="en-US" sz="1000" dirty="0">
                <a:latin typeface="Times New Roman"/>
                <a:cs typeface="Times New Roman"/>
              </a:endParaRPr>
            </a:p>
          </p:txBody>
        </p:sp>
      </p:grpSp>
    </p:spTree>
    <p:extLst>
      <p:ext uri="{BB962C8B-B14F-4D97-AF65-F5344CB8AC3E}">
        <p14:creationId xmlns:p14="http://schemas.microsoft.com/office/powerpoint/2010/main" val="232666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6209" y="241331"/>
            <a:ext cx="8666340" cy="707886"/>
          </a:xfrm>
          <a:prstGeom prst="rect">
            <a:avLst/>
          </a:prstGeom>
          <a:noFill/>
        </p:spPr>
        <p:txBody>
          <a:bodyPr wrap="square" rtlCol="0">
            <a:spAutoFit/>
          </a:bodyPr>
          <a:lstStyle/>
          <a:p>
            <a:r>
              <a:rPr lang="en-US" sz="4000" dirty="0">
                <a:latin typeface="Times New Roman"/>
                <a:cs typeface="Times New Roman"/>
              </a:rPr>
              <a:t>The Human Eye – Myopia</a:t>
            </a:r>
          </a:p>
        </p:txBody>
      </p:sp>
      <p:sp>
        <p:nvSpPr>
          <p:cNvPr id="2" name="Rectangle 1"/>
          <p:cNvSpPr/>
          <p:nvPr/>
        </p:nvSpPr>
        <p:spPr>
          <a:xfrm>
            <a:off x="488004" y="1194108"/>
            <a:ext cx="8200211" cy="923330"/>
          </a:xfrm>
          <a:prstGeom prst="rect">
            <a:avLst/>
          </a:prstGeom>
        </p:spPr>
        <p:txBody>
          <a:bodyPr wrap="square">
            <a:spAutoFit/>
          </a:bodyPr>
          <a:lstStyle/>
          <a:p>
            <a:r>
              <a:rPr lang="en-US" i="1" dirty="0">
                <a:latin typeface="Times New Roman"/>
                <a:cs typeface="Times New Roman"/>
              </a:rPr>
              <a:t>Myopia – or nearsightedness</a:t>
            </a:r>
            <a:r>
              <a:rPr lang="en-US" dirty="0">
                <a:latin typeface="Times New Roman"/>
                <a:cs typeface="Times New Roman"/>
              </a:rPr>
              <a:t>  </a:t>
            </a:r>
          </a:p>
          <a:p>
            <a:r>
              <a:rPr lang="en-US" dirty="0">
                <a:latin typeface="Times New Roman"/>
                <a:cs typeface="Times New Roman"/>
              </a:rPr>
              <a:t>	Persons with myopia, or nearsightedness, have more difficulty seeing distant 	objects as clearly as near objects</a:t>
            </a:r>
            <a:endParaRPr lang="en-US" dirty="0"/>
          </a:p>
        </p:txBody>
      </p:sp>
      <p:grpSp>
        <p:nvGrpSpPr>
          <p:cNvPr id="8" name="Group 7"/>
          <p:cNvGrpSpPr/>
          <p:nvPr/>
        </p:nvGrpSpPr>
        <p:grpSpPr>
          <a:xfrm>
            <a:off x="819378" y="2513876"/>
            <a:ext cx="6916240" cy="3965374"/>
            <a:chOff x="336208" y="2265372"/>
            <a:chExt cx="6916240" cy="3965374"/>
          </a:xfrm>
        </p:grpSpPr>
        <p:sp>
          <p:nvSpPr>
            <p:cNvPr id="3" name="TextBox 2"/>
            <p:cNvSpPr txBox="1"/>
            <p:nvPr/>
          </p:nvSpPr>
          <p:spPr>
            <a:xfrm>
              <a:off x="336210" y="5984525"/>
              <a:ext cx="6295020" cy="246221"/>
            </a:xfrm>
            <a:prstGeom prst="rect">
              <a:avLst/>
            </a:prstGeom>
            <a:noFill/>
          </p:spPr>
          <p:txBody>
            <a:bodyPr wrap="square" rtlCol="0">
              <a:spAutoFit/>
            </a:bodyPr>
            <a:lstStyle/>
            <a:p>
              <a:r>
                <a:rPr lang="en-US" sz="1000" dirty="0">
                  <a:latin typeface="Times New Roman"/>
                  <a:cs typeface="Times New Roman"/>
                </a:rPr>
                <a:t>Human Physiology, From Cells to Systems, 6</a:t>
              </a:r>
              <a:r>
                <a:rPr lang="en-US" sz="1000" baseline="30000" dirty="0">
                  <a:latin typeface="Times New Roman"/>
                  <a:cs typeface="Times New Roman"/>
                </a:rPr>
                <a:t>th</a:t>
              </a:r>
              <a:r>
                <a:rPr lang="en-US" sz="1000" dirty="0">
                  <a:latin typeface="Times New Roman"/>
                  <a:cs typeface="Times New Roman"/>
                </a:rPr>
                <a:t> Ed., Sherwood</a:t>
              </a:r>
            </a:p>
          </p:txBody>
        </p:sp>
        <p:grpSp>
          <p:nvGrpSpPr>
            <p:cNvPr id="7" name="Group 6"/>
            <p:cNvGrpSpPr/>
            <p:nvPr/>
          </p:nvGrpSpPr>
          <p:grpSpPr>
            <a:xfrm>
              <a:off x="336208" y="2265372"/>
              <a:ext cx="6916240" cy="3719153"/>
              <a:chOff x="336208" y="2265372"/>
              <a:chExt cx="6916240" cy="3719153"/>
            </a:xfrm>
          </p:grpSpPr>
          <p:pic>
            <p:nvPicPr>
              <p:cNvPr id="5" name="Picture 4" descr="imag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208" y="2265372"/>
                <a:ext cx="6876879" cy="1822435"/>
              </a:xfrm>
              <a:prstGeom prst="rect">
                <a:avLst/>
              </a:prstGeom>
            </p:spPr>
          </p:pic>
          <p:pic>
            <p:nvPicPr>
              <p:cNvPr id="6" name="Picture 5" descr="image(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210" y="4087806"/>
                <a:ext cx="6916238" cy="1896719"/>
              </a:xfrm>
              <a:prstGeom prst="rect">
                <a:avLst/>
              </a:prstGeom>
            </p:spPr>
          </p:pic>
        </p:grpSp>
      </p:grpSp>
    </p:spTree>
    <p:extLst>
      <p:ext uri="{BB962C8B-B14F-4D97-AF65-F5344CB8AC3E}">
        <p14:creationId xmlns:p14="http://schemas.microsoft.com/office/powerpoint/2010/main" val="298096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5662" y="132470"/>
            <a:ext cx="8666340" cy="707886"/>
          </a:xfrm>
          <a:prstGeom prst="rect">
            <a:avLst/>
          </a:prstGeom>
          <a:noFill/>
        </p:spPr>
        <p:txBody>
          <a:bodyPr wrap="square" rtlCol="0">
            <a:spAutoFit/>
          </a:bodyPr>
          <a:lstStyle/>
          <a:p>
            <a:r>
              <a:rPr lang="en-US" sz="4000" dirty="0">
                <a:latin typeface="Times New Roman"/>
                <a:cs typeface="Times New Roman"/>
              </a:rPr>
              <a:t>The Human Eye – Myopia Correction</a:t>
            </a:r>
          </a:p>
        </p:txBody>
      </p:sp>
      <p:sp>
        <p:nvSpPr>
          <p:cNvPr id="2" name="Rectangle 1"/>
          <p:cNvSpPr/>
          <p:nvPr/>
        </p:nvSpPr>
        <p:spPr>
          <a:xfrm>
            <a:off x="336210" y="981862"/>
            <a:ext cx="8666340" cy="2985433"/>
          </a:xfrm>
          <a:prstGeom prst="rect">
            <a:avLst/>
          </a:prstGeom>
        </p:spPr>
        <p:txBody>
          <a:bodyPr wrap="square">
            <a:spAutoFit/>
          </a:bodyPr>
          <a:lstStyle/>
          <a:p>
            <a:pPr marL="285750" indent="-285750" algn="just">
              <a:buFont typeface="Arial" panose="020B0604020202020204" pitchFamily="34" charset="0"/>
              <a:buChar char="•"/>
            </a:pPr>
            <a:r>
              <a:rPr lang="en-US" dirty="0">
                <a:latin typeface="Times New Roman"/>
                <a:cs typeface="Times New Roman"/>
              </a:rPr>
              <a:t>Suppose that you have the ocular condition known as </a:t>
            </a:r>
            <a:r>
              <a:rPr lang="en-US" i="1" dirty="0">
                <a:latin typeface="Times New Roman"/>
                <a:cs typeface="Times New Roman"/>
              </a:rPr>
              <a:t>myopia</a:t>
            </a:r>
            <a:r>
              <a:rPr lang="en-US" dirty="0">
                <a:latin typeface="Times New Roman"/>
                <a:cs typeface="Times New Roman"/>
              </a:rPr>
              <a:t>, or near-sightedness.  This means objects near to your eye are clearly focused on your retina while objects far away are not. </a:t>
            </a:r>
          </a:p>
          <a:p>
            <a:pPr marL="285750" indent="-285750" algn="just">
              <a:buFont typeface="Arial" panose="020B0604020202020204" pitchFamily="34" charset="0"/>
              <a:buChar char="•"/>
            </a:pPr>
            <a:endParaRPr lang="en-US" dirty="0">
              <a:latin typeface="Times New Roman"/>
              <a:cs typeface="Times New Roman"/>
            </a:endParaRPr>
          </a:p>
          <a:p>
            <a:pPr marL="285750" indent="-285750" algn="just">
              <a:buFont typeface="Arial" panose="020B0604020202020204" pitchFamily="34" charset="0"/>
              <a:buChar char="•"/>
            </a:pPr>
            <a:r>
              <a:rPr lang="en-US" dirty="0">
                <a:latin typeface="Times New Roman"/>
                <a:cs typeface="Times New Roman"/>
              </a:rPr>
              <a:t>For persons with the near-sightedness, as the object moves away from the lens of your eye, the clear image of that object</a:t>
            </a:r>
          </a:p>
          <a:p>
            <a:endParaRPr lang="en-US" sz="1600" dirty="0">
              <a:latin typeface="Times New Roman"/>
              <a:cs typeface="Times New Roman"/>
            </a:endParaRPr>
          </a:p>
          <a:p>
            <a:pPr lvl="1"/>
            <a:r>
              <a:rPr lang="en-US" sz="1600" dirty="0">
                <a:latin typeface="Times New Roman"/>
                <a:cs typeface="Times New Roman"/>
              </a:rPr>
              <a:t>1. focuses on a point behind the retina.</a:t>
            </a:r>
          </a:p>
          <a:p>
            <a:pPr lvl="1"/>
            <a:r>
              <a:rPr lang="en-US" sz="1600" dirty="0">
                <a:latin typeface="Times New Roman"/>
                <a:cs typeface="Times New Roman"/>
              </a:rPr>
              <a:t>2. focuses on a point in front of the retina between your lens and retina.</a:t>
            </a:r>
          </a:p>
          <a:p>
            <a:pPr lvl="1"/>
            <a:r>
              <a:rPr lang="en-US" sz="1600" dirty="0">
                <a:latin typeface="Times New Roman"/>
                <a:cs typeface="Times New Roman"/>
              </a:rPr>
              <a:t>3. focuses at a point on the exterior side of your eye, that is at a point in front of your face.</a:t>
            </a:r>
          </a:p>
          <a:p>
            <a:pPr lvl="1"/>
            <a:r>
              <a:rPr lang="en-US" sz="1600" dirty="0">
                <a:latin typeface="Times New Roman"/>
                <a:cs typeface="Times New Roman"/>
              </a:rPr>
              <a:t>4. cannot be determined since the actual object distance and focal length of your eye is unknown.</a:t>
            </a:r>
          </a:p>
        </p:txBody>
      </p:sp>
      <p:sp>
        <p:nvSpPr>
          <p:cNvPr id="3" name="TextBox 2"/>
          <p:cNvSpPr txBox="1"/>
          <p:nvPr/>
        </p:nvSpPr>
        <p:spPr>
          <a:xfrm>
            <a:off x="336210" y="4071655"/>
            <a:ext cx="8666339" cy="2585323"/>
          </a:xfrm>
          <a:prstGeom prst="rect">
            <a:avLst/>
          </a:prstGeom>
          <a:noFill/>
        </p:spPr>
        <p:txBody>
          <a:bodyPr wrap="square" rtlCol="0">
            <a:spAutoFit/>
          </a:bodyPr>
          <a:lstStyle/>
          <a:p>
            <a:pPr marL="285750" indent="-285750" algn="just">
              <a:buFont typeface="Arial" panose="020B0604020202020204" pitchFamily="34" charset="0"/>
              <a:buChar char="•"/>
            </a:pPr>
            <a:r>
              <a:rPr lang="en-US" dirty="0">
                <a:latin typeface="Times New Roman"/>
                <a:cs typeface="Times New Roman"/>
              </a:rPr>
              <a:t>If an object was placed at 25cm from your eye and a clear image forms on your retina located 2.5cm behind your lens, what is the focal length of your eye?</a:t>
            </a:r>
          </a:p>
          <a:p>
            <a:pPr marL="285750" indent="-285750" algn="just">
              <a:buFont typeface="Arial" panose="020B0604020202020204" pitchFamily="34" charset="0"/>
              <a:buChar char="•"/>
            </a:pPr>
            <a:endParaRPr lang="en-US" dirty="0">
              <a:latin typeface="Times New Roman"/>
              <a:cs typeface="Times New Roman"/>
            </a:endParaRPr>
          </a:p>
          <a:p>
            <a:pPr marL="285750" indent="-285750" algn="just">
              <a:buFont typeface="Arial" panose="020B0604020202020204" pitchFamily="34" charset="0"/>
              <a:buChar char="•"/>
            </a:pPr>
            <a:r>
              <a:rPr lang="en-US" dirty="0">
                <a:latin typeface="Times New Roman"/>
                <a:cs typeface="Times New Roman"/>
              </a:rPr>
              <a:t>In a near-sighted eye your lens no longer can change its focal length so that objects located far away cannot be focused clearly on the retina. Objects can be brought into focus on your retina by using a second lens (glasses) in combination with the lens of your eye. Suppose that you want to see clearly an object located 1.5m from your eyes. If your glasses are 1.5cm from your eye, what are the power of the lenses and the type of lens that you would need to correct for myopia?</a:t>
            </a:r>
          </a:p>
        </p:txBody>
      </p:sp>
    </p:spTree>
    <p:extLst>
      <p:ext uri="{BB962C8B-B14F-4D97-AF65-F5344CB8AC3E}">
        <p14:creationId xmlns:p14="http://schemas.microsoft.com/office/powerpoint/2010/main" val="3532638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6209" y="241331"/>
            <a:ext cx="8666340" cy="707886"/>
          </a:xfrm>
          <a:prstGeom prst="rect">
            <a:avLst/>
          </a:prstGeom>
          <a:noFill/>
        </p:spPr>
        <p:txBody>
          <a:bodyPr wrap="square" rtlCol="0">
            <a:spAutoFit/>
          </a:bodyPr>
          <a:lstStyle/>
          <a:p>
            <a:r>
              <a:rPr lang="en-US" sz="4000" dirty="0">
                <a:latin typeface="Times New Roman"/>
                <a:cs typeface="Times New Roman"/>
              </a:rPr>
              <a:t>The Human Eye – Hyperopia</a:t>
            </a:r>
          </a:p>
        </p:txBody>
      </p:sp>
      <p:sp>
        <p:nvSpPr>
          <p:cNvPr id="2" name="Rectangle 1"/>
          <p:cNvSpPr/>
          <p:nvPr/>
        </p:nvSpPr>
        <p:spPr>
          <a:xfrm>
            <a:off x="336209" y="997237"/>
            <a:ext cx="8552265" cy="2031325"/>
          </a:xfrm>
          <a:prstGeom prst="rect">
            <a:avLst/>
          </a:prstGeom>
        </p:spPr>
        <p:txBody>
          <a:bodyPr wrap="square">
            <a:spAutoFit/>
          </a:bodyPr>
          <a:lstStyle/>
          <a:p>
            <a:r>
              <a:rPr lang="en-US" i="1" dirty="0">
                <a:latin typeface="Times New Roman"/>
                <a:cs typeface="Times New Roman"/>
              </a:rPr>
              <a:t>Hyperopia - or farsightedness</a:t>
            </a:r>
            <a:endParaRPr lang="en-US" dirty="0">
              <a:latin typeface="Times New Roman"/>
              <a:cs typeface="Times New Roman"/>
            </a:endParaRPr>
          </a:p>
          <a:p>
            <a:r>
              <a:rPr lang="en-US" dirty="0">
                <a:latin typeface="Times New Roman"/>
                <a:cs typeface="Times New Roman"/>
              </a:rPr>
              <a:t>	Persons with farsightedness have more difficulty seeing near objects as clearly as 	distant objects.  </a:t>
            </a:r>
          </a:p>
          <a:p>
            <a:endParaRPr lang="en-US" dirty="0">
              <a:latin typeface="Times New Roman"/>
              <a:cs typeface="Times New Roman"/>
            </a:endParaRPr>
          </a:p>
          <a:p>
            <a:r>
              <a:rPr lang="en-US" dirty="0">
                <a:latin typeface="Times New Roman"/>
                <a:cs typeface="Times New Roman"/>
              </a:rPr>
              <a:t>	An associated condition is called </a:t>
            </a:r>
            <a:r>
              <a:rPr lang="en-US" i="1" dirty="0">
                <a:latin typeface="Times New Roman"/>
                <a:cs typeface="Times New Roman"/>
              </a:rPr>
              <a:t>presbyopia</a:t>
            </a:r>
            <a:r>
              <a:rPr lang="en-US" dirty="0">
                <a:latin typeface="Times New Roman"/>
                <a:cs typeface="Times New Roman"/>
              </a:rPr>
              <a:t> or the natural moving of the near point 	of the eye outwards.  This is an artifact of aging where the crystalline lens no longer 	accommodates as it does when you are young.</a:t>
            </a:r>
          </a:p>
        </p:txBody>
      </p:sp>
      <p:grpSp>
        <p:nvGrpSpPr>
          <p:cNvPr id="8" name="Group 7"/>
          <p:cNvGrpSpPr/>
          <p:nvPr/>
        </p:nvGrpSpPr>
        <p:grpSpPr>
          <a:xfrm>
            <a:off x="1391132" y="3036458"/>
            <a:ext cx="6462715" cy="3785148"/>
            <a:chOff x="667805" y="617801"/>
            <a:chExt cx="7655780" cy="4692844"/>
          </a:xfrm>
        </p:grpSpPr>
        <p:sp>
          <p:nvSpPr>
            <p:cNvPr id="5" name="TextBox 4"/>
            <p:cNvSpPr txBox="1"/>
            <p:nvPr/>
          </p:nvSpPr>
          <p:spPr>
            <a:xfrm>
              <a:off x="667805" y="5064424"/>
              <a:ext cx="6295020" cy="246221"/>
            </a:xfrm>
            <a:prstGeom prst="rect">
              <a:avLst/>
            </a:prstGeom>
            <a:noFill/>
          </p:spPr>
          <p:txBody>
            <a:bodyPr wrap="square" rtlCol="0">
              <a:spAutoFit/>
            </a:bodyPr>
            <a:lstStyle/>
            <a:p>
              <a:r>
                <a:rPr lang="en-US" sz="1000" dirty="0">
                  <a:latin typeface="Times New Roman"/>
                  <a:cs typeface="Times New Roman"/>
                </a:rPr>
                <a:t>Human Physiology, From Cells to Systems, 6</a:t>
              </a:r>
              <a:r>
                <a:rPr lang="en-US" sz="1000" baseline="30000" dirty="0">
                  <a:latin typeface="Times New Roman"/>
                  <a:cs typeface="Times New Roman"/>
                </a:rPr>
                <a:t>th</a:t>
              </a:r>
              <a:r>
                <a:rPr lang="en-US" sz="1000" dirty="0">
                  <a:latin typeface="Times New Roman"/>
                  <a:cs typeface="Times New Roman"/>
                </a:rPr>
                <a:t> Ed., Sherwood</a:t>
              </a:r>
            </a:p>
          </p:txBody>
        </p:sp>
        <p:grpSp>
          <p:nvGrpSpPr>
            <p:cNvPr id="7" name="Group 6"/>
            <p:cNvGrpSpPr/>
            <p:nvPr/>
          </p:nvGrpSpPr>
          <p:grpSpPr>
            <a:xfrm>
              <a:off x="667805" y="617801"/>
              <a:ext cx="7655780" cy="4419011"/>
              <a:chOff x="709218" y="2205461"/>
              <a:chExt cx="7655780" cy="4419011"/>
            </a:xfrm>
          </p:grpSpPr>
          <p:pic>
            <p:nvPicPr>
              <p:cNvPr id="3" name="Picture 2" descr="imag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102" y="2205461"/>
                <a:ext cx="7647896" cy="2026762"/>
              </a:xfrm>
              <a:prstGeom prst="rect">
                <a:avLst/>
              </a:prstGeom>
            </p:spPr>
          </p:pic>
          <p:pic>
            <p:nvPicPr>
              <p:cNvPr id="6" name="Picture 5" descr="image(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218" y="4221248"/>
                <a:ext cx="7655780" cy="2403224"/>
              </a:xfrm>
              <a:prstGeom prst="rect">
                <a:avLst/>
              </a:prstGeom>
            </p:spPr>
          </p:pic>
        </p:grpSp>
      </p:grpSp>
    </p:spTree>
    <p:extLst>
      <p:ext uri="{BB962C8B-B14F-4D97-AF65-F5344CB8AC3E}">
        <p14:creationId xmlns:p14="http://schemas.microsoft.com/office/powerpoint/2010/main" val="3532638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6209" y="241331"/>
            <a:ext cx="8666340" cy="707886"/>
          </a:xfrm>
          <a:prstGeom prst="rect">
            <a:avLst/>
          </a:prstGeom>
          <a:noFill/>
        </p:spPr>
        <p:txBody>
          <a:bodyPr wrap="square" rtlCol="0">
            <a:spAutoFit/>
          </a:bodyPr>
          <a:lstStyle/>
          <a:p>
            <a:r>
              <a:rPr lang="en-US" sz="4000" dirty="0">
                <a:latin typeface="Times New Roman"/>
                <a:cs typeface="Times New Roman"/>
              </a:rPr>
              <a:t>The Human Eye – Hyperopia Correction</a:t>
            </a:r>
          </a:p>
        </p:txBody>
      </p:sp>
      <p:sp>
        <p:nvSpPr>
          <p:cNvPr id="3" name="Rectangle 2"/>
          <p:cNvSpPr/>
          <p:nvPr/>
        </p:nvSpPr>
        <p:spPr>
          <a:xfrm>
            <a:off x="220717" y="1022578"/>
            <a:ext cx="8781831" cy="2985433"/>
          </a:xfrm>
          <a:prstGeom prst="rect">
            <a:avLst/>
          </a:prstGeom>
        </p:spPr>
        <p:txBody>
          <a:bodyPr wrap="square">
            <a:spAutoFit/>
          </a:bodyPr>
          <a:lstStyle/>
          <a:p>
            <a:pPr marL="285750" indent="-285750" algn="just">
              <a:buFont typeface="Arial" panose="020B0604020202020204" pitchFamily="34" charset="0"/>
              <a:buChar char="•"/>
            </a:pPr>
            <a:r>
              <a:rPr lang="en-US" dirty="0">
                <a:latin typeface="Times New Roman"/>
                <a:cs typeface="Times New Roman"/>
              </a:rPr>
              <a:t>Suppose that you have the ocular condition known as </a:t>
            </a:r>
            <a:r>
              <a:rPr lang="en-US" i="1" dirty="0">
                <a:latin typeface="Times New Roman"/>
                <a:cs typeface="Times New Roman"/>
              </a:rPr>
              <a:t>hyperopia</a:t>
            </a:r>
            <a:r>
              <a:rPr lang="en-US" dirty="0">
                <a:latin typeface="Times New Roman"/>
                <a:cs typeface="Times New Roman"/>
              </a:rPr>
              <a:t>, or far-sightedness.  This means objects far away from your eye are clearly focused on your retina while objects up close are not. </a:t>
            </a:r>
          </a:p>
          <a:p>
            <a:pPr marL="285750" indent="-285750" algn="just">
              <a:buFont typeface="Arial" panose="020B0604020202020204" pitchFamily="34" charset="0"/>
              <a:buChar char="•"/>
            </a:pPr>
            <a:endParaRPr lang="en-US" dirty="0">
              <a:latin typeface="Times New Roman"/>
              <a:cs typeface="Times New Roman"/>
            </a:endParaRPr>
          </a:p>
          <a:p>
            <a:pPr marL="285750" indent="-285750" algn="just">
              <a:buFont typeface="Arial" panose="020B0604020202020204" pitchFamily="34" charset="0"/>
              <a:buChar char="•"/>
            </a:pPr>
            <a:r>
              <a:rPr lang="en-US" dirty="0">
                <a:latin typeface="Times New Roman"/>
                <a:cs typeface="Times New Roman"/>
              </a:rPr>
              <a:t>For persons with the far-sightedness, as the object moves towards the lens of your eye, the clear image of that object</a:t>
            </a:r>
          </a:p>
          <a:p>
            <a:endParaRPr lang="en-US" sz="1600" dirty="0">
              <a:latin typeface="Times New Roman"/>
              <a:cs typeface="Times New Roman"/>
            </a:endParaRPr>
          </a:p>
          <a:p>
            <a:pPr lvl="1"/>
            <a:r>
              <a:rPr lang="en-US" sz="1600" dirty="0">
                <a:latin typeface="Times New Roman"/>
                <a:cs typeface="Times New Roman"/>
              </a:rPr>
              <a:t>1. focuses on a point behind the retina.</a:t>
            </a:r>
          </a:p>
          <a:p>
            <a:pPr lvl="1"/>
            <a:r>
              <a:rPr lang="en-US" sz="1600" dirty="0">
                <a:latin typeface="Times New Roman"/>
                <a:cs typeface="Times New Roman"/>
              </a:rPr>
              <a:t>2. focuses on a point in front of the retina between your lens and retina.</a:t>
            </a:r>
          </a:p>
          <a:p>
            <a:pPr lvl="1"/>
            <a:r>
              <a:rPr lang="en-US" sz="1600" dirty="0">
                <a:latin typeface="Times New Roman"/>
                <a:cs typeface="Times New Roman"/>
              </a:rPr>
              <a:t>3. focuses at a point on the exterior side of your eye, that is at a point in front of your face.</a:t>
            </a:r>
          </a:p>
          <a:p>
            <a:pPr lvl="1"/>
            <a:r>
              <a:rPr lang="en-US" sz="1600" dirty="0">
                <a:latin typeface="Times New Roman"/>
                <a:cs typeface="Times New Roman"/>
              </a:rPr>
              <a:t>4. cannot be determined since the actual object distance and focal length of your eye is unknown.</a:t>
            </a:r>
          </a:p>
        </p:txBody>
      </p:sp>
      <p:sp>
        <p:nvSpPr>
          <p:cNvPr id="7" name="TextBox 6"/>
          <p:cNvSpPr txBox="1"/>
          <p:nvPr/>
        </p:nvSpPr>
        <p:spPr>
          <a:xfrm>
            <a:off x="220716" y="4228517"/>
            <a:ext cx="8781831" cy="2031325"/>
          </a:xfrm>
          <a:prstGeom prst="rect">
            <a:avLst/>
          </a:prstGeom>
          <a:noFill/>
        </p:spPr>
        <p:txBody>
          <a:bodyPr wrap="square" rtlCol="0">
            <a:spAutoFit/>
          </a:bodyPr>
          <a:lstStyle/>
          <a:p>
            <a:pPr marL="285750" lvl="0" indent="-285750" algn="just">
              <a:buFont typeface="Arial" panose="020B0604020202020204" pitchFamily="34" charset="0"/>
              <a:buChar char="•"/>
            </a:pPr>
            <a:r>
              <a:rPr lang="en-US" dirty="0">
                <a:latin typeface="Times New Roman"/>
                <a:cs typeface="Times New Roman"/>
              </a:rPr>
              <a:t>In a far-sighted eye your lens can no longer change its focal length so that objects located far away can be focused clearly on the retina.  Objects can be brought into focus on your retina by using a second lens (glasses) in combination with the lens of your eye.  Suppose that you want to see clearly an object located 25cm from your eye.  If your glasses are 1.5cm from your eye, what are the power and the type of lens that you would need to correct for </a:t>
            </a:r>
            <a:r>
              <a:rPr lang="en-US" i="1" dirty="0">
                <a:latin typeface="Times New Roman"/>
                <a:cs typeface="Times New Roman"/>
              </a:rPr>
              <a:t>hyperopia </a:t>
            </a:r>
            <a:r>
              <a:rPr lang="en-US" dirty="0">
                <a:latin typeface="Times New Roman"/>
                <a:cs typeface="Times New Roman"/>
              </a:rPr>
              <a:t>if you can clearly focus on objects located 75cm and farther from your eyes?</a:t>
            </a:r>
          </a:p>
        </p:txBody>
      </p:sp>
    </p:spTree>
    <p:extLst>
      <p:ext uri="{BB962C8B-B14F-4D97-AF65-F5344CB8AC3E}">
        <p14:creationId xmlns:p14="http://schemas.microsoft.com/office/powerpoint/2010/main" val="3532638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75027" y="809593"/>
            <a:ext cx="6557987" cy="3982633"/>
            <a:chOff x="713082" y="3450320"/>
            <a:chExt cx="4249677" cy="2743200"/>
          </a:xfrm>
        </p:grpSpPr>
        <p:pic>
          <p:nvPicPr>
            <p:cNvPr id="5" name="Picture 4"/>
            <p:cNvPicPr>
              <a:picLocks noChangeAspect="1"/>
            </p:cNvPicPr>
            <p:nvPr/>
          </p:nvPicPr>
          <p:blipFill>
            <a:blip r:embed="rId2"/>
            <a:stretch>
              <a:fillRect/>
            </a:stretch>
          </p:blipFill>
          <p:spPr>
            <a:xfrm>
              <a:off x="713082" y="3450320"/>
              <a:ext cx="4249677" cy="2743200"/>
            </a:xfrm>
            <a:prstGeom prst="rect">
              <a:avLst/>
            </a:prstGeom>
          </p:spPr>
        </p:pic>
        <p:sp>
          <p:nvSpPr>
            <p:cNvPr id="6" name="Rectangle 5"/>
            <p:cNvSpPr/>
            <p:nvPr/>
          </p:nvSpPr>
          <p:spPr>
            <a:xfrm>
              <a:off x="713082" y="6008854"/>
              <a:ext cx="3698992" cy="184666"/>
            </a:xfrm>
            <a:prstGeom prst="rect">
              <a:avLst/>
            </a:prstGeom>
          </p:spPr>
          <p:txBody>
            <a:bodyPr wrap="square">
              <a:spAutoFit/>
            </a:bodyPr>
            <a:lstStyle/>
            <a:p>
              <a:r>
                <a:rPr lang="en-US" sz="600" dirty="0">
                  <a:latin typeface="Times New Roman"/>
                  <a:cs typeface="Times New Roman"/>
                </a:rPr>
                <a:t>http://www.missionforvisionusa.org/anatomy/uploaded_images/GrosASlabMfV-702936.jpg</a:t>
              </a:r>
            </a:p>
          </p:txBody>
        </p:sp>
      </p:grpSp>
      <p:sp>
        <p:nvSpPr>
          <p:cNvPr id="8" name="TextBox 7"/>
          <p:cNvSpPr txBox="1"/>
          <p:nvPr/>
        </p:nvSpPr>
        <p:spPr>
          <a:xfrm>
            <a:off x="1165383" y="0"/>
            <a:ext cx="7254848" cy="800219"/>
          </a:xfrm>
          <a:prstGeom prst="rect">
            <a:avLst/>
          </a:prstGeom>
          <a:noFill/>
        </p:spPr>
        <p:txBody>
          <a:bodyPr wrap="square" rtlCol="0">
            <a:spAutoFit/>
          </a:bodyPr>
          <a:lstStyle/>
          <a:p>
            <a:r>
              <a:rPr lang="en-US" sz="4600" dirty="0">
                <a:latin typeface="Times New Roman"/>
                <a:cs typeface="Times New Roman"/>
              </a:rPr>
              <a:t>The Human Eye - Structure</a:t>
            </a:r>
          </a:p>
        </p:txBody>
      </p:sp>
      <p:sp>
        <p:nvSpPr>
          <p:cNvPr id="9" name="Rectangle 8"/>
          <p:cNvSpPr/>
          <p:nvPr/>
        </p:nvSpPr>
        <p:spPr>
          <a:xfrm>
            <a:off x="1275027" y="4735044"/>
            <a:ext cx="4391249" cy="2062103"/>
          </a:xfrm>
          <a:prstGeom prst="rect">
            <a:avLst/>
          </a:prstGeom>
        </p:spPr>
        <p:txBody>
          <a:bodyPr wrap="square">
            <a:spAutoFit/>
          </a:bodyPr>
          <a:lstStyle/>
          <a:p>
            <a:r>
              <a:rPr lang="en-US" sz="1600" dirty="0">
                <a:latin typeface="Times New Roman"/>
                <a:cs typeface="Times New Roman"/>
              </a:rPr>
              <a:t>1. Epithelium (cornea)</a:t>
            </a:r>
          </a:p>
          <a:p>
            <a:r>
              <a:rPr lang="en-US" sz="1600" dirty="0">
                <a:latin typeface="Times New Roman"/>
                <a:cs typeface="Times New Roman"/>
              </a:rPr>
              <a:t>2. </a:t>
            </a:r>
            <a:r>
              <a:rPr lang="en-US" sz="1600" dirty="0" err="1">
                <a:latin typeface="Times New Roman"/>
                <a:cs typeface="Times New Roman"/>
              </a:rPr>
              <a:t>Stroma</a:t>
            </a:r>
            <a:r>
              <a:rPr lang="en-US" sz="1600" dirty="0">
                <a:latin typeface="Times New Roman"/>
                <a:cs typeface="Times New Roman"/>
              </a:rPr>
              <a:t> (cornea)</a:t>
            </a:r>
          </a:p>
          <a:p>
            <a:r>
              <a:rPr lang="en-US" sz="1600" dirty="0">
                <a:latin typeface="Times New Roman"/>
                <a:cs typeface="Times New Roman"/>
              </a:rPr>
              <a:t>3. </a:t>
            </a:r>
            <a:r>
              <a:rPr lang="en-US" sz="1600" dirty="0" err="1">
                <a:latin typeface="Times New Roman"/>
                <a:cs typeface="Times New Roman"/>
              </a:rPr>
              <a:t>Descemet's</a:t>
            </a:r>
            <a:r>
              <a:rPr lang="en-US" sz="1600" dirty="0">
                <a:latin typeface="Times New Roman"/>
                <a:cs typeface="Times New Roman"/>
              </a:rPr>
              <a:t> membrane and endothelium (cornea)</a:t>
            </a:r>
          </a:p>
          <a:p>
            <a:r>
              <a:rPr lang="en-US" sz="1600" dirty="0">
                <a:latin typeface="Times New Roman"/>
                <a:cs typeface="Times New Roman"/>
              </a:rPr>
              <a:t>4. Anterior chamber</a:t>
            </a:r>
          </a:p>
          <a:p>
            <a:r>
              <a:rPr lang="en-US" sz="1600" dirty="0">
                <a:latin typeface="Times New Roman"/>
                <a:cs typeface="Times New Roman"/>
              </a:rPr>
              <a:t>5. Iris</a:t>
            </a:r>
          </a:p>
          <a:p>
            <a:r>
              <a:rPr lang="en-US" sz="1600" dirty="0">
                <a:latin typeface="Times New Roman"/>
                <a:cs typeface="Times New Roman"/>
              </a:rPr>
              <a:t>6. Lens</a:t>
            </a:r>
          </a:p>
          <a:p>
            <a:r>
              <a:rPr lang="en-US" sz="1600" dirty="0">
                <a:latin typeface="Times New Roman"/>
                <a:cs typeface="Times New Roman"/>
              </a:rPr>
              <a:t>7. </a:t>
            </a:r>
            <a:r>
              <a:rPr lang="en-US" sz="1600" dirty="0" err="1">
                <a:latin typeface="Times New Roman"/>
                <a:cs typeface="Times New Roman"/>
              </a:rPr>
              <a:t>ciliary</a:t>
            </a:r>
            <a:r>
              <a:rPr lang="en-US" sz="1600" dirty="0">
                <a:latin typeface="Times New Roman"/>
                <a:cs typeface="Times New Roman"/>
              </a:rPr>
              <a:t> body</a:t>
            </a:r>
          </a:p>
          <a:p>
            <a:r>
              <a:rPr lang="en-US" sz="1600" dirty="0">
                <a:latin typeface="Times New Roman"/>
                <a:cs typeface="Times New Roman"/>
              </a:rPr>
              <a:t>8. sclera </a:t>
            </a:r>
          </a:p>
        </p:txBody>
      </p:sp>
      <p:sp>
        <p:nvSpPr>
          <p:cNvPr id="10" name="TextBox 9"/>
          <p:cNvSpPr txBox="1"/>
          <p:nvPr/>
        </p:nvSpPr>
        <p:spPr>
          <a:xfrm>
            <a:off x="6390175" y="5110374"/>
            <a:ext cx="2030056" cy="1477328"/>
          </a:xfrm>
          <a:prstGeom prst="rect">
            <a:avLst/>
          </a:prstGeom>
          <a:noFill/>
        </p:spPr>
        <p:txBody>
          <a:bodyPr wrap="square" rtlCol="0">
            <a:spAutoFit/>
          </a:bodyPr>
          <a:lstStyle/>
          <a:p>
            <a:r>
              <a:rPr lang="en-US" dirty="0">
                <a:latin typeface="Times New Roman"/>
                <a:cs typeface="Times New Roman"/>
              </a:rPr>
              <a:t>Axial image of the human eye showing the major features of the lensing system.</a:t>
            </a:r>
          </a:p>
        </p:txBody>
      </p:sp>
    </p:spTree>
    <p:extLst>
      <p:ext uri="{BB962C8B-B14F-4D97-AF65-F5344CB8AC3E}">
        <p14:creationId xmlns:p14="http://schemas.microsoft.com/office/powerpoint/2010/main" val="2259609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5039242" y="1599465"/>
                <a:ext cx="3874265" cy="4581960"/>
              </a:xfrm>
              <a:prstGeom prst="rect">
                <a:avLst/>
              </a:prstGeom>
            </p:spPr>
            <p:txBody>
              <a:bodyPr wrap="square">
                <a:spAutoFit/>
              </a:bodyPr>
              <a:lstStyle/>
              <a:p>
                <a:pPr marL="285750" indent="-285750" algn="just">
                  <a:buFont typeface="Arial" panose="020B0604020202020204" pitchFamily="34" charset="0"/>
                  <a:buChar char="•"/>
                </a:pPr>
                <a:r>
                  <a:rPr lang="en-US" sz="1600" dirty="0">
                    <a:latin typeface="Times New Roman"/>
                    <a:cs typeface="Times New Roman"/>
                  </a:rPr>
                  <a:t>The cornea is the transparent, dome-shaped window covering the front of the eye.  It is a powerful refracting surface, providing 2/3 of the eye’s focusing power.  Like the crystal on a watch, it gives us a clear window to look through.</a:t>
                </a:r>
              </a:p>
              <a:p>
                <a:pPr algn="just">
                  <a:buFont typeface="Arial"/>
                  <a:buChar char="•"/>
                </a:pPr>
                <a:endParaRPr lang="en-US" sz="1600" dirty="0">
                  <a:latin typeface="Times New Roman"/>
                  <a:cs typeface="Times New Roman"/>
                </a:endParaRPr>
              </a:p>
              <a:p>
                <a:pPr marL="285750" indent="-285750" algn="just">
                  <a:buFont typeface="Arial" panose="020B0604020202020204" pitchFamily="34" charset="0"/>
                  <a:buChar char="•"/>
                </a:pPr>
                <a:r>
                  <a:rPr lang="en-US" sz="1600" dirty="0">
                    <a:latin typeface="Times New Roman"/>
                    <a:cs typeface="Times New Roman"/>
                  </a:rPr>
                  <a:t>There are no blood vessels in the cornea (avascular), and it is normally clear with a shiny surface.  The cornea is extremely sensitive - there are more nerve endings in the cornea than anywhere else in the body.  </a:t>
                </a:r>
              </a:p>
              <a:p>
                <a:pPr algn="just">
                  <a:buFont typeface="Arial"/>
                  <a:buChar char="•"/>
                </a:pPr>
                <a:endParaRPr lang="en-US" sz="1600" dirty="0">
                  <a:latin typeface="Times New Roman"/>
                  <a:cs typeface="Times New Roman"/>
                </a:endParaRPr>
              </a:p>
              <a:p>
                <a:pPr marL="285750" indent="-285750" algn="just">
                  <a:buFont typeface="Arial" panose="020B0604020202020204" pitchFamily="34" charset="0"/>
                  <a:buChar char="•"/>
                </a:pPr>
                <a:r>
                  <a:rPr lang="en-US" sz="1600" dirty="0">
                    <a:latin typeface="Times New Roman"/>
                    <a:cs typeface="Times New Roman"/>
                  </a:rPr>
                  <a:t>The adult cornea is between </a:t>
                </a:r>
                <a14:m>
                  <m:oMath xmlns:m="http://schemas.openxmlformats.org/officeDocument/2006/math">
                    <m:box>
                      <m:boxPr>
                        <m:ctrlPr>
                          <a:rPr lang="en-US" i="1" smtClean="0">
                            <a:latin typeface="Cambria Math" panose="02040503050406030204" pitchFamily="18" charset="0"/>
                            <a:cs typeface="Times New Roman"/>
                          </a:rPr>
                        </m:ctrlPr>
                      </m:boxPr>
                      <m:e>
                        <m:argPr>
                          <m:argSz m:val="-1"/>
                        </m:argPr>
                        <m:f>
                          <m:fPr>
                            <m:ctrlPr>
                              <a:rPr lang="en-US" i="1" smtClean="0">
                                <a:latin typeface="Cambria Math" panose="02040503050406030204" pitchFamily="18" charset="0"/>
                                <a:cs typeface="Times New Roman"/>
                              </a:rPr>
                            </m:ctrlPr>
                          </m:fPr>
                          <m:num>
                            <m:r>
                              <a:rPr lang="en-US" b="0" i="1" smtClean="0">
                                <a:latin typeface="Cambria Math" panose="02040503050406030204" pitchFamily="18" charset="0"/>
                                <a:cs typeface="Times New Roman"/>
                              </a:rPr>
                              <m:t>1</m:t>
                            </m:r>
                          </m:num>
                          <m:den>
                            <m:r>
                              <a:rPr lang="en-US" b="0" i="1" smtClean="0">
                                <a:latin typeface="Cambria Math" panose="02040503050406030204" pitchFamily="18" charset="0"/>
                                <a:cs typeface="Times New Roman"/>
                              </a:rPr>
                              <m:t>2</m:t>
                            </m:r>
                          </m:den>
                        </m:f>
                        <m:r>
                          <a:rPr lang="en-US" b="0" i="1" smtClean="0">
                            <a:latin typeface="Cambria Math" panose="02040503050406030204" pitchFamily="18" charset="0"/>
                            <a:cs typeface="Times New Roman"/>
                          </a:rPr>
                          <m:t> −1</m:t>
                        </m:r>
                      </m:e>
                    </m:box>
                  </m:oMath>
                </a14:m>
                <a:r>
                  <a:rPr lang="en-US" sz="1600" dirty="0">
                    <a:latin typeface="Times New Roman"/>
                    <a:cs typeface="Times New Roman"/>
                  </a:rPr>
                  <a:t> millimeter thick.  The epithelial and endothelial cornea </a:t>
                </a:r>
                <a14:m>
                  <m:oMath xmlns:m="http://schemas.openxmlformats.org/officeDocument/2006/math">
                    <m:r>
                      <a:rPr lang="en-US" sz="1600" b="0" i="1" smtClean="0">
                        <a:latin typeface="Cambria Math" panose="02040503050406030204" pitchFamily="18" charset="0"/>
                        <a:cs typeface="Times New Roman"/>
                      </a:rPr>
                      <m:t>50 −90</m:t>
                    </m:r>
                    <m:r>
                      <a:rPr lang="en-US" sz="1600" b="0" i="1" smtClean="0">
                        <a:latin typeface="Cambria Math" panose="02040503050406030204" pitchFamily="18" charset="0"/>
                        <a:ea typeface="Cambria Math" panose="02040503050406030204" pitchFamily="18" charset="0"/>
                        <a:cs typeface="Times New Roman"/>
                      </a:rPr>
                      <m:t>𝜇</m:t>
                    </m:r>
                    <m:r>
                      <a:rPr lang="en-US" sz="1600" b="0" i="1" smtClean="0">
                        <a:latin typeface="Cambria Math" panose="02040503050406030204" pitchFamily="18" charset="0"/>
                        <a:ea typeface="Cambria Math" panose="02040503050406030204" pitchFamily="18" charset="0"/>
                        <a:cs typeface="Times New Roman"/>
                      </a:rPr>
                      <m:t>𝑚</m:t>
                    </m:r>
                    <m:r>
                      <a:rPr lang="en-US" sz="1600" b="0" i="1" smtClean="0">
                        <a:latin typeface="Cambria Math" panose="02040503050406030204" pitchFamily="18" charset="0"/>
                        <a:ea typeface="Cambria Math" panose="02040503050406030204" pitchFamily="18" charset="0"/>
                        <a:cs typeface="Times New Roman"/>
                      </a:rPr>
                      <m:t> (0.05 −0.09</m:t>
                    </m:r>
                    <m:r>
                      <a:rPr lang="en-US" sz="1600" b="0" i="1" smtClean="0">
                        <a:latin typeface="Cambria Math" panose="02040503050406030204" pitchFamily="18" charset="0"/>
                        <a:ea typeface="Cambria Math" panose="02040503050406030204" pitchFamily="18" charset="0"/>
                        <a:cs typeface="Times New Roman"/>
                      </a:rPr>
                      <m:t>𝑚𝑚</m:t>
                    </m:r>
                    <m:r>
                      <a:rPr lang="en-US" sz="1600" b="0" i="1" smtClean="0">
                        <a:latin typeface="Cambria Math" panose="02040503050406030204" pitchFamily="18" charset="0"/>
                        <a:ea typeface="Cambria Math" panose="02040503050406030204" pitchFamily="18" charset="0"/>
                        <a:cs typeface="Times New Roman"/>
                      </a:rPr>
                      <m:t>)</m:t>
                    </m:r>
                  </m:oMath>
                </a14:m>
                <a:r>
                  <a:rPr lang="en-US" sz="1600" dirty="0">
                    <a:latin typeface="Times New Roman"/>
                    <a:cs typeface="Times New Roman"/>
                  </a:rPr>
                  <a:t> and the stroma </a:t>
                </a:r>
                <a14:m>
                  <m:oMath xmlns:m="http://schemas.openxmlformats.org/officeDocument/2006/math">
                    <m:r>
                      <a:rPr lang="en-US" sz="1600" b="0" i="1" smtClean="0">
                        <a:latin typeface="Cambria Math" panose="02040503050406030204" pitchFamily="18" charset="0"/>
                        <a:cs typeface="Times New Roman"/>
                      </a:rPr>
                      <m:t>0.5 −0.9</m:t>
                    </m:r>
                    <m:r>
                      <a:rPr lang="en-US" sz="1600" b="0" i="1" smtClean="0">
                        <a:latin typeface="Cambria Math" panose="02040503050406030204" pitchFamily="18" charset="0"/>
                        <a:cs typeface="Times New Roman"/>
                      </a:rPr>
                      <m:t>𝑚𝑚</m:t>
                    </m:r>
                    <m:r>
                      <a:rPr lang="en-US" sz="1600" b="0" i="1" smtClean="0">
                        <a:latin typeface="Cambria Math" panose="02040503050406030204" pitchFamily="18" charset="0"/>
                        <a:cs typeface="Times New Roman"/>
                      </a:rPr>
                      <m:t>.</m:t>
                    </m:r>
                  </m:oMath>
                </a14:m>
                <a:r>
                  <a:rPr lang="en-US" sz="1600" dirty="0">
                    <a:latin typeface="Times New Roman"/>
                    <a:cs typeface="Times New Roman"/>
                  </a:rPr>
                  <a:t> </a:t>
                </a:r>
              </a:p>
            </p:txBody>
          </p:sp>
        </mc:Choice>
        <mc:Fallback xmlns="">
          <p:sp>
            <p:nvSpPr>
              <p:cNvPr id="4" name="Rectangle 3"/>
              <p:cNvSpPr>
                <a:spLocks noRot="1" noChangeAspect="1" noMove="1" noResize="1" noEditPoints="1" noAdjustHandles="1" noChangeArrowheads="1" noChangeShapeType="1" noTextEdit="1"/>
              </p:cNvSpPr>
              <p:nvPr/>
            </p:nvSpPr>
            <p:spPr>
              <a:xfrm>
                <a:off x="5039242" y="1599465"/>
                <a:ext cx="3874265" cy="4581960"/>
              </a:xfrm>
              <a:prstGeom prst="rect">
                <a:avLst/>
              </a:prstGeom>
              <a:blipFill>
                <a:blip r:embed="rId2"/>
                <a:stretch>
                  <a:fillRect l="-654" t="-276" r="-980" b="-829"/>
                </a:stretch>
              </a:blipFill>
            </p:spPr>
            <p:txBody>
              <a:bodyPr/>
              <a:lstStyle/>
              <a:p>
                <a:r>
                  <a:rPr lang="en-US">
                    <a:noFill/>
                  </a:rPr>
                  <a:t> </a:t>
                </a:r>
              </a:p>
            </p:txBody>
          </p:sp>
        </mc:Fallback>
      </mc:AlternateContent>
      <p:grpSp>
        <p:nvGrpSpPr>
          <p:cNvPr id="5" name="Group 10"/>
          <p:cNvGrpSpPr/>
          <p:nvPr/>
        </p:nvGrpSpPr>
        <p:grpSpPr>
          <a:xfrm>
            <a:off x="277124" y="1420956"/>
            <a:ext cx="5016273" cy="5133742"/>
            <a:chOff x="5812483" y="1572901"/>
            <a:chExt cx="3476366" cy="3851272"/>
          </a:xfrm>
        </p:grpSpPr>
        <p:grpSp>
          <p:nvGrpSpPr>
            <p:cNvPr id="6" name="Group 4"/>
            <p:cNvGrpSpPr/>
            <p:nvPr/>
          </p:nvGrpSpPr>
          <p:grpSpPr>
            <a:xfrm>
              <a:off x="6265408" y="1572901"/>
              <a:ext cx="2550655" cy="1218354"/>
              <a:chOff x="6265408" y="1619254"/>
              <a:chExt cx="2550655" cy="1218354"/>
            </a:xfrm>
          </p:grpSpPr>
          <p:pic>
            <p:nvPicPr>
              <p:cNvPr id="10" name="Picture 9"/>
              <p:cNvPicPr>
                <a:picLocks noChangeAspect="1"/>
              </p:cNvPicPr>
              <p:nvPr/>
            </p:nvPicPr>
            <p:blipFill>
              <a:blip r:embed="rId3"/>
              <a:stretch>
                <a:fillRect/>
              </a:stretch>
            </p:blipFill>
            <p:spPr>
              <a:xfrm>
                <a:off x="6265408" y="1619254"/>
                <a:ext cx="2550655" cy="1218354"/>
              </a:xfrm>
              <a:prstGeom prst="rect">
                <a:avLst/>
              </a:prstGeom>
            </p:spPr>
          </p:pic>
          <p:sp>
            <p:nvSpPr>
              <p:cNvPr id="11" name="Rectangle 10"/>
              <p:cNvSpPr/>
              <p:nvPr/>
            </p:nvSpPr>
            <p:spPr>
              <a:xfrm>
                <a:off x="6700519" y="2652942"/>
                <a:ext cx="1728043" cy="184666"/>
              </a:xfrm>
              <a:prstGeom prst="rect">
                <a:avLst/>
              </a:prstGeom>
            </p:spPr>
            <p:txBody>
              <a:bodyPr wrap="square">
                <a:spAutoFit/>
              </a:bodyPr>
              <a:lstStyle/>
              <a:p>
                <a:r>
                  <a:rPr lang="en-US" sz="600" dirty="0">
                    <a:latin typeface="Times New Roman"/>
                    <a:cs typeface="Times New Roman"/>
                  </a:rPr>
                  <a:t>http://</a:t>
                </a:r>
                <a:r>
                  <a:rPr lang="en-US" sz="600" dirty="0" err="1">
                    <a:latin typeface="Times New Roman"/>
                    <a:cs typeface="Times New Roman"/>
                  </a:rPr>
                  <a:t>www.stlukeseye.com/anatomy/Cornea.asp</a:t>
                </a:r>
                <a:endParaRPr lang="en-US" sz="600" dirty="0">
                  <a:latin typeface="Times New Roman"/>
                  <a:cs typeface="Times New Roman"/>
                </a:endParaRPr>
              </a:p>
            </p:txBody>
          </p:sp>
        </p:grpSp>
        <p:grpSp>
          <p:nvGrpSpPr>
            <p:cNvPr id="7" name="Group 6"/>
            <p:cNvGrpSpPr/>
            <p:nvPr/>
          </p:nvGrpSpPr>
          <p:grpSpPr>
            <a:xfrm>
              <a:off x="5812483" y="3321667"/>
              <a:ext cx="3476366" cy="2102506"/>
              <a:chOff x="5812483" y="3321667"/>
              <a:chExt cx="3476366" cy="2102506"/>
            </a:xfrm>
          </p:grpSpPr>
          <p:pic>
            <p:nvPicPr>
              <p:cNvPr id="8" name="Picture 7"/>
              <p:cNvPicPr>
                <a:picLocks noChangeAspect="1"/>
              </p:cNvPicPr>
              <p:nvPr/>
            </p:nvPicPr>
            <p:blipFill>
              <a:blip r:embed="rId4"/>
              <a:stretch>
                <a:fillRect/>
              </a:stretch>
            </p:blipFill>
            <p:spPr>
              <a:xfrm>
                <a:off x="5960809" y="3321667"/>
                <a:ext cx="3003580" cy="2102506"/>
              </a:xfrm>
              <a:prstGeom prst="rect">
                <a:avLst/>
              </a:prstGeom>
            </p:spPr>
          </p:pic>
          <p:sp>
            <p:nvSpPr>
              <p:cNvPr id="9" name="Rectangle 8"/>
              <p:cNvSpPr/>
              <p:nvPr/>
            </p:nvSpPr>
            <p:spPr>
              <a:xfrm>
                <a:off x="5812483" y="5239507"/>
                <a:ext cx="3476366" cy="184666"/>
              </a:xfrm>
              <a:prstGeom prst="rect">
                <a:avLst/>
              </a:prstGeom>
            </p:spPr>
            <p:txBody>
              <a:bodyPr wrap="square">
                <a:spAutoFit/>
              </a:bodyPr>
              <a:lstStyle/>
              <a:p>
                <a:r>
                  <a:rPr lang="en-US" sz="600" dirty="0">
                    <a:latin typeface="Times New Roman"/>
                    <a:cs typeface="Times New Roman"/>
                  </a:rPr>
                  <a:t>http://www.shorelinevision.com/visiondata/db/UPLOADEDIMAGES/cornea2-20071103-164958.jpg</a:t>
                </a:r>
              </a:p>
            </p:txBody>
          </p:sp>
        </p:grpSp>
      </p:grpSp>
      <p:sp>
        <p:nvSpPr>
          <p:cNvPr id="12" name="TextBox 11"/>
          <p:cNvSpPr txBox="1"/>
          <p:nvPr/>
        </p:nvSpPr>
        <p:spPr>
          <a:xfrm>
            <a:off x="277124" y="251497"/>
            <a:ext cx="7254848" cy="800219"/>
          </a:xfrm>
          <a:prstGeom prst="rect">
            <a:avLst/>
          </a:prstGeom>
          <a:noFill/>
        </p:spPr>
        <p:txBody>
          <a:bodyPr wrap="square" rtlCol="0">
            <a:spAutoFit/>
          </a:bodyPr>
          <a:lstStyle/>
          <a:p>
            <a:r>
              <a:rPr lang="en-US" sz="4600" dirty="0">
                <a:latin typeface="Times New Roman"/>
                <a:cs typeface="Times New Roman"/>
              </a:rPr>
              <a:t>The Human Eye - Cornea</a:t>
            </a:r>
          </a:p>
        </p:txBody>
      </p:sp>
    </p:spTree>
    <p:extLst>
      <p:ext uri="{BB962C8B-B14F-4D97-AF65-F5344CB8AC3E}">
        <p14:creationId xmlns:p14="http://schemas.microsoft.com/office/powerpoint/2010/main" val="3661479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4019" y="72933"/>
            <a:ext cx="8737450" cy="769441"/>
          </a:xfrm>
          <a:prstGeom prst="rect">
            <a:avLst/>
          </a:prstGeom>
          <a:noFill/>
        </p:spPr>
        <p:txBody>
          <a:bodyPr wrap="square" rtlCol="0">
            <a:spAutoFit/>
          </a:bodyPr>
          <a:lstStyle/>
          <a:p>
            <a:r>
              <a:rPr lang="en-US" sz="4400" dirty="0">
                <a:latin typeface="Times New Roman"/>
                <a:cs typeface="Times New Roman"/>
              </a:rPr>
              <a:t>The Human Eye – Iris</a:t>
            </a:r>
          </a:p>
        </p:txBody>
      </p:sp>
      <p:sp>
        <p:nvSpPr>
          <p:cNvPr id="2" name="Rectangle 1"/>
          <p:cNvSpPr/>
          <p:nvPr/>
        </p:nvSpPr>
        <p:spPr>
          <a:xfrm>
            <a:off x="384985" y="1020938"/>
            <a:ext cx="4694493" cy="3600986"/>
          </a:xfrm>
          <a:prstGeom prst="rect">
            <a:avLst/>
          </a:prstGeom>
        </p:spPr>
        <p:txBody>
          <a:bodyPr wrap="square">
            <a:spAutoFit/>
          </a:bodyPr>
          <a:lstStyle/>
          <a:p>
            <a:pPr marL="285750" indent="-285750" algn="just">
              <a:buFont typeface="Arial" panose="020B0604020202020204" pitchFamily="34" charset="0"/>
              <a:buChar char="•"/>
            </a:pPr>
            <a:r>
              <a:rPr lang="en-US" sz="1500" dirty="0">
                <a:latin typeface="Times New Roman"/>
                <a:cs typeface="Times New Roman"/>
              </a:rPr>
              <a:t>The colored part of the eye which helps regulate the amount of light entering the eye through the pupil (black hole). </a:t>
            </a:r>
          </a:p>
          <a:p>
            <a:pPr marL="285750" indent="-285750" algn="just">
              <a:buFont typeface="Arial" panose="020B0604020202020204" pitchFamily="34" charset="0"/>
              <a:buChar char="•"/>
            </a:pPr>
            <a:endParaRPr lang="en-US" sz="1500" dirty="0">
              <a:latin typeface="Times New Roman"/>
              <a:cs typeface="Times New Roman"/>
            </a:endParaRPr>
          </a:p>
          <a:p>
            <a:pPr marL="285750" indent="-285750" algn="just">
              <a:buFont typeface="Arial" panose="020B0604020202020204" pitchFamily="34" charset="0"/>
              <a:buChar char="•"/>
            </a:pPr>
            <a:r>
              <a:rPr lang="en-US" sz="1500" dirty="0">
                <a:latin typeface="Times New Roman"/>
                <a:cs typeface="Times New Roman"/>
              </a:rPr>
              <a:t>In bright light, the sphincter contracts, causing the pupil to constrict.  The dilator muscle runs radially through the iris, like spokes on a wheel.  This muscle dilates the eye in dim lighting. </a:t>
            </a:r>
          </a:p>
          <a:p>
            <a:pPr marL="285750" indent="-285750" algn="just">
              <a:buFont typeface="Arial" panose="020B0604020202020204" pitchFamily="34" charset="0"/>
              <a:buChar char="•"/>
            </a:pPr>
            <a:endParaRPr lang="en-US" sz="1500" dirty="0">
              <a:latin typeface="Times New Roman"/>
              <a:cs typeface="Times New Roman"/>
            </a:endParaRPr>
          </a:p>
          <a:p>
            <a:pPr marL="285750" indent="-285750" algn="just">
              <a:buFont typeface="Arial" panose="020B0604020202020204" pitchFamily="34" charset="0"/>
              <a:buChar char="•"/>
            </a:pPr>
            <a:r>
              <a:rPr lang="en-US" sz="1500" dirty="0">
                <a:latin typeface="Times New Roman"/>
                <a:cs typeface="Times New Roman"/>
              </a:rPr>
              <a:t>The iris is flat and divides the front of the eye (anterior chamber) from the back of the eye (posterior chamber).  Its color comes from microscopic pigment cells called melanin.  The color, texture, and patterns of each person's iris are as unique as a fingerprint.</a:t>
            </a:r>
          </a:p>
          <a:p>
            <a:endParaRPr lang="en-US" dirty="0">
              <a:latin typeface="Times New Roman"/>
              <a:cs typeface="Times New Roman"/>
            </a:endParaRPr>
          </a:p>
        </p:txBody>
      </p:sp>
      <p:grpSp>
        <p:nvGrpSpPr>
          <p:cNvPr id="3" name="Group 2">
            <a:extLst>
              <a:ext uri="{FF2B5EF4-FFF2-40B4-BE49-F238E27FC236}">
                <a16:creationId xmlns:a16="http://schemas.microsoft.com/office/drawing/2014/main" id="{5A5BE12D-77C6-838E-AA5A-F6F26A14D07E}"/>
              </a:ext>
            </a:extLst>
          </p:cNvPr>
          <p:cNvGrpSpPr/>
          <p:nvPr/>
        </p:nvGrpSpPr>
        <p:grpSpPr>
          <a:xfrm>
            <a:off x="5381297" y="3160986"/>
            <a:ext cx="3580172" cy="3683876"/>
            <a:chOff x="5087007" y="784769"/>
            <a:chExt cx="3838794" cy="3956200"/>
          </a:xfrm>
        </p:grpSpPr>
        <p:pic>
          <p:nvPicPr>
            <p:cNvPr id="10" name="Picture 2">
              <a:extLst>
                <a:ext uri="{FF2B5EF4-FFF2-40B4-BE49-F238E27FC236}">
                  <a16:creationId xmlns:a16="http://schemas.microsoft.com/office/drawing/2014/main" id="{1A34A1C7-D345-B7BB-5A6A-8F38DC3CCB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0994" y="784769"/>
              <a:ext cx="3744807" cy="36576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621584C-C629-54B4-71D8-D2DC78B4857B}"/>
                </a:ext>
              </a:extLst>
            </p:cNvPr>
            <p:cNvSpPr txBox="1"/>
            <p:nvPr/>
          </p:nvSpPr>
          <p:spPr>
            <a:xfrm>
              <a:off x="5087007" y="4402415"/>
              <a:ext cx="3838794" cy="338554"/>
            </a:xfrm>
            <a:prstGeom prst="rect">
              <a:avLst/>
            </a:prstGeom>
            <a:noFill/>
          </p:spPr>
          <p:txBody>
            <a:bodyPr wrap="square">
              <a:spAutoFit/>
            </a:bodyPr>
            <a:lstStyle/>
            <a:p>
              <a:r>
                <a:rPr lang="en-US" sz="800" dirty="0">
                  <a:latin typeface="Times New Roman" panose="02020603050405020304" pitchFamily="18" charset="0"/>
                  <a:cs typeface="Times New Roman" panose="02020603050405020304" pitchFamily="18" charset="0"/>
                </a:rPr>
                <a:t>https://</a:t>
              </a:r>
              <a:r>
                <a:rPr lang="en-US" sz="800" dirty="0" err="1">
                  <a:latin typeface="Times New Roman" panose="02020603050405020304" pitchFamily="18" charset="0"/>
                  <a:cs typeface="Times New Roman" panose="02020603050405020304" pitchFamily="18" charset="0"/>
                </a:rPr>
                <a:t>www.smithsonianmag.com</a:t>
              </a:r>
              <a:r>
                <a:rPr lang="en-US" sz="800" dirty="0">
                  <a:latin typeface="Times New Roman" panose="02020603050405020304" pitchFamily="18" charset="0"/>
                  <a:cs typeface="Times New Roman" panose="02020603050405020304" pitchFamily="18" charset="0"/>
                </a:rPr>
                <a:t>/smart-news/the-science-behind-these-amazing-photographs-of-the-human-eye-118697490/</a:t>
              </a:r>
            </a:p>
          </p:txBody>
        </p:sp>
      </p:grpSp>
      <p:grpSp>
        <p:nvGrpSpPr>
          <p:cNvPr id="14" name="Group 13">
            <a:extLst>
              <a:ext uri="{FF2B5EF4-FFF2-40B4-BE49-F238E27FC236}">
                <a16:creationId xmlns:a16="http://schemas.microsoft.com/office/drawing/2014/main" id="{5D9D8414-C436-5E05-2E97-9EFAACBDD8BA}"/>
              </a:ext>
            </a:extLst>
          </p:cNvPr>
          <p:cNvGrpSpPr/>
          <p:nvPr/>
        </p:nvGrpSpPr>
        <p:grpSpPr>
          <a:xfrm>
            <a:off x="5661497" y="894920"/>
            <a:ext cx="2761149" cy="1983965"/>
            <a:chOff x="5628288" y="4701015"/>
            <a:chExt cx="2761149" cy="1983965"/>
          </a:xfrm>
        </p:grpSpPr>
        <p:sp>
          <p:nvSpPr>
            <p:cNvPr id="15" name="TextBox 14">
              <a:extLst>
                <a:ext uri="{FF2B5EF4-FFF2-40B4-BE49-F238E27FC236}">
                  <a16:creationId xmlns:a16="http://schemas.microsoft.com/office/drawing/2014/main" id="{0F3F9648-0494-B4A0-64AE-06356D6CD33E}"/>
                </a:ext>
              </a:extLst>
            </p:cNvPr>
            <p:cNvSpPr txBox="1"/>
            <p:nvPr/>
          </p:nvSpPr>
          <p:spPr>
            <a:xfrm>
              <a:off x="5628288" y="6469536"/>
              <a:ext cx="2427889" cy="215444"/>
            </a:xfrm>
            <a:prstGeom prst="rect">
              <a:avLst/>
            </a:prstGeom>
            <a:noFill/>
          </p:spPr>
          <p:txBody>
            <a:bodyPr wrap="square">
              <a:spAutoFit/>
            </a:bodyPr>
            <a:lstStyle/>
            <a:p>
              <a:r>
                <a:rPr lang="en-US" sz="800" dirty="0">
                  <a:latin typeface="Times New Roman" panose="02020603050405020304" pitchFamily="18" charset="0"/>
                  <a:cs typeface="Times New Roman" panose="02020603050405020304" pitchFamily="18" charset="0"/>
                </a:rPr>
                <a:t>http://</a:t>
              </a:r>
              <a:r>
                <a:rPr lang="en-US" sz="800" dirty="0" err="1">
                  <a:latin typeface="Times New Roman" panose="02020603050405020304" pitchFamily="18" charset="0"/>
                  <a:cs typeface="Times New Roman" panose="02020603050405020304" pitchFamily="18" charset="0"/>
                </a:rPr>
                <a:t>www.pceyeglasses.com</a:t>
              </a:r>
              <a:r>
                <a:rPr lang="en-US" sz="800" dirty="0">
                  <a:latin typeface="Times New Roman" panose="02020603050405020304" pitchFamily="18" charset="0"/>
                  <a:cs typeface="Times New Roman" panose="02020603050405020304" pitchFamily="18" charset="0"/>
                </a:rPr>
                <a:t>/eye-</a:t>
              </a:r>
              <a:r>
                <a:rPr lang="en-US" sz="800" dirty="0" err="1">
                  <a:latin typeface="Times New Roman" panose="02020603050405020304" pitchFamily="18" charset="0"/>
                  <a:cs typeface="Times New Roman" panose="02020603050405020304" pitchFamily="18" charset="0"/>
                </a:rPr>
                <a:t>anatomy.html</a:t>
              </a:r>
              <a:endParaRPr lang="en-US" sz="800" dirty="0">
                <a:latin typeface="Times New Roman" panose="02020603050405020304" pitchFamily="18" charset="0"/>
                <a:cs typeface="Times New Roman" panose="02020603050405020304" pitchFamily="18" charset="0"/>
              </a:endParaRPr>
            </a:p>
          </p:txBody>
        </p:sp>
        <p:pic>
          <p:nvPicPr>
            <p:cNvPr id="16" name="Picture 15" descr="Diagram&#10;&#10;Description automatically generated">
              <a:extLst>
                <a:ext uri="{FF2B5EF4-FFF2-40B4-BE49-F238E27FC236}">
                  <a16:creationId xmlns:a16="http://schemas.microsoft.com/office/drawing/2014/main" id="{B140AD6C-F6F6-8952-9510-BA84484A1B3C}"/>
                </a:ext>
              </a:extLst>
            </p:cNvPr>
            <p:cNvPicPr>
              <a:picLocks noChangeAspect="1"/>
            </p:cNvPicPr>
            <p:nvPr/>
          </p:nvPicPr>
          <p:blipFill>
            <a:blip r:embed="rId3"/>
            <a:stretch>
              <a:fillRect/>
            </a:stretch>
          </p:blipFill>
          <p:spPr>
            <a:xfrm>
              <a:off x="5717357" y="4701015"/>
              <a:ext cx="2672080" cy="1828800"/>
            </a:xfrm>
            <a:prstGeom prst="rect">
              <a:avLst/>
            </a:prstGeom>
          </p:spPr>
        </p:pic>
      </p:grpSp>
      <p:grpSp>
        <p:nvGrpSpPr>
          <p:cNvPr id="8" name="Group 7">
            <a:extLst>
              <a:ext uri="{FF2B5EF4-FFF2-40B4-BE49-F238E27FC236}">
                <a16:creationId xmlns:a16="http://schemas.microsoft.com/office/drawing/2014/main" id="{A2E8C76F-CA5B-0B70-F87C-BBE15D8CAD8D}"/>
              </a:ext>
            </a:extLst>
          </p:cNvPr>
          <p:cNvGrpSpPr/>
          <p:nvPr/>
        </p:nvGrpSpPr>
        <p:grpSpPr>
          <a:xfrm>
            <a:off x="942144" y="4425542"/>
            <a:ext cx="3798021" cy="2404766"/>
            <a:chOff x="942144" y="4425542"/>
            <a:chExt cx="3798021" cy="2404766"/>
          </a:xfrm>
        </p:grpSpPr>
        <p:pic>
          <p:nvPicPr>
            <p:cNvPr id="6" name="Picture 5" descr="Diagram of a diagram of the eyeball&#10;&#10;Description automatically generated">
              <a:extLst>
                <a:ext uri="{FF2B5EF4-FFF2-40B4-BE49-F238E27FC236}">
                  <a16:creationId xmlns:a16="http://schemas.microsoft.com/office/drawing/2014/main" id="{F53E8C04-559C-905A-421C-5435DBC6E5C8}"/>
                </a:ext>
              </a:extLst>
            </p:cNvPr>
            <p:cNvPicPr>
              <a:picLocks noChangeAspect="1"/>
            </p:cNvPicPr>
            <p:nvPr/>
          </p:nvPicPr>
          <p:blipFill>
            <a:blip r:embed="rId4"/>
            <a:stretch>
              <a:fillRect/>
            </a:stretch>
          </p:blipFill>
          <p:spPr>
            <a:xfrm>
              <a:off x="1106493" y="4425542"/>
              <a:ext cx="3251476" cy="2261695"/>
            </a:xfrm>
            <a:prstGeom prst="rect">
              <a:avLst/>
            </a:prstGeom>
          </p:spPr>
        </p:pic>
        <p:sp>
          <p:nvSpPr>
            <p:cNvPr id="7" name="TextBox 6">
              <a:extLst>
                <a:ext uri="{FF2B5EF4-FFF2-40B4-BE49-F238E27FC236}">
                  <a16:creationId xmlns:a16="http://schemas.microsoft.com/office/drawing/2014/main" id="{B22007B9-6719-E00D-3ACB-59B140B568E2}"/>
                </a:ext>
              </a:extLst>
            </p:cNvPr>
            <p:cNvSpPr txBox="1"/>
            <p:nvPr/>
          </p:nvSpPr>
          <p:spPr>
            <a:xfrm>
              <a:off x="942144" y="6614864"/>
              <a:ext cx="3798021" cy="215444"/>
            </a:xfrm>
            <a:prstGeom prst="rect">
              <a:avLst/>
            </a:prstGeom>
            <a:noFill/>
          </p:spPr>
          <p:txBody>
            <a:bodyPr wrap="square">
              <a:spAutoFit/>
            </a:bodyPr>
            <a:lstStyle/>
            <a:p>
              <a:r>
                <a:rPr lang="en-US" sz="800" dirty="0">
                  <a:latin typeface="Times New Roman" panose="02020603050405020304" pitchFamily="18" charset="0"/>
                  <a:cs typeface="Times New Roman" panose="02020603050405020304" pitchFamily="18" charset="0"/>
                </a:rPr>
                <a:t>Clinically Oriented Anatomy, Keith L. Moore, et. al, 8</a:t>
              </a:r>
              <a:r>
                <a:rPr lang="en-US" sz="800" baseline="30000" dirty="0">
                  <a:latin typeface="Times New Roman" panose="02020603050405020304" pitchFamily="18" charset="0"/>
                  <a:cs typeface="Times New Roman" panose="02020603050405020304" pitchFamily="18" charset="0"/>
                </a:rPr>
                <a:t>th</a:t>
              </a:r>
              <a:r>
                <a:rPr lang="en-US" sz="800" dirty="0">
                  <a:latin typeface="Times New Roman" panose="02020603050405020304" pitchFamily="18" charset="0"/>
                  <a:cs typeface="Times New Roman" panose="02020603050405020304" pitchFamily="18" charset="0"/>
                </a:rPr>
                <a:t> Ed.,  Wolters Kluwer, 2018/</a:t>
              </a:r>
            </a:p>
          </p:txBody>
        </p:sp>
      </p:grpSp>
    </p:spTree>
    <p:extLst>
      <p:ext uri="{BB962C8B-B14F-4D97-AF65-F5344CB8AC3E}">
        <p14:creationId xmlns:p14="http://schemas.microsoft.com/office/powerpoint/2010/main" val="1707055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8022" y="46011"/>
            <a:ext cx="8737450" cy="769441"/>
          </a:xfrm>
          <a:prstGeom prst="rect">
            <a:avLst/>
          </a:prstGeom>
          <a:noFill/>
        </p:spPr>
        <p:txBody>
          <a:bodyPr wrap="square" rtlCol="0">
            <a:spAutoFit/>
          </a:bodyPr>
          <a:lstStyle/>
          <a:p>
            <a:r>
              <a:rPr lang="en-US" sz="4400" dirty="0">
                <a:latin typeface="Times New Roman"/>
                <a:cs typeface="Times New Roman"/>
              </a:rPr>
              <a:t>The Human Eye – Lens</a:t>
            </a:r>
          </a:p>
        </p:txBody>
      </p:sp>
      <p:sp>
        <p:nvSpPr>
          <p:cNvPr id="2" name="Rectangle 1"/>
          <p:cNvSpPr/>
          <p:nvPr/>
        </p:nvSpPr>
        <p:spPr>
          <a:xfrm>
            <a:off x="277124" y="920338"/>
            <a:ext cx="4453548" cy="3693319"/>
          </a:xfrm>
          <a:prstGeom prst="rect">
            <a:avLst/>
          </a:prstGeom>
        </p:spPr>
        <p:txBody>
          <a:bodyPr wrap="square">
            <a:spAutoFit/>
          </a:bodyPr>
          <a:lstStyle/>
          <a:p>
            <a:pPr marL="285750" indent="-285750" algn="just">
              <a:buFont typeface="Arial" panose="020B0604020202020204" pitchFamily="34" charset="0"/>
              <a:buChar char="•"/>
            </a:pPr>
            <a:r>
              <a:rPr lang="en-US" dirty="0">
                <a:latin typeface="Times New Roman"/>
                <a:cs typeface="Times New Roman"/>
              </a:rPr>
              <a:t>The crystalline lens is located just behind the iris.  Its purpose is to focus light onto the  retina.  The nucleus, the innermost part of the lens, is surrounded by softer material called the cortex.   The lens is encased in a capsular-like bag and suspended within the eye by tiny delicate fibers called </a:t>
            </a:r>
            <a:r>
              <a:rPr lang="en-US" i="1" dirty="0" err="1">
                <a:latin typeface="Times New Roman"/>
                <a:cs typeface="Times New Roman"/>
              </a:rPr>
              <a:t>zonules</a:t>
            </a:r>
            <a:r>
              <a:rPr lang="en-US" dirty="0">
                <a:latin typeface="Times New Roman"/>
                <a:cs typeface="Times New Roman"/>
              </a:rPr>
              <a:t>.  </a:t>
            </a:r>
          </a:p>
          <a:p>
            <a:pPr algn="just">
              <a:buFont typeface="Arial"/>
              <a:buChar char="•"/>
            </a:pPr>
            <a:endParaRPr lang="en-US" dirty="0">
              <a:latin typeface="Times New Roman"/>
              <a:cs typeface="Times New Roman"/>
            </a:endParaRPr>
          </a:p>
          <a:p>
            <a:pPr marL="285750" indent="-285750" algn="just">
              <a:buFont typeface="Arial" panose="020B0604020202020204" pitchFamily="34" charset="0"/>
              <a:buChar char="•"/>
            </a:pPr>
            <a:r>
              <a:rPr lang="en-US" dirty="0">
                <a:latin typeface="Times New Roman"/>
                <a:cs typeface="Times New Roman"/>
              </a:rPr>
              <a:t>In young people, the lens changes shape to adjust for close or distance vision.  This is called </a:t>
            </a:r>
            <a:r>
              <a:rPr lang="en-US" i="1" dirty="0">
                <a:latin typeface="Times New Roman"/>
                <a:cs typeface="Times New Roman"/>
              </a:rPr>
              <a:t>accommodation</a:t>
            </a:r>
            <a:r>
              <a:rPr lang="en-US" dirty="0">
                <a:latin typeface="Times New Roman"/>
                <a:cs typeface="Times New Roman"/>
              </a:rPr>
              <a:t>.  With age, the lens gradually hardens, diminishing the ability to accommodate.</a:t>
            </a:r>
          </a:p>
        </p:txBody>
      </p:sp>
      <p:grpSp>
        <p:nvGrpSpPr>
          <p:cNvPr id="10" name="Group 9"/>
          <p:cNvGrpSpPr>
            <a:grpSpLocks noChangeAspect="1"/>
          </p:cNvGrpSpPr>
          <p:nvPr/>
        </p:nvGrpSpPr>
        <p:grpSpPr>
          <a:xfrm>
            <a:off x="4797020" y="1314992"/>
            <a:ext cx="4114800" cy="2722584"/>
            <a:chOff x="4645720" y="1063040"/>
            <a:chExt cx="4572000" cy="3025093"/>
          </a:xfrm>
        </p:grpSpPr>
        <p:pic>
          <p:nvPicPr>
            <p:cNvPr id="3" name="Picture 2"/>
            <p:cNvPicPr>
              <a:picLocks noChangeAspect="1"/>
            </p:cNvPicPr>
            <p:nvPr/>
          </p:nvPicPr>
          <p:blipFill>
            <a:blip r:embed="rId2"/>
            <a:stretch>
              <a:fillRect/>
            </a:stretch>
          </p:blipFill>
          <p:spPr>
            <a:xfrm>
              <a:off x="4645720" y="1063040"/>
              <a:ext cx="4498280" cy="3025093"/>
            </a:xfrm>
            <a:prstGeom prst="rect">
              <a:avLst/>
            </a:prstGeom>
          </p:spPr>
        </p:pic>
        <p:sp>
          <p:nvSpPr>
            <p:cNvPr id="9" name="Rectangle 8"/>
            <p:cNvSpPr/>
            <p:nvPr/>
          </p:nvSpPr>
          <p:spPr>
            <a:xfrm>
              <a:off x="4645720" y="3687311"/>
              <a:ext cx="4572000" cy="400110"/>
            </a:xfrm>
            <a:prstGeom prst="rect">
              <a:avLst/>
            </a:prstGeom>
          </p:spPr>
          <p:txBody>
            <a:bodyPr>
              <a:spAutoFit/>
            </a:bodyPr>
            <a:lstStyle/>
            <a:p>
              <a:r>
                <a:rPr lang="en-US" sz="1000" dirty="0">
                  <a:latin typeface="Times New Roman"/>
                  <a:cs typeface="Times New Roman"/>
                </a:rPr>
                <a:t>http://</a:t>
              </a:r>
              <a:r>
                <a:rPr lang="en-US" sz="1000" dirty="0" err="1">
                  <a:latin typeface="Times New Roman"/>
                  <a:cs typeface="Times New Roman"/>
                </a:rPr>
                <a:t>www.med.mun.ca</a:t>
              </a:r>
              <a:r>
                <a:rPr lang="en-US" sz="1000" dirty="0">
                  <a:latin typeface="Times New Roman"/>
                  <a:cs typeface="Times New Roman"/>
                </a:rPr>
                <a:t>/</a:t>
              </a:r>
              <a:r>
                <a:rPr lang="en-US" sz="1000" dirty="0" err="1">
                  <a:latin typeface="Times New Roman"/>
                  <a:cs typeface="Times New Roman"/>
                </a:rPr>
                <a:t>getdoc</a:t>
              </a:r>
              <a:r>
                <a:rPr lang="en-US" sz="1000" dirty="0">
                  <a:latin typeface="Times New Roman"/>
                  <a:cs typeface="Times New Roman"/>
                </a:rPr>
                <a:t>/bb1b99b8-ccf3-4468-a4f7-330eb74a1317/Example-6.aspx</a:t>
              </a:r>
            </a:p>
          </p:txBody>
        </p:sp>
      </p:grpSp>
      <p:grpSp>
        <p:nvGrpSpPr>
          <p:cNvPr id="11" name="Group 10">
            <a:extLst>
              <a:ext uri="{FF2B5EF4-FFF2-40B4-BE49-F238E27FC236}">
                <a16:creationId xmlns:a16="http://schemas.microsoft.com/office/drawing/2014/main" id="{5BE982DD-3DDA-95FF-9E37-CF83DC6FF644}"/>
              </a:ext>
            </a:extLst>
          </p:cNvPr>
          <p:cNvGrpSpPr/>
          <p:nvPr/>
        </p:nvGrpSpPr>
        <p:grpSpPr>
          <a:xfrm>
            <a:off x="5382035" y="4551025"/>
            <a:ext cx="2761149" cy="1983965"/>
            <a:chOff x="5628288" y="4701015"/>
            <a:chExt cx="2761149" cy="1983965"/>
          </a:xfrm>
        </p:grpSpPr>
        <p:sp>
          <p:nvSpPr>
            <p:cNvPr id="12" name="TextBox 11">
              <a:extLst>
                <a:ext uri="{FF2B5EF4-FFF2-40B4-BE49-F238E27FC236}">
                  <a16:creationId xmlns:a16="http://schemas.microsoft.com/office/drawing/2014/main" id="{E74A3D8D-F7B8-ACB9-A3B1-B22300E4BFA8}"/>
                </a:ext>
              </a:extLst>
            </p:cNvPr>
            <p:cNvSpPr txBox="1"/>
            <p:nvPr/>
          </p:nvSpPr>
          <p:spPr>
            <a:xfrm>
              <a:off x="5628288" y="6469536"/>
              <a:ext cx="2427889" cy="215444"/>
            </a:xfrm>
            <a:prstGeom prst="rect">
              <a:avLst/>
            </a:prstGeom>
            <a:noFill/>
          </p:spPr>
          <p:txBody>
            <a:bodyPr wrap="square">
              <a:spAutoFit/>
            </a:bodyPr>
            <a:lstStyle/>
            <a:p>
              <a:r>
                <a:rPr lang="en-US" sz="800" dirty="0">
                  <a:latin typeface="Times New Roman" panose="02020603050405020304" pitchFamily="18" charset="0"/>
                  <a:cs typeface="Times New Roman" panose="02020603050405020304" pitchFamily="18" charset="0"/>
                </a:rPr>
                <a:t>http://</a:t>
              </a:r>
              <a:r>
                <a:rPr lang="en-US" sz="800" dirty="0" err="1">
                  <a:latin typeface="Times New Roman" panose="02020603050405020304" pitchFamily="18" charset="0"/>
                  <a:cs typeface="Times New Roman" panose="02020603050405020304" pitchFamily="18" charset="0"/>
                </a:rPr>
                <a:t>www.pceyeglasses.com</a:t>
              </a:r>
              <a:r>
                <a:rPr lang="en-US" sz="800" dirty="0">
                  <a:latin typeface="Times New Roman" panose="02020603050405020304" pitchFamily="18" charset="0"/>
                  <a:cs typeface="Times New Roman" panose="02020603050405020304" pitchFamily="18" charset="0"/>
                </a:rPr>
                <a:t>/eye-</a:t>
              </a:r>
              <a:r>
                <a:rPr lang="en-US" sz="800" dirty="0" err="1">
                  <a:latin typeface="Times New Roman" panose="02020603050405020304" pitchFamily="18" charset="0"/>
                  <a:cs typeface="Times New Roman" panose="02020603050405020304" pitchFamily="18" charset="0"/>
                </a:rPr>
                <a:t>anatomy.html</a:t>
              </a:r>
              <a:endParaRPr lang="en-US" sz="800" dirty="0">
                <a:latin typeface="Times New Roman" panose="02020603050405020304" pitchFamily="18" charset="0"/>
                <a:cs typeface="Times New Roman" panose="02020603050405020304" pitchFamily="18" charset="0"/>
              </a:endParaRPr>
            </a:p>
          </p:txBody>
        </p:sp>
        <p:pic>
          <p:nvPicPr>
            <p:cNvPr id="13" name="Picture 12" descr="Diagram&#10;&#10;Description automatically generated">
              <a:extLst>
                <a:ext uri="{FF2B5EF4-FFF2-40B4-BE49-F238E27FC236}">
                  <a16:creationId xmlns:a16="http://schemas.microsoft.com/office/drawing/2014/main" id="{31579B1B-D680-629C-6C18-35E9B9BFA82E}"/>
                </a:ext>
              </a:extLst>
            </p:cNvPr>
            <p:cNvPicPr>
              <a:picLocks noChangeAspect="1"/>
            </p:cNvPicPr>
            <p:nvPr/>
          </p:nvPicPr>
          <p:blipFill>
            <a:blip r:embed="rId3"/>
            <a:stretch>
              <a:fillRect/>
            </a:stretch>
          </p:blipFill>
          <p:spPr>
            <a:xfrm>
              <a:off x="5717357" y="4701015"/>
              <a:ext cx="2672080" cy="1828800"/>
            </a:xfrm>
            <a:prstGeom prst="rect">
              <a:avLst/>
            </a:prstGeom>
          </p:spPr>
        </p:pic>
      </p:grpSp>
      <p:grpSp>
        <p:nvGrpSpPr>
          <p:cNvPr id="17" name="Group 16">
            <a:extLst>
              <a:ext uri="{FF2B5EF4-FFF2-40B4-BE49-F238E27FC236}">
                <a16:creationId xmlns:a16="http://schemas.microsoft.com/office/drawing/2014/main" id="{976396BC-770B-0AA5-887F-3BAF5575653C}"/>
              </a:ext>
            </a:extLst>
          </p:cNvPr>
          <p:cNvGrpSpPr/>
          <p:nvPr/>
        </p:nvGrpSpPr>
        <p:grpSpPr>
          <a:xfrm>
            <a:off x="1075635" y="4681492"/>
            <a:ext cx="3174325" cy="2016687"/>
            <a:chOff x="471959" y="4614964"/>
            <a:chExt cx="3174325" cy="2016687"/>
          </a:xfrm>
        </p:grpSpPr>
        <p:grpSp>
          <p:nvGrpSpPr>
            <p:cNvPr id="6" name="Group 5"/>
            <p:cNvGrpSpPr/>
            <p:nvPr/>
          </p:nvGrpSpPr>
          <p:grpSpPr>
            <a:xfrm>
              <a:off x="471959" y="4614964"/>
              <a:ext cx="3174325" cy="2016687"/>
              <a:chOff x="713082" y="3450320"/>
              <a:chExt cx="4249677" cy="2743200"/>
            </a:xfrm>
          </p:grpSpPr>
          <p:pic>
            <p:nvPicPr>
              <p:cNvPr id="7" name="Picture 6"/>
              <p:cNvPicPr>
                <a:picLocks noChangeAspect="1"/>
              </p:cNvPicPr>
              <p:nvPr/>
            </p:nvPicPr>
            <p:blipFill>
              <a:blip r:embed="rId4"/>
              <a:stretch>
                <a:fillRect/>
              </a:stretch>
            </p:blipFill>
            <p:spPr>
              <a:xfrm>
                <a:off x="713082" y="3450320"/>
                <a:ext cx="4249677" cy="2743200"/>
              </a:xfrm>
              <a:prstGeom prst="rect">
                <a:avLst/>
              </a:prstGeom>
            </p:spPr>
          </p:pic>
          <p:sp>
            <p:nvSpPr>
              <p:cNvPr id="8" name="Rectangle 7"/>
              <p:cNvSpPr/>
              <p:nvPr/>
            </p:nvSpPr>
            <p:spPr>
              <a:xfrm>
                <a:off x="713082" y="6008854"/>
                <a:ext cx="3698992" cy="184666"/>
              </a:xfrm>
              <a:prstGeom prst="rect">
                <a:avLst/>
              </a:prstGeom>
            </p:spPr>
            <p:txBody>
              <a:bodyPr wrap="square">
                <a:spAutoFit/>
              </a:bodyPr>
              <a:lstStyle/>
              <a:p>
                <a:r>
                  <a:rPr lang="en-US" sz="600" dirty="0">
                    <a:latin typeface="Times New Roman"/>
                    <a:cs typeface="Times New Roman"/>
                  </a:rPr>
                  <a:t>http://www.missionforvisionusa.org/anatomy/uploaded_images/GrosASlabMfV-702936.jpg</a:t>
                </a:r>
              </a:p>
            </p:txBody>
          </p:sp>
        </p:grpSp>
        <p:sp>
          <p:nvSpPr>
            <p:cNvPr id="4" name="Left Brace 3">
              <a:extLst>
                <a:ext uri="{FF2B5EF4-FFF2-40B4-BE49-F238E27FC236}">
                  <a16:creationId xmlns:a16="http://schemas.microsoft.com/office/drawing/2014/main" id="{D49F5542-E605-465D-114F-E7F48C6D42CA}"/>
                </a:ext>
              </a:extLst>
            </p:cNvPr>
            <p:cNvSpPr/>
            <p:nvPr/>
          </p:nvSpPr>
          <p:spPr>
            <a:xfrm rot="10800000">
              <a:off x="2503898" y="5132306"/>
              <a:ext cx="59836" cy="557048"/>
            </a:xfrm>
            <a:prstGeom prst="leftBrac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7591207-39C4-00F6-D10B-B80CC66B3261}"/>
                    </a:ext>
                  </a:extLst>
                </p:cNvPr>
                <p:cNvSpPr txBox="1"/>
                <p:nvPr/>
              </p:nvSpPr>
              <p:spPr>
                <a:xfrm>
                  <a:off x="2663746" y="5272330"/>
                  <a:ext cx="64806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panose="02040503050406030204" pitchFamily="18" charset="0"/>
                          </a:rPr>
                          <m:t>3−4</m:t>
                        </m:r>
                        <m:r>
                          <a:rPr lang="en-US" sz="1200" b="0" i="1" smtClean="0">
                            <a:solidFill>
                              <a:srgbClr val="FF0000"/>
                            </a:solidFill>
                            <a:latin typeface="Cambria Math" panose="02040503050406030204" pitchFamily="18" charset="0"/>
                          </a:rPr>
                          <m:t>𝑚𝑚</m:t>
                        </m:r>
                      </m:oMath>
                    </m:oMathPara>
                  </a14:m>
                  <a:endParaRPr lang="en-US" sz="1200" dirty="0">
                    <a:solidFill>
                      <a:srgbClr val="FF0000"/>
                    </a:solidFill>
                  </a:endParaRPr>
                </a:p>
              </p:txBody>
            </p:sp>
          </mc:Choice>
          <mc:Fallback xmlns="">
            <p:sp>
              <p:nvSpPr>
                <p:cNvPr id="14" name="TextBox 13">
                  <a:extLst>
                    <a:ext uri="{FF2B5EF4-FFF2-40B4-BE49-F238E27FC236}">
                      <a16:creationId xmlns:a16="http://schemas.microsoft.com/office/drawing/2014/main" id="{B7591207-39C4-00F6-D10B-B80CC66B3261}"/>
                    </a:ext>
                  </a:extLst>
                </p:cNvPr>
                <p:cNvSpPr txBox="1">
                  <a:spLocks noRot="1" noChangeAspect="1" noMove="1" noResize="1" noEditPoints="1" noAdjustHandles="1" noChangeArrowheads="1" noChangeShapeType="1" noTextEdit="1"/>
                </p:cNvSpPr>
                <p:nvPr/>
              </p:nvSpPr>
              <p:spPr>
                <a:xfrm>
                  <a:off x="2663746" y="5272330"/>
                  <a:ext cx="648062" cy="184666"/>
                </a:xfrm>
                <a:prstGeom prst="rect">
                  <a:avLst/>
                </a:prstGeom>
                <a:blipFill>
                  <a:blip r:embed="rId5"/>
                  <a:stretch>
                    <a:fillRect l="-5769" r="-5769" b="-6667"/>
                  </a:stretch>
                </a:blipFill>
              </p:spPr>
              <p:txBody>
                <a:bodyPr/>
                <a:lstStyle/>
                <a:p>
                  <a:r>
                    <a:rPr lang="en-US">
                      <a:noFill/>
                    </a:rPr>
                    <a:t> </a:t>
                  </a:r>
                </a:p>
              </p:txBody>
            </p:sp>
          </mc:Fallback>
        </mc:AlternateContent>
        <p:sp>
          <p:nvSpPr>
            <p:cNvPr id="15" name="Left Brace 14">
              <a:extLst>
                <a:ext uri="{FF2B5EF4-FFF2-40B4-BE49-F238E27FC236}">
                  <a16:creationId xmlns:a16="http://schemas.microsoft.com/office/drawing/2014/main" id="{DAA9B2EC-E920-4678-3C31-8289B54167A1}"/>
                </a:ext>
              </a:extLst>
            </p:cNvPr>
            <p:cNvSpPr/>
            <p:nvPr/>
          </p:nvSpPr>
          <p:spPr>
            <a:xfrm rot="5400000">
              <a:off x="1732658" y="4349734"/>
              <a:ext cx="135758" cy="1128581"/>
            </a:xfrm>
            <a:prstGeom prst="leftBrac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C98D048-6CDD-3049-C6BE-E2F99AB8D697}"/>
                    </a:ext>
                  </a:extLst>
                </p:cNvPr>
                <p:cNvSpPr txBox="1"/>
                <p:nvPr/>
              </p:nvSpPr>
              <p:spPr>
                <a:xfrm>
                  <a:off x="1568390" y="4638222"/>
                  <a:ext cx="4642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panose="02040503050406030204" pitchFamily="18" charset="0"/>
                          </a:rPr>
                          <m:t>10</m:t>
                        </m:r>
                        <m:r>
                          <a:rPr lang="en-US" sz="1200" b="0" i="1" smtClean="0">
                            <a:solidFill>
                              <a:srgbClr val="FF0000"/>
                            </a:solidFill>
                            <a:latin typeface="Cambria Math" panose="02040503050406030204" pitchFamily="18" charset="0"/>
                          </a:rPr>
                          <m:t>𝑚𝑚</m:t>
                        </m:r>
                      </m:oMath>
                    </m:oMathPara>
                  </a14:m>
                  <a:endParaRPr lang="en-US" sz="1200" dirty="0">
                    <a:solidFill>
                      <a:srgbClr val="FF0000"/>
                    </a:solidFill>
                  </a:endParaRPr>
                </a:p>
              </p:txBody>
            </p:sp>
          </mc:Choice>
          <mc:Fallback xmlns="">
            <p:sp>
              <p:nvSpPr>
                <p:cNvPr id="16" name="TextBox 15">
                  <a:extLst>
                    <a:ext uri="{FF2B5EF4-FFF2-40B4-BE49-F238E27FC236}">
                      <a16:creationId xmlns:a16="http://schemas.microsoft.com/office/drawing/2014/main" id="{7C98D048-6CDD-3049-C6BE-E2F99AB8D697}"/>
                    </a:ext>
                  </a:extLst>
                </p:cNvPr>
                <p:cNvSpPr txBox="1">
                  <a:spLocks noRot="1" noChangeAspect="1" noMove="1" noResize="1" noEditPoints="1" noAdjustHandles="1" noChangeArrowheads="1" noChangeShapeType="1" noTextEdit="1"/>
                </p:cNvSpPr>
                <p:nvPr/>
              </p:nvSpPr>
              <p:spPr>
                <a:xfrm>
                  <a:off x="1568390" y="4638222"/>
                  <a:ext cx="464294" cy="184666"/>
                </a:xfrm>
                <a:prstGeom prst="rect">
                  <a:avLst/>
                </a:prstGeom>
                <a:blipFill>
                  <a:blip r:embed="rId6"/>
                  <a:stretch>
                    <a:fillRect l="-8108" r="-8108" b="-6667"/>
                  </a:stretch>
                </a:blipFill>
              </p:spPr>
              <p:txBody>
                <a:bodyPr/>
                <a:lstStyle/>
                <a:p>
                  <a:r>
                    <a:rPr lang="en-US">
                      <a:noFill/>
                    </a:rPr>
                    <a:t> </a:t>
                  </a:r>
                </a:p>
              </p:txBody>
            </p:sp>
          </mc:Fallback>
        </mc:AlternateContent>
      </p:grpSp>
    </p:spTree>
    <p:extLst>
      <p:ext uri="{BB962C8B-B14F-4D97-AF65-F5344CB8AC3E}">
        <p14:creationId xmlns:p14="http://schemas.microsoft.com/office/powerpoint/2010/main" val="1707055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ChangeAspect="1"/>
          </p:cNvGrpSpPr>
          <p:nvPr/>
        </p:nvGrpSpPr>
        <p:grpSpPr>
          <a:xfrm>
            <a:off x="2041126" y="3523273"/>
            <a:ext cx="4572000" cy="3196405"/>
            <a:chOff x="1954922" y="3395285"/>
            <a:chExt cx="5427504" cy="3601439"/>
          </a:xfrm>
        </p:grpSpPr>
        <p:pic>
          <p:nvPicPr>
            <p:cNvPr id="5" name="Picture 4" descr="a partially dissected human eye to show the accommodative structu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4923" y="3395285"/>
              <a:ext cx="5427503" cy="3447550"/>
            </a:xfrm>
            <a:prstGeom prst="rect">
              <a:avLst/>
            </a:prstGeom>
          </p:spPr>
        </p:pic>
        <p:sp>
          <p:nvSpPr>
            <p:cNvPr id="6" name="Rectangle 5"/>
            <p:cNvSpPr/>
            <p:nvPr/>
          </p:nvSpPr>
          <p:spPr>
            <a:xfrm>
              <a:off x="1954922" y="6688947"/>
              <a:ext cx="5427503" cy="307777"/>
            </a:xfrm>
            <a:prstGeom prst="rect">
              <a:avLst/>
            </a:prstGeom>
          </p:spPr>
          <p:txBody>
            <a:bodyPr wrap="square">
              <a:spAutoFit/>
            </a:bodyPr>
            <a:lstStyle/>
            <a:p>
              <a:r>
                <a:rPr lang="en-US" sz="700" dirty="0">
                  <a:latin typeface="Times New Roman"/>
                  <a:cs typeface="Times New Roman"/>
                </a:rPr>
                <a:t>https://</a:t>
              </a:r>
              <a:r>
                <a:rPr lang="en-US" sz="700" dirty="0" err="1">
                  <a:latin typeface="Times New Roman"/>
                  <a:cs typeface="Times New Roman"/>
                </a:rPr>
                <a:t>www.thehealthscience.com</a:t>
              </a:r>
              <a:r>
                <a:rPr lang="en-US" sz="700" dirty="0">
                  <a:latin typeface="Times New Roman"/>
                  <a:cs typeface="Times New Roman"/>
                </a:rPr>
                <a:t>/sites/default/files/a%20partially%20dissected%20human%20eye%20to%20show%20the%20accommodative%20structures.jpg</a:t>
              </a:r>
            </a:p>
          </p:txBody>
        </p:sp>
      </p:grpSp>
      <p:sp>
        <p:nvSpPr>
          <p:cNvPr id="7" name="TextBox 6"/>
          <p:cNvSpPr txBox="1"/>
          <p:nvPr/>
        </p:nvSpPr>
        <p:spPr>
          <a:xfrm>
            <a:off x="277124" y="138322"/>
            <a:ext cx="8737450" cy="769441"/>
          </a:xfrm>
          <a:prstGeom prst="rect">
            <a:avLst/>
          </a:prstGeom>
          <a:noFill/>
        </p:spPr>
        <p:txBody>
          <a:bodyPr wrap="square" rtlCol="0">
            <a:spAutoFit/>
          </a:bodyPr>
          <a:lstStyle/>
          <a:p>
            <a:r>
              <a:rPr lang="en-US" sz="4400" dirty="0">
                <a:latin typeface="Times New Roman"/>
                <a:cs typeface="Times New Roman"/>
              </a:rPr>
              <a:t>The Human Eye – Lens</a:t>
            </a:r>
          </a:p>
        </p:txBody>
      </p:sp>
      <p:sp>
        <p:nvSpPr>
          <p:cNvPr id="2" name="Rectangle 1">
            <a:extLst>
              <a:ext uri="{FF2B5EF4-FFF2-40B4-BE49-F238E27FC236}">
                <a16:creationId xmlns:a16="http://schemas.microsoft.com/office/drawing/2014/main" id="{ADD90681-9F85-4A3A-9898-8379636EB28F}"/>
              </a:ext>
            </a:extLst>
          </p:cNvPr>
          <p:cNvSpPr/>
          <p:nvPr/>
        </p:nvSpPr>
        <p:spPr>
          <a:xfrm>
            <a:off x="203275" y="907763"/>
            <a:ext cx="8737450" cy="2585323"/>
          </a:xfrm>
          <a:prstGeom prst="rect">
            <a:avLst/>
          </a:prstGeom>
        </p:spPr>
        <p:txBody>
          <a:bodyPr wrap="square">
            <a:spAutoFit/>
          </a:bodyPr>
          <a:lstStyle/>
          <a:p>
            <a:pPr marL="285750" indent="-285750" algn="just">
              <a:buFont typeface="Arial" panose="020B0604020202020204" pitchFamily="34" charset="0"/>
              <a:buChar char="•"/>
            </a:pPr>
            <a:r>
              <a:rPr lang="en-US" dirty="0">
                <a:latin typeface="Times New Roman"/>
                <a:cs typeface="Times New Roman"/>
              </a:rPr>
              <a:t>An actual photograph of a human eye that has been bisected in the axial plane to show the view of the anterior segment from a posterior perspective (as though you are looking from the retina).</a:t>
            </a:r>
          </a:p>
          <a:p>
            <a:pPr marL="285750" indent="-285750" algn="just">
              <a:buFont typeface="Arial" panose="020B0604020202020204" pitchFamily="34" charset="0"/>
              <a:buChar char="•"/>
            </a:pPr>
            <a:endParaRPr lang="en-US" dirty="0">
              <a:latin typeface="Times New Roman"/>
              <a:cs typeface="Times New Roman"/>
            </a:endParaRPr>
          </a:p>
          <a:p>
            <a:pPr marL="285750" indent="-285750" algn="just">
              <a:buFont typeface="Arial" panose="020B0604020202020204" pitchFamily="34" charset="0"/>
              <a:buChar char="•"/>
            </a:pPr>
            <a:r>
              <a:rPr lang="en-US" dirty="0">
                <a:latin typeface="Times New Roman"/>
                <a:cs typeface="Times New Roman"/>
              </a:rPr>
              <a:t> The crystalline lens is suspended by delicate fibers called the </a:t>
            </a:r>
            <a:r>
              <a:rPr lang="en-US" dirty="0" err="1">
                <a:latin typeface="Times New Roman"/>
                <a:cs typeface="Times New Roman"/>
              </a:rPr>
              <a:t>zonule</a:t>
            </a:r>
            <a:r>
              <a:rPr lang="en-US" dirty="0">
                <a:latin typeface="Times New Roman"/>
                <a:cs typeface="Times New Roman"/>
              </a:rPr>
              <a:t>. The </a:t>
            </a:r>
            <a:r>
              <a:rPr lang="en-US" dirty="0" err="1">
                <a:latin typeface="Times New Roman"/>
                <a:cs typeface="Times New Roman"/>
              </a:rPr>
              <a:t>ciliary</a:t>
            </a:r>
            <a:r>
              <a:rPr lang="en-US" dirty="0">
                <a:latin typeface="Times New Roman"/>
                <a:cs typeface="Times New Roman"/>
              </a:rPr>
              <a:t> body (CB) is composed of about 72 processes that make up the pars </a:t>
            </a:r>
            <a:r>
              <a:rPr lang="en-US" dirty="0" err="1">
                <a:latin typeface="Times New Roman"/>
                <a:cs typeface="Times New Roman"/>
              </a:rPr>
              <a:t>plicata</a:t>
            </a:r>
            <a:r>
              <a:rPr lang="en-US" dirty="0">
                <a:latin typeface="Times New Roman"/>
                <a:cs typeface="Times New Roman"/>
              </a:rPr>
              <a:t> and a flat area called the pars </a:t>
            </a:r>
            <a:r>
              <a:rPr lang="en-US" dirty="0" err="1">
                <a:latin typeface="Times New Roman"/>
                <a:cs typeface="Times New Roman"/>
              </a:rPr>
              <a:t>plana</a:t>
            </a:r>
            <a:r>
              <a:rPr lang="en-US" dirty="0">
                <a:latin typeface="Times New Roman"/>
                <a:cs typeface="Times New Roman"/>
              </a:rPr>
              <a:t>. </a:t>
            </a:r>
          </a:p>
          <a:p>
            <a:pPr marL="285750" indent="-285750" algn="just">
              <a:buFont typeface="Arial" panose="020B0604020202020204" pitchFamily="34" charset="0"/>
              <a:buChar char="•"/>
            </a:pPr>
            <a:endParaRPr lang="en-US" dirty="0">
              <a:latin typeface="Times New Roman"/>
              <a:cs typeface="Times New Roman"/>
            </a:endParaRPr>
          </a:p>
          <a:p>
            <a:pPr marL="285750" indent="-285750" algn="just">
              <a:buFont typeface="Arial" panose="020B0604020202020204" pitchFamily="34" charset="0"/>
              <a:buChar char="•"/>
            </a:pPr>
            <a:r>
              <a:rPr lang="en-US" dirty="0">
                <a:latin typeface="Times New Roman"/>
                <a:cs typeface="Times New Roman"/>
              </a:rPr>
              <a:t>The </a:t>
            </a:r>
            <a:r>
              <a:rPr lang="en-US" dirty="0" err="1">
                <a:latin typeface="Times New Roman"/>
                <a:cs typeface="Times New Roman"/>
              </a:rPr>
              <a:t>ora</a:t>
            </a:r>
            <a:r>
              <a:rPr lang="en-US" dirty="0">
                <a:latin typeface="Times New Roman"/>
                <a:cs typeface="Times New Roman"/>
              </a:rPr>
              <a:t> serrata (</a:t>
            </a:r>
            <a:r>
              <a:rPr lang="en-US" dirty="0" err="1">
                <a:latin typeface="Times New Roman"/>
                <a:cs typeface="Times New Roman"/>
              </a:rPr>
              <a:t>ora</a:t>
            </a:r>
            <a:r>
              <a:rPr lang="en-US" dirty="0">
                <a:latin typeface="Times New Roman"/>
                <a:cs typeface="Times New Roman"/>
              </a:rPr>
              <a:t>) is the place where the retina joins the ciliary body.</a:t>
            </a:r>
          </a:p>
        </p:txBody>
      </p:sp>
    </p:spTree>
    <p:extLst>
      <p:ext uri="{BB962C8B-B14F-4D97-AF65-F5344CB8AC3E}">
        <p14:creationId xmlns:p14="http://schemas.microsoft.com/office/powerpoint/2010/main" val="3576306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812" y="930654"/>
            <a:ext cx="8795852" cy="4016484"/>
          </a:xfrm>
          <a:prstGeom prst="rect">
            <a:avLst/>
          </a:prstGeom>
        </p:spPr>
        <p:txBody>
          <a:bodyPr wrap="square">
            <a:spAutoFit/>
          </a:bodyPr>
          <a:lstStyle/>
          <a:p>
            <a:pPr marL="285750" indent="-285750" algn="just">
              <a:buFont typeface="Arial" panose="020B0604020202020204" pitchFamily="34" charset="0"/>
              <a:buChar char="•"/>
            </a:pPr>
            <a:r>
              <a:rPr lang="en-US" sz="1700" dirty="0">
                <a:latin typeface="Times New Roman"/>
                <a:cs typeface="Times New Roman"/>
              </a:rPr>
              <a:t>The retina is a multi-layered sensory tissue that lines the back of the eye.  It contains millions of photoreceptors that capture light rays and converts the light into electrical impulses. These impulses travel along the optic nerve to the brain where they are turned into images. </a:t>
            </a:r>
          </a:p>
          <a:p>
            <a:pPr algn="just">
              <a:buFont typeface="Arial"/>
              <a:buChar char="•"/>
            </a:pPr>
            <a:endParaRPr lang="en-US" sz="1700" dirty="0">
              <a:latin typeface="Times New Roman"/>
              <a:cs typeface="Times New Roman"/>
            </a:endParaRPr>
          </a:p>
          <a:p>
            <a:pPr marL="285750" indent="-285750" algn="just">
              <a:buFont typeface="Arial" panose="020B0604020202020204" pitchFamily="34" charset="0"/>
              <a:buChar char="•"/>
            </a:pPr>
            <a:r>
              <a:rPr lang="en-US" sz="1700" dirty="0">
                <a:latin typeface="Times New Roman"/>
                <a:cs typeface="Times New Roman"/>
              </a:rPr>
              <a:t>There are two types of photoreceptors in the retina: </a:t>
            </a:r>
            <a:r>
              <a:rPr lang="en-US" sz="1700" i="1" dirty="0">
                <a:latin typeface="Times New Roman"/>
                <a:cs typeface="Times New Roman"/>
              </a:rPr>
              <a:t>rods and cones</a:t>
            </a:r>
            <a:r>
              <a:rPr lang="en-US" sz="1700" dirty="0">
                <a:latin typeface="Times New Roman"/>
                <a:cs typeface="Times New Roman"/>
              </a:rPr>
              <a:t>.</a:t>
            </a:r>
          </a:p>
          <a:p>
            <a:pPr algn="just"/>
            <a:endParaRPr lang="en-US" sz="1700" dirty="0">
              <a:latin typeface="Times New Roman"/>
              <a:cs typeface="Times New Roman"/>
            </a:endParaRPr>
          </a:p>
          <a:p>
            <a:pPr marL="285750" indent="-285750" algn="just">
              <a:buFont typeface="Arial" panose="020B0604020202020204" pitchFamily="34" charset="0"/>
              <a:buChar char="•"/>
            </a:pPr>
            <a:r>
              <a:rPr lang="en-US" sz="1700" dirty="0">
                <a:latin typeface="Times New Roman"/>
                <a:cs typeface="Times New Roman"/>
              </a:rPr>
              <a:t>The retina contains approximately 6 million cones, and they are contained in the macula, the portion of the retina responsible for central vision.  They are most densely packed within the fovea, the very center portion of the macula. Cones function best in bright light and allow us to appreciate color.</a:t>
            </a:r>
          </a:p>
          <a:p>
            <a:pPr marL="285750" indent="-285750" algn="just">
              <a:buFont typeface="Arial" panose="020B0604020202020204" pitchFamily="34" charset="0"/>
              <a:buChar char="•"/>
            </a:pPr>
            <a:endParaRPr lang="en-US" sz="1700" dirty="0">
              <a:latin typeface="Times New Roman"/>
              <a:cs typeface="Times New Roman"/>
            </a:endParaRPr>
          </a:p>
          <a:p>
            <a:pPr marL="285750" indent="-285750" algn="just">
              <a:buFont typeface="Arial" panose="020B0604020202020204" pitchFamily="34" charset="0"/>
              <a:buChar char="•"/>
            </a:pPr>
            <a:r>
              <a:rPr lang="en-US" sz="1700" dirty="0">
                <a:latin typeface="Times New Roman"/>
                <a:cs typeface="Times New Roman"/>
              </a:rPr>
              <a:t>There are approximately 125 million rods.  They are spread throughout the peripheral retina and function best in dim lighting.  The rods are responsible for peripheral and night vision.</a:t>
            </a:r>
          </a:p>
          <a:p>
            <a:pPr marL="285750" indent="-285750" algn="just">
              <a:buFont typeface="Arial" panose="020B0604020202020204" pitchFamily="34" charset="0"/>
              <a:buChar char="•"/>
            </a:pPr>
            <a:endParaRPr lang="en-US" sz="1700" dirty="0">
              <a:latin typeface="Times New Roman"/>
              <a:cs typeface="Times New Roman"/>
            </a:endParaRPr>
          </a:p>
          <a:p>
            <a:pPr marL="285750" indent="-285750" algn="just">
              <a:buFont typeface="Arial" panose="020B0604020202020204" pitchFamily="34" charset="0"/>
              <a:buChar char="•"/>
            </a:pPr>
            <a:r>
              <a:rPr lang="en-US" sz="1700" dirty="0">
                <a:latin typeface="Times New Roman"/>
                <a:cs typeface="Times New Roman"/>
              </a:rPr>
              <a:t>Rods and cones work by total internal reflection.</a:t>
            </a:r>
          </a:p>
        </p:txBody>
      </p:sp>
      <p:grpSp>
        <p:nvGrpSpPr>
          <p:cNvPr id="5" name="Group 4"/>
          <p:cNvGrpSpPr/>
          <p:nvPr/>
        </p:nvGrpSpPr>
        <p:grpSpPr>
          <a:xfrm>
            <a:off x="582521" y="4910352"/>
            <a:ext cx="1984689" cy="1813588"/>
            <a:chOff x="6272350" y="2651418"/>
            <a:chExt cx="2630571" cy="2463348"/>
          </a:xfrm>
        </p:grpSpPr>
        <p:pic>
          <p:nvPicPr>
            <p:cNvPr id="6" name="Picture 5"/>
            <p:cNvPicPr>
              <a:picLocks noChangeAspect="1"/>
            </p:cNvPicPr>
            <p:nvPr/>
          </p:nvPicPr>
          <p:blipFill>
            <a:blip r:embed="rId2"/>
            <a:stretch>
              <a:fillRect/>
            </a:stretch>
          </p:blipFill>
          <p:spPr>
            <a:xfrm>
              <a:off x="6272350" y="2651418"/>
              <a:ext cx="2630571" cy="2338285"/>
            </a:xfrm>
            <a:prstGeom prst="rect">
              <a:avLst/>
            </a:prstGeom>
          </p:spPr>
        </p:pic>
        <p:sp>
          <p:nvSpPr>
            <p:cNvPr id="7" name="Rectangle 6"/>
            <p:cNvSpPr/>
            <p:nvPr/>
          </p:nvSpPr>
          <p:spPr>
            <a:xfrm>
              <a:off x="6272350" y="4805037"/>
              <a:ext cx="1931873" cy="309729"/>
            </a:xfrm>
            <a:prstGeom prst="rect">
              <a:avLst/>
            </a:prstGeom>
          </p:spPr>
          <p:txBody>
            <a:bodyPr wrap="square">
              <a:spAutoFit/>
            </a:bodyPr>
            <a:lstStyle/>
            <a:p>
              <a:r>
                <a:rPr lang="en-US" sz="600" dirty="0">
                  <a:latin typeface="Times New Roman"/>
                  <a:cs typeface="Times New Roman"/>
                </a:rPr>
                <a:t>http://</a:t>
              </a:r>
              <a:r>
                <a:rPr lang="en-US" sz="600" dirty="0" err="1">
                  <a:latin typeface="Times New Roman"/>
                  <a:cs typeface="Times New Roman"/>
                </a:rPr>
                <a:t>www.stlukeseye.com/anatomy/Retina.asp</a:t>
              </a:r>
              <a:endParaRPr lang="en-US" sz="600" dirty="0">
                <a:latin typeface="Times New Roman"/>
                <a:cs typeface="Times New Roman"/>
              </a:endParaRPr>
            </a:p>
          </p:txBody>
        </p:sp>
      </p:grpSp>
      <p:pic>
        <p:nvPicPr>
          <p:cNvPr id="8" name="Picture 7" descr="retina (2).jpg"/>
          <p:cNvPicPr>
            <a:picLocks noChangeAspect="1"/>
          </p:cNvPicPr>
          <p:nvPr/>
        </p:nvPicPr>
        <p:blipFill>
          <a:blip r:embed="rId3"/>
          <a:stretch>
            <a:fillRect/>
          </a:stretch>
        </p:blipFill>
        <p:spPr>
          <a:xfrm>
            <a:off x="2980239" y="5010506"/>
            <a:ext cx="1847716" cy="1713434"/>
          </a:xfrm>
          <a:prstGeom prst="rect">
            <a:avLst/>
          </a:prstGeom>
        </p:spPr>
      </p:pic>
      <p:sp>
        <p:nvSpPr>
          <p:cNvPr id="9" name="TextBox 8"/>
          <p:cNvSpPr txBox="1"/>
          <p:nvPr/>
        </p:nvSpPr>
        <p:spPr>
          <a:xfrm>
            <a:off x="154812" y="128034"/>
            <a:ext cx="8737450" cy="769441"/>
          </a:xfrm>
          <a:prstGeom prst="rect">
            <a:avLst/>
          </a:prstGeom>
          <a:noFill/>
        </p:spPr>
        <p:txBody>
          <a:bodyPr wrap="square" rtlCol="0">
            <a:spAutoFit/>
          </a:bodyPr>
          <a:lstStyle/>
          <a:p>
            <a:r>
              <a:rPr lang="en-US" sz="4400" dirty="0">
                <a:latin typeface="Times New Roman"/>
                <a:cs typeface="Times New Roman"/>
              </a:rPr>
              <a:t>The Human Eye – Retina</a:t>
            </a:r>
          </a:p>
        </p:txBody>
      </p:sp>
      <p:grpSp>
        <p:nvGrpSpPr>
          <p:cNvPr id="10" name="Group 9"/>
          <p:cNvGrpSpPr/>
          <p:nvPr/>
        </p:nvGrpSpPr>
        <p:grpSpPr>
          <a:xfrm>
            <a:off x="5170312" y="4758409"/>
            <a:ext cx="3973688" cy="1947775"/>
            <a:chOff x="658579" y="4316125"/>
            <a:chExt cx="5194133" cy="2588659"/>
          </a:xfrm>
        </p:grpSpPr>
        <p:grpSp>
          <p:nvGrpSpPr>
            <p:cNvPr id="11" name="Group 10"/>
            <p:cNvGrpSpPr/>
            <p:nvPr/>
          </p:nvGrpSpPr>
          <p:grpSpPr>
            <a:xfrm>
              <a:off x="658579" y="4316125"/>
              <a:ext cx="5194133" cy="2588659"/>
              <a:chOff x="300567" y="2085995"/>
              <a:chExt cx="7289751" cy="3520523"/>
            </a:xfrm>
          </p:grpSpPr>
          <p:pic>
            <p:nvPicPr>
              <p:cNvPr id="13" name="Picture 12" descr="huretina.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567" y="2085995"/>
                <a:ext cx="4166153" cy="3273405"/>
              </a:xfrm>
              <a:prstGeom prst="rect">
                <a:avLst/>
              </a:prstGeom>
            </p:spPr>
          </p:pic>
          <p:grpSp>
            <p:nvGrpSpPr>
              <p:cNvPr id="14" name="Group 13"/>
              <p:cNvGrpSpPr/>
              <p:nvPr/>
            </p:nvGrpSpPr>
            <p:grpSpPr>
              <a:xfrm>
                <a:off x="300567" y="2169180"/>
                <a:ext cx="7289751" cy="3437338"/>
                <a:chOff x="393700" y="3145694"/>
                <a:chExt cx="7289751" cy="3437338"/>
              </a:xfrm>
            </p:grpSpPr>
            <p:grpSp>
              <p:nvGrpSpPr>
                <p:cNvPr id="15" name="Group 14"/>
                <p:cNvGrpSpPr/>
                <p:nvPr/>
              </p:nvGrpSpPr>
              <p:grpSpPr>
                <a:xfrm>
                  <a:off x="393700" y="6160532"/>
                  <a:ext cx="4166153" cy="422500"/>
                  <a:chOff x="393700" y="6160532"/>
                  <a:chExt cx="4166153" cy="422500"/>
                </a:xfrm>
              </p:grpSpPr>
              <p:sp>
                <p:nvSpPr>
                  <p:cNvPr id="24" name="Rectangle 23"/>
                  <p:cNvSpPr/>
                  <p:nvPr/>
                </p:nvSpPr>
                <p:spPr>
                  <a:xfrm>
                    <a:off x="393700" y="6160532"/>
                    <a:ext cx="4166153" cy="22393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393700" y="6398366"/>
                    <a:ext cx="4166153" cy="184666"/>
                  </a:xfrm>
                  <a:prstGeom prst="rect">
                    <a:avLst/>
                  </a:prstGeom>
                </p:spPr>
                <p:txBody>
                  <a:bodyPr wrap="square">
                    <a:spAutoFit/>
                  </a:bodyPr>
                  <a:lstStyle/>
                  <a:p>
                    <a:r>
                      <a:rPr lang="en-US" sz="600" dirty="0">
                        <a:latin typeface="Times New Roman"/>
                        <a:cs typeface="Times New Roman"/>
                      </a:rPr>
                      <a:t>https://</a:t>
                    </a:r>
                    <a:r>
                      <a:rPr lang="en-US" sz="600" dirty="0" err="1">
                        <a:latin typeface="Times New Roman"/>
                        <a:cs typeface="Times New Roman"/>
                      </a:rPr>
                      <a:t>webvision.med.utah.edu</a:t>
                    </a:r>
                    <a:r>
                      <a:rPr lang="en-US" sz="600" dirty="0">
                        <a:latin typeface="Times New Roman"/>
                        <a:cs typeface="Times New Roman"/>
                      </a:rPr>
                      <a:t>/book/part-</a:t>
                    </a:r>
                    <a:r>
                      <a:rPr lang="en-US" sz="600" dirty="0" err="1">
                        <a:latin typeface="Times New Roman"/>
                        <a:cs typeface="Times New Roman"/>
                      </a:rPr>
                      <a:t>i</a:t>
                    </a:r>
                    <a:r>
                      <a:rPr lang="en-US" sz="600" dirty="0">
                        <a:latin typeface="Times New Roman"/>
                        <a:cs typeface="Times New Roman"/>
                      </a:rPr>
                      <a:t>-foundations/simple-anatomy-of-the-retina/</a:t>
                    </a:r>
                  </a:p>
                </p:txBody>
              </p:sp>
            </p:grpSp>
            <p:grpSp>
              <p:nvGrpSpPr>
                <p:cNvPr id="16" name="Group 15"/>
                <p:cNvGrpSpPr/>
                <p:nvPr/>
              </p:nvGrpSpPr>
              <p:grpSpPr>
                <a:xfrm>
                  <a:off x="2937933" y="3145694"/>
                  <a:ext cx="4745518" cy="1668881"/>
                  <a:chOff x="2937933" y="3145694"/>
                  <a:chExt cx="4745518" cy="1668881"/>
                </a:xfrm>
              </p:grpSpPr>
              <p:sp>
                <p:nvSpPr>
                  <p:cNvPr id="21" name="TextBox 20"/>
                  <p:cNvSpPr txBox="1"/>
                  <p:nvPr/>
                </p:nvSpPr>
                <p:spPr>
                  <a:xfrm>
                    <a:off x="5816638" y="3145694"/>
                    <a:ext cx="1866813" cy="1668881"/>
                  </a:xfrm>
                  <a:prstGeom prst="rect">
                    <a:avLst/>
                  </a:prstGeom>
                  <a:noFill/>
                  <a:ln>
                    <a:noFill/>
                  </a:ln>
                </p:spPr>
                <p:txBody>
                  <a:bodyPr wrap="square" rtlCol="0">
                    <a:spAutoFit/>
                  </a:bodyPr>
                  <a:lstStyle/>
                  <a:p>
                    <a:r>
                      <a:rPr lang="en-US" dirty="0">
                        <a:solidFill>
                          <a:schemeClr val="bg1">
                            <a:lumMod val="50000"/>
                          </a:schemeClr>
                        </a:solidFill>
                      </a:rPr>
                      <a:t>Superior retinal arteries</a:t>
                    </a:r>
                  </a:p>
                </p:txBody>
              </p:sp>
              <p:cxnSp>
                <p:nvCxnSpPr>
                  <p:cNvPr id="22" name="Straight Arrow Connector 21"/>
                  <p:cNvCxnSpPr>
                    <a:stCxn id="21" idx="1"/>
                  </p:cNvCxnSpPr>
                  <p:nvPr/>
                </p:nvCxnSpPr>
                <p:spPr>
                  <a:xfrm flipH="1">
                    <a:off x="2937933" y="3980134"/>
                    <a:ext cx="2878705" cy="253198"/>
                  </a:xfrm>
                  <a:prstGeom prst="straightConnector1">
                    <a:avLst/>
                  </a:prstGeom>
                  <a:ln>
                    <a:solidFill>
                      <a:srgbClr val="7F7F7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21" idx="1"/>
                  </p:cNvCxnSpPr>
                  <p:nvPr/>
                </p:nvCxnSpPr>
                <p:spPr>
                  <a:xfrm flipH="1">
                    <a:off x="3251204" y="3980135"/>
                    <a:ext cx="2565434" cy="329400"/>
                  </a:xfrm>
                  <a:prstGeom prst="straightConnector1">
                    <a:avLst/>
                  </a:prstGeom>
                  <a:ln>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17" name="Group 16"/>
                <p:cNvGrpSpPr/>
                <p:nvPr/>
              </p:nvGrpSpPr>
              <p:grpSpPr>
                <a:xfrm>
                  <a:off x="2636588" y="4979603"/>
                  <a:ext cx="4585048" cy="1469102"/>
                  <a:chOff x="2636588" y="4979603"/>
                  <a:chExt cx="4585048" cy="1469102"/>
                </a:xfrm>
              </p:grpSpPr>
              <p:sp>
                <p:nvSpPr>
                  <p:cNvPr id="18" name="TextBox 17"/>
                  <p:cNvSpPr txBox="1"/>
                  <p:nvPr/>
                </p:nvSpPr>
                <p:spPr>
                  <a:xfrm>
                    <a:off x="5257800" y="5192996"/>
                    <a:ext cx="1963836" cy="1255709"/>
                  </a:xfrm>
                  <a:prstGeom prst="rect">
                    <a:avLst/>
                  </a:prstGeom>
                  <a:noFill/>
                </p:spPr>
                <p:txBody>
                  <a:bodyPr wrap="square" rtlCol="0">
                    <a:spAutoFit/>
                  </a:bodyPr>
                  <a:lstStyle/>
                  <a:p>
                    <a:r>
                      <a:rPr lang="en-US" dirty="0">
                        <a:solidFill>
                          <a:srgbClr val="7F7F7F"/>
                        </a:solidFill>
                      </a:rPr>
                      <a:t>Inferior retinal arteries </a:t>
                    </a:r>
                  </a:p>
                </p:txBody>
              </p:sp>
              <p:cxnSp>
                <p:nvCxnSpPr>
                  <p:cNvPr id="19" name="Straight Arrow Connector 18"/>
                  <p:cNvCxnSpPr>
                    <a:stCxn id="18" idx="1"/>
                  </p:cNvCxnSpPr>
                  <p:nvPr/>
                </p:nvCxnSpPr>
                <p:spPr>
                  <a:xfrm flipH="1" flipV="1">
                    <a:off x="2949855" y="4979603"/>
                    <a:ext cx="2307945" cy="841247"/>
                  </a:xfrm>
                  <a:prstGeom prst="straightConnector1">
                    <a:avLst/>
                  </a:prstGeom>
                  <a:ln>
                    <a:solidFill>
                      <a:srgbClr val="7F7F7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flipV="1">
                    <a:off x="2636588" y="5462353"/>
                    <a:ext cx="2621212" cy="358497"/>
                  </a:xfrm>
                  <a:prstGeom prst="straightConnector1">
                    <a:avLst/>
                  </a:prstGeom>
                  <a:ln>
                    <a:solidFill>
                      <a:srgbClr val="7F7F7F"/>
                    </a:solidFill>
                    <a:tailEnd type="arrow"/>
                  </a:ln>
                  <a:effectLst/>
                </p:spPr>
                <p:style>
                  <a:lnRef idx="2">
                    <a:schemeClr val="accent1"/>
                  </a:lnRef>
                  <a:fillRef idx="0">
                    <a:schemeClr val="accent1"/>
                  </a:fillRef>
                  <a:effectRef idx="1">
                    <a:schemeClr val="accent1"/>
                  </a:effectRef>
                  <a:fontRef idx="minor">
                    <a:schemeClr val="tx1"/>
                  </a:fontRef>
                </p:style>
              </p:cxnSp>
            </p:grpSp>
          </p:grpSp>
        </p:grpSp>
        <p:sp>
          <p:nvSpPr>
            <p:cNvPr id="12" name="TextBox 11"/>
            <p:cNvSpPr txBox="1"/>
            <p:nvPr/>
          </p:nvSpPr>
          <p:spPr>
            <a:xfrm>
              <a:off x="1094155" y="5448776"/>
              <a:ext cx="1162538" cy="276999"/>
            </a:xfrm>
            <a:prstGeom prst="rect">
              <a:avLst/>
            </a:prstGeom>
            <a:noFill/>
          </p:spPr>
          <p:txBody>
            <a:bodyPr wrap="square" rtlCol="0">
              <a:spAutoFit/>
            </a:bodyPr>
            <a:lstStyle/>
            <a:p>
              <a:r>
                <a:rPr lang="en-US" sz="1200" dirty="0">
                  <a:latin typeface="Times New Roman"/>
                  <a:cs typeface="Times New Roman"/>
                </a:rPr>
                <a:t>(macula)</a:t>
              </a:r>
            </a:p>
          </p:txBody>
        </p:sp>
      </p:grpSp>
    </p:spTree>
    <p:extLst>
      <p:ext uri="{BB962C8B-B14F-4D97-AF65-F5344CB8AC3E}">
        <p14:creationId xmlns:p14="http://schemas.microsoft.com/office/powerpoint/2010/main" val="1497308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799BCA-DFB9-C748-BD1E-114231AE66CC}"/>
              </a:ext>
            </a:extLst>
          </p:cNvPr>
          <p:cNvSpPr txBox="1"/>
          <p:nvPr/>
        </p:nvSpPr>
        <p:spPr>
          <a:xfrm>
            <a:off x="299764" y="1261241"/>
            <a:ext cx="8303172" cy="1477328"/>
          </a:xfrm>
          <a:prstGeom prst="rect">
            <a:avLst/>
          </a:prstGeom>
          <a:noFill/>
        </p:spPr>
        <p:txBody>
          <a:bodyPr wrap="square" rtlCol="0">
            <a:spAutoFit/>
          </a:bodyPr>
          <a:lstStyle/>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eye contains a molecule called </a:t>
            </a:r>
            <a:r>
              <a:rPr lang="en-US" i="1" dirty="0">
                <a:latin typeface="Times New Roman" panose="02020603050405020304" pitchFamily="18" charset="0"/>
                <a:cs typeface="Times New Roman" panose="02020603050405020304" pitchFamily="18" charset="0"/>
              </a:rPr>
              <a:t>11-cis-retinal</a:t>
            </a:r>
            <a:r>
              <a:rPr lang="en-US" dirty="0">
                <a:latin typeface="Times New Roman" panose="02020603050405020304" pitchFamily="18" charset="0"/>
                <a:cs typeface="Times New Roman" panose="02020603050405020304" pitchFamily="18" charset="0"/>
              </a:rPr>
              <a:t> (a photosensitive derivative of vitamin A) that changes shape when struck by light of sufficient energy.  </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change in shape triggers a series of events that result in an electrical signal being sent to the brain that results in vision.</a:t>
            </a:r>
          </a:p>
        </p:txBody>
      </p:sp>
      <p:grpSp>
        <p:nvGrpSpPr>
          <p:cNvPr id="6" name="Group 5">
            <a:extLst>
              <a:ext uri="{FF2B5EF4-FFF2-40B4-BE49-F238E27FC236}">
                <a16:creationId xmlns:a16="http://schemas.microsoft.com/office/drawing/2014/main" id="{549261DB-95EE-0642-981F-90D27D6914E9}"/>
              </a:ext>
            </a:extLst>
          </p:cNvPr>
          <p:cNvGrpSpPr/>
          <p:nvPr/>
        </p:nvGrpSpPr>
        <p:grpSpPr>
          <a:xfrm>
            <a:off x="2165350" y="2927350"/>
            <a:ext cx="4813300" cy="1776931"/>
            <a:chOff x="2165350" y="2622550"/>
            <a:chExt cx="4813300" cy="1776931"/>
          </a:xfrm>
        </p:grpSpPr>
        <p:pic>
          <p:nvPicPr>
            <p:cNvPr id="1026" name="Picture 2" descr="Figure 1">
              <a:extLst>
                <a:ext uri="{FF2B5EF4-FFF2-40B4-BE49-F238E27FC236}">
                  <a16:creationId xmlns:a16="http://schemas.microsoft.com/office/drawing/2014/main" id="{E99301FF-949F-384C-A832-8CC4E04C92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5350" y="2622550"/>
              <a:ext cx="4813300" cy="16129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8D23766-4789-1C4D-8666-40A08C02CA0A}"/>
                </a:ext>
              </a:extLst>
            </p:cNvPr>
            <p:cNvSpPr txBox="1"/>
            <p:nvPr/>
          </p:nvSpPr>
          <p:spPr>
            <a:xfrm>
              <a:off x="2165350" y="4214815"/>
              <a:ext cx="4572000" cy="184666"/>
            </a:xfrm>
            <a:prstGeom prst="rect">
              <a:avLst/>
            </a:prstGeom>
            <a:noFill/>
          </p:spPr>
          <p:txBody>
            <a:bodyPr wrap="square">
              <a:spAutoFit/>
            </a:bodyPr>
            <a:lstStyle/>
            <a:p>
              <a:r>
                <a:rPr lang="en-US" sz="600" dirty="0">
                  <a:latin typeface="Times New Roman" panose="02020603050405020304" pitchFamily="18" charset="0"/>
                  <a:cs typeface="Times New Roman" panose="02020603050405020304" pitchFamily="18" charset="0"/>
                </a:rPr>
                <a:t>http://</a:t>
              </a:r>
              <a:r>
                <a:rPr lang="en-US" sz="600" dirty="0" err="1">
                  <a:latin typeface="Times New Roman" panose="02020603050405020304" pitchFamily="18" charset="0"/>
                  <a:cs typeface="Times New Roman" panose="02020603050405020304" pitchFamily="18" charset="0"/>
                </a:rPr>
                <a:t>photobiology.info</a:t>
              </a:r>
              <a:r>
                <a:rPr lang="en-US" sz="600" dirty="0">
                  <a:latin typeface="Times New Roman" panose="02020603050405020304" pitchFamily="18" charset="0"/>
                  <a:cs typeface="Times New Roman" panose="02020603050405020304" pitchFamily="18" charset="0"/>
                </a:rPr>
                <a:t>/</a:t>
              </a:r>
              <a:r>
                <a:rPr lang="en-US" sz="600" dirty="0" err="1">
                  <a:latin typeface="Times New Roman" panose="02020603050405020304" pitchFamily="18" charset="0"/>
                  <a:cs typeface="Times New Roman" panose="02020603050405020304" pitchFamily="18" charset="0"/>
                </a:rPr>
                <a:t>Crouch.html</a:t>
              </a:r>
              <a:endParaRPr lang="en-US" sz="600" dirty="0">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BBDD9E3-18F0-9D4B-8B7F-D78B812D733C}"/>
                  </a:ext>
                </a:extLst>
              </p:cNvPr>
              <p:cNvSpPr txBox="1"/>
              <p:nvPr/>
            </p:nvSpPr>
            <p:spPr>
              <a:xfrm>
                <a:off x="420414" y="4903075"/>
                <a:ext cx="8303172" cy="98931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minimum energy need to change the structure of </a:t>
                </a:r>
                <a:r>
                  <a:rPr lang="en-US" i="1" dirty="0">
                    <a:latin typeface="Times New Roman" panose="02020603050405020304" pitchFamily="18" charset="0"/>
                    <a:cs typeface="Times New Roman" panose="02020603050405020304" pitchFamily="18" charset="0"/>
                  </a:rPr>
                  <a:t>11-cis-retinal</a:t>
                </a:r>
                <a:r>
                  <a:rPr lang="en-US" dirty="0">
                    <a:latin typeface="Times New Roman" panose="02020603050405020304" pitchFamily="18" charset="0"/>
                    <a:cs typeface="Times New Roman" panose="02020603050405020304" pitchFamily="18" charset="0"/>
                  </a:rPr>
                  <a:t> to </a:t>
                </a:r>
                <a:r>
                  <a:rPr lang="en-US" i="1" dirty="0">
                    <a:latin typeface="Times New Roman" panose="02020603050405020304" pitchFamily="18" charset="0"/>
                    <a:cs typeface="Times New Roman" panose="02020603050405020304" pitchFamily="18" charset="0"/>
                  </a:rPr>
                  <a:t>all-trans-retinal</a:t>
                </a:r>
                <a:r>
                  <a:rPr lang="en-US" dirty="0">
                    <a:latin typeface="Times New Roman" panose="02020603050405020304" pitchFamily="18" charset="0"/>
                    <a:cs typeface="Times New Roman" panose="02020603050405020304" pitchFamily="18" charset="0"/>
                  </a:rPr>
                  <a:t> is about </a:t>
                </a:r>
                <a14:m>
                  <m:oMath xmlns:m="http://schemas.openxmlformats.org/officeDocument/2006/math">
                    <m:r>
                      <a:rPr lang="en-US" b="0" i="1" smtClean="0">
                        <a:latin typeface="Cambria Math" panose="02040503050406030204" pitchFamily="18" charset="0"/>
                        <a:cs typeface="Times New Roman" panose="02020603050405020304" pitchFamily="18" charset="0"/>
                      </a:rPr>
                      <m:t>164 </m:t>
                    </m:r>
                    <m:box>
                      <m:boxPr>
                        <m:ctrlPr>
                          <a:rPr lang="en-US" b="0" i="1" smtClean="0">
                            <a:latin typeface="Cambria Math" panose="02040503050406030204" pitchFamily="18" charset="0"/>
                            <a:cs typeface="Times New Roman" panose="02020603050405020304" pitchFamily="18" charset="0"/>
                          </a:rPr>
                        </m:ctrlPr>
                      </m:boxPr>
                      <m:e>
                        <m:argPr>
                          <m:argSz m:val="-1"/>
                        </m:argPr>
                        <m:f>
                          <m:fPr>
                            <m:ctrlPr>
                              <a:rPr lang="en-US" b="0"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𝑘𝐽</m:t>
                            </m:r>
                          </m:num>
                          <m:den>
                            <m:r>
                              <a:rPr lang="en-US" b="0" i="1" smtClean="0">
                                <a:latin typeface="Cambria Math" panose="02040503050406030204" pitchFamily="18" charset="0"/>
                                <a:cs typeface="Times New Roman" panose="02020603050405020304" pitchFamily="18" charset="0"/>
                              </a:rPr>
                              <m:t>𝑚𝑜𝑙𝑒</m:t>
                            </m:r>
                            <m:r>
                              <a:rPr lang="en-US" b="0" i="1" smtClean="0">
                                <a:latin typeface="Cambria Math" panose="02040503050406030204" pitchFamily="18" charset="0"/>
                                <a:cs typeface="Times New Roman" panose="02020603050405020304" pitchFamily="18" charset="0"/>
                              </a:rPr>
                              <m:t> </m:t>
                            </m:r>
                            <m:r>
                              <a:rPr lang="en-US" b="0" i="1" smtClean="0">
                                <a:latin typeface="Cambria Math" panose="02040503050406030204" pitchFamily="18" charset="0"/>
                                <a:cs typeface="Times New Roman" panose="02020603050405020304" pitchFamily="18" charset="0"/>
                              </a:rPr>
                              <m:t>𝑜𝑓</m:t>
                            </m:r>
                            <m:r>
                              <a:rPr lang="en-US" b="0" i="1" smtClean="0">
                                <a:latin typeface="Cambria Math" panose="02040503050406030204" pitchFamily="18" charset="0"/>
                                <a:cs typeface="Times New Roman" panose="02020603050405020304" pitchFamily="18" charset="0"/>
                              </a:rPr>
                              <m:t> </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𝑝h𝑜𝑡𝑜𝑛𝑠</m:t>
                            </m:r>
                          </m:den>
                        </m:f>
                      </m:e>
                    </m:box>
                  </m:oMath>
                </a14:m>
                <a:r>
                  <a:rPr lang="en-US" dirty="0">
                    <a:latin typeface="Times New Roman" panose="02020603050405020304" pitchFamily="18" charset="0"/>
                    <a:cs typeface="Times New Roman" panose="02020603050405020304" pitchFamily="18" charset="0"/>
                  </a:rPr>
                  <a:t>.  What’s the longest wavelength visible to the human eye?</a:t>
                </a:r>
              </a:p>
            </p:txBody>
          </p:sp>
        </mc:Choice>
        <mc:Fallback xmlns="">
          <p:sp>
            <p:nvSpPr>
              <p:cNvPr id="9" name="TextBox 8">
                <a:extLst>
                  <a:ext uri="{FF2B5EF4-FFF2-40B4-BE49-F238E27FC236}">
                    <a16:creationId xmlns:a16="http://schemas.microsoft.com/office/drawing/2014/main" id="{9BBDD9E3-18F0-9D4B-8B7F-D78B812D733C}"/>
                  </a:ext>
                </a:extLst>
              </p:cNvPr>
              <p:cNvSpPr txBox="1">
                <a:spLocks noRot="1" noChangeAspect="1" noMove="1" noResize="1" noEditPoints="1" noAdjustHandles="1" noChangeArrowheads="1" noChangeShapeType="1" noTextEdit="1"/>
              </p:cNvSpPr>
              <p:nvPr/>
            </p:nvSpPr>
            <p:spPr>
              <a:xfrm>
                <a:off x="420414" y="4903075"/>
                <a:ext cx="8303172" cy="989310"/>
              </a:xfrm>
              <a:prstGeom prst="rect">
                <a:avLst/>
              </a:prstGeom>
              <a:blipFill>
                <a:blip r:embed="rId3"/>
                <a:stretch>
                  <a:fillRect l="-459" t="-1250" b="-7500"/>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CDDC7844-A264-5347-A274-557066F2E977}"/>
              </a:ext>
            </a:extLst>
          </p:cNvPr>
          <p:cNvSpPr txBox="1"/>
          <p:nvPr/>
        </p:nvSpPr>
        <p:spPr>
          <a:xfrm>
            <a:off x="154812" y="128034"/>
            <a:ext cx="8737450" cy="769441"/>
          </a:xfrm>
          <a:prstGeom prst="rect">
            <a:avLst/>
          </a:prstGeom>
          <a:noFill/>
        </p:spPr>
        <p:txBody>
          <a:bodyPr wrap="square" rtlCol="0">
            <a:spAutoFit/>
          </a:bodyPr>
          <a:lstStyle/>
          <a:p>
            <a:r>
              <a:rPr lang="en-US" sz="4400" dirty="0">
                <a:latin typeface="Times New Roman"/>
                <a:cs typeface="Times New Roman"/>
              </a:rPr>
              <a:t>The Human Eye – Retina</a:t>
            </a:r>
          </a:p>
        </p:txBody>
      </p:sp>
    </p:spTree>
    <p:extLst>
      <p:ext uri="{BB962C8B-B14F-4D97-AF65-F5344CB8AC3E}">
        <p14:creationId xmlns:p14="http://schemas.microsoft.com/office/powerpoint/2010/main" val="152337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6209" y="991250"/>
            <a:ext cx="8350069" cy="5632312"/>
          </a:xfrm>
          <a:prstGeom prst="rect">
            <a:avLst/>
          </a:prstGeom>
        </p:spPr>
        <p:txBody>
          <a:bodyPr wrap="square">
            <a:spAutoFit/>
          </a:bodyPr>
          <a:lstStyle/>
          <a:p>
            <a:pPr marL="285750" indent="-285750" algn="just">
              <a:buFont typeface="Arial" panose="020B0604020202020204" pitchFamily="34" charset="0"/>
              <a:buChar char="•"/>
            </a:pPr>
            <a:r>
              <a:rPr lang="en-US" dirty="0">
                <a:latin typeface="Times New Roman"/>
                <a:cs typeface="Times New Roman"/>
              </a:rPr>
              <a:t>In a nutshell, the cornea aids in the focusing of light to create an image on the retina by means of refraction. </a:t>
            </a:r>
          </a:p>
          <a:p>
            <a:pPr algn="just">
              <a:buFont typeface="Arial"/>
              <a:buChar char="•"/>
            </a:pPr>
            <a:endParaRPr lang="en-US" dirty="0">
              <a:latin typeface="Times New Roman"/>
              <a:cs typeface="Times New Roman"/>
            </a:endParaRPr>
          </a:p>
          <a:p>
            <a:pPr marL="285750" indent="-285750" algn="just">
              <a:buFont typeface="Arial" panose="020B0604020202020204" pitchFamily="34" charset="0"/>
              <a:buChar char="•"/>
            </a:pPr>
            <a:r>
              <a:rPr lang="en-US" dirty="0">
                <a:latin typeface="Times New Roman"/>
                <a:cs typeface="Times New Roman"/>
              </a:rPr>
              <a:t>Often, the shape of the cornea and the eye are not perfect and the image on the retina is out-of-focus.</a:t>
            </a:r>
          </a:p>
          <a:p>
            <a:pPr algn="just">
              <a:buFont typeface="Arial"/>
              <a:buChar char="•"/>
            </a:pPr>
            <a:endParaRPr lang="en-US" dirty="0">
              <a:latin typeface="Times New Roman"/>
              <a:cs typeface="Times New Roman"/>
            </a:endParaRPr>
          </a:p>
          <a:p>
            <a:pPr marL="285750" indent="-285750" algn="just">
              <a:buFont typeface="Arial" panose="020B0604020202020204" pitchFamily="34" charset="0"/>
              <a:buChar char="•"/>
            </a:pPr>
            <a:r>
              <a:rPr lang="en-US" dirty="0">
                <a:latin typeface="Times New Roman"/>
                <a:cs typeface="Times New Roman"/>
              </a:rPr>
              <a:t>There are three primary types of refractive errors (or imperfections in the focusing power of the eye.)</a:t>
            </a:r>
          </a:p>
          <a:p>
            <a:endParaRPr lang="en-US" dirty="0">
              <a:latin typeface="Times New Roman"/>
              <a:cs typeface="Times New Roman"/>
            </a:endParaRPr>
          </a:p>
          <a:p>
            <a:r>
              <a:rPr lang="en-US" i="1" dirty="0">
                <a:latin typeface="Times New Roman"/>
                <a:cs typeface="Times New Roman"/>
              </a:rPr>
              <a:t>Myopia – or nearsightedness</a:t>
            </a:r>
            <a:r>
              <a:rPr lang="en-US" dirty="0">
                <a:latin typeface="Times New Roman"/>
                <a:cs typeface="Times New Roman"/>
              </a:rPr>
              <a:t>  </a:t>
            </a:r>
          </a:p>
          <a:p>
            <a:r>
              <a:rPr lang="en-US" dirty="0">
                <a:latin typeface="Times New Roman"/>
                <a:cs typeface="Times New Roman"/>
              </a:rPr>
              <a:t>	Persons with myopia, or nearsightedness, have more difficulty seeing distant 	objects as clearly as near objects.  </a:t>
            </a:r>
          </a:p>
          <a:p>
            <a:endParaRPr lang="en-US" dirty="0">
              <a:latin typeface="Times New Roman"/>
              <a:cs typeface="Times New Roman"/>
            </a:endParaRPr>
          </a:p>
          <a:p>
            <a:r>
              <a:rPr lang="en-US" i="1" dirty="0" err="1">
                <a:latin typeface="Times New Roman"/>
                <a:cs typeface="Times New Roman"/>
              </a:rPr>
              <a:t>Hyperopia</a:t>
            </a:r>
            <a:r>
              <a:rPr lang="en-US" i="1" dirty="0">
                <a:latin typeface="Times New Roman"/>
                <a:cs typeface="Times New Roman"/>
              </a:rPr>
              <a:t> - or farsightedness</a:t>
            </a:r>
            <a:endParaRPr lang="en-US" dirty="0">
              <a:latin typeface="Times New Roman"/>
              <a:cs typeface="Times New Roman"/>
            </a:endParaRPr>
          </a:p>
          <a:p>
            <a:r>
              <a:rPr lang="en-US" dirty="0">
                <a:latin typeface="Times New Roman"/>
                <a:cs typeface="Times New Roman"/>
              </a:rPr>
              <a:t>	Persons with farsightedness have more difficulty seeing near objects as clearly as 	distant objects.  </a:t>
            </a:r>
          </a:p>
          <a:p>
            <a:endParaRPr lang="en-US" dirty="0">
              <a:latin typeface="Times New Roman"/>
              <a:cs typeface="Times New Roman"/>
            </a:endParaRPr>
          </a:p>
          <a:p>
            <a:r>
              <a:rPr lang="en-US" i="1" dirty="0">
                <a:latin typeface="Times New Roman"/>
                <a:cs typeface="Times New Roman"/>
              </a:rPr>
              <a:t>Astigmatism</a:t>
            </a:r>
            <a:r>
              <a:rPr lang="en-US" dirty="0">
                <a:latin typeface="Times New Roman"/>
                <a:cs typeface="Times New Roman"/>
              </a:rPr>
              <a:t> – which is a distortion of the image on the retina caused by irregularities in 	the cornea or lens of the eye (usually due to the cornea not being spherical, but oval 	in shape.) </a:t>
            </a:r>
          </a:p>
        </p:txBody>
      </p:sp>
      <p:sp>
        <p:nvSpPr>
          <p:cNvPr id="3" name="TextBox 2"/>
          <p:cNvSpPr txBox="1"/>
          <p:nvPr/>
        </p:nvSpPr>
        <p:spPr>
          <a:xfrm>
            <a:off x="336209" y="241331"/>
            <a:ext cx="8666340" cy="707886"/>
          </a:xfrm>
          <a:prstGeom prst="rect">
            <a:avLst/>
          </a:prstGeom>
          <a:noFill/>
        </p:spPr>
        <p:txBody>
          <a:bodyPr wrap="square" rtlCol="0">
            <a:spAutoFit/>
          </a:bodyPr>
          <a:lstStyle/>
          <a:p>
            <a:r>
              <a:rPr lang="en-US" sz="4000" dirty="0">
                <a:latin typeface="Times New Roman"/>
                <a:cs typeface="Times New Roman"/>
              </a:rPr>
              <a:t>The Human Eye – Refraction Errors</a:t>
            </a:r>
          </a:p>
        </p:txBody>
      </p:sp>
    </p:spTree>
    <p:extLst>
      <p:ext uri="{BB962C8B-B14F-4D97-AF65-F5344CB8AC3E}">
        <p14:creationId xmlns:p14="http://schemas.microsoft.com/office/powerpoint/2010/main" val="1095486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4337</TotalTime>
  <Words>1777</Words>
  <Application>Microsoft Macintosh PowerPoint</Application>
  <PresentationFormat>On-screen Show (4:3)</PresentationFormat>
  <Paragraphs>113</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LaBrake</dc:creator>
  <cp:lastModifiedBy>LaBrake, Scott</cp:lastModifiedBy>
  <cp:revision>52</cp:revision>
  <dcterms:created xsi:type="dcterms:W3CDTF">2014-10-23T15:43:25Z</dcterms:created>
  <dcterms:modified xsi:type="dcterms:W3CDTF">2023-10-27T11:47:17Z</dcterms:modified>
</cp:coreProperties>
</file>