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63" r:id="rId3"/>
    <p:sldId id="257" r:id="rId4"/>
    <p:sldId id="299" r:id="rId5"/>
    <p:sldId id="301" r:id="rId6"/>
    <p:sldId id="300" r:id="rId7"/>
    <p:sldId id="259" r:id="rId8"/>
    <p:sldId id="266" r:id="rId9"/>
    <p:sldId id="267" r:id="rId10"/>
    <p:sldId id="268" r:id="rId11"/>
    <p:sldId id="262" r:id="rId12"/>
    <p:sldId id="269" r:id="rId13"/>
    <p:sldId id="270" r:id="rId14"/>
    <p:sldId id="271" r:id="rId15"/>
    <p:sldId id="260" r:id="rId16"/>
    <p:sldId id="272" r:id="rId17"/>
    <p:sldId id="273" r:id="rId18"/>
    <p:sldId id="274" r:id="rId19"/>
    <p:sldId id="275" r:id="rId20"/>
    <p:sldId id="258" r:id="rId21"/>
    <p:sldId id="293" r:id="rId22"/>
    <p:sldId id="294" r:id="rId23"/>
    <p:sldId id="295" r:id="rId24"/>
    <p:sldId id="310" r:id="rId25"/>
    <p:sldId id="261" r:id="rId26"/>
    <p:sldId id="284" r:id="rId27"/>
    <p:sldId id="291" r:id="rId28"/>
    <p:sldId id="292" r:id="rId2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11"/>
    <p:restoredTop sz="96327"/>
  </p:normalViewPr>
  <p:slideViewPr>
    <p:cSldViewPr snapToGrid="0">
      <p:cViewPr varScale="1">
        <p:scale>
          <a:sx n="127" d="100"/>
          <a:sy n="127" d="100"/>
        </p:scale>
        <p:origin x="536" y="18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 Id="rId8" Type="http://schemas.openxmlformats.org/officeDocument/2006/relationships/slide" Target="slides/slide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2EBAD0-9EF7-B7CF-2693-C247855B4307}"/>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33093DB7-D28E-108F-7538-AF9C5D0A8A26}"/>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1E4B23F4-4B6F-6EA3-0940-8C1DFD3CF23B}"/>
              </a:ext>
            </a:extLst>
          </p:cNvPr>
          <p:cNvSpPr>
            <a:spLocks noGrp="1"/>
          </p:cNvSpPr>
          <p:nvPr>
            <p:ph type="dt" sz="half" idx="10"/>
          </p:nvPr>
        </p:nvSpPr>
        <p:spPr/>
        <p:txBody>
          <a:bodyPr/>
          <a:lstStyle/>
          <a:p>
            <a:fld id="{EDA129AB-B064-344A-BB1C-1436C367922F}" type="datetimeFigureOut">
              <a:rPr lang="en-US" smtClean="0"/>
              <a:t>9/29/26</a:t>
            </a:fld>
            <a:endParaRPr lang="en-US"/>
          </a:p>
        </p:txBody>
      </p:sp>
      <p:sp>
        <p:nvSpPr>
          <p:cNvPr id="5" name="Footer Placeholder 4">
            <a:extLst>
              <a:ext uri="{FF2B5EF4-FFF2-40B4-BE49-F238E27FC236}">
                <a16:creationId xmlns:a16="http://schemas.microsoft.com/office/drawing/2014/main" id="{30F3782D-1D39-C596-943C-8C64DD0EA9F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4B4EFC9-6233-774E-41F6-C1800B76D0D7}"/>
              </a:ext>
            </a:extLst>
          </p:cNvPr>
          <p:cNvSpPr>
            <a:spLocks noGrp="1"/>
          </p:cNvSpPr>
          <p:nvPr>
            <p:ph type="sldNum" sz="quarter" idx="12"/>
          </p:nvPr>
        </p:nvSpPr>
        <p:spPr/>
        <p:txBody>
          <a:bodyPr/>
          <a:lstStyle/>
          <a:p>
            <a:fld id="{C05D27DD-D713-D747-8ED5-48D3234C85E1}" type="slidenum">
              <a:rPr lang="en-US" smtClean="0"/>
              <a:t>‹#›</a:t>
            </a:fld>
            <a:endParaRPr lang="en-US"/>
          </a:p>
        </p:txBody>
      </p:sp>
    </p:spTree>
    <p:extLst>
      <p:ext uri="{BB962C8B-B14F-4D97-AF65-F5344CB8AC3E}">
        <p14:creationId xmlns:p14="http://schemas.microsoft.com/office/powerpoint/2010/main" val="79038387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02CE80-9547-8704-FC32-26F4E3F513AF}"/>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1F4E8DC2-E052-0C06-1CB8-6D265415B314}"/>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26F00CF-50AC-154D-EE91-9D5573DF3769}"/>
              </a:ext>
            </a:extLst>
          </p:cNvPr>
          <p:cNvSpPr>
            <a:spLocks noGrp="1"/>
          </p:cNvSpPr>
          <p:nvPr>
            <p:ph type="dt" sz="half" idx="10"/>
          </p:nvPr>
        </p:nvSpPr>
        <p:spPr/>
        <p:txBody>
          <a:bodyPr/>
          <a:lstStyle/>
          <a:p>
            <a:fld id="{EDA129AB-B064-344A-BB1C-1436C367922F}" type="datetimeFigureOut">
              <a:rPr lang="en-US" smtClean="0"/>
              <a:t>9/29/26</a:t>
            </a:fld>
            <a:endParaRPr lang="en-US"/>
          </a:p>
        </p:txBody>
      </p:sp>
      <p:sp>
        <p:nvSpPr>
          <p:cNvPr id="5" name="Footer Placeholder 4">
            <a:extLst>
              <a:ext uri="{FF2B5EF4-FFF2-40B4-BE49-F238E27FC236}">
                <a16:creationId xmlns:a16="http://schemas.microsoft.com/office/drawing/2014/main" id="{970FF5B5-0BF3-6476-874F-064205953AD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E208ED3-D495-8AF9-3331-A1598B5AC8CA}"/>
              </a:ext>
            </a:extLst>
          </p:cNvPr>
          <p:cNvSpPr>
            <a:spLocks noGrp="1"/>
          </p:cNvSpPr>
          <p:nvPr>
            <p:ph type="sldNum" sz="quarter" idx="12"/>
          </p:nvPr>
        </p:nvSpPr>
        <p:spPr/>
        <p:txBody>
          <a:bodyPr/>
          <a:lstStyle/>
          <a:p>
            <a:fld id="{C05D27DD-D713-D747-8ED5-48D3234C85E1}" type="slidenum">
              <a:rPr lang="en-US" smtClean="0"/>
              <a:t>‹#›</a:t>
            </a:fld>
            <a:endParaRPr lang="en-US"/>
          </a:p>
        </p:txBody>
      </p:sp>
    </p:spTree>
    <p:extLst>
      <p:ext uri="{BB962C8B-B14F-4D97-AF65-F5344CB8AC3E}">
        <p14:creationId xmlns:p14="http://schemas.microsoft.com/office/powerpoint/2010/main" val="40000184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0A0385-5A69-50F7-59B1-9527DBA491D7}"/>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3050E17F-8F97-7EB3-2B49-D19E7F735A1E}"/>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FFEE56F7-7D9E-D12F-BA95-91A4472F3E6C}"/>
              </a:ext>
            </a:extLst>
          </p:cNvPr>
          <p:cNvSpPr>
            <a:spLocks noGrp="1"/>
          </p:cNvSpPr>
          <p:nvPr>
            <p:ph type="dt" sz="half" idx="10"/>
          </p:nvPr>
        </p:nvSpPr>
        <p:spPr/>
        <p:txBody>
          <a:bodyPr/>
          <a:lstStyle/>
          <a:p>
            <a:fld id="{EDA129AB-B064-344A-BB1C-1436C367922F}" type="datetimeFigureOut">
              <a:rPr lang="en-US" smtClean="0"/>
              <a:t>9/29/26</a:t>
            </a:fld>
            <a:endParaRPr lang="en-US"/>
          </a:p>
        </p:txBody>
      </p:sp>
      <p:sp>
        <p:nvSpPr>
          <p:cNvPr id="5" name="Footer Placeholder 4">
            <a:extLst>
              <a:ext uri="{FF2B5EF4-FFF2-40B4-BE49-F238E27FC236}">
                <a16:creationId xmlns:a16="http://schemas.microsoft.com/office/drawing/2014/main" id="{A949E99C-7E60-0EA7-85CE-172B9009FC1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8495D09-3A17-BA06-824B-BEAB0F772A12}"/>
              </a:ext>
            </a:extLst>
          </p:cNvPr>
          <p:cNvSpPr>
            <a:spLocks noGrp="1"/>
          </p:cNvSpPr>
          <p:nvPr>
            <p:ph type="sldNum" sz="quarter" idx="12"/>
          </p:nvPr>
        </p:nvSpPr>
        <p:spPr/>
        <p:txBody>
          <a:bodyPr/>
          <a:lstStyle/>
          <a:p>
            <a:fld id="{C05D27DD-D713-D747-8ED5-48D3234C85E1}" type="slidenum">
              <a:rPr lang="en-US" smtClean="0"/>
              <a:t>‹#›</a:t>
            </a:fld>
            <a:endParaRPr lang="en-US"/>
          </a:p>
        </p:txBody>
      </p:sp>
    </p:spTree>
    <p:extLst>
      <p:ext uri="{BB962C8B-B14F-4D97-AF65-F5344CB8AC3E}">
        <p14:creationId xmlns:p14="http://schemas.microsoft.com/office/powerpoint/2010/main" val="399184654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F052BA-071E-07FD-0BFA-DBBD5ED80CC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C3ECF45A-3FC1-0858-93B0-71FDD893EF3E}"/>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14DA6368-926C-A2E3-2B4D-5A3B8DFF08C9}"/>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7B76B412-7D6A-C218-EF67-C130DBDA4BF6}"/>
              </a:ext>
            </a:extLst>
          </p:cNvPr>
          <p:cNvSpPr>
            <a:spLocks noGrp="1"/>
          </p:cNvSpPr>
          <p:nvPr>
            <p:ph type="dt" sz="half" idx="10"/>
          </p:nvPr>
        </p:nvSpPr>
        <p:spPr/>
        <p:txBody>
          <a:bodyPr/>
          <a:lstStyle/>
          <a:p>
            <a:fld id="{EDA129AB-B064-344A-BB1C-1436C367922F}" type="datetimeFigureOut">
              <a:rPr lang="en-US" smtClean="0"/>
              <a:t>9/29/26</a:t>
            </a:fld>
            <a:endParaRPr lang="en-US"/>
          </a:p>
        </p:txBody>
      </p:sp>
      <p:sp>
        <p:nvSpPr>
          <p:cNvPr id="6" name="Footer Placeholder 5">
            <a:extLst>
              <a:ext uri="{FF2B5EF4-FFF2-40B4-BE49-F238E27FC236}">
                <a16:creationId xmlns:a16="http://schemas.microsoft.com/office/drawing/2014/main" id="{26227292-09F5-1B4E-BD8D-7E96444B38F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5EC2A46-CAB9-74C2-9637-9201FCCE41E9}"/>
              </a:ext>
            </a:extLst>
          </p:cNvPr>
          <p:cNvSpPr>
            <a:spLocks noGrp="1"/>
          </p:cNvSpPr>
          <p:nvPr>
            <p:ph type="sldNum" sz="quarter" idx="12"/>
          </p:nvPr>
        </p:nvSpPr>
        <p:spPr/>
        <p:txBody>
          <a:bodyPr/>
          <a:lstStyle/>
          <a:p>
            <a:fld id="{C05D27DD-D713-D747-8ED5-48D3234C85E1}" type="slidenum">
              <a:rPr lang="en-US" smtClean="0"/>
              <a:t>‹#›</a:t>
            </a:fld>
            <a:endParaRPr lang="en-US"/>
          </a:p>
        </p:txBody>
      </p:sp>
    </p:spTree>
    <p:extLst>
      <p:ext uri="{BB962C8B-B14F-4D97-AF65-F5344CB8AC3E}">
        <p14:creationId xmlns:p14="http://schemas.microsoft.com/office/powerpoint/2010/main" val="42708577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CBC611-D6E4-3AF2-5C61-4072487C710E}"/>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EEC20D18-2333-D438-758A-51CBA21E76EA}"/>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E59D3C63-195F-C836-5DCC-FC3E187D4F83}"/>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46663391-444B-C70D-0DEA-9759D01367B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DDD3FBA2-B54B-825D-0498-54DECDFC9FA6}"/>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87B9F153-6C5E-117B-413F-92A862585854}"/>
              </a:ext>
            </a:extLst>
          </p:cNvPr>
          <p:cNvSpPr>
            <a:spLocks noGrp="1"/>
          </p:cNvSpPr>
          <p:nvPr>
            <p:ph type="dt" sz="half" idx="10"/>
          </p:nvPr>
        </p:nvSpPr>
        <p:spPr/>
        <p:txBody>
          <a:bodyPr/>
          <a:lstStyle/>
          <a:p>
            <a:fld id="{EDA129AB-B064-344A-BB1C-1436C367922F}" type="datetimeFigureOut">
              <a:rPr lang="en-US" smtClean="0"/>
              <a:t>9/29/26</a:t>
            </a:fld>
            <a:endParaRPr lang="en-US"/>
          </a:p>
        </p:txBody>
      </p:sp>
      <p:sp>
        <p:nvSpPr>
          <p:cNvPr id="8" name="Footer Placeholder 7">
            <a:extLst>
              <a:ext uri="{FF2B5EF4-FFF2-40B4-BE49-F238E27FC236}">
                <a16:creationId xmlns:a16="http://schemas.microsoft.com/office/drawing/2014/main" id="{9FD308B3-7133-9E3E-397D-34A6846BB6FB}"/>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39E799C2-A2D1-A349-01B7-120830574602}"/>
              </a:ext>
            </a:extLst>
          </p:cNvPr>
          <p:cNvSpPr>
            <a:spLocks noGrp="1"/>
          </p:cNvSpPr>
          <p:nvPr>
            <p:ph type="sldNum" sz="quarter" idx="12"/>
          </p:nvPr>
        </p:nvSpPr>
        <p:spPr/>
        <p:txBody>
          <a:bodyPr/>
          <a:lstStyle/>
          <a:p>
            <a:fld id="{C05D27DD-D713-D747-8ED5-48D3234C85E1}" type="slidenum">
              <a:rPr lang="en-US" smtClean="0"/>
              <a:t>‹#›</a:t>
            </a:fld>
            <a:endParaRPr lang="en-US"/>
          </a:p>
        </p:txBody>
      </p:sp>
    </p:spTree>
    <p:extLst>
      <p:ext uri="{BB962C8B-B14F-4D97-AF65-F5344CB8AC3E}">
        <p14:creationId xmlns:p14="http://schemas.microsoft.com/office/powerpoint/2010/main" val="3927054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E1DC42-A12B-E9F2-4432-11875A3697F5}"/>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8A929BF1-06D4-2906-FE9F-028E30A8B66A}"/>
              </a:ext>
            </a:extLst>
          </p:cNvPr>
          <p:cNvSpPr>
            <a:spLocks noGrp="1"/>
          </p:cNvSpPr>
          <p:nvPr>
            <p:ph type="dt" sz="half" idx="10"/>
          </p:nvPr>
        </p:nvSpPr>
        <p:spPr/>
        <p:txBody>
          <a:bodyPr/>
          <a:lstStyle/>
          <a:p>
            <a:fld id="{EDA129AB-B064-344A-BB1C-1436C367922F}" type="datetimeFigureOut">
              <a:rPr lang="en-US" smtClean="0"/>
              <a:t>9/29/26</a:t>
            </a:fld>
            <a:endParaRPr lang="en-US"/>
          </a:p>
        </p:txBody>
      </p:sp>
      <p:sp>
        <p:nvSpPr>
          <p:cNvPr id="4" name="Footer Placeholder 3">
            <a:extLst>
              <a:ext uri="{FF2B5EF4-FFF2-40B4-BE49-F238E27FC236}">
                <a16:creationId xmlns:a16="http://schemas.microsoft.com/office/drawing/2014/main" id="{BA66EFCA-324B-9EC6-0A6E-C6946D13F28B}"/>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3AF9C60E-1593-83B4-B2AE-9582E22020FF}"/>
              </a:ext>
            </a:extLst>
          </p:cNvPr>
          <p:cNvSpPr>
            <a:spLocks noGrp="1"/>
          </p:cNvSpPr>
          <p:nvPr>
            <p:ph type="sldNum" sz="quarter" idx="12"/>
          </p:nvPr>
        </p:nvSpPr>
        <p:spPr/>
        <p:txBody>
          <a:bodyPr/>
          <a:lstStyle/>
          <a:p>
            <a:fld id="{C05D27DD-D713-D747-8ED5-48D3234C85E1}" type="slidenum">
              <a:rPr lang="en-US" smtClean="0"/>
              <a:t>‹#›</a:t>
            </a:fld>
            <a:endParaRPr lang="en-US"/>
          </a:p>
        </p:txBody>
      </p:sp>
    </p:spTree>
    <p:extLst>
      <p:ext uri="{BB962C8B-B14F-4D97-AF65-F5344CB8AC3E}">
        <p14:creationId xmlns:p14="http://schemas.microsoft.com/office/powerpoint/2010/main" val="402613283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0E8AB34-144C-DCD1-07DE-5F4594143452}"/>
              </a:ext>
            </a:extLst>
          </p:cNvPr>
          <p:cNvSpPr>
            <a:spLocks noGrp="1"/>
          </p:cNvSpPr>
          <p:nvPr>
            <p:ph type="dt" sz="half" idx="10"/>
          </p:nvPr>
        </p:nvSpPr>
        <p:spPr/>
        <p:txBody>
          <a:bodyPr/>
          <a:lstStyle/>
          <a:p>
            <a:fld id="{EDA129AB-B064-344A-BB1C-1436C367922F}" type="datetimeFigureOut">
              <a:rPr lang="en-US" smtClean="0"/>
              <a:t>9/29/26</a:t>
            </a:fld>
            <a:endParaRPr lang="en-US"/>
          </a:p>
        </p:txBody>
      </p:sp>
      <p:sp>
        <p:nvSpPr>
          <p:cNvPr id="3" name="Footer Placeholder 2">
            <a:extLst>
              <a:ext uri="{FF2B5EF4-FFF2-40B4-BE49-F238E27FC236}">
                <a16:creationId xmlns:a16="http://schemas.microsoft.com/office/drawing/2014/main" id="{CECD5D7C-C9B9-1B96-1AF3-B0FCEA0F295E}"/>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0EE357B8-0E52-EC63-3945-05BA46C1E8BD}"/>
              </a:ext>
            </a:extLst>
          </p:cNvPr>
          <p:cNvSpPr>
            <a:spLocks noGrp="1"/>
          </p:cNvSpPr>
          <p:nvPr>
            <p:ph type="sldNum" sz="quarter" idx="12"/>
          </p:nvPr>
        </p:nvSpPr>
        <p:spPr/>
        <p:txBody>
          <a:bodyPr/>
          <a:lstStyle/>
          <a:p>
            <a:fld id="{C05D27DD-D713-D747-8ED5-48D3234C85E1}" type="slidenum">
              <a:rPr lang="en-US" smtClean="0"/>
              <a:t>‹#›</a:t>
            </a:fld>
            <a:endParaRPr lang="en-US"/>
          </a:p>
        </p:txBody>
      </p:sp>
    </p:spTree>
    <p:extLst>
      <p:ext uri="{BB962C8B-B14F-4D97-AF65-F5344CB8AC3E}">
        <p14:creationId xmlns:p14="http://schemas.microsoft.com/office/powerpoint/2010/main" val="416954044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6F489D-0A9E-45C6-BEB5-F9FEA89B1A9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66D2B80B-AF41-C6CC-F96F-5AC6215753B6}"/>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FDD3A0B2-D6D8-4646-7F99-0F3EB14BC86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BE8A438-ECB4-C188-D125-3B7E873C965C}"/>
              </a:ext>
            </a:extLst>
          </p:cNvPr>
          <p:cNvSpPr>
            <a:spLocks noGrp="1"/>
          </p:cNvSpPr>
          <p:nvPr>
            <p:ph type="dt" sz="half" idx="10"/>
          </p:nvPr>
        </p:nvSpPr>
        <p:spPr/>
        <p:txBody>
          <a:bodyPr/>
          <a:lstStyle/>
          <a:p>
            <a:fld id="{EDA129AB-B064-344A-BB1C-1436C367922F}" type="datetimeFigureOut">
              <a:rPr lang="en-US" smtClean="0"/>
              <a:t>9/29/26</a:t>
            </a:fld>
            <a:endParaRPr lang="en-US"/>
          </a:p>
        </p:txBody>
      </p:sp>
      <p:sp>
        <p:nvSpPr>
          <p:cNvPr id="6" name="Footer Placeholder 5">
            <a:extLst>
              <a:ext uri="{FF2B5EF4-FFF2-40B4-BE49-F238E27FC236}">
                <a16:creationId xmlns:a16="http://schemas.microsoft.com/office/drawing/2014/main" id="{84769CB7-094B-4E38-0C13-FBEF347E83E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2E83BF2-7ECE-E794-25CA-3E1496D47EA5}"/>
              </a:ext>
            </a:extLst>
          </p:cNvPr>
          <p:cNvSpPr>
            <a:spLocks noGrp="1"/>
          </p:cNvSpPr>
          <p:nvPr>
            <p:ph type="sldNum" sz="quarter" idx="12"/>
          </p:nvPr>
        </p:nvSpPr>
        <p:spPr/>
        <p:txBody>
          <a:bodyPr/>
          <a:lstStyle/>
          <a:p>
            <a:fld id="{C05D27DD-D713-D747-8ED5-48D3234C85E1}" type="slidenum">
              <a:rPr lang="en-US" smtClean="0"/>
              <a:t>‹#›</a:t>
            </a:fld>
            <a:endParaRPr lang="en-US"/>
          </a:p>
        </p:txBody>
      </p:sp>
    </p:spTree>
    <p:extLst>
      <p:ext uri="{BB962C8B-B14F-4D97-AF65-F5344CB8AC3E}">
        <p14:creationId xmlns:p14="http://schemas.microsoft.com/office/powerpoint/2010/main" val="384856316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35D387-5BAB-0409-1F52-56327E12FA2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19A12490-1082-BF8C-7AD8-C2D950653FC0}"/>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D4146B81-D985-98CE-E3C0-56F17AC5214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BFDA9E9-BAF8-E20B-C160-F0D04F79BC92}"/>
              </a:ext>
            </a:extLst>
          </p:cNvPr>
          <p:cNvSpPr>
            <a:spLocks noGrp="1"/>
          </p:cNvSpPr>
          <p:nvPr>
            <p:ph type="dt" sz="half" idx="10"/>
          </p:nvPr>
        </p:nvSpPr>
        <p:spPr/>
        <p:txBody>
          <a:bodyPr/>
          <a:lstStyle/>
          <a:p>
            <a:fld id="{EDA129AB-B064-344A-BB1C-1436C367922F}" type="datetimeFigureOut">
              <a:rPr lang="en-US" smtClean="0"/>
              <a:t>9/29/26</a:t>
            </a:fld>
            <a:endParaRPr lang="en-US"/>
          </a:p>
        </p:txBody>
      </p:sp>
      <p:sp>
        <p:nvSpPr>
          <p:cNvPr id="6" name="Footer Placeholder 5">
            <a:extLst>
              <a:ext uri="{FF2B5EF4-FFF2-40B4-BE49-F238E27FC236}">
                <a16:creationId xmlns:a16="http://schemas.microsoft.com/office/drawing/2014/main" id="{15EF1A40-E161-FDC2-90AF-05354985DCA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C13C940-19EE-2C1C-68F0-8736D55207C6}"/>
              </a:ext>
            </a:extLst>
          </p:cNvPr>
          <p:cNvSpPr>
            <a:spLocks noGrp="1"/>
          </p:cNvSpPr>
          <p:nvPr>
            <p:ph type="sldNum" sz="quarter" idx="12"/>
          </p:nvPr>
        </p:nvSpPr>
        <p:spPr/>
        <p:txBody>
          <a:bodyPr/>
          <a:lstStyle/>
          <a:p>
            <a:fld id="{C05D27DD-D713-D747-8ED5-48D3234C85E1}" type="slidenum">
              <a:rPr lang="en-US" smtClean="0"/>
              <a:t>‹#›</a:t>
            </a:fld>
            <a:endParaRPr lang="en-US"/>
          </a:p>
        </p:txBody>
      </p:sp>
    </p:spTree>
    <p:extLst>
      <p:ext uri="{BB962C8B-B14F-4D97-AF65-F5344CB8AC3E}">
        <p14:creationId xmlns:p14="http://schemas.microsoft.com/office/powerpoint/2010/main" val="394137004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40158A-5BD2-5C4F-FC6E-199BBA7A059A}"/>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4DC2BE78-7F52-C3B0-A54C-882646E320B6}"/>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29A3D9C-3EE3-F96B-E94C-DFA4A9BB3BF5}"/>
              </a:ext>
            </a:extLst>
          </p:cNvPr>
          <p:cNvSpPr>
            <a:spLocks noGrp="1"/>
          </p:cNvSpPr>
          <p:nvPr>
            <p:ph type="dt" sz="half" idx="10"/>
          </p:nvPr>
        </p:nvSpPr>
        <p:spPr/>
        <p:txBody>
          <a:bodyPr/>
          <a:lstStyle/>
          <a:p>
            <a:fld id="{EDA129AB-B064-344A-BB1C-1436C367922F}" type="datetimeFigureOut">
              <a:rPr lang="en-US" smtClean="0"/>
              <a:t>9/29/26</a:t>
            </a:fld>
            <a:endParaRPr lang="en-US"/>
          </a:p>
        </p:txBody>
      </p:sp>
      <p:sp>
        <p:nvSpPr>
          <p:cNvPr id="5" name="Footer Placeholder 4">
            <a:extLst>
              <a:ext uri="{FF2B5EF4-FFF2-40B4-BE49-F238E27FC236}">
                <a16:creationId xmlns:a16="http://schemas.microsoft.com/office/drawing/2014/main" id="{30624C07-41F4-EDC4-F595-494BB2412B4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0382BB4-CD8E-6683-C0EE-C575282C18F6}"/>
              </a:ext>
            </a:extLst>
          </p:cNvPr>
          <p:cNvSpPr>
            <a:spLocks noGrp="1"/>
          </p:cNvSpPr>
          <p:nvPr>
            <p:ph type="sldNum" sz="quarter" idx="12"/>
          </p:nvPr>
        </p:nvSpPr>
        <p:spPr/>
        <p:txBody>
          <a:bodyPr/>
          <a:lstStyle/>
          <a:p>
            <a:fld id="{C05D27DD-D713-D747-8ED5-48D3234C85E1}" type="slidenum">
              <a:rPr lang="en-US" smtClean="0"/>
              <a:t>‹#›</a:t>
            </a:fld>
            <a:endParaRPr lang="en-US"/>
          </a:p>
        </p:txBody>
      </p:sp>
    </p:spTree>
    <p:extLst>
      <p:ext uri="{BB962C8B-B14F-4D97-AF65-F5344CB8AC3E}">
        <p14:creationId xmlns:p14="http://schemas.microsoft.com/office/powerpoint/2010/main" val="88493071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74E6FFCE-66D9-574C-BBA8-3698C8C3F34B}"/>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A05BFFC0-01B4-D5EB-EA2D-C8EF2BF93DC2}"/>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1E245E6-2746-A05D-1F71-713A3F9EC097}"/>
              </a:ext>
            </a:extLst>
          </p:cNvPr>
          <p:cNvSpPr>
            <a:spLocks noGrp="1"/>
          </p:cNvSpPr>
          <p:nvPr>
            <p:ph type="dt" sz="half" idx="10"/>
          </p:nvPr>
        </p:nvSpPr>
        <p:spPr/>
        <p:txBody>
          <a:bodyPr/>
          <a:lstStyle/>
          <a:p>
            <a:fld id="{EDA129AB-B064-344A-BB1C-1436C367922F}" type="datetimeFigureOut">
              <a:rPr lang="en-US" smtClean="0"/>
              <a:t>9/29/26</a:t>
            </a:fld>
            <a:endParaRPr lang="en-US"/>
          </a:p>
        </p:txBody>
      </p:sp>
      <p:sp>
        <p:nvSpPr>
          <p:cNvPr id="5" name="Footer Placeholder 4">
            <a:extLst>
              <a:ext uri="{FF2B5EF4-FFF2-40B4-BE49-F238E27FC236}">
                <a16:creationId xmlns:a16="http://schemas.microsoft.com/office/drawing/2014/main" id="{5265BE9A-A0DC-71DA-4BB3-7F32BC97B97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1A7935B-BD5F-7425-9DC6-470D7E067CBC}"/>
              </a:ext>
            </a:extLst>
          </p:cNvPr>
          <p:cNvSpPr>
            <a:spLocks noGrp="1"/>
          </p:cNvSpPr>
          <p:nvPr>
            <p:ph type="sldNum" sz="quarter" idx="12"/>
          </p:nvPr>
        </p:nvSpPr>
        <p:spPr/>
        <p:txBody>
          <a:bodyPr/>
          <a:lstStyle/>
          <a:p>
            <a:fld id="{C05D27DD-D713-D747-8ED5-48D3234C85E1}" type="slidenum">
              <a:rPr lang="en-US" smtClean="0"/>
              <a:t>‹#›</a:t>
            </a:fld>
            <a:endParaRPr lang="en-US"/>
          </a:p>
        </p:txBody>
      </p:sp>
    </p:spTree>
    <p:extLst>
      <p:ext uri="{BB962C8B-B14F-4D97-AF65-F5344CB8AC3E}">
        <p14:creationId xmlns:p14="http://schemas.microsoft.com/office/powerpoint/2010/main" val="327420936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9316DF5-8BAD-A0CD-9755-7716211DE10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75890692-BD11-50C2-8A2D-8A5BE4A6377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39642D6-A65E-E3FF-401F-346BDC1CA6C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DA129AB-B064-344A-BB1C-1436C367922F}" type="datetimeFigureOut">
              <a:rPr lang="en-US" smtClean="0"/>
              <a:t>9/29/26</a:t>
            </a:fld>
            <a:endParaRPr lang="en-US"/>
          </a:p>
        </p:txBody>
      </p:sp>
      <p:sp>
        <p:nvSpPr>
          <p:cNvPr id="5" name="Footer Placeholder 4">
            <a:extLst>
              <a:ext uri="{FF2B5EF4-FFF2-40B4-BE49-F238E27FC236}">
                <a16:creationId xmlns:a16="http://schemas.microsoft.com/office/drawing/2014/main" id="{EE6C3C4E-0180-1BBC-CDC6-EE2083527BC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ED9B8CA0-0263-BEB1-396D-19AFE1B684C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05D27DD-D713-D747-8ED5-48D3234C85E1}" type="slidenum">
              <a:rPr lang="en-US" smtClean="0"/>
              <a:t>‹#›</a:t>
            </a:fld>
            <a:endParaRPr lang="en-US"/>
          </a:p>
        </p:txBody>
      </p:sp>
    </p:spTree>
    <p:extLst>
      <p:ext uri="{BB962C8B-B14F-4D97-AF65-F5344CB8AC3E}">
        <p14:creationId xmlns:p14="http://schemas.microsoft.com/office/powerpoint/2010/main" val="245685221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360.pn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1390.png"/><Relationship Id="rId5" Type="http://schemas.openxmlformats.org/officeDocument/2006/relationships/image" Target="../media/image1380.png"/><Relationship Id="rId4" Type="http://schemas.openxmlformats.org/officeDocument/2006/relationships/image" Target="../media/image1370.png"/></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2" Type="http://schemas.openxmlformats.org/officeDocument/2006/relationships/image" Target="../media/image210.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10.png"/><Relationship Id="rId2" Type="http://schemas.openxmlformats.org/officeDocument/2006/relationships/image" Target="../media/image211.png"/><Relationship Id="rId1" Type="http://schemas.openxmlformats.org/officeDocument/2006/relationships/slideLayout" Target="../slideLayouts/slideLayout2.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10.png"/></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6.xml.rels><?xml version="1.0" encoding="UTF-8" standalone="yes"?>
<Relationships xmlns="http://schemas.openxmlformats.org/package/2006/relationships"><Relationship Id="rId3" Type="http://schemas.openxmlformats.org/officeDocument/2006/relationships/image" Target="../media/image11.png"/><Relationship Id="rId7" Type="http://schemas.openxmlformats.org/officeDocument/2006/relationships/image" Target="../media/image15.png"/><Relationship Id="rId2" Type="http://schemas.openxmlformats.org/officeDocument/2006/relationships/image" Target="../media/image10.png"/><Relationship Id="rId1" Type="http://schemas.openxmlformats.org/officeDocument/2006/relationships/slideLayout" Target="../slideLayouts/slideLayout2.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12.png"/></Relationships>
</file>

<file path=ppt/slides/_rels/slide7.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2.xml"/><Relationship Id="rId5" Type="http://schemas.openxmlformats.org/officeDocument/2006/relationships/image" Target="../media/image20.png"/><Relationship Id="rId4" Type="http://schemas.openxmlformats.org/officeDocument/2006/relationships/image" Target="../media/image19.png"/></Relationships>
</file>

<file path=ppt/slides/_rels/slide9.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2.xml"/><Relationship Id="rId4" Type="http://schemas.openxmlformats.org/officeDocument/2006/relationships/image" Target="../media/image23.png"/></Relationships>
</file>

<file path=ppt/slides/_rels/slide10.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2.xml"/><Relationship Id="rId6" Type="http://schemas.openxmlformats.org/officeDocument/2006/relationships/image" Target="../media/image28.png"/><Relationship Id="rId5" Type="http://schemas.openxmlformats.org/officeDocument/2006/relationships/image" Target="../media/image27.png"/><Relationship Id="rId4" Type="http://schemas.openxmlformats.org/officeDocument/2006/relationships/image" Target="../media/image26.png"/></Relationships>
</file>

<file path=ppt/slides/_rels/slide11.xml.rels><?xml version="1.0" encoding="UTF-8" standalone="yes"?>
<Relationships xmlns="http://schemas.openxmlformats.org/package/2006/relationships"><Relationship Id="rId3" Type="http://schemas.openxmlformats.org/officeDocument/2006/relationships/image" Target="../media/image510.png"/><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png"/><Relationship Id="rId1" Type="http://schemas.openxmlformats.org/officeDocument/2006/relationships/slideLayout" Target="../slideLayouts/slideLayout2.xml"/><Relationship Id="rId6" Type="http://schemas.openxmlformats.org/officeDocument/2006/relationships/image" Target="../media/image34.png"/><Relationship Id="rId5" Type="http://schemas.openxmlformats.org/officeDocument/2006/relationships/image" Target="../media/image33.png"/><Relationship Id="rId4" Type="http://schemas.openxmlformats.org/officeDocument/2006/relationships/image" Target="../media/image32.png"/></Relationships>
</file>

<file path=ppt/slides/_rels/slide13.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2.xml"/><Relationship Id="rId5" Type="http://schemas.openxmlformats.org/officeDocument/2006/relationships/image" Target="../media/image38.png"/><Relationship Id="rId4" Type="http://schemas.openxmlformats.org/officeDocument/2006/relationships/image" Target="../media/image37.png"/></Relationships>
</file>

<file path=ppt/slides/_rels/slide14.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39.png"/><Relationship Id="rId1" Type="http://schemas.openxmlformats.org/officeDocument/2006/relationships/slideLayout" Target="../slideLayouts/slideLayout2.xml"/><Relationship Id="rId6" Type="http://schemas.openxmlformats.org/officeDocument/2006/relationships/image" Target="../media/image43.png"/><Relationship Id="rId5" Type="http://schemas.openxmlformats.org/officeDocument/2006/relationships/image" Target="../media/image42.png"/><Relationship Id="rId4" Type="http://schemas.openxmlformats.org/officeDocument/2006/relationships/image" Target="../media/image41.png"/></Relationships>
</file>

<file path=ppt/slides/_rels/slide15.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610.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8" Type="http://schemas.openxmlformats.org/officeDocument/2006/relationships/image" Target="../media/image50.png"/><Relationship Id="rId3" Type="http://schemas.openxmlformats.org/officeDocument/2006/relationships/image" Target="../media/image45.png"/><Relationship Id="rId7" Type="http://schemas.openxmlformats.org/officeDocument/2006/relationships/image" Target="../media/image49.png"/><Relationship Id="rId2" Type="http://schemas.openxmlformats.org/officeDocument/2006/relationships/image" Target="../media/image31.png"/><Relationship Id="rId1" Type="http://schemas.openxmlformats.org/officeDocument/2006/relationships/slideLayout" Target="../slideLayouts/slideLayout2.xml"/><Relationship Id="rId6" Type="http://schemas.openxmlformats.org/officeDocument/2006/relationships/image" Target="../media/image48.png"/><Relationship Id="rId5" Type="http://schemas.openxmlformats.org/officeDocument/2006/relationships/image" Target="../media/image47.png"/><Relationship Id="rId4" Type="http://schemas.openxmlformats.org/officeDocument/2006/relationships/image" Target="../media/image46.png"/></Relationships>
</file>

<file path=ppt/slides/_rels/slide17.xml.rels><?xml version="1.0" encoding="UTF-8" standalone="yes"?>
<Relationships xmlns="http://schemas.openxmlformats.org/package/2006/relationships"><Relationship Id="rId3" Type="http://schemas.openxmlformats.org/officeDocument/2006/relationships/image" Target="../media/image52.png"/><Relationship Id="rId7" Type="http://schemas.openxmlformats.org/officeDocument/2006/relationships/image" Target="../media/image56.png"/><Relationship Id="rId2" Type="http://schemas.openxmlformats.org/officeDocument/2006/relationships/image" Target="../media/image51.png"/><Relationship Id="rId1" Type="http://schemas.openxmlformats.org/officeDocument/2006/relationships/slideLayout" Target="../slideLayouts/slideLayout2.xml"/><Relationship Id="rId6" Type="http://schemas.openxmlformats.org/officeDocument/2006/relationships/image" Target="../media/image55.png"/><Relationship Id="rId5" Type="http://schemas.openxmlformats.org/officeDocument/2006/relationships/image" Target="../media/image54.png"/><Relationship Id="rId4" Type="http://schemas.openxmlformats.org/officeDocument/2006/relationships/image" Target="../media/image53.png"/></Relationships>
</file>

<file path=ppt/slides/_rels/slide18.xml.rels><?xml version="1.0" encoding="UTF-8" standalone="yes"?>
<Relationships xmlns="http://schemas.openxmlformats.org/package/2006/relationships"><Relationship Id="rId3" Type="http://schemas.openxmlformats.org/officeDocument/2006/relationships/image" Target="../media/image58.png"/><Relationship Id="rId7" Type="http://schemas.openxmlformats.org/officeDocument/2006/relationships/image" Target="../media/image62.png"/><Relationship Id="rId2" Type="http://schemas.openxmlformats.org/officeDocument/2006/relationships/image" Target="../media/image57.png"/><Relationship Id="rId1" Type="http://schemas.openxmlformats.org/officeDocument/2006/relationships/slideLayout" Target="../slideLayouts/slideLayout2.xml"/><Relationship Id="rId6" Type="http://schemas.openxmlformats.org/officeDocument/2006/relationships/image" Target="../media/image61.png"/><Relationship Id="rId5" Type="http://schemas.openxmlformats.org/officeDocument/2006/relationships/image" Target="../media/image60.png"/><Relationship Id="rId4" Type="http://schemas.openxmlformats.org/officeDocument/2006/relationships/image" Target="../media/image59.png"/></Relationships>
</file>

<file path=ppt/slides/_rels/slide19.xml.rels><?xml version="1.0" encoding="UTF-8" standalone="yes"?>
<Relationships xmlns="http://schemas.openxmlformats.org/package/2006/relationships"><Relationship Id="rId8" Type="http://schemas.openxmlformats.org/officeDocument/2006/relationships/image" Target="../media/image69.png"/><Relationship Id="rId3" Type="http://schemas.openxmlformats.org/officeDocument/2006/relationships/image" Target="../media/image64.png"/><Relationship Id="rId7" Type="http://schemas.openxmlformats.org/officeDocument/2006/relationships/image" Target="../media/image68.png"/><Relationship Id="rId2" Type="http://schemas.openxmlformats.org/officeDocument/2006/relationships/image" Target="../media/image63.png"/><Relationship Id="rId1" Type="http://schemas.openxmlformats.org/officeDocument/2006/relationships/slideLayout" Target="../slideLayouts/slideLayout2.xml"/><Relationship Id="rId6" Type="http://schemas.openxmlformats.org/officeDocument/2006/relationships/image" Target="../media/image67.png"/><Relationship Id="rId5" Type="http://schemas.openxmlformats.org/officeDocument/2006/relationships/image" Target="../media/image66.png"/><Relationship Id="rId4" Type="http://schemas.openxmlformats.org/officeDocument/2006/relationships/image" Target="../media/image65.png"/></Relationships>
</file>

<file path=ppt/slides/_rels/slide20.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image" Target="../media/image80.png"/><Relationship Id="rId1" Type="http://schemas.openxmlformats.org/officeDocument/2006/relationships/slideLayout" Target="../slideLayouts/slideLayout2.xml"/><Relationship Id="rId4" Type="http://schemas.openxmlformats.org/officeDocument/2006/relationships/image" Target="../media/image700.png"/></Relationships>
</file>

<file path=ppt/slides/_rels/slide21.xml.rels><?xml version="1.0" encoding="UTF-8" standalone="yes"?>
<Relationships xmlns="http://schemas.openxmlformats.org/package/2006/relationships"><Relationship Id="rId3" Type="http://schemas.openxmlformats.org/officeDocument/2006/relationships/image" Target="../media/image200.png"/><Relationship Id="rId2" Type="http://schemas.openxmlformats.org/officeDocument/2006/relationships/image" Target="../media/image190.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220.png"/><Relationship Id="rId7" Type="http://schemas.openxmlformats.org/officeDocument/2006/relationships/image" Target="../media/image260.png"/><Relationship Id="rId2" Type="http://schemas.openxmlformats.org/officeDocument/2006/relationships/image" Target="../media/image212.png"/><Relationship Id="rId1" Type="http://schemas.openxmlformats.org/officeDocument/2006/relationships/slideLayout" Target="../slideLayouts/slideLayout2.xml"/><Relationship Id="rId6" Type="http://schemas.openxmlformats.org/officeDocument/2006/relationships/image" Target="../media/image250.png"/><Relationship Id="rId5" Type="http://schemas.openxmlformats.org/officeDocument/2006/relationships/image" Target="../media/image240.png"/><Relationship Id="rId4" Type="http://schemas.openxmlformats.org/officeDocument/2006/relationships/image" Target="../media/image230.png"/></Relationships>
</file>

<file path=ppt/slides/_rels/slide23.xml.rels><?xml version="1.0" encoding="UTF-8" standalone="yes"?>
<Relationships xmlns="http://schemas.openxmlformats.org/package/2006/relationships"><Relationship Id="rId8" Type="http://schemas.openxmlformats.org/officeDocument/2006/relationships/image" Target="../media/image330.png"/><Relationship Id="rId13" Type="http://schemas.openxmlformats.org/officeDocument/2006/relationships/image" Target="../media/image380.png"/><Relationship Id="rId3" Type="http://schemas.openxmlformats.org/officeDocument/2006/relationships/image" Target="../media/image280.png"/><Relationship Id="rId7" Type="http://schemas.openxmlformats.org/officeDocument/2006/relationships/image" Target="../media/image320.png"/><Relationship Id="rId12" Type="http://schemas.openxmlformats.org/officeDocument/2006/relationships/image" Target="../media/image370.png"/><Relationship Id="rId2" Type="http://schemas.openxmlformats.org/officeDocument/2006/relationships/image" Target="../media/image270.png"/><Relationship Id="rId1" Type="http://schemas.openxmlformats.org/officeDocument/2006/relationships/slideLayout" Target="../slideLayouts/slideLayout2.xml"/><Relationship Id="rId6" Type="http://schemas.openxmlformats.org/officeDocument/2006/relationships/image" Target="../media/image311.png"/><Relationship Id="rId11" Type="http://schemas.openxmlformats.org/officeDocument/2006/relationships/image" Target="../media/image360.png"/><Relationship Id="rId5" Type="http://schemas.openxmlformats.org/officeDocument/2006/relationships/image" Target="../media/image300.png"/><Relationship Id="rId15" Type="http://schemas.openxmlformats.org/officeDocument/2006/relationships/image" Target="../media/image400.png"/><Relationship Id="rId10" Type="http://schemas.openxmlformats.org/officeDocument/2006/relationships/image" Target="../media/image350.png"/><Relationship Id="rId4" Type="http://schemas.openxmlformats.org/officeDocument/2006/relationships/image" Target="../media/image290.png"/><Relationship Id="rId9" Type="http://schemas.openxmlformats.org/officeDocument/2006/relationships/image" Target="../media/image340.png"/><Relationship Id="rId14" Type="http://schemas.openxmlformats.org/officeDocument/2006/relationships/image" Target="../media/image390.png"/></Relationships>
</file>

<file path=ppt/slides/_rels/slide24.xml.rels><?xml version="1.0" encoding="UTF-8" standalone="yes"?>
<Relationships xmlns="http://schemas.openxmlformats.org/package/2006/relationships"><Relationship Id="rId8" Type="http://schemas.openxmlformats.org/officeDocument/2006/relationships/image" Target="../media/image470.png"/><Relationship Id="rId13" Type="http://schemas.openxmlformats.org/officeDocument/2006/relationships/image" Target="../media/image520.png"/><Relationship Id="rId3" Type="http://schemas.openxmlformats.org/officeDocument/2006/relationships/image" Target="../media/image420.png"/><Relationship Id="rId7" Type="http://schemas.openxmlformats.org/officeDocument/2006/relationships/image" Target="../media/image460.png"/><Relationship Id="rId12" Type="http://schemas.openxmlformats.org/officeDocument/2006/relationships/image" Target="../media/image511.png"/><Relationship Id="rId17" Type="http://schemas.openxmlformats.org/officeDocument/2006/relationships/image" Target="../media/image560.png"/><Relationship Id="rId2" Type="http://schemas.openxmlformats.org/officeDocument/2006/relationships/image" Target="../media/image411.png"/><Relationship Id="rId16" Type="http://schemas.openxmlformats.org/officeDocument/2006/relationships/image" Target="../media/image550.png"/><Relationship Id="rId1" Type="http://schemas.openxmlformats.org/officeDocument/2006/relationships/slideLayout" Target="../slideLayouts/slideLayout2.xml"/><Relationship Id="rId6" Type="http://schemas.openxmlformats.org/officeDocument/2006/relationships/image" Target="../media/image450.png"/><Relationship Id="rId11" Type="http://schemas.openxmlformats.org/officeDocument/2006/relationships/image" Target="../media/image500.png"/><Relationship Id="rId5" Type="http://schemas.openxmlformats.org/officeDocument/2006/relationships/image" Target="../media/image440.png"/><Relationship Id="rId15" Type="http://schemas.openxmlformats.org/officeDocument/2006/relationships/image" Target="../media/image540.png"/><Relationship Id="rId10" Type="http://schemas.openxmlformats.org/officeDocument/2006/relationships/image" Target="../media/image490.png"/><Relationship Id="rId4" Type="http://schemas.openxmlformats.org/officeDocument/2006/relationships/image" Target="../media/image430.png"/><Relationship Id="rId9" Type="http://schemas.openxmlformats.org/officeDocument/2006/relationships/image" Target="../media/image480.png"/><Relationship Id="rId14" Type="http://schemas.openxmlformats.org/officeDocument/2006/relationships/image" Target="../media/image530.png"/></Relationships>
</file>

<file path=ppt/slides/_rels/slide25.xml.rels><?xml version="1.0" encoding="UTF-8" standalone="yes"?>
<Relationships xmlns="http://schemas.openxmlformats.org/package/2006/relationships"><Relationship Id="rId2" Type="http://schemas.openxmlformats.org/officeDocument/2006/relationships/image" Target="../media/image100.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13700.png"/><Relationship Id="rId2" Type="http://schemas.openxmlformats.org/officeDocument/2006/relationships/image" Target="../media/image13600.png"/><Relationship Id="rId1" Type="http://schemas.openxmlformats.org/officeDocument/2006/relationships/slideLayout" Target="../slideLayouts/slideLayout2.xml"/><Relationship Id="rId5" Type="http://schemas.openxmlformats.org/officeDocument/2006/relationships/image" Target="../media/image13900.png"/><Relationship Id="rId4" Type="http://schemas.openxmlformats.org/officeDocument/2006/relationships/image" Target="../media/image13800.png"/></Relationships>
</file>

<file path=ppt/slides/_rels/slide27.xml.rels><?xml version="1.0" encoding="UTF-8" standalone="yes"?>
<Relationships xmlns="http://schemas.openxmlformats.org/package/2006/relationships"><Relationship Id="rId3" Type="http://schemas.openxmlformats.org/officeDocument/2006/relationships/image" Target="../media/image1410.png"/><Relationship Id="rId2" Type="http://schemas.openxmlformats.org/officeDocument/2006/relationships/image" Target="../media/image1400.png"/><Relationship Id="rId1" Type="http://schemas.openxmlformats.org/officeDocument/2006/relationships/slideLayout" Target="../slideLayouts/slideLayout2.xml"/><Relationship Id="rId6" Type="http://schemas.openxmlformats.org/officeDocument/2006/relationships/image" Target="../media/image121.png"/><Relationship Id="rId5" Type="http://schemas.openxmlformats.org/officeDocument/2006/relationships/image" Target="../media/image1430.png"/><Relationship Id="rId4" Type="http://schemas.openxmlformats.org/officeDocument/2006/relationships/image" Target="../media/image1420.png"/></Relationships>
</file>

<file path=ppt/slides/_rels/slide28.xml.rels><?xml version="1.0" encoding="UTF-8" standalone="yes"?>
<Relationships xmlns="http://schemas.openxmlformats.org/package/2006/relationships"><Relationship Id="rId3" Type="http://schemas.openxmlformats.org/officeDocument/2006/relationships/image" Target="../media/image1460.png"/><Relationship Id="rId2" Type="http://schemas.openxmlformats.org/officeDocument/2006/relationships/image" Target="../media/image122.png"/><Relationship Id="rId1" Type="http://schemas.openxmlformats.org/officeDocument/2006/relationships/slideLayout" Target="../slideLayouts/slideLayout2.xml"/><Relationship Id="rId4" Type="http://schemas.openxmlformats.org/officeDocument/2006/relationships/image" Target="../media/image1470.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02F51814-3944-F3CA-78D9-18DD4316F8B4}"/>
              </a:ext>
            </a:extLst>
          </p:cNvPr>
          <p:cNvSpPr txBox="1"/>
          <p:nvPr/>
        </p:nvSpPr>
        <p:spPr>
          <a:xfrm>
            <a:off x="277906" y="197224"/>
            <a:ext cx="11116235" cy="892552"/>
          </a:xfrm>
          <a:prstGeom prst="rect">
            <a:avLst/>
          </a:prstGeom>
          <a:noFill/>
        </p:spPr>
        <p:txBody>
          <a:bodyPr wrap="square" rtlCol="0">
            <a:spAutoFit/>
          </a:bodyPr>
          <a:lstStyle/>
          <a:p>
            <a:r>
              <a:rPr lang="en-US" sz="2600" dirty="0">
                <a:latin typeface="Times New Roman" panose="02020603050405020304" pitchFamily="18" charset="0"/>
                <a:cs typeface="Times New Roman" panose="02020603050405020304" pitchFamily="18" charset="0"/>
              </a:rPr>
              <a:t>Motion in 2D</a:t>
            </a:r>
          </a:p>
          <a:p>
            <a:r>
              <a:rPr lang="en-US" sz="2600" dirty="0">
                <a:latin typeface="Times New Roman" panose="02020603050405020304" pitchFamily="18" charset="0"/>
                <a:cs typeface="Times New Roman" panose="02020603050405020304" pitchFamily="18" charset="0"/>
              </a:rPr>
              <a:t>	- projectile motion</a:t>
            </a:r>
          </a:p>
        </p:txBody>
      </p:sp>
      <mc:AlternateContent xmlns:mc="http://schemas.openxmlformats.org/markup-compatibility/2006" xmlns:a14="http://schemas.microsoft.com/office/drawing/2010/main">
        <mc:Choice Requires="a14">
          <p:sp>
            <p:nvSpPr>
              <p:cNvPr id="5" name="Rectangle 4">
                <a:extLst>
                  <a:ext uri="{FF2B5EF4-FFF2-40B4-BE49-F238E27FC236}">
                    <a16:creationId xmlns:a16="http://schemas.microsoft.com/office/drawing/2014/main" id="{4EEBAA62-7FC8-3925-2C76-570C4B931CC6}"/>
                  </a:ext>
                </a:extLst>
              </p:cNvPr>
              <p:cNvSpPr/>
              <p:nvPr/>
            </p:nvSpPr>
            <p:spPr>
              <a:xfrm>
                <a:off x="277906" y="1313125"/>
                <a:ext cx="11491728" cy="2308324"/>
              </a:xfrm>
              <a:prstGeom prst="rect">
                <a:avLst/>
              </a:prstGeom>
            </p:spPr>
            <p:txBody>
              <a:bodyPr wrap="square">
                <a:spAutoFit/>
              </a:bodyPr>
              <a:lstStyle/>
              <a:p>
                <a:r>
                  <a:rPr lang="en-US" dirty="0">
                    <a:latin typeface="Times New Roman" panose="02020603050405020304" pitchFamily="18" charset="0"/>
                    <a:cs typeface="Times New Roman" panose="02020603050405020304" pitchFamily="18" charset="0"/>
                  </a:rPr>
                  <a:t>Example 1:</a:t>
                </a:r>
              </a:p>
              <a:p>
                <a:endParaRPr lang="en-US" dirty="0">
                  <a:latin typeface="Times New Roman" panose="02020603050405020304" pitchFamily="18" charset="0"/>
                  <a:cs typeface="Times New Roman" panose="02020603050405020304" pitchFamily="18" charset="0"/>
                </a:endParaRPr>
              </a:p>
              <a:p>
                <a:pPr algn="just"/>
                <a:r>
                  <a:rPr lang="en-US" dirty="0">
                    <a:latin typeface="Times New Roman" panose="02020603050405020304" pitchFamily="18" charset="0"/>
                    <a:cs typeface="Times New Roman" panose="02020603050405020304" pitchFamily="18" charset="0"/>
                  </a:rPr>
                  <a:t>Suppose that a box of mass </a:t>
                </a:r>
                <a14:m>
                  <m:oMath xmlns:m="http://schemas.openxmlformats.org/officeDocument/2006/math">
                    <m:r>
                      <a:rPr lang="en-US" i="1">
                        <a:latin typeface="Cambria Math" panose="02040503050406030204" pitchFamily="18" charset="0"/>
                      </a:rPr>
                      <m:t>𝑚</m:t>
                    </m:r>
                    <m:r>
                      <a:rPr lang="en-US" i="1">
                        <a:latin typeface="Cambria Math" panose="02040503050406030204" pitchFamily="18" charset="0"/>
                      </a:rPr>
                      <m:t> </m:t>
                    </m:r>
                  </m:oMath>
                </a14:m>
                <a:r>
                  <a:rPr lang="en-US" dirty="0">
                    <a:latin typeface="Times New Roman" panose="02020603050405020304" pitchFamily="18" charset="0"/>
                    <a:cs typeface="Times New Roman" panose="02020603050405020304" pitchFamily="18" charset="0"/>
                  </a:rPr>
                  <a:t>slides horizontally off the edge of a table with an initial speed of </a:t>
                </a:r>
                <a14:m>
                  <m:oMath xmlns:m="http://schemas.openxmlformats.org/officeDocument/2006/math">
                    <m:sSub>
                      <m:sSubPr>
                        <m:ctrlPr>
                          <a:rPr lang="en-US" b="0" i="1" smtClean="0">
                            <a:latin typeface="Cambria Math" panose="02040503050406030204" pitchFamily="18" charset="0"/>
                            <a:cs typeface="Times New Roman" panose="02020603050405020304" pitchFamily="18" charset="0"/>
                          </a:rPr>
                        </m:ctrlPr>
                      </m:sSubPr>
                      <m:e>
                        <m:r>
                          <a:rPr lang="en-US" b="0" i="1" smtClean="0">
                            <a:latin typeface="Cambria Math" panose="02040503050406030204" pitchFamily="18" charset="0"/>
                            <a:cs typeface="Times New Roman" panose="02020603050405020304" pitchFamily="18" charset="0"/>
                          </a:rPr>
                          <m:t>𝑣</m:t>
                        </m:r>
                      </m:e>
                      <m:sub>
                        <m:r>
                          <a:rPr lang="en-US" b="0" i="1" smtClean="0">
                            <a:latin typeface="Cambria Math" panose="02040503050406030204" pitchFamily="18" charset="0"/>
                            <a:cs typeface="Times New Roman" panose="02020603050405020304" pitchFamily="18" charset="0"/>
                          </a:rPr>
                          <m:t>𝑖</m:t>
                        </m:r>
                      </m:sub>
                    </m:sSub>
                  </m:oMath>
                </a14:m>
                <a:r>
                  <a:rPr lang="en-US" dirty="0">
                    <a:latin typeface="Times New Roman" panose="02020603050405020304" pitchFamily="18" charset="0"/>
                    <a:cs typeface="Times New Roman" panose="02020603050405020304" pitchFamily="18" charset="0"/>
                  </a:rPr>
                  <a:t>.  The box lands a horizontal distance of </a:t>
                </a:r>
                <a14:m>
                  <m:oMath xmlns:m="http://schemas.openxmlformats.org/officeDocument/2006/math">
                    <m:d>
                      <m:dPr>
                        <m:begChr m:val="|"/>
                        <m:endChr m:val="|"/>
                        <m:ctrlPr>
                          <a:rPr lang="en-US" i="1">
                            <a:latin typeface="Cambria Math" panose="02040503050406030204" pitchFamily="18" charset="0"/>
                            <a:ea typeface="Cambria Math" panose="02040503050406030204" pitchFamily="18" charset="0"/>
                            <a:cs typeface="Times New Roman" panose="02020603050405020304" pitchFamily="18" charset="0"/>
                          </a:rPr>
                        </m:ctrlPr>
                      </m:dPr>
                      <m:e>
                        <m:r>
                          <a:rPr lang="en-US" i="1">
                            <a:latin typeface="Cambria Math" panose="02040503050406030204" pitchFamily="18" charset="0"/>
                            <a:ea typeface="Cambria Math" panose="02040503050406030204" pitchFamily="18" charset="0"/>
                            <a:cs typeface="Times New Roman" panose="02020603050405020304" pitchFamily="18" charset="0"/>
                          </a:rPr>
                          <m:t>∆</m:t>
                        </m:r>
                        <m:r>
                          <a:rPr lang="en-US" i="1">
                            <a:latin typeface="Cambria Math" panose="02040503050406030204" pitchFamily="18" charset="0"/>
                            <a:ea typeface="Cambria Math" panose="02040503050406030204" pitchFamily="18" charset="0"/>
                            <a:cs typeface="Times New Roman" panose="02020603050405020304" pitchFamily="18" charset="0"/>
                          </a:rPr>
                          <m:t>𝑥</m:t>
                        </m:r>
                      </m:e>
                    </m:d>
                    <m:r>
                      <a:rPr lang="en-US" b="0" i="1" smtClean="0">
                        <a:latin typeface="Cambria Math" panose="02040503050406030204" pitchFamily="18" charset="0"/>
                        <a:ea typeface="Cambria Math" panose="02040503050406030204" pitchFamily="18" charset="0"/>
                        <a:cs typeface="Times New Roman" panose="02020603050405020304" pitchFamily="18" charset="0"/>
                      </a:rPr>
                      <m:t>=2.5</m:t>
                    </m:r>
                    <m:r>
                      <a:rPr lang="en-US" b="0" i="1" smtClean="0">
                        <a:latin typeface="Cambria Math" panose="02040503050406030204" pitchFamily="18" charset="0"/>
                        <a:ea typeface="Cambria Math" panose="02040503050406030204" pitchFamily="18" charset="0"/>
                        <a:cs typeface="Times New Roman" panose="02020603050405020304" pitchFamily="18" charset="0"/>
                      </a:rPr>
                      <m:t>𝑚</m:t>
                    </m:r>
                  </m:oMath>
                </a14:m>
                <a:r>
                  <a:rPr lang="en-US" dirty="0">
                    <a:latin typeface="Times New Roman" panose="02020603050405020304" pitchFamily="18" charset="0"/>
                    <a:cs typeface="Times New Roman" panose="02020603050405020304" pitchFamily="18" charset="0"/>
                  </a:rPr>
                  <a:t> from the edge of the table, after falling through a height of </a:t>
                </a:r>
                <a14:m>
                  <m:oMath xmlns:m="http://schemas.openxmlformats.org/officeDocument/2006/math">
                    <m:d>
                      <m:dPr>
                        <m:begChr m:val="|"/>
                        <m:endChr m:val="|"/>
                        <m:ctrlPr>
                          <a:rPr lang="en-US" i="1">
                            <a:latin typeface="Cambria Math" panose="02040503050406030204" pitchFamily="18" charset="0"/>
                            <a:ea typeface="Cambria Math" panose="02040503050406030204" pitchFamily="18" charset="0"/>
                            <a:cs typeface="Times New Roman" panose="02020603050405020304" pitchFamily="18" charset="0"/>
                          </a:rPr>
                        </m:ctrlPr>
                      </m:dPr>
                      <m:e>
                        <m:r>
                          <a:rPr lang="en-US" i="1">
                            <a:latin typeface="Cambria Math" panose="02040503050406030204" pitchFamily="18" charset="0"/>
                            <a:ea typeface="Cambria Math" panose="02040503050406030204" pitchFamily="18" charset="0"/>
                            <a:cs typeface="Times New Roman" panose="02020603050405020304" pitchFamily="18" charset="0"/>
                          </a:rPr>
                          <m:t>∆</m:t>
                        </m:r>
                        <m:r>
                          <a:rPr lang="en-US" i="1">
                            <a:latin typeface="Cambria Math" panose="02040503050406030204" pitchFamily="18" charset="0"/>
                            <a:ea typeface="Cambria Math" panose="02040503050406030204" pitchFamily="18" charset="0"/>
                            <a:cs typeface="Times New Roman" panose="02020603050405020304" pitchFamily="18" charset="0"/>
                          </a:rPr>
                          <m:t>𝑦</m:t>
                        </m:r>
                      </m:e>
                    </m:d>
                    <m:r>
                      <a:rPr lang="en-US" b="0" i="1" smtClean="0">
                        <a:latin typeface="Cambria Math" panose="02040503050406030204" pitchFamily="18" charset="0"/>
                        <a:ea typeface="Cambria Math" panose="02040503050406030204" pitchFamily="18" charset="0"/>
                        <a:cs typeface="Times New Roman" panose="02020603050405020304" pitchFamily="18" charset="0"/>
                      </a:rPr>
                      <m:t>=1</m:t>
                    </m:r>
                    <m:r>
                      <a:rPr lang="en-US" b="0" i="1" smtClean="0">
                        <a:latin typeface="Cambria Math" panose="02040503050406030204" pitchFamily="18" charset="0"/>
                        <a:ea typeface="Cambria Math" panose="02040503050406030204" pitchFamily="18" charset="0"/>
                        <a:cs typeface="Times New Roman" panose="02020603050405020304" pitchFamily="18" charset="0"/>
                      </a:rPr>
                      <m:t>𝑚</m:t>
                    </m:r>
                  </m:oMath>
                </a14:m>
                <a:r>
                  <a:rPr lang="en-US" dirty="0">
                    <a:latin typeface="Times New Roman" panose="02020603050405020304" pitchFamily="18" charset="0"/>
                    <a:cs typeface="Times New Roman" panose="02020603050405020304" pitchFamily="18" charset="0"/>
                  </a:rPr>
                  <a:t>.</a:t>
                </a:r>
              </a:p>
              <a:p>
                <a:endParaRPr lang="en-US" dirty="0">
                  <a:latin typeface="Times New Roman" panose="02020603050405020304" pitchFamily="18" charset="0"/>
                  <a:cs typeface="Times New Roman" panose="02020603050405020304" pitchFamily="18" charset="0"/>
                </a:endParaRPr>
              </a:p>
              <a:p>
                <a:pPr marL="285750" indent="-285750">
                  <a:buFont typeface="Arial" panose="020B0604020202020204" pitchFamily="34" charset="0"/>
                  <a:buChar char="•"/>
                </a:pPr>
                <a:r>
                  <a:rPr lang="en-US" dirty="0">
                    <a:latin typeface="Times New Roman" panose="02020603050405020304" pitchFamily="18" charset="0"/>
                    <a:cs typeface="Times New Roman" panose="02020603050405020304" pitchFamily="18" charset="0"/>
                  </a:rPr>
                  <a:t>What is the time of flight of the box from the time it leaves the table until it strikes the floor?</a:t>
                </a:r>
              </a:p>
              <a:p>
                <a:pPr marL="285750" indent="-285750">
                  <a:buFont typeface="Arial" panose="020B0604020202020204" pitchFamily="34" charset="0"/>
                  <a:buChar char="•"/>
                </a:pPr>
                <a:endParaRPr lang="en-US" dirty="0">
                  <a:latin typeface="Times New Roman" panose="02020603050405020304" pitchFamily="18" charset="0"/>
                  <a:cs typeface="Times New Roman" panose="02020603050405020304" pitchFamily="18" charset="0"/>
                </a:endParaRPr>
              </a:p>
              <a:p>
                <a:pPr marL="285750" indent="-285750">
                  <a:buFont typeface="Arial" panose="020B0604020202020204" pitchFamily="34" charset="0"/>
                  <a:buChar char="•"/>
                </a:pPr>
                <a:r>
                  <a:rPr lang="en-US" dirty="0">
                    <a:latin typeface="Times New Roman" panose="02020603050405020304" pitchFamily="18" charset="0"/>
                    <a:cs typeface="Times New Roman" panose="02020603050405020304" pitchFamily="18" charset="0"/>
                  </a:rPr>
                  <a:t>What is the initial speed of the projectile from the edge of the table?</a:t>
                </a:r>
              </a:p>
            </p:txBody>
          </p:sp>
        </mc:Choice>
        <mc:Fallback xmlns="">
          <p:sp>
            <p:nvSpPr>
              <p:cNvPr id="5" name="Rectangle 4">
                <a:extLst>
                  <a:ext uri="{FF2B5EF4-FFF2-40B4-BE49-F238E27FC236}">
                    <a16:creationId xmlns:a16="http://schemas.microsoft.com/office/drawing/2014/main" id="{4EEBAA62-7FC8-3925-2C76-570C4B931CC6}"/>
                  </a:ext>
                </a:extLst>
              </p:cNvPr>
              <p:cNvSpPr>
                <a:spLocks noRot="1" noChangeAspect="1" noMove="1" noResize="1" noEditPoints="1" noAdjustHandles="1" noChangeArrowheads="1" noChangeShapeType="1" noTextEdit="1"/>
              </p:cNvSpPr>
              <p:nvPr/>
            </p:nvSpPr>
            <p:spPr>
              <a:xfrm>
                <a:off x="277906" y="1313125"/>
                <a:ext cx="11491728" cy="2308324"/>
              </a:xfrm>
              <a:prstGeom prst="rect">
                <a:avLst/>
              </a:prstGeom>
              <a:blipFill>
                <a:blip r:embed="rId2"/>
                <a:stretch>
                  <a:fillRect l="-552" t="-1093" r="-442" b="-3279"/>
                </a:stretch>
              </a:blipFill>
            </p:spPr>
            <p:txBody>
              <a:bodyPr/>
              <a:lstStyle/>
              <a:p>
                <a:r>
                  <a:rPr lang="en-US">
                    <a:noFill/>
                  </a:rPr>
                  <a:t> </a:t>
                </a:r>
              </a:p>
            </p:txBody>
          </p:sp>
        </mc:Fallback>
      </mc:AlternateContent>
      <p:grpSp>
        <p:nvGrpSpPr>
          <p:cNvPr id="6" name="Group 5">
            <a:extLst>
              <a:ext uri="{FF2B5EF4-FFF2-40B4-BE49-F238E27FC236}">
                <a16:creationId xmlns:a16="http://schemas.microsoft.com/office/drawing/2014/main" id="{870367E8-5BB0-A8F0-D8F3-82932E83B965}"/>
              </a:ext>
            </a:extLst>
          </p:cNvPr>
          <p:cNvGrpSpPr/>
          <p:nvPr/>
        </p:nvGrpSpPr>
        <p:grpSpPr>
          <a:xfrm>
            <a:off x="3165501" y="4153988"/>
            <a:ext cx="5341044" cy="2422376"/>
            <a:chOff x="-168152" y="4585063"/>
            <a:chExt cx="5341044" cy="2422376"/>
          </a:xfrm>
        </p:grpSpPr>
        <p:grpSp>
          <p:nvGrpSpPr>
            <p:cNvPr id="7" name="Group 6">
              <a:extLst>
                <a:ext uri="{FF2B5EF4-FFF2-40B4-BE49-F238E27FC236}">
                  <a16:creationId xmlns:a16="http://schemas.microsoft.com/office/drawing/2014/main" id="{4192B8A1-6A4C-9A35-58EA-149C64D2248F}"/>
                </a:ext>
              </a:extLst>
            </p:cNvPr>
            <p:cNvGrpSpPr/>
            <p:nvPr/>
          </p:nvGrpSpPr>
          <p:grpSpPr>
            <a:xfrm>
              <a:off x="1515292" y="4585063"/>
              <a:ext cx="3657600" cy="1759131"/>
              <a:chOff x="1515292" y="4585063"/>
              <a:chExt cx="3657600" cy="1759131"/>
            </a:xfrm>
          </p:grpSpPr>
          <p:grpSp>
            <p:nvGrpSpPr>
              <p:cNvPr id="12" name="Group 11">
                <a:extLst>
                  <a:ext uri="{FF2B5EF4-FFF2-40B4-BE49-F238E27FC236}">
                    <a16:creationId xmlns:a16="http://schemas.microsoft.com/office/drawing/2014/main" id="{7EE2C404-7291-DB2D-B809-9C36F778C03B}"/>
                  </a:ext>
                </a:extLst>
              </p:cNvPr>
              <p:cNvGrpSpPr/>
              <p:nvPr/>
            </p:nvGrpSpPr>
            <p:grpSpPr>
              <a:xfrm>
                <a:off x="1515292" y="5185954"/>
                <a:ext cx="3657600" cy="1158240"/>
                <a:chOff x="1528354" y="4624251"/>
                <a:chExt cx="3657600" cy="1158240"/>
              </a:xfrm>
            </p:grpSpPr>
            <p:cxnSp>
              <p:nvCxnSpPr>
                <p:cNvPr id="17" name="Straight Connector 16">
                  <a:extLst>
                    <a:ext uri="{FF2B5EF4-FFF2-40B4-BE49-F238E27FC236}">
                      <a16:creationId xmlns:a16="http://schemas.microsoft.com/office/drawing/2014/main" id="{EB16C660-98F2-D7E8-58B0-71973841052A}"/>
                    </a:ext>
                  </a:extLst>
                </p:cNvPr>
                <p:cNvCxnSpPr/>
                <p:nvPr/>
              </p:nvCxnSpPr>
              <p:spPr>
                <a:xfrm>
                  <a:off x="1554480" y="4624251"/>
                  <a:ext cx="1502229"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0C364784-DA1C-F0A1-ECB1-DEBB6906BEBA}"/>
                    </a:ext>
                  </a:extLst>
                </p:cNvPr>
                <p:cNvCxnSpPr/>
                <p:nvPr/>
              </p:nvCxnSpPr>
              <p:spPr>
                <a:xfrm>
                  <a:off x="1528354" y="5769428"/>
                  <a:ext cx="1502229" cy="0"/>
                </a:xfrm>
                <a:prstGeom prst="line">
                  <a:avLst/>
                </a:prstGeom>
                <a:ln>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71248763-328B-7C53-3DD4-DF1294F3C7CA}"/>
                    </a:ext>
                  </a:extLst>
                </p:cNvPr>
                <p:cNvCxnSpPr>
                  <a:cxnSpLocks/>
                </p:cNvCxnSpPr>
                <p:nvPr/>
              </p:nvCxnSpPr>
              <p:spPr>
                <a:xfrm>
                  <a:off x="3039293" y="4624251"/>
                  <a:ext cx="0" cy="115824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69948B76-40EE-2DF6-806E-F720AEC482F1}"/>
                    </a:ext>
                  </a:extLst>
                </p:cNvPr>
                <p:cNvCxnSpPr>
                  <a:cxnSpLocks/>
                </p:cNvCxnSpPr>
                <p:nvPr/>
              </p:nvCxnSpPr>
              <p:spPr>
                <a:xfrm>
                  <a:off x="3056709" y="5769428"/>
                  <a:ext cx="2129245"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13" name="Rectangle 12">
                <a:extLst>
                  <a:ext uri="{FF2B5EF4-FFF2-40B4-BE49-F238E27FC236}">
                    <a16:creationId xmlns:a16="http://schemas.microsoft.com/office/drawing/2014/main" id="{EDF1B88B-C2AB-95D1-EB09-5CBA50C8335C}"/>
                  </a:ext>
                </a:extLst>
              </p:cNvPr>
              <p:cNvSpPr/>
              <p:nvPr/>
            </p:nvSpPr>
            <p:spPr>
              <a:xfrm>
                <a:off x="2286003" y="4585063"/>
                <a:ext cx="535577" cy="587828"/>
              </a:xfrm>
              <a:prstGeom prst="rect">
                <a:avLst/>
              </a:prstGeom>
              <a:no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4" name="Straight Arrow Connector 13">
                <a:extLst>
                  <a:ext uri="{FF2B5EF4-FFF2-40B4-BE49-F238E27FC236}">
                    <a16:creationId xmlns:a16="http://schemas.microsoft.com/office/drawing/2014/main" id="{7A71A840-BAD7-CA0C-7425-53B0A4725B63}"/>
                  </a:ext>
                </a:extLst>
              </p:cNvPr>
              <p:cNvCxnSpPr/>
              <p:nvPr/>
            </p:nvCxnSpPr>
            <p:spPr>
              <a:xfrm>
                <a:off x="2821580" y="4878977"/>
                <a:ext cx="653140" cy="0"/>
              </a:xfrm>
              <a:prstGeom prst="straightConnector1">
                <a:avLst/>
              </a:prstGeom>
              <a:ln>
                <a:solidFill>
                  <a:srgbClr val="FFC000"/>
                </a:solidFill>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15" name="Rectangle 14">
                    <a:extLst>
                      <a:ext uri="{FF2B5EF4-FFF2-40B4-BE49-F238E27FC236}">
                        <a16:creationId xmlns:a16="http://schemas.microsoft.com/office/drawing/2014/main" id="{795F3EFC-C1A7-AC66-0FFE-4608CC80926A}"/>
                      </a:ext>
                    </a:extLst>
                  </p:cNvPr>
                  <p:cNvSpPr/>
                  <p:nvPr/>
                </p:nvSpPr>
                <p:spPr>
                  <a:xfrm>
                    <a:off x="3398138" y="4643392"/>
                    <a:ext cx="434991" cy="369332"/>
                  </a:xfrm>
                  <a:prstGeom prst="rect">
                    <a:avLst/>
                  </a:prstGeom>
                </p:spPr>
                <p:txBody>
                  <a:bodyPr wrap="none">
                    <a:spAutoFit/>
                  </a:bodyPr>
                  <a:lstStyle/>
                  <a:p>
                    <a:pPr/>
                    <a14:m>
                      <m:oMathPara xmlns:m="http://schemas.openxmlformats.org/officeDocument/2006/math">
                        <m:oMath>
                          <m:sSub>
                            <m:sSubPr>
                              <m:ctrlPr>
                                <a:rPr lang="en-US" i="1">
                                  <a:latin typeface="Cambria Math" panose="02040503050406030204" pitchFamily="18" charset="0"/>
                                  <a:cs typeface="Times New Roman" panose="02020603050405020304" pitchFamily="18" charset="0"/>
                                </a:rPr>
                              </m:ctrlPr>
                            </m:sSubPr>
                            <m:e>
                              <m:r>
                                <a:rPr lang="en-US" i="1">
                                  <a:latin typeface="Cambria Math" panose="02040503050406030204" pitchFamily="18" charset="0"/>
                                  <a:cs typeface="Times New Roman" panose="02020603050405020304" pitchFamily="18" charset="0"/>
                                </a:rPr>
                                <m:t>𝑣</m:t>
                              </m:r>
                            </m:e>
                            <m:sub>
                              <m:r>
                                <a:rPr lang="en-US" i="1">
                                  <a:latin typeface="Cambria Math" panose="02040503050406030204" pitchFamily="18" charset="0"/>
                                  <a:cs typeface="Times New Roman" panose="02020603050405020304" pitchFamily="18" charset="0"/>
                                </a:rPr>
                                <m:t>𝑖</m:t>
                              </m:r>
                            </m:sub>
                          </m:sSub>
                        </m:oMath>
                      </m:oMathPara>
                    </a14:m>
                    <a:endParaRPr lang="en-US" dirty="0"/>
                  </a:p>
                </p:txBody>
              </p:sp>
            </mc:Choice>
            <mc:Fallback xmlns="">
              <p:sp>
                <p:nvSpPr>
                  <p:cNvPr id="15" name="Rectangle 14">
                    <a:extLst>
                      <a:ext uri="{FF2B5EF4-FFF2-40B4-BE49-F238E27FC236}">
                        <a16:creationId xmlns:a16="http://schemas.microsoft.com/office/drawing/2014/main" id="{C7503F27-5B5C-9C45-98AC-FA91065E5F94}"/>
                      </a:ext>
                    </a:extLst>
                  </p:cNvPr>
                  <p:cNvSpPr>
                    <a:spLocks noRot="1" noChangeAspect="1" noMove="1" noResize="1" noEditPoints="1" noAdjustHandles="1" noChangeArrowheads="1" noChangeShapeType="1" noTextEdit="1"/>
                  </p:cNvSpPr>
                  <p:nvPr/>
                </p:nvSpPr>
                <p:spPr>
                  <a:xfrm>
                    <a:off x="3398138" y="4643392"/>
                    <a:ext cx="434991" cy="369332"/>
                  </a:xfrm>
                  <a:prstGeom prst="rect">
                    <a:avLst/>
                  </a:prstGeom>
                  <a:blipFill>
                    <a:blip r:embed="rId3"/>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6" name="TextBox 15">
                    <a:extLst>
                      <a:ext uri="{FF2B5EF4-FFF2-40B4-BE49-F238E27FC236}">
                        <a16:creationId xmlns:a16="http://schemas.microsoft.com/office/drawing/2014/main" id="{25BED19D-109F-1BF1-B7F7-5D1E60B9BB16}"/>
                      </a:ext>
                    </a:extLst>
                  </p:cNvPr>
                  <p:cNvSpPr txBox="1"/>
                  <p:nvPr/>
                </p:nvSpPr>
                <p:spPr>
                  <a:xfrm>
                    <a:off x="2428373" y="4735725"/>
                    <a:ext cx="250838" cy="276999"/>
                  </a:xfrm>
                  <a:prstGeom prst="rect">
                    <a:avLst/>
                  </a:prstGeom>
                  <a:noFill/>
                </p:spPr>
                <p:txBody>
                  <a:bodyPr wrap="none" lIns="0" tIns="0" rIns="0" bIns="0" rtlCol="0">
                    <a:spAutoFit/>
                  </a:bodyPr>
                  <a:lstStyle/>
                  <a:p>
                    <a:pPr/>
                    <a14:m>
                      <m:oMathPara xmlns:m="http://schemas.openxmlformats.org/officeDocument/2006/math">
                        <m:oMath>
                          <m:r>
                            <a:rPr lang="en-US" b="0" i="1" smtClean="0">
                              <a:latin typeface="Cambria Math" panose="02040503050406030204" pitchFamily="18" charset="0"/>
                            </a:rPr>
                            <m:t>𝑚</m:t>
                          </m:r>
                        </m:oMath>
                      </m:oMathPara>
                    </a14:m>
                    <a:endParaRPr lang="en-US" dirty="0"/>
                  </a:p>
                </p:txBody>
              </p:sp>
            </mc:Choice>
            <mc:Fallback xmlns="">
              <p:sp>
                <p:nvSpPr>
                  <p:cNvPr id="16" name="TextBox 15">
                    <a:extLst>
                      <a:ext uri="{FF2B5EF4-FFF2-40B4-BE49-F238E27FC236}">
                        <a16:creationId xmlns:a16="http://schemas.microsoft.com/office/drawing/2014/main" id="{F3BBD236-CD57-134F-92D3-7AD91BC75DB1}"/>
                      </a:ext>
                    </a:extLst>
                  </p:cNvPr>
                  <p:cNvSpPr txBox="1">
                    <a:spLocks noRot="1" noChangeAspect="1" noMove="1" noResize="1" noEditPoints="1" noAdjustHandles="1" noChangeArrowheads="1" noChangeShapeType="1" noTextEdit="1"/>
                  </p:cNvSpPr>
                  <p:nvPr/>
                </p:nvSpPr>
                <p:spPr>
                  <a:xfrm>
                    <a:off x="2428373" y="4735725"/>
                    <a:ext cx="250838" cy="276999"/>
                  </a:xfrm>
                  <a:prstGeom prst="rect">
                    <a:avLst/>
                  </a:prstGeom>
                  <a:blipFill>
                    <a:blip r:embed="rId4"/>
                    <a:stretch>
                      <a:fillRect l="-10000" r="-10000"/>
                    </a:stretch>
                  </a:blipFill>
                </p:spPr>
                <p:txBody>
                  <a:bodyPr/>
                  <a:lstStyle/>
                  <a:p>
                    <a:r>
                      <a:rPr lang="en-US">
                        <a:noFill/>
                      </a:rPr>
                      <a:t> </a:t>
                    </a:r>
                  </a:p>
                </p:txBody>
              </p:sp>
            </mc:Fallback>
          </mc:AlternateContent>
        </p:grpSp>
        <p:sp>
          <p:nvSpPr>
            <p:cNvPr id="8" name="Left Brace 7">
              <a:extLst>
                <a:ext uri="{FF2B5EF4-FFF2-40B4-BE49-F238E27FC236}">
                  <a16:creationId xmlns:a16="http://schemas.microsoft.com/office/drawing/2014/main" id="{F8EFFA15-9A6D-862C-A7FB-CCA5E3831983}"/>
                </a:ext>
              </a:extLst>
            </p:cNvPr>
            <p:cNvSpPr/>
            <p:nvPr/>
          </p:nvSpPr>
          <p:spPr>
            <a:xfrm>
              <a:off x="1114699" y="5185954"/>
              <a:ext cx="261257" cy="1145177"/>
            </a:xfrm>
            <a:prstGeom prst="leftBrace">
              <a:avLst/>
            </a:prstGeom>
            <a:ln>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solidFill>
                  <a:srgbClr val="FF0000"/>
                </a:solidFill>
              </a:endParaRPr>
            </a:p>
          </p:txBody>
        </p:sp>
        <p:sp>
          <p:nvSpPr>
            <p:cNvPr id="9" name="Left Brace 8">
              <a:extLst>
                <a:ext uri="{FF2B5EF4-FFF2-40B4-BE49-F238E27FC236}">
                  <a16:creationId xmlns:a16="http://schemas.microsoft.com/office/drawing/2014/main" id="{6643F15E-00D6-590E-1C8E-A386C8DCF83A}"/>
                </a:ext>
              </a:extLst>
            </p:cNvPr>
            <p:cNvSpPr/>
            <p:nvPr/>
          </p:nvSpPr>
          <p:spPr>
            <a:xfrm rot="16200000">
              <a:off x="3784964" y="5602876"/>
              <a:ext cx="293914" cy="1776547"/>
            </a:xfrm>
            <a:prstGeom prst="leftBrace">
              <a:avLst/>
            </a:prstGeom>
            <a:ln>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mc:AlternateContent xmlns:mc="http://schemas.openxmlformats.org/markup-compatibility/2006" xmlns:a14="http://schemas.microsoft.com/office/drawing/2010/main">
          <mc:Choice Requires="a14">
            <p:sp>
              <p:nvSpPr>
                <p:cNvPr id="10" name="Rectangle 9">
                  <a:extLst>
                    <a:ext uri="{FF2B5EF4-FFF2-40B4-BE49-F238E27FC236}">
                      <a16:creationId xmlns:a16="http://schemas.microsoft.com/office/drawing/2014/main" id="{1ECA3679-A31E-B156-0C36-3002F7C54D52}"/>
                    </a:ext>
                  </a:extLst>
                </p:cNvPr>
                <p:cNvSpPr/>
                <p:nvPr/>
              </p:nvSpPr>
              <p:spPr>
                <a:xfrm>
                  <a:off x="3474720" y="6638107"/>
                  <a:ext cx="1460593" cy="369332"/>
                </a:xfrm>
                <a:prstGeom prst="rect">
                  <a:avLst/>
                </a:prstGeom>
              </p:spPr>
              <p:txBody>
                <a:bodyPr wrap="none">
                  <a:spAutoFit/>
                </a:bodyPr>
                <a:lstStyle/>
                <a:p>
                  <a14:m>
                    <m:oMath xmlns:m="http://schemas.openxmlformats.org/officeDocument/2006/math">
                      <m:d>
                        <m:dPr>
                          <m:begChr m:val="|"/>
                          <m:endChr m:val="|"/>
                          <m:ctrlPr>
                            <a:rPr lang="en-US" i="1">
                              <a:latin typeface="Cambria Math" panose="02040503050406030204" pitchFamily="18" charset="0"/>
                              <a:ea typeface="Cambria Math" panose="02040503050406030204" pitchFamily="18" charset="0"/>
                              <a:cs typeface="Times New Roman" panose="02020603050405020304" pitchFamily="18" charset="0"/>
                            </a:rPr>
                          </m:ctrlPr>
                        </m:dPr>
                        <m:e>
                          <m:r>
                            <a:rPr lang="en-US" i="1">
                              <a:latin typeface="Cambria Math" panose="02040503050406030204" pitchFamily="18" charset="0"/>
                              <a:ea typeface="Cambria Math" panose="02040503050406030204" pitchFamily="18" charset="0"/>
                              <a:cs typeface="Times New Roman" panose="02020603050405020304" pitchFamily="18" charset="0"/>
                            </a:rPr>
                            <m:t>∆</m:t>
                          </m:r>
                          <m:r>
                            <a:rPr lang="en-US" i="1">
                              <a:latin typeface="Cambria Math" panose="02040503050406030204" pitchFamily="18" charset="0"/>
                              <a:ea typeface="Cambria Math" panose="02040503050406030204" pitchFamily="18" charset="0"/>
                              <a:cs typeface="Times New Roman" panose="02020603050405020304" pitchFamily="18" charset="0"/>
                            </a:rPr>
                            <m:t>𝑥</m:t>
                          </m:r>
                        </m:e>
                      </m:d>
                      <m:r>
                        <a:rPr lang="en-US" i="1">
                          <a:latin typeface="Cambria Math" panose="02040503050406030204" pitchFamily="18" charset="0"/>
                          <a:ea typeface="Cambria Math" panose="02040503050406030204" pitchFamily="18" charset="0"/>
                          <a:cs typeface="Times New Roman" panose="02020603050405020304" pitchFamily="18" charset="0"/>
                        </a:rPr>
                        <m:t>=2.5</m:t>
                      </m:r>
                      <m:r>
                        <a:rPr lang="en-US" i="1">
                          <a:latin typeface="Cambria Math" panose="02040503050406030204" pitchFamily="18" charset="0"/>
                          <a:ea typeface="Cambria Math" panose="02040503050406030204" pitchFamily="18" charset="0"/>
                          <a:cs typeface="Times New Roman" panose="02020603050405020304" pitchFamily="18" charset="0"/>
                        </a:rPr>
                        <m:t>𝑚</m:t>
                      </m:r>
                    </m:oMath>
                  </a14:m>
                  <a:r>
                    <a:rPr lang="en-US" dirty="0">
                      <a:latin typeface="Times New Roman" panose="02020603050405020304" pitchFamily="18" charset="0"/>
                      <a:cs typeface="Times New Roman" panose="02020603050405020304" pitchFamily="18" charset="0"/>
                    </a:rPr>
                    <a:t> </a:t>
                  </a:r>
                  <a:endParaRPr lang="en-US" dirty="0"/>
                </a:p>
              </p:txBody>
            </p:sp>
          </mc:Choice>
          <mc:Fallback xmlns="">
            <p:sp>
              <p:nvSpPr>
                <p:cNvPr id="20" name="Rectangle 19">
                  <a:extLst>
                    <a:ext uri="{FF2B5EF4-FFF2-40B4-BE49-F238E27FC236}">
                      <a16:creationId xmlns:a16="http://schemas.microsoft.com/office/drawing/2014/main" id="{FD7DF303-8E40-EB42-892E-BAA14BAC5361}"/>
                    </a:ext>
                  </a:extLst>
                </p:cNvPr>
                <p:cNvSpPr>
                  <a:spLocks noRot="1" noChangeAspect="1" noMove="1" noResize="1" noEditPoints="1" noAdjustHandles="1" noChangeArrowheads="1" noChangeShapeType="1" noTextEdit="1"/>
                </p:cNvSpPr>
                <p:nvPr/>
              </p:nvSpPr>
              <p:spPr>
                <a:xfrm>
                  <a:off x="3474720" y="6638107"/>
                  <a:ext cx="1460593" cy="369332"/>
                </a:xfrm>
                <a:prstGeom prst="rect">
                  <a:avLst/>
                </a:prstGeom>
                <a:blipFill>
                  <a:blip r:embed="rId5"/>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1" name="Rectangle 10">
                  <a:extLst>
                    <a:ext uri="{FF2B5EF4-FFF2-40B4-BE49-F238E27FC236}">
                      <a16:creationId xmlns:a16="http://schemas.microsoft.com/office/drawing/2014/main" id="{A323BC90-7D5F-0590-1D37-7DE87FB9BBD4}"/>
                    </a:ext>
                  </a:extLst>
                </p:cNvPr>
                <p:cNvSpPr/>
                <p:nvPr/>
              </p:nvSpPr>
              <p:spPr>
                <a:xfrm>
                  <a:off x="-168152" y="5573876"/>
                  <a:ext cx="1282851" cy="369332"/>
                </a:xfrm>
                <a:prstGeom prst="rect">
                  <a:avLst/>
                </a:prstGeom>
              </p:spPr>
              <p:txBody>
                <a:bodyPr wrap="none">
                  <a:spAutoFit/>
                </a:bodyPr>
                <a:lstStyle/>
                <a:p>
                  <a:pPr/>
                  <a14:m>
                    <m:oMathPara xmlns:m="http://schemas.openxmlformats.org/officeDocument/2006/math">
                      <m:oMath>
                        <m:d>
                          <m:dPr>
                            <m:begChr m:val="|"/>
                            <m:endChr m:val="|"/>
                            <m:ctrlPr>
                              <a:rPr lang="en-US" i="1">
                                <a:latin typeface="Cambria Math" panose="02040503050406030204" pitchFamily="18" charset="0"/>
                                <a:ea typeface="Cambria Math" panose="02040503050406030204" pitchFamily="18" charset="0"/>
                                <a:cs typeface="Times New Roman" panose="02020603050405020304" pitchFamily="18" charset="0"/>
                              </a:rPr>
                            </m:ctrlPr>
                          </m:dPr>
                          <m:e>
                            <m:r>
                              <a:rPr lang="en-US" i="1">
                                <a:latin typeface="Cambria Math" panose="02040503050406030204" pitchFamily="18" charset="0"/>
                                <a:ea typeface="Cambria Math" panose="02040503050406030204" pitchFamily="18" charset="0"/>
                                <a:cs typeface="Times New Roman" panose="02020603050405020304" pitchFamily="18" charset="0"/>
                              </a:rPr>
                              <m:t>∆</m:t>
                            </m:r>
                            <m:r>
                              <a:rPr lang="en-US" i="1">
                                <a:latin typeface="Cambria Math" panose="02040503050406030204" pitchFamily="18" charset="0"/>
                                <a:ea typeface="Cambria Math" panose="02040503050406030204" pitchFamily="18" charset="0"/>
                                <a:cs typeface="Times New Roman" panose="02020603050405020304" pitchFamily="18" charset="0"/>
                              </a:rPr>
                              <m:t>𝑦</m:t>
                            </m:r>
                          </m:e>
                        </m:d>
                        <m:r>
                          <a:rPr lang="en-US" i="1">
                            <a:latin typeface="Cambria Math" panose="02040503050406030204" pitchFamily="18" charset="0"/>
                            <a:ea typeface="Cambria Math" panose="02040503050406030204" pitchFamily="18" charset="0"/>
                            <a:cs typeface="Times New Roman" panose="02020603050405020304" pitchFamily="18" charset="0"/>
                          </a:rPr>
                          <m:t>=1</m:t>
                        </m:r>
                        <m:r>
                          <a:rPr lang="en-US" i="1">
                            <a:latin typeface="Cambria Math" panose="02040503050406030204" pitchFamily="18" charset="0"/>
                            <a:ea typeface="Cambria Math" panose="02040503050406030204" pitchFamily="18" charset="0"/>
                            <a:cs typeface="Times New Roman" panose="02020603050405020304" pitchFamily="18" charset="0"/>
                          </a:rPr>
                          <m:t>𝑚</m:t>
                        </m:r>
                      </m:oMath>
                    </m:oMathPara>
                  </a14:m>
                  <a:endParaRPr lang="en-US" dirty="0"/>
                </a:p>
              </p:txBody>
            </p:sp>
          </mc:Choice>
          <mc:Fallback xmlns="">
            <p:sp>
              <p:nvSpPr>
                <p:cNvPr id="21" name="Rectangle 20">
                  <a:extLst>
                    <a:ext uri="{FF2B5EF4-FFF2-40B4-BE49-F238E27FC236}">
                      <a16:creationId xmlns:a16="http://schemas.microsoft.com/office/drawing/2014/main" id="{7AF7708C-2C99-804A-89B6-B342B646BDCB}"/>
                    </a:ext>
                  </a:extLst>
                </p:cNvPr>
                <p:cNvSpPr>
                  <a:spLocks noRot="1" noChangeAspect="1" noMove="1" noResize="1" noEditPoints="1" noAdjustHandles="1" noChangeArrowheads="1" noChangeShapeType="1" noTextEdit="1"/>
                </p:cNvSpPr>
                <p:nvPr/>
              </p:nvSpPr>
              <p:spPr>
                <a:xfrm>
                  <a:off x="-168152" y="5573876"/>
                  <a:ext cx="1282851" cy="369332"/>
                </a:xfrm>
                <a:prstGeom prst="rect">
                  <a:avLst/>
                </a:prstGeom>
                <a:blipFill>
                  <a:blip r:embed="rId6"/>
                  <a:stretch>
                    <a:fillRect b="-6667"/>
                  </a:stretch>
                </a:blipFill>
              </p:spPr>
              <p:txBody>
                <a:bodyPr/>
                <a:lstStyle/>
                <a:p>
                  <a:r>
                    <a:rPr lang="en-US">
                      <a:noFill/>
                    </a:rPr>
                    <a:t> </a:t>
                  </a:r>
                </a:p>
              </p:txBody>
            </p:sp>
          </mc:Fallback>
        </mc:AlternateContent>
      </p:grpSp>
    </p:spTree>
    <p:extLst>
      <p:ext uri="{BB962C8B-B14F-4D97-AF65-F5344CB8AC3E}">
        <p14:creationId xmlns:p14="http://schemas.microsoft.com/office/powerpoint/2010/main" val="381356874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9A228AB4-FBDE-BFEB-EB83-635BBA0CDB59}"/>
              </a:ext>
            </a:extLst>
          </p:cNvPr>
          <p:cNvSpPr txBox="1"/>
          <p:nvPr/>
        </p:nvSpPr>
        <p:spPr>
          <a:xfrm>
            <a:off x="277906" y="197224"/>
            <a:ext cx="11116235" cy="892552"/>
          </a:xfrm>
          <a:prstGeom prst="rect">
            <a:avLst/>
          </a:prstGeom>
          <a:noFill/>
        </p:spPr>
        <p:txBody>
          <a:bodyPr wrap="square" rtlCol="0">
            <a:spAutoFit/>
          </a:bodyPr>
          <a:lstStyle/>
          <a:p>
            <a:r>
              <a:rPr lang="en-US" sz="2600" dirty="0">
                <a:latin typeface="Times New Roman" panose="02020603050405020304" pitchFamily="18" charset="0"/>
                <a:cs typeface="Times New Roman" panose="02020603050405020304" pitchFamily="18" charset="0"/>
              </a:rPr>
              <a:t>Motion in 2D</a:t>
            </a:r>
          </a:p>
          <a:p>
            <a:r>
              <a:rPr lang="en-US" sz="2600" dirty="0">
                <a:latin typeface="Times New Roman" panose="02020603050405020304" pitchFamily="18" charset="0"/>
                <a:cs typeface="Times New Roman" panose="02020603050405020304" pitchFamily="18" charset="0"/>
              </a:rPr>
              <a:t>	- projectile motion</a:t>
            </a:r>
          </a:p>
        </p:txBody>
      </p:sp>
      <p:sp>
        <p:nvSpPr>
          <p:cNvPr id="8" name="TextBox 7">
            <a:extLst>
              <a:ext uri="{FF2B5EF4-FFF2-40B4-BE49-F238E27FC236}">
                <a16:creationId xmlns:a16="http://schemas.microsoft.com/office/drawing/2014/main" id="{2692C83F-6D4A-69F0-280D-9EA03DAAFBD2}"/>
              </a:ext>
            </a:extLst>
          </p:cNvPr>
          <p:cNvSpPr txBox="1"/>
          <p:nvPr/>
        </p:nvSpPr>
        <p:spPr>
          <a:xfrm>
            <a:off x="277906" y="1357756"/>
            <a:ext cx="6094324" cy="369332"/>
          </a:xfrm>
          <a:prstGeom prst="rect">
            <a:avLst/>
          </a:prstGeom>
          <a:noFill/>
        </p:spPr>
        <p:txBody>
          <a:bodyPr wrap="square">
            <a:spAutoFit/>
          </a:bodyPr>
          <a:lstStyle/>
          <a:p>
            <a:r>
              <a:rPr lang="en-US" sz="1800" dirty="0">
                <a:latin typeface="Times New Roman" panose="02020603050405020304" pitchFamily="18" charset="0"/>
                <a:cs typeface="Times New Roman" panose="02020603050405020304" pitchFamily="18" charset="0"/>
              </a:rPr>
              <a:t>Example 1 Solution:</a:t>
            </a:r>
          </a:p>
        </p:txBody>
      </p:sp>
      <p:sp>
        <p:nvSpPr>
          <p:cNvPr id="10" name="TextBox 9">
            <a:extLst>
              <a:ext uri="{FF2B5EF4-FFF2-40B4-BE49-F238E27FC236}">
                <a16:creationId xmlns:a16="http://schemas.microsoft.com/office/drawing/2014/main" id="{D8C4391A-AC51-0FB9-6E08-8D2EBA2C955C}"/>
              </a:ext>
            </a:extLst>
          </p:cNvPr>
          <p:cNvSpPr txBox="1"/>
          <p:nvPr/>
        </p:nvSpPr>
        <p:spPr>
          <a:xfrm>
            <a:off x="277905" y="1951672"/>
            <a:ext cx="11589197" cy="3139321"/>
          </a:xfrm>
          <a:prstGeom prst="rect">
            <a:avLst/>
          </a:prstGeom>
          <a:noFill/>
        </p:spPr>
        <p:txBody>
          <a:bodyPr wrap="square">
            <a:spAutoFit/>
          </a:bodyPr>
          <a:lstStyle/>
          <a:p>
            <a:pPr marL="285750" indent="-285750">
              <a:buFont typeface="Arial" panose="020B0604020202020204" pitchFamily="34" charset="0"/>
              <a:buChar char="•"/>
            </a:pPr>
            <a:r>
              <a:rPr lang="en-US" sz="1800" dirty="0">
                <a:latin typeface="Times New Roman" panose="02020603050405020304" pitchFamily="18" charset="0"/>
                <a:cs typeface="Times New Roman" panose="02020603050405020304" pitchFamily="18" charset="0"/>
              </a:rPr>
              <a:t>What is the time of flight of the box from the time it leaves the table until it strikes the floor?</a:t>
            </a:r>
          </a:p>
          <a:p>
            <a:pPr marL="285750" indent="-285750">
              <a:buFont typeface="Arial" panose="020B0604020202020204" pitchFamily="34" charset="0"/>
              <a:buChar char="•"/>
            </a:pPr>
            <a:endParaRPr lang="en-US" dirty="0">
              <a:latin typeface="Times New Roman" panose="02020603050405020304" pitchFamily="18" charset="0"/>
              <a:cs typeface="Times New Roman" panose="02020603050405020304" pitchFamily="18" charset="0"/>
            </a:endParaRPr>
          </a:p>
          <a:p>
            <a:pPr marL="285750" indent="-285750">
              <a:buFont typeface="Arial" panose="020B0604020202020204" pitchFamily="34" charset="0"/>
              <a:buChar char="•"/>
            </a:pPr>
            <a:endParaRPr lang="en-US" sz="1800" dirty="0">
              <a:latin typeface="Times New Roman" panose="02020603050405020304" pitchFamily="18" charset="0"/>
              <a:cs typeface="Times New Roman" panose="02020603050405020304" pitchFamily="18" charset="0"/>
            </a:endParaRPr>
          </a:p>
          <a:p>
            <a:pPr marL="285750" indent="-285750">
              <a:buFont typeface="Arial" panose="020B0604020202020204" pitchFamily="34" charset="0"/>
              <a:buChar char="•"/>
            </a:pPr>
            <a:endParaRPr lang="en-US" dirty="0">
              <a:latin typeface="Times New Roman" panose="02020603050405020304" pitchFamily="18" charset="0"/>
              <a:cs typeface="Times New Roman" panose="02020603050405020304" pitchFamily="18" charset="0"/>
            </a:endParaRPr>
          </a:p>
          <a:p>
            <a:pPr marL="285750" indent="-285750">
              <a:buFont typeface="Arial" panose="020B0604020202020204" pitchFamily="34" charset="0"/>
              <a:buChar char="•"/>
            </a:pPr>
            <a:endParaRPr lang="en-US" sz="1800" dirty="0">
              <a:latin typeface="Times New Roman" panose="02020603050405020304" pitchFamily="18" charset="0"/>
              <a:cs typeface="Times New Roman" panose="02020603050405020304" pitchFamily="18" charset="0"/>
            </a:endParaRPr>
          </a:p>
          <a:p>
            <a:pPr marL="285750" indent="-285750">
              <a:buFont typeface="Arial" panose="020B0604020202020204" pitchFamily="34" charset="0"/>
              <a:buChar char="•"/>
            </a:pPr>
            <a:endParaRPr lang="en-US" dirty="0">
              <a:latin typeface="Times New Roman" panose="02020603050405020304" pitchFamily="18" charset="0"/>
              <a:cs typeface="Times New Roman" panose="02020603050405020304" pitchFamily="18" charset="0"/>
            </a:endParaRPr>
          </a:p>
          <a:p>
            <a:pPr marL="285750" indent="-285750">
              <a:buFont typeface="Arial" panose="020B0604020202020204" pitchFamily="34" charset="0"/>
              <a:buChar char="•"/>
            </a:pPr>
            <a:endParaRPr lang="en-US" sz="1800" dirty="0">
              <a:latin typeface="Times New Roman" panose="02020603050405020304" pitchFamily="18" charset="0"/>
              <a:cs typeface="Times New Roman" panose="02020603050405020304" pitchFamily="18" charset="0"/>
            </a:endParaRPr>
          </a:p>
          <a:p>
            <a:pPr marL="285750" indent="-285750">
              <a:buFont typeface="Arial" panose="020B0604020202020204" pitchFamily="34" charset="0"/>
              <a:buChar char="•"/>
            </a:pPr>
            <a:endParaRPr lang="en-US" sz="1800" dirty="0">
              <a:latin typeface="Times New Roman" panose="02020603050405020304" pitchFamily="18" charset="0"/>
              <a:cs typeface="Times New Roman" panose="02020603050405020304" pitchFamily="18" charset="0"/>
            </a:endParaRPr>
          </a:p>
          <a:p>
            <a:pPr marL="285750" indent="-285750">
              <a:buFont typeface="Arial" panose="020B0604020202020204" pitchFamily="34" charset="0"/>
              <a:buChar char="•"/>
            </a:pPr>
            <a:endParaRPr lang="en-US" dirty="0">
              <a:latin typeface="Times New Roman" panose="02020603050405020304" pitchFamily="18" charset="0"/>
              <a:cs typeface="Times New Roman" panose="02020603050405020304" pitchFamily="18" charset="0"/>
            </a:endParaRPr>
          </a:p>
          <a:p>
            <a:pPr marL="285750" indent="-285750">
              <a:buFont typeface="Arial" panose="020B0604020202020204" pitchFamily="34" charset="0"/>
              <a:buChar char="•"/>
            </a:pPr>
            <a:endParaRPr lang="en-US" sz="1800" dirty="0">
              <a:latin typeface="Times New Roman" panose="02020603050405020304" pitchFamily="18" charset="0"/>
              <a:cs typeface="Times New Roman" panose="02020603050405020304" pitchFamily="18" charset="0"/>
            </a:endParaRPr>
          </a:p>
          <a:p>
            <a:pPr marL="285750" indent="-285750">
              <a:buFont typeface="Arial" panose="020B0604020202020204" pitchFamily="34" charset="0"/>
              <a:buChar char="•"/>
            </a:pPr>
            <a:r>
              <a:rPr lang="en-US" sz="1800" dirty="0">
                <a:latin typeface="Times New Roman" panose="02020603050405020304" pitchFamily="18" charset="0"/>
                <a:cs typeface="Times New Roman" panose="02020603050405020304" pitchFamily="18" charset="0"/>
              </a:rPr>
              <a:t>What is the initial speed of the projectile from the edge of the table?</a:t>
            </a:r>
          </a:p>
        </p:txBody>
      </p:sp>
      <mc:AlternateContent xmlns:mc="http://schemas.openxmlformats.org/markup-compatibility/2006" xmlns:a14="http://schemas.microsoft.com/office/drawing/2010/main">
        <mc:Choice Requires="a14">
          <p:sp>
            <p:nvSpPr>
              <p:cNvPr id="11" name="TextBox 10">
                <a:extLst>
                  <a:ext uri="{FF2B5EF4-FFF2-40B4-BE49-F238E27FC236}">
                    <a16:creationId xmlns:a16="http://schemas.microsoft.com/office/drawing/2014/main" id="{4BD33D60-1621-B577-CA70-04E5A4201EB1}"/>
                  </a:ext>
                </a:extLst>
              </p:cNvPr>
              <p:cNvSpPr txBox="1"/>
              <p:nvPr/>
            </p:nvSpPr>
            <p:spPr>
              <a:xfrm>
                <a:off x="1085222" y="3626226"/>
                <a:ext cx="6947735" cy="847924"/>
              </a:xfrm>
              <a:prstGeom prst="rect">
                <a:avLst/>
              </a:prstGeom>
              <a:noFill/>
            </p:spPr>
            <p:txBody>
              <a:bodyPr wrap="none" lIns="0" tIns="0" rIns="0" bIns="0" rtlCol="0">
                <a:spAutoFit/>
              </a:bodyPr>
              <a:lstStyle/>
              <a:p>
                <a:pPr/>
                <a14:m>
                  <m:oMathPara xmlns:m="http://schemas.openxmlformats.org/officeDocument/2006/math">
                    <m:o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𝑦</m:t>
                          </m:r>
                        </m:e>
                        <m:sub>
                          <m:r>
                            <a:rPr lang="en-US" b="0" i="1" smtClean="0">
                              <a:latin typeface="Cambria Math" panose="02040503050406030204" pitchFamily="18" charset="0"/>
                            </a:rPr>
                            <m:t>𝑓</m:t>
                          </m:r>
                        </m:sub>
                      </m:sSub>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𝑦</m:t>
                          </m:r>
                        </m:e>
                        <m:sub>
                          <m:r>
                            <a:rPr lang="en-US" b="0" i="1" smtClean="0">
                              <a:latin typeface="Cambria Math" panose="02040503050406030204" pitchFamily="18" charset="0"/>
                            </a:rPr>
                            <m:t>𝑖</m:t>
                          </m:r>
                        </m:sub>
                      </m:sSub>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𝑣</m:t>
                          </m:r>
                        </m:e>
                        <m:sub>
                          <m:r>
                            <a:rPr lang="en-US" b="0" i="1" smtClean="0">
                              <a:latin typeface="Cambria Math" panose="02040503050406030204" pitchFamily="18" charset="0"/>
                            </a:rPr>
                            <m:t>𝑖𝑦</m:t>
                          </m:r>
                        </m:sub>
                      </m:sSub>
                      <m:r>
                        <a:rPr lang="en-US" b="0" i="1" smtClean="0">
                          <a:latin typeface="Cambria Math" panose="02040503050406030204" pitchFamily="18" charset="0"/>
                        </a:rPr>
                        <m:t>𝑡</m:t>
                      </m:r>
                      <m:r>
                        <a:rPr lang="en-US" b="0" i="1" smtClean="0">
                          <a:latin typeface="Cambria Math" panose="02040503050406030204" pitchFamily="18" charset="0"/>
                        </a:rPr>
                        <m:t>+</m:t>
                      </m:r>
                      <m:box>
                        <m:boxPr>
                          <m:ctrlPr>
                            <a:rPr lang="en-US" b="0" i="1" smtClean="0">
                              <a:latin typeface="Cambria Math" panose="02040503050406030204" pitchFamily="18" charset="0"/>
                            </a:rPr>
                          </m:ctrlPr>
                        </m:boxPr>
                        <m:e>
                          <m:f>
                            <m:fPr>
                              <m:ctrlPr>
                                <a:rPr lang="en-US" b="0" i="1" smtClean="0">
                                  <a:latin typeface="Cambria Math" panose="02040503050406030204" pitchFamily="18" charset="0"/>
                                </a:rPr>
                              </m:ctrlPr>
                            </m:fPr>
                            <m:num>
                              <m:r>
                                <a:rPr lang="en-US" b="0" i="1" smtClean="0">
                                  <a:latin typeface="Cambria Math" panose="02040503050406030204" pitchFamily="18" charset="0"/>
                                </a:rPr>
                                <m:t>1</m:t>
                              </m:r>
                            </m:num>
                            <m:den>
                              <m:r>
                                <a:rPr lang="en-US" b="0" i="1" smtClean="0">
                                  <a:latin typeface="Cambria Math" panose="02040503050406030204" pitchFamily="18" charset="0"/>
                                </a:rPr>
                                <m:t>2</m:t>
                              </m:r>
                            </m:den>
                          </m:f>
                        </m:e>
                      </m:box>
                      <m:sSub>
                        <m:sSubPr>
                          <m:ctrlPr>
                            <a:rPr lang="en-US" b="0" i="1" smtClean="0">
                              <a:latin typeface="Cambria Math" panose="02040503050406030204" pitchFamily="18" charset="0"/>
                            </a:rPr>
                          </m:ctrlPr>
                        </m:sSubPr>
                        <m:e>
                          <m:r>
                            <a:rPr lang="en-US" b="0" i="1" smtClean="0">
                              <a:latin typeface="Cambria Math" panose="02040503050406030204" pitchFamily="18" charset="0"/>
                            </a:rPr>
                            <m:t>𝑎</m:t>
                          </m:r>
                        </m:e>
                        <m:sub>
                          <m:r>
                            <a:rPr lang="en-US" b="0" i="1" smtClean="0">
                              <a:latin typeface="Cambria Math" panose="02040503050406030204" pitchFamily="18" charset="0"/>
                            </a:rPr>
                            <m:t>𝑦</m:t>
                          </m:r>
                        </m:sub>
                      </m:sSub>
                      <m:sSup>
                        <m:sSupPr>
                          <m:ctrlPr>
                            <a:rPr lang="en-US" b="0" i="1" smtClean="0">
                              <a:latin typeface="Cambria Math" panose="02040503050406030204" pitchFamily="18" charset="0"/>
                            </a:rPr>
                          </m:ctrlPr>
                        </m:sSupPr>
                        <m:e>
                          <m:r>
                            <a:rPr lang="en-US" b="0" i="1" smtClean="0">
                              <a:latin typeface="Cambria Math" panose="02040503050406030204" pitchFamily="18" charset="0"/>
                            </a:rPr>
                            <m:t>𝑡</m:t>
                          </m:r>
                        </m:e>
                        <m:sup>
                          <m:r>
                            <a:rPr lang="en-US" b="0" i="1" smtClean="0">
                              <a:latin typeface="Cambria Math" panose="02040503050406030204" pitchFamily="18" charset="0"/>
                            </a:rPr>
                            <m:t>2</m:t>
                          </m:r>
                        </m:sup>
                      </m:sSup>
                      <m:r>
                        <a:rPr lang="en-US" b="0" i="1" smtClean="0">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ℎ</m:t>
                      </m:r>
                      <m:r>
                        <a:rPr lang="en-US" b="0" i="1" smtClean="0">
                          <a:latin typeface="Cambria Math" panose="02040503050406030204" pitchFamily="18" charset="0"/>
                          <a:ea typeface="Cambria Math" panose="02040503050406030204" pitchFamily="18" charset="0"/>
                        </a:rPr>
                        <m:t>=−</m:t>
                      </m:r>
                      <m:box>
                        <m:boxPr>
                          <m:ctrlPr>
                            <a:rPr lang="en-US" b="0" i="1" smtClean="0">
                              <a:latin typeface="Cambria Math" panose="02040503050406030204" pitchFamily="18" charset="0"/>
                            </a:rPr>
                          </m:ctrlPr>
                        </m:boxPr>
                        <m:e>
                          <m:f>
                            <m:fPr>
                              <m:ctrlPr>
                                <a:rPr lang="en-US" b="0" i="1" smtClean="0">
                                  <a:latin typeface="Cambria Math" panose="02040503050406030204" pitchFamily="18" charset="0"/>
                                </a:rPr>
                              </m:ctrlPr>
                            </m:fPr>
                            <m:num>
                              <m:r>
                                <a:rPr lang="en-US" b="0" i="1" smtClean="0">
                                  <a:latin typeface="Cambria Math" panose="02040503050406030204" pitchFamily="18" charset="0"/>
                                </a:rPr>
                                <m:t>1</m:t>
                              </m:r>
                            </m:num>
                            <m:den>
                              <m:r>
                                <a:rPr lang="en-US" b="0" i="1" smtClean="0">
                                  <a:latin typeface="Cambria Math" panose="02040503050406030204" pitchFamily="18" charset="0"/>
                                </a:rPr>
                                <m:t>2</m:t>
                              </m:r>
                            </m:den>
                          </m:f>
                        </m:e>
                      </m:box>
                      <m:r>
                        <a:rPr lang="en-US" b="0" i="1" smtClean="0">
                          <a:latin typeface="Cambria Math" panose="02040503050406030204" pitchFamily="18" charset="0"/>
                        </a:rPr>
                        <m:t>𝑔</m:t>
                      </m:r>
                      <m:sSup>
                        <m:sSupPr>
                          <m:ctrlPr>
                            <a:rPr lang="en-US" i="1">
                              <a:latin typeface="Cambria Math" panose="02040503050406030204" pitchFamily="18" charset="0"/>
                            </a:rPr>
                          </m:ctrlPr>
                        </m:sSupPr>
                        <m:e>
                          <m:r>
                            <a:rPr lang="en-US" i="1">
                              <a:latin typeface="Cambria Math" panose="02040503050406030204" pitchFamily="18" charset="0"/>
                            </a:rPr>
                            <m:t>𝑡</m:t>
                          </m:r>
                        </m:e>
                        <m:sup>
                          <m:r>
                            <a:rPr lang="en-US" i="1">
                              <a:latin typeface="Cambria Math" panose="02040503050406030204" pitchFamily="18" charset="0"/>
                            </a:rPr>
                            <m:t>2</m:t>
                          </m:r>
                        </m:sup>
                      </m:sSup>
                      <m:r>
                        <a:rPr lang="en-US" i="1" smtClean="0">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𝑡</m:t>
                      </m:r>
                      <m:r>
                        <a:rPr lang="en-US" b="0" i="1" smtClean="0">
                          <a:latin typeface="Cambria Math" panose="02040503050406030204" pitchFamily="18" charset="0"/>
                          <a:ea typeface="Cambria Math" panose="02040503050406030204" pitchFamily="18" charset="0"/>
                        </a:rPr>
                        <m:t>=</m:t>
                      </m:r>
                      <m:rad>
                        <m:radPr>
                          <m:degHide m:val="on"/>
                          <m:ctrlPr>
                            <a:rPr lang="en-US" b="0" i="1" smtClean="0">
                              <a:latin typeface="Cambria Math" panose="02040503050406030204" pitchFamily="18" charset="0"/>
                              <a:ea typeface="Cambria Math" panose="02040503050406030204" pitchFamily="18" charset="0"/>
                            </a:rPr>
                          </m:ctrlPr>
                        </m:radPr>
                        <m:deg/>
                        <m:e>
                          <m:f>
                            <m:fPr>
                              <m:ctrlPr>
                                <a:rPr lang="en-US" b="0" i="1" smtClean="0">
                                  <a:latin typeface="Cambria Math" panose="02040503050406030204" pitchFamily="18" charset="0"/>
                                  <a:ea typeface="Cambria Math" panose="02040503050406030204" pitchFamily="18" charset="0"/>
                                </a:rPr>
                              </m:ctrlPr>
                            </m:fPr>
                            <m:num>
                              <m:r>
                                <a:rPr lang="en-US" b="0" i="1" smtClean="0">
                                  <a:latin typeface="Cambria Math" panose="02040503050406030204" pitchFamily="18" charset="0"/>
                                  <a:ea typeface="Cambria Math" panose="02040503050406030204" pitchFamily="18" charset="0"/>
                                </a:rPr>
                                <m:t>2</m:t>
                              </m:r>
                              <m:r>
                                <a:rPr lang="en-US" b="0" i="1" smtClean="0">
                                  <a:latin typeface="Cambria Math" panose="02040503050406030204" pitchFamily="18" charset="0"/>
                                  <a:ea typeface="Cambria Math" panose="02040503050406030204" pitchFamily="18" charset="0"/>
                                </a:rPr>
                                <m:t>ℎ</m:t>
                              </m:r>
                            </m:num>
                            <m:den>
                              <m:r>
                                <a:rPr lang="en-US" b="0" i="1" smtClean="0">
                                  <a:latin typeface="Cambria Math" panose="02040503050406030204" pitchFamily="18" charset="0"/>
                                  <a:ea typeface="Cambria Math" panose="02040503050406030204" pitchFamily="18" charset="0"/>
                                </a:rPr>
                                <m:t>𝑔</m:t>
                              </m:r>
                            </m:den>
                          </m:f>
                        </m:e>
                      </m:rad>
                      <m:r>
                        <a:rPr lang="en-US" b="0" i="1" smtClean="0">
                          <a:latin typeface="Cambria Math" panose="02040503050406030204" pitchFamily="18" charset="0"/>
                          <a:ea typeface="Cambria Math" panose="02040503050406030204" pitchFamily="18" charset="0"/>
                        </a:rPr>
                        <m:t>=</m:t>
                      </m:r>
                      <m:rad>
                        <m:radPr>
                          <m:degHide m:val="on"/>
                          <m:ctrlPr>
                            <a:rPr lang="en-US" b="0" i="1" smtClean="0">
                              <a:latin typeface="Cambria Math" panose="02040503050406030204" pitchFamily="18" charset="0"/>
                              <a:ea typeface="Cambria Math" panose="02040503050406030204" pitchFamily="18" charset="0"/>
                            </a:rPr>
                          </m:ctrlPr>
                        </m:radPr>
                        <m:deg/>
                        <m:e>
                          <m:f>
                            <m:fPr>
                              <m:ctrlPr>
                                <a:rPr lang="en-US" b="0" i="1" smtClean="0">
                                  <a:latin typeface="Cambria Math" panose="02040503050406030204" pitchFamily="18" charset="0"/>
                                  <a:ea typeface="Cambria Math" panose="02040503050406030204" pitchFamily="18" charset="0"/>
                                </a:rPr>
                              </m:ctrlPr>
                            </m:fPr>
                            <m:num>
                              <m:r>
                                <a:rPr lang="en-US" b="0" i="1" smtClean="0">
                                  <a:latin typeface="Cambria Math" panose="02040503050406030204" pitchFamily="18" charset="0"/>
                                  <a:ea typeface="Cambria Math" panose="02040503050406030204" pitchFamily="18" charset="0"/>
                                </a:rPr>
                                <m:t>2∙1</m:t>
                              </m:r>
                              <m:r>
                                <a:rPr lang="en-US" b="0" i="1" smtClean="0">
                                  <a:latin typeface="Cambria Math" panose="02040503050406030204" pitchFamily="18" charset="0"/>
                                  <a:ea typeface="Cambria Math" panose="02040503050406030204" pitchFamily="18" charset="0"/>
                                </a:rPr>
                                <m:t>𝑚</m:t>
                              </m:r>
                            </m:num>
                            <m:den>
                              <m:r>
                                <a:rPr lang="en-US" b="0" i="1" smtClean="0">
                                  <a:latin typeface="Cambria Math" panose="02040503050406030204" pitchFamily="18" charset="0"/>
                                  <a:ea typeface="Cambria Math" panose="02040503050406030204" pitchFamily="18" charset="0"/>
                                </a:rPr>
                                <m:t>9.8</m:t>
                              </m:r>
                              <m:box>
                                <m:boxPr>
                                  <m:ctrlPr>
                                    <a:rPr lang="en-US" b="0" i="1" smtClean="0">
                                      <a:latin typeface="Cambria Math" panose="02040503050406030204" pitchFamily="18" charset="0"/>
                                      <a:ea typeface="Cambria Math" panose="02040503050406030204" pitchFamily="18" charset="0"/>
                                    </a:rPr>
                                  </m:ctrlPr>
                                </m:boxPr>
                                <m:e>
                                  <m:f>
                                    <m:fPr>
                                      <m:ctrlPr>
                                        <a:rPr lang="en-US" b="0" i="1" smtClean="0">
                                          <a:latin typeface="Cambria Math" panose="02040503050406030204" pitchFamily="18" charset="0"/>
                                          <a:ea typeface="Cambria Math" panose="02040503050406030204" pitchFamily="18" charset="0"/>
                                        </a:rPr>
                                      </m:ctrlPr>
                                    </m:fPr>
                                    <m:num>
                                      <m:r>
                                        <a:rPr lang="en-US" b="0" i="1" smtClean="0">
                                          <a:latin typeface="Cambria Math" panose="02040503050406030204" pitchFamily="18" charset="0"/>
                                          <a:ea typeface="Cambria Math" panose="02040503050406030204" pitchFamily="18" charset="0"/>
                                        </a:rPr>
                                        <m:t>𝑚</m:t>
                                      </m:r>
                                    </m:num>
                                    <m:den>
                                      <m:sSup>
                                        <m:sSupPr>
                                          <m:ctrlPr>
                                            <a:rPr lang="en-US" b="0" i="1" smtClean="0">
                                              <a:latin typeface="Cambria Math" panose="02040503050406030204" pitchFamily="18" charset="0"/>
                                              <a:ea typeface="Cambria Math" panose="02040503050406030204" pitchFamily="18" charset="0"/>
                                            </a:rPr>
                                          </m:ctrlPr>
                                        </m:sSupPr>
                                        <m:e>
                                          <m:r>
                                            <a:rPr lang="en-US" b="0" i="1" smtClean="0">
                                              <a:latin typeface="Cambria Math" panose="02040503050406030204" pitchFamily="18" charset="0"/>
                                              <a:ea typeface="Cambria Math" panose="02040503050406030204" pitchFamily="18" charset="0"/>
                                            </a:rPr>
                                            <m:t>𝑠</m:t>
                                          </m:r>
                                        </m:e>
                                        <m:sup>
                                          <m:r>
                                            <a:rPr lang="en-US" b="0" i="1" smtClean="0">
                                              <a:latin typeface="Cambria Math" panose="02040503050406030204" pitchFamily="18" charset="0"/>
                                              <a:ea typeface="Cambria Math" panose="02040503050406030204" pitchFamily="18" charset="0"/>
                                            </a:rPr>
                                            <m:t>2</m:t>
                                          </m:r>
                                        </m:sup>
                                      </m:sSup>
                                    </m:den>
                                  </m:f>
                                </m:e>
                              </m:box>
                            </m:den>
                          </m:f>
                        </m:e>
                      </m:rad>
                      <m:r>
                        <a:rPr lang="en-US" b="0" i="1" smtClean="0">
                          <a:latin typeface="Cambria Math" panose="02040503050406030204" pitchFamily="18" charset="0"/>
                          <a:ea typeface="Cambria Math" panose="02040503050406030204" pitchFamily="18" charset="0"/>
                        </a:rPr>
                        <m:t>=0.45</m:t>
                      </m:r>
                      <m:r>
                        <a:rPr lang="en-US" b="0" i="1" smtClean="0">
                          <a:latin typeface="Cambria Math" panose="02040503050406030204" pitchFamily="18" charset="0"/>
                          <a:ea typeface="Cambria Math" panose="02040503050406030204" pitchFamily="18" charset="0"/>
                        </a:rPr>
                        <m:t>𝑠</m:t>
                      </m:r>
                    </m:oMath>
                  </m:oMathPara>
                </a14:m>
                <a:endParaRPr lang="en-US" dirty="0"/>
              </a:p>
            </p:txBody>
          </p:sp>
        </mc:Choice>
        <mc:Fallback xmlns="">
          <p:sp>
            <p:nvSpPr>
              <p:cNvPr id="11" name="TextBox 10">
                <a:extLst>
                  <a:ext uri="{FF2B5EF4-FFF2-40B4-BE49-F238E27FC236}">
                    <a16:creationId xmlns:a16="http://schemas.microsoft.com/office/drawing/2014/main" id="{4BD33D60-1621-B577-CA70-04E5A4201EB1}"/>
                  </a:ext>
                </a:extLst>
              </p:cNvPr>
              <p:cNvSpPr txBox="1">
                <a:spLocks noRot="1" noChangeAspect="1" noMove="1" noResize="1" noEditPoints="1" noAdjustHandles="1" noChangeArrowheads="1" noChangeShapeType="1" noTextEdit="1"/>
              </p:cNvSpPr>
              <p:nvPr/>
            </p:nvSpPr>
            <p:spPr>
              <a:xfrm>
                <a:off x="1085222" y="3626226"/>
                <a:ext cx="6947735" cy="847924"/>
              </a:xfrm>
              <a:prstGeom prst="rect">
                <a:avLst/>
              </a:prstGeom>
              <a:blipFill>
                <a:blip r:embed="rId2"/>
                <a:stretch>
                  <a:fillRect l="-365" r="-365"/>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2" name="TextBox 11">
                <a:extLst>
                  <a:ext uri="{FF2B5EF4-FFF2-40B4-BE49-F238E27FC236}">
                    <a16:creationId xmlns:a16="http://schemas.microsoft.com/office/drawing/2014/main" id="{201562B6-6387-5775-07B4-3AC917DC74CF}"/>
                  </a:ext>
                </a:extLst>
              </p:cNvPr>
              <p:cNvSpPr txBox="1"/>
              <p:nvPr/>
            </p:nvSpPr>
            <p:spPr>
              <a:xfrm>
                <a:off x="1085222" y="5234591"/>
                <a:ext cx="5710538" cy="526041"/>
              </a:xfrm>
              <a:prstGeom prst="rect">
                <a:avLst/>
              </a:prstGeom>
              <a:noFill/>
            </p:spPr>
            <p:txBody>
              <a:bodyPr wrap="none" lIns="0" tIns="0" rIns="0" bIns="0" rtlCol="0">
                <a:spAutoFit/>
              </a:bodyPr>
              <a:lstStyle/>
              <a:p>
                <a:pPr/>
                <a14:m>
                  <m:oMathPara xmlns:m="http://schemas.openxmlformats.org/officeDocument/2006/math">
                    <m:o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𝑥</m:t>
                          </m:r>
                        </m:e>
                        <m:sub>
                          <m:r>
                            <a:rPr lang="en-US" i="1">
                              <a:latin typeface="Cambria Math" panose="02040503050406030204" pitchFamily="18" charset="0"/>
                            </a:rPr>
                            <m:t>𝑓</m:t>
                          </m:r>
                        </m:sub>
                      </m:sSub>
                      <m:r>
                        <a:rPr lang="en-US" i="1">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𝑥</m:t>
                          </m:r>
                        </m:e>
                        <m:sub>
                          <m:r>
                            <a:rPr lang="en-US" i="1">
                              <a:latin typeface="Cambria Math" panose="02040503050406030204" pitchFamily="18" charset="0"/>
                            </a:rPr>
                            <m:t>𝑖</m:t>
                          </m:r>
                        </m:sub>
                      </m:sSub>
                      <m:r>
                        <a:rPr lang="en-US" i="1">
                          <a:latin typeface="Cambria Math" panose="02040503050406030204" pitchFamily="18" charset="0"/>
                        </a:rPr>
                        <m:t>+</m:t>
                      </m:r>
                      <m:sSub>
                        <m:sSubPr>
                          <m:ctrlPr>
                            <a:rPr lang="en-US" i="1">
                              <a:latin typeface="Cambria Math" panose="02040503050406030204" pitchFamily="18" charset="0"/>
                            </a:rPr>
                          </m:ctrlPr>
                        </m:sSubPr>
                        <m:e>
                          <m:r>
                            <a:rPr lang="en-US" i="1">
                              <a:latin typeface="Cambria Math" panose="02040503050406030204" pitchFamily="18" charset="0"/>
                            </a:rPr>
                            <m:t>𝑣</m:t>
                          </m:r>
                        </m:e>
                        <m:sub>
                          <m:r>
                            <a:rPr lang="en-US" i="1">
                              <a:latin typeface="Cambria Math" panose="02040503050406030204" pitchFamily="18" charset="0"/>
                            </a:rPr>
                            <m:t>𝑖</m:t>
                          </m:r>
                          <m:r>
                            <a:rPr lang="en-US" b="0" i="1" smtClean="0">
                              <a:latin typeface="Cambria Math" panose="02040503050406030204" pitchFamily="18" charset="0"/>
                            </a:rPr>
                            <m:t>𝑥</m:t>
                          </m:r>
                        </m:sub>
                      </m:sSub>
                      <m:r>
                        <a:rPr lang="en-US" i="1">
                          <a:latin typeface="Cambria Math" panose="02040503050406030204" pitchFamily="18" charset="0"/>
                        </a:rPr>
                        <m:t>𝑡</m:t>
                      </m:r>
                      <m:r>
                        <a:rPr lang="en-US" i="1">
                          <a:latin typeface="Cambria Math" panose="02040503050406030204" pitchFamily="18" charset="0"/>
                        </a:rPr>
                        <m:t>+</m:t>
                      </m:r>
                      <m:box>
                        <m:boxPr>
                          <m:ctrlPr>
                            <a:rPr lang="en-US" i="1" smtClean="0">
                              <a:latin typeface="Cambria Math" panose="02040503050406030204" pitchFamily="18" charset="0"/>
                            </a:rPr>
                          </m:ctrlPr>
                        </m:boxPr>
                        <m:e>
                          <m:box>
                            <m:boxPr>
                              <m:ctrlPr>
                                <a:rPr lang="en-US" b="0" i="1" smtClean="0">
                                  <a:latin typeface="Cambria Math" panose="02040503050406030204" pitchFamily="18" charset="0"/>
                                </a:rPr>
                              </m:ctrlPr>
                            </m:boxPr>
                            <m:e>
                              <m:f>
                                <m:fPr>
                                  <m:ctrlPr>
                                    <a:rPr lang="en-US" b="0" i="1" smtClean="0">
                                      <a:latin typeface="Cambria Math" panose="02040503050406030204" pitchFamily="18" charset="0"/>
                                    </a:rPr>
                                  </m:ctrlPr>
                                </m:fPr>
                                <m:num>
                                  <m:r>
                                    <a:rPr lang="en-US" b="0" i="1" smtClean="0">
                                      <a:latin typeface="Cambria Math" panose="02040503050406030204" pitchFamily="18" charset="0"/>
                                    </a:rPr>
                                    <m:t>1</m:t>
                                  </m:r>
                                </m:num>
                                <m:den>
                                  <m:r>
                                    <a:rPr lang="en-US" b="0" i="1" smtClean="0">
                                      <a:latin typeface="Cambria Math" panose="02040503050406030204" pitchFamily="18" charset="0"/>
                                    </a:rPr>
                                    <m:t>2</m:t>
                                  </m:r>
                                </m:den>
                              </m:f>
                            </m:e>
                          </m:box>
                        </m:e>
                      </m:box>
                      <m:sSub>
                        <m:sSubPr>
                          <m:ctrlPr>
                            <a:rPr lang="en-US" i="1">
                              <a:latin typeface="Cambria Math" panose="02040503050406030204" pitchFamily="18" charset="0"/>
                            </a:rPr>
                          </m:ctrlPr>
                        </m:sSubPr>
                        <m:e>
                          <m:r>
                            <a:rPr lang="en-US" i="1">
                              <a:latin typeface="Cambria Math" panose="02040503050406030204" pitchFamily="18" charset="0"/>
                            </a:rPr>
                            <m:t>𝑎</m:t>
                          </m:r>
                        </m:e>
                        <m:sub>
                          <m:r>
                            <a:rPr lang="en-US" b="0" i="1" smtClean="0">
                              <a:latin typeface="Cambria Math" panose="02040503050406030204" pitchFamily="18" charset="0"/>
                            </a:rPr>
                            <m:t>𝑥</m:t>
                          </m:r>
                        </m:sub>
                      </m:sSub>
                      <m:sSup>
                        <m:sSupPr>
                          <m:ctrlPr>
                            <a:rPr lang="en-US" i="1">
                              <a:latin typeface="Cambria Math" panose="02040503050406030204" pitchFamily="18" charset="0"/>
                            </a:rPr>
                          </m:ctrlPr>
                        </m:sSupPr>
                        <m:e>
                          <m:r>
                            <a:rPr lang="en-US" i="1">
                              <a:latin typeface="Cambria Math" panose="02040503050406030204" pitchFamily="18" charset="0"/>
                            </a:rPr>
                            <m:t>𝑡</m:t>
                          </m:r>
                        </m:e>
                        <m:sup>
                          <m:r>
                            <a:rPr lang="en-US" i="1">
                              <a:latin typeface="Cambria Math" panose="02040503050406030204" pitchFamily="18" charset="0"/>
                            </a:rPr>
                            <m:t>2</m:t>
                          </m:r>
                        </m:sup>
                      </m:sSup>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𝑣</m:t>
                          </m:r>
                        </m:e>
                        <m:sub>
                          <m:r>
                            <a:rPr lang="en-US" b="0" i="1" smtClean="0">
                              <a:latin typeface="Cambria Math" panose="02040503050406030204" pitchFamily="18" charset="0"/>
                            </a:rPr>
                            <m:t>𝑖𝑥</m:t>
                          </m:r>
                        </m:sub>
                      </m:sSub>
                      <m:r>
                        <a:rPr lang="en-US" b="0" i="1" smtClean="0">
                          <a:latin typeface="Cambria Math" panose="02040503050406030204" pitchFamily="18" charset="0"/>
                        </a:rPr>
                        <m:t>𝑡</m:t>
                      </m:r>
                      <m:r>
                        <a:rPr lang="en-US" b="0" i="1" smtClean="0">
                          <a:latin typeface="Cambria Math" panose="02040503050406030204" pitchFamily="18" charset="0"/>
                          <a:ea typeface="Cambria Math" panose="02040503050406030204" pitchFamily="18" charset="0"/>
                        </a:rPr>
                        <m:t>→</m:t>
                      </m:r>
                      <m:sSub>
                        <m:sSubPr>
                          <m:ctrlPr>
                            <a:rPr lang="en-US" i="1">
                              <a:latin typeface="Cambria Math" panose="02040503050406030204" pitchFamily="18" charset="0"/>
                            </a:rPr>
                          </m:ctrlPr>
                        </m:sSubPr>
                        <m:e>
                          <m:r>
                            <a:rPr lang="en-US" i="1">
                              <a:latin typeface="Cambria Math" panose="02040503050406030204" pitchFamily="18" charset="0"/>
                            </a:rPr>
                            <m:t>𝑣</m:t>
                          </m:r>
                        </m:e>
                        <m:sub>
                          <m:r>
                            <a:rPr lang="en-US" i="1">
                              <a:latin typeface="Cambria Math" panose="02040503050406030204" pitchFamily="18" charset="0"/>
                            </a:rPr>
                            <m:t>𝑖</m:t>
                          </m:r>
                        </m:sub>
                      </m:sSub>
                      <m:r>
                        <a:rPr lang="en-US" b="0" i="1" smtClean="0">
                          <a:latin typeface="Cambria Math" panose="02040503050406030204" pitchFamily="18" charset="0"/>
                          <a:ea typeface="Cambria Math" panose="02040503050406030204" pitchFamily="18" charset="0"/>
                        </a:rPr>
                        <m:t>=</m:t>
                      </m:r>
                      <m:f>
                        <m:fPr>
                          <m:ctrlPr>
                            <a:rPr lang="en-US" i="1">
                              <a:latin typeface="Cambria Math" panose="02040503050406030204" pitchFamily="18" charset="0"/>
                            </a:rPr>
                          </m:ctrlPr>
                        </m:fPr>
                        <m:num>
                          <m:sSub>
                            <m:sSubPr>
                              <m:ctrlPr>
                                <a:rPr lang="en-US" i="1">
                                  <a:latin typeface="Cambria Math" panose="02040503050406030204" pitchFamily="18" charset="0"/>
                                </a:rPr>
                              </m:ctrlPr>
                            </m:sSubPr>
                            <m:e>
                              <m:r>
                                <a:rPr lang="en-US" i="1">
                                  <a:latin typeface="Cambria Math" panose="02040503050406030204" pitchFamily="18" charset="0"/>
                                </a:rPr>
                                <m:t>𝑥</m:t>
                              </m:r>
                            </m:e>
                            <m:sub>
                              <m:r>
                                <a:rPr lang="en-US" i="1">
                                  <a:latin typeface="Cambria Math" panose="02040503050406030204" pitchFamily="18" charset="0"/>
                                </a:rPr>
                                <m:t>𝑓</m:t>
                              </m:r>
                            </m:sub>
                          </m:sSub>
                        </m:num>
                        <m:den>
                          <m:r>
                            <a:rPr lang="en-US" b="0" i="1" smtClean="0">
                              <a:latin typeface="Cambria Math" panose="02040503050406030204" pitchFamily="18" charset="0"/>
                              <a:ea typeface="Cambria Math" panose="02040503050406030204" pitchFamily="18" charset="0"/>
                            </a:rPr>
                            <m:t>𝑡</m:t>
                          </m:r>
                        </m:den>
                      </m:f>
                      <m:r>
                        <a:rPr lang="en-US" b="0" i="1" smtClean="0">
                          <a:latin typeface="Cambria Math" panose="02040503050406030204" pitchFamily="18" charset="0"/>
                          <a:ea typeface="Cambria Math" panose="02040503050406030204" pitchFamily="18" charset="0"/>
                        </a:rPr>
                        <m:t>=</m:t>
                      </m:r>
                      <m:f>
                        <m:fPr>
                          <m:ctrlPr>
                            <a:rPr lang="en-US" b="0" i="1" smtClean="0">
                              <a:latin typeface="Cambria Math" panose="02040503050406030204" pitchFamily="18" charset="0"/>
                              <a:ea typeface="Cambria Math" panose="02040503050406030204" pitchFamily="18" charset="0"/>
                            </a:rPr>
                          </m:ctrlPr>
                        </m:fPr>
                        <m:num>
                          <m:r>
                            <a:rPr lang="en-US" b="0" i="1" smtClean="0">
                              <a:latin typeface="Cambria Math" panose="02040503050406030204" pitchFamily="18" charset="0"/>
                              <a:ea typeface="Cambria Math" panose="02040503050406030204" pitchFamily="18" charset="0"/>
                            </a:rPr>
                            <m:t>2.5</m:t>
                          </m:r>
                          <m:r>
                            <a:rPr lang="en-US" b="0" i="1" smtClean="0">
                              <a:latin typeface="Cambria Math" panose="02040503050406030204" pitchFamily="18" charset="0"/>
                              <a:ea typeface="Cambria Math" panose="02040503050406030204" pitchFamily="18" charset="0"/>
                            </a:rPr>
                            <m:t>𝑚</m:t>
                          </m:r>
                        </m:num>
                        <m:den>
                          <m:r>
                            <a:rPr lang="en-US" b="0" i="1" smtClean="0">
                              <a:latin typeface="Cambria Math" panose="02040503050406030204" pitchFamily="18" charset="0"/>
                              <a:ea typeface="Cambria Math" panose="02040503050406030204" pitchFamily="18" charset="0"/>
                            </a:rPr>
                            <m:t>0.45</m:t>
                          </m:r>
                          <m:r>
                            <a:rPr lang="en-US" b="0" i="1" smtClean="0">
                              <a:latin typeface="Cambria Math" panose="02040503050406030204" pitchFamily="18" charset="0"/>
                              <a:ea typeface="Cambria Math" panose="02040503050406030204" pitchFamily="18" charset="0"/>
                            </a:rPr>
                            <m:t>𝑠</m:t>
                          </m:r>
                        </m:den>
                      </m:f>
                      <m:r>
                        <a:rPr lang="en-US" b="0" i="1" smtClean="0">
                          <a:latin typeface="Cambria Math" panose="02040503050406030204" pitchFamily="18" charset="0"/>
                          <a:ea typeface="Cambria Math" panose="02040503050406030204" pitchFamily="18" charset="0"/>
                        </a:rPr>
                        <m:t>=5.6</m:t>
                      </m:r>
                      <m:box>
                        <m:boxPr>
                          <m:ctrlPr>
                            <a:rPr lang="en-US" b="0" i="1" smtClean="0">
                              <a:latin typeface="Cambria Math" panose="02040503050406030204" pitchFamily="18" charset="0"/>
                              <a:ea typeface="Cambria Math" panose="02040503050406030204" pitchFamily="18" charset="0"/>
                            </a:rPr>
                          </m:ctrlPr>
                        </m:boxPr>
                        <m:e>
                          <m:f>
                            <m:fPr>
                              <m:ctrlPr>
                                <a:rPr lang="en-US" b="0" i="1" smtClean="0">
                                  <a:latin typeface="Cambria Math" panose="02040503050406030204" pitchFamily="18" charset="0"/>
                                  <a:ea typeface="Cambria Math" panose="02040503050406030204" pitchFamily="18" charset="0"/>
                                </a:rPr>
                              </m:ctrlPr>
                            </m:fPr>
                            <m:num>
                              <m:r>
                                <a:rPr lang="en-US" b="0" i="1" smtClean="0">
                                  <a:latin typeface="Cambria Math" panose="02040503050406030204" pitchFamily="18" charset="0"/>
                                  <a:ea typeface="Cambria Math" panose="02040503050406030204" pitchFamily="18" charset="0"/>
                                </a:rPr>
                                <m:t>𝑚</m:t>
                              </m:r>
                            </m:num>
                            <m:den>
                              <m:r>
                                <a:rPr lang="en-US" b="0" i="1" smtClean="0">
                                  <a:latin typeface="Cambria Math" panose="02040503050406030204" pitchFamily="18" charset="0"/>
                                  <a:ea typeface="Cambria Math" panose="02040503050406030204" pitchFamily="18" charset="0"/>
                                </a:rPr>
                                <m:t>𝑠</m:t>
                              </m:r>
                            </m:den>
                          </m:f>
                        </m:e>
                      </m:box>
                    </m:oMath>
                  </m:oMathPara>
                </a14:m>
                <a:endParaRPr lang="en-US" dirty="0"/>
              </a:p>
            </p:txBody>
          </p:sp>
        </mc:Choice>
        <mc:Fallback xmlns="">
          <p:sp>
            <p:nvSpPr>
              <p:cNvPr id="12" name="TextBox 11">
                <a:extLst>
                  <a:ext uri="{FF2B5EF4-FFF2-40B4-BE49-F238E27FC236}">
                    <a16:creationId xmlns:a16="http://schemas.microsoft.com/office/drawing/2014/main" id="{201562B6-6387-5775-07B4-3AC917DC74CF}"/>
                  </a:ext>
                </a:extLst>
              </p:cNvPr>
              <p:cNvSpPr txBox="1">
                <a:spLocks noRot="1" noChangeAspect="1" noMove="1" noResize="1" noEditPoints="1" noAdjustHandles="1" noChangeArrowheads="1" noChangeShapeType="1" noTextEdit="1"/>
              </p:cNvSpPr>
              <p:nvPr/>
            </p:nvSpPr>
            <p:spPr>
              <a:xfrm>
                <a:off x="1085222" y="5234591"/>
                <a:ext cx="5710538" cy="526041"/>
              </a:xfrm>
              <a:prstGeom prst="rect">
                <a:avLst/>
              </a:prstGeom>
              <a:blipFill>
                <a:blip r:embed="rId3"/>
                <a:stretch>
                  <a:fillRect t="-4762" b="-14286"/>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3" name="TextBox 12">
                <a:extLst>
                  <a:ext uri="{FF2B5EF4-FFF2-40B4-BE49-F238E27FC236}">
                    <a16:creationId xmlns:a16="http://schemas.microsoft.com/office/drawing/2014/main" id="{195CC5BB-B9BD-4461-79DA-9D85A2A981BA}"/>
                  </a:ext>
                </a:extLst>
              </p:cNvPr>
              <p:cNvSpPr txBox="1"/>
              <p:nvPr/>
            </p:nvSpPr>
            <p:spPr>
              <a:xfrm>
                <a:off x="1085222" y="2588984"/>
                <a:ext cx="2961452" cy="812658"/>
              </a:xfrm>
              <a:prstGeom prst="rect">
                <a:avLst/>
              </a:prstGeom>
              <a:noFill/>
            </p:spPr>
            <p:txBody>
              <a:bodyPr wrap="none" lIns="0" tIns="0" rIns="0" bIns="0" rtlCol="0">
                <a:spAutoFit/>
              </a:bodyPr>
              <a:lstStyle/>
              <a:p>
                <a:pPr/>
                <a14:m>
                  <m:oMathPara xmlns:m="http://schemas.openxmlformats.org/officeDocument/2006/math">
                    <m:oMath>
                      <m:m>
                        <m:mPr>
                          <m:mcs>
                            <m:mc>
                              <m:mcPr>
                                <m:count m:val="1"/>
                                <m:mcJc m:val="center"/>
                              </m:mcPr>
                            </m:mc>
                          </m:mcs>
                          <m:ctrlPr>
                            <a:rPr lang="en-US" i="1" smtClean="0">
                              <a:latin typeface="Cambria Math" panose="02040503050406030204" pitchFamily="18" charset="0"/>
                            </a:rPr>
                          </m:ctrlPr>
                        </m:mPr>
                        <m:mr>
                          <m:e>
                            <m:sSub>
                              <m:sSubPr>
                                <m:ctrlPr>
                                  <a:rPr lang="en-US" b="0" i="1" smtClean="0">
                                    <a:latin typeface="Cambria Math" panose="02040503050406030204" pitchFamily="18" charset="0"/>
                                  </a:rPr>
                                </m:ctrlPr>
                              </m:sSubPr>
                              <m:e>
                                <m:r>
                                  <a:rPr lang="en-US" b="0" i="1" smtClean="0">
                                    <a:latin typeface="Cambria Math" panose="02040503050406030204" pitchFamily="18" charset="0"/>
                                  </a:rPr>
                                  <m:t>𝑣</m:t>
                                </m:r>
                              </m:e>
                              <m:sub>
                                <m:r>
                                  <a:rPr lang="en-US" b="0" i="1" smtClean="0">
                                    <a:latin typeface="Cambria Math" panose="02040503050406030204" pitchFamily="18" charset="0"/>
                                  </a:rPr>
                                  <m:t>𝑖𝑥</m:t>
                                </m:r>
                              </m:sub>
                            </m:sSub>
                            <m:r>
                              <m:rPr>
                                <m:brk m:alnAt="7"/>
                              </m:rP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𝑣</m:t>
                                </m:r>
                              </m:e>
                              <m:sub>
                                <m:r>
                                  <a:rPr lang="en-US" b="0" i="1" smtClean="0">
                                    <a:latin typeface="Cambria Math" panose="02040503050406030204" pitchFamily="18" charset="0"/>
                                  </a:rPr>
                                  <m:t>𝑖</m:t>
                                </m:r>
                              </m:sub>
                            </m:sSub>
                            <m:func>
                              <m:funcPr>
                                <m:ctrlPr>
                                  <a:rPr lang="en-US" b="0" i="0" smtClean="0">
                                    <a:latin typeface="Cambria Math" panose="02040503050406030204" pitchFamily="18" charset="0"/>
                                  </a:rPr>
                                </m:ctrlPr>
                              </m:funcPr>
                              <m:fName>
                                <m:r>
                                  <m:rPr>
                                    <m:sty m:val="p"/>
                                    <m:brk m:alnAt="7"/>
                                  </m:rPr>
                                  <a:rPr lang="en-US" b="0" i="0" smtClean="0">
                                    <a:latin typeface="Cambria Math" panose="02040503050406030204" pitchFamily="18" charset="0"/>
                                  </a:rPr>
                                  <m:t>c</m:t>
                                </m:r>
                                <m:r>
                                  <m:rPr>
                                    <m:sty m:val="p"/>
                                    <m:brk m:alnAt="7"/>
                                  </m:rPr>
                                  <a:rPr lang="en-US" b="0" i="0" smtClean="0">
                                    <a:latin typeface="Cambria Math" panose="02040503050406030204" pitchFamily="18" charset="0"/>
                                  </a:rPr>
                                  <m:t>o</m:t>
                                </m:r>
                                <m:r>
                                  <m:rPr>
                                    <m:sty m:val="p"/>
                                    <m:brk m:alnAt="7"/>
                                  </m:rPr>
                                  <a:rPr lang="en-US" b="0" i="0" smtClean="0">
                                    <a:latin typeface="Cambria Math" panose="02040503050406030204" pitchFamily="18" charset="0"/>
                                  </a:rPr>
                                  <m:t>s</m:t>
                                </m:r>
                              </m:fName>
                              <m:e>
                                <m:r>
                                  <a:rPr lang="en-US" b="0" i="1" smtClean="0">
                                    <a:latin typeface="Cambria Math" panose="02040503050406030204" pitchFamily="18" charset="0"/>
                                    <a:ea typeface="Cambria Math" panose="02040503050406030204" pitchFamily="18" charset="0"/>
                                  </a:rPr>
                                  <m:t>𝜃</m:t>
                                </m:r>
                              </m:e>
                            </m:func>
                            <m:r>
                              <m:rPr>
                                <m:brk m:alnAt="7"/>
                              </m:rP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𝑣</m:t>
                                </m:r>
                              </m:e>
                              <m:sub>
                                <m:r>
                                  <a:rPr lang="en-US" b="0" i="1" smtClean="0">
                                    <a:latin typeface="Cambria Math" panose="02040503050406030204" pitchFamily="18" charset="0"/>
                                  </a:rPr>
                                  <m:t>𝑖</m:t>
                                </m:r>
                              </m:sub>
                            </m:sSub>
                            <m:func>
                              <m:funcPr>
                                <m:ctrlPr>
                                  <a:rPr lang="en-US" b="0" i="0" smtClean="0">
                                    <a:latin typeface="Cambria Math" panose="02040503050406030204" pitchFamily="18" charset="0"/>
                                  </a:rPr>
                                </m:ctrlPr>
                              </m:funcPr>
                              <m:fName>
                                <m:r>
                                  <m:rPr>
                                    <m:sty m:val="p"/>
                                    <m:brk m:alnAt="7"/>
                                  </m:rPr>
                                  <a:rPr lang="en-US" b="0" i="0" smtClean="0">
                                    <a:latin typeface="Cambria Math" panose="02040503050406030204" pitchFamily="18" charset="0"/>
                                  </a:rPr>
                                  <m:t>c</m:t>
                                </m:r>
                                <m:r>
                                  <m:rPr>
                                    <m:sty m:val="p"/>
                                    <m:brk m:alnAt="7"/>
                                  </m:rPr>
                                  <a:rPr lang="en-US" b="0" i="0" smtClean="0">
                                    <a:latin typeface="Cambria Math" panose="02040503050406030204" pitchFamily="18" charset="0"/>
                                  </a:rPr>
                                  <m:t>o</m:t>
                                </m:r>
                                <m:r>
                                  <m:rPr>
                                    <m:sty m:val="p"/>
                                    <m:brk m:alnAt="7"/>
                                  </m:rPr>
                                  <a:rPr lang="en-US" b="0" i="0" smtClean="0">
                                    <a:latin typeface="Cambria Math" panose="02040503050406030204" pitchFamily="18" charset="0"/>
                                  </a:rPr>
                                  <m:t>s</m:t>
                                </m:r>
                              </m:fName>
                              <m:e>
                                <m:r>
                                  <a:rPr lang="en-US" b="0" i="1" smtClean="0">
                                    <a:latin typeface="Cambria Math" panose="02040503050406030204" pitchFamily="18" charset="0"/>
                                  </a:rPr>
                                  <m:t>0</m:t>
                                </m:r>
                              </m:e>
                            </m:func>
                            <m:r>
                              <m:rPr>
                                <m:brk m:alnAt="7"/>
                              </m:rP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𝑣</m:t>
                                </m:r>
                              </m:e>
                              <m:sub>
                                <m:r>
                                  <a:rPr lang="en-US" b="0" i="1" smtClean="0">
                                    <a:latin typeface="Cambria Math" panose="02040503050406030204" pitchFamily="18" charset="0"/>
                                  </a:rPr>
                                  <m:t>𝑖</m:t>
                                </m:r>
                              </m:sub>
                            </m:sSub>
                          </m:e>
                        </m:mr>
                        <m:mr>
                          <m:e>
                            <m:r>
                              <a:rPr lang="en-US" b="0" i="1" smtClean="0">
                                <a:latin typeface="Cambria Math" panose="02040503050406030204" pitchFamily="18" charset="0"/>
                              </a:rPr>
                              <m:t> </m:t>
                            </m:r>
                          </m:e>
                        </m:mr>
                        <m:mr>
                          <m:e>
                            <m:sSub>
                              <m:sSubPr>
                                <m:ctrlPr>
                                  <a:rPr lang="en-US" b="0" i="1" smtClean="0">
                                    <a:latin typeface="Cambria Math" panose="02040503050406030204" pitchFamily="18" charset="0"/>
                                  </a:rPr>
                                </m:ctrlPr>
                              </m:sSubPr>
                              <m:e>
                                <m:r>
                                  <a:rPr lang="en-US" b="0" i="1" smtClean="0">
                                    <a:latin typeface="Cambria Math" panose="02040503050406030204" pitchFamily="18" charset="0"/>
                                  </a:rPr>
                                  <m:t>𝑣</m:t>
                                </m:r>
                              </m:e>
                              <m:sub>
                                <m:r>
                                  <a:rPr lang="en-US" b="0" i="1" smtClean="0">
                                    <a:latin typeface="Cambria Math" panose="02040503050406030204" pitchFamily="18" charset="0"/>
                                  </a:rPr>
                                  <m:t>𝑖𝑦</m:t>
                                </m:r>
                              </m:sub>
                            </m:sSub>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𝑣</m:t>
                                </m:r>
                              </m:e>
                              <m:sub>
                                <m:r>
                                  <a:rPr lang="en-US" b="0" i="1" smtClean="0">
                                    <a:latin typeface="Cambria Math" panose="02040503050406030204" pitchFamily="18" charset="0"/>
                                  </a:rPr>
                                  <m:t>𝑖</m:t>
                                </m:r>
                              </m:sub>
                            </m:sSub>
                            <m:func>
                              <m:funcPr>
                                <m:ctrlPr>
                                  <a:rPr lang="en-US" b="0" i="0" smtClean="0">
                                    <a:latin typeface="Cambria Math" panose="02040503050406030204" pitchFamily="18" charset="0"/>
                                  </a:rPr>
                                </m:ctrlPr>
                              </m:funcPr>
                              <m:fName>
                                <m:r>
                                  <m:rPr>
                                    <m:sty m:val="p"/>
                                  </m:rPr>
                                  <a:rPr lang="en-US" b="0" i="0" smtClean="0">
                                    <a:latin typeface="Cambria Math" panose="02040503050406030204" pitchFamily="18" charset="0"/>
                                  </a:rPr>
                                  <m:t>sin</m:t>
                                </m:r>
                              </m:fName>
                              <m:e>
                                <m:r>
                                  <a:rPr lang="en-US" b="0" i="1" smtClean="0">
                                    <a:latin typeface="Cambria Math" panose="02040503050406030204" pitchFamily="18" charset="0"/>
                                    <a:ea typeface="Cambria Math" panose="02040503050406030204" pitchFamily="18" charset="0"/>
                                  </a:rPr>
                                  <m:t>𝜃</m:t>
                                </m:r>
                              </m:e>
                            </m:func>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𝑣</m:t>
                                </m:r>
                              </m:e>
                              <m:sub>
                                <m:r>
                                  <a:rPr lang="en-US" b="0" i="1" smtClean="0">
                                    <a:latin typeface="Cambria Math" panose="02040503050406030204" pitchFamily="18" charset="0"/>
                                  </a:rPr>
                                  <m:t>𝑖</m:t>
                                </m:r>
                              </m:sub>
                            </m:sSub>
                            <m:func>
                              <m:funcPr>
                                <m:ctrlPr>
                                  <a:rPr lang="en-US" b="0" i="0" smtClean="0">
                                    <a:latin typeface="Cambria Math" panose="02040503050406030204" pitchFamily="18" charset="0"/>
                                  </a:rPr>
                                </m:ctrlPr>
                              </m:funcPr>
                              <m:fName>
                                <m:r>
                                  <m:rPr>
                                    <m:sty m:val="p"/>
                                  </m:rPr>
                                  <a:rPr lang="en-US" b="0" i="0" smtClean="0">
                                    <a:latin typeface="Cambria Math" panose="02040503050406030204" pitchFamily="18" charset="0"/>
                                  </a:rPr>
                                  <m:t>sin</m:t>
                                </m:r>
                              </m:fName>
                              <m:e>
                                <m:r>
                                  <a:rPr lang="en-US" b="0" i="1" smtClean="0">
                                    <a:latin typeface="Cambria Math" panose="02040503050406030204" pitchFamily="18" charset="0"/>
                                  </a:rPr>
                                  <m:t>0</m:t>
                                </m:r>
                              </m:e>
                            </m:func>
                            <m:r>
                              <a:rPr lang="en-US" b="0" i="1" smtClean="0">
                                <a:latin typeface="Cambria Math" panose="02040503050406030204" pitchFamily="18" charset="0"/>
                              </a:rPr>
                              <m:t>=0</m:t>
                            </m:r>
                          </m:e>
                        </m:mr>
                      </m:m>
                    </m:oMath>
                  </m:oMathPara>
                </a14:m>
                <a:endParaRPr lang="en-US" dirty="0"/>
              </a:p>
            </p:txBody>
          </p:sp>
        </mc:Choice>
        <mc:Fallback xmlns="">
          <p:sp>
            <p:nvSpPr>
              <p:cNvPr id="13" name="TextBox 12">
                <a:extLst>
                  <a:ext uri="{FF2B5EF4-FFF2-40B4-BE49-F238E27FC236}">
                    <a16:creationId xmlns:a16="http://schemas.microsoft.com/office/drawing/2014/main" id="{195CC5BB-B9BD-4461-79DA-9D85A2A981BA}"/>
                  </a:ext>
                </a:extLst>
              </p:cNvPr>
              <p:cNvSpPr txBox="1">
                <a:spLocks noRot="1" noChangeAspect="1" noMove="1" noResize="1" noEditPoints="1" noAdjustHandles="1" noChangeArrowheads="1" noChangeShapeType="1" noTextEdit="1"/>
              </p:cNvSpPr>
              <p:nvPr/>
            </p:nvSpPr>
            <p:spPr>
              <a:xfrm>
                <a:off x="1085222" y="2588984"/>
                <a:ext cx="2961452" cy="812658"/>
              </a:xfrm>
              <a:prstGeom prst="rect">
                <a:avLst/>
              </a:prstGeom>
              <a:blipFill>
                <a:blip r:embed="rId4"/>
                <a:stretch>
                  <a:fillRect t="-1563" b="-9375"/>
                </a:stretch>
              </a:blipFill>
            </p:spPr>
            <p:txBody>
              <a:bodyPr/>
              <a:lstStyle/>
              <a:p>
                <a:r>
                  <a:rPr lang="en-US">
                    <a:noFill/>
                  </a:rPr>
                  <a:t> </a:t>
                </a:r>
              </a:p>
            </p:txBody>
          </p:sp>
        </mc:Fallback>
      </mc:AlternateContent>
    </p:spTree>
    <p:extLst>
      <p:ext uri="{BB962C8B-B14F-4D97-AF65-F5344CB8AC3E}">
        <p14:creationId xmlns:p14="http://schemas.microsoft.com/office/powerpoint/2010/main" val="80943219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8A8611EB-D0AB-CAA2-D14F-4BC5C8CBAB0A}"/>
              </a:ext>
            </a:extLst>
          </p:cNvPr>
          <p:cNvSpPr txBox="1"/>
          <p:nvPr/>
        </p:nvSpPr>
        <p:spPr>
          <a:xfrm>
            <a:off x="277906" y="197224"/>
            <a:ext cx="11116235" cy="892552"/>
          </a:xfrm>
          <a:prstGeom prst="rect">
            <a:avLst/>
          </a:prstGeom>
          <a:noFill/>
        </p:spPr>
        <p:txBody>
          <a:bodyPr wrap="square" rtlCol="0">
            <a:spAutoFit/>
          </a:bodyPr>
          <a:lstStyle/>
          <a:p>
            <a:r>
              <a:rPr lang="en-US" sz="2600" dirty="0">
                <a:latin typeface="Times New Roman" panose="02020603050405020304" pitchFamily="18" charset="0"/>
                <a:cs typeface="Times New Roman" panose="02020603050405020304" pitchFamily="18" charset="0"/>
              </a:rPr>
              <a:t>Motion in 2D</a:t>
            </a:r>
          </a:p>
          <a:p>
            <a:r>
              <a:rPr lang="en-US" sz="2600" dirty="0">
                <a:latin typeface="Times New Roman" panose="02020603050405020304" pitchFamily="18" charset="0"/>
                <a:cs typeface="Times New Roman" panose="02020603050405020304" pitchFamily="18" charset="0"/>
              </a:rPr>
              <a:t>	- projectile motion</a:t>
            </a:r>
          </a:p>
        </p:txBody>
      </p:sp>
      <mc:AlternateContent xmlns:mc="http://schemas.openxmlformats.org/markup-compatibility/2006" xmlns:a14="http://schemas.microsoft.com/office/drawing/2010/main">
        <mc:Choice Requires="a14">
          <p:sp>
            <p:nvSpPr>
              <p:cNvPr id="5" name="TextBox 4">
                <a:extLst>
                  <a:ext uri="{FF2B5EF4-FFF2-40B4-BE49-F238E27FC236}">
                    <a16:creationId xmlns:a16="http://schemas.microsoft.com/office/drawing/2014/main" id="{63360EE6-E6D3-F5D5-6906-2509F5CB31FA}"/>
                  </a:ext>
                </a:extLst>
              </p:cNvPr>
              <p:cNvSpPr txBox="1"/>
              <p:nvPr/>
            </p:nvSpPr>
            <p:spPr>
              <a:xfrm>
                <a:off x="277906" y="1386265"/>
                <a:ext cx="11583168" cy="4552593"/>
              </a:xfrm>
              <a:prstGeom prst="rect">
                <a:avLst/>
              </a:prstGeom>
              <a:noFill/>
            </p:spPr>
            <p:txBody>
              <a:bodyPr wrap="square" rtlCol="0">
                <a:spAutoFit/>
              </a:bodyPr>
              <a:lstStyle/>
              <a:p>
                <a:r>
                  <a:rPr lang="en-US" dirty="0">
                    <a:latin typeface="Times New Roman" panose="02020603050405020304" pitchFamily="18" charset="0"/>
                    <a:cs typeface="Times New Roman" panose="02020603050405020304" pitchFamily="18" charset="0"/>
                  </a:rPr>
                  <a:t>Example 2:</a:t>
                </a:r>
              </a:p>
              <a:p>
                <a:endParaRPr lang="en-US" dirty="0">
                  <a:latin typeface="Times New Roman" panose="02020603050405020304" pitchFamily="18" charset="0"/>
                  <a:cs typeface="Times New Roman" panose="02020603050405020304" pitchFamily="18" charset="0"/>
                </a:endParaRPr>
              </a:p>
              <a:p>
                <a:pPr algn="just"/>
                <a:r>
                  <a:rPr lang="en-US" dirty="0">
                    <a:latin typeface="Times New Roman" panose="02020603050405020304" pitchFamily="18" charset="0"/>
                    <a:cs typeface="Times New Roman" panose="02020603050405020304" pitchFamily="18" charset="0"/>
                  </a:rPr>
                  <a:t>A quarter is thrown from a large building at an upward angle of </a:t>
                </a:r>
                <a14:m>
                  <m:oMath xmlns:m="http://schemas.openxmlformats.org/officeDocument/2006/math">
                    <m:r>
                      <a:rPr lang="en-US" i="1" smtClean="0">
                        <a:latin typeface="Cambria Math" panose="02040503050406030204" pitchFamily="18" charset="0"/>
                        <a:ea typeface="Cambria Math" panose="02040503050406030204" pitchFamily="18" charset="0"/>
                        <a:cs typeface="Times New Roman" panose="02020603050405020304" pitchFamily="18" charset="0"/>
                      </a:rPr>
                      <m:t>𝜃</m:t>
                    </m:r>
                    <m:r>
                      <a:rPr lang="en-US" b="0" i="1" smtClean="0">
                        <a:latin typeface="Cambria Math" panose="02040503050406030204" pitchFamily="18" charset="0"/>
                        <a:ea typeface="Cambria Math" panose="02040503050406030204" pitchFamily="18" charset="0"/>
                        <a:cs typeface="Times New Roman" panose="02020603050405020304" pitchFamily="18" charset="0"/>
                      </a:rPr>
                      <m:t>=</m:t>
                    </m:r>
                    <m:sSup>
                      <m:sSupPr>
                        <m:ctrlPr>
                          <a:rPr lang="en-US" b="0" i="1" smtClean="0">
                            <a:latin typeface="Cambria Math" panose="02040503050406030204" pitchFamily="18" charset="0"/>
                            <a:ea typeface="Cambria Math" panose="02040503050406030204" pitchFamily="18" charset="0"/>
                            <a:cs typeface="Times New Roman" panose="02020603050405020304" pitchFamily="18" charset="0"/>
                          </a:rPr>
                        </m:ctrlPr>
                      </m:sSupPr>
                      <m:e>
                        <m:r>
                          <a:rPr lang="en-US" b="0" i="1" smtClean="0">
                            <a:latin typeface="Cambria Math" panose="02040503050406030204" pitchFamily="18" charset="0"/>
                            <a:ea typeface="Cambria Math" panose="02040503050406030204" pitchFamily="18" charset="0"/>
                            <a:cs typeface="Times New Roman" panose="02020603050405020304" pitchFamily="18" charset="0"/>
                          </a:rPr>
                          <m:t>30</m:t>
                        </m:r>
                      </m:e>
                      <m:sup>
                        <m:r>
                          <a:rPr lang="en-US" b="0" i="1" smtClean="0">
                            <a:latin typeface="Cambria Math" panose="02040503050406030204" pitchFamily="18" charset="0"/>
                            <a:ea typeface="Cambria Math" panose="02040503050406030204" pitchFamily="18" charset="0"/>
                            <a:cs typeface="Times New Roman" panose="02020603050405020304" pitchFamily="18" charset="0"/>
                          </a:rPr>
                          <m:t>0</m:t>
                        </m:r>
                      </m:sup>
                    </m:sSup>
                  </m:oMath>
                </a14:m>
                <a:r>
                  <a:rPr lang="en-US" dirty="0">
                    <a:latin typeface="Times New Roman" panose="02020603050405020304" pitchFamily="18" charset="0"/>
                    <a:cs typeface="Times New Roman" panose="02020603050405020304" pitchFamily="18" charset="0"/>
                  </a:rPr>
                  <a:t> with respect to the horizontal, with an initial speed of </a:t>
                </a:r>
                <a14:m>
                  <m:oMath xmlns:m="http://schemas.openxmlformats.org/officeDocument/2006/math">
                    <m:r>
                      <a:rPr lang="en-US" b="0" i="1" smtClean="0">
                        <a:latin typeface="Cambria Math" panose="02040503050406030204" pitchFamily="18" charset="0"/>
                        <a:cs typeface="Times New Roman" panose="02020603050405020304" pitchFamily="18" charset="0"/>
                      </a:rPr>
                      <m:t>10</m:t>
                    </m:r>
                    <m:box>
                      <m:boxPr>
                        <m:ctrlPr>
                          <a:rPr lang="en-US" b="0" i="1" smtClean="0">
                            <a:latin typeface="Cambria Math" panose="02040503050406030204" pitchFamily="18" charset="0"/>
                            <a:cs typeface="Times New Roman" panose="02020603050405020304" pitchFamily="18" charset="0"/>
                          </a:rPr>
                        </m:ctrlPr>
                      </m:boxPr>
                      <m:e>
                        <m:f>
                          <m:fPr>
                            <m:ctrlPr>
                              <a:rPr lang="en-US" b="0" i="1" smtClean="0">
                                <a:latin typeface="Cambria Math" panose="02040503050406030204" pitchFamily="18" charset="0"/>
                                <a:cs typeface="Times New Roman" panose="02020603050405020304" pitchFamily="18" charset="0"/>
                              </a:rPr>
                            </m:ctrlPr>
                          </m:fPr>
                          <m:num>
                            <m:r>
                              <a:rPr lang="en-US" b="0" i="1" smtClean="0">
                                <a:latin typeface="Cambria Math" panose="02040503050406030204" pitchFamily="18" charset="0"/>
                                <a:cs typeface="Times New Roman" panose="02020603050405020304" pitchFamily="18" charset="0"/>
                              </a:rPr>
                              <m:t>𝑚</m:t>
                            </m:r>
                          </m:num>
                          <m:den>
                            <m:r>
                              <a:rPr lang="en-US" b="0" i="1" smtClean="0">
                                <a:latin typeface="Cambria Math" panose="02040503050406030204" pitchFamily="18" charset="0"/>
                                <a:cs typeface="Times New Roman" panose="02020603050405020304" pitchFamily="18" charset="0"/>
                              </a:rPr>
                              <m:t>𝑠</m:t>
                            </m:r>
                          </m:den>
                        </m:f>
                      </m:e>
                    </m:box>
                  </m:oMath>
                </a14:m>
                <a:r>
                  <a:rPr lang="en-US" dirty="0">
                    <a:latin typeface="Times New Roman" panose="02020603050405020304" pitchFamily="18" charset="0"/>
                    <a:cs typeface="Times New Roman" panose="02020603050405020304" pitchFamily="18" charset="0"/>
                  </a:rPr>
                  <a:t>.</a:t>
                </a:r>
              </a:p>
              <a:p>
                <a:endParaRPr lang="en-US" dirty="0">
                  <a:latin typeface="Times New Roman" panose="02020603050405020304" pitchFamily="18" charset="0"/>
                  <a:cs typeface="Times New Roman" panose="02020603050405020304" pitchFamily="18" charset="0"/>
                </a:endParaRPr>
              </a:p>
              <a:p>
                <a:pPr marL="285750" indent="-285750">
                  <a:buFont typeface="Arial" panose="020B0604020202020204" pitchFamily="34" charset="0"/>
                  <a:buChar char="•"/>
                </a:pPr>
                <a:r>
                  <a:rPr lang="en-US" dirty="0">
                    <a:latin typeface="Times New Roman" panose="02020603050405020304" pitchFamily="18" charset="0"/>
                    <a:cs typeface="Times New Roman" panose="02020603050405020304" pitchFamily="18" charset="0"/>
                  </a:rPr>
                  <a:t>How long does it take the quarter to reach maximum height above the building?</a:t>
                </a:r>
              </a:p>
              <a:p>
                <a:pPr marL="285750" indent="-285750">
                  <a:buFont typeface="Arial" panose="020B0604020202020204" pitchFamily="34" charset="0"/>
                  <a:buChar char="•"/>
                </a:pPr>
                <a:endParaRPr lang="en-US" dirty="0">
                  <a:latin typeface="Times New Roman" panose="02020603050405020304" pitchFamily="18" charset="0"/>
                  <a:cs typeface="Times New Roman" panose="02020603050405020304" pitchFamily="18" charset="0"/>
                </a:endParaRPr>
              </a:p>
              <a:p>
                <a:pPr marL="285750" indent="-285750">
                  <a:buFont typeface="Arial" panose="020B0604020202020204" pitchFamily="34" charset="0"/>
                  <a:buChar char="•"/>
                </a:pPr>
                <a:r>
                  <a:rPr lang="en-US" dirty="0">
                    <a:latin typeface="Times New Roman" panose="02020603050405020304" pitchFamily="18" charset="0"/>
                    <a:cs typeface="Times New Roman" panose="02020603050405020304" pitchFamily="18" charset="0"/>
                  </a:rPr>
                  <a:t>What is the maximum height the quarter reaches above the top of the building?</a:t>
                </a:r>
              </a:p>
              <a:p>
                <a:pPr marL="285750" indent="-285750">
                  <a:buFont typeface="Arial" panose="020B0604020202020204" pitchFamily="34" charset="0"/>
                  <a:buChar char="•"/>
                </a:pPr>
                <a:endParaRPr lang="en-US" dirty="0">
                  <a:latin typeface="Times New Roman" panose="02020603050405020304" pitchFamily="18" charset="0"/>
                  <a:cs typeface="Times New Roman" panose="02020603050405020304" pitchFamily="18" charset="0"/>
                </a:endParaRPr>
              </a:p>
              <a:p>
                <a:pPr marL="285750" indent="-285750">
                  <a:buFont typeface="Arial" panose="020B0604020202020204" pitchFamily="34" charset="0"/>
                  <a:buChar char="•"/>
                </a:pPr>
                <a:r>
                  <a:rPr lang="en-US" dirty="0">
                    <a:latin typeface="Times New Roman" panose="02020603050405020304" pitchFamily="18" charset="0"/>
                    <a:cs typeface="Times New Roman" panose="02020603050405020304" pitchFamily="18" charset="0"/>
                  </a:rPr>
                  <a:t>How long does it take the quarter to hit the ground if the building is </a:t>
                </a:r>
                <a14:m>
                  <m:oMath xmlns:m="http://schemas.openxmlformats.org/officeDocument/2006/math">
                    <m:r>
                      <a:rPr lang="en-US" b="0" i="1" smtClean="0">
                        <a:latin typeface="Cambria Math" panose="02040503050406030204" pitchFamily="18" charset="0"/>
                        <a:cs typeface="Times New Roman" panose="02020603050405020304" pitchFamily="18" charset="0"/>
                      </a:rPr>
                      <m:t>45</m:t>
                    </m:r>
                    <m:r>
                      <a:rPr lang="en-US" b="0" i="1" smtClean="0">
                        <a:latin typeface="Cambria Math" panose="02040503050406030204" pitchFamily="18" charset="0"/>
                        <a:cs typeface="Times New Roman" panose="02020603050405020304" pitchFamily="18" charset="0"/>
                      </a:rPr>
                      <m:t>𝑚</m:t>
                    </m:r>
                  </m:oMath>
                </a14:m>
                <a:r>
                  <a:rPr lang="en-US" dirty="0">
                    <a:latin typeface="Times New Roman" panose="02020603050405020304" pitchFamily="18" charset="0"/>
                    <a:cs typeface="Times New Roman" panose="02020603050405020304" pitchFamily="18" charset="0"/>
                  </a:rPr>
                  <a:t> tall?  That is, what is the time of flight of the quarter from launch to landing?</a:t>
                </a:r>
              </a:p>
              <a:p>
                <a:endParaRPr lang="en-US" dirty="0">
                  <a:latin typeface="Times New Roman" panose="02020603050405020304" pitchFamily="18" charset="0"/>
                  <a:cs typeface="Times New Roman" panose="02020603050405020304" pitchFamily="18" charset="0"/>
                </a:endParaRPr>
              </a:p>
              <a:p>
                <a:pPr marL="285750" indent="-285750">
                  <a:buFont typeface="Arial" panose="020B0604020202020204" pitchFamily="34" charset="0"/>
                  <a:buChar char="•"/>
                </a:pPr>
                <a:r>
                  <a:rPr lang="en-US" dirty="0">
                    <a:latin typeface="Times New Roman" panose="02020603050405020304" pitchFamily="18" charset="0"/>
                    <a:cs typeface="Times New Roman" panose="02020603050405020304" pitchFamily="18" charset="0"/>
                  </a:rPr>
                  <a:t>How far from the base of the building does the quarter land?</a:t>
                </a:r>
              </a:p>
              <a:p>
                <a:endParaRPr lang="en-US" dirty="0">
                  <a:latin typeface="Times New Roman" panose="02020603050405020304" pitchFamily="18" charset="0"/>
                  <a:cs typeface="Times New Roman" panose="02020603050405020304" pitchFamily="18" charset="0"/>
                </a:endParaRPr>
              </a:p>
              <a:p>
                <a:pPr marL="285750" indent="-285750">
                  <a:buFont typeface="Arial" panose="020B0604020202020204" pitchFamily="34" charset="0"/>
                  <a:buChar char="•"/>
                </a:pPr>
                <a:r>
                  <a:rPr lang="en-US" dirty="0">
                    <a:latin typeface="Times New Roman" panose="02020603050405020304" pitchFamily="18" charset="0"/>
                    <a:cs typeface="Times New Roman" panose="02020603050405020304" pitchFamily="18" charset="0"/>
                  </a:rPr>
                  <a:t>What are the magnitude and direction of the impact velocity?  The impact speed is the speed at which the quarter hits the ground and the impact velocity is the impact speed along with the direction of impact of the quarter with the ground.</a:t>
                </a:r>
              </a:p>
            </p:txBody>
          </p:sp>
        </mc:Choice>
        <mc:Fallback xmlns="">
          <p:sp>
            <p:nvSpPr>
              <p:cNvPr id="5" name="TextBox 4">
                <a:extLst>
                  <a:ext uri="{FF2B5EF4-FFF2-40B4-BE49-F238E27FC236}">
                    <a16:creationId xmlns:a16="http://schemas.microsoft.com/office/drawing/2014/main" id="{63360EE6-E6D3-F5D5-6906-2509F5CB31FA}"/>
                  </a:ext>
                </a:extLst>
              </p:cNvPr>
              <p:cNvSpPr txBox="1">
                <a:spLocks noRot="1" noChangeAspect="1" noMove="1" noResize="1" noEditPoints="1" noAdjustHandles="1" noChangeArrowheads="1" noChangeShapeType="1" noTextEdit="1"/>
              </p:cNvSpPr>
              <p:nvPr/>
            </p:nvSpPr>
            <p:spPr>
              <a:xfrm>
                <a:off x="277906" y="1386265"/>
                <a:ext cx="11583168" cy="4552593"/>
              </a:xfrm>
              <a:prstGeom prst="rect">
                <a:avLst/>
              </a:prstGeom>
              <a:blipFill>
                <a:blip r:embed="rId2"/>
                <a:stretch>
                  <a:fillRect l="-548" t="-278" r="-329" b="-1111"/>
                </a:stretch>
              </a:blipFill>
            </p:spPr>
            <p:txBody>
              <a:bodyPr/>
              <a:lstStyle/>
              <a:p>
                <a:r>
                  <a:rPr lang="en-US">
                    <a:noFill/>
                  </a:rPr>
                  <a:t> </a:t>
                </a:r>
              </a:p>
            </p:txBody>
          </p:sp>
        </mc:Fallback>
      </mc:AlternateContent>
    </p:spTree>
    <p:extLst>
      <p:ext uri="{BB962C8B-B14F-4D97-AF65-F5344CB8AC3E}">
        <p14:creationId xmlns:p14="http://schemas.microsoft.com/office/powerpoint/2010/main" val="380588497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76C660BB-F3B0-EC4B-946D-278DCD5F808B}"/>
              </a:ext>
            </a:extLst>
          </p:cNvPr>
          <p:cNvSpPr txBox="1"/>
          <p:nvPr/>
        </p:nvSpPr>
        <p:spPr>
          <a:xfrm>
            <a:off x="277906" y="197224"/>
            <a:ext cx="11116235" cy="892552"/>
          </a:xfrm>
          <a:prstGeom prst="rect">
            <a:avLst/>
          </a:prstGeom>
          <a:noFill/>
        </p:spPr>
        <p:txBody>
          <a:bodyPr wrap="square" rtlCol="0">
            <a:spAutoFit/>
          </a:bodyPr>
          <a:lstStyle/>
          <a:p>
            <a:r>
              <a:rPr lang="en-US" sz="2600" dirty="0">
                <a:latin typeface="Times New Roman" panose="02020603050405020304" pitchFamily="18" charset="0"/>
                <a:cs typeface="Times New Roman" panose="02020603050405020304" pitchFamily="18" charset="0"/>
              </a:rPr>
              <a:t>Motion in 2D</a:t>
            </a:r>
          </a:p>
          <a:p>
            <a:r>
              <a:rPr lang="en-US" sz="2600" dirty="0">
                <a:latin typeface="Times New Roman" panose="02020603050405020304" pitchFamily="18" charset="0"/>
                <a:cs typeface="Times New Roman" panose="02020603050405020304" pitchFamily="18" charset="0"/>
              </a:rPr>
              <a:t>	- projectile motion</a:t>
            </a:r>
          </a:p>
        </p:txBody>
      </p:sp>
      <p:sp>
        <p:nvSpPr>
          <p:cNvPr id="2" name="TextBox 1">
            <a:extLst>
              <a:ext uri="{FF2B5EF4-FFF2-40B4-BE49-F238E27FC236}">
                <a16:creationId xmlns:a16="http://schemas.microsoft.com/office/drawing/2014/main" id="{6D3EF1FA-9FD1-0C4F-AAD7-0443750C6A6D}"/>
              </a:ext>
            </a:extLst>
          </p:cNvPr>
          <p:cNvSpPr txBox="1"/>
          <p:nvPr/>
        </p:nvSpPr>
        <p:spPr>
          <a:xfrm>
            <a:off x="277906" y="1901617"/>
            <a:ext cx="11354113" cy="2308324"/>
          </a:xfrm>
          <a:prstGeom prst="rect">
            <a:avLst/>
          </a:prstGeom>
          <a:noFill/>
        </p:spPr>
        <p:txBody>
          <a:bodyPr wrap="square" rtlCol="0">
            <a:spAutoFit/>
          </a:bodyPr>
          <a:lstStyle/>
          <a:p>
            <a:pPr marL="285750" indent="-285750">
              <a:buFont typeface="Arial" panose="020B0604020202020204" pitchFamily="34" charset="0"/>
              <a:buChar char="•"/>
            </a:pPr>
            <a:r>
              <a:rPr lang="en-US" dirty="0">
                <a:latin typeface="Times New Roman" panose="02020603050405020304" pitchFamily="18" charset="0"/>
                <a:cs typeface="Times New Roman" panose="02020603050405020304" pitchFamily="18" charset="0"/>
              </a:rPr>
              <a:t>For the solutions below, we will need the horizontal and vertical components of the initial velocity.  Let’s calculate them now:</a:t>
            </a:r>
          </a:p>
          <a:p>
            <a:pPr marL="285750" indent="-285750">
              <a:buFont typeface="Arial" panose="020B0604020202020204" pitchFamily="34" charset="0"/>
              <a:buChar char="•"/>
            </a:pPr>
            <a:endParaRPr lang="en-US" dirty="0">
              <a:latin typeface="Times New Roman" panose="02020603050405020304" pitchFamily="18" charset="0"/>
              <a:cs typeface="Times New Roman" panose="02020603050405020304" pitchFamily="18" charset="0"/>
            </a:endParaRPr>
          </a:p>
          <a:p>
            <a:pPr marL="285750" indent="-285750">
              <a:buFont typeface="Arial" panose="020B0604020202020204" pitchFamily="34" charset="0"/>
              <a:buChar char="•"/>
            </a:pPr>
            <a:endParaRPr lang="en-US" dirty="0">
              <a:latin typeface="Times New Roman" panose="02020603050405020304" pitchFamily="18" charset="0"/>
              <a:cs typeface="Times New Roman" panose="02020603050405020304" pitchFamily="18" charset="0"/>
            </a:endParaRPr>
          </a:p>
          <a:p>
            <a:pPr marL="285750" indent="-285750">
              <a:buFont typeface="Arial" panose="020B0604020202020204" pitchFamily="34" charset="0"/>
              <a:buChar char="•"/>
            </a:pPr>
            <a:endParaRPr lang="en-US" dirty="0">
              <a:latin typeface="Times New Roman" panose="02020603050405020304" pitchFamily="18" charset="0"/>
              <a:cs typeface="Times New Roman" panose="02020603050405020304" pitchFamily="18" charset="0"/>
            </a:endParaRPr>
          </a:p>
          <a:p>
            <a:endParaRPr lang="en-US" dirty="0">
              <a:latin typeface="Times New Roman" panose="02020603050405020304" pitchFamily="18" charset="0"/>
              <a:cs typeface="Times New Roman" panose="02020603050405020304" pitchFamily="18" charset="0"/>
            </a:endParaRPr>
          </a:p>
          <a:p>
            <a:pPr marL="285750" indent="-285750">
              <a:buFont typeface="Arial" panose="020B0604020202020204" pitchFamily="34" charset="0"/>
              <a:buChar char="•"/>
            </a:pPr>
            <a:r>
              <a:rPr lang="en-US" dirty="0">
                <a:latin typeface="Times New Roman" panose="02020603050405020304" pitchFamily="18" charset="0"/>
                <a:cs typeface="Times New Roman" panose="02020603050405020304" pitchFamily="18" charset="0"/>
              </a:rPr>
              <a:t>To calculate the time of flight of the quarter from the roof to the ground, we use our vertical trajectory equation of motion. </a:t>
            </a:r>
          </a:p>
        </p:txBody>
      </p:sp>
      <mc:AlternateContent xmlns:mc="http://schemas.openxmlformats.org/markup-compatibility/2006" xmlns:a14="http://schemas.microsoft.com/office/drawing/2010/main">
        <mc:Choice Requires="a14">
          <p:sp>
            <p:nvSpPr>
              <p:cNvPr id="3" name="TextBox 2">
                <a:extLst>
                  <a:ext uri="{FF2B5EF4-FFF2-40B4-BE49-F238E27FC236}">
                    <a16:creationId xmlns:a16="http://schemas.microsoft.com/office/drawing/2014/main" id="{F5D34408-335D-6B41-84A0-CA2AF1C40512}"/>
                  </a:ext>
                </a:extLst>
              </p:cNvPr>
              <p:cNvSpPr txBox="1"/>
              <p:nvPr/>
            </p:nvSpPr>
            <p:spPr>
              <a:xfrm>
                <a:off x="2248356" y="4108479"/>
                <a:ext cx="7230954" cy="322717"/>
              </a:xfrm>
              <a:prstGeom prst="rect">
                <a:avLst/>
              </a:prstGeom>
              <a:noFill/>
            </p:spPr>
            <p:txBody>
              <a:bodyPr wrap="none" lIns="0" tIns="0" rIns="0" bIns="0" rtlCol="0">
                <a:spAutoFit/>
              </a:bodyPr>
              <a:lstStyle/>
              <a:p>
                <a:pPr/>
                <a14:m>
                  <m:oMathPara xmlns:m="http://schemas.openxmlformats.org/officeDocument/2006/math">
                    <m:o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𝑦</m:t>
                          </m:r>
                        </m:e>
                        <m:sub>
                          <m:r>
                            <a:rPr lang="en-US" b="0" i="1" smtClean="0">
                              <a:latin typeface="Cambria Math" panose="02040503050406030204" pitchFamily="18" charset="0"/>
                            </a:rPr>
                            <m:t>𝑓</m:t>
                          </m:r>
                        </m:sub>
                      </m:sSub>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𝑦</m:t>
                          </m:r>
                        </m:e>
                        <m:sub>
                          <m:r>
                            <a:rPr lang="en-US" b="0" i="1" smtClean="0">
                              <a:latin typeface="Cambria Math" panose="02040503050406030204" pitchFamily="18" charset="0"/>
                            </a:rPr>
                            <m:t>𝑖</m:t>
                          </m:r>
                        </m:sub>
                      </m:sSub>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𝑣</m:t>
                          </m:r>
                        </m:e>
                        <m:sub>
                          <m:r>
                            <a:rPr lang="en-US" b="0" i="1" smtClean="0">
                              <a:latin typeface="Cambria Math" panose="02040503050406030204" pitchFamily="18" charset="0"/>
                            </a:rPr>
                            <m:t>𝑖𝑦</m:t>
                          </m:r>
                        </m:sub>
                      </m:sSub>
                      <m:r>
                        <a:rPr lang="en-US" b="0" i="1" smtClean="0">
                          <a:latin typeface="Cambria Math" panose="02040503050406030204" pitchFamily="18" charset="0"/>
                        </a:rPr>
                        <m:t>𝑡</m:t>
                      </m:r>
                      <m:r>
                        <a:rPr lang="en-US" b="0" i="1" smtClean="0">
                          <a:latin typeface="Cambria Math" panose="02040503050406030204" pitchFamily="18" charset="0"/>
                        </a:rPr>
                        <m:t>+</m:t>
                      </m:r>
                      <m:box>
                        <m:boxPr>
                          <m:ctrlPr>
                            <a:rPr lang="en-US" b="0" i="1" smtClean="0">
                              <a:latin typeface="Cambria Math" panose="02040503050406030204" pitchFamily="18" charset="0"/>
                            </a:rPr>
                          </m:ctrlPr>
                        </m:boxPr>
                        <m:e>
                          <m:f>
                            <m:fPr>
                              <m:ctrlPr>
                                <a:rPr lang="en-US" b="0" i="1" smtClean="0">
                                  <a:latin typeface="Cambria Math" panose="02040503050406030204" pitchFamily="18" charset="0"/>
                                </a:rPr>
                              </m:ctrlPr>
                            </m:fPr>
                            <m:num>
                              <m:r>
                                <a:rPr lang="en-US" b="0" i="1" smtClean="0">
                                  <a:latin typeface="Cambria Math" panose="02040503050406030204" pitchFamily="18" charset="0"/>
                                </a:rPr>
                                <m:t>1</m:t>
                              </m:r>
                            </m:num>
                            <m:den>
                              <m:r>
                                <a:rPr lang="en-US" b="0" i="1" smtClean="0">
                                  <a:latin typeface="Cambria Math" panose="02040503050406030204" pitchFamily="18" charset="0"/>
                                </a:rPr>
                                <m:t>2</m:t>
                              </m:r>
                            </m:den>
                          </m:f>
                        </m:e>
                      </m:box>
                      <m:sSub>
                        <m:sSubPr>
                          <m:ctrlPr>
                            <a:rPr lang="en-US" b="0" i="1" smtClean="0">
                              <a:latin typeface="Cambria Math" panose="02040503050406030204" pitchFamily="18" charset="0"/>
                            </a:rPr>
                          </m:ctrlPr>
                        </m:sSubPr>
                        <m:e>
                          <m:r>
                            <a:rPr lang="en-US" b="0" i="1" smtClean="0">
                              <a:latin typeface="Cambria Math" panose="02040503050406030204" pitchFamily="18" charset="0"/>
                            </a:rPr>
                            <m:t>𝑎</m:t>
                          </m:r>
                        </m:e>
                        <m:sub>
                          <m:r>
                            <a:rPr lang="en-US" b="0" i="1" smtClean="0">
                              <a:latin typeface="Cambria Math" panose="02040503050406030204" pitchFamily="18" charset="0"/>
                            </a:rPr>
                            <m:t>𝑦</m:t>
                          </m:r>
                        </m:sub>
                      </m:sSub>
                      <m:sSup>
                        <m:sSupPr>
                          <m:ctrlPr>
                            <a:rPr lang="en-US" b="0" i="1" smtClean="0">
                              <a:latin typeface="Cambria Math" panose="02040503050406030204" pitchFamily="18" charset="0"/>
                            </a:rPr>
                          </m:ctrlPr>
                        </m:sSupPr>
                        <m:e>
                          <m:r>
                            <a:rPr lang="en-US" b="0" i="1" smtClean="0">
                              <a:latin typeface="Cambria Math" panose="02040503050406030204" pitchFamily="18" charset="0"/>
                            </a:rPr>
                            <m:t>𝑡</m:t>
                          </m:r>
                        </m:e>
                        <m:sup>
                          <m:r>
                            <a:rPr lang="en-US" b="0" i="1" smtClean="0">
                              <a:latin typeface="Cambria Math" panose="02040503050406030204" pitchFamily="18" charset="0"/>
                            </a:rPr>
                            <m:t>2</m:t>
                          </m:r>
                        </m:sup>
                      </m:sSup>
                      <m:r>
                        <a:rPr lang="en-US" b="0" i="1" smtClean="0">
                          <a:latin typeface="Cambria Math" panose="02040503050406030204" pitchFamily="18" charset="0"/>
                          <a:ea typeface="Cambria Math" panose="02040503050406030204" pitchFamily="18" charset="0"/>
                        </a:rPr>
                        <m:t>→</m:t>
                      </m:r>
                      <m:sSub>
                        <m:sSubPr>
                          <m:ctrlPr>
                            <a:rPr lang="en-US" b="0" i="1" smtClean="0">
                              <a:latin typeface="Cambria Math" panose="02040503050406030204" pitchFamily="18" charset="0"/>
                              <a:ea typeface="Cambria Math" panose="02040503050406030204" pitchFamily="18" charset="0"/>
                            </a:rPr>
                          </m:ctrlPr>
                        </m:sSubPr>
                        <m:e>
                          <m:r>
                            <a:rPr lang="en-US" b="0" i="1" smtClean="0">
                              <a:latin typeface="Cambria Math" panose="02040503050406030204" pitchFamily="18" charset="0"/>
                              <a:ea typeface="Cambria Math" panose="02040503050406030204" pitchFamily="18" charset="0"/>
                            </a:rPr>
                            <m:t>0=−</m:t>
                          </m:r>
                          <m:r>
                            <a:rPr lang="en-US" b="0" i="1" smtClean="0">
                              <a:latin typeface="Cambria Math" panose="02040503050406030204" pitchFamily="18" charset="0"/>
                              <a:ea typeface="Cambria Math" panose="02040503050406030204" pitchFamily="18" charset="0"/>
                            </a:rPr>
                            <m:t>𝑦</m:t>
                          </m:r>
                        </m:e>
                        <m:sub>
                          <m:r>
                            <a:rPr lang="en-US" b="0" i="1" smtClean="0">
                              <a:latin typeface="Cambria Math" panose="02040503050406030204" pitchFamily="18" charset="0"/>
                              <a:ea typeface="Cambria Math" panose="02040503050406030204" pitchFamily="18" charset="0"/>
                            </a:rPr>
                            <m:t>𝑓</m:t>
                          </m:r>
                        </m:sub>
                      </m:sSub>
                      <m:r>
                        <a:rPr lang="en-US" b="0" i="1" smtClean="0">
                          <a:latin typeface="Cambria Math" panose="02040503050406030204" pitchFamily="18" charset="0"/>
                          <a:ea typeface="Cambria Math" panose="02040503050406030204" pitchFamily="18" charset="0"/>
                        </a:rPr>
                        <m:t>+</m:t>
                      </m:r>
                      <m:sSub>
                        <m:sSubPr>
                          <m:ctrlPr>
                            <a:rPr lang="en-US" b="0" i="1" smtClean="0">
                              <a:latin typeface="Cambria Math" panose="02040503050406030204" pitchFamily="18" charset="0"/>
                              <a:ea typeface="Cambria Math" panose="02040503050406030204" pitchFamily="18" charset="0"/>
                            </a:rPr>
                          </m:ctrlPr>
                        </m:sSubPr>
                        <m:e>
                          <m:r>
                            <a:rPr lang="en-US" b="0" i="1" smtClean="0">
                              <a:latin typeface="Cambria Math" panose="02040503050406030204" pitchFamily="18" charset="0"/>
                              <a:ea typeface="Cambria Math" panose="02040503050406030204" pitchFamily="18" charset="0"/>
                            </a:rPr>
                            <m:t>𝑣</m:t>
                          </m:r>
                        </m:e>
                        <m:sub>
                          <m:r>
                            <a:rPr lang="en-US" b="0" i="1" smtClean="0">
                              <a:latin typeface="Cambria Math" panose="02040503050406030204" pitchFamily="18" charset="0"/>
                              <a:ea typeface="Cambria Math" panose="02040503050406030204" pitchFamily="18" charset="0"/>
                            </a:rPr>
                            <m:t>𝑖𝑦</m:t>
                          </m:r>
                        </m:sub>
                      </m:sSub>
                      <m:r>
                        <a:rPr lang="en-US" b="0" i="1" smtClean="0">
                          <a:latin typeface="Cambria Math" panose="02040503050406030204" pitchFamily="18" charset="0"/>
                          <a:ea typeface="Cambria Math" panose="02040503050406030204" pitchFamily="18" charset="0"/>
                        </a:rPr>
                        <m:t>𝑡</m:t>
                      </m:r>
                      <m:r>
                        <a:rPr lang="en-US" b="0" i="1" smtClean="0">
                          <a:latin typeface="Cambria Math" panose="02040503050406030204" pitchFamily="18" charset="0"/>
                          <a:ea typeface="Cambria Math" panose="02040503050406030204" pitchFamily="18" charset="0"/>
                        </a:rPr>
                        <m:t>−</m:t>
                      </m:r>
                      <m:box>
                        <m:boxPr>
                          <m:ctrlPr>
                            <a:rPr lang="en-US" b="0" i="1" smtClean="0">
                              <a:latin typeface="Cambria Math" panose="02040503050406030204" pitchFamily="18" charset="0"/>
                              <a:ea typeface="Cambria Math" panose="02040503050406030204" pitchFamily="18" charset="0"/>
                            </a:rPr>
                          </m:ctrlPr>
                        </m:boxPr>
                        <m:e>
                          <m:f>
                            <m:fPr>
                              <m:ctrlPr>
                                <a:rPr lang="en-US" b="0" i="1" smtClean="0">
                                  <a:latin typeface="Cambria Math" panose="02040503050406030204" pitchFamily="18" charset="0"/>
                                  <a:ea typeface="Cambria Math" panose="02040503050406030204" pitchFamily="18" charset="0"/>
                                </a:rPr>
                              </m:ctrlPr>
                            </m:fPr>
                            <m:num>
                              <m:r>
                                <a:rPr lang="en-US" b="0" i="1" smtClean="0">
                                  <a:latin typeface="Cambria Math" panose="02040503050406030204" pitchFamily="18" charset="0"/>
                                  <a:ea typeface="Cambria Math" panose="02040503050406030204" pitchFamily="18" charset="0"/>
                                </a:rPr>
                                <m:t>1</m:t>
                              </m:r>
                            </m:num>
                            <m:den>
                              <m:r>
                                <a:rPr lang="en-US" b="0" i="1" smtClean="0">
                                  <a:latin typeface="Cambria Math" panose="02040503050406030204" pitchFamily="18" charset="0"/>
                                  <a:ea typeface="Cambria Math" panose="02040503050406030204" pitchFamily="18" charset="0"/>
                                </a:rPr>
                                <m:t>2</m:t>
                              </m:r>
                            </m:den>
                          </m:f>
                        </m:e>
                      </m:box>
                      <m:r>
                        <a:rPr lang="en-US" b="0" i="1" smtClean="0">
                          <a:latin typeface="Cambria Math" panose="02040503050406030204" pitchFamily="18" charset="0"/>
                          <a:ea typeface="Cambria Math" panose="02040503050406030204" pitchFamily="18" charset="0"/>
                        </a:rPr>
                        <m:t>𝑔</m:t>
                      </m:r>
                      <m:sSup>
                        <m:sSupPr>
                          <m:ctrlPr>
                            <a:rPr lang="en-US" b="0" i="1" smtClean="0">
                              <a:latin typeface="Cambria Math" panose="02040503050406030204" pitchFamily="18" charset="0"/>
                              <a:ea typeface="Cambria Math" panose="02040503050406030204" pitchFamily="18" charset="0"/>
                            </a:rPr>
                          </m:ctrlPr>
                        </m:sSupPr>
                        <m:e>
                          <m:r>
                            <a:rPr lang="en-US" b="0" i="1" smtClean="0">
                              <a:latin typeface="Cambria Math" panose="02040503050406030204" pitchFamily="18" charset="0"/>
                              <a:ea typeface="Cambria Math" panose="02040503050406030204" pitchFamily="18" charset="0"/>
                            </a:rPr>
                            <m:t>𝑡</m:t>
                          </m:r>
                        </m:e>
                        <m:sup>
                          <m:r>
                            <a:rPr lang="en-US" b="0" i="1" smtClean="0">
                              <a:latin typeface="Cambria Math" panose="02040503050406030204" pitchFamily="18" charset="0"/>
                              <a:ea typeface="Cambria Math" panose="02040503050406030204" pitchFamily="18" charset="0"/>
                            </a:rPr>
                            <m:t>2</m:t>
                          </m:r>
                        </m:sup>
                      </m:sSup>
                      <m:r>
                        <a:rPr lang="en-US" b="0" i="1" smtClean="0">
                          <a:latin typeface="Cambria Math" panose="02040503050406030204" pitchFamily="18" charset="0"/>
                          <a:ea typeface="Cambria Math" panose="02040503050406030204" pitchFamily="18" charset="0"/>
                        </a:rPr>
                        <m:t>=−</m:t>
                      </m:r>
                      <m:d>
                        <m:dPr>
                          <m:ctrlPr>
                            <a:rPr lang="en-US" b="0" i="1" smtClean="0">
                              <a:latin typeface="Cambria Math" panose="02040503050406030204" pitchFamily="18" charset="0"/>
                              <a:ea typeface="Cambria Math" panose="02040503050406030204" pitchFamily="18" charset="0"/>
                            </a:rPr>
                          </m:ctrlPr>
                        </m:dPr>
                        <m:e>
                          <m:r>
                            <a:rPr lang="en-US" b="0" i="1" smtClean="0">
                              <a:latin typeface="Cambria Math" panose="02040503050406030204" pitchFamily="18" charset="0"/>
                              <a:ea typeface="Cambria Math" panose="02040503050406030204" pitchFamily="18" charset="0"/>
                            </a:rPr>
                            <m:t>−45</m:t>
                          </m:r>
                        </m:e>
                      </m:d>
                      <m:r>
                        <a:rPr lang="en-US" b="0" i="1" smtClean="0">
                          <a:latin typeface="Cambria Math" panose="02040503050406030204" pitchFamily="18" charset="0"/>
                          <a:ea typeface="Cambria Math" panose="02040503050406030204" pitchFamily="18" charset="0"/>
                        </a:rPr>
                        <m:t>+5</m:t>
                      </m:r>
                      <m:r>
                        <a:rPr lang="en-US" b="0" i="1" smtClean="0">
                          <a:latin typeface="Cambria Math" panose="02040503050406030204" pitchFamily="18" charset="0"/>
                          <a:ea typeface="Cambria Math" panose="02040503050406030204" pitchFamily="18" charset="0"/>
                        </a:rPr>
                        <m:t>𝑡</m:t>
                      </m:r>
                      <m:r>
                        <a:rPr lang="en-US" b="0" i="0" smtClean="0">
                          <a:latin typeface="Cambria Math" panose="02040503050406030204" pitchFamily="18" charset="0"/>
                          <a:ea typeface="Cambria Math" panose="02040503050406030204" pitchFamily="18" charset="0"/>
                        </a:rPr>
                        <m:t>−4.9</m:t>
                      </m:r>
                      <m:sSup>
                        <m:sSupPr>
                          <m:ctrlPr>
                            <a:rPr lang="en-US" b="0" i="1" smtClean="0">
                              <a:latin typeface="Cambria Math" panose="02040503050406030204" pitchFamily="18" charset="0"/>
                              <a:ea typeface="Cambria Math" panose="02040503050406030204" pitchFamily="18" charset="0"/>
                            </a:rPr>
                          </m:ctrlPr>
                        </m:sSupPr>
                        <m:e>
                          <m:r>
                            <a:rPr lang="en-US" b="0" i="1" smtClean="0">
                              <a:latin typeface="Cambria Math" panose="02040503050406030204" pitchFamily="18" charset="0"/>
                              <a:ea typeface="Cambria Math" panose="02040503050406030204" pitchFamily="18" charset="0"/>
                            </a:rPr>
                            <m:t>𝑡</m:t>
                          </m:r>
                        </m:e>
                        <m:sup>
                          <m:r>
                            <a:rPr lang="en-US" b="0" i="1" smtClean="0">
                              <a:latin typeface="Cambria Math" panose="02040503050406030204" pitchFamily="18" charset="0"/>
                              <a:ea typeface="Cambria Math" panose="02040503050406030204" pitchFamily="18" charset="0"/>
                            </a:rPr>
                            <m:t>2</m:t>
                          </m:r>
                        </m:sup>
                      </m:sSup>
                    </m:oMath>
                  </m:oMathPara>
                </a14:m>
                <a:endParaRPr lang="en-US" dirty="0"/>
              </a:p>
            </p:txBody>
          </p:sp>
        </mc:Choice>
        <mc:Fallback xmlns="">
          <p:sp>
            <p:nvSpPr>
              <p:cNvPr id="3" name="TextBox 2">
                <a:extLst>
                  <a:ext uri="{FF2B5EF4-FFF2-40B4-BE49-F238E27FC236}">
                    <a16:creationId xmlns:a16="http://schemas.microsoft.com/office/drawing/2014/main" id="{F5D34408-335D-6B41-84A0-CA2AF1C40512}"/>
                  </a:ext>
                </a:extLst>
              </p:cNvPr>
              <p:cNvSpPr txBox="1">
                <a:spLocks noRot="1" noChangeAspect="1" noMove="1" noResize="1" noEditPoints="1" noAdjustHandles="1" noChangeArrowheads="1" noChangeShapeType="1" noTextEdit="1"/>
              </p:cNvSpPr>
              <p:nvPr/>
            </p:nvSpPr>
            <p:spPr>
              <a:xfrm>
                <a:off x="2248356" y="4108479"/>
                <a:ext cx="7230954" cy="322717"/>
              </a:xfrm>
              <a:prstGeom prst="rect">
                <a:avLst/>
              </a:prstGeom>
              <a:blipFill>
                <a:blip r:embed="rId2"/>
                <a:stretch>
                  <a:fillRect l="-175" t="-4000" b="-24000"/>
                </a:stretch>
              </a:blipFill>
            </p:spPr>
            <p:txBody>
              <a:bodyPr/>
              <a:lstStyle/>
              <a:p>
                <a:r>
                  <a:rPr lang="en-US">
                    <a:noFill/>
                  </a:rPr>
                  <a:t> </a:t>
                </a:r>
              </a:p>
            </p:txBody>
          </p:sp>
        </mc:Fallback>
      </mc:AlternateContent>
      <p:sp>
        <p:nvSpPr>
          <p:cNvPr id="5" name="Rectangle 4">
            <a:extLst>
              <a:ext uri="{FF2B5EF4-FFF2-40B4-BE49-F238E27FC236}">
                <a16:creationId xmlns:a16="http://schemas.microsoft.com/office/drawing/2014/main" id="{337C1762-58A0-AA4D-B4D6-0B3C17A3545E}"/>
              </a:ext>
            </a:extLst>
          </p:cNvPr>
          <p:cNvSpPr/>
          <p:nvPr/>
        </p:nvSpPr>
        <p:spPr>
          <a:xfrm>
            <a:off x="277906" y="1311030"/>
            <a:ext cx="2044149" cy="369332"/>
          </a:xfrm>
          <a:prstGeom prst="rect">
            <a:avLst/>
          </a:prstGeom>
        </p:spPr>
        <p:txBody>
          <a:bodyPr wrap="none">
            <a:spAutoFit/>
          </a:bodyPr>
          <a:lstStyle/>
          <a:p>
            <a:r>
              <a:rPr lang="en-US" dirty="0">
                <a:latin typeface="Times New Roman" panose="02020603050405020304" pitchFamily="18" charset="0"/>
                <a:cs typeface="Times New Roman" panose="02020603050405020304" pitchFamily="18" charset="0"/>
              </a:rPr>
              <a:t>Example 2 solution:</a:t>
            </a:r>
          </a:p>
        </p:txBody>
      </p:sp>
      <mc:AlternateContent xmlns:mc="http://schemas.openxmlformats.org/markup-compatibility/2006" xmlns:a14="http://schemas.microsoft.com/office/drawing/2010/main">
        <mc:Choice Requires="a14">
          <p:sp>
            <p:nvSpPr>
              <p:cNvPr id="6" name="TextBox 5">
                <a:extLst>
                  <a:ext uri="{FF2B5EF4-FFF2-40B4-BE49-F238E27FC236}">
                    <a16:creationId xmlns:a16="http://schemas.microsoft.com/office/drawing/2014/main" id="{48E0074C-78F9-C14A-A1F8-9A0B23BEBF48}"/>
                  </a:ext>
                </a:extLst>
              </p:cNvPr>
              <p:cNvSpPr txBox="1"/>
              <p:nvPr/>
            </p:nvSpPr>
            <p:spPr>
              <a:xfrm>
                <a:off x="2248356" y="2525504"/>
                <a:ext cx="3650550" cy="305340"/>
              </a:xfrm>
              <a:prstGeom prst="rect">
                <a:avLst/>
              </a:prstGeom>
              <a:noFill/>
            </p:spPr>
            <p:txBody>
              <a:bodyPr wrap="none" lIns="0" tIns="0" rIns="0" bIns="0" rtlCol="0">
                <a:spAutoFit/>
              </a:bodyPr>
              <a:lstStyle/>
              <a:p>
                <a:pPr/>
                <a14:m>
                  <m:oMathPara xmlns:m="http://schemas.openxmlformats.org/officeDocument/2006/math">
                    <m:o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𝑣</m:t>
                          </m:r>
                        </m:e>
                        <m:sub>
                          <m:r>
                            <a:rPr lang="en-US" b="0" i="1" smtClean="0">
                              <a:latin typeface="Cambria Math" panose="02040503050406030204" pitchFamily="18" charset="0"/>
                            </a:rPr>
                            <m:t>𝑖𝑥</m:t>
                          </m:r>
                        </m:sub>
                      </m:sSub>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𝑣</m:t>
                          </m:r>
                        </m:e>
                        <m:sub>
                          <m:r>
                            <a:rPr lang="en-US" b="0" i="1" smtClean="0">
                              <a:latin typeface="Cambria Math" panose="02040503050406030204" pitchFamily="18" charset="0"/>
                            </a:rPr>
                            <m:t>𝑖</m:t>
                          </m:r>
                        </m:sub>
                      </m:sSub>
                      <m:func>
                        <m:funcPr>
                          <m:ctrlPr>
                            <a:rPr lang="en-US" b="0" i="0" smtClean="0">
                              <a:latin typeface="Cambria Math" panose="02040503050406030204" pitchFamily="18" charset="0"/>
                            </a:rPr>
                          </m:ctrlPr>
                        </m:funcPr>
                        <m:fName>
                          <m:r>
                            <m:rPr>
                              <m:sty m:val="p"/>
                            </m:rPr>
                            <a:rPr lang="en-US" b="0" i="0" smtClean="0">
                              <a:latin typeface="Cambria Math" panose="02040503050406030204" pitchFamily="18" charset="0"/>
                            </a:rPr>
                            <m:t>cos</m:t>
                          </m:r>
                        </m:fName>
                        <m:e>
                          <m:r>
                            <a:rPr lang="en-US" b="0" i="1" smtClean="0">
                              <a:latin typeface="Cambria Math" panose="02040503050406030204" pitchFamily="18" charset="0"/>
                              <a:ea typeface="Cambria Math" panose="02040503050406030204" pitchFamily="18" charset="0"/>
                            </a:rPr>
                            <m:t>𝜃</m:t>
                          </m:r>
                        </m:e>
                      </m:func>
                      <m:r>
                        <a:rPr lang="en-US" b="0" i="1" smtClean="0">
                          <a:latin typeface="Cambria Math" panose="02040503050406030204" pitchFamily="18" charset="0"/>
                        </a:rPr>
                        <m:t>=10</m:t>
                      </m:r>
                      <m:box>
                        <m:boxPr>
                          <m:ctrlPr>
                            <a:rPr lang="en-US" b="0" i="1" smtClean="0">
                              <a:latin typeface="Cambria Math" panose="02040503050406030204" pitchFamily="18" charset="0"/>
                            </a:rPr>
                          </m:ctrlPr>
                        </m:boxPr>
                        <m:e>
                          <m:f>
                            <m:fPr>
                              <m:ctrlPr>
                                <a:rPr lang="en-US" b="0" i="1" smtClean="0">
                                  <a:latin typeface="Cambria Math" panose="02040503050406030204" pitchFamily="18" charset="0"/>
                                </a:rPr>
                              </m:ctrlPr>
                            </m:fPr>
                            <m:num>
                              <m:r>
                                <a:rPr lang="en-US" b="0" i="1" smtClean="0">
                                  <a:latin typeface="Cambria Math" panose="02040503050406030204" pitchFamily="18" charset="0"/>
                                </a:rPr>
                                <m:t>𝑚</m:t>
                              </m:r>
                            </m:num>
                            <m:den>
                              <m:r>
                                <a:rPr lang="en-US" b="0" i="1" smtClean="0">
                                  <a:latin typeface="Cambria Math" panose="02040503050406030204" pitchFamily="18" charset="0"/>
                                </a:rPr>
                                <m:t>𝑠</m:t>
                              </m:r>
                            </m:den>
                          </m:f>
                        </m:e>
                      </m:box>
                      <m:func>
                        <m:funcPr>
                          <m:ctrlPr>
                            <a:rPr lang="en-US" b="0" i="0" smtClean="0">
                              <a:latin typeface="Cambria Math" panose="02040503050406030204" pitchFamily="18" charset="0"/>
                            </a:rPr>
                          </m:ctrlPr>
                        </m:funcPr>
                        <m:fName>
                          <m:r>
                            <m:rPr>
                              <m:sty m:val="p"/>
                            </m:rPr>
                            <a:rPr lang="en-US" b="0" i="0" smtClean="0">
                              <a:latin typeface="Cambria Math" panose="02040503050406030204" pitchFamily="18" charset="0"/>
                            </a:rPr>
                            <m:t>cos</m:t>
                          </m:r>
                        </m:fName>
                        <m:e>
                          <m:r>
                            <a:rPr lang="en-US" b="0" i="1" smtClean="0">
                              <a:latin typeface="Cambria Math" panose="02040503050406030204" pitchFamily="18" charset="0"/>
                            </a:rPr>
                            <m:t>30</m:t>
                          </m:r>
                        </m:e>
                      </m:func>
                      <m:r>
                        <a:rPr lang="en-US" b="0" i="1" smtClean="0">
                          <a:latin typeface="Cambria Math" panose="02040503050406030204" pitchFamily="18" charset="0"/>
                        </a:rPr>
                        <m:t>=8.66</m:t>
                      </m:r>
                      <m:box>
                        <m:boxPr>
                          <m:ctrlPr>
                            <a:rPr lang="en-US" b="0" i="1" smtClean="0">
                              <a:latin typeface="Cambria Math" panose="02040503050406030204" pitchFamily="18" charset="0"/>
                            </a:rPr>
                          </m:ctrlPr>
                        </m:boxPr>
                        <m:e>
                          <m:f>
                            <m:fPr>
                              <m:ctrlPr>
                                <a:rPr lang="en-US" b="0" i="1" smtClean="0">
                                  <a:latin typeface="Cambria Math" panose="02040503050406030204" pitchFamily="18" charset="0"/>
                                </a:rPr>
                              </m:ctrlPr>
                            </m:fPr>
                            <m:num>
                              <m:r>
                                <a:rPr lang="en-US" b="0" i="1" smtClean="0">
                                  <a:latin typeface="Cambria Math" panose="02040503050406030204" pitchFamily="18" charset="0"/>
                                </a:rPr>
                                <m:t>𝑚</m:t>
                              </m:r>
                            </m:num>
                            <m:den>
                              <m:r>
                                <a:rPr lang="en-US" b="0" i="1" smtClean="0">
                                  <a:latin typeface="Cambria Math" panose="02040503050406030204" pitchFamily="18" charset="0"/>
                                </a:rPr>
                                <m:t>𝑠</m:t>
                              </m:r>
                            </m:den>
                          </m:f>
                        </m:e>
                      </m:box>
                    </m:oMath>
                  </m:oMathPara>
                </a14:m>
                <a:endParaRPr lang="en-US" dirty="0"/>
              </a:p>
            </p:txBody>
          </p:sp>
        </mc:Choice>
        <mc:Fallback xmlns="">
          <p:sp>
            <p:nvSpPr>
              <p:cNvPr id="6" name="TextBox 5">
                <a:extLst>
                  <a:ext uri="{FF2B5EF4-FFF2-40B4-BE49-F238E27FC236}">
                    <a16:creationId xmlns:a16="http://schemas.microsoft.com/office/drawing/2014/main" id="{48E0074C-78F9-C14A-A1F8-9A0B23BEBF48}"/>
                  </a:ext>
                </a:extLst>
              </p:cNvPr>
              <p:cNvSpPr txBox="1">
                <a:spLocks noRot="1" noChangeAspect="1" noMove="1" noResize="1" noEditPoints="1" noAdjustHandles="1" noChangeArrowheads="1" noChangeShapeType="1" noTextEdit="1"/>
              </p:cNvSpPr>
              <p:nvPr/>
            </p:nvSpPr>
            <p:spPr>
              <a:xfrm>
                <a:off x="2248356" y="2525504"/>
                <a:ext cx="3650550" cy="305340"/>
              </a:xfrm>
              <a:prstGeom prst="rect">
                <a:avLst/>
              </a:prstGeom>
              <a:blipFill>
                <a:blip r:embed="rId3"/>
                <a:stretch>
                  <a:fillRect l="-347" b="-16000"/>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7" name="TextBox 6">
                <a:extLst>
                  <a:ext uri="{FF2B5EF4-FFF2-40B4-BE49-F238E27FC236}">
                    <a16:creationId xmlns:a16="http://schemas.microsoft.com/office/drawing/2014/main" id="{20A3FBAD-79DE-B144-8A07-68D75801E4D3}"/>
                  </a:ext>
                </a:extLst>
              </p:cNvPr>
              <p:cNvSpPr txBox="1"/>
              <p:nvPr/>
            </p:nvSpPr>
            <p:spPr>
              <a:xfrm>
                <a:off x="2248356" y="3023758"/>
                <a:ext cx="3597267" cy="305340"/>
              </a:xfrm>
              <a:prstGeom prst="rect">
                <a:avLst/>
              </a:prstGeom>
              <a:noFill/>
            </p:spPr>
            <p:txBody>
              <a:bodyPr wrap="none" lIns="0" tIns="0" rIns="0" bIns="0" rtlCol="0">
                <a:spAutoFit/>
              </a:bodyPr>
              <a:lstStyle/>
              <a:p>
                <a:pPr/>
                <a14:m>
                  <m:oMathPara xmlns:m="http://schemas.openxmlformats.org/officeDocument/2006/math">
                    <m:o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𝑣</m:t>
                          </m:r>
                        </m:e>
                        <m:sub>
                          <m:r>
                            <a:rPr lang="en-US" b="0" i="1" smtClean="0">
                              <a:latin typeface="Cambria Math" panose="02040503050406030204" pitchFamily="18" charset="0"/>
                            </a:rPr>
                            <m:t>𝑖𝑦</m:t>
                          </m:r>
                        </m:sub>
                      </m:sSub>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𝑣</m:t>
                          </m:r>
                        </m:e>
                        <m:sub>
                          <m:r>
                            <a:rPr lang="en-US" b="0" i="1" smtClean="0">
                              <a:latin typeface="Cambria Math" panose="02040503050406030204" pitchFamily="18" charset="0"/>
                            </a:rPr>
                            <m:t>𝑖</m:t>
                          </m:r>
                        </m:sub>
                      </m:sSub>
                      <m:func>
                        <m:funcPr>
                          <m:ctrlPr>
                            <a:rPr lang="en-US">
                              <a:latin typeface="Cambria Math" panose="02040503050406030204" pitchFamily="18" charset="0"/>
                            </a:rPr>
                          </m:ctrlPr>
                        </m:funcPr>
                        <m:fName>
                          <m:r>
                            <m:rPr>
                              <m:sty m:val="p"/>
                            </m:rPr>
                            <a:rPr lang="en-US">
                              <a:latin typeface="Cambria Math" panose="02040503050406030204" pitchFamily="18" charset="0"/>
                            </a:rPr>
                            <m:t>sin</m:t>
                          </m:r>
                        </m:fName>
                        <m:e>
                          <m:r>
                            <a:rPr lang="en-US" i="1">
                              <a:latin typeface="Cambria Math" panose="02040503050406030204" pitchFamily="18" charset="0"/>
                              <a:ea typeface="Cambria Math" panose="02040503050406030204" pitchFamily="18" charset="0"/>
                            </a:rPr>
                            <m:t>𝜃</m:t>
                          </m:r>
                        </m:e>
                      </m:func>
                      <m:r>
                        <a:rPr lang="en-US" b="0" i="1" smtClean="0">
                          <a:latin typeface="Cambria Math" panose="02040503050406030204" pitchFamily="18" charset="0"/>
                          <a:ea typeface="Cambria Math" panose="02040503050406030204" pitchFamily="18" charset="0"/>
                        </a:rPr>
                        <m:t>=</m:t>
                      </m:r>
                      <m:r>
                        <a:rPr lang="en-US" i="1">
                          <a:latin typeface="Cambria Math" panose="02040503050406030204" pitchFamily="18" charset="0"/>
                        </a:rPr>
                        <m:t>10</m:t>
                      </m:r>
                      <m:box>
                        <m:boxPr>
                          <m:ctrlPr>
                            <a:rPr lang="en-US" i="1">
                              <a:latin typeface="Cambria Math" panose="02040503050406030204" pitchFamily="18" charset="0"/>
                            </a:rPr>
                          </m:ctrlPr>
                        </m:boxPr>
                        <m:e>
                          <m:f>
                            <m:fPr>
                              <m:ctrlPr>
                                <a:rPr lang="en-US" i="1">
                                  <a:latin typeface="Cambria Math" panose="02040503050406030204" pitchFamily="18" charset="0"/>
                                </a:rPr>
                              </m:ctrlPr>
                            </m:fPr>
                            <m:num>
                              <m:r>
                                <a:rPr lang="en-US" i="1">
                                  <a:latin typeface="Cambria Math" panose="02040503050406030204" pitchFamily="18" charset="0"/>
                                </a:rPr>
                                <m:t>𝑚</m:t>
                              </m:r>
                            </m:num>
                            <m:den>
                              <m:r>
                                <a:rPr lang="en-US" i="1">
                                  <a:latin typeface="Cambria Math" panose="02040503050406030204" pitchFamily="18" charset="0"/>
                                </a:rPr>
                                <m:t>𝑠</m:t>
                              </m:r>
                            </m:den>
                          </m:f>
                        </m:e>
                      </m:box>
                      <m:func>
                        <m:funcPr>
                          <m:ctrlPr>
                            <a:rPr lang="en-US" i="0" smtClean="0">
                              <a:latin typeface="Cambria Math" panose="02040503050406030204" pitchFamily="18" charset="0"/>
                            </a:rPr>
                          </m:ctrlPr>
                        </m:funcPr>
                        <m:fName>
                          <m:r>
                            <m:rPr>
                              <m:sty m:val="p"/>
                            </m:rPr>
                            <a:rPr lang="en-US" i="0" smtClean="0">
                              <a:latin typeface="Cambria Math" panose="02040503050406030204" pitchFamily="18" charset="0"/>
                            </a:rPr>
                            <m:t>sin</m:t>
                          </m:r>
                        </m:fName>
                        <m:e>
                          <m:r>
                            <a:rPr lang="en-US" b="0" i="1" smtClean="0">
                              <a:latin typeface="Cambria Math" panose="02040503050406030204" pitchFamily="18" charset="0"/>
                            </a:rPr>
                            <m:t>30</m:t>
                          </m:r>
                        </m:e>
                      </m:func>
                      <m:r>
                        <a:rPr lang="en-US" i="1">
                          <a:latin typeface="Cambria Math" panose="02040503050406030204" pitchFamily="18" charset="0"/>
                        </a:rPr>
                        <m:t>=</m:t>
                      </m:r>
                      <m:r>
                        <a:rPr lang="en-US" b="0" i="1" smtClean="0">
                          <a:latin typeface="Cambria Math" panose="02040503050406030204" pitchFamily="18" charset="0"/>
                        </a:rPr>
                        <m:t>5.00</m:t>
                      </m:r>
                      <m:box>
                        <m:boxPr>
                          <m:ctrlPr>
                            <a:rPr lang="en-US" i="1">
                              <a:latin typeface="Cambria Math" panose="02040503050406030204" pitchFamily="18" charset="0"/>
                            </a:rPr>
                          </m:ctrlPr>
                        </m:boxPr>
                        <m:e>
                          <m:f>
                            <m:fPr>
                              <m:ctrlPr>
                                <a:rPr lang="en-US" i="1">
                                  <a:latin typeface="Cambria Math" panose="02040503050406030204" pitchFamily="18" charset="0"/>
                                </a:rPr>
                              </m:ctrlPr>
                            </m:fPr>
                            <m:num>
                              <m:r>
                                <a:rPr lang="en-US" i="1">
                                  <a:latin typeface="Cambria Math" panose="02040503050406030204" pitchFamily="18" charset="0"/>
                                </a:rPr>
                                <m:t>𝑚</m:t>
                              </m:r>
                            </m:num>
                            <m:den>
                              <m:r>
                                <a:rPr lang="en-US" i="1">
                                  <a:latin typeface="Cambria Math" panose="02040503050406030204" pitchFamily="18" charset="0"/>
                                </a:rPr>
                                <m:t>𝑠</m:t>
                              </m:r>
                            </m:den>
                          </m:f>
                        </m:e>
                      </m:box>
                    </m:oMath>
                  </m:oMathPara>
                </a14:m>
                <a:endParaRPr lang="en-US" dirty="0"/>
              </a:p>
            </p:txBody>
          </p:sp>
        </mc:Choice>
        <mc:Fallback xmlns="">
          <p:sp>
            <p:nvSpPr>
              <p:cNvPr id="7" name="TextBox 6">
                <a:extLst>
                  <a:ext uri="{FF2B5EF4-FFF2-40B4-BE49-F238E27FC236}">
                    <a16:creationId xmlns:a16="http://schemas.microsoft.com/office/drawing/2014/main" id="{20A3FBAD-79DE-B144-8A07-68D75801E4D3}"/>
                  </a:ext>
                </a:extLst>
              </p:cNvPr>
              <p:cNvSpPr txBox="1">
                <a:spLocks noRot="1" noChangeAspect="1" noMove="1" noResize="1" noEditPoints="1" noAdjustHandles="1" noChangeArrowheads="1" noChangeShapeType="1" noTextEdit="1"/>
              </p:cNvSpPr>
              <p:nvPr/>
            </p:nvSpPr>
            <p:spPr>
              <a:xfrm>
                <a:off x="2248356" y="3023758"/>
                <a:ext cx="3597267" cy="305340"/>
              </a:xfrm>
              <a:prstGeom prst="rect">
                <a:avLst/>
              </a:prstGeom>
              <a:blipFill>
                <a:blip r:embed="rId4"/>
                <a:stretch>
                  <a:fillRect l="-352" b="-20000"/>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8" name="TextBox 7">
                <a:extLst>
                  <a:ext uri="{FF2B5EF4-FFF2-40B4-BE49-F238E27FC236}">
                    <a16:creationId xmlns:a16="http://schemas.microsoft.com/office/drawing/2014/main" id="{A33E73C8-2DD8-444A-ABB0-18CE6BFEC165}"/>
                  </a:ext>
                </a:extLst>
              </p:cNvPr>
              <p:cNvSpPr txBox="1"/>
              <p:nvPr/>
            </p:nvSpPr>
            <p:spPr>
              <a:xfrm>
                <a:off x="3012592" y="4653030"/>
                <a:ext cx="5411161" cy="675378"/>
              </a:xfrm>
              <a:prstGeom prst="rect">
                <a:avLst/>
              </a:prstGeom>
              <a:noFill/>
            </p:spPr>
            <p:txBody>
              <a:bodyPr wrap="none" lIns="0" tIns="0" rIns="0" bIns="0" rtlCol="0">
                <a:spAutoFit/>
              </a:bodyPr>
              <a:lstStyle/>
              <a:p>
                <a:pPr/>
                <a14:m>
                  <m:oMathPara xmlns:m="http://schemas.openxmlformats.org/officeDocument/2006/math">
                    <m:oMath>
                      <m:r>
                        <a:rPr lang="en-US" b="0" i="1" smtClean="0">
                          <a:latin typeface="Cambria Math" panose="02040503050406030204" pitchFamily="18" charset="0"/>
                        </a:rPr>
                        <m:t>𝑡</m:t>
                      </m:r>
                      <m:r>
                        <a:rPr lang="en-US" i="1" smtClean="0">
                          <a:latin typeface="Cambria Math" panose="02040503050406030204" pitchFamily="18" charset="0"/>
                        </a:rPr>
                        <m:t>=</m:t>
                      </m:r>
                      <m:f>
                        <m:fPr>
                          <m:ctrlPr>
                            <a:rPr lang="en-US" i="1" smtClean="0">
                              <a:latin typeface="Cambria Math" panose="02040503050406030204" pitchFamily="18" charset="0"/>
                            </a:rPr>
                          </m:ctrlPr>
                        </m:fPr>
                        <m:num>
                          <m:r>
                            <a:rPr lang="en-US" i="1" smtClean="0">
                              <a:latin typeface="Cambria Math" panose="02040503050406030204" pitchFamily="18" charset="0"/>
                            </a:rPr>
                            <m:t>−</m:t>
                          </m:r>
                          <m:r>
                            <a:rPr lang="en-US" b="0" i="1" smtClean="0">
                              <a:latin typeface="Cambria Math" panose="02040503050406030204" pitchFamily="18" charset="0"/>
                            </a:rPr>
                            <m:t>5</m:t>
                          </m:r>
                          <m:r>
                            <a:rPr lang="en-US" i="1" smtClean="0">
                              <a:latin typeface="Cambria Math" panose="02040503050406030204" pitchFamily="18" charset="0"/>
                            </a:rPr>
                            <m:t>±</m:t>
                          </m:r>
                          <m:rad>
                            <m:radPr>
                              <m:degHide m:val="on"/>
                              <m:ctrlPr>
                                <a:rPr lang="en-US" i="1" smtClean="0">
                                  <a:latin typeface="Cambria Math" panose="02040503050406030204" pitchFamily="18" charset="0"/>
                                </a:rPr>
                              </m:ctrlPr>
                            </m:radPr>
                            <m:deg/>
                            <m:e>
                              <m:sSup>
                                <m:sSupPr>
                                  <m:ctrlPr>
                                    <a:rPr lang="en-US" b="0" i="1" smtClean="0">
                                      <a:latin typeface="Cambria Math" panose="02040503050406030204" pitchFamily="18" charset="0"/>
                                    </a:rPr>
                                  </m:ctrlPr>
                                </m:sSupPr>
                                <m:e>
                                  <m:r>
                                    <a:rPr lang="en-US" b="0" i="1" smtClean="0">
                                      <a:latin typeface="Cambria Math" panose="02040503050406030204" pitchFamily="18" charset="0"/>
                                    </a:rPr>
                                    <m:t>5</m:t>
                                  </m:r>
                                </m:e>
                                <m:sup>
                                  <m:r>
                                    <a:rPr lang="en-US" i="1" smtClean="0">
                                      <a:latin typeface="Cambria Math" panose="02040503050406030204" pitchFamily="18" charset="0"/>
                                    </a:rPr>
                                    <m:t>2</m:t>
                                  </m:r>
                                </m:sup>
                              </m:sSup>
                              <m:r>
                                <a:rPr lang="en-US" i="1" smtClean="0">
                                  <a:latin typeface="Cambria Math" panose="02040503050406030204" pitchFamily="18" charset="0"/>
                                </a:rPr>
                                <m:t>−4</m:t>
                              </m:r>
                              <m:r>
                                <a:rPr lang="en-US" i="1" smtClean="0">
                                  <a:latin typeface="Cambria Math" panose="02040503050406030204" pitchFamily="18" charset="0"/>
                                  <a:ea typeface="Cambria Math" panose="02040503050406030204" pitchFamily="18" charset="0"/>
                                </a:rPr>
                                <m:t>×</m:t>
                              </m:r>
                              <m:d>
                                <m:dPr>
                                  <m:ctrlPr>
                                    <a:rPr lang="en-US" b="0" i="1" smtClean="0">
                                      <a:latin typeface="Cambria Math" panose="02040503050406030204" pitchFamily="18" charset="0"/>
                                      <a:ea typeface="Cambria Math" panose="02040503050406030204" pitchFamily="18" charset="0"/>
                                    </a:rPr>
                                  </m:ctrlPr>
                                </m:dPr>
                                <m:e>
                                  <m:r>
                                    <a:rPr lang="en-US" b="0" i="1" smtClean="0">
                                      <a:latin typeface="Cambria Math" panose="02040503050406030204" pitchFamily="18" charset="0"/>
                                      <a:ea typeface="Cambria Math" panose="02040503050406030204" pitchFamily="18" charset="0"/>
                                    </a:rPr>
                                    <m:t>−4.9</m:t>
                                  </m:r>
                                </m:e>
                              </m:d>
                              <m:r>
                                <a:rPr lang="en-US" i="1" smtClean="0">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45</m:t>
                              </m:r>
                            </m:e>
                          </m:rad>
                        </m:num>
                        <m:den>
                          <m:r>
                            <a:rPr lang="en-US" i="1" smtClean="0">
                              <a:latin typeface="Cambria Math" panose="02040503050406030204" pitchFamily="18" charset="0"/>
                            </a:rPr>
                            <m:t>2</m:t>
                          </m:r>
                          <m:d>
                            <m:dPr>
                              <m:ctrlPr>
                                <a:rPr lang="en-US" b="0" i="1" smtClean="0">
                                  <a:latin typeface="Cambria Math" panose="02040503050406030204" pitchFamily="18" charset="0"/>
                                </a:rPr>
                              </m:ctrlPr>
                            </m:dPr>
                            <m:e>
                              <m:r>
                                <a:rPr lang="en-US" b="0" i="1" smtClean="0">
                                  <a:latin typeface="Cambria Math" panose="02040503050406030204" pitchFamily="18" charset="0"/>
                                </a:rPr>
                                <m:t>−4.9</m:t>
                              </m:r>
                            </m:e>
                          </m:d>
                        </m:den>
                      </m:f>
                      <m:r>
                        <a:rPr lang="en-US" b="0" i="1" smtClean="0">
                          <a:latin typeface="Cambria Math" panose="02040503050406030204" pitchFamily="18" charset="0"/>
                        </a:rPr>
                        <m:t>=</m:t>
                      </m:r>
                      <m:f>
                        <m:fPr>
                          <m:ctrlPr>
                            <a:rPr lang="en-US" b="0" i="1" smtClean="0">
                              <a:latin typeface="Cambria Math" panose="02040503050406030204" pitchFamily="18" charset="0"/>
                            </a:rPr>
                          </m:ctrlPr>
                        </m:fPr>
                        <m:num>
                          <m:r>
                            <a:rPr lang="en-US" b="0" i="1" smtClean="0">
                              <a:latin typeface="Cambria Math" panose="02040503050406030204" pitchFamily="18" charset="0"/>
                            </a:rPr>
                            <m:t>−5</m:t>
                          </m:r>
                          <m:r>
                            <a:rPr lang="en-US" b="0" i="1" smtClean="0">
                              <a:latin typeface="Cambria Math" panose="02040503050406030204" pitchFamily="18" charset="0"/>
                              <a:ea typeface="Cambria Math" panose="02040503050406030204" pitchFamily="18" charset="0"/>
                            </a:rPr>
                            <m:t>±30.1</m:t>
                          </m:r>
                        </m:num>
                        <m:den>
                          <m:r>
                            <a:rPr lang="en-US" b="0" i="1" smtClean="0">
                              <a:latin typeface="Cambria Math" panose="02040503050406030204" pitchFamily="18" charset="0"/>
                            </a:rPr>
                            <m:t>−9.8</m:t>
                          </m:r>
                        </m:den>
                      </m:f>
                      <m:r>
                        <a:rPr lang="en-US" b="0" i="1" smtClean="0">
                          <a:latin typeface="Cambria Math" panose="02040503050406030204" pitchFamily="18" charset="0"/>
                        </a:rPr>
                        <m:t>=</m:t>
                      </m:r>
                      <m:d>
                        <m:dPr>
                          <m:begChr m:val="{"/>
                          <m:endChr m:val=""/>
                          <m:ctrlPr>
                            <a:rPr lang="en-US" b="0" i="1" smtClean="0">
                              <a:latin typeface="Cambria Math" panose="02040503050406030204" pitchFamily="18" charset="0"/>
                            </a:rPr>
                          </m:ctrlPr>
                        </m:dPr>
                        <m:e>
                          <m:m>
                            <m:mPr>
                              <m:mcs>
                                <m:mc>
                                  <m:mcPr>
                                    <m:count m:val="1"/>
                                    <m:mcJc m:val="center"/>
                                  </m:mcPr>
                                </m:mc>
                              </m:mcs>
                              <m:ctrlPr>
                                <a:rPr lang="en-US" b="0" i="1" smtClean="0">
                                  <a:latin typeface="Cambria Math" panose="02040503050406030204" pitchFamily="18" charset="0"/>
                                </a:rPr>
                              </m:ctrlPr>
                            </m:mPr>
                            <m:mr>
                              <m:e>
                                <m:r>
                                  <m:rPr>
                                    <m:brk m:alnAt="7"/>
                                  </m:rPr>
                                  <a:rPr lang="en-US" b="0" i="1" smtClean="0">
                                    <a:latin typeface="Cambria Math" panose="02040503050406030204" pitchFamily="18" charset="0"/>
                                  </a:rPr>
                                  <m:t>3</m:t>
                                </m:r>
                                <m:r>
                                  <a:rPr lang="en-US" b="0" i="1" smtClean="0">
                                    <a:latin typeface="Cambria Math" panose="02040503050406030204" pitchFamily="18" charset="0"/>
                                  </a:rPr>
                                  <m:t>.6</m:t>
                                </m:r>
                                <m:r>
                                  <a:rPr lang="en-US" b="0" i="1" smtClean="0">
                                    <a:latin typeface="Cambria Math" panose="02040503050406030204" pitchFamily="18" charset="0"/>
                                  </a:rPr>
                                  <m:t>𝑠</m:t>
                                </m:r>
                              </m:e>
                            </m:mr>
                            <m:mr>
                              <m:e>
                                <m:r>
                                  <a:rPr lang="en-US" b="0" i="1" smtClean="0">
                                    <a:latin typeface="Cambria Math" panose="02040503050406030204" pitchFamily="18" charset="0"/>
                                  </a:rPr>
                                  <m:t>−2.6</m:t>
                                </m:r>
                                <m:r>
                                  <a:rPr lang="en-US" b="0" i="1" smtClean="0">
                                    <a:latin typeface="Cambria Math" panose="02040503050406030204" pitchFamily="18" charset="0"/>
                                  </a:rPr>
                                  <m:t>𝑠</m:t>
                                </m:r>
                              </m:e>
                            </m:mr>
                          </m:m>
                        </m:e>
                      </m:d>
                    </m:oMath>
                  </m:oMathPara>
                </a14:m>
                <a:endParaRPr lang="en-US" dirty="0"/>
              </a:p>
            </p:txBody>
          </p:sp>
        </mc:Choice>
        <mc:Fallback xmlns="">
          <p:sp>
            <p:nvSpPr>
              <p:cNvPr id="8" name="TextBox 7">
                <a:extLst>
                  <a:ext uri="{FF2B5EF4-FFF2-40B4-BE49-F238E27FC236}">
                    <a16:creationId xmlns:a16="http://schemas.microsoft.com/office/drawing/2014/main" id="{A33E73C8-2DD8-444A-ABB0-18CE6BFEC165}"/>
                  </a:ext>
                </a:extLst>
              </p:cNvPr>
              <p:cNvSpPr txBox="1">
                <a:spLocks noRot="1" noChangeAspect="1" noMove="1" noResize="1" noEditPoints="1" noAdjustHandles="1" noChangeArrowheads="1" noChangeShapeType="1" noTextEdit="1"/>
              </p:cNvSpPr>
              <p:nvPr/>
            </p:nvSpPr>
            <p:spPr>
              <a:xfrm>
                <a:off x="3012592" y="4653030"/>
                <a:ext cx="5411161" cy="675378"/>
              </a:xfrm>
              <a:prstGeom prst="rect">
                <a:avLst/>
              </a:prstGeom>
              <a:blipFill>
                <a:blip r:embed="rId5"/>
                <a:stretch>
                  <a:fillRect l="-234" t="-194545" r="-7728" b="-290909"/>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9" name="TextBox 8">
                <a:extLst>
                  <a:ext uri="{FF2B5EF4-FFF2-40B4-BE49-F238E27FC236}">
                    <a16:creationId xmlns:a16="http://schemas.microsoft.com/office/drawing/2014/main" id="{2CAA540B-591D-9440-8100-A9818807CA8B}"/>
                  </a:ext>
                </a:extLst>
              </p:cNvPr>
              <p:cNvSpPr txBox="1"/>
              <p:nvPr/>
            </p:nvSpPr>
            <p:spPr>
              <a:xfrm>
                <a:off x="277906" y="5590858"/>
                <a:ext cx="11715620" cy="1228606"/>
              </a:xfrm>
              <a:prstGeom prst="rect">
                <a:avLst/>
              </a:prstGeom>
              <a:noFill/>
            </p:spPr>
            <p:txBody>
              <a:bodyPr wrap="square" rtlCol="0">
                <a:spAutoFit/>
              </a:bodyPr>
              <a:lstStyle/>
              <a:p>
                <a:pPr marL="285750" indent="-285750">
                  <a:buFont typeface="Arial" panose="020B0604020202020204" pitchFamily="34" charset="0"/>
                  <a:buChar char="•"/>
                </a:pPr>
                <a:r>
                  <a:rPr lang="en-US" dirty="0">
                    <a:latin typeface="Times New Roman" panose="02020603050405020304" pitchFamily="18" charset="0"/>
                    <a:cs typeface="Times New Roman" panose="02020603050405020304" pitchFamily="18" charset="0"/>
                  </a:rPr>
                  <a:t>We select the positive value for the time.  The time of flight of the projectile from the roof to the ground is </a:t>
                </a:r>
                <a14:m>
                  <m:oMath xmlns:m="http://schemas.openxmlformats.org/officeDocument/2006/math">
                    <m:r>
                      <a:rPr lang="en-US" b="0" i="1" smtClean="0">
                        <a:latin typeface="Cambria Math" panose="02040503050406030204" pitchFamily="18" charset="0"/>
                      </a:rPr>
                      <m:t>3.6</m:t>
                    </m:r>
                    <m:r>
                      <a:rPr lang="en-US" b="0" i="1" smtClean="0">
                        <a:latin typeface="Cambria Math" panose="02040503050406030204" pitchFamily="18" charset="0"/>
                      </a:rPr>
                      <m:t>𝑠</m:t>
                    </m:r>
                  </m:oMath>
                </a14:m>
                <a:r>
                  <a:rPr lang="en-US" dirty="0">
                    <a:latin typeface="Times New Roman" panose="02020603050405020304" pitchFamily="18" charset="0"/>
                    <a:cs typeface="Times New Roman" panose="02020603050405020304" pitchFamily="18" charset="0"/>
                  </a:rPr>
                  <a:t>.</a:t>
                </a:r>
              </a:p>
              <a:p>
                <a:pPr marL="285750" indent="-285750">
                  <a:buFont typeface="Arial" panose="020B0604020202020204" pitchFamily="34" charset="0"/>
                  <a:buChar char="•"/>
                </a:pPr>
                <a:endParaRPr lang="en-US" dirty="0">
                  <a:latin typeface="Times New Roman" panose="02020603050405020304" pitchFamily="18" charset="0"/>
                  <a:cs typeface="Times New Roman" panose="02020603050405020304" pitchFamily="18" charset="0"/>
                </a:endParaRPr>
              </a:p>
              <a:p>
                <a:pPr marL="285750" indent="-285750">
                  <a:buFont typeface="Arial" panose="020B0604020202020204" pitchFamily="34" charset="0"/>
                  <a:buChar char="•"/>
                </a:pPr>
                <a:r>
                  <a:rPr lang="en-US" dirty="0">
                    <a:latin typeface="Times New Roman" panose="02020603050405020304" pitchFamily="18" charset="0"/>
                    <a:cs typeface="Times New Roman" panose="02020603050405020304" pitchFamily="18" charset="0"/>
                  </a:rPr>
                  <a:t>The other time (</a:t>
                </a:r>
                <a14:m>
                  <m:oMath xmlns:m="http://schemas.openxmlformats.org/officeDocument/2006/math">
                    <m:r>
                      <a:rPr lang="en-US" b="0" i="1" smtClean="0">
                        <a:latin typeface="Cambria Math" panose="02040503050406030204" pitchFamily="18" charset="0"/>
                      </a:rPr>
                      <m:t>2.6</m:t>
                    </m:r>
                    <m:r>
                      <a:rPr lang="en-US" b="0" i="1" smtClean="0">
                        <a:latin typeface="Cambria Math" panose="02040503050406030204" pitchFamily="18" charset="0"/>
                      </a:rPr>
                      <m:t>𝑠</m:t>
                    </m:r>
                  </m:oMath>
                </a14:m>
                <a:r>
                  <a:rPr lang="en-US" dirty="0">
                    <a:latin typeface="Times New Roman" panose="02020603050405020304" pitchFamily="18" charset="0"/>
                    <a:cs typeface="Times New Roman" panose="02020603050405020304" pitchFamily="18" charset="0"/>
                  </a:rPr>
                  <a:t>) corresponds to us ”turning around” if you will in time, and launching the projectile off of the roof at </a:t>
                </a:r>
                <a14:m>
                  <m:oMath xmlns:m="http://schemas.openxmlformats.org/officeDocument/2006/math">
                    <m:r>
                      <a:rPr lang="en-US" b="0" i="1" smtClean="0">
                        <a:latin typeface="Cambria Math" panose="02040503050406030204" pitchFamily="18" charset="0"/>
                      </a:rPr>
                      <m:t>10</m:t>
                    </m:r>
                    <m:box>
                      <m:boxPr>
                        <m:ctrlPr>
                          <a:rPr lang="en-US" b="0" i="1" smtClean="0">
                            <a:latin typeface="Cambria Math" panose="02040503050406030204" pitchFamily="18" charset="0"/>
                          </a:rPr>
                        </m:ctrlPr>
                      </m:boxPr>
                      <m:e>
                        <m:f>
                          <m:fPr>
                            <m:ctrlPr>
                              <a:rPr lang="en-US" b="0" i="1" smtClean="0">
                                <a:latin typeface="Cambria Math" panose="02040503050406030204" pitchFamily="18" charset="0"/>
                              </a:rPr>
                            </m:ctrlPr>
                          </m:fPr>
                          <m:num>
                            <m:r>
                              <a:rPr lang="en-US" b="0" i="1" smtClean="0">
                                <a:latin typeface="Cambria Math" panose="02040503050406030204" pitchFamily="18" charset="0"/>
                              </a:rPr>
                              <m:t>𝑚</m:t>
                            </m:r>
                          </m:num>
                          <m:den>
                            <m:r>
                              <a:rPr lang="en-US" b="0" i="1" smtClean="0">
                                <a:latin typeface="Cambria Math" panose="02040503050406030204" pitchFamily="18" charset="0"/>
                              </a:rPr>
                              <m:t>𝑠</m:t>
                            </m:r>
                          </m:den>
                        </m:f>
                      </m:e>
                    </m:box>
                    <m:r>
                      <a:rPr lang="en-US" b="0" i="1" smtClean="0">
                        <a:latin typeface="Cambria Math" panose="02040503050406030204" pitchFamily="18" charset="0"/>
                      </a:rPr>
                      <m:t> </m:t>
                    </m:r>
                  </m:oMath>
                </a14:m>
                <a:r>
                  <a:rPr lang="en-US" dirty="0">
                    <a:latin typeface="Times New Roman" panose="02020603050405020304" pitchFamily="18" charset="0"/>
                    <a:cs typeface="Times New Roman" panose="02020603050405020304" pitchFamily="18" charset="0"/>
                  </a:rPr>
                  <a:t>but at </a:t>
                </a:r>
                <a14:m>
                  <m:oMath xmlns:m="http://schemas.openxmlformats.org/officeDocument/2006/math">
                    <m:sSup>
                      <m:sSupPr>
                        <m:ctrlPr>
                          <a:rPr lang="en-US" b="0" i="1" smtClean="0">
                            <a:latin typeface="Cambria Math" panose="02040503050406030204" pitchFamily="18" charset="0"/>
                          </a:rPr>
                        </m:ctrlPr>
                      </m:sSupPr>
                      <m:e>
                        <m:r>
                          <a:rPr lang="en-US" b="0" i="1" smtClean="0">
                            <a:latin typeface="Cambria Math" panose="02040503050406030204" pitchFamily="18" charset="0"/>
                          </a:rPr>
                          <m:t>30</m:t>
                        </m:r>
                      </m:e>
                      <m:sup>
                        <m:r>
                          <a:rPr lang="en-US" b="0" i="1" smtClean="0">
                            <a:latin typeface="Cambria Math" panose="02040503050406030204" pitchFamily="18" charset="0"/>
                          </a:rPr>
                          <m:t>0</m:t>
                        </m:r>
                      </m:sup>
                    </m:sSup>
                  </m:oMath>
                </a14:m>
                <a:r>
                  <a:rPr lang="en-US" dirty="0">
                    <a:latin typeface="Times New Roman" panose="02020603050405020304" pitchFamily="18" charset="0"/>
                    <a:cs typeface="Times New Roman" panose="02020603050405020304" pitchFamily="18" charset="0"/>
                  </a:rPr>
                  <a:t> below the horizontal!    Try it and see that you get the same answers but with the signs reversed.</a:t>
                </a:r>
              </a:p>
            </p:txBody>
          </p:sp>
        </mc:Choice>
        <mc:Fallback xmlns="">
          <p:sp>
            <p:nvSpPr>
              <p:cNvPr id="9" name="TextBox 8">
                <a:extLst>
                  <a:ext uri="{FF2B5EF4-FFF2-40B4-BE49-F238E27FC236}">
                    <a16:creationId xmlns:a16="http://schemas.microsoft.com/office/drawing/2014/main" id="{2CAA540B-591D-9440-8100-A9818807CA8B}"/>
                  </a:ext>
                </a:extLst>
              </p:cNvPr>
              <p:cNvSpPr txBox="1">
                <a:spLocks noRot="1" noChangeAspect="1" noMove="1" noResize="1" noEditPoints="1" noAdjustHandles="1" noChangeArrowheads="1" noChangeShapeType="1" noTextEdit="1"/>
              </p:cNvSpPr>
              <p:nvPr/>
            </p:nvSpPr>
            <p:spPr>
              <a:xfrm>
                <a:off x="277906" y="5590858"/>
                <a:ext cx="11715620" cy="1228606"/>
              </a:xfrm>
              <a:prstGeom prst="rect">
                <a:avLst/>
              </a:prstGeom>
              <a:blipFill>
                <a:blip r:embed="rId6"/>
                <a:stretch>
                  <a:fillRect l="-325" t="-1020" r="-325" b="-3061"/>
                </a:stretch>
              </a:blipFill>
            </p:spPr>
            <p:txBody>
              <a:bodyPr/>
              <a:lstStyle/>
              <a:p>
                <a:r>
                  <a:rPr lang="en-US">
                    <a:noFill/>
                  </a:rPr>
                  <a:t> </a:t>
                </a:r>
              </a:p>
            </p:txBody>
          </p:sp>
        </mc:Fallback>
      </mc:AlternateContent>
    </p:spTree>
    <p:extLst>
      <p:ext uri="{BB962C8B-B14F-4D97-AF65-F5344CB8AC3E}">
        <p14:creationId xmlns:p14="http://schemas.microsoft.com/office/powerpoint/2010/main" val="252996804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76C660BB-F3B0-EC4B-946D-278DCD5F808B}"/>
              </a:ext>
            </a:extLst>
          </p:cNvPr>
          <p:cNvSpPr txBox="1"/>
          <p:nvPr/>
        </p:nvSpPr>
        <p:spPr>
          <a:xfrm>
            <a:off x="277906" y="197224"/>
            <a:ext cx="11116235" cy="892552"/>
          </a:xfrm>
          <a:prstGeom prst="rect">
            <a:avLst/>
          </a:prstGeom>
          <a:noFill/>
        </p:spPr>
        <p:txBody>
          <a:bodyPr wrap="square" rtlCol="0">
            <a:spAutoFit/>
          </a:bodyPr>
          <a:lstStyle/>
          <a:p>
            <a:r>
              <a:rPr lang="en-US" sz="2600" dirty="0">
                <a:latin typeface="Times New Roman" panose="02020603050405020304" pitchFamily="18" charset="0"/>
                <a:cs typeface="Times New Roman" panose="02020603050405020304" pitchFamily="18" charset="0"/>
              </a:rPr>
              <a:t>Motion in 2D</a:t>
            </a:r>
          </a:p>
          <a:p>
            <a:r>
              <a:rPr lang="en-US" sz="2600" dirty="0">
                <a:latin typeface="Times New Roman" panose="02020603050405020304" pitchFamily="18" charset="0"/>
                <a:cs typeface="Times New Roman" panose="02020603050405020304" pitchFamily="18" charset="0"/>
              </a:rPr>
              <a:t>	- projectile motion</a:t>
            </a:r>
          </a:p>
        </p:txBody>
      </p:sp>
      <mc:AlternateContent xmlns:mc="http://schemas.openxmlformats.org/markup-compatibility/2006" xmlns:a14="http://schemas.microsoft.com/office/drawing/2010/main">
        <mc:Choice Requires="a14">
          <p:sp>
            <p:nvSpPr>
              <p:cNvPr id="3" name="Rectangle 2">
                <a:extLst>
                  <a:ext uri="{FF2B5EF4-FFF2-40B4-BE49-F238E27FC236}">
                    <a16:creationId xmlns:a16="http://schemas.microsoft.com/office/drawing/2014/main" id="{997C51EA-D8B1-FD4E-B1E7-975DDAF7B7D7}"/>
                  </a:ext>
                </a:extLst>
              </p:cNvPr>
              <p:cNvSpPr/>
              <p:nvPr/>
            </p:nvSpPr>
            <p:spPr>
              <a:xfrm>
                <a:off x="277906" y="1680362"/>
                <a:ext cx="11269052" cy="4823565"/>
              </a:xfrm>
              <a:prstGeom prst="rect">
                <a:avLst/>
              </a:prstGeom>
            </p:spPr>
            <p:txBody>
              <a:bodyPr wrap="square">
                <a:spAutoFit/>
              </a:bodyPr>
              <a:lstStyle/>
              <a:p>
                <a:pPr marL="285750" indent="-285750">
                  <a:buFont typeface="Arial" panose="020B0604020202020204" pitchFamily="34" charset="0"/>
                  <a:buChar char="•"/>
                </a:pPr>
                <a:r>
                  <a:rPr lang="en-US" dirty="0">
                    <a:latin typeface="Times New Roman" panose="02020603050405020304" pitchFamily="18" charset="0"/>
                    <a:cs typeface="Times New Roman" panose="02020603050405020304" pitchFamily="18" charset="0"/>
                  </a:rPr>
                  <a:t>To determine how long it takes the quarter to reach maximum height above the building we’ll use our time dependent velocity equation of motion.  At maximum height </a:t>
                </a:r>
                <a14:m>
                  <m:oMath xmlns:m="http://schemas.openxmlformats.org/officeDocument/2006/math">
                    <m:sSub>
                      <m:sSubPr>
                        <m:ctrlPr>
                          <a:rPr lang="en-US" b="0" i="1" smtClean="0">
                            <a:latin typeface="Cambria Math" panose="02040503050406030204" pitchFamily="18" charset="0"/>
                            <a:cs typeface="Times New Roman" panose="02020603050405020304" pitchFamily="18" charset="0"/>
                          </a:rPr>
                        </m:ctrlPr>
                      </m:sSubPr>
                      <m:e>
                        <m:r>
                          <a:rPr lang="en-US" b="0" i="1" smtClean="0">
                            <a:latin typeface="Cambria Math" panose="02040503050406030204" pitchFamily="18" charset="0"/>
                            <a:cs typeface="Times New Roman" panose="02020603050405020304" pitchFamily="18" charset="0"/>
                          </a:rPr>
                          <m:t>𝑣</m:t>
                        </m:r>
                      </m:e>
                      <m:sub>
                        <m:r>
                          <a:rPr lang="en-US" b="0" i="1" smtClean="0">
                            <a:latin typeface="Cambria Math" panose="02040503050406030204" pitchFamily="18" charset="0"/>
                            <a:cs typeface="Times New Roman" panose="02020603050405020304" pitchFamily="18" charset="0"/>
                          </a:rPr>
                          <m:t>𝑓𝑦</m:t>
                        </m:r>
                      </m:sub>
                    </m:sSub>
                    <m:r>
                      <a:rPr lang="en-US" b="0" i="1" smtClean="0">
                        <a:latin typeface="Cambria Math" panose="02040503050406030204" pitchFamily="18" charset="0"/>
                        <a:cs typeface="Times New Roman" panose="02020603050405020304" pitchFamily="18" charset="0"/>
                      </a:rPr>
                      <m:t>=0</m:t>
                    </m:r>
                  </m:oMath>
                </a14:m>
                <a:r>
                  <a:rPr lang="en-US" dirty="0">
                    <a:latin typeface="Times New Roman" panose="02020603050405020304" pitchFamily="18" charset="0"/>
                    <a:cs typeface="Times New Roman" panose="02020603050405020304" pitchFamily="18" charset="0"/>
                  </a:rPr>
                  <a:t>.  If the final vertical component of the velocity were not zero, then the quarter has either 1. not reached maximum height or 2.  has passed maximum height and is on its way back down.</a:t>
                </a:r>
              </a:p>
              <a:p>
                <a:pPr marL="285750" indent="-285750">
                  <a:buFont typeface="Arial" panose="020B0604020202020204" pitchFamily="34" charset="0"/>
                  <a:buChar char="•"/>
                </a:pPr>
                <a:endParaRPr lang="en-US" dirty="0">
                  <a:latin typeface="Times New Roman" panose="02020603050405020304" pitchFamily="18" charset="0"/>
                  <a:cs typeface="Times New Roman" panose="02020603050405020304" pitchFamily="18" charset="0"/>
                </a:endParaRPr>
              </a:p>
              <a:p>
                <a:pPr marL="285750" indent="-285750">
                  <a:buFont typeface="Arial" panose="020B0604020202020204" pitchFamily="34" charset="0"/>
                  <a:buChar char="•"/>
                </a:pPr>
                <a:endParaRPr lang="en-US" dirty="0">
                  <a:latin typeface="Times New Roman" panose="02020603050405020304" pitchFamily="18" charset="0"/>
                  <a:cs typeface="Times New Roman" panose="02020603050405020304" pitchFamily="18" charset="0"/>
                </a:endParaRPr>
              </a:p>
              <a:p>
                <a:pPr marL="285750" indent="-285750">
                  <a:buFont typeface="Arial" panose="020B0604020202020204" pitchFamily="34" charset="0"/>
                  <a:buChar char="•"/>
                </a:pPr>
                <a:endParaRPr lang="en-US" dirty="0">
                  <a:latin typeface="Times New Roman" panose="02020603050405020304" pitchFamily="18" charset="0"/>
                  <a:cs typeface="Times New Roman" panose="02020603050405020304" pitchFamily="18" charset="0"/>
                </a:endParaRPr>
              </a:p>
              <a:p>
                <a:pPr marL="285750" indent="-285750">
                  <a:buFont typeface="Arial" panose="020B0604020202020204" pitchFamily="34" charset="0"/>
                  <a:buChar char="•"/>
                </a:pPr>
                <a:endParaRPr lang="en-US" dirty="0">
                  <a:latin typeface="Times New Roman" panose="02020603050405020304" pitchFamily="18" charset="0"/>
                  <a:cs typeface="Times New Roman" panose="02020603050405020304" pitchFamily="18" charset="0"/>
                </a:endParaRPr>
              </a:p>
              <a:p>
                <a:pPr marL="285750" indent="-285750">
                  <a:buFont typeface="Arial" panose="020B0604020202020204" pitchFamily="34" charset="0"/>
                  <a:buChar char="•"/>
                </a:pPr>
                <a:r>
                  <a:rPr lang="en-US" dirty="0">
                    <a:latin typeface="Times New Roman" panose="02020603050405020304" pitchFamily="18" charset="0"/>
                    <a:cs typeface="Times New Roman" panose="02020603050405020304" pitchFamily="18" charset="0"/>
                  </a:rPr>
                  <a:t>To determine the maximum height the quarter reaches above the top of the building, we can use either the trajectory equation or the time independent velocity equation of motion.  Let’s use the time independent velocity equation of motion.</a:t>
                </a:r>
              </a:p>
              <a:p>
                <a:pPr marL="285750" indent="-285750">
                  <a:buFont typeface="Arial" panose="020B0604020202020204" pitchFamily="34" charset="0"/>
                  <a:buChar char="•"/>
                </a:pPr>
                <a:endParaRPr lang="en-US" dirty="0">
                  <a:latin typeface="Times New Roman" panose="02020603050405020304" pitchFamily="18" charset="0"/>
                  <a:cs typeface="Times New Roman" panose="02020603050405020304" pitchFamily="18" charset="0"/>
                </a:endParaRPr>
              </a:p>
              <a:p>
                <a:pPr marL="285750" indent="-285750">
                  <a:buFont typeface="Arial" panose="020B0604020202020204" pitchFamily="34" charset="0"/>
                  <a:buChar char="•"/>
                </a:pPr>
                <a:endParaRPr lang="en-US" dirty="0">
                  <a:latin typeface="Times New Roman" panose="02020603050405020304" pitchFamily="18" charset="0"/>
                  <a:cs typeface="Times New Roman" panose="02020603050405020304" pitchFamily="18" charset="0"/>
                </a:endParaRPr>
              </a:p>
              <a:p>
                <a:pPr marL="285750" indent="-285750">
                  <a:buFont typeface="Arial" panose="020B0604020202020204" pitchFamily="34" charset="0"/>
                  <a:buChar char="•"/>
                </a:pPr>
                <a:endParaRPr lang="en-US" dirty="0">
                  <a:latin typeface="Times New Roman" panose="02020603050405020304" pitchFamily="18" charset="0"/>
                  <a:cs typeface="Times New Roman" panose="02020603050405020304" pitchFamily="18" charset="0"/>
                </a:endParaRPr>
              </a:p>
              <a:p>
                <a:pPr marL="285750" indent="-285750">
                  <a:buFont typeface="Arial" panose="020B0604020202020204" pitchFamily="34" charset="0"/>
                  <a:buChar char="•"/>
                </a:pPr>
                <a:endParaRPr lang="en-US" dirty="0">
                  <a:latin typeface="Times New Roman" panose="02020603050405020304" pitchFamily="18" charset="0"/>
                  <a:cs typeface="Times New Roman" panose="02020603050405020304" pitchFamily="18" charset="0"/>
                </a:endParaRPr>
              </a:p>
              <a:p>
                <a:pPr marL="285750" indent="-285750">
                  <a:buFont typeface="Arial" panose="020B0604020202020204" pitchFamily="34" charset="0"/>
                  <a:buChar char="•"/>
                </a:pPr>
                <a:r>
                  <a:rPr lang="en-US" dirty="0">
                    <a:latin typeface="Times New Roman" panose="02020603050405020304" pitchFamily="18" charset="0"/>
                    <a:cs typeface="Times New Roman" panose="02020603050405020304" pitchFamily="18" charset="0"/>
                  </a:rPr>
                  <a:t>Since we took the height of the roof (where the quarter was launched) as </a:t>
                </a:r>
                <a14:m>
                  <m:oMath xmlns:m="http://schemas.openxmlformats.org/officeDocument/2006/math">
                    <m:sSub>
                      <m:sSubPr>
                        <m:ctrlPr>
                          <a:rPr lang="en-US" b="0" i="1" smtClean="0">
                            <a:latin typeface="Cambria Math" panose="02040503050406030204" pitchFamily="18" charset="0"/>
                            <a:cs typeface="Times New Roman" panose="02020603050405020304" pitchFamily="18" charset="0"/>
                          </a:rPr>
                        </m:ctrlPr>
                      </m:sSubPr>
                      <m:e>
                        <m:r>
                          <a:rPr lang="en-US" b="0" i="1" smtClean="0">
                            <a:latin typeface="Cambria Math" panose="02040503050406030204" pitchFamily="18" charset="0"/>
                            <a:cs typeface="Times New Roman" panose="02020603050405020304" pitchFamily="18" charset="0"/>
                          </a:rPr>
                          <m:t>𝑦</m:t>
                        </m:r>
                      </m:e>
                      <m:sub>
                        <m:r>
                          <a:rPr lang="en-US" b="0" i="1" smtClean="0">
                            <a:latin typeface="Cambria Math" panose="02040503050406030204" pitchFamily="18" charset="0"/>
                            <a:cs typeface="Times New Roman" panose="02020603050405020304" pitchFamily="18" charset="0"/>
                          </a:rPr>
                          <m:t>𝑖</m:t>
                        </m:r>
                      </m:sub>
                    </m:sSub>
                    <m:r>
                      <a:rPr lang="en-US" b="0" i="1" smtClean="0">
                        <a:latin typeface="Cambria Math" panose="02040503050406030204" pitchFamily="18" charset="0"/>
                        <a:cs typeface="Times New Roman" panose="02020603050405020304" pitchFamily="18" charset="0"/>
                      </a:rPr>
                      <m:t>=0</m:t>
                    </m:r>
                  </m:oMath>
                </a14:m>
                <a:r>
                  <a:rPr lang="en-US" dirty="0">
                    <a:latin typeface="Times New Roman" panose="02020603050405020304" pitchFamily="18" charset="0"/>
                    <a:cs typeface="Times New Roman" panose="02020603050405020304" pitchFamily="18" charset="0"/>
                  </a:rPr>
                  <a:t>, the quarter rises up to </a:t>
                </a:r>
                <a14:m>
                  <m:oMath xmlns:m="http://schemas.openxmlformats.org/officeDocument/2006/math">
                    <m:sSub>
                      <m:sSubPr>
                        <m:ctrlPr>
                          <a:rPr lang="en-US" b="0" i="1" smtClean="0">
                            <a:latin typeface="Cambria Math" panose="02040503050406030204" pitchFamily="18" charset="0"/>
                            <a:cs typeface="Times New Roman" panose="02020603050405020304" pitchFamily="18" charset="0"/>
                          </a:rPr>
                        </m:ctrlPr>
                      </m:sSubPr>
                      <m:e>
                        <m:r>
                          <a:rPr lang="en-US" b="0" i="1" smtClean="0">
                            <a:latin typeface="Cambria Math" panose="02040503050406030204" pitchFamily="18" charset="0"/>
                            <a:cs typeface="Times New Roman" panose="02020603050405020304" pitchFamily="18" charset="0"/>
                          </a:rPr>
                          <m:t>𝑦</m:t>
                        </m:r>
                      </m:e>
                      <m:sub>
                        <m:r>
                          <a:rPr lang="en-US" b="0" i="1" smtClean="0">
                            <a:latin typeface="Cambria Math" panose="02040503050406030204" pitchFamily="18" charset="0"/>
                            <a:cs typeface="Times New Roman" panose="02020603050405020304" pitchFamily="18" charset="0"/>
                          </a:rPr>
                          <m:t>𝑓</m:t>
                        </m:r>
                      </m:sub>
                    </m:sSub>
                    <m:r>
                      <a:rPr lang="en-US" b="0" i="1" smtClean="0">
                        <a:latin typeface="Cambria Math" panose="02040503050406030204" pitchFamily="18" charset="0"/>
                        <a:cs typeface="Times New Roman" panose="02020603050405020304" pitchFamily="18" charset="0"/>
                      </a:rPr>
                      <m:t>=1.28</m:t>
                    </m:r>
                    <m:r>
                      <a:rPr lang="en-US" b="0" i="1" smtClean="0">
                        <a:latin typeface="Cambria Math" panose="02040503050406030204" pitchFamily="18" charset="0"/>
                        <a:cs typeface="Times New Roman" panose="02020603050405020304" pitchFamily="18" charset="0"/>
                      </a:rPr>
                      <m:t>𝑚</m:t>
                    </m:r>
                  </m:oMath>
                </a14:m>
                <a:r>
                  <a:rPr lang="en-US" dirty="0">
                    <a:latin typeface="Times New Roman" panose="02020603050405020304" pitchFamily="18" charset="0"/>
                    <a:cs typeface="Times New Roman" panose="02020603050405020304" pitchFamily="18" charset="0"/>
                  </a:rPr>
                  <a:t> above the roof.</a:t>
                </a:r>
              </a:p>
            </p:txBody>
          </p:sp>
        </mc:Choice>
        <mc:Fallback xmlns="">
          <p:sp>
            <p:nvSpPr>
              <p:cNvPr id="3" name="Rectangle 2">
                <a:extLst>
                  <a:ext uri="{FF2B5EF4-FFF2-40B4-BE49-F238E27FC236}">
                    <a16:creationId xmlns:a16="http://schemas.microsoft.com/office/drawing/2014/main" id="{997C51EA-D8B1-FD4E-B1E7-975DDAF7B7D7}"/>
                  </a:ext>
                </a:extLst>
              </p:cNvPr>
              <p:cNvSpPr>
                <a:spLocks noRot="1" noChangeAspect="1" noMove="1" noResize="1" noEditPoints="1" noAdjustHandles="1" noChangeArrowheads="1" noChangeShapeType="1" noTextEdit="1"/>
              </p:cNvSpPr>
              <p:nvPr/>
            </p:nvSpPr>
            <p:spPr>
              <a:xfrm>
                <a:off x="277906" y="1680362"/>
                <a:ext cx="11269052" cy="4823565"/>
              </a:xfrm>
              <a:prstGeom prst="rect">
                <a:avLst/>
              </a:prstGeom>
              <a:blipFill>
                <a:blip r:embed="rId2"/>
                <a:stretch>
                  <a:fillRect l="-338" t="-526" r="-450" b="-1053"/>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5" name="TextBox 4">
                <a:extLst>
                  <a:ext uri="{FF2B5EF4-FFF2-40B4-BE49-F238E27FC236}">
                    <a16:creationId xmlns:a16="http://schemas.microsoft.com/office/drawing/2014/main" id="{1AE5AFA6-C8B8-ED4B-AFAC-0DBDAB4B0F42}"/>
                  </a:ext>
                </a:extLst>
              </p:cNvPr>
              <p:cNvSpPr txBox="1"/>
              <p:nvPr/>
            </p:nvSpPr>
            <p:spPr>
              <a:xfrm>
                <a:off x="2764465" y="2875643"/>
                <a:ext cx="5841535" cy="687368"/>
              </a:xfrm>
              <a:prstGeom prst="rect">
                <a:avLst/>
              </a:prstGeom>
              <a:noFill/>
            </p:spPr>
            <p:txBody>
              <a:bodyPr wrap="none" lIns="0" tIns="0" rIns="0" bIns="0" rtlCol="0">
                <a:spAutoFit/>
              </a:bodyPr>
              <a:lstStyle/>
              <a:p>
                <a:pPr/>
                <a14:m>
                  <m:oMathPara xmlns:m="http://schemas.openxmlformats.org/officeDocument/2006/math">
                    <m:o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𝑣</m:t>
                          </m:r>
                        </m:e>
                        <m:sub>
                          <m:r>
                            <a:rPr lang="en-US" b="0" i="1" smtClean="0">
                              <a:latin typeface="Cambria Math" panose="02040503050406030204" pitchFamily="18" charset="0"/>
                            </a:rPr>
                            <m:t>𝑓𝑦</m:t>
                          </m:r>
                        </m:sub>
                      </m:sSub>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𝑣</m:t>
                          </m:r>
                        </m:e>
                        <m:sub>
                          <m:r>
                            <a:rPr lang="en-US" b="0" i="1" smtClean="0">
                              <a:latin typeface="Cambria Math" panose="02040503050406030204" pitchFamily="18" charset="0"/>
                            </a:rPr>
                            <m:t>𝑖𝑦</m:t>
                          </m:r>
                        </m:sub>
                      </m:sSub>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𝑎</m:t>
                          </m:r>
                        </m:e>
                        <m:sub>
                          <m:r>
                            <a:rPr lang="en-US" b="0" i="1" smtClean="0">
                              <a:latin typeface="Cambria Math" panose="02040503050406030204" pitchFamily="18" charset="0"/>
                            </a:rPr>
                            <m:t>𝑦</m:t>
                          </m:r>
                        </m:sub>
                      </m:sSub>
                      <m:r>
                        <a:rPr lang="en-US" b="0" i="1" smtClean="0">
                          <a:latin typeface="Cambria Math" panose="02040503050406030204" pitchFamily="18" charset="0"/>
                        </a:rPr>
                        <m:t>𝑡</m:t>
                      </m:r>
                      <m:r>
                        <a:rPr lang="en-US" b="0" i="1" smtClean="0">
                          <a:latin typeface="Cambria Math" panose="02040503050406030204" pitchFamily="18" charset="0"/>
                          <a:ea typeface="Cambria Math" panose="02040503050406030204" pitchFamily="18" charset="0"/>
                        </a:rPr>
                        <m:t>→0=</m:t>
                      </m:r>
                      <m:sSub>
                        <m:sSubPr>
                          <m:ctrlPr>
                            <a:rPr lang="en-US" b="0" i="1" smtClean="0">
                              <a:latin typeface="Cambria Math" panose="02040503050406030204" pitchFamily="18" charset="0"/>
                              <a:ea typeface="Cambria Math" panose="02040503050406030204" pitchFamily="18" charset="0"/>
                            </a:rPr>
                          </m:ctrlPr>
                        </m:sSubPr>
                        <m:e>
                          <m:r>
                            <a:rPr lang="en-US" b="0" i="1" smtClean="0">
                              <a:latin typeface="Cambria Math" panose="02040503050406030204" pitchFamily="18" charset="0"/>
                              <a:ea typeface="Cambria Math" panose="02040503050406030204" pitchFamily="18" charset="0"/>
                            </a:rPr>
                            <m:t>𝑣</m:t>
                          </m:r>
                        </m:e>
                        <m:sub>
                          <m:r>
                            <a:rPr lang="en-US" b="0" i="1" smtClean="0">
                              <a:latin typeface="Cambria Math" panose="02040503050406030204" pitchFamily="18" charset="0"/>
                              <a:ea typeface="Cambria Math" panose="02040503050406030204" pitchFamily="18" charset="0"/>
                            </a:rPr>
                            <m:t>𝑖𝑦</m:t>
                          </m:r>
                        </m:sub>
                      </m:sSub>
                      <m:r>
                        <a:rPr lang="en-US" b="0" i="1" smtClean="0">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𝑔𝑡</m:t>
                      </m:r>
                      <m:r>
                        <a:rPr lang="en-US" b="0" i="1" smtClean="0">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𝑡</m:t>
                      </m:r>
                      <m:r>
                        <a:rPr lang="en-US" b="0" i="1" smtClean="0">
                          <a:latin typeface="Cambria Math" panose="02040503050406030204" pitchFamily="18" charset="0"/>
                          <a:ea typeface="Cambria Math" panose="02040503050406030204" pitchFamily="18" charset="0"/>
                        </a:rPr>
                        <m:t>=</m:t>
                      </m:r>
                      <m:f>
                        <m:fPr>
                          <m:ctrlPr>
                            <a:rPr lang="en-US" b="0" i="1" smtClean="0">
                              <a:latin typeface="Cambria Math" panose="02040503050406030204" pitchFamily="18" charset="0"/>
                              <a:ea typeface="Cambria Math" panose="02040503050406030204" pitchFamily="18" charset="0"/>
                            </a:rPr>
                          </m:ctrlPr>
                        </m:fPr>
                        <m:num>
                          <m:sSub>
                            <m:sSubPr>
                              <m:ctrlPr>
                                <a:rPr lang="en-US" b="0" i="1" smtClean="0">
                                  <a:latin typeface="Cambria Math" panose="02040503050406030204" pitchFamily="18" charset="0"/>
                                  <a:ea typeface="Cambria Math" panose="02040503050406030204" pitchFamily="18" charset="0"/>
                                </a:rPr>
                              </m:ctrlPr>
                            </m:sSubPr>
                            <m:e>
                              <m:r>
                                <a:rPr lang="en-US" b="0" i="1" smtClean="0">
                                  <a:latin typeface="Cambria Math" panose="02040503050406030204" pitchFamily="18" charset="0"/>
                                  <a:ea typeface="Cambria Math" panose="02040503050406030204" pitchFamily="18" charset="0"/>
                                </a:rPr>
                                <m:t>𝑣</m:t>
                              </m:r>
                            </m:e>
                            <m:sub>
                              <m:r>
                                <a:rPr lang="en-US" b="0" i="1" smtClean="0">
                                  <a:latin typeface="Cambria Math" panose="02040503050406030204" pitchFamily="18" charset="0"/>
                                  <a:ea typeface="Cambria Math" panose="02040503050406030204" pitchFamily="18" charset="0"/>
                                </a:rPr>
                                <m:t>𝑖𝑡</m:t>
                              </m:r>
                            </m:sub>
                          </m:sSub>
                        </m:num>
                        <m:den>
                          <m:r>
                            <a:rPr lang="en-US" b="0" i="1" smtClean="0">
                              <a:latin typeface="Cambria Math" panose="02040503050406030204" pitchFamily="18" charset="0"/>
                              <a:ea typeface="Cambria Math" panose="02040503050406030204" pitchFamily="18" charset="0"/>
                            </a:rPr>
                            <m:t>𝑔</m:t>
                          </m:r>
                        </m:den>
                      </m:f>
                      <m:r>
                        <a:rPr lang="en-US" b="0" i="1" smtClean="0">
                          <a:latin typeface="Cambria Math" panose="02040503050406030204" pitchFamily="18" charset="0"/>
                          <a:ea typeface="Cambria Math" panose="02040503050406030204" pitchFamily="18" charset="0"/>
                        </a:rPr>
                        <m:t>=</m:t>
                      </m:r>
                      <m:f>
                        <m:fPr>
                          <m:ctrlPr>
                            <a:rPr lang="en-US" b="0" i="1" smtClean="0">
                              <a:latin typeface="Cambria Math" panose="02040503050406030204" pitchFamily="18" charset="0"/>
                              <a:ea typeface="Cambria Math" panose="02040503050406030204" pitchFamily="18" charset="0"/>
                            </a:rPr>
                          </m:ctrlPr>
                        </m:fPr>
                        <m:num>
                          <m:r>
                            <a:rPr lang="en-US" b="0" i="1" smtClean="0">
                              <a:latin typeface="Cambria Math" panose="02040503050406030204" pitchFamily="18" charset="0"/>
                              <a:ea typeface="Cambria Math" panose="02040503050406030204" pitchFamily="18" charset="0"/>
                            </a:rPr>
                            <m:t>5</m:t>
                          </m:r>
                          <m:box>
                            <m:boxPr>
                              <m:ctrlPr>
                                <a:rPr lang="en-US" b="0" i="1" smtClean="0">
                                  <a:latin typeface="Cambria Math" panose="02040503050406030204" pitchFamily="18" charset="0"/>
                                  <a:ea typeface="Cambria Math" panose="02040503050406030204" pitchFamily="18" charset="0"/>
                                </a:rPr>
                              </m:ctrlPr>
                            </m:boxPr>
                            <m:e>
                              <m:f>
                                <m:fPr>
                                  <m:ctrlPr>
                                    <a:rPr lang="en-US" b="0" i="1" smtClean="0">
                                      <a:latin typeface="Cambria Math" panose="02040503050406030204" pitchFamily="18" charset="0"/>
                                      <a:ea typeface="Cambria Math" panose="02040503050406030204" pitchFamily="18" charset="0"/>
                                    </a:rPr>
                                  </m:ctrlPr>
                                </m:fPr>
                                <m:num>
                                  <m:r>
                                    <a:rPr lang="en-US" b="0" i="1" smtClean="0">
                                      <a:latin typeface="Cambria Math" panose="02040503050406030204" pitchFamily="18" charset="0"/>
                                      <a:ea typeface="Cambria Math" panose="02040503050406030204" pitchFamily="18" charset="0"/>
                                    </a:rPr>
                                    <m:t>𝑚</m:t>
                                  </m:r>
                                </m:num>
                                <m:den>
                                  <m:r>
                                    <a:rPr lang="en-US" b="0" i="1" smtClean="0">
                                      <a:latin typeface="Cambria Math" panose="02040503050406030204" pitchFamily="18" charset="0"/>
                                      <a:ea typeface="Cambria Math" panose="02040503050406030204" pitchFamily="18" charset="0"/>
                                    </a:rPr>
                                    <m:t>𝑠</m:t>
                                  </m:r>
                                </m:den>
                              </m:f>
                            </m:e>
                          </m:box>
                        </m:num>
                        <m:den>
                          <m:r>
                            <a:rPr lang="en-US" b="0" i="1" smtClean="0">
                              <a:latin typeface="Cambria Math" panose="02040503050406030204" pitchFamily="18" charset="0"/>
                              <a:ea typeface="Cambria Math" panose="02040503050406030204" pitchFamily="18" charset="0"/>
                            </a:rPr>
                            <m:t>9.8</m:t>
                          </m:r>
                          <m:box>
                            <m:boxPr>
                              <m:ctrlPr>
                                <a:rPr lang="en-US" b="0" i="1" smtClean="0">
                                  <a:latin typeface="Cambria Math" panose="02040503050406030204" pitchFamily="18" charset="0"/>
                                  <a:ea typeface="Cambria Math" panose="02040503050406030204" pitchFamily="18" charset="0"/>
                                </a:rPr>
                              </m:ctrlPr>
                            </m:boxPr>
                            <m:e>
                              <m:f>
                                <m:fPr>
                                  <m:ctrlPr>
                                    <a:rPr lang="en-US" b="0" i="1" smtClean="0">
                                      <a:latin typeface="Cambria Math" panose="02040503050406030204" pitchFamily="18" charset="0"/>
                                      <a:ea typeface="Cambria Math" panose="02040503050406030204" pitchFamily="18" charset="0"/>
                                    </a:rPr>
                                  </m:ctrlPr>
                                </m:fPr>
                                <m:num>
                                  <m:r>
                                    <a:rPr lang="en-US" b="0" i="1" smtClean="0">
                                      <a:latin typeface="Cambria Math" panose="02040503050406030204" pitchFamily="18" charset="0"/>
                                      <a:ea typeface="Cambria Math" panose="02040503050406030204" pitchFamily="18" charset="0"/>
                                    </a:rPr>
                                    <m:t>𝑚</m:t>
                                  </m:r>
                                </m:num>
                                <m:den>
                                  <m:sSup>
                                    <m:sSupPr>
                                      <m:ctrlPr>
                                        <a:rPr lang="en-US" b="0" i="1" smtClean="0">
                                          <a:latin typeface="Cambria Math" panose="02040503050406030204" pitchFamily="18" charset="0"/>
                                          <a:ea typeface="Cambria Math" panose="02040503050406030204" pitchFamily="18" charset="0"/>
                                        </a:rPr>
                                      </m:ctrlPr>
                                    </m:sSupPr>
                                    <m:e>
                                      <m:r>
                                        <a:rPr lang="en-US" b="0" i="1" smtClean="0">
                                          <a:latin typeface="Cambria Math" panose="02040503050406030204" pitchFamily="18" charset="0"/>
                                          <a:ea typeface="Cambria Math" panose="02040503050406030204" pitchFamily="18" charset="0"/>
                                        </a:rPr>
                                        <m:t>𝑠</m:t>
                                      </m:r>
                                    </m:e>
                                    <m:sup>
                                      <m:r>
                                        <a:rPr lang="en-US" b="0" i="1" smtClean="0">
                                          <a:latin typeface="Cambria Math" panose="02040503050406030204" pitchFamily="18" charset="0"/>
                                          <a:ea typeface="Cambria Math" panose="02040503050406030204" pitchFamily="18" charset="0"/>
                                        </a:rPr>
                                        <m:t>2</m:t>
                                      </m:r>
                                    </m:sup>
                                  </m:sSup>
                                </m:den>
                              </m:f>
                            </m:e>
                          </m:box>
                        </m:den>
                      </m:f>
                      <m:r>
                        <a:rPr lang="en-US" b="0" i="1" smtClean="0">
                          <a:latin typeface="Cambria Math" panose="02040503050406030204" pitchFamily="18" charset="0"/>
                          <a:ea typeface="Cambria Math" panose="02040503050406030204" pitchFamily="18" charset="0"/>
                        </a:rPr>
                        <m:t>=0.51</m:t>
                      </m:r>
                      <m:r>
                        <a:rPr lang="en-US" b="0" i="1" smtClean="0">
                          <a:latin typeface="Cambria Math" panose="02040503050406030204" pitchFamily="18" charset="0"/>
                          <a:ea typeface="Cambria Math" panose="02040503050406030204" pitchFamily="18" charset="0"/>
                        </a:rPr>
                        <m:t>𝑠</m:t>
                      </m:r>
                    </m:oMath>
                  </m:oMathPara>
                </a14:m>
                <a:endParaRPr lang="en-US" dirty="0"/>
              </a:p>
            </p:txBody>
          </p:sp>
        </mc:Choice>
        <mc:Fallback xmlns="">
          <p:sp>
            <p:nvSpPr>
              <p:cNvPr id="5" name="TextBox 4">
                <a:extLst>
                  <a:ext uri="{FF2B5EF4-FFF2-40B4-BE49-F238E27FC236}">
                    <a16:creationId xmlns:a16="http://schemas.microsoft.com/office/drawing/2014/main" id="{1AE5AFA6-C8B8-ED4B-AFAC-0DBDAB4B0F42}"/>
                  </a:ext>
                </a:extLst>
              </p:cNvPr>
              <p:cNvSpPr txBox="1">
                <a:spLocks noRot="1" noChangeAspect="1" noMove="1" noResize="1" noEditPoints="1" noAdjustHandles="1" noChangeArrowheads="1" noChangeShapeType="1" noTextEdit="1"/>
              </p:cNvSpPr>
              <p:nvPr/>
            </p:nvSpPr>
            <p:spPr>
              <a:xfrm>
                <a:off x="2764465" y="2875643"/>
                <a:ext cx="5841535" cy="687368"/>
              </a:xfrm>
              <a:prstGeom prst="rect">
                <a:avLst/>
              </a:prstGeom>
              <a:blipFill>
                <a:blip r:embed="rId3"/>
                <a:stretch>
                  <a:fillRect b="-1786"/>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6" name="TextBox 5">
                <a:extLst>
                  <a:ext uri="{FF2B5EF4-FFF2-40B4-BE49-F238E27FC236}">
                    <a16:creationId xmlns:a16="http://schemas.microsoft.com/office/drawing/2014/main" id="{1A77FE46-26BD-5E48-844B-7939FA729340}"/>
                  </a:ext>
                </a:extLst>
              </p:cNvPr>
              <p:cNvSpPr txBox="1"/>
              <p:nvPr/>
            </p:nvSpPr>
            <p:spPr>
              <a:xfrm>
                <a:off x="2764465" y="4755798"/>
                <a:ext cx="6461128" cy="740972"/>
              </a:xfrm>
              <a:prstGeom prst="rect">
                <a:avLst/>
              </a:prstGeom>
              <a:noFill/>
            </p:spPr>
            <p:txBody>
              <a:bodyPr wrap="none" lIns="0" tIns="0" rIns="0" bIns="0" rtlCol="0">
                <a:spAutoFit/>
              </a:bodyPr>
              <a:lstStyle/>
              <a:p>
                <a:pPr/>
                <a14:m>
                  <m:oMathPara xmlns:m="http://schemas.openxmlformats.org/officeDocument/2006/math">
                    <m:oMath>
                      <m:sSubSup>
                        <m:sSubSupPr>
                          <m:ctrlPr>
                            <a:rPr lang="en-US" b="0" i="1" smtClean="0">
                              <a:latin typeface="Cambria Math" panose="02040503050406030204" pitchFamily="18" charset="0"/>
                            </a:rPr>
                          </m:ctrlPr>
                        </m:sSubSupPr>
                        <m:e>
                          <m:r>
                            <a:rPr lang="en-US" b="0" i="1" smtClean="0">
                              <a:latin typeface="Cambria Math" panose="02040503050406030204" pitchFamily="18" charset="0"/>
                            </a:rPr>
                            <m:t>𝑣</m:t>
                          </m:r>
                        </m:e>
                        <m:sub>
                          <m:r>
                            <a:rPr lang="en-US" b="0" i="1" smtClean="0">
                              <a:latin typeface="Cambria Math" panose="02040503050406030204" pitchFamily="18" charset="0"/>
                            </a:rPr>
                            <m:t>𝑓𝑦</m:t>
                          </m:r>
                        </m:sub>
                        <m:sup>
                          <m:r>
                            <a:rPr lang="en-US" b="0" i="1" smtClean="0">
                              <a:latin typeface="Cambria Math" panose="02040503050406030204" pitchFamily="18" charset="0"/>
                            </a:rPr>
                            <m:t>2</m:t>
                          </m:r>
                        </m:sup>
                      </m:sSubSup>
                      <m:r>
                        <a:rPr lang="en-US" b="0" i="1" smtClean="0">
                          <a:latin typeface="Cambria Math" panose="02040503050406030204" pitchFamily="18" charset="0"/>
                        </a:rPr>
                        <m:t>=</m:t>
                      </m:r>
                      <m:sSubSup>
                        <m:sSubSupPr>
                          <m:ctrlPr>
                            <a:rPr lang="en-US" b="0" i="1" smtClean="0">
                              <a:latin typeface="Cambria Math" panose="02040503050406030204" pitchFamily="18" charset="0"/>
                            </a:rPr>
                          </m:ctrlPr>
                        </m:sSubSupPr>
                        <m:e>
                          <m:r>
                            <a:rPr lang="en-US" b="0" i="1" smtClean="0">
                              <a:latin typeface="Cambria Math" panose="02040503050406030204" pitchFamily="18" charset="0"/>
                            </a:rPr>
                            <m:t>𝑣</m:t>
                          </m:r>
                        </m:e>
                        <m:sub>
                          <m:r>
                            <a:rPr lang="en-US" b="0" i="1" smtClean="0">
                              <a:latin typeface="Cambria Math" panose="02040503050406030204" pitchFamily="18" charset="0"/>
                            </a:rPr>
                            <m:t>𝑖𝑦</m:t>
                          </m:r>
                        </m:sub>
                        <m:sup>
                          <m:r>
                            <a:rPr lang="en-US" b="0" i="1" smtClean="0">
                              <a:latin typeface="Cambria Math" panose="02040503050406030204" pitchFamily="18" charset="0"/>
                            </a:rPr>
                            <m:t>2</m:t>
                          </m:r>
                        </m:sup>
                      </m:sSubSup>
                      <m:r>
                        <a:rPr lang="en-US" b="0" i="1" smtClean="0">
                          <a:latin typeface="Cambria Math" panose="02040503050406030204" pitchFamily="18" charset="0"/>
                        </a:rPr>
                        <m:t>+2</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𝑎</m:t>
                          </m:r>
                        </m:e>
                        <m:sub>
                          <m:r>
                            <a:rPr lang="en-US" b="0" i="1" smtClean="0">
                              <a:latin typeface="Cambria Math" panose="02040503050406030204" pitchFamily="18" charset="0"/>
                            </a:rPr>
                            <m:t>𝑦</m:t>
                          </m:r>
                        </m:sub>
                      </m:sSub>
                      <m:r>
                        <a:rPr lang="en-US" b="0" i="1" smtClean="0">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𝑦</m:t>
                      </m:r>
                      <m:r>
                        <a:rPr lang="en-US" b="0" i="1" smtClean="0">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𝑦</m:t>
                      </m:r>
                      <m:r>
                        <a:rPr lang="en-US" b="0" i="1" smtClean="0">
                          <a:latin typeface="Cambria Math" panose="02040503050406030204" pitchFamily="18" charset="0"/>
                          <a:ea typeface="Cambria Math" panose="02040503050406030204" pitchFamily="18" charset="0"/>
                        </a:rPr>
                        <m:t>=</m:t>
                      </m:r>
                      <m:f>
                        <m:fPr>
                          <m:ctrlPr>
                            <a:rPr lang="en-US" i="1">
                              <a:latin typeface="Cambria Math" panose="02040503050406030204" pitchFamily="18" charset="0"/>
                            </a:rPr>
                          </m:ctrlPr>
                        </m:fPr>
                        <m:num>
                          <m:sSubSup>
                            <m:sSubSupPr>
                              <m:ctrlPr>
                                <a:rPr lang="en-US" i="1">
                                  <a:latin typeface="Cambria Math" panose="02040503050406030204" pitchFamily="18" charset="0"/>
                                </a:rPr>
                              </m:ctrlPr>
                            </m:sSubSupPr>
                            <m:e>
                              <m:r>
                                <a:rPr lang="en-US" i="1">
                                  <a:latin typeface="Cambria Math" panose="02040503050406030204" pitchFamily="18" charset="0"/>
                                </a:rPr>
                                <m:t>𝑣</m:t>
                              </m:r>
                            </m:e>
                            <m:sub>
                              <m:r>
                                <a:rPr lang="en-US" i="1">
                                  <a:latin typeface="Cambria Math" panose="02040503050406030204" pitchFamily="18" charset="0"/>
                                </a:rPr>
                                <m:t>𝑓𝑦</m:t>
                              </m:r>
                            </m:sub>
                            <m:sup>
                              <m:r>
                                <a:rPr lang="en-US" i="1">
                                  <a:latin typeface="Cambria Math" panose="02040503050406030204" pitchFamily="18" charset="0"/>
                                </a:rPr>
                                <m:t>2</m:t>
                              </m:r>
                            </m:sup>
                          </m:sSubSup>
                          <m:r>
                            <a:rPr lang="en-US" b="0" i="1" smtClean="0">
                              <a:latin typeface="Cambria Math" panose="02040503050406030204" pitchFamily="18" charset="0"/>
                            </a:rPr>
                            <m:t>−</m:t>
                          </m:r>
                          <m:sSubSup>
                            <m:sSubSupPr>
                              <m:ctrlPr>
                                <a:rPr lang="en-US" i="1">
                                  <a:latin typeface="Cambria Math" panose="02040503050406030204" pitchFamily="18" charset="0"/>
                                </a:rPr>
                              </m:ctrlPr>
                            </m:sSubSupPr>
                            <m:e>
                              <m:r>
                                <a:rPr lang="en-US" i="1">
                                  <a:latin typeface="Cambria Math" panose="02040503050406030204" pitchFamily="18" charset="0"/>
                                </a:rPr>
                                <m:t>𝑣</m:t>
                              </m:r>
                            </m:e>
                            <m:sub>
                              <m:r>
                                <a:rPr lang="en-US" i="1">
                                  <a:latin typeface="Cambria Math" panose="02040503050406030204" pitchFamily="18" charset="0"/>
                                </a:rPr>
                                <m:t>𝑓𝑦</m:t>
                              </m:r>
                            </m:sub>
                            <m:sup>
                              <m:r>
                                <a:rPr lang="en-US" i="1">
                                  <a:latin typeface="Cambria Math" panose="02040503050406030204" pitchFamily="18" charset="0"/>
                                </a:rPr>
                                <m:t>2</m:t>
                              </m:r>
                            </m:sup>
                          </m:sSubSup>
                        </m:num>
                        <m:den>
                          <m:r>
                            <a:rPr lang="en-US" b="0" i="1" smtClean="0">
                              <a:latin typeface="Cambria Math" panose="02040503050406030204" pitchFamily="18" charset="0"/>
                              <a:ea typeface="Cambria Math" panose="02040503050406030204" pitchFamily="18" charset="0"/>
                            </a:rPr>
                            <m:t>−2</m:t>
                          </m:r>
                          <m:r>
                            <a:rPr lang="en-US" b="0" i="1" smtClean="0">
                              <a:latin typeface="Cambria Math" panose="02040503050406030204" pitchFamily="18" charset="0"/>
                              <a:ea typeface="Cambria Math" panose="02040503050406030204" pitchFamily="18" charset="0"/>
                            </a:rPr>
                            <m:t>𝑔</m:t>
                          </m:r>
                        </m:den>
                      </m:f>
                      <m:r>
                        <a:rPr lang="en-US" b="0" i="1" smtClean="0">
                          <a:latin typeface="Cambria Math" panose="02040503050406030204" pitchFamily="18" charset="0"/>
                          <a:ea typeface="Cambria Math" panose="02040503050406030204" pitchFamily="18" charset="0"/>
                        </a:rPr>
                        <m:t>=</m:t>
                      </m:r>
                      <m:f>
                        <m:fPr>
                          <m:ctrlPr>
                            <a:rPr lang="en-US" b="0" i="1" smtClean="0">
                              <a:latin typeface="Cambria Math" panose="02040503050406030204" pitchFamily="18" charset="0"/>
                              <a:ea typeface="Cambria Math" panose="02040503050406030204" pitchFamily="18" charset="0"/>
                            </a:rPr>
                          </m:ctrlPr>
                        </m:fPr>
                        <m:num>
                          <m:sSup>
                            <m:sSupPr>
                              <m:ctrlPr>
                                <a:rPr lang="en-US" b="0" i="1" smtClean="0">
                                  <a:latin typeface="Cambria Math" panose="02040503050406030204" pitchFamily="18" charset="0"/>
                                  <a:ea typeface="Cambria Math" panose="02040503050406030204" pitchFamily="18" charset="0"/>
                                </a:rPr>
                              </m:ctrlPr>
                            </m:sSupPr>
                            <m:e>
                              <m:d>
                                <m:dPr>
                                  <m:ctrlPr>
                                    <a:rPr lang="en-US" b="0" i="1" smtClean="0">
                                      <a:latin typeface="Cambria Math" panose="02040503050406030204" pitchFamily="18" charset="0"/>
                                      <a:ea typeface="Cambria Math" panose="02040503050406030204" pitchFamily="18" charset="0"/>
                                    </a:rPr>
                                  </m:ctrlPr>
                                </m:dPr>
                                <m:e>
                                  <m:r>
                                    <a:rPr lang="en-US" b="0" i="1" smtClean="0">
                                      <a:latin typeface="Cambria Math" panose="02040503050406030204" pitchFamily="18" charset="0"/>
                                      <a:ea typeface="Cambria Math" panose="02040503050406030204" pitchFamily="18" charset="0"/>
                                    </a:rPr>
                                    <m:t>0</m:t>
                                  </m:r>
                                  <m:box>
                                    <m:boxPr>
                                      <m:ctrlPr>
                                        <a:rPr lang="en-US" b="0" i="1" smtClean="0">
                                          <a:latin typeface="Cambria Math" panose="02040503050406030204" pitchFamily="18" charset="0"/>
                                          <a:ea typeface="Cambria Math" panose="02040503050406030204" pitchFamily="18" charset="0"/>
                                        </a:rPr>
                                      </m:ctrlPr>
                                    </m:boxPr>
                                    <m:e>
                                      <m:f>
                                        <m:fPr>
                                          <m:ctrlPr>
                                            <a:rPr lang="en-US" b="0" i="1" smtClean="0">
                                              <a:latin typeface="Cambria Math" panose="02040503050406030204" pitchFamily="18" charset="0"/>
                                              <a:ea typeface="Cambria Math" panose="02040503050406030204" pitchFamily="18" charset="0"/>
                                            </a:rPr>
                                          </m:ctrlPr>
                                        </m:fPr>
                                        <m:num>
                                          <m:r>
                                            <a:rPr lang="en-US" b="0" i="1" smtClean="0">
                                              <a:latin typeface="Cambria Math" panose="02040503050406030204" pitchFamily="18" charset="0"/>
                                              <a:ea typeface="Cambria Math" panose="02040503050406030204" pitchFamily="18" charset="0"/>
                                            </a:rPr>
                                            <m:t>𝑚</m:t>
                                          </m:r>
                                        </m:num>
                                        <m:den>
                                          <m:r>
                                            <a:rPr lang="en-US" b="0" i="1" smtClean="0">
                                              <a:latin typeface="Cambria Math" panose="02040503050406030204" pitchFamily="18" charset="0"/>
                                              <a:ea typeface="Cambria Math" panose="02040503050406030204" pitchFamily="18" charset="0"/>
                                            </a:rPr>
                                            <m:t>𝑠</m:t>
                                          </m:r>
                                        </m:den>
                                      </m:f>
                                    </m:e>
                                  </m:box>
                                </m:e>
                              </m:d>
                            </m:e>
                            <m:sup>
                              <m:r>
                                <a:rPr lang="en-US" b="0" i="1" smtClean="0">
                                  <a:latin typeface="Cambria Math" panose="02040503050406030204" pitchFamily="18" charset="0"/>
                                  <a:ea typeface="Cambria Math" panose="02040503050406030204" pitchFamily="18" charset="0"/>
                                </a:rPr>
                                <m:t>2</m:t>
                              </m:r>
                            </m:sup>
                          </m:sSup>
                          <m:r>
                            <a:rPr lang="en-US" b="0" i="1" smtClean="0">
                              <a:latin typeface="Cambria Math" panose="02040503050406030204" pitchFamily="18" charset="0"/>
                              <a:ea typeface="Cambria Math" panose="02040503050406030204" pitchFamily="18" charset="0"/>
                            </a:rPr>
                            <m:t>−</m:t>
                          </m:r>
                          <m:sSup>
                            <m:sSupPr>
                              <m:ctrlPr>
                                <a:rPr lang="en-US" b="0" i="1" smtClean="0">
                                  <a:latin typeface="Cambria Math" panose="02040503050406030204" pitchFamily="18" charset="0"/>
                                  <a:ea typeface="Cambria Math" panose="02040503050406030204" pitchFamily="18" charset="0"/>
                                </a:rPr>
                              </m:ctrlPr>
                            </m:sSupPr>
                            <m:e>
                              <m:d>
                                <m:dPr>
                                  <m:ctrlPr>
                                    <a:rPr lang="en-US" b="0" i="1" smtClean="0">
                                      <a:latin typeface="Cambria Math" panose="02040503050406030204" pitchFamily="18" charset="0"/>
                                      <a:ea typeface="Cambria Math" panose="02040503050406030204" pitchFamily="18" charset="0"/>
                                    </a:rPr>
                                  </m:ctrlPr>
                                </m:dPr>
                                <m:e>
                                  <m:r>
                                    <a:rPr lang="en-US" b="0" i="1" smtClean="0">
                                      <a:latin typeface="Cambria Math" panose="02040503050406030204" pitchFamily="18" charset="0"/>
                                      <a:ea typeface="Cambria Math" panose="02040503050406030204" pitchFamily="18" charset="0"/>
                                    </a:rPr>
                                    <m:t>5</m:t>
                                  </m:r>
                                  <m:box>
                                    <m:boxPr>
                                      <m:ctrlPr>
                                        <a:rPr lang="en-US" i="1">
                                          <a:latin typeface="Cambria Math" panose="02040503050406030204" pitchFamily="18" charset="0"/>
                                          <a:ea typeface="Cambria Math" panose="02040503050406030204" pitchFamily="18" charset="0"/>
                                        </a:rPr>
                                      </m:ctrlPr>
                                    </m:boxPr>
                                    <m:e>
                                      <m:f>
                                        <m:fPr>
                                          <m:ctrlPr>
                                            <a:rPr lang="en-US" i="1">
                                              <a:latin typeface="Cambria Math" panose="02040503050406030204" pitchFamily="18" charset="0"/>
                                              <a:ea typeface="Cambria Math" panose="02040503050406030204" pitchFamily="18" charset="0"/>
                                            </a:rPr>
                                          </m:ctrlPr>
                                        </m:fPr>
                                        <m:num>
                                          <m:r>
                                            <a:rPr lang="en-US" i="1">
                                              <a:latin typeface="Cambria Math" panose="02040503050406030204" pitchFamily="18" charset="0"/>
                                              <a:ea typeface="Cambria Math" panose="02040503050406030204" pitchFamily="18" charset="0"/>
                                            </a:rPr>
                                            <m:t>𝑚</m:t>
                                          </m:r>
                                        </m:num>
                                        <m:den>
                                          <m:r>
                                            <a:rPr lang="en-US" i="1">
                                              <a:latin typeface="Cambria Math" panose="02040503050406030204" pitchFamily="18" charset="0"/>
                                              <a:ea typeface="Cambria Math" panose="02040503050406030204" pitchFamily="18" charset="0"/>
                                            </a:rPr>
                                            <m:t>𝑠</m:t>
                                          </m:r>
                                        </m:den>
                                      </m:f>
                                    </m:e>
                                  </m:box>
                                </m:e>
                              </m:d>
                            </m:e>
                            <m:sup>
                              <m:r>
                                <a:rPr lang="en-US" i="1">
                                  <a:latin typeface="Cambria Math" panose="02040503050406030204" pitchFamily="18" charset="0"/>
                                  <a:ea typeface="Cambria Math" panose="02040503050406030204" pitchFamily="18" charset="0"/>
                                </a:rPr>
                                <m:t>2</m:t>
                              </m:r>
                            </m:sup>
                          </m:sSup>
                        </m:num>
                        <m:den>
                          <m:r>
                            <a:rPr lang="en-US" b="0" i="1" smtClean="0">
                              <a:latin typeface="Cambria Math" panose="02040503050406030204" pitchFamily="18" charset="0"/>
                              <a:ea typeface="Cambria Math" panose="02040503050406030204" pitchFamily="18" charset="0"/>
                            </a:rPr>
                            <m:t>−2×</m:t>
                          </m:r>
                          <m:r>
                            <a:rPr lang="en-US" i="1">
                              <a:latin typeface="Cambria Math" panose="02040503050406030204" pitchFamily="18" charset="0"/>
                              <a:ea typeface="Cambria Math" panose="02040503050406030204" pitchFamily="18" charset="0"/>
                            </a:rPr>
                            <m:t>9.8</m:t>
                          </m:r>
                          <m:box>
                            <m:boxPr>
                              <m:ctrlPr>
                                <a:rPr lang="en-US" i="1">
                                  <a:latin typeface="Cambria Math" panose="02040503050406030204" pitchFamily="18" charset="0"/>
                                  <a:ea typeface="Cambria Math" panose="02040503050406030204" pitchFamily="18" charset="0"/>
                                </a:rPr>
                              </m:ctrlPr>
                            </m:boxPr>
                            <m:e>
                              <m:f>
                                <m:fPr>
                                  <m:ctrlPr>
                                    <a:rPr lang="en-US" i="1">
                                      <a:latin typeface="Cambria Math" panose="02040503050406030204" pitchFamily="18" charset="0"/>
                                      <a:ea typeface="Cambria Math" panose="02040503050406030204" pitchFamily="18" charset="0"/>
                                    </a:rPr>
                                  </m:ctrlPr>
                                </m:fPr>
                                <m:num>
                                  <m:r>
                                    <a:rPr lang="en-US" i="1">
                                      <a:latin typeface="Cambria Math" panose="02040503050406030204" pitchFamily="18" charset="0"/>
                                      <a:ea typeface="Cambria Math" panose="02040503050406030204" pitchFamily="18" charset="0"/>
                                    </a:rPr>
                                    <m:t>𝑚</m:t>
                                  </m:r>
                                </m:num>
                                <m:den>
                                  <m:sSup>
                                    <m:sSupPr>
                                      <m:ctrlPr>
                                        <a:rPr lang="en-US" i="1">
                                          <a:latin typeface="Cambria Math" panose="02040503050406030204" pitchFamily="18" charset="0"/>
                                          <a:ea typeface="Cambria Math" panose="02040503050406030204" pitchFamily="18" charset="0"/>
                                        </a:rPr>
                                      </m:ctrlPr>
                                    </m:sSupPr>
                                    <m:e>
                                      <m:r>
                                        <a:rPr lang="en-US" i="1">
                                          <a:latin typeface="Cambria Math" panose="02040503050406030204" pitchFamily="18" charset="0"/>
                                          <a:ea typeface="Cambria Math" panose="02040503050406030204" pitchFamily="18" charset="0"/>
                                        </a:rPr>
                                        <m:t>𝑠</m:t>
                                      </m:r>
                                    </m:e>
                                    <m:sup>
                                      <m:r>
                                        <a:rPr lang="en-US" b="0" i="1" smtClean="0">
                                          <a:latin typeface="Cambria Math" panose="02040503050406030204" pitchFamily="18" charset="0"/>
                                          <a:ea typeface="Cambria Math" panose="02040503050406030204" pitchFamily="18" charset="0"/>
                                        </a:rPr>
                                        <m:t>2</m:t>
                                      </m:r>
                                    </m:sup>
                                  </m:sSup>
                                </m:den>
                              </m:f>
                            </m:e>
                          </m:box>
                        </m:den>
                      </m:f>
                      <m:r>
                        <a:rPr lang="en-US" b="0" i="1" smtClean="0">
                          <a:latin typeface="Cambria Math" panose="02040503050406030204" pitchFamily="18" charset="0"/>
                          <a:ea typeface="Cambria Math" panose="02040503050406030204" pitchFamily="18" charset="0"/>
                        </a:rPr>
                        <m:t>=1.28</m:t>
                      </m:r>
                      <m:r>
                        <a:rPr lang="en-US" b="0" i="1" smtClean="0">
                          <a:latin typeface="Cambria Math" panose="02040503050406030204" pitchFamily="18" charset="0"/>
                          <a:ea typeface="Cambria Math" panose="02040503050406030204" pitchFamily="18" charset="0"/>
                        </a:rPr>
                        <m:t>𝑚</m:t>
                      </m:r>
                    </m:oMath>
                  </m:oMathPara>
                </a14:m>
                <a:endParaRPr lang="en-US" dirty="0"/>
              </a:p>
            </p:txBody>
          </p:sp>
        </mc:Choice>
        <mc:Fallback xmlns="">
          <p:sp>
            <p:nvSpPr>
              <p:cNvPr id="6" name="TextBox 5">
                <a:extLst>
                  <a:ext uri="{FF2B5EF4-FFF2-40B4-BE49-F238E27FC236}">
                    <a16:creationId xmlns:a16="http://schemas.microsoft.com/office/drawing/2014/main" id="{1A77FE46-26BD-5E48-844B-7939FA729340}"/>
                  </a:ext>
                </a:extLst>
              </p:cNvPr>
              <p:cNvSpPr txBox="1">
                <a:spLocks noRot="1" noChangeAspect="1" noMove="1" noResize="1" noEditPoints="1" noAdjustHandles="1" noChangeArrowheads="1" noChangeShapeType="1" noTextEdit="1"/>
              </p:cNvSpPr>
              <p:nvPr/>
            </p:nvSpPr>
            <p:spPr>
              <a:xfrm>
                <a:off x="2764465" y="4755798"/>
                <a:ext cx="6461128" cy="740972"/>
              </a:xfrm>
              <a:prstGeom prst="rect">
                <a:avLst/>
              </a:prstGeom>
              <a:blipFill>
                <a:blip r:embed="rId4"/>
                <a:stretch>
                  <a:fillRect r="-196" b="-5000"/>
                </a:stretch>
              </a:blipFill>
            </p:spPr>
            <p:txBody>
              <a:bodyPr/>
              <a:lstStyle/>
              <a:p>
                <a:r>
                  <a:rPr lang="en-US">
                    <a:noFill/>
                  </a:rPr>
                  <a:t> </a:t>
                </a:r>
              </a:p>
            </p:txBody>
          </p:sp>
        </mc:Fallback>
      </mc:AlternateContent>
      <p:sp>
        <p:nvSpPr>
          <p:cNvPr id="7" name="Rectangle 6">
            <a:extLst>
              <a:ext uri="{FF2B5EF4-FFF2-40B4-BE49-F238E27FC236}">
                <a16:creationId xmlns:a16="http://schemas.microsoft.com/office/drawing/2014/main" id="{B5D92F7E-6346-1F4A-80C4-B660D14CB11E}"/>
              </a:ext>
            </a:extLst>
          </p:cNvPr>
          <p:cNvSpPr/>
          <p:nvPr/>
        </p:nvSpPr>
        <p:spPr>
          <a:xfrm>
            <a:off x="277906" y="1153259"/>
            <a:ext cx="3127779" cy="369332"/>
          </a:xfrm>
          <a:prstGeom prst="rect">
            <a:avLst/>
          </a:prstGeom>
        </p:spPr>
        <p:txBody>
          <a:bodyPr wrap="none">
            <a:spAutoFit/>
          </a:bodyPr>
          <a:lstStyle/>
          <a:p>
            <a:r>
              <a:rPr lang="en-US" dirty="0">
                <a:latin typeface="Times New Roman" panose="02020603050405020304" pitchFamily="18" charset="0"/>
                <a:cs typeface="Times New Roman" panose="02020603050405020304" pitchFamily="18" charset="0"/>
              </a:rPr>
              <a:t>Example 2 solution continued:</a:t>
            </a:r>
          </a:p>
        </p:txBody>
      </p:sp>
    </p:spTree>
    <p:extLst>
      <p:ext uri="{BB962C8B-B14F-4D97-AF65-F5344CB8AC3E}">
        <p14:creationId xmlns:p14="http://schemas.microsoft.com/office/powerpoint/2010/main" val="354928981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76C660BB-F3B0-EC4B-946D-278DCD5F808B}"/>
              </a:ext>
            </a:extLst>
          </p:cNvPr>
          <p:cNvSpPr txBox="1"/>
          <p:nvPr/>
        </p:nvSpPr>
        <p:spPr>
          <a:xfrm>
            <a:off x="277906" y="197224"/>
            <a:ext cx="11116235" cy="892552"/>
          </a:xfrm>
          <a:prstGeom prst="rect">
            <a:avLst/>
          </a:prstGeom>
          <a:noFill/>
        </p:spPr>
        <p:txBody>
          <a:bodyPr wrap="square" rtlCol="0">
            <a:spAutoFit/>
          </a:bodyPr>
          <a:lstStyle/>
          <a:p>
            <a:r>
              <a:rPr lang="en-US" sz="2600" dirty="0">
                <a:latin typeface="Times New Roman" panose="02020603050405020304" pitchFamily="18" charset="0"/>
                <a:cs typeface="Times New Roman" panose="02020603050405020304" pitchFamily="18" charset="0"/>
              </a:rPr>
              <a:t>Motion in 2D</a:t>
            </a:r>
          </a:p>
          <a:p>
            <a:r>
              <a:rPr lang="en-US" sz="2600" dirty="0">
                <a:latin typeface="Times New Roman" panose="02020603050405020304" pitchFamily="18" charset="0"/>
                <a:cs typeface="Times New Roman" panose="02020603050405020304" pitchFamily="18" charset="0"/>
              </a:rPr>
              <a:t>	- projectile motion</a:t>
            </a:r>
          </a:p>
        </p:txBody>
      </p:sp>
      <p:sp>
        <p:nvSpPr>
          <p:cNvPr id="3" name="Rectangle 2">
            <a:extLst>
              <a:ext uri="{FF2B5EF4-FFF2-40B4-BE49-F238E27FC236}">
                <a16:creationId xmlns:a16="http://schemas.microsoft.com/office/drawing/2014/main" id="{5F3C27B9-CD24-2F42-89A6-2723DE57796D}"/>
              </a:ext>
            </a:extLst>
          </p:cNvPr>
          <p:cNvSpPr/>
          <p:nvPr/>
        </p:nvSpPr>
        <p:spPr>
          <a:xfrm>
            <a:off x="277906" y="1153259"/>
            <a:ext cx="3012363" cy="369332"/>
          </a:xfrm>
          <a:prstGeom prst="rect">
            <a:avLst/>
          </a:prstGeom>
        </p:spPr>
        <p:txBody>
          <a:bodyPr wrap="none">
            <a:spAutoFit/>
          </a:bodyPr>
          <a:lstStyle/>
          <a:p>
            <a:r>
              <a:rPr lang="en-US" dirty="0">
                <a:latin typeface="Times New Roman" panose="02020603050405020304" pitchFamily="18" charset="0"/>
                <a:cs typeface="Times New Roman" panose="02020603050405020304" pitchFamily="18" charset="0"/>
              </a:rPr>
              <a:t>Example 2 solution continued:</a:t>
            </a:r>
          </a:p>
        </p:txBody>
      </p:sp>
      <p:sp>
        <p:nvSpPr>
          <p:cNvPr id="2" name="Rectangle 1">
            <a:extLst>
              <a:ext uri="{FF2B5EF4-FFF2-40B4-BE49-F238E27FC236}">
                <a16:creationId xmlns:a16="http://schemas.microsoft.com/office/drawing/2014/main" id="{15500378-9370-7848-87A8-82C90AA538D8}"/>
              </a:ext>
            </a:extLst>
          </p:cNvPr>
          <p:cNvSpPr/>
          <p:nvPr/>
        </p:nvSpPr>
        <p:spPr>
          <a:xfrm>
            <a:off x="277906" y="1643145"/>
            <a:ext cx="11694354" cy="2585323"/>
          </a:xfrm>
          <a:prstGeom prst="rect">
            <a:avLst/>
          </a:prstGeom>
        </p:spPr>
        <p:txBody>
          <a:bodyPr wrap="square">
            <a:spAutoFit/>
          </a:bodyPr>
          <a:lstStyle/>
          <a:p>
            <a:pPr marL="285750" indent="-285750">
              <a:buFont typeface="Arial" panose="020B0604020202020204" pitchFamily="34" charset="0"/>
              <a:buChar char="•"/>
            </a:pPr>
            <a:r>
              <a:rPr lang="en-US" dirty="0">
                <a:latin typeface="Times New Roman" panose="02020603050405020304" pitchFamily="18" charset="0"/>
                <a:cs typeface="Times New Roman" panose="02020603050405020304" pitchFamily="18" charset="0"/>
              </a:rPr>
              <a:t>The horizontal distance that the quarter lands from the base of the building is determined from the time of flight of the projectile using the horizontal trajectory equation.</a:t>
            </a:r>
          </a:p>
          <a:p>
            <a:endParaRPr lang="en-US" dirty="0">
              <a:latin typeface="Times New Roman" panose="02020603050405020304" pitchFamily="18" charset="0"/>
              <a:cs typeface="Times New Roman" panose="02020603050405020304" pitchFamily="18" charset="0"/>
            </a:endParaRPr>
          </a:p>
          <a:p>
            <a:endParaRPr lang="en-US" dirty="0">
              <a:latin typeface="Times New Roman" panose="02020603050405020304" pitchFamily="18" charset="0"/>
              <a:cs typeface="Times New Roman" panose="02020603050405020304" pitchFamily="18" charset="0"/>
            </a:endParaRPr>
          </a:p>
          <a:p>
            <a:endParaRPr lang="en-US" dirty="0">
              <a:latin typeface="Times New Roman" panose="02020603050405020304" pitchFamily="18" charset="0"/>
              <a:cs typeface="Times New Roman" panose="02020603050405020304" pitchFamily="18" charset="0"/>
            </a:endParaRPr>
          </a:p>
          <a:p>
            <a:pPr marL="285750" indent="-285750">
              <a:buFont typeface="Arial" panose="020B0604020202020204" pitchFamily="34" charset="0"/>
              <a:buChar char="•"/>
            </a:pPr>
            <a:r>
              <a:rPr lang="en-US" dirty="0">
                <a:latin typeface="Times New Roman" panose="02020603050405020304" pitchFamily="18" charset="0"/>
                <a:cs typeface="Times New Roman" panose="02020603050405020304" pitchFamily="18" charset="0"/>
              </a:rPr>
              <a:t>Since we know the time of flight of the projectile, we can find the magnitude and direction of the impact velocity.  We’ll use the time dependent velocity equations of motion.  Note, we can also find this from the time-independent equations of motion, except we’d have to insert the signs for the components of the velocity in the x- and y-directions to determine the vector components.</a:t>
            </a:r>
          </a:p>
        </p:txBody>
      </p:sp>
      <mc:AlternateContent xmlns:mc="http://schemas.openxmlformats.org/markup-compatibility/2006" xmlns:a14="http://schemas.microsoft.com/office/drawing/2010/main">
        <mc:Choice Requires="a14">
          <p:sp>
            <p:nvSpPr>
              <p:cNvPr id="5" name="TextBox 4">
                <a:extLst>
                  <a:ext uri="{FF2B5EF4-FFF2-40B4-BE49-F238E27FC236}">
                    <a16:creationId xmlns:a16="http://schemas.microsoft.com/office/drawing/2014/main" id="{9A63140E-6B1C-AE46-94D1-59A6982E7199}"/>
                  </a:ext>
                </a:extLst>
              </p:cNvPr>
              <p:cNvSpPr txBox="1"/>
              <p:nvPr/>
            </p:nvSpPr>
            <p:spPr>
              <a:xfrm>
                <a:off x="2879829" y="2476071"/>
                <a:ext cx="5912388" cy="324191"/>
              </a:xfrm>
              <a:prstGeom prst="rect">
                <a:avLst/>
              </a:prstGeom>
              <a:noFill/>
            </p:spPr>
            <p:txBody>
              <a:bodyPr wrap="none" lIns="0" tIns="0" rIns="0" bIns="0" rtlCol="0">
                <a:spAutoFit/>
              </a:bodyPr>
              <a:lstStyle/>
              <a:p>
                <a:pPr/>
                <a14:m>
                  <m:oMathPara xmlns:m="http://schemas.openxmlformats.org/officeDocument/2006/math">
                    <m:o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𝑥</m:t>
                          </m:r>
                        </m:e>
                        <m:sub>
                          <m:r>
                            <a:rPr lang="en-US" b="0" i="1" smtClean="0">
                              <a:latin typeface="Cambria Math" panose="02040503050406030204" pitchFamily="18" charset="0"/>
                            </a:rPr>
                            <m:t>𝑓</m:t>
                          </m:r>
                        </m:sub>
                      </m:sSub>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𝑥</m:t>
                          </m:r>
                        </m:e>
                        <m:sub>
                          <m:r>
                            <a:rPr lang="en-US" b="0" i="1" smtClean="0">
                              <a:latin typeface="Cambria Math" panose="02040503050406030204" pitchFamily="18" charset="0"/>
                            </a:rPr>
                            <m:t>𝑖</m:t>
                          </m:r>
                        </m:sub>
                      </m:sSub>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𝑣</m:t>
                          </m:r>
                        </m:e>
                        <m:sub>
                          <m:r>
                            <a:rPr lang="en-US" b="0" i="1" smtClean="0">
                              <a:latin typeface="Cambria Math" panose="02040503050406030204" pitchFamily="18" charset="0"/>
                            </a:rPr>
                            <m:t>𝑖𝑥</m:t>
                          </m:r>
                        </m:sub>
                      </m:sSub>
                      <m:r>
                        <a:rPr lang="en-US" b="0" i="1" smtClean="0">
                          <a:latin typeface="Cambria Math" panose="02040503050406030204" pitchFamily="18" charset="0"/>
                        </a:rPr>
                        <m:t>𝑡</m:t>
                      </m:r>
                      <m:r>
                        <a:rPr lang="en-US" b="0" i="1" smtClean="0">
                          <a:latin typeface="Cambria Math" panose="02040503050406030204" pitchFamily="18" charset="0"/>
                        </a:rPr>
                        <m:t>+</m:t>
                      </m:r>
                      <m:box>
                        <m:boxPr>
                          <m:ctrlPr>
                            <a:rPr lang="en-US" b="0" i="1" smtClean="0">
                              <a:latin typeface="Cambria Math" panose="02040503050406030204" pitchFamily="18" charset="0"/>
                            </a:rPr>
                          </m:ctrlPr>
                        </m:boxPr>
                        <m:e>
                          <m:f>
                            <m:fPr>
                              <m:ctrlPr>
                                <a:rPr lang="en-US" b="0" i="1" smtClean="0">
                                  <a:latin typeface="Cambria Math" panose="02040503050406030204" pitchFamily="18" charset="0"/>
                                </a:rPr>
                              </m:ctrlPr>
                            </m:fPr>
                            <m:num>
                              <m:r>
                                <a:rPr lang="en-US" b="0" i="1" smtClean="0">
                                  <a:latin typeface="Cambria Math" panose="02040503050406030204" pitchFamily="18" charset="0"/>
                                </a:rPr>
                                <m:t>1</m:t>
                              </m:r>
                            </m:num>
                            <m:den>
                              <m:r>
                                <a:rPr lang="en-US" b="0" i="1" smtClean="0">
                                  <a:latin typeface="Cambria Math" panose="02040503050406030204" pitchFamily="18" charset="0"/>
                                </a:rPr>
                                <m:t>2</m:t>
                              </m:r>
                            </m:den>
                          </m:f>
                        </m:e>
                      </m:box>
                      <m:sSub>
                        <m:sSubPr>
                          <m:ctrlPr>
                            <a:rPr lang="en-US" b="0" i="1" smtClean="0">
                              <a:latin typeface="Cambria Math" panose="02040503050406030204" pitchFamily="18" charset="0"/>
                            </a:rPr>
                          </m:ctrlPr>
                        </m:sSubPr>
                        <m:e>
                          <m:r>
                            <a:rPr lang="en-US" b="0" i="1" smtClean="0">
                              <a:latin typeface="Cambria Math" panose="02040503050406030204" pitchFamily="18" charset="0"/>
                            </a:rPr>
                            <m:t>𝑎</m:t>
                          </m:r>
                        </m:e>
                        <m:sub>
                          <m:r>
                            <a:rPr lang="en-US" b="0" i="1" smtClean="0">
                              <a:latin typeface="Cambria Math" panose="02040503050406030204" pitchFamily="18" charset="0"/>
                            </a:rPr>
                            <m:t>𝑥</m:t>
                          </m:r>
                        </m:sub>
                      </m:sSub>
                      <m:sSup>
                        <m:sSupPr>
                          <m:ctrlPr>
                            <a:rPr lang="en-US" b="0" i="1" smtClean="0">
                              <a:latin typeface="Cambria Math" panose="02040503050406030204" pitchFamily="18" charset="0"/>
                            </a:rPr>
                          </m:ctrlPr>
                        </m:sSupPr>
                        <m:e>
                          <m:r>
                            <a:rPr lang="en-US" b="0" i="1" smtClean="0">
                              <a:latin typeface="Cambria Math" panose="02040503050406030204" pitchFamily="18" charset="0"/>
                            </a:rPr>
                            <m:t>𝑡</m:t>
                          </m:r>
                        </m:e>
                        <m:sup>
                          <m:r>
                            <a:rPr lang="en-US" b="0" i="1" smtClean="0">
                              <a:latin typeface="Cambria Math" panose="02040503050406030204" pitchFamily="18" charset="0"/>
                            </a:rPr>
                            <m:t>2</m:t>
                          </m:r>
                        </m:sup>
                      </m:sSup>
                      <m:r>
                        <a:rPr lang="en-US" b="0" i="1" smtClean="0">
                          <a:latin typeface="Cambria Math" panose="02040503050406030204" pitchFamily="18" charset="0"/>
                          <a:ea typeface="Cambria Math" panose="02040503050406030204" pitchFamily="18" charset="0"/>
                        </a:rPr>
                        <m:t>→</m:t>
                      </m:r>
                      <m:sSub>
                        <m:sSubPr>
                          <m:ctrlPr>
                            <a:rPr lang="en-US" b="0" i="1" smtClean="0">
                              <a:latin typeface="Cambria Math" panose="02040503050406030204" pitchFamily="18" charset="0"/>
                              <a:ea typeface="Cambria Math" panose="02040503050406030204" pitchFamily="18" charset="0"/>
                            </a:rPr>
                          </m:ctrlPr>
                        </m:sSubPr>
                        <m:e>
                          <m:r>
                            <a:rPr lang="en-US" b="0" i="1" smtClean="0">
                              <a:latin typeface="Cambria Math" panose="02040503050406030204" pitchFamily="18" charset="0"/>
                              <a:ea typeface="Cambria Math" panose="02040503050406030204" pitchFamily="18" charset="0"/>
                            </a:rPr>
                            <m:t>𝑥</m:t>
                          </m:r>
                        </m:e>
                        <m:sub>
                          <m:r>
                            <a:rPr lang="en-US" b="0" i="1" smtClean="0">
                              <a:latin typeface="Cambria Math" panose="02040503050406030204" pitchFamily="18" charset="0"/>
                              <a:ea typeface="Cambria Math" panose="02040503050406030204" pitchFamily="18" charset="0"/>
                            </a:rPr>
                            <m:t>𝑓</m:t>
                          </m:r>
                        </m:sub>
                      </m:sSub>
                      <m:r>
                        <a:rPr lang="en-US" b="0" i="1" smtClean="0">
                          <a:latin typeface="Cambria Math" panose="02040503050406030204" pitchFamily="18" charset="0"/>
                          <a:ea typeface="Cambria Math" panose="02040503050406030204" pitchFamily="18" charset="0"/>
                        </a:rPr>
                        <m:t>=</m:t>
                      </m:r>
                      <m:sSub>
                        <m:sSubPr>
                          <m:ctrlPr>
                            <a:rPr lang="en-US" b="0" i="1" smtClean="0">
                              <a:latin typeface="Cambria Math" panose="02040503050406030204" pitchFamily="18" charset="0"/>
                              <a:ea typeface="Cambria Math" panose="02040503050406030204" pitchFamily="18" charset="0"/>
                            </a:rPr>
                          </m:ctrlPr>
                        </m:sSubPr>
                        <m:e>
                          <m:r>
                            <a:rPr lang="en-US" b="0" i="1" smtClean="0">
                              <a:latin typeface="Cambria Math" panose="02040503050406030204" pitchFamily="18" charset="0"/>
                              <a:ea typeface="Cambria Math" panose="02040503050406030204" pitchFamily="18" charset="0"/>
                            </a:rPr>
                            <m:t>𝑣</m:t>
                          </m:r>
                        </m:e>
                        <m:sub>
                          <m:r>
                            <a:rPr lang="en-US" b="0" i="1" smtClean="0">
                              <a:latin typeface="Cambria Math" panose="02040503050406030204" pitchFamily="18" charset="0"/>
                              <a:ea typeface="Cambria Math" panose="02040503050406030204" pitchFamily="18" charset="0"/>
                            </a:rPr>
                            <m:t>𝑖𝑥</m:t>
                          </m:r>
                        </m:sub>
                      </m:sSub>
                      <m:r>
                        <a:rPr lang="en-US" b="0" i="1" smtClean="0">
                          <a:latin typeface="Cambria Math" panose="02040503050406030204" pitchFamily="18" charset="0"/>
                          <a:ea typeface="Cambria Math" panose="02040503050406030204" pitchFamily="18" charset="0"/>
                        </a:rPr>
                        <m:t>𝑡</m:t>
                      </m:r>
                      <m:r>
                        <a:rPr lang="en-US" b="0" i="1" smtClean="0">
                          <a:latin typeface="Cambria Math" panose="02040503050406030204" pitchFamily="18" charset="0"/>
                          <a:ea typeface="Cambria Math" panose="02040503050406030204" pitchFamily="18" charset="0"/>
                        </a:rPr>
                        <m:t>=8.66</m:t>
                      </m:r>
                      <m:box>
                        <m:boxPr>
                          <m:ctrlPr>
                            <a:rPr lang="en-US" b="0" i="1" smtClean="0">
                              <a:latin typeface="Cambria Math" panose="02040503050406030204" pitchFamily="18" charset="0"/>
                              <a:ea typeface="Cambria Math" panose="02040503050406030204" pitchFamily="18" charset="0"/>
                            </a:rPr>
                          </m:ctrlPr>
                        </m:boxPr>
                        <m:e>
                          <m:f>
                            <m:fPr>
                              <m:ctrlPr>
                                <a:rPr lang="en-US" b="0" i="1" smtClean="0">
                                  <a:latin typeface="Cambria Math" panose="02040503050406030204" pitchFamily="18" charset="0"/>
                                  <a:ea typeface="Cambria Math" panose="02040503050406030204" pitchFamily="18" charset="0"/>
                                </a:rPr>
                              </m:ctrlPr>
                            </m:fPr>
                            <m:num>
                              <m:r>
                                <a:rPr lang="en-US" b="0" i="1" smtClean="0">
                                  <a:latin typeface="Cambria Math" panose="02040503050406030204" pitchFamily="18" charset="0"/>
                                  <a:ea typeface="Cambria Math" panose="02040503050406030204" pitchFamily="18" charset="0"/>
                                </a:rPr>
                                <m:t>𝑚</m:t>
                              </m:r>
                            </m:num>
                            <m:den>
                              <m:r>
                                <a:rPr lang="en-US" b="0" i="1" smtClean="0">
                                  <a:latin typeface="Cambria Math" panose="02040503050406030204" pitchFamily="18" charset="0"/>
                                  <a:ea typeface="Cambria Math" panose="02040503050406030204" pitchFamily="18" charset="0"/>
                                </a:rPr>
                                <m:t>𝑠</m:t>
                              </m:r>
                            </m:den>
                          </m:f>
                        </m:e>
                      </m:box>
                      <m:r>
                        <a:rPr lang="en-US" b="0" i="1" smtClean="0">
                          <a:latin typeface="Cambria Math" panose="02040503050406030204" pitchFamily="18" charset="0"/>
                          <a:ea typeface="Cambria Math" panose="02040503050406030204" pitchFamily="18" charset="0"/>
                        </a:rPr>
                        <m:t>×3.6</m:t>
                      </m:r>
                      <m:r>
                        <a:rPr lang="en-US" b="0" i="1" smtClean="0">
                          <a:latin typeface="Cambria Math" panose="02040503050406030204" pitchFamily="18" charset="0"/>
                          <a:ea typeface="Cambria Math" panose="02040503050406030204" pitchFamily="18" charset="0"/>
                        </a:rPr>
                        <m:t>𝑠</m:t>
                      </m:r>
                      <m:r>
                        <a:rPr lang="en-US" b="0" i="1" smtClean="0">
                          <a:latin typeface="Cambria Math" panose="02040503050406030204" pitchFamily="18" charset="0"/>
                          <a:ea typeface="Cambria Math" panose="02040503050406030204" pitchFamily="18" charset="0"/>
                        </a:rPr>
                        <m:t>=31.2</m:t>
                      </m:r>
                      <m:r>
                        <a:rPr lang="en-US" b="0" i="1" smtClean="0">
                          <a:latin typeface="Cambria Math" panose="02040503050406030204" pitchFamily="18" charset="0"/>
                          <a:ea typeface="Cambria Math" panose="02040503050406030204" pitchFamily="18" charset="0"/>
                        </a:rPr>
                        <m:t>𝑚</m:t>
                      </m:r>
                    </m:oMath>
                  </m:oMathPara>
                </a14:m>
                <a:endParaRPr lang="en-US" dirty="0"/>
              </a:p>
            </p:txBody>
          </p:sp>
        </mc:Choice>
        <mc:Fallback xmlns="">
          <p:sp>
            <p:nvSpPr>
              <p:cNvPr id="5" name="TextBox 4">
                <a:extLst>
                  <a:ext uri="{FF2B5EF4-FFF2-40B4-BE49-F238E27FC236}">
                    <a16:creationId xmlns:a16="http://schemas.microsoft.com/office/drawing/2014/main" id="{9A63140E-6B1C-AE46-94D1-59A6982E7199}"/>
                  </a:ext>
                </a:extLst>
              </p:cNvPr>
              <p:cNvSpPr txBox="1">
                <a:spLocks noRot="1" noChangeAspect="1" noMove="1" noResize="1" noEditPoints="1" noAdjustHandles="1" noChangeArrowheads="1" noChangeShapeType="1" noTextEdit="1"/>
              </p:cNvSpPr>
              <p:nvPr/>
            </p:nvSpPr>
            <p:spPr>
              <a:xfrm>
                <a:off x="2879829" y="2476071"/>
                <a:ext cx="5912388" cy="324191"/>
              </a:xfrm>
              <a:prstGeom prst="rect">
                <a:avLst/>
              </a:prstGeom>
              <a:blipFill>
                <a:blip r:embed="rId2"/>
                <a:stretch>
                  <a:fillRect r="-429" b="-26923"/>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6" name="TextBox 5">
                <a:extLst>
                  <a:ext uri="{FF2B5EF4-FFF2-40B4-BE49-F238E27FC236}">
                    <a16:creationId xmlns:a16="http://schemas.microsoft.com/office/drawing/2014/main" id="{492DD58A-0F53-A54F-8E48-B406E9EC2138}"/>
                  </a:ext>
                </a:extLst>
              </p:cNvPr>
              <p:cNvSpPr txBox="1"/>
              <p:nvPr/>
            </p:nvSpPr>
            <p:spPr>
              <a:xfrm>
                <a:off x="692828" y="4368980"/>
                <a:ext cx="3724033" cy="305340"/>
              </a:xfrm>
              <a:prstGeom prst="rect">
                <a:avLst/>
              </a:prstGeom>
              <a:noFill/>
            </p:spPr>
            <p:txBody>
              <a:bodyPr wrap="none" lIns="0" tIns="0" rIns="0" bIns="0" rtlCol="0">
                <a:spAutoFit/>
              </a:bodyPr>
              <a:lstStyle/>
              <a:p>
                <a:pPr/>
                <a14:m>
                  <m:oMathPara xmlns:m="http://schemas.openxmlformats.org/officeDocument/2006/math">
                    <m:o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𝑣</m:t>
                          </m:r>
                        </m:e>
                        <m:sub>
                          <m:r>
                            <a:rPr lang="en-US" b="0" i="1" smtClean="0">
                              <a:latin typeface="Cambria Math" panose="02040503050406030204" pitchFamily="18" charset="0"/>
                            </a:rPr>
                            <m:t>𝑓𝑥</m:t>
                          </m:r>
                        </m:sub>
                      </m:sSub>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𝑣</m:t>
                          </m:r>
                        </m:e>
                        <m:sub>
                          <m:r>
                            <a:rPr lang="en-US" b="0" i="1" smtClean="0">
                              <a:latin typeface="Cambria Math" panose="02040503050406030204" pitchFamily="18" charset="0"/>
                            </a:rPr>
                            <m:t>𝑖𝑥</m:t>
                          </m:r>
                        </m:sub>
                      </m:sSub>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𝑎</m:t>
                          </m:r>
                        </m:e>
                        <m:sub>
                          <m:r>
                            <a:rPr lang="en-US" b="0" i="1" smtClean="0">
                              <a:latin typeface="Cambria Math" panose="02040503050406030204" pitchFamily="18" charset="0"/>
                            </a:rPr>
                            <m:t>𝑥</m:t>
                          </m:r>
                        </m:sub>
                      </m:sSub>
                      <m:r>
                        <a:rPr lang="en-US" b="0" i="1" smtClean="0">
                          <a:latin typeface="Cambria Math" panose="02040503050406030204" pitchFamily="18" charset="0"/>
                        </a:rPr>
                        <m:t>𝑡</m:t>
                      </m:r>
                      <m:r>
                        <a:rPr lang="en-US" b="0" i="1" smtClean="0">
                          <a:latin typeface="Cambria Math" panose="02040503050406030204" pitchFamily="18" charset="0"/>
                          <a:ea typeface="Cambria Math" panose="02040503050406030204" pitchFamily="18" charset="0"/>
                        </a:rPr>
                        <m:t>→</m:t>
                      </m:r>
                      <m:sSub>
                        <m:sSubPr>
                          <m:ctrlPr>
                            <a:rPr lang="en-US" b="0" i="1" smtClean="0">
                              <a:latin typeface="Cambria Math" panose="02040503050406030204" pitchFamily="18" charset="0"/>
                              <a:ea typeface="Cambria Math" panose="02040503050406030204" pitchFamily="18" charset="0"/>
                            </a:rPr>
                          </m:ctrlPr>
                        </m:sSubPr>
                        <m:e>
                          <m:r>
                            <a:rPr lang="en-US" b="0" i="1" smtClean="0">
                              <a:latin typeface="Cambria Math" panose="02040503050406030204" pitchFamily="18" charset="0"/>
                              <a:ea typeface="Cambria Math" panose="02040503050406030204" pitchFamily="18" charset="0"/>
                            </a:rPr>
                            <m:t>𝑣</m:t>
                          </m:r>
                        </m:e>
                        <m:sub>
                          <m:r>
                            <a:rPr lang="en-US" b="0" i="1" smtClean="0">
                              <a:latin typeface="Cambria Math" panose="02040503050406030204" pitchFamily="18" charset="0"/>
                              <a:ea typeface="Cambria Math" panose="02040503050406030204" pitchFamily="18" charset="0"/>
                            </a:rPr>
                            <m:t>𝑓𝑥</m:t>
                          </m:r>
                        </m:sub>
                      </m:sSub>
                      <m:r>
                        <a:rPr lang="en-US" b="0" i="1" smtClean="0">
                          <a:latin typeface="Cambria Math" panose="02040503050406030204" pitchFamily="18" charset="0"/>
                          <a:ea typeface="Cambria Math" panose="02040503050406030204" pitchFamily="18" charset="0"/>
                        </a:rPr>
                        <m:t>=</m:t>
                      </m:r>
                      <m:sSub>
                        <m:sSubPr>
                          <m:ctrlPr>
                            <a:rPr lang="en-US" b="0" i="1" smtClean="0">
                              <a:latin typeface="Cambria Math" panose="02040503050406030204" pitchFamily="18" charset="0"/>
                              <a:ea typeface="Cambria Math" panose="02040503050406030204" pitchFamily="18" charset="0"/>
                            </a:rPr>
                          </m:ctrlPr>
                        </m:sSubPr>
                        <m:e>
                          <m:r>
                            <a:rPr lang="en-US" b="0" i="1" smtClean="0">
                              <a:latin typeface="Cambria Math" panose="02040503050406030204" pitchFamily="18" charset="0"/>
                              <a:ea typeface="Cambria Math" panose="02040503050406030204" pitchFamily="18" charset="0"/>
                            </a:rPr>
                            <m:t>𝑣</m:t>
                          </m:r>
                        </m:e>
                        <m:sub>
                          <m:r>
                            <a:rPr lang="en-US" b="0" i="1" smtClean="0">
                              <a:latin typeface="Cambria Math" panose="02040503050406030204" pitchFamily="18" charset="0"/>
                              <a:ea typeface="Cambria Math" panose="02040503050406030204" pitchFamily="18" charset="0"/>
                            </a:rPr>
                            <m:t>𝑖𝑥</m:t>
                          </m:r>
                        </m:sub>
                      </m:sSub>
                      <m:r>
                        <a:rPr lang="en-US" b="0" i="1" smtClean="0">
                          <a:latin typeface="Cambria Math" panose="02040503050406030204" pitchFamily="18" charset="0"/>
                          <a:ea typeface="Cambria Math" panose="02040503050406030204" pitchFamily="18" charset="0"/>
                        </a:rPr>
                        <m:t>=8.66</m:t>
                      </m:r>
                      <m:box>
                        <m:boxPr>
                          <m:ctrlPr>
                            <a:rPr lang="en-US" b="0" i="1" smtClean="0">
                              <a:latin typeface="Cambria Math" panose="02040503050406030204" pitchFamily="18" charset="0"/>
                              <a:ea typeface="Cambria Math" panose="02040503050406030204" pitchFamily="18" charset="0"/>
                            </a:rPr>
                          </m:ctrlPr>
                        </m:boxPr>
                        <m:e>
                          <m:f>
                            <m:fPr>
                              <m:ctrlPr>
                                <a:rPr lang="en-US" b="0" i="1" smtClean="0">
                                  <a:latin typeface="Cambria Math" panose="02040503050406030204" pitchFamily="18" charset="0"/>
                                  <a:ea typeface="Cambria Math" panose="02040503050406030204" pitchFamily="18" charset="0"/>
                                </a:rPr>
                              </m:ctrlPr>
                            </m:fPr>
                            <m:num>
                              <m:r>
                                <a:rPr lang="en-US" b="0" i="1" smtClean="0">
                                  <a:latin typeface="Cambria Math" panose="02040503050406030204" pitchFamily="18" charset="0"/>
                                  <a:ea typeface="Cambria Math" panose="02040503050406030204" pitchFamily="18" charset="0"/>
                                </a:rPr>
                                <m:t>𝑚</m:t>
                              </m:r>
                            </m:num>
                            <m:den>
                              <m:r>
                                <a:rPr lang="en-US" b="0" i="1" smtClean="0">
                                  <a:latin typeface="Cambria Math" panose="02040503050406030204" pitchFamily="18" charset="0"/>
                                  <a:ea typeface="Cambria Math" panose="02040503050406030204" pitchFamily="18" charset="0"/>
                                </a:rPr>
                                <m:t>𝑠</m:t>
                              </m:r>
                            </m:den>
                          </m:f>
                        </m:e>
                      </m:box>
                    </m:oMath>
                  </m:oMathPara>
                </a14:m>
                <a:endParaRPr lang="en-US" dirty="0"/>
              </a:p>
            </p:txBody>
          </p:sp>
        </mc:Choice>
        <mc:Fallback xmlns="">
          <p:sp>
            <p:nvSpPr>
              <p:cNvPr id="6" name="TextBox 5">
                <a:extLst>
                  <a:ext uri="{FF2B5EF4-FFF2-40B4-BE49-F238E27FC236}">
                    <a16:creationId xmlns:a16="http://schemas.microsoft.com/office/drawing/2014/main" id="{492DD58A-0F53-A54F-8E48-B406E9EC2138}"/>
                  </a:ext>
                </a:extLst>
              </p:cNvPr>
              <p:cNvSpPr txBox="1">
                <a:spLocks noRot="1" noChangeAspect="1" noMove="1" noResize="1" noEditPoints="1" noAdjustHandles="1" noChangeArrowheads="1" noChangeShapeType="1" noTextEdit="1"/>
              </p:cNvSpPr>
              <p:nvPr/>
            </p:nvSpPr>
            <p:spPr>
              <a:xfrm>
                <a:off x="692828" y="4368980"/>
                <a:ext cx="3724033" cy="305340"/>
              </a:xfrm>
              <a:prstGeom prst="rect">
                <a:avLst/>
              </a:prstGeom>
              <a:blipFill>
                <a:blip r:embed="rId3"/>
                <a:stretch>
                  <a:fillRect l="-340" b="-20000"/>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7" name="TextBox 6">
                <a:extLst>
                  <a:ext uri="{FF2B5EF4-FFF2-40B4-BE49-F238E27FC236}">
                    <a16:creationId xmlns:a16="http://schemas.microsoft.com/office/drawing/2014/main" id="{4A432E35-5B74-F447-8D66-E2C0EBB3073C}"/>
                  </a:ext>
                </a:extLst>
              </p:cNvPr>
              <p:cNvSpPr txBox="1"/>
              <p:nvPr/>
            </p:nvSpPr>
            <p:spPr>
              <a:xfrm>
                <a:off x="692828" y="4847960"/>
                <a:ext cx="6521272" cy="323422"/>
              </a:xfrm>
              <a:prstGeom prst="rect">
                <a:avLst/>
              </a:prstGeom>
              <a:noFill/>
            </p:spPr>
            <p:txBody>
              <a:bodyPr wrap="none" lIns="0" tIns="0" rIns="0" bIns="0" rtlCol="0">
                <a:spAutoFit/>
              </a:bodyPr>
              <a:lstStyle/>
              <a:p>
                <a:pPr/>
                <a14:m>
                  <m:oMathPara xmlns:m="http://schemas.openxmlformats.org/officeDocument/2006/math">
                    <m:o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𝑣</m:t>
                          </m:r>
                        </m:e>
                        <m:sub>
                          <m:r>
                            <a:rPr lang="en-US" b="0" i="1" smtClean="0">
                              <a:latin typeface="Cambria Math" panose="02040503050406030204" pitchFamily="18" charset="0"/>
                            </a:rPr>
                            <m:t>𝑓𝑦</m:t>
                          </m:r>
                        </m:sub>
                      </m:sSub>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𝑣</m:t>
                          </m:r>
                        </m:e>
                        <m:sub>
                          <m:r>
                            <a:rPr lang="en-US" b="0" i="1" smtClean="0">
                              <a:latin typeface="Cambria Math" panose="02040503050406030204" pitchFamily="18" charset="0"/>
                            </a:rPr>
                            <m:t>𝑖𝑦</m:t>
                          </m:r>
                        </m:sub>
                      </m:sSub>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𝑎</m:t>
                          </m:r>
                        </m:e>
                        <m:sub>
                          <m:r>
                            <a:rPr lang="en-US" b="0" i="1" smtClean="0">
                              <a:latin typeface="Cambria Math" panose="02040503050406030204" pitchFamily="18" charset="0"/>
                            </a:rPr>
                            <m:t>𝑦</m:t>
                          </m:r>
                        </m:sub>
                      </m:sSub>
                      <m:r>
                        <a:rPr lang="en-US" b="0" i="1" smtClean="0">
                          <a:latin typeface="Cambria Math" panose="02040503050406030204" pitchFamily="18" charset="0"/>
                        </a:rPr>
                        <m:t>𝑡</m:t>
                      </m:r>
                      <m:r>
                        <a:rPr lang="en-US" b="0" i="1" smtClean="0">
                          <a:latin typeface="Cambria Math" panose="02040503050406030204" pitchFamily="18" charset="0"/>
                          <a:ea typeface="Cambria Math" panose="02040503050406030204" pitchFamily="18" charset="0"/>
                        </a:rPr>
                        <m:t>→</m:t>
                      </m:r>
                      <m:sSub>
                        <m:sSubPr>
                          <m:ctrlPr>
                            <a:rPr lang="en-US" b="0" i="1" smtClean="0">
                              <a:latin typeface="Cambria Math" panose="02040503050406030204" pitchFamily="18" charset="0"/>
                              <a:ea typeface="Cambria Math" panose="02040503050406030204" pitchFamily="18" charset="0"/>
                            </a:rPr>
                          </m:ctrlPr>
                        </m:sSubPr>
                        <m:e>
                          <m:r>
                            <a:rPr lang="en-US" b="0" i="1" smtClean="0">
                              <a:latin typeface="Cambria Math" panose="02040503050406030204" pitchFamily="18" charset="0"/>
                              <a:ea typeface="Cambria Math" panose="02040503050406030204" pitchFamily="18" charset="0"/>
                            </a:rPr>
                            <m:t>𝑣</m:t>
                          </m:r>
                        </m:e>
                        <m:sub>
                          <m:r>
                            <a:rPr lang="en-US" b="0" i="1" smtClean="0">
                              <a:latin typeface="Cambria Math" panose="02040503050406030204" pitchFamily="18" charset="0"/>
                              <a:ea typeface="Cambria Math" panose="02040503050406030204" pitchFamily="18" charset="0"/>
                            </a:rPr>
                            <m:t>𝑓𝑦</m:t>
                          </m:r>
                        </m:sub>
                      </m:sSub>
                      <m:r>
                        <a:rPr lang="en-US" b="0" i="1" smtClean="0">
                          <a:latin typeface="Cambria Math" panose="02040503050406030204" pitchFamily="18" charset="0"/>
                          <a:ea typeface="Cambria Math" panose="02040503050406030204" pitchFamily="18" charset="0"/>
                        </a:rPr>
                        <m:t>=</m:t>
                      </m:r>
                      <m:sSub>
                        <m:sSubPr>
                          <m:ctrlPr>
                            <a:rPr lang="en-US" b="0" i="1" smtClean="0">
                              <a:latin typeface="Cambria Math" panose="02040503050406030204" pitchFamily="18" charset="0"/>
                              <a:ea typeface="Cambria Math" panose="02040503050406030204" pitchFamily="18" charset="0"/>
                            </a:rPr>
                          </m:ctrlPr>
                        </m:sSubPr>
                        <m:e>
                          <m:r>
                            <a:rPr lang="en-US" b="0" i="1" smtClean="0">
                              <a:latin typeface="Cambria Math" panose="02040503050406030204" pitchFamily="18" charset="0"/>
                              <a:ea typeface="Cambria Math" panose="02040503050406030204" pitchFamily="18" charset="0"/>
                            </a:rPr>
                            <m:t>𝑣</m:t>
                          </m:r>
                        </m:e>
                        <m:sub>
                          <m:r>
                            <a:rPr lang="en-US" b="0" i="1" smtClean="0">
                              <a:latin typeface="Cambria Math" panose="02040503050406030204" pitchFamily="18" charset="0"/>
                              <a:ea typeface="Cambria Math" panose="02040503050406030204" pitchFamily="18" charset="0"/>
                            </a:rPr>
                            <m:t>𝑖𝑦</m:t>
                          </m:r>
                        </m:sub>
                      </m:sSub>
                      <m:r>
                        <a:rPr lang="en-US" b="0" i="1" smtClean="0">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𝑔𝑡</m:t>
                      </m:r>
                      <m:r>
                        <a:rPr lang="en-US" b="0" i="1" smtClean="0">
                          <a:latin typeface="Cambria Math" panose="02040503050406030204" pitchFamily="18" charset="0"/>
                          <a:ea typeface="Cambria Math" panose="02040503050406030204" pitchFamily="18" charset="0"/>
                        </a:rPr>
                        <m:t>=5</m:t>
                      </m:r>
                      <m:box>
                        <m:boxPr>
                          <m:ctrlPr>
                            <a:rPr lang="en-US" b="0" i="1" smtClean="0">
                              <a:latin typeface="Cambria Math" panose="02040503050406030204" pitchFamily="18" charset="0"/>
                              <a:ea typeface="Cambria Math" panose="02040503050406030204" pitchFamily="18" charset="0"/>
                            </a:rPr>
                          </m:ctrlPr>
                        </m:boxPr>
                        <m:e>
                          <m:f>
                            <m:fPr>
                              <m:ctrlPr>
                                <a:rPr lang="en-US" b="0" i="1" smtClean="0">
                                  <a:latin typeface="Cambria Math" panose="02040503050406030204" pitchFamily="18" charset="0"/>
                                  <a:ea typeface="Cambria Math" panose="02040503050406030204" pitchFamily="18" charset="0"/>
                                </a:rPr>
                              </m:ctrlPr>
                            </m:fPr>
                            <m:num>
                              <m:r>
                                <a:rPr lang="en-US" b="0" i="1" smtClean="0">
                                  <a:latin typeface="Cambria Math" panose="02040503050406030204" pitchFamily="18" charset="0"/>
                                  <a:ea typeface="Cambria Math" panose="02040503050406030204" pitchFamily="18" charset="0"/>
                                </a:rPr>
                                <m:t>𝑚</m:t>
                              </m:r>
                            </m:num>
                            <m:den>
                              <m:r>
                                <a:rPr lang="en-US" b="0" i="1" smtClean="0">
                                  <a:latin typeface="Cambria Math" panose="02040503050406030204" pitchFamily="18" charset="0"/>
                                  <a:ea typeface="Cambria Math" panose="02040503050406030204" pitchFamily="18" charset="0"/>
                                </a:rPr>
                                <m:t>𝑠</m:t>
                              </m:r>
                            </m:den>
                          </m:f>
                        </m:e>
                      </m:box>
                      <m:r>
                        <a:rPr lang="en-US" b="0" i="1" smtClean="0">
                          <a:latin typeface="Cambria Math" panose="02040503050406030204" pitchFamily="18" charset="0"/>
                          <a:ea typeface="Cambria Math" panose="02040503050406030204" pitchFamily="18" charset="0"/>
                        </a:rPr>
                        <m:t>−</m:t>
                      </m:r>
                      <m:r>
                        <a:rPr lang="en-US" i="1">
                          <a:latin typeface="Cambria Math" panose="02040503050406030204" pitchFamily="18" charset="0"/>
                          <a:ea typeface="Cambria Math" panose="02040503050406030204" pitchFamily="18" charset="0"/>
                        </a:rPr>
                        <m:t>9.8</m:t>
                      </m:r>
                      <m:box>
                        <m:boxPr>
                          <m:ctrlPr>
                            <a:rPr lang="en-US" i="1">
                              <a:latin typeface="Cambria Math" panose="02040503050406030204" pitchFamily="18" charset="0"/>
                              <a:ea typeface="Cambria Math" panose="02040503050406030204" pitchFamily="18" charset="0"/>
                            </a:rPr>
                          </m:ctrlPr>
                        </m:boxPr>
                        <m:e>
                          <m:f>
                            <m:fPr>
                              <m:ctrlPr>
                                <a:rPr lang="en-US" i="1">
                                  <a:latin typeface="Cambria Math" panose="02040503050406030204" pitchFamily="18" charset="0"/>
                                  <a:ea typeface="Cambria Math" panose="02040503050406030204" pitchFamily="18" charset="0"/>
                                </a:rPr>
                              </m:ctrlPr>
                            </m:fPr>
                            <m:num>
                              <m:r>
                                <a:rPr lang="en-US" i="1">
                                  <a:latin typeface="Cambria Math" panose="02040503050406030204" pitchFamily="18" charset="0"/>
                                  <a:ea typeface="Cambria Math" panose="02040503050406030204" pitchFamily="18" charset="0"/>
                                </a:rPr>
                                <m:t>𝑚</m:t>
                              </m:r>
                            </m:num>
                            <m:den>
                              <m:sSup>
                                <m:sSupPr>
                                  <m:ctrlPr>
                                    <a:rPr lang="en-US" i="1">
                                      <a:latin typeface="Cambria Math" panose="02040503050406030204" pitchFamily="18" charset="0"/>
                                      <a:ea typeface="Cambria Math" panose="02040503050406030204" pitchFamily="18" charset="0"/>
                                    </a:rPr>
                                  </m:ctrlPr>
                                </m:sSupPr>
                                <m:e>
                                  <m:r>
                                    <a:rPr lang="en-US" i="1">
                                      <a:latin typeface="Cambria Math" panose="02040503050406030204" pitchFamily="18" charset="0"/>
                                      <a:ea typeface="Cambria Math" panose="02040503050406030204" pitchFamily="18" charset="0"/>
                                    </a:rPr>
                                    <m:t>𝑠</m:t>
                                  </m:r>
                                </m:e>
                                <m:sup>
                                  <m:r>
                                    <a:rPr lang="en-US" b="0" i="1" smtClean="0">
                                      <a:latin typeface="Cambria Math" panose="02040503050406030204" pitchFamily="18" charset="0"/>
                                      <a:ea typeface="Cambria Math" panose="02040503050406030204" pitchFamily="18" charset="0"/>
                                    </a:rPr>
                                    <m:t>2</m:t>
                                  </m:r>
                                </m:sup>
                              </m:sSup>
                            </m:den>
                          </m:f>
                        </m:e>
                      </m:box>
                      <m:d>
                        <m:dPr>
                          <m:ctrlPr>
                            <a:rPr lang="en-US" b="0" i="1" smtClean="0">
                              <a:latin typeface="Cambria Math" panose="02040503050406030204" pitchFamily="18" charset="0"/>
                              <a:ea typeface="Cambria Math" panose="02040503050406030204" pitchFamily="18" charset="0"/>
                            </a:rPr>
                          </m:ctrlPr>
                        </m:dPr>
                        <m:e>
                          <m:r>
                            <a:rPr lang="en-US" b="0" i="1" smtClean="0">
                              <a:latin typeface="Cambria Math" panose="02040503050406030204" pitchFamily="18" charset="0"/>
                              <a:ea typeface="Cambria Math" panose="02040503050406030204" pitchFamily="18" charset="0"/>
                            </a:rPr>
                            <m:t>3.6</m:t>
                          </m:r>
                          <m:r>
                            <a:rPr lang="en-US" b="0" i="1" smtClean="0">
                              <a:latin typeface="Cambria Math" panose="02040503050406030204" pitchFamily="18" charset="0"/>
                              <a:ea typeface="Cambria Math" panose="02040503050406030204" pitchFamily="18" charset="0"/>
                            </a:rPr>
                            <m:t>𝑠</m:t>
                          </m:r>
                        </m:e>
                      </m:d>
                      <m:r>
                        <a:rPr lang="en-US" b="0" i="1" smtClean="0">
                          <a:latin typeface="Cambria Math" panose="02040503050406030204" pitchFamily="18" charset="0"/>
                          <a:ea typeface="Cambria Math" panose="02040503050406030204" pitchFamily="18" charset="0"/>
                        </a:rPr>
                        <m:t>=−30.3</m:t>
                      </m:r>
                      <m:box>
                        <m:boxPr>
                          <m:ctrlPr>
                            <a:rPr lang="en-US" b="0" i="1" smtClean="0">
                              <a:latin typeface="Cambria Math" panose="02040503050406030204" pitchFamily="18" charset="0"/>
                              <a:ea typeface="Cambria Math" panose="02040503050406030204" pitchFamily="18" charset="0"/>
                            </a:rPr>
                          </m:ctrlPr>
                        </m:boxPr>
                        <m:e>
                          <m:f>
                            <m:fPr>
                              <m:ctrlPr>
                                <a:rPr lang="en-US" b="0" i="1" smtClean="0">
                                  <a:latin typeface="Cambria Math" panose="02040503050406030204" pitchFamily="18" charset="0"/>
                                  <a:ea typeface="Cambria Math" panose="02040503050406030204" pitchFamily="18" charset="0"/>
                                </a:rPr>
                              </m:ctrlPr>
                            </m:fPr>
                            <m:num>
                              <m:r>
                                <a:rPr lang="en-US" b="0" i="1" smtClean="0">
                                  <a:latin typeface="Cambria Math" panose="02040503050406030204" pitchFamily="18" charset="0"/>
                                  <a:ea typeface="Cambria Math" panose="02040503050406030204" pitchFamily="18" charset="0"/>
                                </a:rPr>
                                <m:t>𝑚</m:t>
                              </m:r>
                            </m:num>
                            <m:den>
                              <m:r>
                                <a:rPr lang="en-US" b="0" i="1" smtClean="0">
                                  <a:latin typeface="Cambria Math" panose="02040503050406030204" pitchFamily="18" charset="0"/>
                                  <a:ea typeface="Cambria Math" panose="02040503050406030204" pitchFamily="18" charset="0"/>
                                </a:rPr>
                                <m:t>𝑠</m:t>
                              </m:r>
                            </m:den>
                          </m:f>
                        </m:e>
                      </m:box>
                    </m:oMath>
                  </m:oMathPara>
                </a14:m>
                <a:endParaRPr lang="en-US" dirty="0"/>
              </a:p>
            </p:txBody>
          </p:sp>
        </mc:Choice>
        <mc:Fallback xmlns="">
          <p:sp>
            <p:nvSpPr>
              <p:cNvPr id="7" name="TextBox 6">
                <a:extLst>
                  <a:ext uri="{FF2B5EF4-FFF2-40B4-BE49-F238E27FC236}">
                    <a16:creationId xmlns:a16="http://schemas.microsoft.com/office/drawing/2014/main" id="{4A432E35-5B74-F447-8D66-E2C0EBB3073C}"/>
                  </a:ext>
                </a:extLst>
              </p:cNvPr>
              <p:cNvSpPr txBox="1">
                <a:spLocks noRot="1" noChangeAspect="1" noMove="1" noResize="1" noEditPoints="1" noAdjustHandles="1" noChangeArrowheads="1" noChangeShapeType="1" noTextEdit="1"/>
              </p:cNvSpPr>
              <p:nvPr/>
            </p:nvSpPr>
            <p:spPr>
              <a:xfrm>
                <a:off x="692828" y="4847960"/>
                <a:ext cx="6521272" cy="323422"/>
              </a:xfrm>
              <a:prstGeom prst="rect">
                <a:avLst/>
              </a:prstGeom>
              <a:blipFill>
                <a:blip r:embed="rId4"/>
                <a:stretch>
                  <a:fillRect b="-15385"/>
                </a:stretch>
              </a:blipFill>
            </p:spPr>
            <p:txBody>
              <a:bodyPr/>
              <a:lstStyle/>
              <a:p>
                <a:r>
                  <a:rPr lang="en-US">
                    <a:noFill/>
                  </a:rPr>
                  <a:t> </a:t>
                </a:r>
              </a:p>
            </p:txBody>
          </p:sp>
        </mc:Fallback>
      </mc:AlternateContent>
      <p:cxnSp>
        <p:nvCxnSpPr>
          <p:cNvPr id="10" name="Straight Arrow Connector 9">
            <a:extLst>
              <a:ext uri="{FF2B5EF4-FFF2-40B4-BE49-F238E27FC236}">
                <a16:creationId xmlns:a16="http://schemas.microsoft.com/office/drawing/2014/main" id="{8739CC60-C396-1842-9306-3647B34E3EA4}"/>
              </a:ext>
            </a:extLst>
          </p:cNvPr>
          <p:cNvCxnSpPr>
            <a:cxnSpLocks/>
          </p:cNvCxnSpPr>
          <p:nvPr/>
        </p:nvCxnSpPr>
        <p:spPr>
          <a:xfrm>
            <a:off x="999460" y="5710661"/>
            <a:ext cx="684057"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14" name="TextBox 13">
                <a:extLst>
                  <a:ext uri="{FF2B5EF4-FFF2-40B4-BE49-F238E27FC236}">
                    <a16:creationId xmlns:a16="http://schemas.microsoft.com/office/drawing/2014/main" id="{DC656DAA-CE6C-8848-9954-1367205C590C}"/>
                  </a:ext>
                </a:extLst>
              </p:cNvPr>
              <p:cNvSpPr txBox="1"/>
              <p:nvPr/>
            </p:nvSpPr>
            <p:spPr>
              <a:xfrm>
                <a:off x="1683517" y="5373049"/>
                <a:ext cx="5466688" cy="602344"/>
              </a:xfrm>
              <a:prstGeom prst="rect">
                <a:avLst/>
              </a:prstGeom>
              <a:noFill/>
            </p:spPr>
            <p:txBody>
              <a:bodyPr wrap="none" lIns="0" tIns="0" rIns="0" bIns="0" rtlCol="0">
                <a:spAutoFit/>
              </a:bodyPr>
              <a:lstStyle/>
              <a:p>
                <a:pPr/>
                <a14:m>
                  <m:oMathPara xmlns:m="http://schemas.openxmlformats.org/officeDocument/2006/math">
                    <m:o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𝑣</m:t>
                          </m:r>
                        </m:e>
                        <m:sub>
                          <m:r>
                            <a:rPr lang="en-US" b="0" i="1" smtClean="0">
                              <a:latin typeface="Cambria Math" panose="02040503050406030204" pitchFamily="18" charset="0"/>
                            </a:rPr>
                            <m:t>𝑓</m:t>
                          </m:r>
                        </m:sub>
                      </m:sSub>
                      <m:r>
                        <a:rPr lang="en-US" b="0" i="1" smtClean="0">
                          <a:latin typeface="Cambria Math" panose="02040503050406030204" pitchFamily="18" charset="0"/>
                        </a:rPr>
                        <m:t>=</m:t>
                      </m:r>
                      <m:rad>
                        <m:radPr>
                          <m:degHide m:val="on"/>
                          <m:ctrlPr>
                            <a:rPr lang="en-US" b="0" i="1" smtClean="0">
                              <a:latin typeface="Cambria Math" panose="02040503050406030204" pitchFamily="18" charset="0"/>
                            </a:rPr>
                          </m:ctrlPr>
                        </m:radPr>
                        <m:deg/>
                        <m:e>
                          <m:sSubSup>
                            <m:sSubSupPr>
                              <m:ctrlPr>
                                <a:rPr lang="en-US" b="0" i="1" smtClean="0">
                                  <a:latin typeface="Cambria Math" panose="02040503050406030204" pitchFamily="18" charset="0"/>
                                </a:rPr>
                              </m:ctrlPr>
                            </m:sSubSupPr>
                            <m:e>
                              <m:r>
                                <a:rPr lang="en-US" b="0" i="1" smtClean="0">
                                  <a:latin typeface="Cambria Math" panose="02040503050406030204" pitchFamily="18" charset="0"/>
                                </a:rPr>
                                <m:t>𝑣</m:t>
                              </m:r>
                            </m:e>
                            <m:sub>
                              <m:r>
                                <a:rPr lang="en-US" b="0" i="1" smtClean="0">
                                  <a:latin typeface="Cambria Math" panose="02040503050406030204" pitchFamily="18" charset="0"/>
                                </a:rPr>
                                <m:t>𝑓𝑥</m:t>
                              </m:r>
                            </m:sub>
                            <m:sup>
                              <m:r>
                                <a:rPr lang="en-US" b="0" i="1" smtClean="0">
                                  <a:latin typeface="Cambria Math" panose="02040503050406030204" pitchFamily="18" charset="0"/>
                                </a:rPr>
                                <m:t>2</m:t>
                              </m:r>
                            </m:sup>
                          </m:sSubSup>
                          <m:r>
                            <a:rPr lang="en-US" b="0" i="1" smtClean="0">
                              <a:latin typeface="Cambria Math" panose="02040503050406030204" pitchFamily="18" charset="0"/>
                            </a:rPr>
                            <m:t>+</m:t>
                          </m:r>
                          <m:sSubSup>
                            <m:sSubSupPr>
                              <m:ctrlPr>
                                <a:rPr lang="en-US" b="0" i="1" smtClean="0">
                                  <a:latin typeface="Cambria Math" panose="02040503050406030204" pitchFamily="18" charset="0"/>
                                </a:rPr>
                              </m:ctrlPr>
                            </m:sSubSupPr>
                            <m:e>
                              <m:r>
                                <a:rPr lang="en-US" b="0" i="1" smtClean="0">
                                  <a:latin typeface="Cambria Math" panose="02040503050406030204" pitchFamily="18" charset="0"/>
                                </a:rPr>
                                <m:t>𝑣</m:t>
                              </m:r>
                            </m:e>
                            <m:sub>
                              <m:r>
                                <a:rPr lang="en-US" b="0" i="1" smtClean="0">
                                  <a:latin typeface="Cambria Math" panose="02040503050406030204" pitchFamily="18" charset="0"/>
                                </a:rPr>
                                <m:t>𝑓𝑦</m:t>
                              </m:r>
                            </m:sub>
                            <m:sup>
                              <m:r>
                                <a:rPr lang="en-US" b="0" i="1" smtClean="0">
                                  <a:latin typeface="Cambria Math" panose="02040503050406030204" pitchFamily="18" charset="0"/>
                                </a:rPr>
                                <m:t>2</m:t>
                              </m:r>
                            </m:sup>
                          </m:sSubSup>
                        </m:e>
                      </m:rad>
                      <m:r>
                        <a:rPr lang="en-US" b="0" i="1" smtClean="0">
                          <a:latin typeface="Cambria Math" panose="02040503050406030204" pitchFamily="18" charset="0"/>
                        </a:rPr>
                        <m:t>=</m:t>
                      </m:r>
                      <m:rad>
                        <m:radPr>
                          <m:degHide m:val="on"/>
                          <m:ctrlPr>
                            <a:rPr lang="en-US" b="0" i="1" smtClean="0">
                              <a:latin typeface="Cambria Math" panose="02040503050406030204" pitchFamily="18" charset="0"/>
                            </a:rPr>
                          </m:ctrlPr>
                        </m:radPr>
                        <m:deg/>
                        <m:e>
                          <m:sSup>
                            <m:sSupPr>
                              <m:ctrlPr>
                                <a:rPr lang="en-US" b="0" i="1" smtClean="0">
                                  <a:latin typeface="Cambria Math" panose="02040503050406030204" pitchFamily="18" charset="0"/>
                                </a:rPr>
                              </m:ctrlPr>
                            </m:sSupPr>
                            <m:e>
                              <m:d>
                                <m:dPr>
                                  <m:ctrlPr>
                                    <a:rPr lang="en-US" b="0" i="1" smtClean="0">
                                      <a:latin typeface="Cambria Math" panose="02040503050406030204" pitchFamily="18" charset="0"/>
                                    </a:rPr>
                                  </m:ctrlPr>
                                </m:dPr>
                                <m:e>
                                  <m:r>
                                    <a:rPr lang="en-US" b="0" i="1" smtClean="0">
                                      <a:latin typeface="Cambria Math" panose="02040503050406030204" pitchFamily="18" charset="0"/>
                                    </a:rPr>
                                    <m:t>8.66</m:t>
                                  </m:r>
                                  <m:box>
                                    <m:boxPr>
                                      <m:ctrlPr>
                                        <a:rPr lang="en-US" b="0" i="1" smtClean="0">
                                          <a:latin typeface="Cambria Math" panose="02040503050406030204" pitchFamily="18" charset="0"/>
                                        </a:rPr>
                                      </m:ctrlPr>
                                    </m:boxPr>
                                    <m:e>
                                      <m:f>
                                        <m:fPr>
                                          <m:ctrlPr>
                                            <a:rPr lang="en-US" b="0" i="1" smtClean="0">
                                              <a:latin typeface="Cambria Math" panose="02040503050406030204" pitchFamily="18" charset="0"/>
                                            </a:rPr>
                                          </m:ctrlPr>
                                        </m:fPr>
                                        <m:num>
                                          <m:r>
                                            <a:rPr lang="en-US" b="0" i="1" smtClean="0">
                                              <a:latin typeface="Cambria Math" panose="02040503050406030204" pitchFamily="18" charset="0"/>
                                            </a:rPr>
                                            <m:t>𝑚</m:t>
                                          </m:r>
                                        </m:num>
                                        <m:den>
                                          <m:r>
                                            <a:rPr lang="en-US" b="0" i="1" smtClean="0">
                                              <a:latin typeface="Cambria Math" panose="02040503050406030204" pitchFamily="18" charset="0"/>
                                            </a:rPr>
                                            <m:t>𝑠</m:t>
                                          </m:r>
                                        </m:den>
                                      </m:f>
                                    </m:e>
                                  </m:box>
                                </m:e>
                              </m:d>
                            </m:e>
                            <m:sup>
                              <m:r>
                                <a:rPr lang="en-US" b="0" i="1" smtClean="0">
                                  <a:latin typeface="Cambria Math" panose="02040503050406030204" pitchFamily="18" charset="0"/>
                                </a:rPr>
                                <m:t>2</m:t>
                              </m:r>
                            </m:sup>
                          </m:sSup>
                          <m:r>
                            <a:rPr lang="en-US" b="0" i="1" smtClean="0">
                              <a:latin typeface="Cambria Math" panose="02040503050406030204" pitchFamily="18" charset="0"/>
                            </a:rPr>
                            <m:t>+</m:t>
                          </m:r>
                          <m:sSup>
                            <m:sSupPr>
                              <m:ctrlPr>
                                <a:rPr lang="en-US" b="0" i="1" smtClean="0">
                                  <a:latin typeface="Cambria Math" panose="02040503050406030204" pitchFamily="18" charset="0"/>
                                </a:rPr>
                              </m:ctrlPr>
                            </m:sSupPr>
                            <m:e>
                              <m:d>
                                <m:dPr>
                                  <m:ctrlPr>
                                    <a:rPr lang="en-US" b="0" i="1" smtClean="0">
                                      <a:latin typeface="Cambria Math" panose="02040503050406030204" pitchFamily="18" charset="0"/>
                                    </a:rPr>
                                  </m:ctrlPr>
                                </m:dPr>
                                <m:e>
                                  <m:r>
                                    <a:rPr lang="en-US" b="0" i="1" smtClean="0">
                                      <a:latin typeface="Cambria Math" panose="02040503050406030204" pitchFamily="18" charset="0"/>
                                    </a:rPr>
                                    <m:t>−30.3</m:t>
                                  </m:r>
                                  <m:box>
                                    <m:boxPr>
                                      <m:ctrlPr>
                                        <a:rPr lang="en-US" i="1">
                                          <a:latin typeface="Cambria Math" panose="02040503050406030204" pitchFamily="18" charset="0"/>
                                        </a:rPr>
                                      </m:ctrlPr>
                                    </m:boxPr>
                                    <m:e>
                                      <m:f>
                                        <m:fPr>
                                          <m:ctrlPr>
                                            <a:rPr lang="en-US" i="1">
                                              <a:latin typeface="Cambria Math" panose="02040503050406030204" pitchFamily="18" charset="0"/>
                                            </a:rPr>
                                          </m:ctrlPr>
                                        </m:fPr>
                                        <m:num>
                                          <m:r>
                                            <a:rPr lang="en-US" i="1">
                                              <a:latin typeface="Cambria Math" panose="02040503050406030204" pitchFamily="18" charset="0"/>
                                            </a:rPr>
                                            <m:t>𝑚</m:t>
                                          </m:r>
                                        </m:num>
                                        <m:den>
                                          <m:r>
                                            <a:rPr lang="en-US" i="1">
                                              <a:latin typeface="Cambria Math" panose="02040503050406030204" pitchFamily="18" charset="0"/>
                                            </a:rPr>
                                            <m:t>𝑠</m:t>
                                          </m:r>
                                        </m:den>
                                      </m:f>
                                    </m:e>
                                  </m:box>
                                </m:e>
                              </m:d>
                            </m:e>
                            <m:sup>
                              <m:r>
                                <a:rPr lang="en-US" i="1">
                                  <a:latin typeface="Cambria Math" panose="02040503050406030204" pitchFamily="18" charset="0"/>
                                </a:rPr>
                                <m:t>2</m:t>
                              </m:r>
                            </m:sup>
                          </m:sSup>
                        </m:e>
                      </m:rad>
                      <m:r>
                        <a:rPr lang="en-US" b="0" i="1" smtClean="0">
                          <a:latin typeface="Cambria Math" panose="02040503050406030204" pitchFamily="18" charset="0"/>
                        </a:rPr>
                        <m:t>=31.5</m:t>
                      </m:r>
                      <m:box>
                        <m:boxPr>
                          <m:ctrlPr>
                            <a:rPr lang="en-US" b="0" i="1" smtClean="0">
                              <a:latin typeface="Cambria Math" panose="02040503050406030204" pitchFamily="18" charset="0"/>
                            </a:rPr>
                          </m:ctrlPr>
                        </m:boxPr>
                        <m:e>
                          <m:f>
                            <m:fPr>
                              <m:ctrlPr>
                                <a:rPr lang="en-US" b="0" i="1" smtClean="0">
                                  <a:latin typeface="Cambria Math" panose="02040503050406030204" pitchFamily="18" charset="0"/>
                                </a:rPr>
                              </m:ctrlPr>
                            </m:fPr>
                            <m:num>
                              <m:r>
                                <a:rPr lang="en-US" b="0" i="1" smtClean="0">
                                  <a:latin typeface="Cambria Math" panose="02040503050406030204" pitchFamily="18" charset="0"/>
                                </a:rPr>
                                <m:t>𝑚</m:t>
                              </m:r>
                            </m:num>
                            <m:den>
                              <m:r>
                                <a:rPr lang="en-US" b="0" i="1" smtClean="0">
                                  <a:latin typeface="Cambria Math" panose="02040503050406030204" pitchFamily="18" charset="0"/>
                                </a:rPr>
                                <m:t>𝑠</m:t>
                              </m:r>
                            </m:den>
                          </m:f>
                        </m:e>
                      </m:box>
                    </m:oMath>
                  </m:oMathPara>
                </a14:m>
                <a:endParaRPr lang="en-US" dirty="0"/>
              </a:p>
            </p:txBody>
          </p:sp>
        </mc:Choice>
        <mc:Fallback xmlns="">
          <p:sp>
            <p:nvSpPr>
              <p:cNvPr id="14" name="TextBox 13">
                <a:extLst>
                  <a:ext uri="{FF2B5EF4-FFF2-40B4-BE49-F238E27FC236}">
                    <a16:creationId xmlns:a16="http://schemas.microsoft.com/office/drawing/2014/main" id="{DC656DAA-CE6C-8848-9954-1367205C590C}"/>
                  </a:ext>
                </a:extLst>
              </p:cNvPr>
              <p:cNvSpPr txBox="1">
                <a:spLocks noRot="1" noChangeAspect="1" noMove="1" noResize="1" noEditPoints="1" noAdjustHandles="1" noChangeArrowheads="1" noChangeShapeType="1" noTextEdit="1"/>
              </p:cNvSpPr>
              <p:nvPr/>
            </p:nvSpPr>
            <p:spPr>
              <a:xfrm>
                <a:off x="1683517" y="5373049"/>
                <a:ext cx="5466688" cy="602344"/>
              </a:xfrm>
              <a:prstGeom prst="rect">
                <a:avLst/>
              </a:prstGeom>
              <a:blipFill>
                <a:blip r:embed="rId5"/>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7" name="TextBox 16">
                <a:extLst>
                  <a:ext uri="{FF2B5EF4-FFF2-40B4-BE49-F238E27FC236}">
                    <a16:creationId xmlns:a16="http://schemas.microsoft.com/office/drawing/2014/main" id="{C5EB76F2-9425-F842-BBE5-EB0D30B93178}"/>
                  </a:ext>
                </a:extLst>
              </p:cNvPr>
              <p:cNvSpPr txBox="1"/>
              <p:nvPr/>
            </p:nvSpPr>
            <p:spPr>
              <a:xfrm>
                <a:off x="7214100" y="5373049"/>
                <a:ext cx="4468531" cy="645305"/>
              </a:xfrm>
              <a:prstGeom prst="rect">
                <a:avLst/>
              </a:prstGeom>
              <a:noFill/>
            </p:spPr>
            <p:txBody>
              <a:bodyPr wrap="none" lIns="0" tIns="0" rIns="0" bIns="0" rtlCol="0">
                <a:spAutoFit/>
              </a:bodyPr>
              <a:lstStyle/>
              <a:p>
                <a:pPr/>
                <a14:m>
                  <m:oMathPara xmlns:m="http://schemas.openxmlformats.org/officeDocument/2006/math">
                    <m:oMath>
                      <m:r>
                        <a:rPr lang="en-US" i="1" smtClean="0">
                          <a:latin typeface="Cambria Math" panose="02040503050406030204" pitchFamily="18" charset="0"/>
                          <a:ea typeface="Cambria Math" panose="02040503050406030204" pitchFamily="18" charset="0"/>
                        </a:rPr>
                        <m:t>𝜙</m:t>
                      </m:r>
                      <m:r>
                        <a:rPr lang="en-US" b="0" i="1" smtClean="0">
                          <a:latin typeface="Cambria Math" panose="02040503050406030204" pitchFamily="18" charset="0"/>
                          <a:ea typeface="Cambria Math" panose="02040503050406030204" pitchFamily="18" charset="0"/>
                        </a:rPr>
                        <m:t>=</m:t>
                      </m:r>
                      <m:func>
                        <m:funcPr>
                          <m:ctrlPr>
                            <a:rPr lang="en-US" b="0" i="1" smtClean="0">
                              <a:latin typeface="Cambria Math" panose="02040503050406030204" pitchFamily="18" charset="0"/>
                              <a:ea typeface="Cambria Math" panose="02040503050406030204" pitchFamily="18" charset="0"/>
                            </a:rPr>
                          </m:ctrlPr>
                        </m:funcPr>
                        <m:fName>
                          <m:sSup>
                            <m:sSupPr>
                              <m:ctrlPr>
                                <a:rPr lang="en-US" b="0" i="0" smtClean="0">
                                  <a:latin typeface="Cambria Math" panose="02040503050406030204" pitchFamily="18" charset="0"/>
                                  <a:ea typeface="Cambria Math" panose="02040503050406030204" pitchFamily="18" charset="0"/>
                                </a:rPr>
                              </m:ctrlPr>
                            </m:sSupPr>
                            <m:e>
                              <m:r>
                                <m:rPr>
                                  <m:sty m:val="p"/>
                                </m:rPr>
                                <a:rPr lang="en-US" b="0" i="0" smtClean="0">
                                  <a:latin typeface="Cambria Math" panose="02040503050406030204" pitchFamily="18" charset="0"/>
                                  <a:ea typeface="Cambria Math" panose="02040503050406030204" pitchFamily="18" charset="0"/>
                                </a:rPr>
                                <m:t>tan</m:t>
                              </m:r>
                            </m:e>
                            <m:sup>
                              <m:r>
                                <a:rPr lang="en-US" b="0" i="1" smtClean="0">
                                  <a:latin typeface="Cambria Math" panose="02040503050406030204" pitchFamily="18" charset="0"/>
                                  <a:ea typeface="Cambria Math" panose="02040503050406030204" pitchFamily="18" charset="0"/>
                                </a:rPr>
                                <m:t>−1</m:t>
                              </m:r>
                            </m:sup>
                          </m:sSup>
                        </m:fName>
                        <m:e>
                          <m:d>
                            <m:dPr>
                              <m:ctrlPr>
                                <a:rPr lang="en-US" b="0" i="1" smtClean="0">
                                  <a:latin typeface="Cambria Math" panose="02040503050406030204" pitchFamily="18" charset="0"/>
                                  <a:ea typeface="Cambria Math" panose="02040503050406030204" pitchFamily="18" charset="0"/>
                                </a:rPr>
                              </m:ctrlPr>
                            </m:dPr>
                            <m:e>
                              <m:f>
                                <m:fPr>
                                  <m:ctrlPr>
                                    <a:rPr lang="en-US" b="0" i="1" smtClean="0">
                                      <a:latin typeface="Cambria Math" panose="02040503050406030204" pitchFamily="18" charset="0"/>
                                      <a:ea typeface="Cambria Math" panose="02040503050406030204" pitchFamily="18" charset="0"/>
                                    </a:rPr>
                                  </m:ctrlPr>
                                </m:fPr>
                                <m:num>
                                  <m:sSub>
                                    <m:sSubPr>
                                      <m:ctrlPr>
                                        <a:rPr lang="en-US" b="0" i="1" smtClean="0">
                                          <a:latin typeface="Cambria Math" panose="02040503050406030204" pitchFamily="18" charset="0"/>
                                          <a:ea typeface="Cambria Math" panose="02040503050406030204" pitchFamily="18" charset="0"/>
                                        </a:rPr>
                                      </m:ctrlPr>
                                    </m:sSubPr>
                                    <m:e>
                                      <m:r>
                                        <a:rPr lang="en-US" b="0" i="1" smtClean="0">
                                          <a:latin typeface="Cambria Math" panose="02040503050406030204" pitchFamily="18" charset="0"/>
                                          <a:ea typeface="Cambria Math" panose="02040503050406030204" pitchFamily="18" charset="0"/>
                                        </a:rPr>
                                        <m:t>𝑣</m:t>
                                      </m:r>
                                    </m:e>
                                    <m:sub>
                                      <m:r>
                                        <a:rPr lang="en-US" b="0" i="1" smtClean="0">
                                          <a:latin typeface="Cambria Math" panose="02040503050406030204" pitchFamily="18" charset="0"/>
                                          <a:ea typeface="Cambria Math" panose="02040503050406030204" pitchFamily="18" charset="0"/>
                                        </a:rPr>
                                        <m:t>𝑓𝑦</m:t>
                                      </m:r>
                                    </m:sub>
                                  </m:sSub>
                                </m:num>
                                <m:den>
                                  <m:sSub>
                                    <m:sSubPr>
                                      <m:ctrlPr>
                                        <a:rPr lang="en-US" b="0" i="1" smtClean="0">
                                          <a:latin typeface="Cambria Math" panose="02040503050406030204" pitchFamily="18" charset="0"/>
                                          <a:ea typeface="Cambria Math" panose="02040503050406030204" pitchFamily="18" charset="0"/>
                                        </a:rPr>
                                      </m:ctrlPr>
                                    </m:sSubPr>
                                    <m:e>
                                      <m:r>
                                        <a:rPr lang="en-US" b="0" i="1" smtClean="0">
                                          <a:latin typeface="Cambria Math" panose="02040503050406030204" pitchFamily="18" charset="0"/>
                                          <a:ea typeface="Cambria Math" panose="02040503050406030204" pitchFamily="18" charset="0"/>
                                        </a:rPr>
                                        <m:t>𝑣</m:t>
                                      </m:r>
                                    </m:e>
                                    <m:sub>
                                      <m:r>
                                        <a:rPr lang="en-US" b="0" i="1" smtClean="0">
                                          <a:latin typeface="Cambria Math" panose="02040503050406030204" pitchFamily="18" charset="0"/>
                                          <a:ea typeface="Cambria Math" panose="02040503050406030204" pitchFamily="18" charset="0"/>
                                        </a:rPr>
                                        <m:t>𝑓𝑥</m:t>
                                      </m:r>
                                    </m:sub>
                                  </m:sSub>
                                </m:den>
                              </m:f>
                            </m:e>
                          </m:d>
                        </m:e>
                      </m:func>
                      <m:r>
                        <a:rPr lang="en-US" b="0" i="1" smtClean="0">
                          <a:latin typeface="Cambria Math" panose="02040503050406030204" pitchFamily="18" charset="0"/>
                          <a:ea typeface="Cambria Math" panose="02040503050406030204" pitchFamily="18" charset="0"/>
                        </a:rPr>
                        <m:t>=</m:t>
                      </m:r>
                      <m:func>
                        <m:funcPr>
                          <m:ctrlPr>
                            <a:rPr lang="en-US" b="0" i="1" smtClean="0">
                              <a:latin typeface="Cambria Math" panose="02040503050406030204" pitchFamily="18" charset="0"/>
                              <a:ea typeface="Cambria Math" panose="02040503050406030204" pitchFamily="18" charset="0"/>
                            </a:rPr>
                          </m:ctrlPr>
                        </m:funcPr>
                        <m:fName>
                          <m:sSup>
                            <m:sSupPr>
                              <m:ctrlPr>
                                <a:rPr lang="en-US" b="0" i="0" smtClean="0">
                                  <a:latin typeface="Cambria Math" panose="02040503050406030204" pitchFamily="18" charset="0"/>
                                  <a:ea typeface="Cambria Math" panose="02040503050406030204" pitchFamily="18" charset="0"/>
                                </a:rPr>
                              </m:ctrlPr>
                            </m:sSupPr>
                            <m:e>
                              <m:r>
                                <m:rPr>
                                  <m:sty m:val="p"/>
                                </m:rPr>
                                <a:rPr lang="en-US" b="0" i="0" smtClean="0">
                                  <a:latin typeface="Cambria Math" panose="02040503050406030204" pitchFamily="18" charset="0"/>
                                  <a:ea typeface="Cambria Math" panose="02040503050406030204" pitchFamily="18" charset="0"/>
                                </a:rPr>
                                <m:t>tan</m:t>
                              </m:r>
                            </m:e>
                            <m:sup>
                              <m:r>
                                <a:rPr lang="en-US" b="0" i="1" smtClean="0">
                                  <a:latin typeface="Cambria Math" panose="02040503050406030204" pitchFamily="18" charset="0"/>
                                  <a:ea typeface="Cambria Math" panose="02040503050406030204" pitchFamily="18" charset="0"/>
                                </a:rPr>
                                <m:t>−1</m:t>
                              </m:r>
                            </m:sup>
                          </m:sSup>
                        </m:fName>
                        <m:e>
                          <m:d>
                            <m:dPr>
                              <m:ctrlPr>
                                <a:rPr lang="en-US" i="1">
                                  <a:latin typeface="Cambria Math" panose="02040503050406030204" pitchFamily="18" charset="0"/>
                                </a:rPr>
                              </m:ctrlPr>
                            </m:dPr>
                            <m:e>
                              <m:f>
                                <m:fPr>
                                  <m:ctrlPr>
                                    <a:rPr lang="en-US" i="1">
                                      <a:latin typeface="Cambria Math" panose="02040503050406030204" pitchFamily="18" charset="0"/>
                                    </a:rPr>
                                  </m:ctrlPr>
                                </m:fPr>
                                <m:num>
                                  <m:r>
                                    <a:rPr lang="en-US" i="1">
                                      <a:latin typeface="Cambria Math" panose="02040503050406030204" pitchFamily="18" charset="0"/>
                                    </a:rPr>
                                    <m:t>−30.3</m:t>
                                  </m:r>
                                  <m:box>
                                    <m:boxPr>
                                      <m:ctrlPr>
                                        <a:rPr lang="en-US" i="1">
                                          <a:latin typeface="Cambria Math" panose="02040503050406030204" pitchFamily="18" charset="0"/>
                                        </a:rPr>
                                      </m:ctrlPr>
                                    </m:boxPr>
                                    <m:e>
                                      <m:f>
                                        <m:fPr>
                                          <m:ctrlPr>
                                            <a:rPr lang="en-US" i="1">
                                              <a:latin typeface="Cambria Math" panose="02040503050406030204" pitchFamily="18" charset="0"/>
                                            </a:rPr>
                                          </m:ctrlPr>
                                        </m:fPr>
                                        <m:num>
                                          <m:r>
                                            <a:rPr lang="en-US" i="1">
                                              <a:latin typeface="Cambria Math" panose="02040503050406030204" pitchFamily="18" charset="0"/>
                                            </a:rPr>
                                            <m:t>𝑚</m:t>
                                          </m:r>
                                        </m:num>
                                        <m:den>
                                          <m:r>
                                            <a:rPr lang="en-US" i="1">
                                              <a:latin typeface="Cambria Math" panose="02040503050406030204" pitchFamily="18" charset="0"/>
                                            </a:rPr>
                                            <m:t>𝑠</m:t>
                                          </m:r>
                                        </m:den>
                                      </m:f>
                                    </m:e>
                                  </m:box>
                                </m:num>
                                <m:den>
                                  <m:r>
                                    <a:rPr lang="en-US" b="0" i="1" smtClean="0">
                                      <a:latin typeface="Cambria Math" panose="02040503050406030204" pitchFamily="18" charset="0"/>
                                      <a:ea typeface="Cambria Math" panose="02040503050406030204" pitchFamily="18" charset="0"/>
                                    </a:rPr>
                                    <m:t>8.66</m:t>
                                  </m:r>
                                  <m:box>
                                    <m:boxPr>
                                      <m:ctrlPr>
                                        <a:rPr lang="en-US" i="1">
                                          <a:latin typeface="Cambria Math" panose="02040503050406030204" pitchFamily="18" charset="0"/>
                                        </a:rPr>
                                      </m:ctrlPr>
                                    </m:boxPr>
                                    <m:e>
                                      <m:f>
                                        <m:fPr>
                                          <m:ctrlPr>
                                            <a:rPr lang="en-US" i="1">
                                              <a:latin typeface="Cambria Math" panose="02040503050406030204" pitchFamily="18" charset="0"/>
                                            </a:rPr>
                                          </m:ctrlPr>
                                        </m:fPr>
                                        <m:num>
                                          <m:r>
                                            <a:rPr lang="en-US" i="1">
                                              <a:latin typeface="Cambria Math" panose="02040503050406030204" pitchFamily="18" charset="0"/>
                                            </a:rPr>
                                            <m:t>𝑚</m:t>
                                          </m:r>
                                        </m:num>
                                        <m:den>
                                          <m:r>
                                            <a:rPr lang="en-US" i="1">
                                              <a:latin typeface="Cambria Math" panose="02040503050406030204" pitchFamily="18" charset="0"/>
                                            </a:rPr>
                                            <m:t>𝑠</m:t>
                                          </m:r>
                                        </m:den>
                                      </m:f>
                                    </m:e>
                                  </m:box>
                                </m:den>
                              </m:f>
                            </m:e>
                          </m:d>
                        </m:e>
                      </m:func>
                      <m:r>
                        <a:rPr lang="en-US" b="0" i="1" smtClean="0">
                          <a:latin typeface="Cambria Math" panose="02040503050406030204" pitchFamily="18" charset="0"/>
                          <a:ea typeface="Cambria Math" panose="02040503050406030204" pitchFamily="18" charset="0"/>
                        </a:rPr>
                        <m:t>=−</m:t>
                      </m:r>
                      <m:sSup>
                        <m:sSupPr>
                          <m:ctrlPr>
                            <a:rPr lang="en-US" b="0" i="1" smtClean="0">
                              <a:latin typeface="Cambria Math" panose="02040503050406030204" pitchFamily="18" charset="0"/>
                              <a:ea typeface="Cambria Math" panose="02040503050406030204" pitchFamily="18" charset="0"/>
                            </a:rPr>
                          </m:ctrlPr>
                        </m:sSupPr>
                        <m:e>
                          <m:r>
                            <a:rPr lang="en-US" b="0" i="1" smtClean="0">
                              <a:latin typeface="Cambria Math" panose="02040503050406030204" pitchFamily="18" charset="0"/>
                              <a:ea typeface="Cambria Math" panose="02040503050406030204" pitchFamily="18" charset="0"/>
                            </a:rPr>
                            <m:t>74</m:t>
                          </m:r>
                        </m:e>
                        <m:sup>
                          <m:r>
                            <a:rPr lang="en-US" b="0" i="1" smtClean="0">
                              <a:latin typeface="Cambria Math" panose="02040503050406030204" pitchFamily="18" charset="0"/>
                              <a:ea typeface="Cambria Math" panose="02040503050406030204" pitchFamily="18" charset="0"/>
                            </a:rPr>
                            <m:t>0</m:t>
                          </m:r>
                        </m:sup>
                      </m:sSup>
                    </m:oMath>
                  </m:oMathPara>
                </a14:m>
                <a:endParaRPr lang="en-US" dirty="0"/>
              </a:p>
            </p:txBody>
          </p:sp>
        </mc:Choice>
        <mc:Fallback xmlns="">
          <p:sp>
            <p:nvSpPr>
              <p:cNvPr id="17" name="TextBox 16">
                <a:extLst>
                  <a:ext uri="{FF2B5EF4-FFF2-40B4-BE49-F238E27FC236}">
                    <a16:creationId xmlns:a16="http://schemas.microsoft.com/office/drawing/2014/main" id="{C5EB76F2-9425-F842-BBE5-EB0D30B93178}"/>
                  </a:ext>
                </a:extLst>
              </p:cNvPr>
              <p:cNvSpPr txBox="1">
                <a:spLocks noRot="1" noChangeAspect="1" noMove="1" noResize="1" noEditPoints="1" noAdjustHandles="1" noChangeArrowheads="1" noChangeShapeType="1" noTextEdit="1"/>
              </p:cNvSpPr>
              <p:nvPr/>
            </p:nvSpPr>
            <p:spPr>
              <a:xfrm>
                <a:off x="7214100" y="5373049"/>
                <a:ext cx="4468531" cy="645305"/>
              </a:xfrm>
              <a:prstGeom prst="rect">
                <a:avLst/>
              </a:prstGeom>
              <a:blipFill>
                <a:blip r:embed="rId6"/>
                <a:stretch>
                  <a:fillRect l="-850" b="-11538"/>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8" name="TextBox 17">
                <a:extLst>
                  <a:ext uri="{FF2B5EF4-FFF2-40B4-BE49-F238E27FC236}">
                    <a16:creationId xmlns:a16="http://schemas.microsoft.com/office/drawing/2014/main" id="{CA91CF6C-63C4-CB40-9592-C26B9F25FCE5}"/>
                  </a:ext>
                </a:extLst>
              </p:cNvPr>
              <p:cNvSpPr txBox="1"/>
              <p:nvPr/>
            </p:nvSpPr>
            <p:spPr>
              <a:xfrm>
                <a:off x="277906" y="6008787"/>
                <a:ext cx="10701313" cy="694357"/>
              </a:xfrm>
              <a:prstGeom prst="rect">
                <a:avLst/>
              </a:prstGeom>
              <a:noFill/>
            </p:spPr>
            <p:txBody>
              <a:bodyPr wrap="square" rtlCol="0">
                <a:spAutoFit/>
              </a:bodyPr>
              <a:lstStyle/>
              <a:p>
                <a:pPr marL="285750" indent="-285750">
                  <a:buFont typeface="Arial" panose="020B0604020202020204" pitchFamily="34" charset="0"/>
                  <a:buChar char="•"/>
                </a:pPr>
                <a:r>
                  <a:rPr lang="en-US" dirty="0">
                    <a:latin typeface="Times New Roman" panose="02020603050405020304" pitchFamily="18" charset="0"/>
                    <a:cs typeface="Times New Roman" panose="02020603050405020304" pitchFamily="18" charset="0"/>
                  </a:rPr>
                  <a:t>Thus, the impact velocity has a magnitude of </a:t>
                </a:r>
                <a14:m>
                  <m:oMath xmlns:m="http://schemas.openxmlformats.org/officeDocument/2006/math">
                    <m:r>
                      <a:rPr lang="en-US" i="1">
                        <a:latin typeface="Cambria Math" panose="02040503050406030204" pitchFamily="18" charset="0"/>
                      </a:rPr>
                      <m:t>31.5</m:t>
                    </m:r>
                    <m:box>
                      <m:boxPr>
                        <m:ctrlPr>
                          <a:rPr lang="en-US" i="1">
                            <a:latin typeface="Cambria Math" panose="02040503050406030204" pitchFamily="18" charset="0"/>
                          </a:rPr>
                        </m:ctrlPr>
                      </m:boxPr>
                      <m:e>
                        <m:f>
                          <m:fPr>
                            <m:ctrlPr>
                              <a:rPr lang="en-US" i="1">
                                <a:latin typeface="Cambria Math" panose="02040503050406030204" pitchFamily="18" charset="0"/>
                              </a:rPr>
                            </m:ctrlPr>
                          </m:fPr>
                          <m:num>
                            <m:r>
                              <a:rPr lang="en-US" i="1">
                                <a:latin typeface="Cambria Math" panose="02040503050406030204" pitchFamily="18" charset="0"/>
                              </a:rPr>
                              <m:t>𝑚</m:t>
                            </m:r>
                          </m:num>
                          <m:den>
                            <m:r>
                              <a:rPr lang="en-US" i="1">
                                <a:latin typeface="Cambria Math" panose="02040503050406030204" pitchFamily="18" charset="0"/>
                              </a:rPr>
                              <m:t>𝑠</m:t>
                            </m:r>
                          </m:den>
                        </m:f>
                      </m:e>
                    </m:box>
                    <m:r>
                      <a:rPr lang="en-US" i="1">
                        <a:latin typeface="Cambria Math" panose="02040503050406030204" pitchFamily="18" charset="0"/>
                      </a:rPr>
                      <m:t> </m:t>
                    </m:r>
                    <m:d>
                      <m:dPr>
                        <m:ctrlPr>
                          <a:rPr lang="en-US" b="0" i="1" smtClean="0">
                            <a:latin typeface="Cambria Math" panose="02040503050406030204" pitchFamily="18" charset="0"/>
                          </a:rPr>
                        </m:ctrlPr>
                      </m:dPr>
                      <m:e>
                        <m:r>
                          <a:rPr lang="en-US" b="0" i="1" smtClean="0">
                            <a:latin typeface="Cambria Math" panose="02040503050406030204" pitchFamily="18" charset="0"/>
                          </a:rPr>
                          <m:t>~71</m:t>
                        </m:r>
                        <m:box>
                          <m:boxPr>
                            <m:ctrlPr>
                              <a:rPr lang="en-US" b="0" i="1" smtClean="0">
                                <a:latin typeface="Cambria Math" panose="02040503050406030204" pitchFamily="18" charset="0"/>
                              </a:rPr>
                            </m:ctrlPr>
                          </m:boxPr>
                          <m:e>
                            <m:f>
                              <m:fPr>
                                <m:ctrlPr>
                                  <a:rPr lang="en-US" b="0" i="1" smtClean="0">
                                    <a:latin typeface="Cambria Math" panose="02040503050406030204" pitchFamily="18" charset="0"/>
                                  </a:rPr>
                                </m:ctrlPr>
                              </m:fPr>
                              <m:num>
                                <m:r>
                                  <a:rPr lang="en-US" b="0" i="1" smtClean="0">
                                    <a:latin typeface="Cambria Math" panose="02040503050406030204" pitchFamily="18" charset="0"/>
                                  </a:rPr>
                                  <m:t>𝑚𝑖</m:t>
                                </m:r>
                              </m:num>
                              <m:den>
                                <m:r>
                                  <a:rPr lang="en-US" b="0" i="1" smtClean="0">
                                    <a:latin typeface="Cambria Math" panose="02040503050406030204" pitchFamily="18" charset="0"/>
                                  </a:rPr>
                                  <m:t>ℎ𝑟</m:t>
                                </m:r>
                              </m:den>
                            </m:f>
                          </m:e>
                        </m:box>
                      </m:e>
                    </m:d>
                  </m:oMath>
                </a14:m>
                <a:r>
                  <a:rPr lang="en-US" dirty="0">
                    <a:latin typeface="Times New Roman" panose="02020603050405020304" pitchFamily="18" charset="0"/>
                    <a:cs typeface="Times New Roman" panose="02020603050405020304" pitchFamily="18" charset="0"/>
                  </a:rPr>
                  <a:t>and is pointed at </a:t>
                </a:r>
                <a14:m>
                  <m:oMath xmlns:m="http://schemas.openxmlformats.org/officeDocument/2006/math">
                    <m:sSup>
                      <m:sSupPr>
                        <m:ctrlPr>
                          <a:rPr lang="en-US" i="1">
                            <a:latin typeface="Cambria Math" panose="02040503050406030204" pitchFamily="18" charset="0"/>
                            <a:ea typeface="Cambria Math" panose="02040503050406030204" pitchFamily="18" charset="0"/>
                          </a:rPr>
                        </m:ctrlPr>
                      </m:sSupPr>
                      <m:e>
                        <m:r>
                          <a:rPr lang="en-US" i="1">
                            <a:latin typeface="Cambria Math" panose="02040503050406030204" pitchFamily="18" charset="0"/>
                            <a:ea typeface="Cambria Math" panose="02040503050406030204" pitchFamily="18" charset="0"/>
                          </a:rPr>
                          <m:t>74</m:t>
                        </m:r>
                      </m:e>
                      <m:sup>
                        <m:r>
                          <a:rPr lang="en-US" i="1">
                            <a:latin typeface="Cambria Math" panose="02040503050406030204" pitchFamily="18" charset="0"/>
                            <a:ea typeface="Cambria Math" panose="02040503050406030204" pitchFamily="18" charset="0"/>
                          </a:rPr>
                          <m:t>0</m:t>
                        </m:r>
                      </m:sup>
                    </m:sSup>
                    <m:r>
                      <a:rPr lang="en-US" i="1">
                        <a:latin typeface="Cambria Math" panose="02040503050406030204" pitchFamily="18" charset="0"/>
                        <a:ea typeface="Cambria Math" panose="02040503050406030204" pitchFamily="18" charset="0"/>
                      </a:rPr>
                      <m:t> </m:t>
                    </m:r>
                  </m:oMath>
                </a14:m>
                <a:r>
                  <a:rPr lang="en-US" dirty="0">
                    <a:latin typeface="Times New Roman" panose="02020603050405020304" pitchFamily="18" charset="0"/>
                    <a:cs typeface="Times New Roman" panose="02020603050405020304" pitchFamily="18" charset="0"/>
                  </a:rPr>
                  <a:t>below the positive x-axis.  By the way, don’t toss anything off of a tall building.  At these speeds you could really hurt (or kill) someone.</a:t>
                </a:r>
              </a:p>
            </p:txBody>
          </p:sp>
        </mc:Choice>
        <mc:Fallback xmlns="">
          <p:sp>
            <p:nvSpPr>
              <p:cNvPr id="18" name="TextBox 17">
                <a:extLst>
                  <a:ext uri="{FF2B5EF4-FFF2-40B4-BE49-F238E27FC236}">
                    <a16:creationId xmlns:a16="http://schemas.microsoft.com/office/drawing/2014/main" id="{CA91CF6C-63C4-CB40-9592-C26B9F25FCE5}"/>
                  </a:ext>
                </a:extLst>
              </p:cNvPr>
              <p:cNvSpPr txBox="1">
                <a:spLocks noRot="1" noChangeAspect="1" noMove="1" noResize="1" noEditPoints="1" noAdjustHandles="1" noChangeArrowheads="1" noChangeShapeType="1" noTextEdit="1"/>
              </p:cNvSpPr>
              <p:nvPr/>
            </p:nvSpPr>
            <p:spPr>
              <a:xfrm>
                <a:off x="277906" y="6008787"/>
                <a:ext cx="10701313" cy="694357"/>
              </a:xfrm>
              <a:prstGeom prst="rect">
                <a:avLst/>
              </a:prstGeom>
              <a:blipFill>
                <a:blip r:embed="rId7"/>
                <a:stretch>
                  <a:fillRect l="-474" t="-1818" b="-14545"/>
                </a:stretch>
              </a:blipFill>
            </p:spPr>
            <p:txBody>
              <a:bodyPr/>
              <a:lstStyle/>
              <a:p>
                <a:r>
                  <a:rPr lang="en-US">
                    <a:noFill/>
                  </a:rPr>
                  <a:t> </a:t>
                </a:r>
              </a:p>
            </p:txBody>
          </p:sp>
        </mc:Fallback>
      </mc:AlternateContent>
    </p:spTree>
    <p:extLst>
      <p:ext uri="{BB962C8B-B14F-4D97-AF65-F5344CB8AC3E}">
        <p14:creationId xmlns:p14="http://schemas.microsoft.com/office/powerpoint/2010/main" val="160987493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A5AD74F6-3627-6A87-1FE4-B740FECFF864}"/>
              </a:ext>
            </a:extLst>
          </p:cNvPr>
          <p:cNvSpPr/>
          <p:nvPr/>
        </p:nvSpPr>
        <p:spPr>
          <a:xfrm>
            <a:off x="277905" y="4051604"/>
            <a:ext cx="11065536" cy="2677656"/>
          </a:xfrm>
          <a:prstGeom prst="rect">
            <a:avLst/>
          </a:prstGeom>
        </p:spPr>
        <p:txBody>
          <a:bodyPr wrap="square">
            <a:spAutoFit/>
          </a:bodyPr>
          <a:lstStyle/>
          <a:p>
            <a:pPr marL="285750" marR="0" lvl="0" indent="-285750">
              <a:spcBef>
                <a:spcPts val="0"/>
              </a:spcBef>
              <a:spcAft>
                <a:spcPts val="0"/>
              </a:spcAft>
              <a:buFont typeface="Arial" panose="020B0604020202020204" pitchFamily="34" charset="0"/>
              <a:buChar char="•"/>
            </a:pPr>
            <a:r>
              <a:rPr lang="en-US" dirty="0">
                <a:solidFill>
                  <a:srgbClr val="131313"/>
                </a:solidFill>
                <a:latin typeface="Times New Roman" panose="02020603050405020304" pitchFamily="18" charset="0"/>
                <a:ea typeface="Times New Roman" panose="02020603050405020304" pitchFamily="18" charset="0"/>
              </a:rPr>
              <a:t>With what magnitude of the initial velocity (launch speed), at the top of the volcano, would the lava bomb have to have for the lava bomb to land at the base of the volcano?</a:t>
            </a:r>
          </a:p>
          <a:p>
            <a:pPr marL="342900" marR="0" lvl="0" indent="-342900">
              <a:spcBef>
                <a:spcPts val="0"/>
              </a:spcBef>
              <a:spcAft>
                <a:spcPts val="0"/>
              </a:spcAft>
              <a:buFont typeface="Arial" panose="020B0604020202020204" pitchFamily="34" charset="0"/>
              <a:buChar char="•"/>
            </a:pPr>
            <a:endParaRPr lang="en-US" dirty="0">
              <a:latin typeface="Times New Roman" panose="02020603050405020304" pitchFamily="18" charset="0"/>
              <a:ea typeface="Times New Roman" panose="02020603050405020304" pitchFamily="18" charset="0"/>
            </a:endParaRPr>
          </a:p>
          <a:p>
            <a:pPr marL="285750" marR="0" lvl="0" indent="-285750">
              <a:spcBef>
                <a:spcPts val="0"/>
              </a:spcBef>
              <a:spcAft>
                <a:spcPts val="0"/>
              </a:spcAft>
              <a:buFont typeface="Arial" panose="020B0604020202020204" pitchFamily="34" charset="0"/>
              <a:buChar char="•"/>
            </a:pPr>
            <a:r>
              <a:rPr lang="en-US" dirty="0">
                <a:solidFill>
                  <a:srgbClr val="131313"/>
                </a:solidFill>
                <a:latin typeface="Times New Roman" panose="02020603050405020304" pitchFamily="18" charset="0"/>
                <a:ea typeface="Times New Roman" panose="02020603050405020304" pitchFamily="18" charset="0"/>
              </a:rPr>
              <a:t>What would be the time of flight of this lava bomb from the top of the volcano to its base?</a:t>
            </a:r>
          </a:p>
          <a:p>
            <a:pPr marL="342900" marR="0" lvl="0" indent="-342900">
              <a:spcBef>
                <a:spcPts val="0"/>
              </a:spcBef>
              <a:spcAft>
                <a:spcPts val="0"/>
              </a:spcAft>
              <a:buFont typeface="Arial" panose="020B0604020202020204" pitchFamily="34" charset="0"/>
              <a:buChar char="•"/>
            </a:pPr>
            <a:endParaRPr lang="en-US" dirty="0">
              <a:latin typeface="Times New Roman" panose="02020603050405020304" pitchFamily="18" charset="0"/>
              <a:ea typeface="Times New Roman" panose="02020603050405020304" pitchFamily="18" charset="0"/>
            </a:endParaRPr>
          </a:p>
          <a:p>
            <a:pPr marL="285750" marR="0" lvl="0" indent="-285750">
              <a:spcBef>
                <a:spcPts val="0"/>
              </a:spcBef>
              <a:spcAft>
                <a:spcPts val="0"/>
              </a:spcAft>
              <a:buFont typeface="Arial" panose="020B0604020202020204" pitchFamily="34" charset="0"/>
              <a:buChar char="•"/>
            </a:pPr>
            <a:r>
              <a:rPr lang="en-US" dirty="0">
                <a:solidFill>
                  <a:srgbClr val="131313"/>
                </a:solidFill>
                <a:latin typeface="Times New Roman" panose="02020603050405020304" pitchFamily="18" charset="0"/>
                <a:ea typeface="Times New Roman" panose="02020603050405020304" pitchFamily="18" charset="0"/>
              </a:rPr>
              <a:t>What is the final velocity of the lava bomb, expressed as a magnitude and direction, just before the lava bomb hits the ground at the base?  This is the impact velocity.</a:t>
            </a:r>
          </a:p>
          <a:p>
            <a:pPr marL="342900" marR="0" lvl="0" indent="-342900">
              <a:spcBef>
                <a:spcPts val="0"/>
              </a:spcBef>
              <a:spcAft>
                <a:spcPts val="0"/>
              </a:spcAft>
              <a:buFont typeface="Arial" panose="020B0604020202020204" pitchFamily="34" charset="0"/>
              <a:buChar char="•"/>
            </a:pPr>
            <a:endParaRPr lang="en-US" dirty="0">
              <a:latin typeface="Times New Roman" panose="02020603050405020304" pitchFamily="18" charset="0"/>
              <a:ea typeface="Times New Roman" panose="02020603050405020304" pitchFamily="18" charset="0"/>
            </a:endParaRPr>
          </a:p>
          <a:p>
            <a:pPr marL="285750" marR="0" lvl="0" indent="-285750">
              <a:spcBef>
                <a:spcPts val="0"/>
              </a:spcBef>
              <a:spcAft>
                <a:spcPts val="0"/>
              </a:spcAft>
              <a:buFont typeface="Arial" panose="020B0604020202020204" pitchFamily="34" charset="0"/>
              <a:buChar char="•"/>
            </a:pPr>
            <a:r>
              <a:rPr lang="en-US" dirty="0">
                <a:solidFill>
                  <a:srgbClr val="131313"/>
                </a:solidFill>
                <a:latin typeface="Times New Roman" panose="02020603050405020304" pitchFamily="18" charset="0"/>
                <a:ea typeface="Times New Roman" panose="02020603050405020304" pitchFamily="18" charset="0"/>
              </a:rPr>
              <a:t>What is the acceleration of the lava bomb just before it hits the ground at the base?</a:t>
            </a:r>
            <a:endParaRPr lang="en-US" dirty="0">
              <a:effectLst/>
              <a:latin typeface="Times New Roman" panose="02020603050405020304" pitchFamily="18" charset="0"/>
              <a:ea typeface="Times New Roman" panose="02020603050405020304" pitchFamily="18" charset="0"/>
            </a:endParaRPr>
          </a:p>
        </p:txBody>
      </p:sp>
      <p:sp>
        <p:nvSpPr>
          <p:cNvPr id="5" name="TextBox 4">
            <a:extLst>
              <a:ext uri="{FF2B5EF4-FFF2-40B4-BE49-F238E27FC236}">
                <a16:creationId xmlns:a16="http://schemas.microsoft.com/office/drawing/2014/main" id="{4E64C576-A45C-F730-39A4-D3D124BBF5F9}"/>
              </a:ext>
            </a:extLst>
          </p:cNvPr>
          <p:cNvSpPr txBox="1"/>
          <p:nvPr/>
        </p:nvSpPr>
        <p:spPr>
          <a:xfrm>
            <a:off x="198392" y="1089776"/>
            <a:ext cx="7419259" cy="3139321"/>
          </a:xfrm>
          <a:prstGeom prst="rect">
            <a:avLst/>
          </a:prstGeom>
          <a:noFill/>
        </p:spPr>
        <p:txBody>
          <a:bodyPr wrap="square" rtlCol="0">
            <a:spAutoFit/>
          </a:bodyPr>
          <a:lstStyle/>
          <a:p>
            <a:r>
              <a:rPr lang="en-US" dirty="0">
                <a:latin typeface="Times New Roman" panose="02020603050405020304" pitchFamily="18" charset="0"/>
                <a:cs typeface="Times New Roman" panose="02020603050405020304" pitchFamily="18" charset="0"/>
              </a:rPr>
              <a:t>Example 3:</a:t>
            </a:r>
          </a:p>
          <a:p>
            <a:endParaRPr lang="en-US" dirty="0">
              <a:latin typeface="Times New Roman" panose="02020603050405020304" pitchFamily="18" charset="0"/>
              <a:cs typeface="Times New Roman" panose="02020603050405020304" pitchFamily="18" charset="0"/>
            </a:endParaRPr>
          </a:p>
          <a:p>
            <a:pPr algn="just"/>
            <a:r>
              <a:rPr lang="en-US" altLang="en-US" dirty="0">
                <a:latin typeface="Times New Roman" panose="02020603050405020304" pitchFamily="18" charset="0"/>
                <a:ea typeface="Times New Roman" panose="02020603050405020304" pitchFamily="18" charset="0"/>
                <a:cs typeface="Times New Roman" panose="02020603050405020304" pitchFamily="18" charset="0"/>
              </a:rPr>
              <a:t>The islands of Hawaii are a beautiful place to live and a great vacation spot, boasting lush tropical forests, pristine beaches, and an active volcano.  In 2018 the volcano Kilauea was actively erupting on the big island of Hawaii.  Some residents were trying to defend their homes from active lava flows and from lava bombs.  In fact, a man made the news in May 2018 after he was hit by a lava bomb trying to save his home.  Lava bombs are </a:t>
            </a:r>
            <a:r>
              <a:rPr lang="en-US" altLang="en-US" dirty="0">
                <a:solidFill>
                  <a:srgbClr val="131313"/>
                </a:solidFill>
                <a:latin typeface="Times New Roman" panose="02020603050405020304" pitchFamily="18" charset="0"/>
                <a:ea typeface="Times New Roman" panose="02020603050405020304" pitchFamily="18" charset="0"/>
                <a:cs typeface="Times New Roman" panose="02020603050405020304" pitchFamily="18" charset="0"/>
              </a:rPr>
              <a:t>solid chunks of rock ejected from a volcano. Consider a schematic of a volcano, shown on the right, with a lava bomb being ejected.</a:t>
            </a:r>
            <a:endParaRPr lang="en-US" altLang="en-US" dirty="0">
              <a:latin typeface="Times New Roman" panose="02020603050405020304" pitchFamily="18" charset="0"/>
              <a:cs typeface="Times New Roman" panose="02020603050405020304" pitchFamily="18" charset="0"/>
            </a:endParaRPr>
          </a:p>
          <a:p>
            <a:endParaRPr lang="en-US" dirty="0"/>
          </a:p>
        </p:txBody>
      </p:sp>
      <p:sp>
        <p:nvSpPr>
          <p:cNvPr id="6" name="TextBox 5">
            <a:extLst>
              <a:ext uri="{FF2B5EF4-FFF2-40B4-BE49-F238E27FC236}">
                <a16:creationId xmlns:a16="http://schemas.microsoft.com/office/drawing/2014/main" id="{4D25E0D2-543D-3FF8-F9F0-6E5993D0556A}"/>
              </a:ext>
            </a:extLst>
          </p:cNvPr>
          <p:cNvSpPr txBox="1"/>
          <p:nvPr/>
        </p:nvSpPr>
        <p:spPr>
          <a:xfrm>
            <a:off x="277906" y="197224"/>
            <a:ext cx="11116235" cy="892552"/>
          </a:xfrm>
          <a:prstGeom prst="rect">
            <a:avLst/>
          </a:prstGeom>
          <a:noFill/>
        </p:spPr>
        <p:txBody>
          <a:bodyPr wrap="square" rtlCol="0">
            <a:spAutoFit/>
          </a:bodyPr>
          <a:lstStyle/>
          <a:p>
            <a:r>
              <a:rPr lang="en-US" sz="2600" dirty="0">
                <a:latin typeface="Times New Roman" panose="02020603050405020304" pitchFamily="18" charset="0"/>
                <a:cs typeface="Times New Roman" panose="02020603050405020304" pitchFamily="18" charset="0"/>
              </a:rPr>
              <a:t>Motion in 2D</a:t>
            </a:r>
          </a:p>
          <a:p>
            <a:r>
              <a:rPr lang="en-US" sz="2600" dirty="0">
                <a:latin typeface="Times New Roman" panose="02020603050405020304" pitchFamily="18" charset="0"/>
                <a:cs typeface="Times New Roman" panose="02020603050405020304" pitchFamily="18" charset="0"/>
              </a:rPr>
              <a:t>	- projectile motion</a:t>
            </a:r>
          </a:p>
        </p:txBody>
      </p:sp>
      <p:pic>
        <p:nvPicPr>
          <p:cNvPr id="7" name="Picture 70">
            <a:extLst>
              <a:ext uri="{FF2B5EF4-FFF2-40B4-BE49-F238E27FC236}">
                <a16:creationId xmlns:a16="http://schemas.microsoft.com/office/drawing/2014/main" id="{943E72F9-3A14-2F33-70EF-AFEB5F4C60C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861852" y="643500"/>
            <a:ext cx="4260573" cy="286230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9010691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5" name="TextBox 4">
                <a:extLst>
                  <a:ext uri="{FF2B5EF4-FFF2-40B4-BE49-F238E27FC236}">
                    <a16:creationId xmlns:a16="http://schemas.microsoft.com/office/drawing/2014/main" id="{E20F5784-30AA-2B67-ADA8-1DCE72E34F7C}"/>
                  </a:ext>
                </a:extLst>
              </p:cNvPr>
              <p:cNvSpPr txBox="1"/>
              <p:nvPr/>
            </p:nvSpPr>
            <p:spPr>
              <a:xfrm>
                <a:off x="572756" y="3541845"/>
                <a:ext cx="5012013" cy="529119"/>
              </a:xfrm>
              <a:prstGeom prst="rect">
                <a:avLst/>
              </a:prstGeom>
              <a:noFill/>
            </p:spPr>
            <p:txBody>
              <a:bodyPr wrap="none" lIns="0" tIns="0" rIns="0" bIns="0" rtlCol="0">
                <a:spAutoFit/>
              </a:bodyPr>
              <a:lstStyle/>
              <a:p>
                <a:pPr/>
                <a14:m>
                  <m:oMathPara xmlns:m="http://schemas.openxmlformats.org/officeDocument/2006/math">
                    <m:o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𝑥</m:t>
                          </m:r>
                        </m:e>
                        <m:sub>
                          <m:r>
                            <a:rPr lang="en-US" i="1">
                              <a:latin typeface="Cambria Math" panose="02040503050406030204" pitchFamily="18" charset="0"/>
                            </a:rPr>
                            <m:t>𝑓</m:t>
                          </m:r>
                        </m:sub>
                      </m:sSub>
                      <m:r>
                        <a:rPr lang="en-US" i="1">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𝑥</m:t>
                          </m:r>
                        </m:e>
                        <m:sub>
                          <m:r>
                            <a:rPr lang="en-US" i="1">
                              <a:latin typeface="Cambria Math" panose="02040503050406030204" pitchFamily="18" charset="0"/>
                            </a:rPr>
                            <m:t>𝑖</m:t>
                          </m:r>
                        </m:sub>
                      </m:sSub>
                      <m:r>
                        <a:rPr lang="en-US" i="1">
                          <a:latin typeface="Cambria Math" panose="02040503050406030204" pitchFamily="18" charset="0"/>
                        </a:rPr>
                        <m:t>+</m:t>
                      </m:r>
                      <m:sSub>
                        <m:sSubPr>
                          <m:ctrlPr>
                            <a:rPr lang="en-US" i="1">
                              <a:latin typeface="Cambria Math" panose="02040503050406030204" pitchFamily="18" charset="0"/>
                            </a:rPr>
                          </m:ctrlPr>
                        </m:sSubPr>
                        <m:e>
                          <m:r>
                            <a:rPr lang="en-US" i="1">
                              <a:latin typeface="Cambria Math" panose="02040503050406030204" pitchFamily="18" charset="0"/>
                            </a:rPr>
                            <m:t>𝑣</m:t>
                          </m:r>
                        </m:e>
                        <m:sub>
                          <m:r>
                            <a:rPr lang="en-US" i="1">
                              <a:latin typeface="Cambria Math" panose="02040503050406030204" pitchFamily="18" charset="0"/>
                            </a:rPr>
                            <m:t>𝑖</m:t>
                          </m:r>
                          <m:r>
                            <a:rPr lang="en-US" b="0" i="1" smtClean="0">
                              <a:latin typeface="Cambria Math" panose="02040503050406030204" pitchFamily="18" charset="0"/>
                            </a:rPr>
                            <m:t>𝑥</m:t>
                          </m:r>
                        </m:sub>
                      </m:sSub>
                      <m:r>
                        <a:rPr lang="en-US" i="1">
                          <a:latin typeface="Cambria Math" panose="02040503050406030204" pitchFamily="18" charset="0"/>
                        </a:rPr>
                        <m:t>𝑡</m:t>
                      </m:r>
                      <m:r>
                        <a:rPr lang="en-US" i="1">
                          <a:latin typeface="Cambria Math" panose="02040503050406030204" pitchFamily="18" charset="0"/>
                        </a:rPr>
                        <m:t>+</m:t>
                      </m:r>
                      <m:box>
                        <m:boxPr>
                          <m:ctrlPr>
                            <a:rPr lang="en-US" i="1" smtClean="0">
                              <a:latin typeface="Cambria Math" panose="02040503050406030204" pitchFamily="18" charset="0"/>
                            </a:rPr>
                          </m:ctrlPr>
                        </m:boxPr>
                        <m:e>
                          <m:box>
                            <m:boxPr>
                              <m:ctrlPr>
                                <a:rPr lang="en-US" b="0" i="1" smtClean="0">
                                  <a:latin typeface="Cambria Math" panose="02040503050406030204" pitchFamily="18" charset="0"/>
                                </a:rPr>
                              </m:ctrlPr>
                            </m:boxPr>
                            <m:e>
                              <m:f>
                                <m:fPr>
                                  <m:ctrlPr>
                                    <a:rPr lang="en-US" b="0" i="1" smtClean="0">
                                      <a:latin typeface="Cambria Math" panose="02040503050406030204" pitchFamily="18" charset="0"/>
                                    </a:rPr>
                                  </m:ctrlPr>
                                </m:fPr>
                                <m:num>
                                  <m:r>
                                    <a:rPr lang="en-US" b="0" i="1" smtClean="0">
                                      <a:latin typeface="Cambria Math" panose="02040503050406030204" pitchFamily="18" charset="0"/>
                                    </a:rPr>
                                    <m:t>1</m:t>
                                  </m:r>
                                </m:num>
                                <m:den>
                                  <m:r>
                                    <a:rPr lang="en-US" b="0" i="1" smtClean="0">
                                      <a:latin typeface="Cambria Math" panose="02040503050406030204" pitchFamily="18" charset="0"/>
                                    </a:rPr>
                                    <m:t>2</m:t>
                                  </m:r>
                                </m:den>
                              </m:f>
                            </m:e>
                          </m:box>
                        </m:e>
                      </m:box>
                      <m:sSub>
                        <m:sSubPr>
                          <m:ctrlPr>
                            <a:rPr lang="en-US" i="1">
                              <a:latin typeface="Cambria Math" panose="02040503050406030204" pitchFamily="18" charset="0"/>
                            </a:rPr>
                          </m:ctrlPr>
                        </m:sSubPr>
                        <m:e>
                          <m:r>
                            <a:rPr lang="en-US" i="1">
                              <a:latin typeface="Cambria Math" panose="02040503050406030204" pitchFamily="18" charset="0"/>
                            </a:rPr>
                            <m:t>𝑎</m:t>
                          </m:r>
                        </m:e>
                        <m:sub>
                          <m:r>
                            <a:rPr lang="en-US" b="0" i="1" smtClean="0">
                              <a:latin typeface="Cambria Math" panose="02040503050406030204" pitchFamily="18" charset="0"/>
                            </a:rPr>
                            <m:t>𝑥</m:t>
                          </m:r>
                        </m:sub>
                      </m:sSub>
                      <m:sSup>
                        <m:sSupPr>
                          <m:ctrlPr>
                            <a:rPr lang="en-US" i="1">
                              <a:latin typeface="Cambria Math" panose="02040503050406030204" pitchFamily="18" charset="0"/>
                            </a:rPr>
                          </m:ctrlPr>
                        </m:sSupPr>
                        <m:e>
                          <m:r>
                            <a:rPr lang="en-US" i="1">
                              <a:latin typeface="Cambria Math" panose="02040503050406030204" pitchFamily="18" charset="0"/>
                            </a:rPr>
                            <m:t>𝑡</m:t>
                          </m:r>
                        </m:e>
                        <m:sup>
                          <m:r>
                            <a:rPr lang="en-US" i="1">
                              <a:latin typeface="Cambria Math" panose="02040503050406030204" pitchFamily="18" charset="0"/>
                            </a:rPr>
                            <m:t>2</m:t>
                          </m:r>
                        </m:sup>
                      </m:sSup>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𝑣</m:t>
                          </m:r>
                        </m:e>
                        <m:sub>
                          <m:r>
                            <a:rPr lang="en-US" b="0" i="1" smtClean="0">
                              <a:latin typeface="Cambria Math" panose="02040503050406030204" pitchFamily="18" charset="0"/>
                            </a:rPr>
                            <m:t>𝑖𝑥</m:t>
                          </m:r>
                        </m:sub>
                      </m:sSub>
                      <m:r>
                        <a:rPr lang="en-US" b="0" i="1" smtClean="0">
                          <a:latin typeface="Cambria Math" panose="02040503050406030204" pitchFamily="18" charset="0"/>
                        </a:rPr>
                        <m:t>𝑡</m:t>
                      </m:r>
                      <m:r>
                        <a:rPr lang="en-US" b="0" i="1" smtClean="0">
                          <a:latin typeface="Cambria Math" panose="02040503050406030204" pitchFamily="18" charset="0"/>
                          <a:ea typeface="Cambria Math" panose="02040503050406030204" pitchFamily="18" charset="0"/>
                        </a:rPr>
                        <m:t>→</m:t>
                      </m:r>
                      <m:r>
                        <a:rPr lang="en-US" b="0" i="1" smtClean="0">
                          <a:latin typeface="Cambria Math" panose="02040503050406030204" pitchFamily="18" charset="0"/>
                        </a:rPr>
                        <m:t>𝑡</m:t>
                      </m:r>
                      <m:r>
                        <a:rPr lang="en-US" b="0" i="1" smtClean="0">
                          <a:latin typeface="Cambria Math" panose="02040503050406030204" pitchFamily="18" charset="0"/>
                          <a:ea typeface="Cambria Math" panose="02040503050406030204" pitchFamily="18" charset="0"/>
                        </a:rPr>
                        <m:t>=</m:t>
                      </m:r>
                      <m:f>
                        <m:fPr>
                          <m:ctrlPr>
                            <a:rPr lang="en-US" i="1">
                              <a:latin typeface="Cambria Math" panose="02040503050406030204" pitchFamily="18" charset="0"/>
                            </a:rPr>
                          </m:ctrlPr>
                        </m:fPr>
                        <m:num>
                          <m:sSub>
                            <m:sSubPr>
                              <m:ctrlPr>
                                <a:rPr lang="en-US" i="1">
                                  <a:latin typeface="Cambria Math" panose="02040503050406030204" pitchFamily="18" charset="0"/>
                                </a:rPr>
                              </m:ctrlPr>
                            </m:sSubPr>
                            <m:e>
                              <m:r>
                                <a:rPr lang="en-US" i="1">
                                  <a:latin typeface="Cambria Math" panose="02040503050406030204" pitchFamily="18" charset="0"/>
                                </a:rPr>
                                <m:t>𝑥</m:t>
                              </m:r>
                            </m:e>
                            <m:sub>
                              <m:r>
                                <a:rPr lang="en-US" i="1">
                                  <a:latin typeface="Cambria Math" panose="02040503050406030204" pitchFamily="18" charset="0"/>
                                </a:rPr>
                                <m:t>𝑓</m:t>
                              </m:r>
                            </m:sub>
                          </m:sSub>
                        </m:num>
                        <m:den>
                          <m:sSub>
                            <m:sSubPr>
                              <m:ctrlPr>
                                <a:rPr lang="en-US" b="0" i="1" smtClean="0">
                                  <a:latin typeface="Cambria Math" panose="02040503050406030204" pitchFamily="18" charset="0"/>
                                  <a:ea typeface="Cambria Math" panose="02040503050406030204" pitchFamily="18" charset="0"/>
                                </a:rPr>
                              </m:ctrlPr>
                            </m:sSubPr>
                            <m:e>
                              <m:r>
                                <a:rPr lang="en-US" b="0" i="1" smtClean="0">
                                  <a:latin typeface="Cambria Math" panose="02040503050406030204" pitchFamily="18" charset="0"/>
                                  <a:ea typeface="Cambria Math" panose="02040503050406030204" pitchFamily="18" charset="0"/>
                                </a:rPr>
                                <m:t>𝑣</m:t>
                              </m:r>
                            </m:e>
                            <m:sub>
                              <m:r>
                                <a:rPr lang="en-US" b="0" i="1" smtClean="0">
                                  <a:latin typeface="Cambria Math" panose="02040503050406030204" pitchFamily="18" charset="0"/>
                                  <a:ea typeface="Cambria Math" panose="02040503050406030204" pitchFamily="18" charset="0"/>
                                </a:rPr>
                                <m:t>𝑖𝑥</m:t>
                              </m:r>
                            </m:sub>
                          </m:sSub>
                        </m:den>
                      </m:f>
                      <m:r>
                        <a:rPr lang="en-US" b="0" i="1" smtClean="0">
                          <a:latin typeface="Cambria Math" panose="02040503050406030204" pitchFamily="18" charset="0"/>
                          <a:ea typeface="Cambria Math" panose="02040503050406030204" pitchFamily="18" charset="0"/>
                        </a:rPr>
                        <m:t>=</m:t>
                      </m:r>
                      <m:f>
                        <m:fPr>
                          <m:ctrlPr>
                            <a:rPr lang="en-US" b="0" i="1" smtClean="0">
                              <a:latin typeface="Cambria Math" panose="02040503050406030204" pitchFamily="18" charset="0"/>
                              <a:ea typeface="Cambria Math" panose="02040503050406030204" pitchFamily="18" charset="0"/>
                            </a:rPr>
                          </m:ctrlPr>
                        </m:fPr>
                        <m:num>
                          <m:sSub>
                            <m:sSubPr>
                              <m:ctrlPr>
                                <a:rPr lang="en-US" b="0" i="1" smtClean="0">
                                  <a:latin typeface="Cambria Math" panose="02040503050406030204" pitchFamily="18" charset="0"/>
                                  <a:ea typeface="Cambria Math" panose="02040503050406030204" pitchFamily="18" charset="0"/>
                                </a:rPr>
                              </m:ctrlPr>
                            </m:sSubPr>
                            <m:e>
                              <m:r>
                                <a:rPr lang="en-US" b="0" i="1" smtClean="0">
                                  <a:latin typeface="Cambria Math" panose="02040503050406030204" pitchFamily="18" charset="0"/>
                                  <a:ea typeface="Cambria Math" panose="02040503050406030204" pitchFamily="18" charset="0"/>
                                </a:rPr>
                                <m:t>𝑥</m:t>
                              </m:r>
                            </m:e>
                            <m:sub>
                              <m:r>
                                <a:rPr lang="en-US" b="0" i="1" smtClean="0">
                                  <a:latin typeface="Cambria Math" panose="02040503050406030204" pitchFamily="18" charset="0"/>
                                  <a:ea typeface="Cambria Math" panose="02040503050406030204" pitchFamily="18" charset="0"/>
                                </a:rPr>
                                <m:t>𝑓</m:t>
                              </m:r>
                            </m:sub>
                          </m:sSub>
                        </m:num>
                        <m:den>
                          <m:sSub>
                            <m:sSubPr>
                              <m:ctrlPr>
                                <a:rPr lang="en-US" b="0" i="1" smtClean="0">
                                  <a:latin typeface="Cambria Math" panose="02040503050406030204" pitchFamily="18" charset="0"/>
                                  <a:ea typeface="Cambria Math" panose="02040503050406030204" pitchFamily="18" charset="0"/>
                                </a:rPr>
                              </m:ctrlPr>
                            </m:sSubPr>
                            <m:e>
                              <m:r>
                                <a:rPr lang="en-US" b="0" i="1" smtClean="0">
                                  <a:latin typeface="Cambria Math" panose="02040503050406030204" pitchFamily="18" charset="0"/>
                                  <a:ea typeface="Cambria Math" panose="02040503050406030204" pitchFamily="18" charset="0"/>
                                </a:rPr>
                                <m:t>𝑣</m:t>
                              </m:r>
                            </m:e>
                            <m:sub>
                              <m:r>
                                <a:rPr lang="en-US" b="0" i="1" smtClean="0">
                                  <a:latin typeface="Cambria Math" panose="02040503050406030204" pitchFamily="18" charset="0"/>
                                  <a:ea typeface="Cambria Math" panose="02040503050406030204" pitchFamily="18" charset="0"/>
                                </a:rPr>
                                <m:t>𝑖</m:t>
                              </m:r>
                            </m:sub>
                          </m:sSub>
                          <m:func>
                            <m:funcPr>
                              <m:ctrlPr>
                                <a:rPr lang="en-US" b="0" i="0" smtClean="0">
                                  <a:latin typeface="Cambria Math" panose="02040503050406030204" pitchFamily="18" charset="0"/>
                                  <a:ea typeface="Cambria Math" panose="02040503050406030204" pitchFamily="18" charset="0"/>
                                </a:rPr>
                              </m:ctrlPr>
                            </m:funcPr>
                            <m:fName>
                              <m:r>
                                <m:rPr>
                                  <m:sty m:val="p"/>
                                </m:rPr>
                                <a:rPr lang="en-US" b="0" i="0" smtClean="0">
                                  <a:latin typeface="Cambria Math" panose="02040503050406030204" pitchFamily="18" charset="0"/>
                                  <a:ea typeface="Cambria Math" panose="02040503050406030204" pitchFamily="18" charset="0"/>
                                </a:rPr>
                                <m:t>cos</m:t>
                              </m:r>
                            </m:fName>
                            <m:e>
                              <m:r>
                                <a:rPr lang="en-US" b="0" i="1" smtClean="0">
                                  <a:latin typeface="Cambria Math" panose="02040503050406030204" pitchFamily="18" charset="0"/>
                                  <a:ea typeface="Cambria Math" panose="02040503050406030204" pitchFamily="18" charset="0"/>
                                </a:rPr>
                                <m:t>𝜃</m:t>
                              </m:r>
                            </m:e>
                          </m:func>
                        </m:den>
                      </m:f>
                    </m:oMath>
                  </m:oMathPara>
                </a14:m>
                <a:endParaRPr lang="en-US" dirty="0"/>
              </a:p>
            </p:txBody>
          </p:sp>
        </mc:Choice>
        <mc:Fallback xmlns="">
          <p:sp>
            <p:nvSpPr>
              <p:cNvPr id="5" name="TextBox 4">
                <a:extLst>
                  <a:ext uri="{FF2B5EF4-FFF2-40B4-BE49-F238E27FC236}">
                    <a16:creationId xmlns:a16="http://schemas.microsoft.com/office/drawing/2014/main" id="{E20F5784-30AA-2B67-ADA8-1DCE72E34F7C}"/>
                  </a:ext>
                </a:extLst>
              </p:cNvPr>
              <p:cNvSpPr txBox="1">
                <a:spLocks noRot="1" noChangeAspect="1" noMove="1" noResize="1" noEditPoints="1" noAdjustHandles="1" noChangeArrowheads="1" noChangeShapeType="1" noTextEdit="1"/>
              </p:cNvSpPr>
              <p:nvPr/>
            </p:nvSpPr>
            <p:spPr>
              <a:xfrm>
                <a:off x="572756" y="3541845"/>
                <a:ext cx="5012013" cy="529119"/>
              </a:xfrm>
              <a:prstGeom prst="rect">
                <a:avLst/>
              </a:prstGeom>
              <a:blipFill>
                <a:blip r:embed="rId2"/>
                <a:stretch>
                  <a:fillRect l="-253" r="-506" b="-9302"/>
                </a:stretch>
              </a:blipFill>
            </p:spPr>
            <p:txBody>
              <a:bodyPr/>
              <a:lstStyle/>
              <a:p>
                <a:r>
                  <a:rPr lang="en-US">
                    <a:noFill/>
                  </a:rPr>
                  <a:t> </a:t>
                </a:r>
              </a:p>
            </p:txBody>
          </p:sp>
        </mc:Fallback>
      </mc:AlternateContent>
      <p:sp>
        <p:nvSpPr>
          <p:cNvPr id="6" name="TextBox 5">
            <a:extLst>
              <a:ext uri="{FF2B5EF4-FFF2-40B4-BE49-F238E27FC236}">
                <a16:creationId xmlns:a16="http://schemas.microsoft.com/office/drawing/2014/main" id="{325AE835-3FBC-E060-34B8-632EC792C99B}"/>
              </a:ext>
            </a:extLst>
          </p:cNvPr>
          <p:cNvSpPr txBox="1"/>
          <p:nvPr/>
        </p:nvSpPr>
        <p:spPr>
          <a:xfrm>
            <a:off x="277906" y="197224"/>
            <a:ext cx="11116235" cy="892552"/>
          </a:xfrm>
          <a:prstGeom prst="rect">
            <a:avLst/>
          </a:prstGeom>
          <a:noFill/>
        </p:spPr>
        <p:txBody>
          <a:bodyPr wrap="square" rtlCol="0">
            <a:spAutoFit/>
          </a:bodyPr>
          <a:lstStyle/>
          <a:p>
            <a:r>
              <a:rPr lang="en-US" sz="2600" dirty="0">
                <a:latin typeface="Times New Roman" panose="02020603050405020304" pitchFamily="18" charset="0"/>
                <a:cs typeface="Times New Roman" panose="02020603050405020304" pitchFamily="18" charset="0"/>
              </a:rPr>
              <a:t>Motion in 2D</a:t>
            </a:r>
          </a:p>
          <a:p>
            <a:r>
              <a:rPr lang="en-US" sz="2600" dirty="0">
                <a:latin typeface="Times New Roman" panose="02020603050405020304" pitchFamily="18" charset="0"/>
                <a:cs typeface="Times New Roman" panose="02020603050405020304" pitchFamily="18" charset="0"/>
              </a:rPr>
              <a:t>	- projectile motion</a:t>
            </a:r>
          </a:p>
        </p:txBody>
      </p:sp>
      <p:sp>
        <p:nvSpPr>
          <p:cNvPr id="8" name="TextBox 7">
            <a:extLst>
              <a:ext uri="{FF2B5EF4-FFF2-40B4-BE49-F238E27FC236}">
                <a16:creationId xmlns:a16="http://schemas.microsoft.com/office/drawing/2014/main" id="{85225737-5B3E-AC7B-71D4-AD378EE913F4}"/>
              </a:ext>
            </a:extLst>
          </p:cNvPr>
          <p:cNvSpPr txBox="1"/>
          <p:nvPr/>
        </p:nvSpPr>
        <p:spPr>
          <a:xfrm>
            <a:off x="277906" y="1089776"/>
            <a:ext cx="6094324" cy="369332"/>
          </a:xfrm>
          <a:prstGeom prst="rect">
            <a:avLst/>
          </a:prstGeom>
          <a:noFill/>
        </p:spPr>
        <p:txBody>
          <a:bodyPr wrap="square">
            <a:spAutoFit/>
          </a:bodyPr>
          <a:lstStyle/>
          <a:p>
            <a:r>
              <a:rPr lang="en-US" sz="1800" dirty="0">
                <a:latin typeface="Times New Roman" panose="02020603050405020304" pitchFamily="18" charset="0"/>
                <a:cs typeface="Times New Roman" panose="02020603050405020304" pitchFamily="18" charset="0"/>
              </a:rPr>
              <a:t>Example 3 Solution:</a:t>
            </a:r>
          </a:p>
        </p:txBody>
      </p:sp>
      <p:sp>
        <p:nvSpPr>
          <p:cNvPr id="10" name="TextBox 9">
            <a:extLst>
              <a:ext uri="{FF2B5EF4-FFF2-40B4-BE49-F238E27FC236}">
                <a16:creationId xmlns:a16="http://schemas.microsoft.com/office/drawing/2014/main" id="{9499AA38-2619-CC70-AC3E-B9B10CF7CC15}"/>
              </a:ext>
            </a:extLst>
          </p:cNvPr>
          <p:cNvSpPr txBox="1"/>
          <p:nvPr/>
        </p:nvSpPr>
        <p:spPr>
          <a:xfrm>
            <a:off x="277906" y="1568146"/>
            <a:ext cx="11780116" cy="646331"/>
          </a:xfrm>
          <a:prstGeom prst="rect">
            <a:avLst/>
          </a:prstGeom>
          <a:noFill/>
        </p:spPr>
        <p:txBody>
          <a:bodyPr wrap="square">
            <a:spAutoFit/>
          </a:bodyPr>
          <a:lstStyle/>
          <a:p>
            <a:pPr marL="285750" marR="0" lvl="0" indent="-285750">
              <a:spcBef>
                <a:spcPts val="0"/>
              </a:spcBef>
              <a:spcAft>
                <a:spcPts val="0"/>
              </a:spcAft>
              <a:buFont typeface="Arial" panose="020B0604020202020204" pitchFamily="34" charset="0"/>
              <a:buChar char="•"/>
            </a:pPr>
            <a:r>
              <a:rPr lang="en-US" sz="1800" dirty="0">
                <a:solidFill>
                  <a:srgbClr val="131313"/>
                </a:solidFill>
                <a:latin typeface="Times New Roman" panose="02020603050405020304" pitchFamily="18" charset="0"/>
                <a:ea typeface="Times New Roman" panose="02020603050405020304" pitchFamily="18" charset="0"/>
              </a:rPr>
              <a:t>With what magnitude of the initial velocity (launch speed), at the top of the volcano, would the lava bomb have to have for the lava bomb to land at the base of the volcano?</a:t>
            </a:r>
          </a:p>
        </p:txBody>
      </p:sp>
      <mc:AlternateContent xmlns:mc="http://schemas.openxmlformats.org/markup-compatibility/2006" xmlns:a14="http://schemas.microsoft.com/office/drawing/2010/main">
        <mc:Choice Requires="a14">
          <p:sp>
            <p:nvSpPr>
              <p:cNvPr id="11" name="TextBox 10">
                <a:extLst>
                  <a:ext uri="{FF2B5EF4-FFF2-40B4-BE49-F238E27FC236}">
                    <a16:creationId xmlns:a16="http://schemas.microsoft.com/office/drawing/2014/main" id="{16B30D52-BEEE-AE8D-E29D-4CAB4A999A4A}"/>
                  </a:ext>
                </a:extLst>
              </p:cNvPr>
              <p:cNvSpPr txBox="1"/>
              <p:nvPr/>
            </p:nvSpPr>
            <p:spPr>
              <a:xfrm>
                <a:off x="572756" y="2374269"/>
                <a:ext cx="3650550" cy="843501"/>
              </a:xfrm>
              <a:prstGeom prst="rect">
                <a:avLst/>
              </a:prstGeom>
              <a:noFill/>
            </p:spPr>
            <p:txBody>
              <a:bodyPr wrap="none" lIns="0" tIns="0" rIns="0" bIns="0" rtlCol="0">
                <a:spAutoFit/>
              </a:bodyPr>
              <a:lstStyle/>
              <a:p>
                <a:pPr/>
                <a14:m>
                  <m:oMathPara xmlns:m="http://schemas.openxmlformats.org/officeDocument/2006/math">
                    <m:oMath>
                      <m:m>
                        <m:mPr>
                          <m:mcs>
                            <m:mc>
                              <m:mcPr>
                                <m:count m:val="1"/>
                                <m:mcJc m:val="center"/>
                              </m:mcPr>
                            </m:mc>
                          </m:mcs>
                          <m:ctrlPr>
                            <a:rPr lang="en-US" i="1" smtClean="0">
                              <a:latin typeface="Cambria Math" panose="02040503050406030204" pitchFamily="18" charset="0"/>
                            </a:rPr>
                          </m:ctrlPr>
                        </m:mPr>
                        <m:mr>
                          <m:e>
                            <m:sSub>
                              <m:sSubPr>
                                <m:ctrlPr>
                                  <a:rPr lang="en-US" b="0" i="1" smtClean="0">
                                    <a:latin typeface="Cambria Math" panose="02040503050406030204" pitchFamily="18" charset="0"/>
                                  </a:rPr>
                                </m:ctrlPr>
                              </m:sSubPr>
                              <m:e>
                                <m:r>
                                  <a:rPr lang="en-US" b="0" i="1" smtClean="0">
                                    <a:latin typeface="Cambria Math" panose="02040503050406030204" pitchFamily="18" charset="0"/>
                                  </a:rPr>
                                  <m:t>𝑣</m:t>
                                </m:r>
                              </m:e>
                              <m:sub>
                                <m:r>
                                  <a:rPr lang="en-US" b="0" i="1" smtClean="0">
                                    <a:latin typeface="Cambria Math" panose="02040503050406030204" pitchFamily="18" charset="0"/>
                                  </a:rPr>
                                  <m:t>𝑖𝑥</m:t>
                                </m:r>
                              </m:sub>
                            </m:sSub>
                            <m:r>
                              <m:rPr>
                                <m:brk m:alnAt="7"/>
                              </m:rP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𝑣</m:t>
                                </m:r>
                              </m:e>
                              <m:sub>
                                <m:r>
                                  <a:rPr lang="en-US" b="0" i="1" smtClean="0">
                                    <a:latin typeface="Cambria Math" panose="02040503050406030204" pitchFamily="18" charset="0"/>
                                  </a:rPr>
                                  <m:t>𝑖</m:t>
                                </m:r>
                              </m:sub>
                            </m:sSub>
                            <m:func>
                              <m:funcPr>
                                <m:ctrlPr>
                                  <a:rPr lang="en-US" b="0" i="0" smtClean="0">
                                    <a:latin typeface="Cambria Math" panose="02040503050406030204" pitchFamily="18" charset="0"/>
                                  </a:rPr>
                                </m:ctrlPr>
                              </m:funcPr>
                              <m:fName>
                                <m:r>
                                  <m:rPr>
                                    <m:sty m:val="p"/>
                                    <m:brk m:alnAt="7"/>
                                  </m:rPr>
                                  <a:rPr lang="en-US" b="0" i="0" smtClean="0">
                                    <a:latin typeface="Cambria Math" panose="02040503050406030204" pitchFamily="18" charset="0"/>
                                  </a:rPr>
                                  <m:t>c</m:t>
                                </m:r>
                                <m:r>
                                  <m:rPr>
                                    <m:sty m:val="p"/>
                                    <m:brk m:alnAt="7"/>
                                  </m:rPr>
                                  <a:rPr lang="en-US" b="0" i="0" smtClean="0">
                                    <a:latin typeface="Cambria Math" panose="02040503050406030204" pitchFamily="18" charset="0"/>
                                  </a:rPr>
                                  <m:t>o</m:t>
                                </m:r>
                                <m:r>
                                  <m:rPr>
                                    <m:sty m:val="p"/>
                                    <m:brk m:alnAt="7"/>
                                  </m:rPr>
                                  <a:rPr lang="en-US" b="0" i="0" smtClean="0">
                                    <a:latin typeface="Cambria Math" panose="02040503050406030204" pitchFamily="18" charset="0"/>
                                  </a:rPr>
                                  <m:t>s</m:t>
                                </m:r>
                              </m:fName>
                              <m:e>
                                <m:r>
                                  <a:rPr lang="en-US" b="0" i="1" smtClean="0">
                                    <a:latin typeface="Cambria Math" panose="02040503050406030204" pitchFamily="18" charset="0"/>
                                    <a:ea typeface="Cambria Math" panose="02040503050406030204" pitchFamily="18" charset="0"/>
                                  </a:rPr>
                                  <m:t>𝜃</m:t>
                                </m:r>
                              </m:e>
                            </m:func>
                            <m:r>
                              <m:rPr>
                                <m:brk m:alnAt="7"/>
                              </m:rPr>
                              <a:rPr lang="en-US" b="0" i="1" smtClean="0">
                                <a:latin typeface="Cambria Math" panose="02040503050406030204" pitchFamily="18" charset="0"/>
                              </a:rPr>
                              <m:t>=</m:t>
                            </m:r>
                            <m:r>
                              <m:rPr>
                                <m:brk m:alnAt="63"/>
                              </m:rPr>
                              <a:rPr lang="en-US" b="0" i="1" smtClean="0">
                                <a:latin typeface="Cambria Math" panose="02040503050406030204" pitchFamily="18" charset="0"/>
                              </a:rPr>
                              <m:t>1</m:t>
                            </m:r>
                            <m:r>
                              <m:rPr>
                                <m:brk m:alnAt="63"/>
                              </m:rPr>
                              <a:rPr lang="en-US" b="0" i="1" smtClean="0">
                                <a:latin typeface="Cambria Math" panose="02040503050406030204" pitchFamily="18" charset="0"/>
                              </a:rPr>
                              <m:t>0</m:t>
                            </m:r>
                            <m:box>
                              <m:boxPr>
                                <m:ctrlPr>
                                  <a:rPr lang="en-US" b="0" i="1" smtClean="0">
                                    <a:latin typeface="Cambria Math" panose="02040503050406030204" pitchFamily="18" charset="0"/>
                                  </a:rPr>
                                </m:ctrlPr>
                              </m:boxPr>
                              <m:e>
                                <m:f>
                                  <m:fPr>
                                    <m:ctrlPr>
                                      <a:rPr lang="en-US" b="0" i="1" smtClean="0">
                                        <a:latin typeface="Cambria Math" panose="02040503050406030204" pitchFamily="18" charset="0"/>
                                      </a:rPr>
                                    </m:ctrlPr>
                                  </m:fPr>
                                  <m:num>
                                    <m:r>
                                      <a:rPr lang="en-US" b="0" i="1" smtClean="0">
                                        <a:latin typeface="Cambria Math" panose="02040503050406030204" pitchFamily="18" charset="0"/>
                                      </a:rPr>
                                      <m:t>𝑚</m:t>
                                    </m:r>
                                  </m:num>
                                  <m:den>
                                    <m:r>
                                      <a:rPr lang="en-US" b="0" i="1" smtClean="0">
                                        <a:latin typeface="Cambria Math" panose="02040503050406030204" pitchFamily="18" charset="0"/>
                                      </a:rPr>
                                      <m:t>𝑠</m:t>
                                    </m:r>
                                  </m:den>
                                </m:f>
                              </m:e>
                            </m:box>
                            <m:func>
                              <m:funcPr>
                                <m:ctrlPr>
                                  <a:rPr lang="en-US" b="0" i="0" smtClean="0">
                                    <a:latin typeface="Cambria Math" panose="02040503050406030204" pitchFamily="18" charset="0"/>
                                  </a:rPr>
                                </m:ctrlPr>
                              </m:funcPr>
                              <m:fName>
                                <m:r>
                                  <m:rPr>
                                    <m:sty m:val="p"/>
                                    <m:brk m:alnAt="7"/>
                                  </m:rPr>
                                  <a:rPr lang="en-US" b="0" i="0" smtClean="0">
                                    <a:latin typeface="Cambria Math" panose="02040503050406030204" pitchFamily="18" charset="0"/>
                                  </a:rPr>
                                  <m:t>c</m:t>
                                </m:r>
                                <m:r>
                                  <m:rPr>
                                    <m:sty m:val="p"/>
                                    <m:brk m:alnAt="7"/>
                                  </m:rPr>
                                  <a:rPr lang="en-US" b="0" i="0" smtClean="0">
                                    <a:latin typeface="Cambria Math" panose="02040503050406030204" pitchFamily="18" charset="0"/>
                                  </a:rPr>
                                  <m:t>o</m:t>
                                </m:r>
                                <m:r>
                                  <m:rPr>
                                    <m:sty m:val="p"/>
                                    <m:brk m:alnAt="7"/>
                                  </m:rPr>
                                  <a:rPr lang="en-US" b="0" i="0" smtClean="0">
                                    <a:latin typeface="Cambria Math" panose="02040503050406030204" pitchFamily="18" charset="0"/>
                                  </a:rPr>
                                  <m:t>s</m:t>
                                </m:r>
                              </m:fName>
                              <m:e>
                                <m:r>
                                  <a:rPr lang="en-US" b="0" i="1" smtClean="0">
                                    <a:latin typeface="Cambria Math" panose="02040503050406030204" pitchFamily="18" charset="0"/>
                                  </a:rPr>
                                  <m:t>30</m:t>
                                </m:r>
                              </m:e>
                            </m:func>
                            <m:r>
                              <m:rPr>
                                <m:brk m:alnAt="7"/>
                              </m:rPr>
                              <a:rPr lang="en-US" b="0" i="1" smtClean="0">
                                <a:latin typeface="Cambria Math" panose="02040503050406030204" pitchFamily="18" charset="0"/>
                              </a:rPr>
                              <m:t>=</m:t>
                            </m:r>
                            <m:r>
                              <a:rPr lang="en-US" b="0" i="1" smtClean="0">
                                <a:latin typeface="Cambria Math" panose="02040503050406030204" pitchFamily="18" charset="0"/>
                              </a:rPr>
                              <m:t>8.66</m:t>
                            </m:r>
                            <m:box>
                              <m:boxPr>
                                <m:ctrlPr>
                                  <a:rPr lang="en-US" b="0" i="1" smtClean="0">
                                    <a:latin typeface="Cambria Math" panose="02040503050406030204" pitchFamily="18" charset="0"/>
                                  </a:rPr>
                                </m:ctrlPr>
                              </m:boxPr>
                              <m:e>
                                <m:f>
                                  <m:fPr>
                                    <m:ctrlPr>
                                      <a:rPr lang="en-US" b="0" i="1" smtClean="0">
                                        <a:latin typeface="Cambria Math" panose="02040503050406030204" pitchFamily="18" charset="0"/>
                                      </a:rPr>
                                    </m:ctrlPr>
                                  </m:fPr>
                                  <m:num>
                                    <m:r>
                                      <a:rPr lang="en-US" b="0" i="1" smtClean="0">
                                        <a:latin typeface="Cambria Math" panose="02040503050406030204" pitchFamily="18" charset="0"/>
                                      </a:rPr>
                                      <m:t>𝑚</m:t>
                                    </m:r>
                                  </m:num>
                                  <m:den>
                                    <m:r>
                                      <a:rPr lang="en-US" b="0" i="1" smtClean="0">
                                        <a:latin typeface="Cambria Math" panose="02040503050406030204" pitchFamily="18" charset="0"/>
                                      </a:rPr>
                                      <m:t>𝑠</m:t>
                                    </m:r>
                                  </m:den>
                                </m:f>
                              </m:e>
                            </m:box>
                          </m:e>
                        </m:mr>
                        <m:mr>
                          <m:e>
                            <m:r>
                              <a:rPr lang="en-US" b="0" i="1" smtClean="0">
                                <a:latin typeface="Cambria Math" panose="02040503050406030204" pitchFamily="18" charset="0"/>
                              </a:rPr>
                              <m:t> </m:t>
                            </m:r>
                          </m:e>
                        </m:mr>
                        <m:mr>
                          <m:e>
                            <m:sSub>
                              <m:sSubPr>
                                <m:ctrlPr>
                                  <a:rPr lang="en-US" b="0" i="1" smtClean="0">
                                    <a:latin typeface="Cambria Math" panose="02040503050406030204" pitchFamily="18" charset="0"/>
                                  </a:rPr>
                                </m:ctrlPr>
                              </m:sSubPr>
                              <m:e>
                                <m:r>
                                  <a:rPr lang="en-US" b="0" i="1" smtClean="0">
                                    <a:latin typeface="Cambria Math" panose="02040503050406030204" pitchFamily="18" charset="0"/>
                                  </a:rPr>
                                  <m:t>𝑣</m:t>
                                </m:r>
                              </m:e>
                              <m:sub>
                                <m:r>
                                  <a:rPr lang="en-US" b="0" i="1" smtClean="0">
                                    <a:latin typeface="Cambria Math" panose="02040503050406030204" pitchFamily="18" charset="0"/>
                                  </a:rPr>
                                  <m:t>𝑖𝑦</m:t>
                                </m:r>
                              </m:sub>
                            </m:sSub>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𝑣</m:t>
                                </m:r>
                              </m:e>
                              <m:sub>
                                <m:r>
                                  <a:rPr lang="en-US" b="0" i="1" smtClean="0">
                                    <a:latin typeface="Cambria Math" panose="02040503050406030204" pitchFamily="18" charset="0"/>
                                  </a:rPr>
                                  <m:t>𝑖</m:t>
                                </m:r>
                              </m:sub>
                            </m:sSub>
                            <m:func>
                              <m:funcPr>
                                <m:ctrlPr>
                                  <a:rPr lang="en-US" b="0" i="0" smtClean="0">
                                    <a:latin typeface="Cambria Math" panose="02040503050406030204" pitchFamily="18" charset="0"/>
                                  </a:rPr>
                                </m:ctrlPr>
                              </m:funcPr>
                              <m:fName>
                                <m:r>
                                  <m:rPr>
                                    <m:sty m:val="p"/>
                                  </m:rPr>
                                  <a:rPr lang="en-US" b="0" i="0" smtClean="0">
                                    <a:latin typeface="Cambria Math" panose="02040503050406030204" pitchFamily="18" charset="0"/>
                                  </a:rPr>
                                  <m:t>sin</m:t>
                                </m:r>
                              </m:fName>
                              <m:e>
                                <m:r>
                                  <a:rPr lang="en-US" b="0" i="1" smtClean="0">
                                    <a:latin typeface="Cambria Math" panose="02040503050406030204" pitchFamily="18" charset="0"/>
                                    <a:ea typeface="Cambria Math" panose="02040503050406030204" pitchFamily="18" charset="0"/>
                                  </a:rPr>
                                  <m:t>𝜃</m:t>
                                </m:r>
                              </m:e>
                            </m:func>
                            <m:r>
                              <a:rPr lang="en-US" b="0" i="1" smtClean="0">
                                <a:latin typeface="Cambria Math" panose="02040503050406030204" pitchFamily="18" charset="0"/>
                              </a:rPr>
                              <m:t>=10</m:t>
                            </m:r>
                            <m:box>
                              <m:boxPr>
                                <m:ctrlPr>
                                  <a:rPr lang="en-US" b="0" i="1" smtClean="0">
                                    <a:latin typeface="Cambria Math" panose="02040503050406030204" pitchFamily="18" charset="0"/>
                                  </a:rPr>
                                </m:ctrlPr>
                              </m:boxPr>
                              <m:e>
                                <m:f>
                                  <m:fPr>
                                    <m:ctrlPr>
                                      <a:rPr lang="en-US" b="0" i="1" smtClean="0">
                                        <a:latin typeface="Cambria Math" panose="02040503050406030204" pitchFamily="18" charset="0"/>
                                      </a:rPr>
                                    </m:ctrlPr>
                                  </m:fPr>
                                  <m:num>
                                    <m:r>
                                      <a:rPr lang="en-US" b="0" i="1" smtClean="0">
                                        <a:latin typeface="Cambria Math" panose="02040503050406030204" pitchFamily="18" charset="0"/>
                                      </a:rPr>
                                      <m:t>𝑚</m:t>
                                    </m:r>
                                  </m:num>
                                  <m:den>
                                    <m:r>
                                      <a:rPr lang="en-US" b="0" i="1" smtClean="0">
                                        <a:latin typeface="Cambria Math" panose="02040503050406030204" pitchFamily="18" charset="0"/>
                                      </a:rPr>
                                      <m:t>𝑠</m:t>
                                    </m:r>
                                  </m:den>
                                </m:f>
                              </m:e>
                            </m:box>
                            <m:func>
                              <m:funcPr>
                                <m:ctrlPr>
                                  <a:rPr lang="en-US" b="0" i="0" smtClean="0">
                                    <a:latin typeface="Cambria Math" panose="02040503050406030204" pitchFamily="18" charset="0"/>
                                  </a:rPr>
                                </m:ctrlPr>
                              </m:funcPr>
                              <m:fName>
                                <m:r>
                                  <m:rPr>
                                    <m:sty m:val="p"/>
                                  </m:rPr>
                                  <a:rPr lang="en-US" b="0" i="0" smtClean="0">
                                    <a:latin typeface="Cambria Math" panose="02040503050406030204" pitchFamily="18" charset="0"/>
                                  </a:rPr>
                                  <m:t>sin</m:t>
                                </m:r>
                              </m:fName>
                              <m:e>
                                <m:r>
                                  <a:rPr lang="en-US" b="0" i="1" smtClean="0">
                                    <a:latin typeface="Cambria Math" panose="02040503050406030204" pitchFamily="18" charset="0"/>
                                  </a:rPr>
                                  <m:t>30</m:t>
                                </m:r>
                              </m:e>
                            </m:func>
                            <m:r>
                              <a:rPr lang="en-US" b="0" i="1" smtClean="0">
                                <a:latin typeface="Cambria Math" panose="02040503050406030204" pitchFamily="18" charset="0"/>
                              </a:rPr>
                              <m:t>=5</m:t>
                            </m:r>
                            <m:box>
                              <m:boxPr>
                                <m:ctrlPr>
                                  <a:rPr lang="en-US" b="0" i="1" smtClean="0">
                                    <a:latin typeface="Cambria Math" panose="02040503050406030204" pitchFamily="18" charset="0"/>
                                  </a:rPr>
                                </m:ctrlPr>
                              </m:boxPr>
                              <m:e>
                                <m:f>
                                  <m:fPr>
                                    <m:ctrlPr>
                                      <a:rPr lang="en-US" b="0" i="1" smtClean="0">
                                        <a:latin typeface="Cambria Math" panose="02040503050406030204" pitchFamily="18" charset="0"/>
                                      </a:rPr>
                                    </m:ctrlPr>
                                  </m:fPr>
                                  <m:num>
                                    <m:r>
                                      <a:rPr lang="en-US" b="0" i="1" smtClean="0">
                                        <a:latin typeface="Cambria Math" panose="02040503050406030204" pitchFamily="18" charset="0"/>
                                      </a:rPr>
                                      <m:t>𝑚</m:t>
                                    </m:r>
                                  </m:num>
                                  <m:den>
                                    <m:r>
                                      <a:rPr lang="en-US" b="0" i="1" smtClean="0">
                                        <a:latin typeface="Cambria Math" panose="02040503050406030204" pitchFamily="18" charset="0"/>
                                      </a:rPr>
                                      <m:t>𝑠</m:t>
                                    </m:r>
                                  </m:den>
                                </m:f>
                              </m:e>
                            </m:box>
                          </m:e>
                        </m:mr>
                      </m:m>
                    </m:oMath>
                  </m:oMathPara>
                </a14:m>
                <a:endParaRPr lang="en-US" dirty="0"/>
              </a:p>
            </p:txBody>
          </p:sp>
        </mc:Choice>
        <mc:Fallback xmlns="">
          <p:sp>
            <p:nvSpPr>
              <p:cNvPr id="11" name="TextBox 10">
                <a:extLst>
                  <a:ext uri="{FF2B5EF4-FFF2-40B4-BE49-F238E27FC236}">
                    <a16:creationId xmlns:a16="http://schemas.microsoft.com/office/drawing/2014/main" id="{16B30D52-BEEE-AE8D-E29D-4CAB4A999A4A}"/>
                  </a:ext>
                </a:extLst>
              </p:cNvPr>
              <p:cNvSpPr txBox="1">
                <a:spLocks noRot="1" noChangeAspect="1" noMove="1" noResize="1" noEditPoints="1" noAdjustHandles="1" noChangeArrowheads="1" noChangeShapeType="1" noTextEdit="1"/>
              </p:cNvSpPr>
              <p:nvPr/>
            </p:nvSpPr>
            <p:spPr>
              <a:xfrm>
                <a:off x="572756" y="2374269"/>
                <a:ext cx="3650550" cy="843501"/>
              </a:xfrm>
              <a:prstGeom prst="rect">
                <a:avLst/>
              </a:prstGeom>
              <a:blipFill>
                <a:blip r:embed="rId3"/>
                <a:stretch>
                  <a:fillRect l="-694" b="-5882"/>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2" name="TextBox 11">
                <a:extLst>
                  <a:ext uri="{FF2B5EF4-FFF2-40B4-BE49-F238E27FC236}">
                    <a16:creationId xmlns:a16="http://schemas.microsoft.com/office/drawing/2014/main" id="{FAB465CD-1BA3-2A4C-165F-EDA062221F81}"/>
                  </a:ext>
                </a:extLst>
              </p:cNvPr>
              <p:cNvSpPr txBox="1"/>
              <p:nvPr/>
            </p:nvSpPr>
            <p:spPr>
              <a:xfrm>
                <a:off x="572756" y="4211649"/>
                <a:ext cx="9488880" cy="666977"/>
              </a:xfrm>
              <a:prstGeom prst="rect">
                <a:avLst/>
              </a:prstGeom>
              <a:noFill/>
            </p:spPr>
            <p:txBody>
              <a:bodyPr wrap="none" lIns="0" tIns="0" rIns="0" bIns="0" rtlCol="0">
                <a:spAutoFit/>
              </a:bodyPr>
              <a:lstStyle/>
              <a:p>
                <a:pPr/>
                <a14:m>
                  <m:oMathPara xmlns:m="http://schemas.openxmlformats.org/officeDocument/2006/math">
                    <m:o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𝑦</m:t>
                          </m:r>
                        </m:e>
                        <m:sub>
                          <m:r>
                            <a:rPr lang="en-US" b="0" i="1" smtClean="0">
                              <a:latin typeface="Cambria Math" panose="02040503050406030204" pitchFamily="18" charset="0"/>
                            </a:rPr>
                            <m:t>𝑓</m:t>
                          </m:r>
                        </m:sub>
                      </m:sSub>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𝑦</m:t>
                          </m:r>
                        </m:e>
                        <m:sub>
                          <m:r>
                            <a:rPr lang="en-US" b="0" i="1" smtClean="0">
                              <a:latin typeface="Cambria Math" panose="02040503050406030204" pitchFamily="18" charset="0"/>
                            </a:rPr>
                            <m:t>𝑖</m:t>
                          </m:r>
                        </m:sub>
                      </m:sSub>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𝑣</m:t>
                          </m:r>
                        </m:e>
                        <m:sub>
                          <m:r>
                            <a:rPr lang="en-US" b="0" i="1" smtClean="0">
                              <a:latin typeface="Cambria Math" panose="02040503050406030204" pitchFamily="18" charset="0"/>
                            </a:rPr>
                            <m:t>𝑖𝑦</m:t>
                          </m:r>
                        </m:sub>
                      </m:sSub>
                      <m:r>
                        <a:rPr lang="en-US" b="0" i="1" smtClean="0">
                          <a:latin typeface="Cambria Math" panose="02040503050406030204" pitchFamily="18" charset="0"/>
                        </a:rPr>
                        <m:t>𝑡</m:t>
                      </m:r>
                      <m:r>
                        <a:rPr lang="en-US" b="0" i="1" smtClean="0">
                          <a:latin typeface="Cambria Math" panose="02040503050406030204" pitchFamily="18" charset="0"/>
                        </a:rPr>
                        <m:t>+</m:t>
                      </m:r>
                      <m:box>
                        <m:boxPr>
                          <m:ctrlPr>
                            <a:rPr lang="en-US" b="0" i="1" smtClean="0">
                              <a:latin typeface="Cambria Math" panose="02040503050406030204" pitchFamily="18" charset="0"/>
                            </a:rPr>
                          </m:ctrlPr>
                        </m:boxPr>
                        <m:e>
                          <m:f>
                            <m:fPr>
                              <m:ctrlPr>
                                <a:rPr lang="en-US" b="0" i="1" smtClean="0">
                                  <a:latin typeface="Cambria Math" panose="02040503050406030204" pitchFamily="18" charset="0"/>
                                </a:rPr>
                              </m:ctrlPr>
                            </m:fPr>
                            <m:num>
                              <m:r>
                                <a:rPr lang="en-US" b="0" i="1" smtClean="0">
                                  <a:latin typeface="Cambria Math" panose="02040503050406030204" pitchFamily="18" charset="0"/>
                                </a:rPr>
                                <m:t>1</m:t>
                              </m:r>
                            </m:num>
                            <m:den>
                              <m:r>
                                <a:rPr lang="en-US" b="0" i="1" smtClean="0">
                                  <a:latin typeface="Cambria Math" panose="02040503050406030204" pitchFamily="18" charset="0"/>
                                </a:rPr>
                                <m:t>2</m:t>
                              </m:r>
                            </m:den>
                          </m:f>
                        </m:e>
                      </m:box>
                      <m:sSub>
                        <m:sSubPr>
                          <m:ctrlPr>
                            <a:rPr lang="en-US" b="0" i="1" smtClean="0">
                              <a:latin typeface="Cambria Math" panose="02040503050406030204" pitchFamily="18" charset="0"/>
                            </a:rPr>
                          </m:ctrlPr>
                        </m:sSubPr>
                        <m:e>
                          <m:r>
                            <a:rPr lang="en-US" b="0" i="1" smtClean="0">
                              <a:latin typeface="Cambria Math" panose="02040503050406030204" pitchFamily="18" charset="0"/>
                            </a:rPr>
                            <m:t>𝑎</m:t>
                          </m:r>
                        </m:e>
                        <m:sub>
                          <m:r>
                            <a:rPr lang="en-US" b="0" i="1" smtClean="0">
                              <a:latin typeface="Cambria Math" panose="02040503050406030204" pitchFamily="18" charset="0"/>
                            </a:rPr>
                            <m:t>𝑦</m:t>
                          </m:r>
                        </m:sub>
                      </m:sSub>
                      <m:sSup>
                        <m:sSupPr>
                          <m:ctrlPr>
                            <a:rPr lang="en-US" b="0" i="1" smtClean="0">
                              <a:latin typeface="Cambria Math" panose="02040503050406030204" pitchFamily="18" charset="0"/>
                            </a:rPr>
                          </m:ctrlPr>
                        </m:sSupPr>
                        <m:e>
                          <m:r>
                            <a:rPr lang="en-US" b="0" i="1" smtClean="0">
                              <a:latin typeface="Cambria Math" panose="02040503050406030204" pitchFamily="18" charset="0"/>
                            </a:rPr>
                            <m:t>𝑡</m:t>
                          </m:r>
                        </m:e>
                        <m:sup>
                          <m:r>
                            <a:rPr lang="en-US" b="0" i="1" smtClean="0">
                              <a:latin typeface="Cambria Math" panose="02040503050406030204" pitchFamily="18" charset="0"/>
                            </a:rPr>
                            <m:t>2</m:t>
                          </m:r>
                        </m:sup>
                      </m:sSup>
                      <m:r>
                        <a:rPr lang="en-US" b="0" i="1" smtClean="0">
                          <a:latin typeface="Cambria Math" panose="02040503050406030204" pitchFamily="18" charset="0"/>
                          <a:ea typeface="Cambria Math" panose="02040503050406030204" pitchFamily="18" charset="0"/>
                        </a:rPr>
                        <m:t>→</m:t>
                      </m:r>
                      <m:sSub>
                        <m:sSubPr>
                          <m:ctrlPr>
                            <a:rPr lang="en-US" b="0" i="1" smtClean="0">
                              <a:latin typeface="Cambria Math" panose="02040503050406030204" pitchFamily="18" charset="0"/>
                              <a:ea typeface="Cambria Math" panose="02040503050406030204" pitchFamily="18" charset="0"/>
                            </a:rPr>
                          </m:ctrlPr>
                        </m:sSubPr>
                        <m:e>
                          <m:r>
                            <a:rPr lang="en-US" b="0" i="1" smtClean="0">
                              <a:latin typeface="Cambria Math" panose="02040503050406030204" pitchFamily="18" charset="0"/>
                              <a:ea typeface="Cambria Math" panose="02040503050406030204" pitchFamily="18" charset="0"/>
                            </a:rPr>
                            <m:t>𝑦</m:t>
                          </m:r>
                        </m:e>
                        <m:sub>
                          <m:r>
                            <a:rPr lang="en-US" b="0" i="1" smtClean="0">
                              <a:latin typeface="Cambria Math" panose="02040503050406030204" pitchFamily="18" charset="0"/>
                              <a:ea typeface="Cambria Math" panose="02040503050406030204" pitchFamily="18" charset="0"/>
                            </a:rPr>
                            <m:t>𝑓</m:t>
                          </m:r>
                        </m:sub>
                      </m:sSub>
                      <m:r>
                        <a:rPr lang="en-US" b="0" i="1" smtClean="0">
                          <a:latin typeface="Cambria Math" panose="02040503050406030204" pitchFamily="18" charset="0"/>
                          <a:ea typeface="Cambria Math" panose="02040503050406030204" pitchFamily="18" charset="0"/>
                        </a:rPr>
                        <m:t>=</m:t>
                      </m:r>
                      <m:sSub>
                        <m:sSubPr>
                          <m:ctrlPr>
                            <a:rPr lang="en-US" b="0" i="1" smtClean="0">
                              <a:latin typeface="Cambria Math" panose="02040503050406030204" pitchFamily="18" charset="0"/>
                              <a:ea typeface="Cambria Math" panose="02040503050406030204" pitchFamily="18" charset="0"/>
                            </a:rPr>
                          </m:ctrlPr>
                        </m:sSubPr>
                        <m:e>
                          <m:r>
                            <a:rPr lang="en-US" b="0" i="1" smtClean="0">
                              <a:latin typeface="Cambria Math" panose="02040503050406030204" pitchFamily="18" charset="0"/>
                              <a:ea typeface="Cambria Math" panose="02040503050406030204" pitchFamily="18" charset="0"/>
                            </a:rPr>
                            <m:t>𝑣</m:t>
                          </m:r>
                        </m:e>
                        <m:sub>
                          <m:r>
                            <a:rPr lang="en-US" b="0" i="1" smtClean="0">
                              <a:latin typeface="Cambria Math" panose="02040503050406030204" pitchFamily="18" charset="0"/>
                              <a:ea typeface="Cambria Math" panose="02040503050406030204" pitchFamily="18" charset="0"/>
                            </a:rPr>
                            <m:t>𝑖</m:t>
                          </m:r>
                        </m:sub>
                      </m:sSub>
                      <m:func>
                        <m:funcPr>
                          <m:ctrlPr>
                            <a:rPr lang="en-US" b="0" i="0" smtClean="0">
                              <a:latin typeface="Cambria Math" panose="02040503050406030204" pitchFamily="18" charset="0"/>
                              <a:ea typeface="Cambria Math" panose="02040503050406030204" pitchFamily="18" charset="0"/>
                            </a:rPr>
                          </m:ctrlPr>
                        </m:funcPr>
                        <m:fName>
                          <m:r>
                            <m:rPr>
                              <m:sty m:val="p"/>
                            </m:rPr>
                            <a:rPr lang="en-US" b="0" i="0" smtClean="0">
                              <a:latin typeface="Cambria Math" panose="02040503050406030204" pitchFamily="18" charset="0"/>
                              <a:ea typeface="Cambria Math" panose="02040503050406030204" pitchFamily="18" charset="0"/>
                            </a:rPr>
                            <m:t>sin</m:t>
                          </m:r>
                        </m:fName>
                        <m:e>
                          <m:r>
                            <a:rPr lang="en-US" b="0" i="1" smtClean="0">
                              <a:latin typeface="Cambria Math" panose="02040503050406030204" pitchFamily="18" charset="0"/>
                              <a:ea typeface="Cambria Math" panose="02040503050406030204" pitchFamily="18" charset="0"/>
                            </a:rPr>
                            <m:t>𝜃</m:t>
                          </m:r>
                        </m:e>
                      </m:func>
                      <m:d>
                        <m:dPr>
                          <m:ctrlPr>
                            <a:rPr lang="en-US" i="1">
                              <a:latin typeface="Cambria Math" panose="02040503050406030204" pitchFamily="18" charset="0"/>
                              <a:ea typeface="Cambria Math" panose="02040503050406030204" pitchFamily="18" charset="0"/>
                            </a:rPr>
                          </m:ctrlPr>
                        </m:dPr>
                        <m:e>
                          <m:f>
                            <m:fPr>
                              <m:ctrlPr>
                                <a:rPr lang="en-US" i="1">
                                  <a:latin typeface="Cambria Math" panose="02040503050406030204" pitchFamily="18" charset="0"/>
                                  <a:ea typeface="Cambria Math" panose="02040503050406030204" pitchFamily="18" charset="0"/>
                                </a:rPr>
                              </m:ctrlPr>
                            </m:fPr>
                            <m:num>
                              <m:sSub>
                                <m:sSubPr>
                                  <m:ctrlPr>
                                    <a:rPr lang="en-US" i="1">
                                      <a:latin typeface="Cambria Math" panose="02040503050406030204" pitchFamily="18" charset="0"/>
                                      <a:ea typeface="Cambria Math" panose="02040503050406030204" pitchFamily="18" charset="0"/>
                                    </a:rPr>
                                  </m:ctrlPr>
                                </m:sSubPr>
                                <m:e>
                                  <m:r>
                                    <a:rPr lang="en-US" i="1">
                                      <a:latin typeface="Cambria Math" panose="02040503050406030204" pitchFamily="18" charset="0"/>
                                      <a:ea typeface="Cambria Math" panose="02040503050406030204" pitchFamily="18" charset="0"/>
                                    </a:rPr>
                                    <m:t>𝑥</m:t>
                                  </m:r>
                                </m:e>
                                <m:sub>
                                  <m:r>
                                    <a:rPr lang="en-US" i="1">
                                      <a:latin typeface="Cambria Math" panose="02040503050406030204" pitchFamily="18" charset="0"/>
                                      <a:ea typeface="Cambria Math" panose="02040503050406030204" pitchFamily="18" charset="0"/>
                                    </a:rPr>
                                    <m:t>𝑓</m:t>
                                  </m:r>
                                </m:sub>
                              </m:sSub>
                            </m:num>
                            <m:den>
                              <m:sSub>
                                <m:sSubPr>
                                  <m:ctrlPr>
                                    <a:rPr lang="en-US" i="1">
                                      <a:latin typeface="Cambria Math" panose="02040503050406030204" pitchFamily="18" charset="0"/>
                                      <a:ea typeface="Cambria Math" panose="02040503050406030204" pitchFamily="18" charset="0"/>
                                    </a:rPr>
                                  </m:ctrlPr>
                                </m:sSubPr>
                                <m:e>
                                  <m:r>
                                    <a:rPr lang="en-US" i="1">
                                      <a:latin typeface="Cambria Math" panose="02040503050406030204" pitchFamily="18" charset="0"/>
                                      <a:ea typeface="Cambria Math" panose="02040503050406030204" pitchFamily="18" charset="0"/>
                                    </a:rPr>
                                    <m:t>𝑣</m:t>
                                  </m:r>
                                </m:e>
                                <m:sub>
                                  <m:r>
                                    <a:rPr lang="en-US" i="1">
                                      <a:latin typeface="Cambria Math" panose="02040503050406030204" pitchFamily="18" charset="0"/>
                                      <a:ea typeface="Cambria Math" panose="02040503050406030204" pitchFamily="18" charset="0"/>
                                    </a:rPr>
                                    <m:t>𝑖</m:t>
                                  </m:r>
                                </m:sub>
                              </m:sSub>
                              <m:func>
                                <m:funcPr>
                                  <m:ctrlPr>
                                    <a:rPr lang="en-US">
                                      <a:latin typeface="Cambria Math" panose="02040503050406030204" pitchFamily="18" charset="0"/>
                                      <a:ea typeface="Cambria Math" panose="02040503050406030204" pitchFamily="18" charset="0"/>
                                    </a:rPr>
                                  </m:ctrlPr>
                                </m:funcPr>
                                <m:fName>
                                  <m:r>
                                    <m:rPr>
                                      <m:sty m:val="p"/>
                                    </m:rPr>
                                    <a:rPr lang="en-US">
                                      <a:latin typeface="Cambria Math" panose="02040503050406030204" pitchFamily="18" charset="0"/>
                                      <a:ea typeface="Cambria Math" panose="02040503050406030204" pitchFamily="18" charset="0"/>
                                    </a:rPr>
                                    <m:t>cos</m:t>
                                  </m:r>
                                </m:fName>
                                <m:e>
                                  <m:r>
                                    <a:rPr lang="en-US" i="1">
                                      <a:latin typeface="Cambria Math" panose="02040503050406030204" pitchFamily="18" charset="0"/>
                                      <a:ea typeface="Cambria Math" panose="02040503050406030204" pitchFamily="18" charset="0"/>
                                    </a:rPr>
                                    <m:t>𝜃</m:t>
                                  </m:r>
                                </m:e>
                              </m:func>
                            </m:den>
                          </m:f>
                        </m:e>
                      </m:d>
                      <m:r>
                        <a:rPr lang="en-US" b="0" i="1" smtClean="0">
                          <a:latin typeface="Cambria Math" panose="02040503050406030204" pitchFamily="18" charset="0"/>
                          <a:ea typeface="Cambria Math" panose="02040503050406030204" pitchFamily="18" charset="0"/>
                        </a:rPr>
                        <m:t>−</m:t>
                      </m:r>
                      <m:box>
                        <m:boxPr>
                          <m:ctrlPr>
                            <a:rPr lang="en-US" b="0" i="1" smtClean="0">
                              <a:latin typeface="Cambria Math" panose="02040503050406030204" pitchFamily="18" charset="0"/>
                            </a:rPr>
                          </m:ctrlPr>
                        </m:boxPr>
                        <m:e>
                          <m:f>
                            <m:fPr>
                              <m:ctrlPr>
                                <a:rPr lang="en-US" b="0" i="1" smtClean="0">
                                  <a:latin typeface="Cambria Math" panose="02040503050406030204" pitchFamily="18" charset="0"/>
                                </a:rPr>
                              </m:ctrlPr>
                            </m:fPr>
                            <m:num>
                              <m:r>
                                <a:rPr lang="en-US" b="0" i="1" smtClean="0">
                                  <a:latin typeface="Cambria Math" panose="02040503050406030204" pitchFamily="18" charset="0"/>
                                </a:rPr>
                                <m:t>1</m:t>
                              </m:r>
                            </m:num>
                            <m:den>
                              <m:r>
                                <a:rPr lang="en-US" b="0" i="1" smtClean="0">
                                  <a:latin typeface="Cambria Math" panose="02040503050406030204" pitchFamily="18" charset="0"/>
                                </a:rPr>
                                <m:t>2</m:t>
                              </m:r>
                            </m:den>
                          </m:f>
                        </m:e>
                      </m:box>
                      <m:r>
                        <a:rPr lang="en-US" b="0" i="1" smtClean="0">
                          <a:latin typeface="Cambria Math" panose="02040503050406030204" pitchFamily="18" charset="0"/>
                        </a:rPr>
                        <m:t>𝑔</m:t>
                      </m:r>
                      <m:sSup>
                        <m:sSupPr>
                          <m:ctrlPr>
                            <a:rPr lang="en-US" i="1">
                              <a:latin typeface="Cambria Math" panose="02040503050406030204" pitchFamily="18" charset="0"/>
                              <a:ea typeface="Cambria Math" panose="02040503050406030204" pitchFamily="18" charset="0"/>
                            </a:rPr>
                          </m:ctrlPr>
                        </m:sSupPr>
                        <m:e>
                          <m:d>
                            <m:dPr>
                              <m:ctrlPr>
                                <a:rPr lang="en-US" i="1">
                                  <a:latin typeface="Cambria Math" panose="02040503050406030204" pitchFamily="18" charset="0"/>
                                  <a:ea typeface="Cambria Math" panose="02040503050406030204" pitchFamily="18" charset="0"/>
                                </a:rPr>
                              </m:ctrlPr>
                            </m:dPr>
                            <m:e>
                              <m:f>
                                <m:fPr>
                                  <m:ctrlPr>
                                    <a:rPr lang="en-US" i="1">
                                      <a:latin typeface="Cambria Math" panose="02040503050406030204" pitchFamily="18" charset="0"/>
                                      <a:ea typeface="Cambria Math" panose="02040503050406030204" pitchFamily="18" charset="0"/>
                                    </a:rPr>
                                  </m:ctrlPr>
                                </m:fPr>
                                <m:num>
                                  <m:sSub>
                                    <m:sSubPr>
                                      <m:ctrlPr>
                                        <a:rPr lang="en-US" i="1">
                                          <a:latin typeface="Cambria Math" panose="02040503050406030204" pitchFamily="18" charset="0"/>
                                          <a:ea typeface="Cambria Math" panose="02040503050406030204" pitchFamily="18" charset="0"/>
                                        </a:rPr>
                                      </m:ctrlPr>
                                    </m:sSubPr>
                                    <m:e>
                                      <m:r>
                                        <a:rPr lang="en-US" i="1">
                                          <a:latin typeface="Cambria Math" panose="02040503050406030204" pitchFamily="18" charset="0"/>
                                          <a:ea typeface="Cambria Math" panose="02040503050406030204" pitchFamily="18" charset="0"/>
                                        </a:rPr>
                                        <m:t>𝑥</m:t>
                                      </m:r>
                                    </m:e>
                                    <m:sub>
                                      <m:r>
                                        <a:rPr lang="en-US" i="1">
                                          <a:latin typeface="Cambria Math" panose="02040503050406030204" pitchFamily="18" charset="0"/>
                                          <a:ea typeface="Cambria Math" panose="02040503050406030204" pitchFamily="18" charset="0"/>
                                        </a:rPr>
                                        <m:t>𝑓</m:t>
                                      </m:r>
                                    </m:sub>
                                  </m:sSub>
                                </m:num>
                                <m:den>
                                  <m:sSub>
                                    <m:sSubPr>
                                      <m:ctrlPr>
                                        <a:rPr lang="en-US" i="1">
                                          <a:latin typeface="Cambria Math" panose="02040503050406030204" pitchFamily="18" charset="0"/>
                                          <a:ea typeface="Cambria Math" panose="02040503050406030204" pitchFamily="18" charset="0"/>
                                        </a:rPr>
                                      </m:ctrlPr>
                                    </m:sSubPr>
                                    <m:e>
                                      <m:r>
                                        <a:rPr lang="en-US" i="1">
                                          <a:latin typeface="Cambria Math" panose="02040503050406030204" pitchFamily="18" charset="0"/>
                                          <a:ea typeface="Cambria Math" panose="02040503050406030204" pitchFamily="18" charset="0"/>
                                        </a:rPr>
                                        <m:t>𝑣</m:t>
                                      </m:r>
                                    </m:e>
                                    <m:sub>
                                      <m:r>
                                        <a:rPr lang="en-US" i="1">
                                          <a:latin typeface="Cambria Math" panose="02040503050406030204" pitchFamily="18" charset="0"/>
                                          <a:ea typeface="Cambria Math" panose="02040503050406030204" pitchFamily="18" charset="0"/>
                                        </a:rPr>
                                        <m:t>𝑖</m:t>
                                      </m:r>
                                    </m:sub>
                                  </m:sSub>
                                  <m:func>
                                    <m:funcPr>
                                      <m:ctrlPr>
                                        <a:rPr lang="en-US">
                                          <a:latin typeface="Cambria Math" panose="02040503050406030204" pitchFamily="18" charset="0"/>
                                          <a:ea typeface="Cambria Math" panose="02040503050406030204" pitchFamily="18" charset="0"/>
                                        </a:rPr>
                                      </m:ctrlPr>
                                    </m:funcPr>
                                    <m:fName>
                                      <m:r>
                                        <m:rPr>
                                          <m:sty m:val="p"/>
                                        </m:rPr>
                                        <a:rPr lang="en-US">
                                          <a:latin typeface="Cambria Math" panose="02040503050406030204" pitchFamily="18" charset="0"/>
                                          <a:ea typeface="Cambria Math" panose="02040503050406030204" pitchFamily="18" charset="0"/>
                                        </a:rPr>
                                        <m:t>cos</m:t>
                                      </m:r>
                                    </m:fName>
                                    <m:e>
                                      <m:r>
                                        <a:rPr lang="en-US" i="1">
                                          <a:latin typeface="Cambria Math" panose="02040503050406030204" pitchFamily="18" charset="0"/>
                                          <a:ea typeface="Cambria Math" panose="02040503050406030204" pitchFamily="18" charset="0"/>
                                        </a:rPr>
                                        <m:t>𝜃</m:t>
                                      </m:r>
                                    </m:e>
                                  </m:func>
                                </m:den>
                              </m:f>
                            </m:e>
                          </m:d>
                        </m:e>
                        <m:sup>
                          <m:r>
                            <a:rPr lang="en-US" b="0" i="1" smtClean="0">
                              <a:latin typeface="Cambria Math" panose="02040503050406030204" pitchFamily="18" charset="0"/>
                            </a:rPr>
                            <m:t>2</m:t>
                          </m:r>
                        </m:sup>
                      </m:sSup>
                      <m:r>
                        <a:rPr lang="en-US" b="0" i="1" smtClean="0">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ℎ</m:t>
                      </m:r>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𝑥</m:t>
                          </m:r>
                        </m:e>
                        <m:sub>
                          <m:r>
                            <a:rPr lang="en-US" b="0" i="1" smtClean="0">
                              <a:latin typeface="Cambria Math" panose="02040503050406030204" pitchFamily="18" charset="0"/>
                            </a:rPr>
                            <m:t>𝑓</m:t>
                          </m:r>
                        </m:sub>
                      </m:sSub>
                      <m:func>
                        <m:funcPr>
                          <m:ctrlPr>
                            <a:rPr lang="en-US" b="0" i="0" smtClean="0">
                              <a:latin typeface="Cambria Math" panose="02040503050406030204" pitchFamily="18" charset="0"/>
                            </a:rPr>
                          </m:ctrlPr>
                        </m:funcPr>
                        <m:fName>
                          <m:r>
                            <m:rPr>
                              <m:sty m:val="p"/>
                            </m:rPr>
                            <a:rPr lang="en-US" b="0" i="0" smtClean="0">
                              <a:latin typeface="Cambria Math" panose="02040503050406030204" pitchFamily="18" charset="0"/>
                            </a:rPr>
                            <m:t>tan</m:t>
                          </m:r>
                        </m:fName>
                        <m:e>
                          <m:r>
                            <a:rPr lang="en-US" b="0" i="1" smtClean="0">
                              <a:latin typeface="Cambria Math" panose="02040503050406030204" pitchFamily="18" charset="0"/>
                              <a:ea typeface="Cambria Math" panose="02040503050406030204" pitchFamily="18" charset="0"/>
                            </a:rPr>
                            <m:t>𝜃</m:t>
                          </m:r>
                        </m:e>
                      </m:func>
                      <m:r>
                        <a:rPr lang="en-US" b="0" i="1" smtClean="0">
                          <a:latin typeface="Cambria Math" panose="02040503050406030204" pitchFamily="18" charset="0"/>
                        </a:rPr>
                        <m:t>−</m:t>
                      </m:r>
                      <m:f>
                        <m:fPr>
                          <m:ctrlPr>
                            <a:rPr lang="en-US" b="0" i="1" smtClean="0">
                              <a:latin typeface="Cambria Math" panose="02040503050406030204" pitchFamily="18" charset="0"/>
                            </a:rPr>
                          </m:ctrlPr>
                        </m:fPr>
                        <m:num>
                          <m:r>
                            <a:rPr lang="en-US" b="0" i="1" smtClean="0">
                              <a:latin typeface="Cambria Math" panose="02040503050406030204" pitchFamily="18" charset="0"/>
                            </a:rPr>
                            <m:t>𝑔</m:t>
                          </m:r>
                          <m:sSubSup>
                            <m:sSubSupPr>
                              <m:ctrlPr>
                                <a:rPr lang="en-US" b="0" i="1" smtClean="0">
                                  <a:latin typeface="Cambria Math" panose="02040503050406030204" pitchFamily="18" charset="0"/>
                                </a:rPr>
                              </m:ctrlPr>
                            </m:sSubSupPr>
                            <m:e>
                              <m:r>
                                <a:rPr lang="en-US" b="0" i="1" smtClean="0">
                                  <a:latin typeface="Cambria Math" panose="02040503050406030204" pitchFamily="18" charset="0"/>
                                </a:rPr>
                                <m:t>𝑥</m:t>
                              </m:r>
                            </m:e>
                            <m:sub>
                              <m:r>
                                <a:rPr lang="en-US" b="0" i="1" smtClean="0">
                                  <a:latin typeface="Cambria Math" panose="02040503050406030204" pitchFamily="18" charset="0"/>
                                </a:rPr>
                                <m:t>𝑓</m:t>
                              </m:r>
                            </m:sub>
                            <m:sup>
                              <m:r>
                                <a:rPr lang="en-US" b="0" i="1" smtClean="0">
                                  <a:latin typeface="Cambria Math" panose="02040503050406030204" pitchFamily="18" charset="0"/>
                                </a:rPr>
                                <m:t>2</m:t>
                              </m:r>
                            </m:sup>
                          </m:sSubSup>
                        </m:num>
                        <m:den>
                          <m:r>
                            <a:rPr lang="en-US" b="0" i="1" smtClean="0">
                              <a:latin typeface="Cambria Math" panose="02040503050406030204" pitchFamily="18" charset="0"/>
                            </a:rPr>
                            <m:t>2</m:t>
                          </m:r>
                          <m:sSubSup>
                            <m:sSubSupPr>
                              <m:ctrlPr>
                                <a:rPr lang="en-US" b="0" i="1" smtClean="0">
                                  <a:latin typeface="Cambria Math" panose="02040503050406030204" pitchFamily="18" charset="0"/>
                                </a:rPr>
                              </m:ctrlPr>
                            </m:sSubSupPr>
                            <m:e>
                              <m:r>
                                <a:rPr lang="en-US" b="0" i="1" smtClean="0">
                                  <a:latin typeface="Cambria Math" panose="02040503050406030204" pitchFamily="18" charset="0"/>
                                </a:rPr>
                                <m:t>𝑣</m:t>
                              </m:r>
                            </m:e>
                            <m:sub>
                              <m:r>
                                <a:rPr lang="en-US" b="0" i="1" smtClean="0">
                                  <a:latin typeface="Cambria Math" panose="02040503050406030204" pitchFamily="18" charset="0"/>
                                </a:rPr>
                                <m:t>𝑖</m:t>
                              </m:r>
                            </m:sub>
                            <m:sup>
                              <m:r>
                                <a:rPr lang="en-US" b="0" i="1" smtClean="0">
                                  <a:latin typeface="Cambria Math" panose="02040503050406030204" pitchFamily="18" charset="0"/>
                                </a:rPr>
                                <m:t>2</m:t>
                              </m:r>
                            </m:sup>
                          </m:sSubSup>
                          <m:func>
                            <m:funcPr>
                              <m:ctrlPr>
                                <a:rPr lang="en-US" b="0" i="1" smtClean="0">
                                  <a:latin typeface="Cambria Math" panose="02040503050406030204" pitchFamily="18" charset="0"/>
                                </a:rPr>
                              </m:ctrlPr>
                            </m:funcPr>
                            <m:fName>
                              <m:sSup>
                                <m:sSupPr>
                                  <m:ctrlPr>
                                    <a:rPr lang="en-US" b="0" i="0" smtClean="0">
                                      <a:latin typeface="Cambria Math" panose="02040503050406030204" pitchFamily="18" charset="0"/>
                                    </a:rPr>
                                  </m:ctrlPr>
                                </m:sSupPr>
                                <m:e>
                                  <m:r>
                                    <m:rPr>
                                      <m:sty m:val="p"/>
                                    </m:rPr>
                                    <a:rPr lang="en-US" b="0" i="0" smtClean="0">
                                      <a:latin typeface="Cambria Math" panose="02040503050406030204" pitchFamily="18" charset="0"/>
                                    </a:rPr>
                                    <m:t>cos</m:t>
                                  </m:r>
                                </m:e>
                                <m:sup>
                                  <m:r>
                                    <a:rPr lang="en-US" b="0" i="1" smtClean="0">
                                      <a:latin typeface="Cambria Math" panose="02040503050406030204" pitchFamily="18" charset="0"/>
                                    </a:rPr>
                                    <m:t>2</m:t>
                                  </m:r>
                                </m:sup>
                              </m:sSup>
                            </m:fName>
                            <m:e>
                              <m:r>
                                <a:rPr lang="en-US" b="0" i="1" smtClean="0">
                                  <a:latin typeface="Cambria Math" panose="02040503050406030204" pitchFamily="18" charset="0"/>
                                  <a:ea typeface="Cambria Math" panose="02040503050406030204" pitchFamily="18" charset="0"/>
                                </a:rPr>
                                <m:t>𝜃</m:t>
                              </m:r>
                            </m:e>
                          </m:func>
                        </m:den>
                      </m:f>
                    </m:oMath>
                  </m:oMathPara>
                </a14:m>
                <a:endParaRPr lang="en-US" dirty="0"/>
              </a:p>
            </p:txBody>
          </p:sp>
        </mc:Choice>
        <mc:Fallback xmlns="">
          <p:sp>
            <p:nvSpPr>
              <p:cNvPr id="12" name="TextBox 11">
                <a:extLst>
                  <a:ext uri="{FF2B5EF4-FFF2-40B4-BE49-F238E27FC236}">
                    <a16:creationId xmlns:a16="http://schemas.microsoft.com/office/drawing/2014/main" id="{FAB465CD-1BA3-2A4C-165F-EDA062221F81}"/>
                  </a:ext>
                </a:extLst>
              </p:cNvPr>
              <p:cNvSpPr txBox="1">
                <a:spLocks noRot="1" noChangeAspect="1" noMove="1" noResize="1" noEditPoints="1" noAdjustHandles="1" noChangeArrowheads="1" noChangeShapeType="1" noTextEdit="1"/>
              </p:cNvSpPr>
              <p:nvPr/>
            </p:nvSpPr>
            <p:spPr>
              <a:xfrm>
                <a:off x="572756" y="4211649"/>
                <a:ext cx="9488880" cy="666977"/>
              </a:xfrm>
              <a:prstGeom prst="rect">
                <a:avLst/>
              </a:prstGeom>
              <a:blipFill>
                <a:blip r:embed="rId4"/>
                <a:stretch>
                  <a:fillRect b="-7547"/>
                </a:stretch>
              </a:blipFill>
            </p:spPr>
            <p:txBody>
              <a:bodyPr/>
              <a:lstStyle/>
              <a:p>
                <a:r>
                  <a:rPr lang="en-US">
                    <a:noFill/>
                  </a:rPr>
                  <a:t> </a:t>
                </a:r>
              </a:p>
            </p:txBody>
          </p:sp>
        </mc:Fallback>
      </mc:AlternateContent>
      <p:sp>
        <p:nvSpPr>
          <p:cNvPr id="13" name="TextBox 12">
            <a:extLst>
              <a:ext uri="{FF2B5EF4-FFF2-40B4-BE49-F238E27FC236}">
                <a16:creationId xmlns:a16="http://schemas.microsoft.com/office/drawing/2014/main" id="{D79D4AB1-233C-146A-925C-4C04AEE34CD3}"/>
              </a:ext>
            </a:extLst>
          </p:cNvPr>
          <p:cNvSpPr txBox="1"/>
          <p:nvPr/>
        </p:nvSpPr>
        <p:spPr>
          <a:xfrm>
            <a:off x="6751259" y="2628287"/>
            <a:ext cx="4867985" cy="1169551"/>
          </a:xfrm>
          <a:prstGeom prst="rect">
            <a:avLst/>
          </a:prstGeom>
          <a:noFill/>
        </p:spPr>
        <p:txBody>
          <a:bodyPr wrap="square" rtlCol="0">
            <a:spAutoFit/>
          </a:bodyPr>
          <a:lstStyle/>
          <a:p>
            <a:pPr algn="just"/>
            <a:r>
              <a:rPr lang="en-US" sz="1400" dirty="0">
                <a:latin typeface="Times New Roman" panose="02020603050405020304" pitchFamily="18" charset="0"/>
                <a:cs typeface="Times New Roman" panose="02020603050405020304" pitchFamily="18" charset="0"/>
              </a:rPr>
              <a:t>Here we don’t know how long it takes the projectile to get from the top to the base of the volcano because we don’t know the launch speed.  But both of the trajectory equations are coupled by time.  We’ll eliminate time between the two equations and wrote the vertical position in terms of the horizontal position.</a:t>
            </a:r>
          </a:p>
        </p:txBody>
      </p:sp>
      <mc:AlternateContent xmlns:mc="http://schemas.openxmlformats.org/markup-compatibility/2006" xmlns:a14="http://schemas.microsoft.com/office/drawing/2010/main">
        <mc:Choice Requires="a14">
          <p:sp>
            <p:nvSpPr>
              <p:cNvPr id="14" name="TextBox 13">
                <a:extLst>
                  <a:ext uri="{FF2B5EF4-FFF2-40B4-BE49-F238E27FC236}">
                    <a16:creationId xmlns:a16="http://schemas.microsoft.com/office/drawing/2014/main" id="{A225158B-3B83-9C5F-B735-AFCEA158768C}"/>
                  </a:ext>
                </a:extLst>
              </p:cNvPr>
              <p:cNvSpPr txBox="1"/>
              <p:nvPr/>
            </p:nvSpPr>
            <p:spPr>
              <a:xfrm>
                <a:off x="1891161" y="5289854"/>
                <a:ext cx="7889724" cy="847476"/>
              </a:xfrm>
              <a:prstGeom prst="rect">
                <a:avLst/>
              </a:prstGeom>
              <a:noFill/>
            </p:spPr>
            <p:txBody>
              <a:bodyPr wrap="none" lIns="0" tIns="0" rIns="0" bIns="0" rtlCol="0">
                <a:spAutoFit/>
              </a:bodyPr>
              <a:lstStyle/>
              <a:p>
                <a:pPr/>
                <a14:m>
                  <m:oMathPara xmlns:m="http://schemas.openxmlformats.org/officeDocument/2006/math">
                    <m:o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𝑣</m:t>
                          </m:r>
                        </m:e>
                        <m:sub>
                          <m:r>
                            <a:rPr lang="en-US" b="0" i="1" smtClean="0">
                              <a:latin typeface="Cambria Math" panose="02040503050406030204" pitchFamily="18" charset="0"/>
                            </a:rPr>
                            <m:t>𝑖</m:t>
                          </m:r>
                        </m:sub>
                      </m:sSub>
                      <m:r>
                        <a:rPr lang="en-US" b="0" i="1" smtClean="0">
                          <a:latin typeface="Cambria Math" panose="02040503050406030204" pitchFamily="18" charset="0"/>
                        </a:rPr>
                        <m:t>=</m:t>
                      </m:r>
                      <m:rad>
                        <m:radPr>
                          <m:degHide m:val="on"/>
                          <m:ctrlPr>
                            <a:rPr lang="en-US" b="0" i="1" smtClean="0">
                              <a:latin typeface="Cambria Math" panose="02040503050406030204" pitchFamily="18" charset="0"/>
                            </a:rPr>
                          </m:ctrlPr>
                        </m:radPr>
                        <m:deg/>
                        <m:e>
                          <m:f>
                            <m:fPr>
                              <m:ctrlPr>
                                <a:rPr lang="en-US" i="1">
                                  <a:latin typeface="Cambria Math" panose="02040503050406030204" pitchFamily="18" charset="0"/>
                                </a:rPr>
                              </m:ctrlPr>
                            </m:fPr>
                            <m:num>
                              <m:r>
                                <a:rPr lang="en-US" i="1">
                                  <a:latin typeface="Cambria Math" panose="02040503050406030204" pitchFamily="18" charset="0"/>
                                </a:rPr>
                                <m:t>𝑔</m:t>
                              </m:r>
                              <m:sSubSup>
                                <m:sSubSupPr>
                                  <m:ctrlPr>
                                    <a:rPr lang="en-US" i="1">
                                      <a:latin typeface="Cambria Math" panose="02040503050406030204" pitchFamily="18" charset="0"/>
                                    </a:rPr>
                                  </m:ctrlPr>
                                </m:sSubSupPr>
                                <m:e>
                                  <m:r>
                                    <a:rPr lang="en-US" i="1">
                                      <a:latin typeface="Cambria Math" panose="02040503050406030204" pitchFamily="18" charset="0"/>
                                    </a:rPr>
                                    <m:t>𝑥</m:t>
                                  </m:r>
                                </m:e>
                                <m:sub>
                                  <m:r>
                                    <a:rPr lang="en-US" i="1">
                                      <a:latin typeface="Cambria Math" panose="02040503050406030204" pitchFamily="18" charset="0"/>
                                    </a:rPr>
                                    <m:t>𝑓</m:t>
                                  </m:r>
                                </m:sub>
                                <m:sup>
                                  <m:r>
                                    <a:rPr lang="en-US" i="1">
                                      <a:latin typeface="Cambria Math" panose="02040503050406030204" pitchFamily="18" charset="0"/>
                                    </a:rPr>
                                    <m:t>2</m:t>
                                  </m:r>
                                </m:sup>
                              </m:sSubSup>
                            </m:num>
                            <m:den>
                              <m:r>
                                <a:rPr lang="en-US" i="1">
                                  <a:latin typeface="Cambria Math" panose="02040503050406030204" pitchFamily="18" charset="0"/>
                                </a:rPr>
                                <m:t>2</m:t>
                              </m:r>
                              <m:func>
                                <m:funcPr>
                                  <m:ctrlPr>
                                    <a:rPr lang="en-US" i="1">
                                      <a:latin typeface="Cambria Math" panose="02040503050406030204" pitchFamily="18" charset="0"/>
                                    </a:rPr>
                                  </m:ctrlPr>
                                </m:funcPr>
                                <m:fName>
                                  <m:sSup>
                                    <m:sSupPr>
                                      <m:ctrlPr>
                                        <a:rPr lang="en-US">
                                          <a:latin typeface="Cambria Math" panose="02040503050406030204" pitchFamily="18" charset="0"/>
                                        </a:rPr>
                                      </m:ctrlPr>
                                    </m:sSupPr>
                                    <m:e>
                                      <m:r>
                                        <m:rPr>
                                          <m:sty m:val="p"/>
                                        </m:rPr>
                                        <a:rPr lang="en-US">
                                          <a:latin typeface="Cambria Math" panose="02040503050406030204" pitchFamily="18" charset="0"/>
                                        </a:rPr>
                                        <m:t>cos</m:t>
                                      </m:r>
                                    </m:e>
                                    <m:sup>
                                      <m:r>
                                        <a:rPr lang="en-US" i="1">
                                          <a:latin typeface="Cambria Math" panose="02040503050406030204" pitchFamily="18" charset="0"/>
                                        </a:rPr>
                                        <m:t>2</m:t>
                                      </m:r>
                                    </m:sup>
                                  </m:sSup>
                                </m:fName>
                                <m:e>
                                  <m:r>
                                    <a:rPr lang="en-US" i="1">
                                      <a:latin typeface="Cambria Math" panose="02040503050406030204" pitchFamily="18" charset="0"/>
                                      <a:ea typeface="Cambria Math" panose="02040503050406030204" pitchFamily="18" charset="0"/>
                                    </a:rPr>
                                    <m:t>𝜃</m:t>
                                  </m:r>
                                </m:e>
                              </m:func>
                              <m:d>
                                <m:dPr>
                                  <m:ctrlPr>
                                    <a:rPr lang="en-US" i="1">
                                      <a:latin typeface="Cambria Math" panose="02040503050406030204" pitchFamily="18" charset="0"/>
                                    </a:rPr>
                                  </m:ctrlPr>
                                </m:dPr>
                                <m:e>
                                  <m:sSub>
                                    <m:sSubPr>
                                      <m:ctrlPr>
                                        <a:rPr lang="en-US" i="1">
                                          <a:latin typeface="Cambria Math" panose="02040503050406030204" pitchFamily="18" charset="0"/>
                                        </a:rPr>
                                      </m:ctrlPr>
                                    </m:sSubPr>
                                    <m:e>
                                      <m:r>
                                        <a:rPr lang="en-US" i="1">
                                          <a:latin typeface="Cambria Math" panose="02040503050406030204" pitchFamily="18" charset="0"/>
                                        </a:rPr>
                                        <m:t>𝑥</m:t>
                                      </m:r>
                                    </m:e>
                                    <m:sub>
                                      <m:r>
                                        <a:rPr lang="en-US" i="1">
                                          <a:latin typeface="Cambria Math" panose="02040503050406030204" pitchFamily="18" charset="0"/>
                                        </a:rPr>
                                        <m:t>𝑓</m:t>
                                      </m:r>
                                    </m:sub>
                                  </m:sSub>
                                  <m:func>
                                    <m:funcPr>
                                      <m:ctrlPr>
                                        <a:rPr lang="en-US">
                                          <a:latin typeface="Cambria Math" panose="02040503050406030204" pitchFamily="18" charset="0"/>
                                        </a:rPr>
                                      </m:ctrlPr>
                                    </m:funcPr>
                                    <m:fName>
                                      <m:r>
                                        <m:rPr>
                                          <m:sty m:val="p"/>
                                        </m:rPr>
                                        <a:rPr lang="en-US">
                                          <a:latin typeface="Cambria Math" panose="02040503050406030204" pitchFamily="18" charset="0"/>
                                        </a:rPr>
                                        <m:t>tan</m:t>
                                      </m:r>
                                    </m:fName>
                                    <m:e>
                                      <m:r>
                                        <a:rPr lang="en-US" i="1">
                                          <a:latin typeface="Cambria Math" panose="02040503050406030204" pitchFamily="18" charset="0"/>
                                          <a:ea typeface="Cambria Math" panose="02040503050406030204" pitchFamily="18" charset="0"/>
                                        </a:rPr>
                                        <m:t>𝜃</m:t>
                                      </m:r>
                                    </m:e>
                                  </m:func>
                                  <m:r>
                                    <a:rPr lang="en-US" b="0" i="1" smtClean="0">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ℎ</m:t>
                                  </m:r>
                                </m:e>
                              </m:d>
                            </m:den>
                          </m:f>
                        </m:e>
                      </m:rad>
                      <m:r>
                        <a:rPr lang="en-US" b="0" i="1" smtClean="0">
                          <a:latin typeface="Cambria Math" panose="02040503050406030204" pitchFamily="18" charset="0"/>
                        </a:rPr>
                        <m:t>=</m:t>
                      </m:r>
                      <m:rad>
                        <m:radPr>
                          <m:degHide m:val="on"/>
                          <m:ctrlPr>
                            <a:rPr lang="en-US" b="0" i="1" smtClean="0">
                              <a:latin typeface="Cambria Math" panose="02040503050406030204" pitchFamily="18" charset="0"/>
                            </a:rPr>
                          </m:ctrlPr>
                        </m:radPr>
                        <m:deg/>
                        <m:e>
                          <m:f>
                            <m:fPr>
                              <m:ctrlPr>
                                <a:rPr lang="en-US" b="0" i="1" smtClean="0">
                                  <a:latin typeface="Cambria Math" panose="02040503050406030204" pitchFamily="18" charset="0"/>
                                </a:rPr>
                              </m:ctrlPr>
                            </m:fPr>
                            <m:num>
                              <m:r>
                                <a:rPr lang="en-US" b="0" i="1" smtClean="0">
                                  <a:latin typeface="Cambria Math" panose="02040503050406030204" pitchFamily="18" charset="0"/>
                                </a:rPr>
                                <m:t>9.8</m:t>
                              </m:r>
                              <m:box>
                                <m:boxPr>
                                  <m:ctrlPr>
                                    <a:rPr lang="en-US" b="0" i="1" smtClean="0">
                                      <a:latin typeface="Cambria Math" panose="02040503050406030204" pitchFamily="18" charset="0"/>
                                    </a:rPr>
                                  </m:ctrlPr>
                                </m:boxPr>
                                <m:e>
                                  <m:f>
                                    <m:fPr>
                                      <m:ctrlPr>
                                        <a:rPr lang="en-US" b="0" i="1" smtClean="0">
                                          <a:latin typeface="Cambria Math" panose="02040503050406030204" pitchFamily="18" charset="0"/>
                                        </a:rPr>
                                      </m:ctrlPr>
                                    </m:fPr>
                                    <m:num>
                                      <m:r>
                                        <a:rPr lang="en-US" b="0" i="1" smtClean="0">
                                          <a:latin typeface="Cambria Math" panose="02040503050406030204" pitchFamily="18" charset="0"/>
                                        </a:rPr>
                                        <m:t>𝑚</m:t>
                                      </m:r>
                                    </m:num>
                                    <m:den>
                                      <m:sSup>
                                        <m:sSupPr>
                                          <m:ctrlPr>
                                            <a:rPr lang="en-US" b="0" i="1" smtClean="0">
                                              <a:latin typeface="Cambria Math" panose="02040503050406030204" pitchFamily="18" charset="0"/>
                                            </a:rPr>
                                          </m:ctrlPr>
                                        </m:sSupPr>
                                        <m:e>
                                          <m:r>
                                            <a:rPr lang="en-US" b="0" i="1" smtClean="0">
                                              <a:latin typeface="Cambria Math" panose="02040503050406030204" pitchFamily="18" charset="0"/>
                                            </a:rPr>
                                            <m:t>𝑠</m:t>
                                          </m:r>
                                        </m:e>
                                        <m:sup>
                                          <m:r>
                                            <a:rPr lang="en-US" b="0" i="1" smtClean="0">
                                              <a:latin typeface="Cambria Math" panose="02040503050406030204" pitchFamily="18" charset="0"/>
                                            </a:rPr>
                                            <m:t>2</m:t>
                                          </m:r>
                                        </m:sup>
                                      </m:sSup>
                                    </m:den>
                                  </m:f>
                                </m:e>
                              </m:box>
                              <m:sSup>
                                <m:sSupPr>
                                  <m:ctrlPr>
                                    <a:rPr lang="en-US" b="0" i="1" smtClean="0">
                                      <a:latin typeface="Cambria Math" panose="02040503050406030204" pitchFamily="18" charset="0"/>
                                    </a:rPr>
                                  </m:ctrlPr>
                                </m:sSupPr>
                                <m:e>
                                  <m:d>
                                    <m:dPr>
                                      <m:ctrlPr>
                                        <a:rPr lang="en-US" b="0" i="1" smtClean="0">
                                          <a:latin typeface="Cambria Math" panose="02040503050406030204" pitchFamily="18" charset="0"/>
                                        </a:rPr>
                                      </m:ctrlPr>
                                    </m:dPr>
                                    <m:e>
                                      <m:r>
                                        <a:rPr lang="en-US" b="0" i="1" smtClean="0">
                                          <a:latin typeface="Cambria Math" panose="02040503050406030204" pitchFamily="18" charset="0"/>
                                        </a:rPr>
                                        <m:t>2400</m:t>
                                      </m:r>
                                      <m:r>
                                        <a:rPr lang="en-US" b="0" i="1" smtClean="0">
                                          <a:latin typeface="Cambria Math" panose="02040503050406030204" pitchFamily="18" charset="0"/>
                                        </a:rPr>
                                        <m:t>𝑚</m:t>
                                      </m:r>
                                    </m:e>
                                  </m:d>
                                </m:e>
                                <m:sup>
                                  <m:r>
                                    <a:rPr lang="en-US" b="0" i="1" smtClean="0">
                                      <a:latin typeface="Cambria Math" panose="02040503050406030204" pitchFamily="18" charset="0"/>
                                    </a:rPr>
                                    <m:t>2</m:t>
                                  </m:r>
                                </m:sup>
                              </m:sSup>
                            </m:num>
                            <m:den>
                              <m:r>
                                <a:rPr lang="en-US" b="0" i="1" smtClean="0">
                                  <a:latin typeface="Cambria Math" panose="02040503050406030204" pitchFamily="18" charset="0"/>
                                </a:rPr>
                                <m:t>2</m:t>
                              </m:r>
                              <m:func>
                                <m:funcPr>
                                  <m:ctrlPr>
                                    <a:rPr lang="en-US" b="0" i="1" smtClean="0">
                                      <a:latin typeface="Cambria Math" panose="02040503050406030204" pitchFamily="18" charset="0"/>
                                    </a:rPr>
                                  </m:ctrlPr>
                                </m:funcPr>
                                <m:fName>
                                  <m:sSup>
                                    <m:sSupPr>
                                      <m:ctrlPr>
                                        <a:rPr lang="en-US" b="0" i="0" smtClean="0">
                                          <a:latin typeface="Cambria Math" panose="02040503050406030204" pitchFamily="18" charset="0"/>
                                        </a:rPr>
                                      </m:ctrlPr>
                                    </m:sSupPr>
                                    <m:e>
                                      <m:r>
                                        <m:rPr>
                                          <m:sty m:val="p"/>
                                        </m:rPr>
                                        <a:rPr lang="en-US" b="0" i="0" smtClean="0">
                                          <a:latin typeface="Cambria Math" panose="02040503050406030204" pitchFamily="18" charset="0"/>
                                        </a:rPr>
                                        <m:t>cos</m:t>
                                      </m:r>
                                    </m:e>
                                    <m:sup>
                                      <m:r>
                                        <a:rPr lang="en-US" b="0" i="1" smtClean="0">
                                          <a:latin typeface="Cambria Math" panose="02040503050406030204" pitchFamily="18" charset="0"/>
                                        </a:rPr>
                                        <m:t>2</m:t>
                                      </m:r>
                                    </m:sup>
                                  </m:sSup>
                                </m:fName>
                                <m:e>
                                  <m:r>
                                    <a:rPr lang="en-US" b="0" i="1" smtClean="0">
                                      <a:latin typeface="Cambria Math" panose="02040503050406030204" pitchFamily="18" charset="0"/>
                                    </a:rPr>
                                    <m:t>30</m:t>
                                  </m:r>
                                </m:e>
                              </m:func>
                              <m:d>
                                <m:dPr>
                                  <m:ctrlPr>
                                    <a:rPr lang="en-US" b="0" i="1" smtClean="0">
                                      <a:latin typeface="Cambria Math" panose="02040503050406030204" pitchFamily="18" charset="0"/>
                                    </a:rPr>
                                  </m:ctrlPr>
                                </m:dPr>
                                <m:e>
                                  <m:r>
                                    <a:rPr lang="en-US" b="0" i="1" smtClean="0">
                                      <a:latin typeface="Cambria Math" panose="02040503050406030204" pitchFamily="18" charset="0"/>
                                    </a:rPr>
                                    <m:t>2400</m:t>
                                  </m:r>
                                  <m:r>
                                    <a:rPr lang="en-US" b="0" i="1" smtClean="0">
                                      <a:latin typeface="Cambria Math" panose="02040503050406030204" pitchFamily="18" charset="0"/>
                                    </a:rPr>
                                    <m:t>𝑚</m:t>
                                  </m:r>
                                  <m:func>
                                    <m:funcPr>
                                      <m:ctrlPr>
                                        <a:rPr lang="en-US" b="0" i="0" smtClean="0">
                                          <a:latin typeface="Cambria Math" panose="02040503050406030204" pitchFamily="18" charset="0"/>
                                        </a:rPr>
                                      </m:ctrlPr>
                                    </m:funcPr>
                                    <m:fName>
                                      <m:r>
                                        <m:rPr>
                                          <m:sty m:val="p"/>
                                        </m:rPr>
                                        <a:rPr lang="en-US" b="0" i="0" smtClean="0">
                                          <a:latin typeface="Cambria Math" panose="02040503050406030204" pitchFamily="18" charset="0"/>
                                        </a:rPr>
                                        <m:t>tan</m:t>
                                      </m:r>
                                    </m:fName>
                                    <m:e>
                                      <m:r>
                                        <a:rPr lang="en-US" b="0" i="1" smtClean="0">
                                          <a:latin typeface="Cambria Math" panose="02040503050406030204" pitchFamily="18" charset="0"/>
                                        </a:rPr>
                                        <m:t>30</m:t>
                                      </m:r>
                                    </m:e>
                                  </m:func>
                                  <m:r>
                                    <a:rPr lang="en-US" b="0" i="1" smtClean="0">
                                      <a:latin typeface="Cambria Math" panose="02040503050406030204" pitchFamily="18" charset="0"/>
                                    </a:rPr>
                                    <m:t>+1600</m:t>
                                  </m:r>
                                  <m:r>
                                    <a:rPr lang="en-US" b="0" i="1" smtClean="0">
                                      <a:latin typeface="Cambria Math" panose="02040503050406030204" pitchFamily="18" charset="0"/>
                                    </a:rPr>
                                    <m:t>𝑚</m:t>
                                  </m:r>
                                </m:e>
                              </m:d>
                            </m:den>
                          </m:f>
                        </m:e>
                      </m:rad>
                      <m:r>
                        <a:rPr lang="en-US" b="0" i="1" smtClean="0">
                          <a:latin typeface="Cambria Math" panose="02040503050406030204" pitchFamily="18" charset="0"/>
                        </a:rPr>
                        <m:t>=112.3</m:t>
                      </m:r>
                      <m:box>
                        <m:boxPr>
                          <m:ctrlPr>
                            <a:rPr lang="en-US" b="0" i="1" smtClean="0">
                              <a:latin typeface="Cambria Math" panose="02040503050406030204" pitchFamily="18" charset="0"/>
                            </a:rPr>
                          </m:ctrlPr>
                        </m:boxPr>
                        <m:e>
                          <m:f>
                            <m:fPr>
                              <m:ctrlPr>
                                <a:rPr lang="en-US" b="0" i="1" smtClean="0">
                                  <a:latin typeface="Cambria Math" panose="02040503050406030204" pitchFamily="18" charset="0"/>
                                </a:rPr>
                              </m:ctrlPr>
                            </m:fPr>
                            <m:num>
                              <m:r>
                                <a:rPr lang="en-US" b="0" i="1" smtClean="0">
                                  <a:latin typeface="Cambria Math" panose="02040503050406030204" pitchFamily="18" charset="0"/>
                                </a:rPr>
                                <m:t>𝑚</m:t>
                              </m:r>
                            </m:num>
                            <m:den>
                              <m:r>
                                <a:rPr lang="en-US" b="0" i="1" smtClean="0">
                                  <a:latin typeface="Cambria Math" panose="02040503050406030204" pitchFamily="18" charset="0"/>
                                </a:rPr>
                                <m:t>𝑠</m:t>
                              </m:r>
                            </m:den>
                          </m:f>
                        </m:e>
                      </m:box>
                    </m:oMath>
                  </m:oMathPara>
                </a14:m>
                <a:endParaRPr lang="en-US" dirty="0"/>
              </a:p>
            </p:txBody>
          </p:sp>
        </mc:Choice>
        <mc:Fallback xmlns="">
          <p:sp>
            <p:nvSpPr>
              <p:cNvPr id="14" name="TextBox 13">
                <a:extLst>
                  <a:ext uri="{FF2B5EF4-FFF2-40B4-BE49-F238E27FC236}">
                    <a16:creationId xmlns:a16="http://schemas.microsoft.com/office/drawing/2014/main" id="{A225158B-3B83-9C5F-B735-AFCEA158768C}"/>
                  </a:ext>
                </a:extLst>
              </p:cNvPr>
              <p:cNvSpPr txBox="1">
                <a:spLocks noRot="1" noChangeAspect="1" noMove="1" noResize="1" noEditPoints="1" noAdjustHandles="1" noChangeArrowheads="1" noChangeShapeType="1" noTextEdit="1"/>
              </p:cNvSpPr>
              <p:nvPr/>
            </p:nvSpPr>
            <p:spPr>
              <a:xfrm>
                <a:off x="1891161" y="5289854"/>
                <a:ext cx="7889724" cy="847476"/>
              </a:xfrm>
              <a:prstGeom prst="rect">
                <a:avLst/>
              </a:prstGeom>
              <a:blipFill>
                <a:blip r:embed="rId5"/>
                <a:stretch>
                  <a:fillRect b="-1471"/>
                </a:stretch>
              </a:blipFill>
            </p:spPr>
            <p:txBody>
              <a:bodyPr/>
              <a:lstStyle/>
              <a:p>
                <a:r>
                  <a:rPr lang="en-US">
                    <a:noFill/>
                  </a:rPr>
                  <a:t> </a:t>
                </a:r>
              </a:p>
            </p:txBody>
          </p:sp>
        </mc:Fallback>
      </mc:AlternateContent>
    </p:spTree>
    <p:extLst>
      <p:ext uri="{BB962C8B-B14F-4D97-AF65-F5344CB8AC3E}">
        <p14:creationId xmlns:p14="http://schemas.microsoft.com/office/powerpoint/2010/main" val="299981604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6938A568-916B-72ED-E78D-8EB4CDC74A87}"/>
              </a:ext>
            </a:extLst>
          </p:cNvPr>
          <p:cNvSpPr txBox="1"/>
          <p:nvPr/>
        </p:nvSpPr>
        <p:spPr>
          <a:xfrm>
            <a:off x="277905" y="1705329"/>
            <a:ext cx="11348037" cy="369332"/>
          </a:xfrm>
          <a:prstGeom prst="rect">
            <a:avLst/>
          </a:prstGeom>
          <a:noFill/>
        </p:spPr>
        <p:txBody>
          <a:bodyPr wrap="square">
            <a:spAutoFit/>
          </a:bodyPr>
          <a:lstStyle/>
          <a:p>
            <a:pPr marL="285750" marR="0" lvl="0" indent="-285750">
              <a:spcBef>
                <a:spcPts val="0"/>
              </a:spcBef>
              <a:spcAft>
                <a:spcPts val="0"/>
              </a:spcAft>
              <a:buFont typeface="Arial" panose="020B0604020202020204" pitchFamily="34" charset="0"/>
              <a:buChar char="•"/>
            </a:pPr>
            <a:r>
              <a:rPr lang="en-US" sz="1800" dirty="0">
                <a:solidFill>
                  <a:srgbClr val="131313"/>
                </a:solidFill>
                <a:latin typeface="Times New Roman" panose="02020603050405020304" pitchFamily="18" charset="0"/>
                <a:ea typeface="Times New Roman" panose="02020603050405020304" pitchFamily="18" charset="0"/>
              </a:rPr>
              <a:t>What would be the time of flight of this lava bomb from the top of the volcano to its base?</a:t>
            </a:r>
          </a:p>
        </p:txBody>
      </p:sp>
      <p:sp>
        <p:nvSpPr>
          <p:cNvPr id="6" name="TextBox 5">
            <a:extLst>
              <a:ext uri="{FF2B5EF4-FFF2-40B4-BE49-F238E27FC236}">
                <a16:creationId xmlns:a16="http://schemas.microsoft.com/office/drawing/2014/main" id="{5C09DA0E-ABA8-27F8-A7EF-F751FF529432}"/>
              </a:ext>
            </a:extLst>
          </p:cNvPr>
          <p:cNvSpPr txBox="1"/>
          <p:nvPr/>
        </p:nvSpPr>
        <p:spPr>
          <a:xfrm>
            <a:off x="277906" y="197224"/>
            <a:ext cx="11116235" cy="892552"/>
          </a:xfrm>
          <a:prstGeom prst="rect">
            <a:avLst/>
          </a:prstGeom>
          <a:noFill/>
        </p:spPr>
        <p:txBody>
          <a:bodyPr wrap="square" rtlCol="0">
            <a:spAutoFit/>
          </a:bodyPr>
          <a:lstStyle/>
          <a:p>
            <a:r>
              <a:rPr lang="en-US" sz="2600" dirty="0">
                <a:latin typeface="Times New Roman" panose="02020603050405020304" pitchFamily="18" charset="0"/>
                <a:cs typeface="Times New Roman" panose="02020603050405020304" pitchFamily="18" charset="0"/>
              </a:rPr>
              <a:t>Motion in 2D</a:t>
            </a:r>
          </a:p>
          <a:p>
            <a:r>
              <a:rPr lang="en-US" sz="2600" dirty="0">
                <a:latin typeface="Times New Roman" panose="02020603050405020304" pitchFamily="18" charset="0"/>
                <a:cs typeface="Times New Roman" panose="02020603050405020304" pitchFamily="18" charset="0"/>
              </a:rPr>
              <a:t>	- projectile motion</a:t>
            </a:r>
          </a:p>
        </p:txBody>
      </p:sp>
      <p:sp>
        <p:nvSpPr>
          <p:cNvPr id="7" name="TextBox 6">
            <a:extLst>
              <a:ext uri="{FF2B5EF4-FFF2-40B4-BE49-F238E27FC236}">
                <a16:creationId xmlns:a16="http://schemas.microsoft.com/office/drawing/2014/main" id="{D9713532-1C33-4BDE-3437-11942208E182}"/>
              </a:ext>
            </a:extLst>
          </p:cNvPr>
          <p:cNvSpPr txBox="1"/>
          <p:nvPr/>
        </p:nvSpPr>
        <p:spPr>
          <a:xfrm>
            <a:off x="277905" y="1243664"/>
            <a:ext cx="6094324" cy="369332"/>
          </a:xfrm>
          <a:prstGeom prst="rect">
            <a:avLst/>
          </a:prstGeom>
          <a:noFill/>
        </p:spPr>
        <p:txBody>
          <a:bodyPr wrap="square">
            <a:spAutoFit/>
          </a:bodyPr>
          <a:lstStyle/>
          <a:p>
            <a:r>
              <a:rPr lang="en-US" sz="1800" dirty="0">
                <a:latin typeface="Times New Roman" panose="02020603050405020304" pitchFamily="18" charset="0"/>
                <a:cs typeface="Times New Roman" panose="02020603050405020304" pitchFamily="18" charset="0"/>
              </a:rPr>
              <a:t>Example 3 Solution:</a:t>
            </a:r>
          </a:p>
        </p:txBody>
      </p:sp>
      <mc:AlternateContent xmlns:mc="http://schemas.openxmlformats.org/markup-compatibility/2006" xmlns:a14="http://schemas.microsoft.com/office/drawing/2010/main">
        <mc:Choice Requires="a14">
          <p:sp>
            <p:nvSpPr>
              <p:cNvPr id="8" name="TextBox 7">
                <a:extLst>
                  <a:ext uri="{FF2B5EF4-FFF2-40B4-BE49-F238E27FC236}">
                    <a16:creationId xmlns:a16="http://schemas.microsoft.com/office/drawing/2014/main" id="{6CB0F9B0-D668-5640-4AC4-78857DB52B04}"/>
                  </a:ext>
                </a:extLst>
              </p:cNvPr>
              <p:cNvSpPr txBox="1"/>
              <p:nvPr/>
            </p:nvSpPr>
            <p:spPr>
              <a:xfrm>
                <a:off x="1134228" y="2351660"/>
                <a:ext cx="7643759" cy="604589"/>
              </a:xfrm>
              <a:prstGeom prst="rect">
                <a:avLst/>
              </a:prstGeom>
              <a:noFill/>
            </p:spPr>
            <p:txBody>
              <a:bodyPr wrap="none" lIns="0" tIns="0" rIns="0" bIns="0" rtlCol="0">
                <a:spAutoFit/>
              </a:bodyPr>
              <a:lstStyle/>
              <a:p>
                <a:pPr/>
                <a14:m>
                  <m:oMathPara xmlns:m="http://schemas.openxmlformats.org/officeDocument/2006/math">
                    <m:o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𝑥</m:t>
                          </m:r>
                        </m:e>
                        <m:sub>
                          <m:r>
                            <a:rPr lang="en-US" i="1">
                              <a:latin typeface="Cambria Math" panose="02040503050406030204" pitchFamily="18" charset="0"/>
                            </a:rPr>
                            <m:t>𝑓</m:t>
                          </m:r>
                        </m:sub>
                      </m:sSub>
                      <m:r>
                        <a:rPr lang="en-US" i="1">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𝑥</m:t>
                          </m:r>
                        </m:e>
                        <m:sub>
                          <m:r>
                            <a:rPr lang="en-US" i="1">
                              <a:latin typeface="Cambria Math" panose="02040503050406030204" pitchFamily="18" charset="0"/>
                            </a:rPr>
                            <m:t>𝑖</m:t>
                          </m:r>
                        </m:sub>
                      </m:sSub>
                      <m:r>
                        <a:rPr lang="en-US" i="1">
                          <a:latin typeface="Cambria Math" panose="02040503050406030204" pitchFamily="18" charset="0"/>
                        </a:rPr>
                        <m:t>+</m:t>
                      </m:r>
                      <m:sSub>
                        <m:sSubPr>
                          <m:ctrlPr>
                            <a:rPr lang="en-US" i="1">
                              <a:latin typeface="Cambria Math" panose="02040503050406030204" pitchFamily="18" charset="0"/>
                            </a:rPr>
                          </m:ctrlPr>
                        </m:sSubPr>
                        <m:e>
                          <m:r>
                            <a:rPr lang="en-US" i="1">
                              <a:latin typeface="Cambria Math" panose="02040503050406030204" pitchFamily="18" charset="0"/>
                            </a:rPr>
                            <m:t>𝑣</m:t>
                          </m:r>
                        </m:e>
                        <m:sub>
                          <m:r>
                            <a:rPr lang="en-US" i="1">
                              <a:latin typeface="Cambria Math" panose="02040503050406030204" pitchFamily="18" charset="0"/>
                            </a:rPr>
                            <m:t>𝑖</m:t>
                          </m:r>
                          <m:r>
                            <a:rPr lang="en-US" b="0" i="1" smtClean="0">
                              <a:latin typeface="Cambria Math" panose="02040503050406030204" pitchFamily="18" charset="0"/>
                            </a:rPr>
                            <m:t>𝑥</m:t>
                          </m:r>
                        </m:sub>
                      </m:sSub>
                      <m:r>
                        <a:rPr lang="en-US" i="1">
                          <a:latin typeface="Cambria Math" panose="02040503050406030204" pitchFamily="18" charset="0"/>
                        </a:rPr>
                        <m:t>𝑡</m:t>
                      </m:r>
                      <m:r>
                        <a:rPr lang="en-US" i="1">
                          <a:latin typeface="Cambria Math" panose="02040503050406030204" pitchFamily="18" charset="0"/>
                        </a:rPr>
                        <m:t>+</m:t>
                      </m:r>
                      <m:box>
                        <m:boxPr>
                          <m:ctrlPr>
                            <a:rPr lang="en-US" i="1" smtClean="0">
                              <a:latin typeface="Cambria Math" panose="02040503050406030204" pitchFamily="18" charset="0"/>
                            </a:rPr>
                          </m:ctrlPr>
                        </m:boxPr>
                        <m:e>
                          <m:box>
                            <m:boxPr>
                              <m:ctrlPr>
                                <a:rPr lang="en-US" b="0" i="1" smtClean="0">
                                  <a:latin typeface="Cambria Math" panose="02040503050406030204" pitchFamily="18" charset="0"/>
                                </a:rPr>
                              </m:ctrlPr>
                            </m:boxPr>
                            <m:e>
                              <m:f>
                                <m:fPr>
                                  <m:ctrlPr>
                                    <a:rPr lang="en-US" b="0" i="1" smtClean="0">
                                      <a:latin typeface="Cambria Math" panose="02040503050406030204" pitchFamily="18" charset="0"/>
                                    </a:rPr>
                                  </m:ctrlPr>
                                </m:fPr>
                                <m:num>
                                  <m:r>
                                    <a:rPr lang="en-US" b="0" i="1" smtClean="0">
                                      <a:latin typeface="Cambria Math" panose="02040503050406030204" pitchFamily="18" charset="0"/>
                                    </a:rPr>
                                    <m:t>1</m:t>
                                  </m:r>
                                </m:num>
                                <m:den>
                                  <m:r>
                                    <a:rPr lang="en-US" b="0" i="1" smtClean="0">
                                      <a:latin typeface="Cambria Math" panose="02040503050406030204" pitchFamily="18" charset="0"/>
                                    </a:rPr>
                                    <m:t>2</m:t>
                                  </m:r>
                                </m:den>
                              </m:f>
                            </m:e>
                          </m:box>
                        </m:e>
                      </m:box>
                      <m:sSub>
                        <m:sSubPr>
                          <m:ctrlPr>
                            <a:rPr lang="en-US" i="1">
                              <a:latin typeface="Cambria Math" panose="02040503050406030204" pitchFamily="18" charset="0"/>
                            </a:rPr>
                          </m:ctrlPr>
                        </m:sSubPr>
                        <m:e>
                          <m:r>
                            <a:rPr lang="en-US" i="1">
                              <a:latin typeface="Cambria Math" panose="02040503050406030204" pitchFamily="18" charset="0"/>
                            </a:rPr>
                            <m:t>𝑎</m:t>
                          </m:r>
                        </m:e>
                        <m:sub>
                          <m:r>
                            <a:rPr lang="en-US" b="0" i="1" smtClean="0">
                              <a:latin typeface="Cambria Math" panose="02040503050406030204" pitchFamily="18" charset="0"/>
                            </a:rPr>
                            <m:t>𝑥</m:t>
                          </m:r>
                        </m:sub>
                      </m:sSub>
                      <m:sSup>
                        <m:sSupPr>
                          <m:ctrlPr>
                            <a:rPr lang="en-US" i="1">
                              <a:latin typeface="Cambria Math" panose="02040503050406030204" pitchFamily="18" charset="0"/>
                            </a:rPr>
                          </m:ctrlPr>
                        </m:sSupPr>
                        <m:e>
                          <m:r>
                            <a:rPr lang="en-US" i="1">
                              <a:latin typeface="Cambria Math" panose="02040503050406030204" pitchFamily="18" charset="0"/>
                            </a:rPr>
                            <m:t>𝑡</m:t>
                          </m:r>
                        </m:e>
                        <m:sup>
                          <m:r>
                            <a:rPr lang="en-US" i="1">
                              <a:latin typeface="Cambria Math" panose="02040503050406030204" pitchFamily="18" charset="0"/>
                            </a:rPr>
                            <m:t>2</m:t>
                          </m:r>
                        </m:sup>
                      </m:sSup>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𝑣</m:t>
                          </m:r>
                        </m:e>
                        <m:sub>
                          <m:r>
                            <a:rPr lang="en-US" b="0" i="1" smtClean="0">
                              <a:latin typeface="Cambria Math" panose="02040503050406030204" pitchFamily="18" charset="0"/>
                            </a:rPr>
                            <m:t>𝑖𝑥</m:t>
                          </m:r>
                        </m:sub>
                      </m:sSub>
                      <m:r>
                        <a:rPr lang="en-US" b="0" i="1" smtClean="0">
                          <a:latin typeface="Cambria Math" panose="02040503050406030204" pitchFamily="18" charset="0"/>
                        </a:rPr>
                        <m:t>𝑡</m:t>
                      </m:r>
                      <m:r>
                        <a:rPr lang="en-US" b="0" i="1" smtClean="0">
                          <a:latin typeface="Cambria Math" panose="02040503050406030204" pitchFamily="18" charset="0"/>
                          <a:ea typeface="Cambria Math" panose="02040503050406030204" pitchFamily="18" charset="0"/>
                        </a:rPr>
                        <m:t>→</m:t>
                      </m:r>
                      <m:r>
                        <a:rPr lang="en-US" b="0" i="1" smtClean="0">
                          <a:latin typeface="Cambria Math" panose="02040503050406030204" pitchFamily="18" charset="0"/>
                        </a:rPr>
                        <m:t>𝑡</m:t>
                      </m:r>
                      <m:r>
                        <a:rPr lang="en-US" b="0" i="1" smtClean="0">
                          <a:latin typeface="Cambria Math" panose="02040503050406030204" pitchFamily="18" charset="0"/>
                          <a:ea typeface="Cambria Math" panose="02040503050406030204" pitchFamily="18" charset="0"/>
                        </a:rPr>
                        <m:t>=</m:t>
                      </m:r>
                      <m:f>
                        <m:fPr>
                          <m:ctrlPr>
                            <a:rPr lang="en-US" i="1">
                              <a:latin typeface="Cambria Math" panose="02040503050406030204" pitchFamily="18" charset="0"/>
                            </a:rPr>
                          </m:ctrlPr>
                        </m:fPr>
                        <m:num>
                          <m:sSub>
                            <m:sSubPr>
                              <m:ctrlPr>
                                <a:rPr lang="en-US" i="1">
                                  <a:latin typeface="Cambria Math" panose="02040503050406030204" pitchFamily="18" charset="0"/>
                                </a:rPr>
                              </m:ctrlPr>
                            </m:sSubPr>
                            <m:e>
                              <m:r>
                                <a:rPr lang="en-US" i="1">
                                  <a:latin typeface="Cambria Math" panose="02040503050406030204" pitchFamily="18" charset="0"/>
                                </a:rPr>
                                <m:t>𝑥</m:t>
                              </m:r>
                            </m:e>
                            <m:sub>
                              <m:r>
                                <a:rPr lang="en-US" i="1">
                                  <a:latin typeface="Cambria Math" panose="02040503050406030204" pitchFamily="18" charset="0"/>
                                </a:rPr>
                                <m:t>𝑓</m:t>
                              </m:r>
                            </m:sub>
                          </m:sSub>
                        </m:num>
                        <m:den>
                          <m:sSub>
                            <m:sSubPr>
                              <m:ctrlPr>
                                <a:rPr lang="en-US" b="0" i="1" smtClean="0">
                                  <a:latin typeface="Cambria Math" panose="02040503050406030204" pitchFamily="18" charset="0"/>
                                  <a:ea typeface="Cambria Math" panose="02040503050406030204" pitchFamily="18" charset="0"/>
                                </a:rPr>
                              </m:ctrlPr>
                            </m:sSubPr>
                            <m:e>
                              <m:r>
                                <a:rPr lang="en-US" b="0" i="1" smtClean="0">
                                  <a:latin typeface="Cambria Math" panose="02040503050406030204" pitchFamily="18" charset="0"/>
                                  <a:ea typeface="Cambria Math" panose="02040503050406030204" pitchFamily="18" charset="0"/>
                                </a:rPr>
                                <m:t>𝑣</m:t>
                              </m:r>
                            </m:e>
                            <m:sub>
                              <m:r>
                                <a:rPr lang="en-US" b="0" i="1" smtClean="0">
                                  <a:latin typeface="Cambria Math" panose="02040503050406030204" pitchFamily="18" charset="0"/>
                                  <a:ea typeface="Cambria Math" panose="02040503050406030204" pitchFamily="18" charset="0"/>
                                </a:rPr>
                                <m:t>𝑖𝑥</m:t>
                              </m:r>
                            </m:sub>
                          </m:sSub>
                        </m:den>
                      </m:f>
                      <m:r>
                        <a:rPr lang="en-US" b="0" i="1" smtClean="0">
                          <a:latin typeface="Cambria Math" panose="02040503050406030204" pitchFamily="18" charset="0"/>
                          <a:ea typeface="Cambria Math" panose="02040503050406030204" pitchFamily="18" charset="0"/>
                        </a:rPr>
                        <m:t>=</m:t>
                      </m:r>
                      <m:f>
                        <m:fPr>
                          <m:ctrlPr>
                            <a:rPr lang="en-US" b="0" i="1" smtClean="0">
                              <a:latin typeface="Cambria Math" panose="02040503050406030204" pitchFamily="18" charset="0"/>
                              <a:ea typeface="Cambria Math" panose="02040503050406030204" pitchFamily="18" charset="0"/>
                            </a:rPr>
                          </m:ctrlPr>
                        </m:fPr>
                        <m:num>
                          <m:sSub>
                            <m:sSubPr>
                              <m:ctrlPr>
                                <a:rPr lang="en-US" b="0" i="1" smtClean="0">
                                  <a:latin typeface="Cambria Math" panose="02040503050406030204" pitchFamily="18" charset="0"/>
                                  <a:ea typeface="Cambria Math" panose="02040503050406030204" pitchFamily="18" charset="0"/>
                                </a:rPr>
                              </m:ctrlPr>
                            </m:sSubPr>
                            <m:e>
                              <m:r>
                                <a:rPr lang="en-US" b="0" i="1" smtClean="0">
                                  <a:latin typeface="Cambria Math" panose="02040503050406030204" pitchFamily="18" charset="0"/>
                                  <a:ea typeface="Cambria Math" panose="02040503050406030204" pitchFamily="18" charset="0"/>
                                </a:rPr>
                                <m:t>𝑥</m:t>
                              </m:r>
                            </m:e>
                            <m:sub>
                              <m:r>
                                <a:rPr lang="en-US" b="0" i="1" smtClean="0">
                                  <a:latin typeface="Cambria Math" panose="02040503050406030204" pitchFamily="18" charset="0"/>
                                  <a:ea typeface="Cambria Math" panose="02040503050406030204" pitchFamily="18" charset="0"/>
                                </a:rPr>
                                <m:t>𝑓</m:t>
                              </m:r>
                            </m:sub>
                          </m:sSub>
                        </m:num>
                        <m:den>
                          <m:sSub>
                            <m:sSubPr>
                              <m:ctrlPr>
                                <a:rPr lang="en-US" b="0" i="1" smtClean="0">
                                  <a:latin typeface="Cambria Math" panose="02040503050406030204" pitchFamily="18" charset="0"/>
                                  <a:ea typeface="Cambria Math" panose="02040503050406030204" pitchFamily="18" charset="0"/>
                                </a:rPr>
                              </m:ctrlPr>
                            </m:sSubPr>
                            <m:e>
                              <m:r>
                                <a:rPr lang="en-US" b="0" i="1" smtClean="0">
                                  <a:latin typeface="Cambria Math" panose="02040503050406030204" pitchFamily="18" charset="0"/>
                                  <a:ea typeface="Cambria Math" panose="02040503050406030204" pitchFamily="18" charset="0"/>
                                </a:rPr>
                                <m:t>𝑣</m:t>
                              </m:r>
                            </m:e>
                            <m:sub>
                              <m:r>
                                <a:rPr lang="en-US" b="0" i="1" smtClean="0">
                                  <a:latin typeface="Cambria Math" panose="02040503050406030204" pitchFamily="18" charset="0"/>
                                  <a:ea typeface="Cambria Math" panose="02040503050406030204" pitchFamily="18" charset="0"/>
                                </a:rPr>
                                <m:t>𝑖</m:t>
                              </m:r>
                            </m:sub>
                          </m:sSub>
                          <m:func>
                            <m:funcPr>
                              <m:ctrlPr>
                                <a:rPr lang="en-US" b="0" i="0" smtClean="0">
                                  <a:latin typeface="Cambria Math" panose="02040503050406030204" pitchFamily="18" charset="0"/>
                                  <a:ea typeface="Cambria Math" panose="02040503050406030204" pitchFamily="18" charset="0"/>
                                </a:rPr>
                              </m:ctrlPr>
                            </m:funcPr>
                            <m:fName>
                              <m:r>
                                <m:rPr>
                                  <m:sty m:val="p"/>
                                </m:rPr>
                                <a:rPr lang="en-US" b="0" i="0" smtClean="0">
                                  <a:latin typeface="Cambria Math" panose="02040503050406030204" pitchFamily="18" charset="0"/>
                                  <a:ea typeface="Cambria Math" panose="02040503050406030204" pitchFamily="18" charset="0"/>
                                </a:rPr>
                                <m:t>cos</m:t>
                              </m:r>
                            </m:fName>
                            <m:e>
                              <m:r>
                                <a:rPr lang="en-US" b="0" i="1" smtClean="0">
                                  <a:latin typeface="Cambria Math" panose="02040503050406030204" pitchFamily="18" charset="0"/>
                                  <a:ea typeface="Cambria Math" panose="02040503050406030204" pitchFamily="18" charset="0"/>
                                </a:rPr>
                                <m:t>𝜃</m:t>
                              </m:r>
                            </m:e>
                          </m:func>
                        </m:den>
                      </m:f>
                      <m:r>
                        <a:rPr lang="en-US" b="0" i="1" smtClean="0">
                          <a:latin typeface="Cambria Math" panose="02040503050406030204" pitchFamily="18" charset="0"/>
                          <a:ea typeface="Cambria Math" panose="02040503050406030204" pitchFamily="18" charset="0"/>
                        </a:rPr>
                        <m:t>=</m:t>
                      </m:r>
                      <m:f>
                        <m:fPr>
                          <m:ctrlPr>
                            <a:rPr lang="en-US" b="0" i="1" smtClean="0">
                              <a:latin typeface="Cambria Math" panose="02040503050406030204" pitchFamily="18" charset="0"/>
                              <a:ea typeface="Cambria Math" panose="02040503050406030204" pitchFamily="18" charset="0"/>
                            </a:rPr>
                          </m:ctrlPr>
                        </m:fPr>
                        <m:num>
                          <m:r>
                            <a:rPr lang="en-US" b="0" i="1" smtClean="0">
                              <a:latin typeface="Cambria Math" panose="02040503050406030204" pitchFamily="18" charset="0"/>
                              <a:ea typeface="Cambria Math" panose="02040503050406030204" pitchFamily="18" charset="0"/>
                            </a:rPr>
                            <m:t>2400</m:t>
                          </m:r>
                          <m:r>
                            <a:rPr lang="en-US" b="0" i="1" smtClean="0">
                              <a:latin typeface="Cambria Math" panose="02040503050406030204" pitchFamily="18" charset="0"/>
                              <a:ea typeface="Cambria Math" panose="02040503050406030204" pitchFamily="18" charset="0"/>
                            </a:rPr>
                            <m:t>𝑚</m:t>
                          </m:r>
                        </m:num>
                        <m:den>
                          <m:r>
                            <a:rPr lang="en-US" b="0" i="1" smtClean="0">
                              <a:latin typeface="Cambria Math" panose="02040503050406030204" pitchFamily="18" charset="0"/>
                              <a:ea typeface="Cambria Math" panose="02040503050406030204" pitchFamily="18" charset="0"/>
                            </a:rPr>
                            <m:t>112.3</m:t>
                          </m:r>
                          <m:box>
                            <m:boxPr>
                              <m:ctrlPr>
                                <a:rPr lang="en-US" b="0" i="1" smtClean="0">
                                  <a:latin typeface="Cambria Math" panose="02040503050406030204" pitchFamily="18" charset="0"/>
                                  <a:ea typeface="Cambria Math" panose="02040503050406030204" pitchFamily="18" charset="0"/>
                                </a:rPr>
                              </m:ctrlPr>
                            </m:boxPr>
                            <m:e>
                              <m:f>
                                <m:fPr>
                                  <m:ctrlPr>
                                    <a:rPr lang="en-US" b="0" i="1" smtClean="0">
                                      <a:latin typeface="Cambria Math" panose="02040503050406030204" pitchFamily="18" charset="0"/>
                                      <a:ea typeface="Cambria Math" panose="02040503050406030204" pitchFamily="18" charset="0"/>
                                    </a:rPr>
                                  </m:ctrlPr>
                                </m:fPr>
                                <m:num>
                                  <m:r>
                                    <a:rPr lang="en-US" b="0" i="1" smtClean="0">
                                      <a:latin typeface="Cambria Math" panose="02040503050406030204" pitchFamily="18" charset="0"/>
                                      <a:ea typeface="Cambria Math" panose="02040503050406030204" pitchFamily="18" charset="0"/>
                                    </a:rPr>
                                    <m:t>𝑚</m:t>
                                  </m:r>
                                </m:num>
                                <m:den>
                                  <m:r>
                                    <a:rPr lang="en-US" b="0" i="1" smtClean="0">
                                      <a:latin typeface="Cambria Math" panose="02040503050406030204" pitchFamily="18" charset="0"/>
                                      <a:ea typeface="Cambria Math" panose="02040503050406030204" pitchFamily="18" charset="0"/>
                                    </a:rPr>
                                    <m:t>𝑠</m:t>
                                  </m:r>
                                </m:den>
                              </m:f>
                            </m:e>
                          </m:box>
                          <m:func>
                            <m:funcPr>
                              <m:ctrlPr>
                                <a:rPr lang="en-US" b="0" i="0" smtClean="0">
                                  <a:latin typeface="Cambria Math" panose="02040503050406030204" pitchFamily="18" charset="0"/>
                                  <a:ea typeface="Cambria Math" panose="02040503050406030204" pitchFamily="18" charset="0"/>
                                </a:rPr>
                              </m:ctrlPr>
                            </m:funcPr>
                            <m:fName>
                              <m:r>
                                <m:rPr>
                                  <m:sty m:val="p"/>
                                </m:rPr>
                                <a:rPr lang="en-US" b="0" i="0" smtClean="0">
                                  <a:latin typeface="Cambria Math" panose="02040503050406030204" pitchFamily="18" charset="0"/>
                                  <a:ea typeface="Cambria Math" panose="02040503050406030204" pitchFamily="18" charset="0"/>
                                </a:rPr>
                                <m:t>cos</m:t>
                              </m:r>
                            </m:fName>
                            <m:e>
                              <m:r>
                                <a:rPr lang="en-US" b="0" i="1" smtClean="0">
                                  <a:latin typeface="Cambria Math" panose="02040503050406030204" pitchFamily="18" charset="0"/>
                                  <a:ea typeface="Cambria Math" panose="02040503050406030204" pitchFamily="18" charset="0"/>
                                </a:rPr>
                                <m:t>30</m:t>
                              </m:r>
                            </m:e>
                          </m:func>
                        </m:den>
                      </m:f>
                      <m:r>
                        <a:rPr lang="en-US" b="0" i="1" smtClean="0">
                          <a:latin typeface="Cambria Math" panose="02040503050406030204" pitchFamily="18" charset="0"/>
                          <a:ea typeface="Cambria Math" panose="02040503050406030204" pitchFamily="18" charset="0"/>
                        </a:rPr>
                        <m:t>=24.7</m:t>
                      </m:r>
                      <m:r>
                        <a:rPr lang="en-US" b="0" i="1" smtClean="0">
                          <a:latin typeface="Cambria Math" panose="02040503050406030204" pitchFamily="18" charset="0"/>
                          <a:ea typeface="Cambria Math" panose="02040503050406030204" pitchFamily="18" charset="0"/>
                        </a:rPr>
                        <m:t>𝑠</m:t>
                      </m:r>
                    </m:oMath>
                  </m:oMathPara>
                </a14:m>
                <a:endParaRPr lang="en-US" dirty="0"/>
              </a:p>
            </p:txBody>
          </p:sp>
        </mc:Choice>
        <mc:Fallback xmlns="">
          <p:sp>
            <p:nvSpPr>
              <p:cNvPr id="8" name="TextBox 7">
                <a:extLst>
                  <a:ext uri="{FF2B5EF4-FFF2-40B4-BE49-F238E27FC236}">
                    <a16:creationId xmlns:a16="http://schemas.microsoft.com/office/drawing/2014/main" id="{6CB0F9B0-D668-5640-4AC4-78857DB52B04}"/>
                  </a:ext>
                </a:extLst>
              </p:cNvPr>
              <p:cNvSpPr txBox="1">
                <a:spLocks noRot="1" noChangeAspect="1" noMove="1" noResize="1" noEditPoints="1" noAdjustHandles="1" noChangeArrowheads="1" noChangeShapeType="1" noTextEdit="1"/>
              </p:cNvSpPr>
              <p:nvPr/>
            </p:nvSpPr>
            <p:spPr>
              <a:xfrm>
                <a:off x="1134228" y="2351660"/>
                <a:ext cx="7643759" cy="604589"/>
              </a:xfrm>
              <a:prstGeom prst="rect">
                <a:avLst/>
              </a:prstGeom>
              <a:blipFill>
                <a:blip r:embed="rId2"/>
                <a:stretch>
                  <a:fillRect t="-6250" b="-6250"/>
                </a:stretch>
              </a:blipFill>
            </p:spPr>
            <p:txBody>
              <a:bodyPr/>
              <a:lstStyle/>
              <a:p>
                <a:r>
                  <a:rPr lang="en-US">
                    <a:noFill/>
                  </a:rPr>
                  <a:t> </a:t>
                </a:r>
              </a:p>
            </p:txBody>
          </p:sp>
        </mc:Fallback>
      </mc:AlternateContent>
      <p:sp>
        <p:nvSpPr>
          <p:cNvPr id="10" name="TextBox 9">
            <a:extLst>
              <a:ext uri="{FF2B5EF4-FFF2-40B4-BE49-F238E27FC236}">
                <a16:creationId xmlns:a16="http://schemas.microsoft.com/office/drawing/2014/main" id="{7EB26DD8-D335-B476-A83E-F638A895678E}"/>
              </a:ext>
            </a:extLst>
          </p:cNvPr>
          <p:cNvSpPr txBox="1"/>
          <p:nvPr/>
        </p:nvSpPr>
        <p:spPr>
          <a:xfrm>
            <a:off x="277905" y="5485596"/>
            <a:ext cx="10905909" cy="369332"/>
          </a:xfrm>
          <a:prstGeom prst="rect">
            <a:avLst/>
          </a:prstGeom>
          <a:noFill/>
        </p:spPr>
        <p:txBody>
          <a:bodyPr wrap="square">
            <a:spAutoFit/>
          </a:bodyPr>
          <a:lstStyle/>
          <a:p>
            <a:pPr marL="285750" marR="0" lvl="0" indent="-285750">
              <a:spcBef>
                <a:spcPts val="0"/>
              </a:spcBef>
              <a:spcAft>
                <a:spcPts val="0"/>
              </a:spcAft>
              <a:buFont typeface="Arial" panose="020B0604020202020204" pitchFamily="34" charset="0"/>
              <a:buChar char="•"/>
            </a:pPr>
            <a:r>
              <a:rPr lang="en-US" sz="1800" dirty="0">
                <a:solidFill>
                  <a:srgbClr val="131313"/>
                </a:solidFill>
                <a:latin typeface="Times New Roman" panose="02020603050405020304" pitchFamily="18" charset="0"/>
                <a:ea typeface="Times New Roman" panose="02020603050405020304" pitchFamily="18" charset="0"/>
              </a:rPr>
              <a:t>What is the acceleration of the lava bomb just before it hits the ground at the base?</a:t>
            </a:r>
            <a:endParaRPr lang="en-US" sz="1800" dirty="0">
              <a:effectLst/>
              <a:latin typeface="Times New Roman" panose="02020603050405020304" pitchFamily="18" charset="0"/>
              <a:ea typeface="Times New Roman" panose="02020603050405020304" pitchFamily="18" charset="0"/>
            </a:endParaRPr>
          </a:p>
        </p:txBody>
      </p:sp>
      <p:sp>
        <p:nvSpPr>
          <p:cNvPr id="11" name="TextBox 10">
            <a:extLst>
              <a:ext uri="{FF2B5EF4-FFF2-40B4-BE49-F238E27FC236}">
                <a16:creationId xmlns:a16="http://schemas.microsoft.com/office/drawing/2014/main" id="{941C6947-A62C-4904-D757-7DD00559987F}"/>
              </a:ext>
            </a:extLst>
          </p:cNvPr>
          <p:cNvSpPr txBox="1"/>
          <p:nvPr/>
        </p:nvSpPr>
        <p:spPr>
          <a:xfrm>
            <a:off x="1029189" y="6059407"/>
            <a:ext cx="10686079" cy="307777"/>
          </a:xfrm>
          <a:prstGeom prst="rect">
            <a:avLst/>
          </a:prstGeom>
          <a:noFill/>
        </p:spPr>
        <p:txBody>
          <a:bodyPr wrap="square" rtlCol="0">
            <a:spAutoFit/>
          </a:bodyPr>
          <a:lstStyle/>
          <a:p>
            <a:pPr algn="just"/>
            <a:r>
              <a:rPr lang="en-US" sz="1400" dirty="0">
                <a:latin typeface="Times New Roman" panose="02020603050405020304" pitchFamily="18" charset="0"/>
                <a:cs typeface="Times New Roman" panose="02020603050405020304" pitchFamily="18" charset="0"/>
              </a:rPr>
              <a:t>The only acceleration that acts (ignoring air resistance) is due to gravity and acts vertically down everywhere throughout the flight of the projectile.</a:t>
            </a:r>
          </a:p>
        </p:txBody>
      </p:sp>
      <mc:AlternateContent xmlns:mc="http://schemas.openxmlformats.org/markup-compatibility/2006" xmlns:a14="http://schemas.microsoft.com/office/drawing/2010/main">
        <mc:Choice Requires="a14">
          <p:sp>
            <p:nvSpPr>
              <p:cNvPr id="13" name="TextBox 12">
                <a:extLst>
                  <a:ext uri="{FF2B5EF4-FFF2-40B4-BE49-F238E27FC236}">
                    <a16:creationId xmlns:a16="http://schemas.microsoft.com/office/drawing/2014/main" id="{09999CE8-D2CD-A027-D166-763B6EBE448C}"/>
                  </a:ext>
                </a:extLst>
              </p:cNvPr>
              <p:cNvSpPr txBox="1"/>
              <p:nvPr/>
            </p:nvSpPr>
            <p:spPr>
              <a:xfrm>
                <a:off x="783302" y="3411598"/>
                <a:ext cx="9895113" cy="415050"/>
              </a:xfrm>
              <a:prstGeom prst="rect">
                <a:avLst/>
              </a:prstGeom>
              <a:noFill/>
            </p:spPr>
            <p:txBody>
              <a:bodyPr wrap="square">
                <a:spAutoFit/>
              </a:bodyPr>
              <a:lstStyle/>
              <a:p>
                <a:pPr/>
                <a14:m>
                  <m:oMathPara xmlns:m="http://schemas.openxmlformats.org/officeDocument/2006/math">
                    <m:oMath>
                      <m:sSub>
                        <m:sSubPr>
                          <m:ctrlPr>
                            <a:rPr lang="en-US" sz="1800" b="0" i="1" smtClean="0">
                              <a:latin typeface="Cambria Math" panose="02040503050406030204" pitchFamily="18" charset="0"/>
                            </a:rPr>
                          </m:ctrlPr>
                        </m:sSubPr>
                        <m:e>
                          <m:r>
                            <a:rPr lang="en-US" sz="1800" b="0" i="1" smtClean="0">
                              <a:latin typeface="Cambria Math" panose="02040503050406030204" pitchFamily="18" charset="0"/>
                            </a:rPr>
                            <m:t>𝑦</m:t>
                          </m:r>
                        </m:e>
                        <m:sub>
                          <m:r>
                            <a:rPr lang="en-US" sz="1800" i="1">
                              <a:latin typeface="Cambria Math" panose="02040503050406030204" pitchFamily="18" charset="0"/>
                            </a:rPr>
                            <m:t>𝑓</m:t>
                          </m:r>
                        </m:sub>
                      </m:sSub>
                      <m:r>
                        <a:rPr lang="en-US" sz="1800" i="1">
                          <a:latin typeface="Cambria Math" panose="02040503050406030204" pitchFamily="18" charset="0"/>
                        </a:rPr>
                        <m:t>=</m:t>
                      </m:r>
                      <m:sSub>
                        <m:sSubPr>
                          <m:ctrlPr>
                            <a:rPr lang="en-US" sz="1800" b="0" i="1" smtClean="0">
                              <a:latin typeface="Cambria Math" panose="02040503050406030204" pitchFamily="18" charset="0"/>
                            </a:rPr>
                          </m:ctrlPr>
                        </m:sSubPr>
                        <m:e>
                          <m:r>
                            <a:rPr lang="en-US" sz="1800" b="0" i="1" smtClean="0">
                              <a:latin typeface="Cambria Math" panose="02040503050406030204" pitchFamily="18" charset="0"/>
                            </a:rPr>
                            <m:t>𝑦</m:t>
                          </m:r>
                        </m:e>
                        <m:sub>
                          <m:r>
                            <a:rPr lang="en-US" sz="1800" i="1">
                              <a:latin typeface="Cambria Math" panose="02040503050406030204" pitchFamily="18" charset="0"/>
                            </a:rPr>
                            <m:t>𝑖</m:t>
                          </m:r>
                        </m:sub>
                      </m:sSub>
                      <m:r>
                        <a:rPr lang="en-US" sz="1800" i="1">
                          <a:latin typeface="Cambria Math" panose="02040503050406030204" pitchFamily="18" charset="0"/>
                        </a:rPr>
                        <m:t>+</m:t>
                      </m:r>
                      <m:sSub>
                        <m:sSubPr>
                          <m:ctrlPr>
                            <a:rPr lang="en-US" sz="1800" i="1">
                              <a:latin typeface="Cambria Math" panose="02040503050406030204" pitchFamily="18" charset="0"/>
                            </a:rPr>
                          </m:ctrlPr>
                        </m:sSubPr>
                        <m:e>
                          <m:r>
                            <a:rPr lang="en-US" sz="1800" i="1">
                              <a:latin typeface="Cambria Math" panose="02040503050406030204" pitchFamily="18" charset="0"/>
                            </a:rPr>
                            <m:t>𝑣</m:t>
                          </m:r>
                        </m:e>
                        <m:sub>
                          <m:r>
                            <a:rPr lang="en-US" sz="1800" i="1">
                              <a:latin typeface="Cambria Math" panose="02040503050406030204" pitchFamily="18" charset="0"/>
                            </a:rPr>
                            <m:t>𝑖</m:t>
                          </m:r>
                          <m:r>
                            <a:rPr lang="en-US" sz="1800" b="0" i="1" smtClean="0">
                              <a:latin typeface="Cambria Math" panose="02040503050406030204" pitchFamily="18" charset="0"/>
                            </a:rPr>
                            <m:t>𝑦</m:t>
                          </m:r>
                        </m:sub>
                      </m:sSub>
                      <m:r>
                        <a:rPr lang="en-US" sz="1800" i="1">
                          <a:latin typeface="Cambria Math" panose="02040503050406030204" pitchFamily="18" charset="0"/>
                        </a:rPr>
                        <m:t>𝑡</m:t>
                      </m:r>
                      <m:r>
                        <a:rPr lang="en-US" sz="1800" i="1">
                          <a:latin typeface="Cambria Math" panose="02040503050406030204" pitchFamily="18" charset="0"/>
                        </a:rPr>
                        <m:t>+</m:t>
                      </m:r>
                      <m:box>
                        <m:boxPr>
                          <m:ctrlPr>
                            <a:rPr lang="en-US" sz="1800" b="0" i="1" smtClean="0">
                              <a:latin typeface="Cambria Math" panose="02040503050406030204" pitchFamily="18" charset="0"/>
                            </a:rPr>
                          </m:ctrlPr>
                        </m:boxPr>
                        <m:e>
                          <m:f>
                            <m:fPr>
                              <m:ctrlPr>
                                <a:rPr lang="en-US" sz="1800" b="0" i="1" smtClean="0">
                                  <a:latin typeface="Cambria Math" panose="02040503050406030204" pitchFamily="18" charset="0"/>
                                </a:rPr>
                              </m:ctrlPr>
                            </m:fPr>
                            <m:num>
                              <m:r>
                                <a:rPr lang="en-US" sz="1800" b="0" i="1" smtClean="0">
                                  <a:latin typeface="Cambria Math" panose="02040503050406030204" pitchFamily="18" charset="0"/>
                                </a:rPr>
                                <m:t>1</m:t>
                              </m:r>
                            </m:num>
                            <m:den>
                              <m:r>
                                <a:rPr lang="en-US" sz="1800" b="0" i="1" smtClean="0">
                                  <a:latin typeface="Cambria Math" panose="02040503050406030204" pitchFamily="18" charset="0"/>
                                </a:rPr>
                                <m:t>2</m:t>
                              </m:r>
                            </m:den>
                          </m:f>
                        </m:e>
                      </m:box>
                      <m:sSub>
                        <m:sSubPr>
                          <m:ctrlPr>
                            <a:rPr lang="en-US" sz="1800" i="1">
                              <a:latin typeface="Cambria Math" panose="02040503050406030204" pitchFamily="18" charset="0"/>
                            </a:rPr>
                          </m:ctrlPr>
                        </m:sSubPr>
                        <m:e>
                          <m:r>
                            <a:rPr lang="en-US" sz="1800" i="1">
                              <a:latin typeface="Cambria Math" panose="02040503050406030204" pitchFamily="18" charset="0"/>
                            </a:rPr>
                            <m:t>𝑎</m:t>
                          </m:r>
                        </m:e>
                        <m:sub>
                          <m:r>
                            <a:rPr lang="en-US" sz="1800" b="0" i="1" smtClean="0">
                              <a:latin typeface="Cambria Math" panose="02040503050406030204" pitchFamily="18" charset="0"/>
                            </a:rPr>
                            <m:t>𝑦</m:t>
                          </m:r>
                        </m:sub>
                      </m:sSub>
                      <m:sSup>
                        <m:sSupPr>
                          <m:ctrlPr>
                            <a:rPr lang="en-US" sz="1800" i="1">
                              <a:latin typeface="Cambria Math" panose="02040503050406030204" pitchFamily="18" charset="0"/>
                            </a:rPr>
                          </m:ctrlPr>
                        </m:sSupPr>
                        <m:e>
                          <m:r>
                            <a:rPr lang="en-US" sz="1800" i="1">
                              <a:latin typeface="Cambria Math" panose="02040503050406030204" pitchFamily="18" charset="0"/>
                            </a:rPr>
                            <m:t>𝑡</m:t>
                          </m:r>
                        </m:e>
                        <m:sup>
                          <m:r>
                            <a:rPr lang="en-US" sz="1800" i="1">
                              <a:latin typeface="Cambria Math" panose="02040503050406030204" pitchFamily="18" charset="0"/>
                            </a:rPr>
                            <m:t>2</m:t>
                          </m:r>
                        </m:sup>
                      </m:sSup>
                      <m:r>
                        <a:rPr lang="en-US" sz="1800" i="1" smtClean="0">
                          <a:latin typeface="Cambria Math" panose="02040503050406030204" pitchFamily="18" charset="0"/>
                          <a:ea typeface="Cambria Math" panose="02040503050406030204" pitchFamily="18" charset="0"/>
                        </a:rPr>
                        <m:t>→</m:t>
                      </m:r>
                      <m:r>
                        <a:rPr lang="en-US" sz="1800" b="0" i="1" smtClean="0">
                          <a:latin typeface="Cambria Math" panose="02040503050406030204" pitchFamily="18" charset="0"/>
                          <a:ea typeface="Cambria Math" panose="02040503050406030204" pitchFamily="18" charset="0"/>
                        </a:rPr>
                        <m:t>−1600=</m:t>
                      </m:r>
                      <m:d>
                        <m:dPr>
                          <m:ctrlPr>
                            <a:rPr lang="en-US" sz="1800" b="0" i="1" smtClean="0">
                              <a:latin typeface="Cambria Math" panose="02040503050406030204" pitchFamily="18" charset="0"/>
                              <a:ea typeface="Cambria Math" panose="02040503050406030204" pitchFamily="18" charset="0"/>
                            </a:rPr>
                          </m:ctrlPr>
                        </m:dPr>
                        <m:e>
                          <m:r>
                            <a:rPr lang="en-US" sz="1800" b="0" i="1" smtClean="0">
                              <a:latin typeface="Cambria Math" panose="02040503050406030204" pitchFamily="18" charset="0"/>
                              <a:ea typeface="Cambria Math" panose="02040503050406030204" pitchFamily="18" charset="0"/>
                            </a:rPr>
                            <m:t>112.3</m:t>
                          </m:r>
                          <m:func>
                            <m:funcPr>
                              <m:ctrlPr>
                                <a:rPr lang="en-US" sz="1800" b="0" i="0" smtClean="0">
                                  <a:latin typeface="Cambria Math" panose="02040503050406030204" pitchFamily="18" charset="0"/>
                                  <a:ea typeface="Cambria Math" panose="02040503050406030204" pitchFamily="18" charset="0"/>
                                </a:rPr>
                              </m:ctrlPr>
                            </m:funcPr>
                            <m:fName>
                              <m:r>
                                <m:rPr>
                                  <m:sty m:val="p"/>
                                </m:rPr>
                                <a:rPr lang="en-US" sz="1800" b="0" i="0" smtClean="0">
                                  <a:latin typeface="Cambria Math" panose="02040503050406030204" pitchFamily="18" charset="0"/>
                                  <a:ea typeface="Cambria Math" panose="02040503050406030204" pitchFamily="18" charset="0"/>
                                </a:rPr>
                                <m:t>sin</m:t>
                              </m:r>
                            </m:fName>
                            <m:e>
                              <m:r>
                                <a:rPr lang="en-US" sz="1800" b="0" i="1" smtClean="0">
                                  <a:latin typeface="Cambria Math" panose="02040503050406030204" pitchFamily="18" charset="0"/>
                                  <a:ea typeface="Cambria Math" panose="02040503050406030204" pitchFamily="18" charset="0"/>
                                </a:rPr>
                                <m:t>30</m:t>
                              </m:r>
                            </m:e>
                          </m:func>
                        </m:e>
                      </m:d>
                      <m:r>
                        <a:rPr lang="en-US" sz="1800" b="0" i="1" smtClean="0">
                          <a:latin typeface="Cambria Math" panose="02040503050406030204" pitchFamily="18" charset="0"/>
                          <a:ea typeface="Cambria Math" panose="02040503050406030204" pitchFamily="18" charset="0"/>
                        </a:rPr>
                        <m:t>𝑡</m:t>
                      </m:r>
                      <m:r>
                        <a:rPr lang="en-US" sz="1800" b="0" i="1" smtClean="0">
                          <a:latin typeface="Cambria Math" panose="02040503050406030204" pitchFamily="18" charset="0"/>
                          <a:ea typeface="Cambria Math" panose="02040503050406030204" pitchFamily="18" charset="0"/>
                        </a:rPr>
                        <m:t>−4.9</m:t>
                      </m:r>
                      <m:sSup>
                        <m:sSupPr>
                          <m:ctrlPr>
                            <a:rPr lang="en-US" sz="1800" b="0" i="1" smtClean="0">
                              <a:latin typeface="Cambria Math" panose="02040503050406030204" pitchFamily="18" charset="0"/>
                              <a:ea typeface="Cambria Math" panose="02040503050406030204" pitchFamily="18" charset="0"/>
                            </a:rPr>
                          </m:ctrlPr>
                        </m:sSupPr>
                        <m:e>
                          <m:r>
                            <a:rPr lang="en-US" sz="1800" b="0" i="1" smtClean="0">
                              <a:latin typeface="Cambria Math" panose="02040503050406030204" pitchFamily="18" charset="0"/>
                              <a:ea typeface="Cambria Math" panose="02040503050406030204" pitchFamily="18" charset="0"/>
                            </a:rPr>
                            <m:t>𝑡</m:t>
                          </m:r>
                        </m:e>
                        <m:sup>
                          <m:r>
                            <a:rPr lang="en-US" sz="1800" b="0" i="1" smtClean="0">
                              <a:latin typeface="Cambria Math" panose="02040503050406030204" pitchFamily="18" charset="0"/>
                              <a:ea typeface="Cambria Math" panose="02040503050406030204" pitchFamily="18" charset="0"/>
                            </a:rPr>
                            <m:t>2</m:t>
                          </m:r>
                        </m:sup>
                      </m:sSup>
                      <m:r>
                        <a:rPr lang="en-US" sz="1800" b="0" i="1" smtClean="0">
                          <a:latin typeface="Cambria Math" panose="02040503050406030204" pitchFamily="18" charset="0"/>
                          <a:ea typeface="Cambria Math" panose="02040503050406030204" pitchFamily="18" charset="0"/>
                        </a:rPr>
                        <m:t>→0=4.9</m:t>
                      </m:r>
                      <m:sSup>
                        <m:sSupPr>
                          <m:ctrlPr>
                            <a:rPr lang="en-US" sz="1800" b="0" i="1" smtClean="0">
                              <a:latin typeface="Cambria Math" panose="02040503050406030204" pitchFamily="18" charset="0"/>
                              <a:ea typeface="Cambria Math" panose="02040503050406030204" pitchFamily="18" charset="0"/>
                            </a:rPr>
                          </m:ctrlPr>
                        </m:sSupPr>
                        <m:e>
                          <m:r>
                            <a:rPr lang="en-US" sz="1800" b="0" i="1" smtClean="0">
                              <a:latin typeface="Cambria Math" panose="02040503050406030204" pitchFamily="18" charset="0"/>
                              <a:ea typeface="Cambria Math" panose="02040503050406030204" pitchFamily="18" charset="0"/>
                            </a:rPr>
                            <m:t>𝑡</m:t>
                          </m:r>
                        </m:e>
                        <m:sup>
                          <m:r>
                            <a:rPr lang="en-US" sz="1800" b="0" i="1" smtClean="0">
                              <a:latin typeface="Cambria Math" panose="02040503050406030204" pitchFamily="18" charset="0"/>
                              <a:ea typeface="Cambria Math" panose="02040503050406030204" pitchFamily="18" charset="0"/>
                            </a:rPr>
                            <m:t>2</m:t>
                          </m:r>
                        </m:sup>
                      </m:sSup>
                      <m:r>
                        <a:rPr lang="en-US" sz="1800" b="0" i="1" smtClean="0">
                          <a:latin typeface="Cambria Math" panose="02040503050406030204" pitchFamily="18" charset="0"/>
                          <a:ea typeface="Cambria Math" panose="02040503050406030204" pitchFamily="18" charset="0"/>
                        </a:rPr>
                        <m:t>−56 </m:t>
                      </m:r>
                      <m:r>
                        <a:rPr lang="en-US" sz="1800" b="0" i="1" smtClean="0">
                          <a:latin typeface="Cambria Math" panose="02040503050406030204" pitchFamily="18" charset="0"/>
                          <a:ea typeface="Cambria Math" panose="02040503050406030204" pitchFamily="18" charset="0"/>
                        </a:rPr>
                        <m:t>𝑡</m:t>
                      </m:r>
                      <m:r>
                        <a:rPr lang="en-US" sz="1800" b="0" i="1" smtClean="0">
                          <a:latin typeface="Cambria Math" panose="02040503050406030204" pitchFamily="18" charset="0"/>
                          <a:ea typeface="Cambria Math" panose="02040503050406030204" pitchFamily="18" charset="0"/>
                        </a:rPr>
                        <m:t>−1600=0</m:t>
                      </m:r>
                    </m:oMath>
                  </m:oMathPara>
                </a14:m>
                <a:endParaRPr lang="en-US" dirty="0"/>
              </a:p>
            </p:txBody>
          </p:sp>
        </mc:Choice>
        <mc:Fallback xmlns="">
          <p:sp>
            <p:nvSpPr>
              <p:cNvPr id="13" name="TextBox 12">
                <a:extLst>
                  <a:ext uri="{FF2B5EF4-FFF2-40B4-BE49-F238E27FC236}">
                    <a16:creationId xmlns:a16="http://schemas.microsoft.com/office/drawing/2014/main" id="{09999CE8-D2CD-A027-D166-763B6EBE448C}"/>
                  </a:ext>
                </a:extLst>
              </p:cNvPr>
              <p:cNvSpPr txBox="1">
                <a:spLocks noRot="1" noChangeAspect="1" noMove="1" noResize="1" noEditPoints="1" noAdjustHandles="1" noChangeArrowheads="1" noChangeShapeType="1" noTextEdit="1"/>
              </p:cNvSpPr>
              <p:nvPr/>
            </p:nvSpPr>
            <p:spPr>
              <a:xfrm>
                <a:off x="783302" y="3411598"/>
                <a:ext cx="9895113" cy="415050"/>
              </a:xfrm>
              <a:prstGeom prst="rect">
                <a:avLst/>
              </a:prstGeom>
              <a:blipFill>
                <a:blip r:embed="rId3"/>
                <a:stretch>
                  <a:fillRect b="-8824"/>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4" name="TextBox 13">
                <a:extLst>
                  <a:ext uri="{FF2B5EF4-FFF2-40B4-BE49-F238E27FC236}">
                    <a16:creationId xmlns:a16="http://schemas.microsoft.com/office/drawing/2014/main" id="{8A6804D5-3CB3-A113-3C14-75F2B1BC1C12}"/>
                  </a:ext>
                </a:extLst>
              </p:cNvPr>
              <p:cNvSpPr txBox="1"/>
              <p:nvPr/>
            </p:nvSpPr>
            <p:spPr>
              <a:xfrm>
                <a:off x="3278123" y="4045113"/>
                <a:ext cx="1306640" cy="884281"/>
              </a:xfrm>
              <a:prstGeom prst="rect">
                <a:avLst/>
              </a:prstGeom>
              <a:noFill/>
            </p:spPr>
            <p:txBody>
              <a:bodyPr wrap="none" lIns="0" tIns="0" rIns="0" bIns="0" rtlCol="0">
                <a:spAutoFit/>
              </a:bodyPr>
              <a:lstStyle/>
              <a:p>
                <a:pPr/>
                <a14:m>
                  <m:oMathPara xmlns:m="http://schemas.openxmlformats.org/officeDocument/2006/math">
                    <m:oMath>
                      <m:r>
                        <a:rPr lang="en-US" b="0" i="1" smtClean="0">
                          <a:latin typeface="Cambria Math" panose="02040503050406030204" pitchFamily="18" charset="0"/>
                        </a:rPr>
                        <m:t>𝑡</m:t>
                      </m:r>
                      <m:r>
                        <a:rPr lang="en-US" b="0" i="1" smtClean="0">
                          <a:latin typeface="Cambria Math" panose="02040503050406030204" pitchFamily="18" charset="0"/>
                        </a:rPr>
                        <m:t>=</m:t>
                      </m:r>
                      <m:d>
                        <m:dPr>
                          <m:begChr m:val="{"/>
                          <m:endChr m:val=""/>
                          <m:ctrlPr>
                            <a:rPr lang="en-US" b="0" i="1" smtClean="0">
                              <a:latin typeface="Cambria Math" panose="02040503050406030204" pitchFamily="18" charset="0"/>
                            </a:rPr>
                          </m:ctrlPr>
                        </m:dPr>
                        <m:e>
                          <m:m>
                            <m:mPr>
                              <m:mcs>
                                <m:mc>
                                  <m:mcPr>
                                    <m:count m:val="1"/>
                                    <m:mcJc m:val="center"/>
                                  </m:mcPr>
                                </m:mc>
                              </m:mcs>
                              <m:ctrlPr>
                                <a:rPr lang="en-US" b="0" i="1" smtClean="0">
                                  <a:latin typeface="Cambria Math" panose="02040503050406030204" pitchFamily="18" charset="0"/>
                                </a:rPr>
                              </m:ctrlPr>
                            </m:mPr>
                            <m:mr>
                              <m:e>
                                <m:r>
                                  <m:rPr>
                                    <m:brk m:alnAt="7"/>
                                  </m:rPr>
                                  <a:rPr lang="en-US" b="0" i="1" smtClean="0">
                                    <a:latin typeface="Cambria Math" panose="02040503050406030204" pitchFamily="18" charset="0"/>
                                  </a:rPr>
                                  <m:t>−</m:t>
                                </m:r>
                                <m:r>
                                  <m:rPr>
                                    <m:brk m:alnAt="7"/>
                                  </m:rPr>
                                  <a:rPr lang="en-US" b="0" i="1" smtClean="0">
                                    <a:latin typeface="Cambria Math" panose="02040503050406030204" pitchFamily="18" charset="0"/>
                                  </a:rPr>
                                  <m:t>1</m:t>
                                </m:r>
                                <m:r>
                                  <m:rPr>
                                    <m:brk m:alnAt="7"/>
                                  </m:rPr>
                                  <a:rPr lang="en-US" b="0" i="1" smtClean="0">
                                    <a:latin typeface="Cambria Math" panose="02040503050406030204" pitchFamily="18" charset="0"/>
                                  </a:rPr>
                                  <m:t>3</m:t>
                                </m:r>
                                <m:r>
                                  <m:rPr>
                                    <m:brk m:alnAt="7"/>
                                  </m:rPr>
                                  <a:rPr lang="en-US" b="0" i="1" smtClean="0">
                                    <a:latin typeface="Cambria Math" panose="02040503050406030204" pitchFamily="18" charset="0"/>
                                  </a:rPr>
                                  <m:t>,</m:t>
                                </m:r>
                                <m:r>
                                  <m:rPr>
                                    <m:brk m:alnAt="7"/>
                                  </m:rPr>
                                  <a:rPr lang="en-US" b="0" i="1" smtClean="0">
                                    <a:latin typeface="Cambria Math" panose="02040503050406030204" pitchFamily="18" charset="0"/>
                                  </a:rPr>
                                  <m:t>2</m:t>
                                </m:r>
                                <m:r>
                                  <m:rPr>
                                    <m:brk m:alnAt="7"/>
                                  </m:rPr>
                                  <a:rPr lang="en-US" b="0" i="1" smtClean="0">
                                    <a:latin typeface="Cambria Math" panose="02040503050406030204" pitchFamily="18" charset="0"/>
                                  </a:rPr>
                                  <m:t>𝑠</m:t>
                                </m:r>
                              </m:e>
                            </m:mr>
                            <m:mr>
                              <m:e>
                                <m:r>
                                  <a:rPr lang="en-US" b="0" i="1" smtClean="0">
                                    <a:latin typeface="Cambria Math" panose="02040503050406030204" pitchFamily="18" charset="0"/>
                                  </a:rPr>
                                  <m:t> </m:t>
                                </m:r>
                              </m:e>
                            </m:mr>
                            <m:mr>
                              <m:e>
                                <m:r>
                                  <a:rPr lang="en-US" b="0" i="1" smtClean="0">
                                    <a:latin typeface="Cambria Math" panose="02040503050406030204" pitchFamily="18" charset="0"/>
                                  </a:rPr>
                                  <m:t>24.7</m:t>
                                </m:r>
                                <m:r>
                                  <a:rPr lang="en-US" b="0" i="1" smtClean="0">
                                    <a:latin typeface="Cambria Math" panose="02040503050406030204" pitchFamily="18" charset="0"/>
                                  </a:rPr>
                                  <m:t>𝑠</m:t>
                                </m:r>
                              </m:e>
                            </m:mr>
                          </m:m>
                        </m:e>
                      </m:d>
                    </m:oMath>
                  </m:oMathPara>
                </a14:m>
                <a:endParaRPr lang="en-US" dirty="0"/>
              </a:p>
            </p:txBody>
          </p:sp>
        </mc:Choice>
        <mc:Fallback xmlns="">
          <p:sp>
            <p:nvSpPr>
              <p:cNvPr id="14" name="TextBox 13">
                <a:extLst>
                  <a:ext uri="{FF2B5EF4-FFF2-40B4-BE49-F238E27FC236}">
                    <a16:creationId xmlns:a16="http://schemas.microsoft.com/office/drawing/2014/main" id="{8A6804D5-3CB3-A113-3C14-75F2B1BC1C12}"/>
                  </a:ext>
                </a:extLst>
              </p:cNvPr>
              <p:cNvSpPr txBox="1">
                <a:spLocks noRot="1" noChangeAspect="1" noMove="1" noResize="1" noEditPoints="1" noAdjustHandles="1" noChangeArrowheads="1" noChangeShapeType="1" noTextEdit="1"/>
              </p:cNvSpPr>
              <p:nvPr/>
            </p:nvSpPr>
            <p:spPr>
              <a:xfrm>
                <a:off x="3278123" y="4045113"/>
                <a:ext cx="1306640" cy="884281"/>
              </a:xfrm>
              <a:prstGeom prst="rect">
                <a:avLst/>
              </a:prstGeom>
              <a:blipFill>
                <a:blip r:embed="rId4"/>
                <a:stretch>
                  <a:fillRect l="-96117" t="-228169" r="-62136" b="-323944"/>
                </a:stretch>
              </a:blipFill>
            </p:spPr>
            <p:txBody>
              <a:bodyPr/>
              <a:lstStyle/>
              <a:p>
                <a:r>
                  <a:rPr lang="en-US">
                    <a:noFill/>
                  </a:rPr>
                  <a:t> </a:t>
                </a:r>
              </a:p>
            </p:txBody>
          </p:sp>
        </mc:Fallback>
      </mc:AlternateContent>
      <p:sp>
        <p:nvSpPr>
          <p:cNvPr id="16" name="TextBox 15">
            <a:extLst>
              <a:ext uri="{FF2B5EF4-FFF2-40B4-BE49-F238E27FC236}">
                <a16:creationId xmlns:a16="http://schemas.microsoft.com/office/drawing/2014/main" id="{00CD789F-651A-1560-CBC8-7F67B86F2DE7}"/>
              </a:ext>
            </a:extLst>
          </p:cNvPr>
          <p:cNvSpPr txBox="1"/>
          <p:nvPr/>
        </p:nvSpPr>
        <p:spPr>
          <a:xfrm>
            <a:off x="4911918" y="4293186"/>
            <a:ext cx="2080009" cy="523220"/>
          </a:xfrm>
          <a:prstGeom prst="rect">
            <a:avLst/>
          </a:prstGeom>
          <a:noFill/>
        </p:spPr>
        <p:txBody>
          <a:bodyPr wrap="square" rtlCol="0">
            <a:spAutoFit/>
          </a:bodyPr>
          <a:lstStyle/>
          <a:p>
            <a:pPr algn="just"/>
            <a:r>
              <a:rPr lang="en-US" sz="1400" dirty="0">
                <a:latin typeface="Times New Roman" panose="02020603050405020304" pitchFamily="18" charset="0"/>
                <a:cs typeface="Times New Roman" panose="02020603050405020304" pitchFamily="18" charset="0"/>
              </a:rPr>
              <a:t>And we chose the positive time for the time of flight.</a:t>
            </a:r>
          </a:p>
        </p:txBody>
      </p:sp>
      <p:sp>
        <p:nvSpPr>
          <p:cNvPr id="17" name="TextBox 16">
            <a:extLst>
              <a:ext uri="{FF2B5EF4-FFF2-40B4-BE49-F238E27FC236}">
                <a16:creationId xmlns:a16="http://schemas.microsoft.com/office/drawing/2014/main" id="{06F269FA-07D2-333E-FD3D-DBD265EC525E}"/>
              </a:ext>
            </a:extLst>
          </p:cNvPr>
          <p:cNvSpPr txBox="1"/>
          <p:nvPr/>
        </p:nvSpPr>
        <p:spPr>
          <a:xfrm>
            <a:off x="845165" y="3001581"/>
            <a:ext cx="2080009" cy="369332"/>
          </a:xfrm>
          <a:prstGeom prst="rect">
            <a:avLst/>
          </a:prstGeom>
          <a:noFill/>
        </p:spPr>
        <p:txBody>
          <a:bodyPr wrap="square" rtlCol="0">
            <a:spAutoFit/>
          </a:bodyPr>
          <a:lstStyle/>
          <a:p>
            <a:pPr algn="just"/>
            <a:r>
              <a:rPr lang="en-US" dirty="0">
                <a:latin typeface="Times New Roman" panose="02020603050405020304" pitchFamily="18" charset="0"/>
                <a:cs typeface="Times New Roman" panose="02020603050405020304" pitchFamily="18" charset="0"/>
              </a:rPr>
              <a:t>Or,</a:t>
            </a:r>
          </a:p>
        </p:txBody>
      </p:sp>
    </p:spTree>
    <p:extLst>
      <p:ext uri="{BB962C8B-B14F-4D97-AF65-F5344CB8AC3E}">
        <p14:creationId xmlns:p14="http://schemas.microsoft.com/office/powerpoint/2010/main" val="324934987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4F1A5F14-66D6-DF9D-85DB-988F8E6E75EB}"/>
              </a:ext>
            </a:extLst>
          </p:cNvPr>
          <p:cNvSpPr txBox="1"/>
          <p:nvPr/>
        </p:nvSpPr>
        <p:spPr>
          <a:xfrm>
            <a:off x="277905" y="1723852"/>
            <a:ext cx="11589197" cy="646331"/>
          </a:xfrm>
          <a:prstGeom prst="rect">
            <a:avLst/>
          </a:prstGeom>
          <a:noFill/>
        </p:spPr>
        <p:txBody>
          <a:bodyPr wrap="square">
            <a:spAutoFit/>
          </a:bodyPr>
          <a:lstStyle/>
          <a:p>
            <a:pPr marL="285750" marR="0" lvl="0" indent="-285750">
              <a:spcBef>
                <a:spcPts val="0"/>
              </a:spcBef>
              <a:spcAft>
                <a:spcPts val="0"/>
              </a:spcAft>
              <a:buFont typeface="Arial" panose="020B0604020202020204" pitchFamily="34" charset="0"/>
              <a:buChar char="•"/>
            </a:pPr>
            <a:r>
              <a:rPr lang="en-US" sz="1800" dirty="0">
                <a:solidFill>
                  <a:srgbClr val="131313"/>
                </a:solidFill>
                <a:latin typeface="Times New Roman" panose="02020603050405020304" pitchFamily="18" charset="0"/>
                <a:ea typeface="Times New Roman" panose="02020603050405020304" pitchFamily="18" charset="0"/>
              </a:rPr>
              <a:t>What is the final velocity of the lava bomb, expressed as a magnitude and direction, just before the lava bomb hits the ground at the base?  This is the impact velocity.</a:t>
            </a:r>
          </a:p>
        </p:txBody>
      </p:sp>
      <p:sp>
        <p:nvSpPr>
          <p:cNvPr id="6" name="TextBox 5">
            <a:extLst>
              <a:ext uri="{FF2B5EF4-FFF2-40B4-BE49-F238E27FC236}">
                <a16:creationId xmlns:a16="http://schemas.microsoft.com/office/drawing/2014/main" id="{DA8A242A-1779-6941-F038-FB4C210E23F9}"/>
              </a:ext>
            </a:extLst>
          </p:cNvPr>
          <p:cNvSpPr txBox="1"/>
          <p:nvPr/>
        </p:nvSpPr>
        <p:spPr>
          <a:xfrm>
            <a:off x="277906" y="197224"/>
            <a:ext cx="11116235" cy="892552"/>
          </a:xfrm>
          <a:prstGeom prst="rect">
            <a:avLst/>
          </a:prstGeom>
          <a:noFill/>
        </p:spPr>
        <p:txBody>
          <a:bodyPr wrap="square" rtlCol="0">
            <a:spAutoFit/>
          </a:bodyPr>
          <a:lstStyle/>
          <a:p>
            <a:r>
              <a:rPr lang="en-US" sz="2600" dirty="0">
                <a:latin typeface="Times New Roman" panose="02020603050405020304" pitchFamily="18" charset="0"/>
                <a:cs typeface="Times New Roman" panose="02020603050405020304" pitchFamily="18" charset="0"/>
              </a:rPr>
              <a:t>Motion in 2D</a:t>
            </a:r>
          </a:p>
          <a:p>
            <a:r>
              <a:rPr lang="en-US" sz="2600" dirty="0">
                <a:latin typeface="Times New Roman" panose="02020603050405020304" pitchFamily="18" charset="0"/>
                <a:cs typeface="Times New Roman" panose="02020603050405020304" pitchFamily="18" charset="0"/>
              </a:rPr>
              <a:t>	- projectile motion</a:t>
            </a:r>
          </a:p>
        </p:txBody>
      </p:sp>
      <p:sp>
        <p:nvSpPr>
          <p:cNvPr id="7" name="TextBox 6">
            <a:extLst>
              <a:ext uri="{FF2B5EF4-FFF2-40B4-BE49-F238E27FC236}">
                <a16:creationId xmlns:a16="http://schemas.microsoft.com/office/drawing/2014/main" id="{7260B782-29D5-B30E-FB73-CFC40E8F39D6}"/>
              </a:ext>
            </a:extLst>
          </p:cNvPr>
          <p:cNvSpPr txBox="1"/>
          <p:nvPr/>
        </p:nvSpPr>
        <p:spPr>
          <a:xfrm>
            <a:off x="277905" y="1206257"/>
            <a:ext cx="6094324" cy="369332"/>
          </a:xfrm>
          <a:prstGeom prst="rect">
            <a:avLst/>
          </a:prstGeom>
          <a:noFill/>
        </p:spPr>
        <p:txBody>
          <a:bodyPr wrap="square">
            <a:spAutoFit/>
          </a:bodyPr>
          <a:lstStyle/>
          <a:p>
            <a:r>
              <a:rPr lang="en-US" sz="1800" dirty="0">
                <a:latin typeface="Times New Roman" panose="02020603050405020304" pitchFamily="18" charset="0"/>
                <a:cs typeface="Times New Roman" panose="02020603050405020304" pitchFamily="18" charset="0"/>
              </a:rPr>
              <a:t>Example 3 Solution:</a:t>
            </a:r>
          </a:p>
        </p:txBody>
      </p:sp>
      <mc:AlternateContent xmlns:mc="http://schemas.openxmlformats.org/markup-compatibility/2006" xmlns:a14="http://schemas.microsoft.com/office/drawing/2010/main">
        <mc:Choice Requires="a14">
          <p:sp>
            <p:nvSpPr>
              <p:cNvPr id="8" name="TextBox 7">
                <a:extLst>
                  <a:ext uri="{FF2B5EF4-FFF2-40B4-BE49-F238E27FC236}">
                    <a16:creationId xmlns:a16="http://schemas.microsoft.com/office/drawing/2014/main" id="{5AB9167A-6676-15C0-759A-0D6A70E0D4CD}"/>
                  </a:ext>
                </a:extLst>
              </p:cNvPr>
              <p:cNvSpPr txBox="1"/>
              <p:nvPr/>
            </p:nvSpPr>
            <p:spPr>
              <a:xfrm>
                <a:off x="713433" y="2698919"/>
                <a:ext cx="5791073" cy="305340"/>
              </a:xfrm>
              <a:prstGeom prst="rect">
                <a:avLst/>
              </a:prstGeom>
              <a:noFill/>
            </p:spPr>
            <p:txBody>
              <a:bodyPr wrap="none" lIns="0" tIns="0" rIns="0" bIns="0" rtlCol="0">
                <a:spAutoFit/>
              </a:bodyPr>
              <a:lstStyle/>
              <a:p>
                <a:pPr/>
                <a14:m>
                  <m:oMathPara xmlns:m="http://schemas.openxmlformats.org/officeDocument/2006/math">
                    <m:o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𝑣</m:t>
                          </m:r>
                        </m:e>
                        <m:sub>
                          <m:r>
                            <a:rPr lang="en-US" b="0" i="1" smtClean="0">
                              <a:latin typeface="Cambria Math" panose="02040503050406030204" pitchFamily="18" charset="0"/>
                            </a:rPr>
                            <m:t>𝑓𝑥</m:t>
                          </m:r>
                        </m:sub>
                      </m:sSub>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𝑣</m:t>
                          </m:r>
                        </m:e>
                        <m:sub>
                          <m:r>
                            <a:rPr lang="en-US" b="0" i="1" smtClean="0">
                              <a:latin typeface="Cambria Math" panose="02040503050406030204" pitchFamily="18" charset="0"/>
                            </a:rPr>
                            <m:t>𝑖𝑥</m:t>
                          </m:r>
                        </m:sub>
                      </m:sSub>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𝑎</m:t>
                          </m:r>
                        </m:e>
                        <m:sub>
                          <m:r>
                            <a:rPr lang="en-US" b="0" i="1" smtClean="0">
                              <a:latin typeface="Cambria Math" panose="02040503050406030204" pitchFamily="18" charset="0"/>
                            </a:rPr>
                            <m:t>𝑥</m:t>
                          </m:r>
                        </m:sub>
                      </m:sSub>
                      <m:r>
                        <a:rPr lang="en-US" b="0" i="1" smtClean="0">
                          <a:latin typeface="Cambria Math" panose="02040503050406030204" pitchFamily="18" charset="0"/>
                        </a:rPr>
                        <m:t>𝑡</m:t>
                      </m:r>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𝑣</m:t>
                          </m:r>
                        </m:e>
                        <m:sub>
                          <m:r>
                            <a:rPr lang="en-US" b="0" i="1" smtClean="0">
                              <a:latin typeface="Cambria Math" panose="02040503050406030204" pitchFamily="18" charset="0"/>
                            </a:rPr>
                            <m:t>𝑖𝑥</m:t>
                          </m:r>
                        </m:sub>
                      </m:sSub>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𝑣</m:t>
                          </m:r>
                        </m:e>
                        <m:sub>
                          <m:r>
                            <a:rPr lang="en-US" b="0" i="1" smtClean="0">
                              <a:latin typeface="Cambria Math" panose="02040503050406030204" pitchFamily="18" charset="0"/>
                            </a:rPr>
                            <m:t>𝑖</m:t>
                          </m:r>
                        </m:sub>
                      </m:sSub>
                      <m:func>
                        <m:funcPr>
                          <m:ctrlPr>
                            <a:rPr lang="en-US" b="0" i="0" smtClean="0">
                              <a:latin typeface="Cambria Math" panose="02040503050406030204" pitchFamily="18" charset="0"/>
                            </a:rPr>
                          </m:ctrlPr>
                        </m:funcPr>
                        <m:fName>
                          <m:r>
                            <m:rPr>
                              <m:sty m:val="p"/>
                            </m:rPr>
                            <a:rPr lang="en-US" b="0" i="0" smtClean="0">
                              <a:latin typeface="Cambria Math" panose="02040503050406030204" pitchFamily="18" charset="0"/>
                            </a:rPr>
                            <m:t>cos</m:t>
                          </m:r>
                        </m:fName>
                        <m:e>
                          <m:r>
                            <a:rPr lang="en-US" b="0" i="1" smtClean="0">
                              <a:latin typeface="Cambria Math" panose="02040503050406030204" pitchFamily="18" charset="0"/>
                              <a:ea typeface="Cambria Math" panose="02040503050406030204" pitchFamily="18" charset="0"/>
                            </a:rPr>
                            <m:t>𝜃</m:t>
                          </m:r>
                        </m:e>
                      </m:func>
                      <m:r>
                        <a:rPr lang="en-US" b="0" i="1" smtClean="0">
                          <a:latin typeface="Cambria Math" panose="02040503050406030204" pitchFamily="18" charset="0"/>
                        </a:rPr>
                        <m:t>=112.3</m:t>
                      </m:r>
                      <m:box>
                        <m:boxPr>
                          <m:ctrlPr>
                            <a:rPr lang="en-US" b="0" i="1" smtClean="0">
                              <a:latin typeface="Cambria Math" panose="02040503050406030204" pitchFamily="18" charset="0"/>
                            </a:rPr>
                          </m:ctrlPr>
                        </m:boxPr>
                        <m:e>
                          <m:f>
                            <m:fPr>
                              <m:ctrlPr>
                                <a:rPr lang="en-US" b="0" i="1" smtClean="0">
                                  <a:latin typeface="Cambria Math" panose="02040503050406030204" pitchFamily="18" charset="0"/>
                                </a:rPr>
                              </m:ctrlPr>
                            </m:fPr>
                            <m:num>
                              <m:r>
                                <a:rPr lang="en-US" b="0" i="1" smtClean="0">
                                  <a:latin typeface="Cambria Math" panose="02040503050406030204" pitchFamily="18" charset="0"/>
                                </a:rPr>
                                <m:t>𝑚</m:t>
                              </m:r>
                            </m:num>
                            <m:den>
                              <m:r>
                                <a:rPr lang="en-US" b="0" i="1" smtClean="0">
                                  <a:latin typeface="Cambria Math" panose="02040503050406030204" pitchFamily="18" charset="0"/>
                                </a:rPr>
                                <m:t>𝑠</m:t>
                              </m:r>
                            </m:den>
                          </m:f>
                        </m:e>
                      </m:box>
                      <m:func>
                        <m:funcPr>
                          <m:ctrlPr>
                            <a:rPr lang="en-US" b="0" i="0" smtClean="0">
                              <a:latin typeface="Cambria Math" panose="02040503050406030204" pitchFamily="18" charset="0"/>
                            </a:rPr>
                          </m:ctrlPr>
                        </m:funcPr>
                        <m:fName>
                          <m:r>
                            <m:rPr>
                              <m:sty m:val="p"/>
                            </m:rPr>
                            <a:rPr lang="en-US" b="0" i="0" smtClean="0">
                              <a:latin typeface="Cambria Math" panose="02040503050406030204" pitchFamily="18" charset="0"/>
                            </a:rPr>
                            <m:t>cos</m:t>
                          </m:r>
                        </m:fName>
                        <m:e>
                          <m:r>
                            <a:rPr lang="en-US" b="0" i="1" smtClean="0">
                              <a:latin typeface="Cambria Math" panose="02040503050406030204" pitchFamily="18" charset="0"/>
                            </a:rPr>
                            <m:t>30</m:t>
                          </m:r>
                        </m:e>
                      </m:func>
                      <m:r>
                        <a:rPr lang="en-US" b="0" i="1" smtClean="0">
                          <a:latin typeface="Cambria Math" panose="02040503050406030204" pitchFamily="18" charset="0"/>
                        </a:rPr>
                        <m:t>=97.3</m:t>
                      </m:r>
                      <m:box>
                        <m:boxPr>
                          <m:ctrlPr>
                            <a:rPr lang="en-US" b="0" i="1" smtClean="0">
                              <a:latin typeface="Cambria Math" panose="02040503050406030204" pitchFamily="18" charset="0"/>
                            </a:rPr>
                          </m:ctrlPr>
                        </m:boxPr>
                        <m:e>
                          <m:f>
                            <m:fPr>
                              <m:ctrlPr>
                                <a:rPr lang="en-US" b="0" i="1" smtClean="0">
                                  <a:latin typeface="Cambria Math" panose="02040503050406030204" pitchFamily="18" charset="0"/>
                                </a:rPr>
                              </m:ctrlPr>
                            </m:fPr>
                            <m:num>
                              <m:r>
                                <a:rPr lang="en-US" b="0" i="1" smtClean="0">
                                  <a:latin typeface="Cambria Math" panose="02040503050406030204" pitchFamily="18" charset="0"/>
                                </a:rPr>
                                <m:t>𝑚</m:t>
                              </m:r>
                            </m:num>
                            <m:den>
                              <m:r>
                                <a:rPr lang="en-US" b="0" i="1" smtClean="0">
                                  <a:latin typeface="Cambria Math" panose="02040503050406030204" pitchFamily="18" charset="0"/>
                                </a:rPr>
                                <m:t>𝑠</m:t>
                              </m:r>
                            </m:den>
                          </m:f>
                        </m:e>
                      </m:box>
                    </m:oMath>
                  </m:oMathPara>
                </a14:m>
                <a:endParaRPr lang="en-US" dirty="0"/>
              </a:p>
            </p:txBody>
          </p:sp>
        </mc:Choice>
        <mc:Fallback xmlns="">
          <p:sp>
            <p:nvSpPr>
              <p:cNvPr id="8" name="TextBox 7">
                <a:extLst>
                  <a:ext uri="{FF2B5EF4-FFF2-40B4-BE49-F238E27FC236}">
                    <a16:creationId xmlns:a16="http://schemas.microsoft.com/office/drawing/2014/main" id="{5AB9167A-6676-15C0-759A-0D6A70E0D4CD}"/>
                  </a:ext>
                </a:extLst>
              </p:cNvPr>
              <p:cNvSpPr txBox="1">
                <a:spLocks noRot="1" noChangeAspect="1" noMove="1" noResize="1" noEditPoints="1" noAdjustHandles="1" noChangeArrowheads="1" noChangeShapeType="1" noTextEdit="1"/>
              </p:cNvSpPr>
              <p:nvPr/>
            </p:nvSpPr>
            <p:spPr>
              <a:xfrm>
                <a:off x="713433" y="2698919"/>
                <a:ext cx="5791073" cy="305340"/>
              </a:xfrm>
              <a:prstGeom prst="rect">
                <a:avLst/>
              </a:prstGeom>
              <a:blipFill>
                <a:blip r:embed="rId2"/>
                <a:stretch>
                  <a:fillRect l="-219" b="-24000"/>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9" name="TextBox 8">
                <a:extLst>
                  <a:ext uri="{FF2B5EF4-FFF2-40B4-BE49-F238E27FC236}">
                    <a16:creationId xmlns:a16="http://schemas.microsoft.com/office/drawing/2014/main" id="{12B5AE29-5753-C76C-6C98-67A445E2BC89}"/>
                  </a:ext>
                </a:extLst>
              </p:cNvPr>
              <p:cNvSpPr txBox="1"/>
              <p:nvPr/>
            </p:nvSpPr>
            <p:spPr>
              <a:xfrm>
                <a:off x="562708" y="3171284"/>
                <a:ext cx="8813823" cy="323422"/>
              </a:xfrm>
              <a:prstGeom prst="rect">
                <a:avLst/>
              </a:prstGeom>
              <a:noFill/>
            </p:spPr>
            <p:txBody>
              <a:bodyPr wrap="none" lIns="0" tIns="0" rIns="0" bIns="0" rtlCol="0">
                <a:spAutoFit/>
              </a:bodyPr>
              <a:lstStyle/>
              <a:p>
                <a:pPr/>
                <a14:m>
                  <m:oMathPara xmlns:m="http://schemas.openxmlformats.org/officeDocument/2006/math">
                    <m:o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𝑣</m:t>
                          </m:r>
                        </m:e>
                        <m:sub>
                          <m:r>
                            <a:rPr lang="en-US" b="0" i="1" smtClean="0">
                              <a:latin typeface="Cambria Math" panose="02040503050406030204" pitchFamily="18" charset="0"/>
                            </a:rPr>
                            <m:t>𝑓𝑦</m:t>
                          </m:r>
                        </m:sub>
                      </m:sSub>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𝑣</m:t>
                          </m:r>
                        </m:e>
                        <m:sub>
                          <m:r>
                            <a:rPr lang="en-US" b="0" i="1" smtClean="0">
                              <a:latin typeface="Cambria Math" panose="02040503050406030204" pitchFamily="18" charset="0"/>
                            </a:rPr>
                            <m:t>𝑖𝑦</m:t>
                          </m:r>
                        </m:sub>
                      </m:sSub>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𝑎</m:t>
                          </m:r>
                        </m:e>
                        <m:sub>
                          <m:r>
                            <a:rPr lang="en-US" b="0" i="1" smtClean="0">
                              <a:latin typeface="Cambria Math" panose="02040503050406030204" pitchFamily="18" charset="0"/>
                            </a:rPr>
                            <m:t>𝑦</m:t>
                          </m:r>
                        </m:sub>
                      </m:sSub>
                      <m:r>
                        <a:rPr lang="en-US" b="0" i="1" smtClean="0">
                          <a:latin typeface="Cambria Math" panose="02040503050406030204" pitchFamily="18" charset="0"/>
                        </a:rPr>
                        <m:t>𝑡</m:t>
                      </m:r>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𝑣</m:t>
                          </m:r>
                        </m:e>
                        <m:sub>
                          <m:r>
                            <a:rPr lang="en-US" b="0" i="1" smtClean="0">
                              <a:latin typeface="Cambria Math" panose="02040503050406030204" pitchFamily="18" charset="0"/>
                            </a:rPr>
                            <m:t>𝑖𝑦</m:t>
                          </m:r>
                        </m:sub>
                      </m:sSub>
                      <m:r>
                        <a:rPr lang="en-US" b="0" i="1" smtClean="0">
                          <a:latin typeface="Cambria Math" panose="02040503050406030204" pitchFamily="18" charset="0"/>
                        </a:rPr>
                        <m:t>−</m:t>
                      </m:r>
                      <m:r>
                        <a:rPr lang="en-US" b="0" i="1" smtClean="0">
                          <a:latin typeface="Cambria Math" panose="02040503050406030204" pitchFamily="18" charset="0"/>
                        </a:rPr>
                        <m:t>𝑔𝑡</m:t>
                      </m:r>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𝑣</m:t>
                          </m:r>
                        </m:e>
                        <m:sub>
                          <m:r>
                            <a:rPr lang="en-US" b="0" i="1" smtClean="0">
                              <a:latin typeface="Cambria Math" panose="02040503050406030204" pitchFamily="18" charset="0"/>
                            </a:rPr>
                            <m:t>𝑖</m:t>
                          </m:r>
                        </m:sub>
                      </m:sSub>
                      <m:func>
                        <m:funcPr>
                          <m:ctrlPr>
                            <a:rPr lang="en-US" b="0" i="0" smtClean="0">
                              <a:latin typeface="Cambria Math" panose="02040503050406030204" pitchFamily="18" charset="0"/>
                            </a:rPr>
                          </m:ctrlPr>
                        </m:funcPr>
                        <m:fName>
                          <m:r>
                            <m:rPr>
                              <m:sty m:val="p"/>
                            </m:rPr>
                            <a:rPr lang="en-US" b="0" i="0" smtClean="0">
                              <a:latin typeface="Cambria Math" panose="02040503050406030204" pitchFamily="18" charset="0"/>
                            </a:rPr>
                            <m:t>sin</m:t>
                          </m:r>
                        </m:fName>
                        <m:e>
                          <m:r>
                            <a:rPr lang="en-US" b="0" i="1" smtClean="0">
                              <a:latin typeface="Cambria Math" panose="02040503050406030204" pitchFamily="18" charset="0"/>
                              <a:ea typeface="Cambria Math" panose="02040503050406030204" pitchFamily="18" charset="0"/>
                            </a:rPr>
                            <m:t>𝜃</m:t>
                          </m:r>
                        </m:e>
                      </m:func>
                      <m:r>
                        <a:rPr lang="en-US" b="0" i="1" smtClean="0">
                          <a:latin typeface="Cambria Math" panose="02040503050406030204" pitchFamily="18" charset="0"/>
                        </a:rPr>
                        <m:t>−</m:t>
                      </m:r>
                      <m:r>
                        <a:rPr lang="en-US" b="0" i="1" smtClean="0">
                          <a:latin typeface="Cambria Math" panose="02040503050406030204" pitchFamily="18" charset="0"/>
                        </a:rPr>
                        <m:t>𝑔𝑡</m:t>
                      </m:r>
                      <m:r>
                        <a:rPr lang="en-US" b="0" i="1" smtClean="0">
                          <a:latin typeface="Cambria Math" panose="02040503050406030204" pitchFamily="18" charset="0"/>
                        </a:rPr>
                        <m:t>=112.3</m:t>
                      </m:r>
                      <m:box>
                        <m:boxPr>
                          <m:ctrlPr>
                            <a:rPr lang="en-US" b="0" i="1" smtClean="0">
                              <a:latin typeface="Cambria Math" panose="02040503050406030204" pitchFamily="18" charset="0"/>
                            </a:rPr>
                          </m:ctrlPr>
                        </m:boxPr>
                        <m:e>
                          <m:f>
                            <m:fPr>
                              <m:ctrlPr>
                                <a:rPr lang="en-US" b="0" i="1" smtClean="0">
                                  <a:latin typeface="Cambria Math" panose="02040503050406030204" pitchFamily="18" charset="0"/>
                                </a:rPr>
                              </m:ctrlPr>
                            </m:fPr>
                            <m:num>
                              <m:r>
                                <a:rPr lang="en-US" b="0" i="1" smtClean="0">
                                  <a:latin typeface="Cambria Math" panose="02040503050406030204" pitchFamily="18" charset="0"/>
                                </a:rPr>
                                <m:t>𝑚</m:t>
                              </m:r>
                            </m:num>
                            <m:den>
                              <m:r>
                                <a:rPr lang="en-US" b="0" i="1" smtClean="0">
                                  <a:latin typeface="Cambria Math" panose="02040503050406030204" pitchFamily="18" charset="0"/>
                                </a:rPr>
                                <m:t>𝑠</m:t>
                              </m:r>
                            </m:den>
                          </m:f>
                        </m:e>
                      </m:box>
                      <m:func>
                        <m:funcPr>
                          <m:ctrlPr>
                            <a:rPr lang="en-US" b="0" i="0" smtClean="0">
                              <a:latin typeface="Cambria Math" panose="02040503050406030204" pitchFamily="18" charset="0"/>
                            </a:rPr>
                          </m:ctrlPr>
                        </m:funcPr>
                        <m:fName>
                          <m:r>
                            <m:rPr>
                              <m:sty m:val="p"/>
                            </m:rPr>
                            <a:rPr lang="en-US" b="0" i="0" smtClean="0">
                              <a:latin typeface="Cambria Math" panose="02040503050406030204" pitchFamily="18" charset="0"/>
                            </a:rPr>
                            <m:t>sin</m:t>
                          </m:r>
                        </m:fName>
                        <m:e>
                          <m:r>
                            <a:rPr lang="en-US" b="0" i="1" smtClean="0">
                              <a:latin typeface="Cambria Math" panose="02040503050406030204" pitchFamily="18" charset="0"/>
                            </a:rPr>
                            <m:t>30</m:t>
                          </m:r>
                        </m:e>
                      </m:func>
                      <m:r>
                        <a:rPr lang="en-US" b="0" i="1" smtClean="0">
                          <a:latin typeface="Cambria Math" panose="02040503050406030204" pitchFamily="18" charset="0"/>
                        </a:rPr>
                        <m:t>−9.8</m:t>
                      </m:r>
                      <m:box>
                        <m:boxPr>
                          <m:ctrlPr>
                            <a:rPr lang="en-US" b="0" i="1" smtClean="0">
                              <a:latin typeface="Cambria Math" panose="02040503050406030204" pitchFamily="18" charset="0"/>
                            </a:rPr>
                          </m:ctrlPr>
                        </m:boxPr>
                        <m:e>
                          <m:f>
                            <m:fPr>
                              <m:ctrlPr>
                                <a:rPr lang="en-US" b="0" i="1" smtClean="0">
                                  <a:latin typeface="Cambria Math" panose="02040503050406030204" pitchFamily="18" charset="0"/>
                                </a:rPr>
                              </m:ctrlPr>
                            </m:fPr>
                            <m:num>
                              <m:r>
                                <a:rPr lang="en-US" b="0" i="1" smtClean="0">
                                  <a:latin typeface="Cambria Math" panose="02040503050406030204" pitchFamily="18" charset="0"/>
                                </a:rPr>
                                <m:t>𝑚</m:t>
                              </m:r>
                            </m:num>
                            <m:den>
                              <m:sSup>
                                <m:sSupPr>
                                  <m:ctrlPr>
                                    <a:rPr lang="en-US" b="0" i="1" smtClean="0">
                                      <a:latin typeface="Cambria Math" panose="02040503050406030204" pitchFamily="18" charset="0"/>
                                    </a:rPr>
                                  </m:ctrlPr>
                                </m:sSupPr>
                                <m:e>
                                  <m:r>
                                    <a:rPr lang="en-US" b="0" i="1" smtClean="0">
                                      <a:latin typeface="Cambria Math" panose="02040503050406030204" pitchFamily="18" charset="0"/>
                                    </a:rPr>
                                    <m:t>𝑠</m:t>
                                  </m:r>
                                </m:e>
                                <m:sup>
                                  <m:r>
                                    <a:rPr lang="en-US" b="0" i="1" smtClean="0">
                                      <a:latin typeface="Cambria Math" panose="02040503050406030204" pitchFamily="18" charset="0"/>
                                    </a:rPr>
                                    <m:t>2</m:t>
                                  </m:r>
                                </m:sup>
                              </m:sSup>
                            </m:den>
                          </m:f>
                        </m:e>
                      </m:box>
                      <m:r>
                        <a:rPr lang="en-US" b="0" i="1" smtClean="0">
                          <a:latin typeface="Cambria Math" panose="02040503050406030204" pitchFamily="18" charset="0"/>
                          <a:ea typeface="Cambria Math" panose="02040503050406030204" pitchFamily="18" charset="0"/>
                        </a:rPr>
                        <m:t>∙24.7</m:t>
                      </m:r>
                      <m:r>
                        <a:rPr lang="en-US" b="0" i="1" smtClean="0">
                          <a:latin typeface="Cambria Math" panose="02040503050406030204" pitchFamily="18" charset="0"/>
                          <a:ea typeface="Cambria Math" panose="02040503050406030204" pitchFamily="18" charset="0"/>
                        </a:rPr>
                        <m:t>𝑠</m:t>
                      </m:r>
                      <m:r>
                        <a:rPr lang="en-US" b="0" i="1" smtClean="0">
                          <a:latin typeface="Cambria Math" panose="02040503050406030204" pitchFamily="18" charset="0"/>
                          <a:ea typeface="Cambria Math" panose="02040503050406030204" pitchFamily="18" charset="0"/>
                        </a:rPr>
                        <m:t>=−185.9</m:t>
                      </m:r>
                      <m:box>
                        <m:boxPr>
                          <m:ctrlPr>
                            <a:rPr lang="en-US" b="0" i="1" smtClean="0">
                              <a:latin typeface="Cambria Math" panose="02040503050406030204" pitchFamily="18" charset="0"/>
                              <a:ea typeface="Cambria Math" panose="02040503050406030204" pitchFamily="18" charset="0"/>
                            </a:rPr>
                          </m:ctrlPr>
                        </m:boxPr>
                        <m:e>
                          <m:f>
                            <m:fPr>
                              <m:ctrlPr>
                                <a:rPr lang="en-US" b="0" i="1" smtClean="0">
                                  <a:latin typeface="Cambria Math" panose="02040503050406030204" pitchFamily="18" charset="0"/>
                                  <a:ea typeface="Cambria Math" panose="02040503050406030204" pitchFamily="18" charset="0"/>
                                </a:rPr>
                              </m:ctrlPr>
                            </m:fPr>
                            <m:num>
                              <m:r>
                                <a:rPr lang="en-US" b="0" i="1" smtClean="0">
                                  <a:latin typeface="Cambria Math" panose="02040503050406030204" pitchFamily="18" charset="0"/>
                                  <a:ea typeface="Cambria Math" panose="02040503050406030204" pitchFamily="18" charset="0"/>
                                </a:rPr>
                                <m:t>𝑚</m:t>
                              </m:r>
                            </m:num>
                            <m:den>
                              <m:r>
                                <a:rPr lang="en-US" b="0" i="1" smtClean="0">
                                  <a:latin typeface="Cambria Math" panose="02040503050406030204" pitchFamily="18" charset="0"/>
                                  <a:ea typeface="Cambria Math" panose="02040503050406030204" pitchFamily="18" charset="0"/>
                                </a:rPr>
                                <m:t>𝑠</m:t>
                              </m:r>
                            </m:den>
                          </m:f>
                        </m:e>
                      </m:box>
                    </m:oMath>
                  </m:oMathPara>
                </a14:m>
                <a:endParaRPr lang="en-US" dirty="0"/>
              </a:p>
            </p:txBody>
          </p:sp>
        </mc:Choice>
        <mc:Fallback xmlns="">
          <p:sp>
            <p:nvSpPr>
              <p:cNvPr id="9" name="TextBox 8">
                <a:extLst>
                  <a:ext uri="{FF2B5EF4-FFF2-40B4-BE49-F238E27FC236}">
                    <a16:creationId xmlns:a16="http://schemas.microsoft.com/office/drawing/2014/main" id="{12B5AE29-5753-C76C-6C98-67A445E2BC89}"/>
                  </a:ext>
                </a:extLst>
              </p:cNvPr>
              <p:cNvSpPr txBox="1">
                <a:spLocks noRot="1" noChangeAspect="1" noMove="1" noResize="1" noEditPoints="1" noAdjustHandles="1" noChangeArrowheads="1" noChangeShapeType="1" noTextEdit="1"/>
              </p:cNvSpPr>
              <p:nvPr/>
            </p:nvSpPr>
            <p:spPr>
              <a:xfrm>
                <a:off x="562708" y="3171284"/>
                <a:ext cx="8813823" cy="323422"/>
              </a:xfrm>
              <a:prstGeom prst="rect">
                <a:avLst/>
              </a:prstGeom>
              <a:blipFill>
                <a:blip r:embed="rId3"/>
                <a:stretch>
                  <a:fillRect b="-14815"/>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0" name="TextBox 9">
                <a:extLst>
                  <a:ext uri="{FF2B5EF4-FFF2-40B4-BE49-F238E27FC236}">
                    <a16:creationId xmlns:a16="http://schemas.microsoft.com/office/drawing/2014/main" id="{B8CE4755-CA4D-213F-64F8-3BED683EC975}"/>
                  </a:ext>
                </a:extLst>
              </p:cNvPr>
              <p:cNvSpPr txBox="1"/>
              <p:nvPr/>
            </p:nvSpPr>
            <p:spPr>
              <a:xfrm>
                <a:off x="1065125" y="4296884"/>
                <a:ext cx="5565947" cy="602344"/>
              </a:xfrm>
              <a:prstGeom prst="rect">
                <a:avLst/>
              </a:prstGeom>
              <a:noFill/>
            </p:spPr>
            <p:txBody>
              <a:bodyPr wrap="none" lIns="0" tIns="0" rIns="0" bIns="0" rtlCol="0">
                <a:spAutoFit/>
              </a:bodyPr>
              <a:lstStyle/>
              <a:p>
                <a:pPr/>
                <a14:m>
                  <m:oMathPara xmlns:m="http://schemas.openxmlformats.org/officeDocument/2006/math">
                    <m:o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𝑣</m:t>
                          </m:r>
                        </m:e>
                        <m:sub>
                          <m:r>
                            <a:rPr lang="en-US" b="0" i="1" smtClean="0">
                              <a:latin typeface="Cambria Math" panose="02040503050406030204" pitchFamily="18" charset="0"/>
                            </a:rPr>
                            <m:t>𝑓</m:t>
                          </m:r>
                        </m:sub>
                      </m:sSub>
                      <m:r>
                        <a:rPr lang="en-US" b="0" i="1" smtClean="0">
                          <a:latin typeface="Cambria Math" panose="02040503050406030204" pitchFamily="18" charset="0"/>
                        </a:rPr>
                        <m:t>=</m:t>
                      </m:r>
                      <m:rad>
                        <m:radPr>
                          <m:degHide m:val="on"/>
                          <m:ctrlPr>
                            <a:rPr lang="en-US" b="0" i="1" smtClean="0">
                              <a:latin typeface="Cambria Math" panose="02040503050406030204" pitchFamily="18" charset="0"/>
                            </a:rPr>
                          </m:ctrlPr>
                        </m:radPr>
                        <m:deg/>
                        <m:e>
                          <m:sSubSup>
                            <m:sSubSupPr>
                              <m:ctrlPr>
                                <a:rPr lang="en-US" b="0" i="1" smtClean="0">
                                  <a:latin typeface="Cambria Math" panose="02040503050406030204" pitchFamily="18" charset="0"/>
                                </a:rPr>
                              </m:ctrlPr>
                            </m:sSubSupPr>
                            <m:e>
                              <m:r>
                                <a:rPr lang="en-US" b="0" i="1" smtClean="0">
                                  <a:latin typeface="Cambria Math" panose="02040503050406030204" pitchFamily="18" charset="0"/>
                                </a:rPr>
                                <m:t>𝑣</m:t>
                              </m:r>
                            </m:e>
                            <m:sub>
                              <m:r>
                                <a:rPr lang="en-US" b="0" i="1" smtClean="0">
                                  <a:latin typeface="Cambria Math" panose="02040503050406030204" pitchFamily="18" charset="0"/>
                                </a:rPr>
                                <m:t>𝑓𝑥</m:t>
                              </m:r>
                            </m:sub>
                            <m:sup>
                              <m:r>
                                <a:rPr lang="en-US" b="0" i="1" smtClean="0">
                                  <a:latin typeface="Cambria Math" panose="02040503050406030204" pitchFamily="18" charset="0"/>
                                </a:rPr>
                                <m:t>2</m:t>
                              </m:r>
                            </m:sup>
                          </m:sSubSup>
                          <m:r>
                            <a:rPr lang="en-US" b="0" i="1" smtClean="0">
                              <a:latin typeface="Cambria Math" panose="02040503050406030204" pitchFamily="18" charset="0"/>
                            </a:rPr>
                            <m:t>+</m:t>
                          </m:r>
                          <m:sSubSup>
                            <m:sSubSupPr>
                              <m:ctrlPr>
                                <a:rPr lang="en-US" b="0" i="1" smtClean="0">
                                  <a:latin typeface="Cambria Math" panose="02040503050406030204" pitchFamily="18" charset="0"/>
                                </a:rPr>
                              </m:ctrlPr>
                            </m:sSubSupPr>
                            <m:e>
                              <m:r>
                                <a:rPr lang="en-US" b="0" i="1" smtClean="0">
                                  <a:latin typeface="Cambria Math" panose="02040503050406030204" pitchFamily="18" charset="0"/>
                                </a:rPr>
                                <m:t>𝑣</m:t>
                              </m:r>
                            </m:e>
                            <m:sub>
                              <m:r>
                                <a:rPr lang="en-US" b="0" i="1" smtClean="0">
                                  <a:latin typeface="Cambria Math" panose="02040503050406030204" pitchFamily="18" charset="0"/>
                                </a:rPr>
                                <m:t>𝑓𝑦</m:t>
                              </m:r>
                            </m:sub>
                            <m:sup>
                              <m:r>
                                <a:rPr lang="en-US" b="0" i="1" smtClean="0">
                                  <a:latin typeface="Cambria Math" panose="02040503050406030204" pitchFamily="18" charset="0"/>
                                </a:rPr>
                                <m:t>2</m:t>
                              </m:r>
                            </m:sup>
                          </m:sSubSup>
                        </m:e>
                      </m:rad>
                      <m:r>
                        <a:rPr lang="en-US" b="0" i="1" smtClean="0">
                          <a:latin typeface="Cambria Math" panose="02040503050406030204" pitchFamily="18" charset="0"/>
                        </a:rPr>
                        <m:t>=</m:t>
                      </m:r>
                      <m:rad>
                        <m:radPr>
                          <m:degHide m:val="on"/>
                          <m:ctrlPr>
                            <a:rPr lang="en-US" b="0" i="1" smtClean="0">
                              <a:latin typeface="Cambria Math" panose="02040503050406030204" pitchFamily="18" charset="0"/>
                            </a:rPr>
                          </m:ctrlPr>
                        </m:radPr>
                        <m:deg/>
                        <m:e>
                          <m:sSup>
                            <m:sSupPr>
                              <m:ctrlPr>
                                <a:rPr lang="en-US" b="0" i="1" smtClean="0">
                                  <a:latin typeface="Cambria Math" panose="02040503050406030204" pitchFamily="18" charset="0"/>
                                </a:rPr>
                              </m:ctrlPr>
                            </m:sSupPr>
                            <m:e>
                              <m:d>
                                <m:dPr>
                                  <m:ctrlPr>
                                    <a:rPr lang="en-US" b="0" i="1" smtClean="0">
                                      <a:latin typeface="Cambria Math" panose="02040503050406030204" pitchFamily="18" charset="0"/>
                                    </a:rPr>
                                  </m:ctrlPr>
                                </m:dPr>
                                <m:e>
                                  <m:r>
                                    <a:rPr lang="en-US" b="0" i="1" smtClean="0">
                                      <a:latin typeface="Cambria Math" panose="02040503050406030204" pitchFamily="18" charset="0"/>
                                    </a:rPr>
                                    <m:t>97.3</m:t>
                                  </m:r>
                                  <m:box>
                                    <m:boxPr>
                                      <m:ctrlPr>
                                        <a:rPr lang="en-US" b="0" i="1" smtClean="0">
                                          <a:latin typeface="Cambria Math" panose="02040503050406030204" pitchFamily="18" charset="0"/>
                                        </a:rPr>
                                      </m:ctrlPr>
                                    </m:boxPr>
                                    <m:e>
                                      <m:f>
                                        <m:fPr>
                                          <m:ctrlPr>
                                            <a:rPr lang="en-US" b="0" i="1" smtClean="0">
                                              <a:latin typeface="Cambria Math" panose="02040503050406030204" pitchFamily="18" charset="0"/>
                                            </a:rPr>
                                          </m:ctrlPr>
                                        </m:fPr>
                                        <m:num>
                                          <m:r>
                                            <a:rPr lang="en-US" b="0" i="1" smtClean="0">
                                              <a:latin typeface="Cambria Math" panose="02040503050406030204" pitchFamily="18" charset="0"/>
                                            </a:rPr>
                                            <m:t>𝑚</m:t>
                                          </m:r>
                                        </m:num>
                                        <m:den>
                                          <m:r>
                                            <a:rPr lang="en-US" b="0" i="1" smtClean="0">
                                              <a:latin typeface="Cambria Math" panose="02040503050406030204" pitchFamily="18" charset="0"/>
                                            </a:rPr>
                                            <m:t>𝑠</m:t>
                                          </m:r>
                                        </m:den>
                                      </m:f>
                                    </m:e>
                                  </m:box>
                                </m:e>
                              </m:d>
                            </m:e>
                            <m:sup>
                              <m:r>
                                <a:rPr lang="en-US" b="0" i="1" smtClean="0">
                                  <a:latin typeface="Cambria Math" panose="02040503050406030204" pitchFamily="18" charset="0"/>
                                </a:rPr>
                                <m:t>2</m:t>
                              </m:r>
                            </m:sup>
                          </m:sSup>
                          <m:r>
                            <a:rPr lang="en-US" b="0" i="1" smtClean="0">
                              <a:latin typeface="Cambria Math" panose="02040503050406030204" pitchFamily="18" charset="0"/>
                            </a:rPr>
                            <m:t>+</m:t>
                          </m:r>
                          <m:sSup>
                            <m:sSupPr>
                              <m:ctrlPr>
                                <a:rPr lang="en-US" b="0" i="1" smtClean="0">
                                  <a:latin typeface="Cambria Math" panose="02040503050406030204" pitchFamily="18" charset="0"/>
                                </a:rPr>
                              </m:ctrlPr>
                            </m:sSupPr>
                            <m:e>
                              <m:d>
                                <m:dPr>
                                  <m:ctrlPr>
                                    <a:rPr lang="en-US" b="0" i="1" smtClean="0">
                                      <a:latin typeface="Cambria Math" panose="02040503050406030204" pitchFamily="18" charset="0"/>
                                    </a:rPr>
                                  </m:ctrlPr>
                                </m:dPr>
                                <m:e>
                                  <m:r>
                                    <a:rPr lang="en-US" b="0" i="1" smtClean="0">
                                      <a:latin typeface="Cambria Math" panose="02040503050406030204" pitchFamily="18" charset="0"/>
                                    </a:rPr>
                                    <m:t>−185.9</m:t>
                                  </m:r>
                                  <m:box>
                                    <m:boxPr>
                                      <m:ctrlPr>
                                        <a:rPr lang="en-US" b="0" i="1" smtClean="0">
                                          <a:latin typeface="Cambria Math" panose="02040503050406030204" pitchFamily="18" charset="0"/>
                                        </a:rPr>
                                      </m:ctrlPr>
                                    </m:boxPr>
                                    <m:e>
                                      <m:f>
                                        <m:fPr>
                                          <m:ctrlPr>
                                            <a:rPr lang="en-US" b="0" i="1" smtClean="0">
                                              <a:latin typeface="Cambria Math" panose="02040503050406030204" pitchFamily="18" charset="0"/>
                                            </a:rPr>
                                          </m:ctrlPr>
                                        </m:fPr>
                                        <m:num>
                                          <m:r>
                                            <a:rPr lang="en-US" b="0" i="1" smtClean="0">
                                              <a:latin typeface="Cambria Math" panose="02040503050406030204" pitchFamily="18" charset="0"/>
                                            </a:rPr>
                                            <m:t>𝑚</m:t>
                                          </m:r>
                                        </m:num>
                                        <m:den>
                                          <m:r>
                                            <a:rPr lang="en-US" b="0" i="1" smtClean="0">
                                              <a:latin typeface="Cambria Math" panose="02040503050406030204" pitchFamily="18" charset="0"/>
                                            </a:rPr>
                                            <m:t>𝑠</m:t>
                                          </m:r>
                                        </m:den>
                                      </m:f>
                                    </m:e>
                                  </m:box>
                                </m:e>
                              </m:d>
                            </m:e>
                            <m:sup>
                              <m:r>
                                <a:rPr lang="en-US" b="0" i="1" smtClean="0">
                                  <a:latin typeface="Cambria Math" panose="02040503050406030204" pitchFamily="18" charset="0"/>
                                </a:rPr>
                                <m:t>2</m:t>
                              </m:r>
                            </m:sup>
                          </m:sSup>
                        </m:e>
                      </m:rad>
                      <m:r>
                        <a:rPr lang="en-US" b="0" i="1" smtClean="0">
                          <a:latin typeface="Cambria Math" panose="02040503050406030204" pitchFamily="18" charset="0"/>
                        </a:rPr>
                        <m:t>=209.8</m:t>
                      </m:r>
                      <m:box>
                        <m:boxPr>
                          <m:ctrlPr>
                            <a:rPr lang="en-US" b="0" i="1" smtClean="0">
                              <a:latin typeface="Cambria Math" panose="02040503050406030204" pitchFamily="18" charset="0"/>
                            </a:rPr>
                          </m:ctrlPr>
                        </m:boxPr>
                        <m:e>
                          <m:f>
                            <m:fPr>
                              <m:ctrlPr>
                                <a:rPr lang="en-US" b="0" i="1" smtClean="0">
                                  <a:latin typeface="Cambria Math" panose="02040503050406030204" pitchFamily="18" charset="0"/>
                                </a:rPr>
                              </m:ctrlPr>
                            </m:fPr>
                            <m:num>
                              <m:r>
                                <a:rPr lang="en-US" b="0" i="1" smtClean="0">
                                  <a:latin typeface="Cambria Math" panose="02040503050406030204" pitchFamily="18" charset="0"/>
                                </a:rPr>
                                <m:t>𝑚</m:t>
                              </m:r>
                            </m:num>
                            <m:den>
                              <m:r>
                                <a:rPr lang="en-US" b="0" i="1" smtClean="0">
                                  <a:latin typeface="Cambria Math" panose="02040503050406030204" pitchFamily="18" charset="0"/>
                                </a:rPr>
                                <m:t>𝑠</m:t>
                              </m:r>
                            </m:den>
                          </m:f>
                        </m:e>
                      </m:box>
                    </m:oMath>
                  </m:oMathPara>
                </a14:m>
                <a:endParaRPr lang="en-US" dirty="0"/>
              </a:p>
            </p:txBody>
          </p:sp>
        </mc:Choice>
        <mc:Fallback xmlns="">
          <p:sp>
            <p:nvSpPr>
              <p:cNvPr id="10" name="TextBox 9">
                <a:extLst>
                  <a:ext uri="{FF2B5EF4-FFF2-40B4-BE49-F238E27FC236}">
                    <a16:creationId xmlns:a16="http://schemas.microsoft.com/office/drawing/2014/main" id="{B8CE4755-CA4D-213F-64F8-3BED683EC975}"/>
                  </a:ext>
                </a:extLst>
              </p:cNvPr>
              <p:cNvSpPr txBox="1">
                <a:spLocks noRot="1" noChangeAspect="1" noMove="1" noResize="1" noEditPoints="1" noAdjustHandles="1" noChangeArrowheads="1" noChangeShapeType="1" noTextEdit="1"/>
              </p:cNvSpPr>
              <p:nvPr/>
            </p:nvSpPr>
            <p:spPr>
              <a:xfrm>
                <a:off x="1065125" y="4296884"/>
                <a:ext cx="5565947" cy="602344"/>
              </a:xfrm>
              <a:prstGeom prst="rect">
                <a:avLst/>
              </a:prstGeom>
              <a:blipFill>
                <a:blip r:embed="rId4"/>
                <a:stretch>
                  <a:fillRect l="-228"/>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1" name="TextBox 10">
                <a:extLst>
                  <a:ext uri="{FF2B5EF4-FFF2-40B4-BE49-F238E27FC236}">
                    <a16:creationId xmlns:a16="http://schemas.microsoft.com/office/drawing/2014/main" id="{37DD90B1-384C-28D9-0A35-2AB30E10179B}"/>
                  </a:ext>
                </a:extLst>
              </p:cNvPr>
              <p:cNvSpPr txBox="1"/>
              <p:nvPr/>
            </p:nvSpPr>
            <p:spPr>
              <a:xfrm>
                <a:off x="1065125" y="5522226"/>
                <a:ext cx="6291979" cy="645305"/>
              </a:xfrm>
              <a:prstGeom prst="rect">
                <a:avLst/>
              </a:prstGeom>
              <a:noFill/>
            </p:spPr>
            <p:txBody>
              <a:bodyPr wrap="none" lIns="0" tIns="0" rIns="0" bIns="0" rtlCol="0">
                <a:spAutoFit/>
              </a:bodyPr>
              <a:lstStyle/>
              <a:p>
                <a:pPr/>
                <a14:m>
                  <m:oMathPara xmlns:m="http://schemas.openxmlformats.org/officeDocument/2006/math">
                    <m:oMath>
                      <m:func>
                        <m:funcPr>
                          <m:ctrlPr>
                            <a:rPr lang="en-US" i="0" smtClean="0">
                              <a:latin typeface="Cambria Math" panose="02040503050406030204" pitchFamily="18" charset="0"/>
                            </a:rPr>
                          </m:ctrlPr>
                        </m:funcPr>
                        <m:fName>
                          <m:r>
                            <m:rPr>
                              <m:sty m:val="p"/>
                            </m:rPr>
                            <a:rPr lang="en-US" i="0" smtClean="0">
                              <a:latin typeface="Cambria Math" panose="02040503050406030204" pitchFamily="18" charset="0"/>
                            </a:rPr>
                            <m:t>tan</m:t>
                          </m:r>
                        </m:fName>
                        <m:e>
                          <m:r>
                            <a:rPr lang="en-US" i="1" smtClean="0">
                              <a:latin typeface="Cambria Math" panose="02040503050406030204" pitchFamily="18" charset="0"/>
                              <a:ea typeface="Cambria Math" panose="02040503050406030204" pitchFamily="18" charset="0"/>
                            </a:rPr>
                            <m:t>𝜙</m:t>
                          </m:r>
                        </m:e>
                      </m:func>
                      <m:r>
                        <a:rPr lang="en-US" b="0" i="1" smtClean="0">
                          <a:latin typeface="Cambria Math" panose="02040503050406030204" pitchFamily="18" charset="0"/>
                        </a:rPr>
                        <m:t>=</m:t>
                      </m:r>
                      <m:f>
                        <m:fPr>
                          <m:ctrlPr>
                            <a:rPr lang="en-US" b="0" i="1" smtClean="0">
                              <a:latin typeface="Cambria Math" panose="02040503050406030204" pitchFamily="18" charset="0"/>
                            </a:rPr>
                          </m:ctrlPr>
                        </m:fPr>
                        <m:num>
                          <m:sSub>
                            <m:sSubPr>
                              <m:ctrlPr>
                                <a:rPr lang="en-US" b="0" i="1" smtClean="0">
                                  <a:latin typeface="Cambria Math" panose="02040503050406030204" pitchFamily="18" charset="0"/>
                                </a:rPr>
                              </m:ctrlPr>
                            </m:sSubPr>
                            <m:e>
                              <m:r>
                                <a:rPr lang="en-US" b="0" i="1" smtClean="0">
                                  <a:latin typeface="Cambria Math" panose="02040503050406030204" pitchFamily="18" charset="0"/>
                                </a:rPr>
                                <m:t>𝑣</m:t>
                              </m:r>
                            </m:e>
                            <m:sub>
                              <m:r>
                                <a:rPr lang="en-US" b="0" i="1" smtClean="0">
                                  <a:latin typeface="Cambria Math" panose="02040503050406030204" pitchFamily="18" charset="0"/>
                                </a:rPr>
                                <m:t>𝑓𝑦</m:t>
                              </m:r>
                            </m:sub>
                          </m:sSub>
                        </m:num>
                        <m:den>
                          <m:sSub>
                            <m:sSubPr>
                              <m:ctrlPr>
                                <a:rPr lang="en-US" b="0" i="1" smtClean="0">
                                  <a:latin typeface="Cambria Math" panose="02040503050406030204" pitchFamily="18" charset="0"/>
                                </a:rPr>
                              </m:ctrlPr>
                            </m:sSubPr>
                            <m:e>
                              <m:r>
                                <a:rPr lang="en-US" b="0" i="1" smtClean="0">
                                  <a:latin typeface="Cambria Math" panose="02040503050406030204" pitchFamily="18" charset="0"/>
                                </a:rPr>
                                <m:t>𝑣</m:t>
                              </m:r>
                            </m:e>
                            <m:sub>
                              <m:r>
                                <a:rPr lang="en-US" b="0" i="1" smtClean="0">
                                  <a:latin typeface="Cambria Math" panose="02040503050406030204" pitchFamily="18" charset="0"/>
                                </a:rPr>
                                <m:t>𝑓𝑥</m:t>
                              </m:r>
                            </m:sub>
                          </m:sSub>
                        </m:den>
                      </m:f>
                      <m:r>
                        <a:rPr lang="en-US" b="0" i="1" smtClean="0">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𝜙</m:t>
                      </m:r>
                      <m:r>
                        <a:rPr lang="en-US" b="0" i="1" smtClean="0">
                          <a:latin typeface="Cambria Math" panose="02040503050406030204" pitchFamily="18" charset="0"/>
                          <a:ea typeface="Cambria Math" panose="02040503050406030204" pitchFamily="18" charset="0"/>
                        </a:rPr>
                        <m:t>=</m:t>
                      </m:r>
                      <m:func>
                        <m:funcPr>
                          <m:ctrlPr>
                            <a:rPr lang="en-US" b="0" i="1" smtClean="0">
                              <a:latin typeface="Cambria Math" panose="02040503050406030204" pitchFamily="18" charset="0"/>
                              <a:ea typeface="Cambria Math" panose="02040503050406030204" pitchFamily="18" charset="0"/>
                            </a:rPr>
                          </m:ctrlPr>
                        </m:funcPr>
                        <m:fName>
                          <m:sSup>
                            <m:sSupPr>
                              <m:ctrlPr>
                                <a:rPr lang="en-US" b="0" i="0" smtClean="0">
                                  <a:latin typeface="Cambria Math" panose="02040503050406030204" pitchFamily="18" charset="0"/>
                                  <a:ea typeface="Cambria Math" panose="02040503050406030204" pitchFamily="18" charset="0"/>
                                </a:rPr>
                              </m:ctrlPr>
                            </m:sSupPr>
                            <m:e>
                              <m:r>
                                <m:rPr>
                                  <m:sty m:val="p"/>
                                </m:rPr>
                                <a:rPr lang="en-US" b="0" i="0" smtClean="0">
                                  <a:latin typeface="Cambria Math" panose="02040503050406030204" pitchFamily="18" charset="0"/>
                                  <a:ea typeface="Cambria Math" panose="02040503050406030204" pitchFamily="18" charset="0"/>
                                </a:rPr>
                                <m:t>tan</m:t>
                              </m:r>
                            </m:e>
                            <m:sup>
                              <m:r>
                                <a:rPr lang="en-US" b="0" i="1" smtClean="0">
                                  <a:latin typeface="Cambria Math" panose="02040503050406030204" pitchFamily="18" charset="0"/>
                                  <a:ea typeface="Cambria Math" panose="02040503050406030204" pitchFamily="18" charset="0"/>
                                </a:rPr>
                                <m:t>−1</m:t>
                              </m:r>
                            </m:sup>
                          </m:sSup>
                        </m:fName>
                        <m:e>
                          <m:d>
                            <m:dPr>
                              <m:ctrlPr>
                                <a:rPr lang="en-US" i="1">
                                  <a:latin typeface="Cambria Math" panose="02040503050406030204" pitchFamily="18" charset="0"/>
                                </a:rPr>
                              </m:ctrlPr>
                            </m:dPr>
                            <m:e>
                              <m:f>
                                <m:fPr>
                                  <m:ctrlPr>
                                    <a:rPr lang="en-US" i="1">
                                      <a:latin typeface="Cambria Math" panose="02040503050406030204" pitchFamily="18" charset="0"/>
                                    </a:rPr>
                                  </m:ctrlPr>
                                </m:fPr>
                                <m:num>
                                  <m:sSub>
                                    <m:sSubPr>
                                      <m:ctrlPr>
                                        <a:rPr lang="en-US" i="1">
                                          <a:latin typeface="Cambria Math" panose="02040503050406030204" pitchFamily="18" charset="0"/>
                                        </a:rPr>
                                      </m:ctrlPr>
                                    </m:sSubPr>
                                    <m:e>
                                      <m:r>
                                        <a:rPr lang="en-US" i="1">
                                          <a:latin typeface="Cambria Math" panose="02040503050406030204" pitchFamily="18" charset="0"/>
                                        </a:rPr>
                                        <m:t>𝑣</m:t>
                                      </m:r>
                                    </m:e>
                                    <m:sub>
                                      <m:r>
                                        <a:rPr lang="en-US" i="1">
                                          <a:latin typeface="Cambria Math" panose="02040503050406030204" pitchFamily="18" charset="0"/>
                                        </a:rPr>
                                        <m:t>𝑓𝑦</m:t>
                                      </m:r>
                                    </m:sub>
                                  </m:sSub>
                                </m:num>
                                <m:den>
                                  <m:sSub>
                                    <m:sSubPr>
                                      <m:ctrlPr>
                                        <a:rPr lang="en-US" i="1">
                                          <a:latin typeface="Cambria Math" panose="02040503050406030204" pitchFamily="18" charset="0"/>
                                        </a:rPr>
                                      </m:ctrlPr>
                                    </m:sSubPr>
                                    <m:e>
                                      <m:r>
                                        <a:rPr lang="en-US" i="1">
                                          <a:latin typeface="Cambria Math" panose="02040503050406030204" pitchFamily="18" charset="0"/>
                                        </a:rPr>
                                        <m:t>𝑣</m:t>
                                      </m:r>
                                    </m:e>
                                    <m:sub>
                                      <m:r>
                                        <a:rPr lang="en-US" i="1">
                                          <a:latin typeface="Cambria Math" panose="02040503050406030204" pitchFamily="18" charset="0"/>
                                        </a:rPr>
                                        <m:t>𝑓𝑥</m:t>
                                      </m:r>
                                    </m:sub>
                                  </m:sSub>
                                </m:den>
                              </m:f>
                            </m:e>
                          </m:d>
                        </m:e>
                      </m:func>
                      <m:r>
                        <a:rPr lang="en-US" b="0" i="1" smtClean="0">
                          <a:latin typeface="Cambria Math" panose="02040503050406030204" pitchFamily="18" charset="0"/>
                          <a:ea typeface="Cambria Math" panose="02040503050406030204" pitchFamily="18" charset="0"/>
                        </a:rPr>
                        <m:t>=</m:t>
                      </m:r>
                      <m:func>
                        <m:funcPr>
                          <m:ctrlPr>
                            <a:rPr lang="en-US" b="0" i="1" smtClean="0">
                              <a:latin typeface="Cambria Math" panose="02040503050406030204" pitchFamily="18" charset="0"/>
                              <a:ea typeface="Cambria Math" panose="02040503050406030204" pitchFamily="18" charset="0"/>
                            </a:rPr>
                          </m:ctrlPr>
                        </m:funcPr>
                        <m:fName>
                          <m:sSup>
                            <m:sSupPr>
                              <m:ctrlPr>
                                <a:rPr lang="en-US" b="0" i="0" smtClean="0">
                                  <a:latin typeface="Cambria Math" panose="02040503050406030204" pitchFamily="18" charset="0"/>
                                  <a:ea typeface="Cambria Math" panose="02040503050406030204" pitchFamily="18" charset="0"/>
                                </a:rPr>
                              </m:ctrlPr>
                            </m:sSupPr>
                            <m:e>
                              <m:r>
                                <m:rPr>
                                  <m:sty m:val="p"/>
                                </m:rPr>
                                <a:rPr lang="en-US" b="0" i="0" smtClean="0">
                                  <a:latin typeface="Cambria Math" panose="02040503050406030204" pitchFamily="18" charset="0"/>
                                  <a:ea typeface="Cambria Math" panose="02040503050406030204" pitchFamily="18" charset="0"/>
                                </a:rPr>
                                <m:t>tan</m:t>
                              </m:r>
                            </m:e>
                            <m:sup>
                              <m:r>
                                <a:rPr lang="en-US" b="0" i="1" smtClean="0">
                                  <a:latin typeface="Cambria Math" panose="02040503050406030204" pitchFamily="18" charset="0"/>
                                  <a:ea typeface="Cambria Math" panose="02040503050406030204" pitchFamily="18" charset="0"/>
                                </a:rPr>
                                <m:t>−1</m:t>
                              </m:r>
                            </m:sup>
                          </m:sSup>
                        </m:fName>
                        <m:e>
                          <m:d>
                            <m:dPr>
                              <m:ctrlPr>
                                <a:rPr lang="en-US" b="0" i="1" smtClean="0">
                                  <a:latin typeface="Cambria Math" panose="02040503050406030204" pitchFamily="18" charset="0"/>
                                  <a:ea typeface="Cambria Math" panose="02040503050406030204" pitchFamily="18" charset="0"/>
                                </a:rPr>
                              </m:ctrlPr>
                            </m:dPr>
                            <m:e>
                              <m:f>
                                <m:fPr>
                                  <m:ctrlPr>
                                    <a:rPr lang="en-US" b="0" i="1" smtClean="0">
                                      <a:latin typeface="Cambria Math" panose="02040503050406030204" pitchFamily="18" charset="0"/>
                                      <a:ea typeface="Cambria Math" panose="02040503050406030204" pitchFamily="18" charset="0"/>
                                    </a:rPr>
                                  </m:ctrlPr>
                                </m:fPr>
                                <m:num>
                                  <m:r>
                                    <a:rPr lang="en-US" b="0" i="1" smtClean="0">
                                      <a:latin typeface="Cambria Math" panose="02040503050406030204" pitchFamily="18" charset="0"/>
                                      <a:ea typeface="Cambria Math" panose="02040503050406030204" pitchFamily="18" charset="0"/>
                                    </a:rPr>
                                    <m:t>−185.9</m:t>
                                  </m:r>
                                  <m:box>
                                    <m:boxPr>
                                      <m:ctrlPr>
                                        <a:rPr lang="en-US" b="0" i="1" smtClean="0">
                                          <a:latin typeface="Cambria Math" panose="02040503050406030204" pitchFamily="18" charset="0"/>
                                          <a:ea typeface="Cambria Math" panose="02040503050406030204" pitchFamily="18" charset="0"/>
                                        </a:rPr>
                                      </m:ctrlPr>
                                    </m:boxPr>
                                    <m:e>
                                      <m:f>
                                        <m:fPr>
                                          <m:ctrlPr>
                                            <a:rPr lang="en-US" b="0" i="1" smtClean="0">
                                              <a:latin typeface="Cambria Math" panose="02040503050406030204" pitchFamily="18" charset="0"/>
                                              <a:ea typeface="Cambria Math" panose="02040503050406030204" pitchFamily="18" charset="0"/>
                                            </a:rPr>
                                          </m:ctrlPr>
                                        </m:fPr>
                                        <m:num>
                                          <m:r>
                                            <a:rPr lang="en-US" b="0" i="1" smtClean="0">
                                              <a:latin typeface="Cambria Math" panose="02040503050406030204" pitchFamily="18" charset="0"/>
                                              <a:ea typeface="Cambria Math" panose="02040503050406030204" pitchFamily="18" charset="0"/>
                                            </a:rPr>
                                            <m:t>𝑚</m:t>
                                          </m:r>
                                        </m:num>
                                        <m:den>
                                          <m:r>
                                            <a:rPr lang="en-US" b="0" i="1" smtClean="0">
                                              <a:latin typeface="Cambria Math" panose="02040503050406030204" pitchFamily="18" charset="0"/>
                                              <a:ea typeface="Cambria Math" panose="02040503050406030204" pitchFamily="18" charset="0"/>
                                            </a:rPr>
                                            <m:t>𝑠</m:t>
                                          </m:r>
                                        </m:den>
                                      </m:f>
                                    </m:e>
                                  </m:box>
                                </m:num>
                                <m:den>
                                  <m:r>
                                    <a:rPr lang="en-US" b="0" i="1" smtClean="0">
                                      <a:latin typeface="Cambria Math" panose="02040503050406030204" pitchFamily="18" charset="0"/>
                                      <a:ea typeface="Cambria Math" panose="02040503050406030204" pitchFamily="18" charset="0"/>
                                    </a:rPr>
                                    <m:t>97.3</m:t>
                                  </m:r>
                                  <m:box>
                                    <m:boxPr>
                                      <m:ctrlPr>
                                        <a:rPr lang="en-US" b="0" i="1" smtClean="0">
                                          <a:latin typeface="Cambria Math" panose="02040503050406030204" pitchFamily="18" charset="0"/>
                                          <a:ea typeface="Cambria Math" panose="02040503050406030204" pitchFamily="18" charset="0"/>
                                        </a:rPr>
                                      </m:ctrlPr>
                                    </m:boxPr>
                                    <m:e>
                                      <m:f>
                                        <m:fPr>
                                          <m:ctrlPr>
                                            <a:rPr lang="en-US" b="0" i="1" smtClean="0">
                                              <a:latin typeface="Cambria Math" panose="02040503050406030204" pitchFamily="18" charset="0"/>
                                              <a:ea typeface="Cambria Math" panose="02040503050406030204" pitchFamily="18" charset="0"/>
                                            </a:rPr>
                                          </m:ctrlPr>
                                        </m:fPr>
                                        <m:num>
                                          <m:r>
                                            <a:rPr lang="en-US" b="0" i="1" smtClean="0">
                                              <a:latin typeface="Cambria Math" panose="02040503050406030204" pitchFamily="18" charset="0"/>
                                              <a:ea typeface="Cambria Math" panose="02040503050406030204" pitchFamily="18" charset="0"/>
                                            </a:rPr>
                                            <m:t>𝑚</m:t>
                                          </m:r>
                                        </m:num>
                                        <m:den>
                                          <m:r>
                                            <a:rPr lang="en-US" b="0" i="1" smtClean="0">
                                              <a:latin typeface="Cambria Math" panose="02040503050406030204" pitchFamily="18" charset="0"/>
                                              <a:ea typeface="Cambria Math" panose="02040503050406030204" pitchFamily="18" charset="0"/>
                                            </a:rPr>
                                            <m:t>𝑠</m:t>
                                          </m:r>
                                        </m:den>
                                      </m:f>
                                    </m:e>
                                  </m:box>
                                </m:den>
                              </m:f>
                            </m:e>
                          </m:d>
                          <m:r>
                            <a:rPr lang="en-US" b="0" i="1" smtClean="0">
                              <a:latin typeface="Cambria Math" panose="02040503050406030204" pitchFamily="18" charset="0"/>
                              <a:ea typeface="Cambria Math" panose="02040503050406030204" pitchFamily="18" charset="0"/>
                            </a:rPr>
                            <m:t>=</m:t>
                          </m:r>
                          <m:sSup>
                            <m:sSupPr>
                              <m:ctrlPr>
                                <a:rPr lang="en-US" b="0" i="1" smtClean="0">
                                  <a:latin typeface="Cambria Math" panose="02040503050406030204" pitchFamily="18" charset="0"/>
                                  <a:ea typeface="Cambria Math" panose="02040503050406030204" pitchFamily="18" charset="0"/>
                                </a:rPr>
                              </m:ctrlPr>
                            </m:sSupPr>
                            <m:e>
                              <m:r>
                                <a:rPr lang="en-US" b="0" i="1" smtClean="0">
                                  <a:latin typeface="Cambria Math" panose="02040503050406030204" pitchFamily="18" charset="0"/>
                                  <a:ea typeface="Cambria Math" panose="02040503050406030204" pitchFamily="18" charset="0"/>
                                </a:rPr>
                                <m:t>−62.5</m:t>
                              </m:r>
                            </m:e>
                            <m:sup>
                              <m:r>
                                <a:rPr lang="en-US" b="0" i="1" smtClean="0">
                                  <a:latin typeface="Cambria Math" panose="02040503050406030204" pitchFamily="18" charset="0"/>
                                  <a:ea typeface="Cambria Math" panose="02040503050406030204" pitchFamily="18" charset="0"/>
                                </a:rPr>
                                <m:t>0</m:t>
                              </m:r>
                            </m:sup>
                          </m:sSup>
                        </m:e>
                      </m:func>
                    </m:oMath>
                  </m:oMathPara>
                </a14:m>
                <a:endParaRPr lang="en-US" dirty="0"/>
              </a:p>
            </p:txBody>
          </p:sp>
        </mc:Choice>
        <mc:Fallback xmlns="">
          <p:sp>
            <p:nvSpPr>
              <p:cNvPr id="11" name="TextBox 10">
                <a:extLst>
                  <a:ext uri="{FF2B5EF4-FFF2-40B4-BE49-F238E27FC236}">
                    <a16:creationId xmlns:a16="http://schemas.microsoft.com/office/drawing/2014/main" id="{37DD90B1-384C-28D9-0A35-2AB30E10179B}"/>
                  </a:ext>
                </a:extLst>
              </p:cNvPr>
              <p:cNvSpPr txBox="1">
                <a:spLocks noRot="1" noChangeAspect="1" noMove="1" noResize="1" noEditPoints="1" noAdjustHandles="1" noChangeArrowheads="1" noChangeShapeType="1" noTextEdit="1"/>
              </p:cNvSpPr>
              <p:nvPr/>
            </p:nvSpPr>
            <p:spPr>
              <a:xfrm>
                <a:off x="1065125" y="5522226"/>
                <a:ext cx="6291979" cy="645305"/>
              </a:xfrm>
              <a:prstGeom prst="rect">
                <a:avLst/>
              </a:prstGeom>
              <a:blipFill>
                <a:blip r:embed="rId5"/>
                <a:stretch>
                  <a:fillRect b="-13462"/>
                </a:stretch>
              </a:blipFill>
            </p:spPr>
            <p:txBody>
              <a:bodyPr/>
              <a:lstStyle/>
              <a:p>
                <a:r>
                  <a:rPr lang="en-US">
                    <a:noFill/>
                  </a:rPr>
                  <a:t> </a:t>
                </a:r>
              </a:p>
            </p:txBody>
          </p:sp>
        </mc:Fallback>
      </mc:AlternateContent>
      <p:sp>
        <p:nvSpPr>
          <p:cNvPr id="12" name="TextBox 11">
            <a:extLst>
              <a:ext uri="{FF2B5EF4-FFF2-40B4-BE49-F238E27FC236}">
                <a16:creationId xmlns:a16="http://schemas.microsoft.com/office/drawing/2014/main" id="{8BA5CEDC-B03B-B35F-211F-6AF20F2923AE}"/>
              </a:ext>
            </a:extLst>
          </p:cNvPr>
          <p:cNvSpPr txBox="1"/>
          <p:nvPr/>
        </p:nvSpPr>
        <p:spPr>
          <a:xfrm>
            <a:off x="713433" y="3827635"/>
            <a:ext cx="3014506" cy="369332"/>
          </a:xfrm>
          <a:prstGeom prst="rect">
            <a:avLst/>
          </a:prstGeom>
          <a:noFill/>
        </p:spPr>
        <p:txBody>
          <a:bodyPr wrap="square" rtlCol="0">
            <a:spAutoFit/>
          </a:bodyPr>
          <a:lstStyle/>
          <a:p>
            <a:r>
              <a:rPr lang="en-US" dirty="0">
                <a:latin typeface="Times New Roman" panose="02020603050405020304" pitchFamily="18" charset="0"/>
                <a:cs typeface="Times New Roman" panose="02020603050405020304" pitchFamily="18" charset="0"/>
              </a:rPr>
              <a:t>The impact speed:</a:t>
            </a:r>
          </a:p>
        </p:txBody>
      </p:sp>
      <p:sp>
        <p:nvSpPr>
          <p:cNvPr id="13" name="TextBox 12">
            <a:extLst>
              <a:ext uri="{FF2B5EF4-FFF2-40B4-BE49-F238E27FC236}">
                <a16:creationId xmlns:a16="http://schemas.microsoft.com/office/drawing/2014/main" id="{26DC7BE6-9621-9F2B-B362-DCE217652CDA}"/>
              </a:ext>
            </a:extLst>
          </p:cNvPr>
          <p:cNvSpPr txBox="1"/>
          <p:nvPr/>
        </p:nvSpPr>
        <p:spPr>
          <a:xfrm>
            <a:off x="713433" y="4935044"/>
            <a:ext cx="3014506" cy="369332"/>
          </a:xfrm>
          <a:prstGeom prst="rect">
            <a:avLst/>
          </a:prstGeom>
          <a:noFill/>
        </p:spPr>
        <p:txBody>
          <a:bodyPr wrap="square" rtlCol="0">
            <a:spAutoFit/>
          </a:bodyPr>
          <a:lstStyle/>
          <a:p>
            <a:r>
              <a:rPr lang="en-US" dirty="0">
                <a:latin typeface="Times New Roman" panose="02020603050405020304" pitchFamily="18" charset="0"/>
                <a:cs typeface="Times New Roman" panose="02020603050405020304" pitchFamily="18" charset="0"/>
              </a:rPr>
              <a:t>The impact direction:</a:t>
            </a:r>
          </a:p>
        </p:txBody>
      </p:sp>
      <mc:AlternateContent xmlns:mc="http://schemas.openxmlformats.org/markup-compatibility/2006" xmlns:a14="http://schemas.microsoft.com/office/drawing/2010/main">
        <mc:Choice Requires="a14">
          <p:sp>
            <p:nvSpPr>
              <p:cNvPr id="14" name="TextBox 13">
                <a:extLst>
                  <a:ext uri="{FF2B5EF4-FFF2-40B4-BE49-F238E27FC236}">
                    <a16:creationId xmlns:a16="http://schemas.microsoft.com/office/drawing/2014/main" id="{5BEA10B0-AA57-94FA-3AEC-3B81B78C19AC}"/>
                  </a:ext>
                </a:extLst>
              </p:cNvPr>
              <p:cNvSpPr txBox="1"/>
              <p:nvPr/>
            </p:nvSpPr>
            <p:spPr>
              <a:xfrm>
                <a:off x="7708759" y="5690989"/>
                <a:ext cx="3756409" cy="307777"/>
              </a:xfrm>
              <a:prstGeom prst="rect">
                <a:avLst/>
              </a:prstGeom>
              <a:noFill/>
            </p:spPr>
            <p:txBody>
              <a:bodyPr wrap="square" rtlCol="0">
                <a:spAutoFit/>
              </a:bodyPr>
              <a:lstStyle/>
              <a:p>
                <a:r>
                  <a:rPr lang="en-US" sz="1400" dirty="0">
                    <a:latin typeface="Times New Roman" panose="02020603050405020304" pitchFamily="18" charset="0"/>
                    <a:cs typeface="Times New Roman" panose="02020603050405020304" pitchFamily="18" charset="0"/>
                  </a:rPr>
                  <a:t>The angle of impact is </a:t>
                </a:r>
                <a14:m>
                  <m:oMath xmlns:m="http://schemas.openxmlformats.org/officeDocument/2006/math">
                    <m:sSup>
                      <m:sSupPr>
                        <m:ctrlPr>
                          <a:rPr lang="en-US" sz="1400" b="0" i="1" smtClean="0">
                            <a:latin typeface="Cambria Math" panose="02040503050406030204" pitchFamily="18" charset="0"/>
                            <a:cs typeface="Times New Roman" panose="02020603050405020304" pitchFamily="18" charset="0"/>
                          </a:rPr>
                        </m:ctrlPr>
                      </m:sSupPr>
                      <m:e>
                        <m:r>
                          <a:rPr lang="en-US" sz="1400" b="0" i="1" smtClean="0">
                            <a:latin typeface="Cambria Math" panose="02040503050406030204" pitchFamily="18" charset="0"/>
                            <a:cs typeface="Times New Roman" panose="02020603050405020304" pitchFamily="18" charset="0"/>
                          </a:rPr>
                          <m:t>62.5</m:t>
                        </m:r>
                      </m:e>
                      <m:sup>
                        <m:r>
                          <a:rPr lang="en-US" sz="1400" b="0" i="1" smtClean="0">
                            <a:latin typeface="Cambria Math" panose="02040503050406030204" pitchFamily="18" charset="0"/>
                            <a:cs typeface="Times New Roman" panose="02020603050405020304" pitchFamily="18" charset="0"/>
                          </a:rPr>
                          <m:t>0</m:t>
                        </m:r>
                      </m:sup>
                    </m:sSup>
                  </m:oMath>
                </a14:m>
                <a:r>
                  <a:rPr lang="en-US" sz="1400" dirty="0">
                    <a:latin typeface="Times New Roman" panose="02020603050405020304" pitchFamily="18" charset="0"/>
                    <a:cs typeface="Times New Roman" panose="02020603050405020304" pitchFamily="18" charset="0"/>
                  </a:rPr>
                  <a:t> below the x-axis.</a:t>
                </a:r>
              </a:p>
            </p:txBody>
          </p:sp>
        </mc:Choice>
        <mc:Fallback xmlns="">
          <p:sp>
            <p:nvSpPr>
              <p:cNvPr id="14" name="TextBox 13">
                <a:extLst>
                  <a:ext uri="{FF2B5EF4-FFF2-40B4-BE49-F238E27FC236}">
                    <a16:creationId xmlns:a16="http://schemas.microsoft.com/office/drawing/2014/main" id="{5BEA10B0-AA57-94FA-3AEC-3B81B78C19AC}"/>
                  </a:ext>
                </a:extLst>
              </p:cNvPr>
              <p:cNvSpPr txBox="1">
                <a:spLocks noRot="1" noChangeAspect="1" noMove="1" noResize="1" noEditPoints="1" noAdjustHandles="1" noChangeArrowheads="1" noChangeShapeType="1" noTextEdit="1"/>
              </p:cNvSpPr>
              <p:nvPr/>
            </p:nvSpPr>
            <p:spPr>
              <a:xfrm>
                <a:off x="7708759" y="5690989"/>
                <a:ext cx="3756409" cy="307777"/>
              </a:xfrm>
              <a:prstGeom prst="rect">
                <a:avLst/>
              </a:prstGeom>
              <a:blipFill>
                <a:blip r:embed="rId6"/>
                <a:stretch>
                  <a:fillRect l="-676" t="-4000" b="-20000"/>
                </a:stretch>
              </a:blipFill>
            </p:spPr>
            <p:txBody>
              <a:bodyPr/>
              <a:lstStyle/>
              <a:p>
                <a:r>
                  <a:rPr lang="en-US">
                    <a:noFill/>
                  </a:rPr>
                  <a:t> </a:t>
                </a:r>
              </a:p>
            </p:txBody>
          </p:sp>
        </mc:Fallback>
      </mc:AlternateContent>
    </p:spTree>
    <p:extLst>
      <p:ext uri="{BB962C8B-B14F-4D97-AF65-F5344CB8AC3E}">
        <p14:creationId xmlns:p14="http://schemas.microsoft.com/office/powerpoint/2010/main" val="154840022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468E3873-B231-38F8-87FA-3A90B9BCF355}"/>
              </a:ext>
            </a:extLst>
          </p:cNvPr>
          <p:cNvSpPr txBox="1"/>
          <p:nvPr/>
        </p:nvSpPr>
        <p:spPr>
          <a:xfrm>
            <a:off x="277906" y="197224"/>
            <a:ext cx="11116235" cy="892552"/>
          </a:xfrm>
          <a:prstGeom prst="rect">
            <a:avLst/>
          </a:prstGeom>
          <a:noFill/>
        </p:spPr>
        <p:txBody>
          <a:bodyPr wrap="square" rtlCol="0">
            <a:spAutoFit/>
          </a:bodyPr>
          <a:lstStyle/>
          <a:p>
            <a:r>
              <a:rPr lang="en-US" sz="2600" dirty="0">
                <a:latin typeface="Times New Roman" panose="02020603050405020304" pitchFamily="18" charset="0"/>
                <a:cs typeface="Times New Roman" panose="02020603050405020304" pitchFamily="18" charset="0"/>
              </a:rPr>
              <a:t>Motion in 2D</a:t>
            </a:r>
          </a:p>
          <a:p>
            <a:r>
              <a:rPr lang="en-US" sz="2600" dirty="0">
                <a:latin typeface="Times New Roman" panose="02020603050405020304" pitchFamily="18" charset="0"/>
                <a:cs typeface="Times New Roman" panose="02020603050405020304" pitchFamily="18" charset="0"/>
              </a:rPr>
              <a:t>	- projectile motion</a:t>
            </a:r>
          </a:p>
        </p:txBody>
      </p:sp>
      <p:pic>
        <p:nvPicPr>
          <p:cNvPr id="5" name="Picture 4">
            <a:extLst>
              <a:ext uri="{FF2B5EF4-FFF2-40B4-BE49-F238E27FC236}">
                <a16:creationId xmlns:a16="http://schemas.microsoft.com/office/drawing/2014/main" id="{EA614981-48D2-8B91-67A3-E9B499E3A043}"/>
              </a:ext>
            </a:extLst>
          </p:cNvPr>
          <p:cNvPicPr>
            <a:picLocks noChangeAspect="1"/>
          </p:cNvPicPr>
          <p:nvPr/>
        </p:nvPicPr>
        <p:blipFill>
          <a:blip r:embed="rId2"/>
          <a:stretch>
            <a:fillRect/>
          </a:stretch>
        </p:blipFill>
        <p:spPr>
          <a:xfrm>
            <a:off x="5056332" y="2108564"/>
            <a:ext cx="6883400" cy="3098800"/>
          </a:xfrm>
          <a:prstGeom prst="rect">
            <a:avLst/>
          </a:prstGeom>
        </p:spPr>
      </p:pic>
      <mc:AlternateContent xmlns:mc="http://schemas.openxmlformats.org/markup-compatibility/2006" xmlns:a14="http://schemas.microsoft.com/office/drawing/2010/main">
        <mc:Choice Requires="a14">
          <p:sp>
            <p:nvSpPr>
              <p:cNvPr id="6" name="TextBox 5">
                <a:extLst>
                  <a:ext uri="{FF2B5EF4-FFF2-40B4-BE49-F238E27FC236}">
                    <a16:creationId xmlns:a16="http://schemas.microsoft.com/office/drawing/2014/main" id="{E83956E7-6442-92EE-CD13-BC5233DB3F0A}"/>
                  </a:ext>
                </a:extLst>
              </p:cNvPr>
              <p:cNvSpPr txBox="1"/>
              <p:nvPr/>
            </p:nvSpPr>
            <p:spPr>
              <a:xfrm>
                <a:off x="277906" y="1395807"/>
                <a:ext cx="5395307" cy="4524315"/>
              </a:xfrm>
              <a:prstGeom prst="rect">
                <a:avLst/>
              </a:prstGeom>
              <a:noFill/>
            </p:spPr>
            <p:txBody>
              <a:bodyPr wrap="square" rtlCol="0">
                <a:spAutoFit/>
              </a:bodyPr>
              <a:lstStyle/>
              <a:p>
                <a:r>
                  <a:rPr lang="en-US" dirty="0">
                    <a:latin typeface="Times New Roman" panose="02020603050405020304" pitchFamily="18" charset="0"/>
                    <a:cs typeface="Times New Roman" panose="02020603050405020304" pitchFamily="18" charset="0"/>
                  </a:rPr>
                  <a:t>Example 4:</a:t>
                </a:r>
              </a:p>
              <a:p>
                <a:endParaRPr lang="en-US" dirty="0">
                  <a:latin typeface="Times New Roman" panose="02020603050405020304" pitchFamily="18" charset="0"/>
                  <a:cs typeface="Times New Roman" panose="02020603050405020304" pitchFamily="18" charset="0"/>
                </a:endParaRPr>
              </a:p>
              <a:p>
                <a:pPr algn="just"/>
                <a:r>
                  <a:rPr lang="en-US" dirty="0">
                    <a:latin typeface="Times New Roman" panose="02020603050405020304" pitchFamily="18" charset="0"/>
                    <a:cs typeface="Times New Roman" panose="02020603050405020304" pitchFamily="18" charset="0"/>
                  </a:rPr>
                  <a:t>A basketball player who is </a:t>
                </a:r>
                <a14:m>
                  <m:oMath xmlns:m="http://schemas.openxmlformats.org/officeDocument/2006/math">
                    <m:r>
                      <a:rPr lang="en-US" b="0" i="1" smtClean="0">
                        <a:latin typeface="Cambria Math" panose="02040503050406030204" pitchFamily="18" charset="0"/>
                        <a:cs typeface="Times New Roman" panose="02020603050405020304" pitchFamily="18" charset="0"/>
                      </a:rPr>
                      <m:t>2</m:t>
                    </m:r>
                    <m:r>
                      <a:rPr lang="en-US" b="0" i="1" smtClean="0">
                        <a:latin typeface="Cambria Math" panose="02040503050406030204" pitchFamily="18" charset="0"/>
                        <a:cs typeface="Times New Roman" panose="02020603050405020304" pitchFamily="18" charset="0"/>
                      </a:rPr>
                      <m:t>𝑚</m:t>
                    </m:r>
                  </m:oMath>
                </a14:m>
                <a:r>
                  <a:rPr lang="en-US" dirty="0">
                    <a:latin typeface="Times New Roman" panose="02020603050405020304" pitchFamily="18" charset="0"/>
                    <a:cs typeface="Times New Roman" panose="02020603050405020304" pitchFamily="18" charset="0"/>
                  </a:rPr>
                  <a:t> tall is standing on the court a distance </a:t>
                </a:r>
                <a14:m>
                  <m:oMath xmlns:m="http://schemas.openxmlformats.org/officeDocument/2006/math">
                    <m:r>
                      <a:rPr lang="en-US" b="0" i="1" smtClean="0">
                        <a:latin typeface="Cambria Math" panose="02040503050406030204" pitchFamily="18" charset="0"/>
                        <a:cs typeface="Times New Roman" panose="02020603050405020304" pitchFamily="18" charset="0"/>
                      </a:rPr>
                      <m:t>10</m:t>
                    </m:r>
                    <m:r>
                      <a:rPr lang="en-US" b="0" i="1" smtClean="0">
                        <a:latin typeface="Cambria Math" panose="02040503050406030204" pitchFamily="18" charset="0"/>
                        <a:cs typeface="Times New Roman" panose="02020603050405020304" pitchFamily="18" charset="0"/>
                      </a:rPr>
                      <m:t>𝑚</m:t>
                    </m:r>
                  </m:oMath>
                </a14:m>
                <a:r>
                  <a:rPr lang="en-US" dirty="0">
                    <a:latin typeface="Times New Roman" panose="02020603050405020304" pitchFamily="18" charset="0"/>
                    <a:cs typeface="Times New Roman" panose="02020603050405020304" pitchFamily="18" charset="0"/>
                  </a:rPr>
                  <a:t> from the basket.  </a:t>
                </a:r>
              </a:p>
              <a:p>
                <a:endParaRPr lang="en-US" dirty="0">
                  <a:latin typeface="Times New Roman" panose="02020603050405020304" pitchFamily="18" charset="0"/>
                  <a:cs typeface="Times New Roman" panose="02020603050405020304" pitchFamily="18" charset="0"/>
                </a:endParaRPr>
              </a:p>
              <a:p>
                <a:pPr marL="285750" indent="-285750" algn="just">
                  <a:buFont typeface="Arial" panose="020B0604020202020204" pitchFamily="34" charset="0"/>
                  <a:buChar char="•"/>
                </a:pPr>
                <a:r>
                  <a:rPr lang="en-US" dirty="0">
                    <a:latin typeface="Times New Roman" panose="02020603050405020304" pitchFamily="18" charset="0"/>
                    <a:cs typeface="Times New Roman" panose="02020603050405020304" pitchFamily="18" charset="0"/>
                  </a:rPr>
                  <a:t>If the ball is shot at a</a:t>
                </a:r>
                <a14:m>
                  <m:oMath xmlns:m="http://schemas.openxmlformats.org/officeDocument/2006/math">
                    <m:r>
                      <a:rPr lang="en-US" b="0" i="0" smtClean="0">
                        <a:latin typeface="Cambria Math" panose="02040503050406030204" pitchFamily="18" charset="0"/>
                        <a:ea typeface="Cambria Math" panose="02040503050406030204" pitchFamily="18" charset="0"/>
                        <a:cs typeface="Times New Roman" panose="02020603050405020304" pitchFamily="18" charset="0"/>
                      </a:rPr>
                      <m:t> </m:t>
                    </m:r>
                    <m:r>
                      <a:rPr lang="en-US" i="1" smtClean="0">
                        <a:latin typeface="Cambria Math" panose="02040503050406030204" pitchFamily="18" charset="0"/>
                        <a:ea typeface="Cambria Math" panose="02040503050406030204" pitchFamily="18" charset="0"/>
                        <a:cs typeface="Times New Roman" panose="02020603050405020304" pitchFamily="18" charset="0"/>
                      </a:rPr>
                      <m:t>𝜃</m:t>
                    </m:r>
                    <m:r>
                      <a:rPr lang="en-US" b="0" i="1" smtClean="0">
                        <a:latin typeface="Cambria Math" panose="02040503050406030204" pitchFamily="18" charset="0"/>
                        <a:ea typeface="Cambria Math" panose="02040503050406030204" pitchFamily="18" charset="0"/>
                        <a:cs typeface="Times New Roman" panose="02020603050405020304" pitchFamily="18" charset="0"/>
                      </a:rPr>
                      <m:t>=</m:t>
                    </m:r>
                    <m:sSup>
                      <m:sSupPr>
                        <m:ctrlPr>
                          <a:rPr lang="en-US" b="0" i="1" smtClean="0">
                            <a:latin typeface="Cambria Math" panose="02040503050406030204" pitchFamily="18" charset="0"/>
                            <a:ea typeface="Cambria Math" panose="02040503050406030204" pitchFamily="18" charset="0"/>
                            <a:cs typeface="Times New Roman" panose="02020603050405020304" pitchFamily="18" charset="0"/>
                          </a:rPr>
                        </m:ctrlPr>
                      </m:sSupPr>
                      <m:e>
                        <m:r>
                          <a:rPr lang="en-US" b="0" i="1" smtClean="0">
                            <a:latin typeface="Cambria Math" panose="02040503050406030204" pitchFamily="18" charset="0"/>
                            <a:ea typeface="Cambria Math" panose="02040503050406030204" pitchFamily="18" charset="0"/>
                            <a:cs typeface="Times New Roman" panose="02020603050405020304" pitchFamily="18" charset="0"/>
                          </a:rPr>
                          <m:t>40</m:t>
                        </m:r>
                      </m:e>
                      <m:sup>
                        <m:r>
                          <a:rPr lang="en-US" b="0" i="1" smtClean="0">
                            <a:latin typeface="Cambria Math" panose="02040503050406030204" pitchFamily="18" charset="0"/>
                            <a:ea typeface="Cambria Math" panose="02040503050406030204" pitchFamily="18" charset="0"/>
                            <a:cs typeface="Times New Roman" panose="02020603050405020304" pitchFamily="18" charset="0"/>
                          </a:rPr>
                          <m:t>0</m:t>
                        </m:r>
                      </m:sup>
                    </m:sSup>
                  </m:oMath>
                </a14:m>
                <a:r>
                  <a:rPr lang="en-US" dirty="0">
                    <a:latin typeface="Times New Roman" panose="02020603050405020304" pitchFamily="18" charset="0"/>
                    <a:cs typeface="Times New Roman" panose="02020603050405020304" pitchFamily="18" charset="0"/>
                  </a:rPr>
                  <a:t> with respect to the horizontal, at what initial speed should the ball be thrown so that it goes through the hoop without striking the backboard?  Assume that the basket is </a:t>
                </a:r>
                <a14:m>
                  <m:oMath xmlns:m="http://schemas.openxmlformats.org/officeDocument/2006/math">
                    <m:r>
                      <a:rPr lang="en-US" i="1">
                        <a:latin typeface="Cambria Math" panose="02040503050406030204" pitchFamily="18" charset="0"/>
                        <a:cs typeface="Times New Roman" panose="02020603050405020304" pitchFamily="18" charset="0"/>
                      </a:rPr>
                      <m:t>3.05</m:t>
                    </m:r>
                    <m:r>
                      <a:rPr lang="en-US" i="1">
                        <a:latin typeface="Cambria Math" panose="02040503050406030204" pitchFamily="18" charset="0"/>
                        <a:cs typeface="Times New Roman" panose="02020603050405020304" pitchFamily="18" charset="0"/>
                      </a:rPr>
                      <m:t>𝑚</m:t>
                    </m:r>
                  </m:oMath>
                </a14:m>
                <a:r>
                  <a:rPr lang="en-US" dirty="0">
                    <a:latin typeface="Times New Roman" panose="02020603050405020304" pitchFamily="18" charset="0"/>
                    <a:cs typeface="Times New Roman" panose="02020603050405020304" pitchFamily="18" charset="0"/>
                  </a:rPr>
                  <a:t> above the court.  </a:t>
                </a:r>
              </a:p>
              <a:p>
                <a:pPr algn="just"/>
                <a:endParaRPr lang="en-US" dirty="0">
                  <a:latin typeface="Times New Roman" panose="02020603050405020304" pitchFamily="18" charset="0"/>
                  <a:cs typeface="Times New Roman" panose="02020603050405020304" pitchFamily="18" charset="0"/>
                </a:endParaRPr>
              </a:p>
              <a:p>
                <a:pPr marL="285750" indent="-285750" algn="just">
                  <a:buFont typeface="Arial" panose="020B0604020202020204" pitchFamily="34" charset="0"/>
                  <a:buChar char="•"/>
                </a:pPr>
                <a:r>
                  <a:rPr lang="en-US" dirty="0">
                    <a:latin typeface="Times New Roman" panose="02020603050405020304" pitchFamily="18" charset="0"/>
                    <a:cs typeface="Times New Roman" panose="02020603050405020304" pitchFamily="18" charset="0"/>
                  </a:rPr>
                  <a:t>What is the time of flight of the ball from it’s release until it goes through the hoop?</a:t>
                </a:r>
              </a:p>
              <a:p>
                <a:pPr algn="just"/>
                <a:endParaRPr lang="en-US" dirty="0">
                  <a:latin typeface="Times New Roman" panose="02020603050405020304" pitchFamily="18" charset="0"/>
                  <a:cs typeface="Times New Roman" panose="02020603050405020304" pitchFamily="18" charset="0"/>
                </a:endParaRPr>
              </a:p>
              <a:p>
                <a:pPr marL="285750" indent="-285750" algn="just">
                  <a:buFont typeface="Arial" panose="020B0604020202020204" pitchFamily="34" charset="0"/>
                  <a:buChar char="•"/>
                </a:pPr>
                <a:r>
                  <a:rPr lang="en-US" dirty="0">
                    <a:latin typeface="Times New Roman" panose="02020603050405020304" pitchFamily="18" charset="0"/>
                    <a:cs typeface="Times New Roman" panose="02020603050405020304" pitchFamily="18" charset="0"/>
                  </a:rPr>
                  <a:t>What are the magnitude and direction of the velocity of the ball when it goes through the hoop?</a:t>
                </a:r>
              </a:p>
            </p:txBody>
          </p:sp>
        </mc:Choice>
        <mc:Fallback xmlns="">
          <p:sp>
            <p:nvSpPr>
              <p:cNvPr id="6" name="TextBox 5">
                <a:extLst>
                  <a:ext uri="{FF2B5EF4-FFF2-40B4-BE49-F238E27FC236}">
                    <a16:creationId xmlns:a16="http://schemas.microsoft.com/office/drawing/2014/main" id="{E83956E7-6442-92EE-CD13-BC5233DB3F0A}"/>
                  </a:ext>
                </a:extLst>
              </p:cNvPr>
              <p:cNvSpPr txBox="1">
                <a:spLocks noRot="1" noChangeAspect="1" noMove="1" noResize="1" noEditPoints="1" noAdjustHandles="1" noChangeArrowheads="1" noChangeShapeType="1" noTextEdit="1"/>
              </p:cNvSpPr>
              <p:nvPr/>
            </p:nvSpPr>
            <p:spPr>
              <a:xfrm>
                <a:off x="277906" y="1395807"/>
                <a:ext cx="5395307" cy="4524315"/>
              </a:xfrm>
              <a:prstGeom prst="rect">
                <a:avLst/>
              </a:prstGeom>
              <a:blipFill>
                <a:blip r:embed="rId3"/>
                <a:stretch>
                  <a:fillRect l="-1176" t="-279" r="-941" b="-838"/>
                </a:stretch>
              </a:blipFill>
            </p:spPr>
            <p:txBody>
              <a:bodyPr/>
              <a:lstStyle/>
              <a:p>
                <a:r>
                  <a:rPr lang="en-US">
                    <a:noFill/>
                  </a:rPr>
                  <a:t> </a:t>
                </a:r>
              </a:p>
            </p:txBody>
          </p:sp>
        </mc:Fallback>
      </mc:AlternateContent>
    </p:spTree>
    <p:extLst>
      <p:ext uri="{BB962C8B-B14F-4D97-AF65-F5344CB8AC3E}">
        <p14:creationId xmlns:p14="http://schemas.microsoft.com/office/powerpoint/2010/main" val="97765556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99F0E112-81A4-880E-8E3C-F3F9824A7BB2}"/>
              </a:ext>
            </a:extLst>
          </p:cNvPr>
          <p:cNvSpPr txBox="1"/>
          <p:nvPr/>
        </p:nvSpPr>
        <p:spPr>
          <a:xfrm>
            <a:off x="277906" y="1297466"/>
            <a:ext cx="6094324" cy="369332"/>
          </a:xfrm>
          <a:prstGeom prst="rect">
            <a:avLst/>
          </a:prstGeom>
          <a:noFill/>
        </p:spPr>
        <p:txBody>
          <a:bodyPr wrap="square">
            <a:spAutoFit/>
          </a:bodyPr>
          <a:lstStyle/>
          <a:p>
            <a:r>
              <a:rPr lang="en-US" sz="1800" dirty="0">
                <a:latin typeface="Times New Roman" panose="02020603050405020304" pitchFamily="18" charset="0"/>
                <a:cs typeface="Times New Roman" panose="02020603050405020304" pitchFamily="18" charset="0"/>
              </a:rPr>
              <a:t>Example 4 Solution:</a:t>
            </a:r>
          </a:p>
        </p:txBody>
      </p:sp>
      <p:sp>
        <p:nvSpPr>
          <p:cNvPr id="6" name="TextBox 5">
            <a:extLst>
              <a:ext uri="{FF2B5EF4-FFF2-40B4-BE49-F238E27FC236}">
                <a16:creationId xmlns:a16="http://schemas.microsoft.com/office/drawing/2014/main" id="{74796BAF-CD0A-39E8-FD54-A599F22CDF7C}"/>
              </a:ext>
            </a:extLst>
          </p:cNvPr>
          <p:cNvSpPr txBox="1"/>
          <p:nvPr/>
        </p:nvSpPr>
        <p:spPr>
          <a:xfrm>
            <a:off x="277906" y="197224"/>
            <a:ext cx="11116235" cy="892552"/>
          </a:xfrm>
          <a:prstGeom prst="rect">
            <a:avLst/>
          </a:prstGeom>
          <a:noFill/>
        </p:spPr>
        <p:txBody>
          <a:bodyPr wrap="square" rtlCol="0">
            <a:spAutoFit/>
          </a:bodyPr>
          <a:lstStyle/>
          <a:p>
            <a:r>
              <a:rPr lang="en-US" sz="2600" dirty="0">
                <a:latin typeface="Times New Roman" panose="02020603050405020304" pitchFamily="18" charset="0"/>
                <a:cs typeface="Times New Roman" panose="02020603050405020304" pitchFamily="18" charset="0"/>
              </a:rPr>
              <a:t>Motion in 2D</a:t>
            </a:r>
          </a:p>
          <a:p>
            <a:r>
              <a:rPr lang="en-US" sz="2600" dirty="0">
                <a:latin typeface="Times New Roman" panose="02020603050405020304" pitchFamily="18" charset="0"/>
                <a:cs typeface="Times New Roman" panose="02020603050405020304" pitchFamily="18" charset="0"/>
              </a:rPr>
              <a:t>	- projectile motion</a:t>
            </a:r>
          </a:p>
        </p:txBody>
      </p:sp>
      <mc:AlternateContent xmlns:mc="http://schemas.openxmlformats.org/markup-compatibility/2006" xmlns:a14="http://schemas.microsoft.com/office/drawing/2010/main">
        <mc:Choice Requires="a14">
          <p:sp>
            <p:nvSpPr>
              <p:cNvPr id="8" name="TextBox 7">
                <a:extLst>
                  <a:ext uri="{FF2B5EF4-FFF2-40B4-BE49-F238E27FC236}">
                    <a16:creationId xmlns:a16="http://schemas.microsoft.com/office/drawing/2014/main" id="{42E6180F-7EA4-6FFC-F2D3-B31531635B5D}"/>
                  </a:ext>
                </a:extLst>
              </p:cNvPr>
              <p:cNvSpPr txBox="1"/>
              <p:nvPr/>
            </p:nvSpPr>
            <p:spPr>
              <a:xfrm>
                <a:off x="277905" y="1874488"/>
                <a:ext cx="11348037" cy="646331"/>
              </a:xfrm>
              <a:prstGeom prst="rect">
                <a:avLst/>
              </a:prstGeom>
              <a:noFill/>
            </p:spPr>
            <p:txBody>
              <a:bodyPr wrap="square">
                <a:spAutoFit/>
              </a:bodyPr>
              <a:lstStyle/>
              <a:p>
                <a:pPr marL="285750" indent="-285750" algn="just">
                  <a:buFont typeface="Arial" panose="020B0604020202020204" pitchFamily="34" charset="0"/>
                  <a:buChar char="•"/>
                </a:pPr>
                <a:r>
                  <a:rPr lang="en-US" sz="1800" dirty="0">
                    <a:latin typeface="Times New Roman" panose="02020603050405020304" pitchFamily="18" charset="0"/>
                    <a:cs typeface="Times New Roman" panose="02020603050405020304" pitchFamily="18" charset="0"/>
                  </a:rPr>
                  <a:t>If the ball is shot at a</a:t>
                </a:r>
                <a14:m>
                  <m:oMath xmlns:m="http://schemas.openxmlformats.org/officeDocument/2006/math">
                    <m:r>
                      <a:rPr lang="en-US" sz="1800" b="0" i="0" smtClean="0">
                        <a:latin typeface="Cambria Math" panose="02040503050406030204" pitchFamily="18" charset="0"/>
                        <a:ea typeface="Cambria Math" panose="02040503050406030204" pitchFamily="18" charset="0"/>
                        <a:cs typeface="Times New Roman" panose="02020603050405020304" pitchFamily="18" charset="0"/>
                      </a:rPr>
                      <m:t> </m:t>
                    </m:r>
                    <m:r>
                      <a:rPr lang="en-US" sz="1800" i="1" smtClean="0">
                        <a:latin typeface="Cambria Math" panose="02040503050406030204" pitchFamily="18" charset="0"/>
                        <a:ea typeface="Cambria Math" panose="02040503050406030204" pitchFamily="18" charset="0"/>
                        <a:cs typeface="Times New Roman" panose="02020603050405020304" pitchFamily="18" charset="0"/>
                      </a:rPr>
                      <m:t>𝜃</m:t>
                    </m:r>
                    <m:r>
                      <a:rPr lang="en-US" sz="1800" b="0" i="1" smtClean="0">
                        <a:latin typeface="Cambria Math" panose="02040503050406030204" pitchFamily="18" charset="0"/>
                        <a:ea typeface="Cambria Math" panose="02040503050406030204" pitchFamily="18" charset="0"/>
                        <a:cs typeface="Times New Roman" panose="02020603050405020304" pitchFamily="18" charset="0"/>
                      </a:rPr>
                      <m:t>=</m:t>
                    </m:r>
                    <m:sSup>
                      <m:sSupPr>
                        <m:ctrlPr>
                          <a:rPr lang="en-US" sz="1800" b="0" i="1" smtClean="0">
                            <a:latin typeface="Cambria Math" panose="02040503050406030204" pitchFamily="18" charset="0"/>
                            <a:ea typeface="Cambria Math" panose="02040503050406030204" pitchFamily="18" charset="0"/>
                            <a:cs typeface="Times New Roman" panose="02020603050405020304" pitchFamily="18" charset="0"/>
                          </a:rPr>
                        </m:ctrlPr>
                      </m:sSupPr>
                      <m:e>
                        <m:r>
                          <a:rPr lang="en-US" sz="1800" b="0" i="1" smtClean="0">
                            <a:latin typeface="Cambria Math" panose="02040503050406030204" pitchFamily="18" charset="0"/>
                            <a:ea typeface="Cambria Math" panose="02040503050406030204" pitchFamily="18" charset="0"/>
                            <a:cs typeface="Times New Roman" panose="02020603050405020304" pitchFamily="18" charset="0"/>
                          </a:rPr>
                          <m:t>40</m:t>
                        </m:r>
                      </m:e>
                      <m:sup>
                        <m:r>
                          <a:rPr lang="en-US" sz="1800" b="0" i="1" smtClean="0">
                            <a:latin typeface="Cambria Math" panose="02040503050406030204" pitchFamily="18" charset="0"/>
                            <a:ea typeface="Cambria Math" panose="02040503050406030204" pitchFamily="18" charset="0"/>
                            <a:cs typeface="Times New Roman" panose="02020603050405020304" pitchFamily="18" charset="0"/>
                          </a:rPr>
                          <m:t>0</m:t>
                        </m:r>
                      </m:sup>
                    </m:sSup>
                  </m:oMath>
                </a14:m>
                <a:r>
                  <a:rPr lang="en-US" sz="1800" dirty="0">
                    <a:latin typeface="Times New Roman" panose="02020603050405020304" pitchFamily="18" charset="0"/>
                    <a:cs typeface="Times New Roman" panose="02020603050405020304" pitchFamily="18" charset="0"/>
                  </a:rPr>
                  <a:t> with respect to the horizontal, at what initial speed should the ball be thrown so that it goes through the hoop without striking the backboard?  Assume that the basket is </a:t>
                </a:r>
                <a14:m>
                  <m:oMath xmlns:m="http://schemas.openxmlformats.org/officeDocument/2006/math">
                    <m:r>
                      <a:rPr lang="en-US" sz="1800" i="1">
                        <a:latin typeface="Cambria Math" panose="02040503050406030204" pitchFamily="18" charset="0"/>
                        <a:cs typeface="Times New Roman" panose="02020603050405020304" pitchFamily="18" charset="0"/>
                      </a:rPr>
                      <m:t>3.05</m:t>
                    </m:r>
                    <m:r>
                      <a:rPr lang="en-US" sz="1800" i="1">
                        <a:latin typeface="Cambria Math" panose="02040503050406030204" pitchFamily="18" charset="0"/>
                        <a:cs typeface="Times New Roman" panose="02020603050405020304" pitchFamily="18" charset="0"/>
                      </a:rPr>
                      <m:t>𝑚</m:t>
                    </m:r>
                  </m:oMath>
                </a14:m>
                <a:r>
                  <a:rPr lang="en-US" sz="1800" dirty="0">
                    <a:latin typeface="Times New Roman" panose="02020603050405020304" pitchFamily="18" charset="0"/>
                    <a:cs typeface="Times New Roman" panose="02020603050405020304" pitchFamily="18" charset="0"/>
                  </a:rPr>
                  <a:t> above the court.  </a:t>
                </a:r>
              </a:p>
            </p:txBody>
          </p:sp>
        </mc:Choice>
        <mc:Fallback xmlns="">
          <p:sp>
            <p:nvSpPr>
              <p:cNvPr id="8" name="TextBox 7">
                <a:extLst>
                  <a:ext uri="{FF2B5EF4-FFF2-40B4-BE49-F238E27FC236}">
                    <a16:creationId xmlns:a16="http://schemas.microsoft.com/office/drawing/2014/main" id="{42E6180F-7EA4-6FFC-F2D3-B31531635B5D}"/>
                  </a:ext>
                </a:extLst>
              </p:cNvPr>
              <p:cNvSpPr txBox="1">
                <a:spLocks noRot="1" noChangeAspect="1" noMove="1" noResize="1" noEditPoints="1" noAdjustHandles="1" noChangeArrowheads="1" noChangeShapeType="1" noTextEdit="1"/>
              </p:cNvSpPr>
              <p:nvPr/>
            </p:nvSpPr>
            <p:spPr>
              <a:xfrm>
                <a:off x="277905" y="1874488"/>
                <a:ext cx="11348037" cy="646331"/>
              </a:xfrm>
              <a:prstGeom prst="rect">
                <a:avLst/>
              </a:prstGeom>
              <a:blipFill>
                <a:blip r:embed="rId2"/>
                <a:stretch>
                  <a:fillRect l="-447" t="-3846" r="-447" b="-13462"/>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9" name="TextBox 8">
                <a:extLst>
                  <a:ext uri="{FF2B5EF4-FFF2-40B4-BE49-F238E27FC236}">
                    <a16:creationId xmlns:a16="http://schemas.microsoft.com/office/drawing/2014/main" id="{FCFB4EC0-2B84-042D-A757-0F1047D135AD}"/>
                  </a:ext>
                </a:extLst>
              </p:cNvPr>
              <p:cNvSpPr txBox="1"/>
              <p:nvPr/>
            </p:nvSpPr>
            <p:spPr>
              <a:xfrm>
                <a:off x="622998" y="3753075"/>
                <a:ext cx="5012013" cy="529119"/>
              </a:xfrm>
              <a:prstGeom prst="rect">
                <a:avLst/>
              </a:prstGeom>
              <a:noFill/>
            </p:spPr>
            <p:txBody>
              <a:bodyPr wrap="none" lIns="0" tIns="0" rIns="0" bIns="0" rtlCol="0">
                <a:spAutoFit/>
              </a:bodyPr>
              <a:lstStyle/>
              <a:p>
                <a:pPr/>
                <a14:m>
                  <m:oMathPara xmlns:m="http://schemas.openxmlformats.org/officeDocument/2006/math">
                    <m:o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𝑥</m:t>
                          </m:r>
                        </m:e>
                        <m:sub>
                          <m:r>
                            <a:rPr lang="en-US" i="1">
                              <a:latin typeface="Cambria Math" panose="02040503050406030204" pitchFamily="18" charset="0"/>
                            </a:rPr>
                            <m:t>𝑓</m:t>
                          </m:r>
                        </m:sub>
                      </m:sSub>
                      <m:r>
                        <a:rPr lang="en-US" i="1">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𝑥</m:t>
                          </m:r>
                        </m:e>
                        <m:sub>
                          <m:r>
                            <a:rPr lang="en-US" i="1">
                              <a:latin typeface="Cambria Math" panose="02040503050406030204" pitchFamily="18" charset="0"/>
                            </a:rPr>
                            <m:t>𝑖</m:t>
                          </m:r>
                        </m:sub>
                      </m:sSub>
                      <m:r>
                        <a:rPr lang="en-US" i="1">
                          <a:latin typeface="Cambria Math" panose="02040503050406030204" pitchFamily="18" charset="0"/>
                        </a:rPr>
                        <m:t>+</m:t>
                      </m:r>
                      <m:sSub>
                        <m:sSubPr>
                          <m:ctrlPr>
                            <a:rPr lang="en-US" i="1">
                              <a:latin typeface="Cambria Math" panose="02040503050406030204" pitchFamily="18" charset="0"/>
                            </a:rPr>
                          </m:ctrlPr>
                        </m:sSubPr>
                        <m:e>
                          <m:r>
                            <a:rPr lang="en-US" i="1">
                              <a:latin typeface="Cambria Math" panose="02040503050406030204" pitchFamily="18" charset="0"/>
                            </a:rPr>
                            <m:t>𝑣</m:t>
                          </m:r>
                        </m:e>
                        <m:sub>
                          <m:r>
                            <a:rPr lang="en-US" i="1">
                              <a:latin typeface="Cambria Math" panose="02040503050406030204" pitchFamily="18" charset="0"/>
                            </a:rPr>
                            <m:t>𝑖</m:t>
                          </m:r>
                          <m:r>
                            <a:rPr lang="en-US" b="0" i="1" smtClean="0">
                              <a:latin typeface="Cambria Math" panose="02040503050406030204" pitchFamily="18" charset="0"/>
                            </a:rPr>
                            <m:t>𝑥</m:t>
                          </m:r>
                        </m:sub>
                      </m:sSub>
                      <m:r>
                        <a:rPr lang="en-US" i="1">
                          <a:latin typeface="Cambria Math" panose="02040503050406030204" pitchFamily="18" charset="0"/>
                        </a:rPr>
                        <m:t>𝑡</m:t>
                      </m:r>
                      <m:r>
                        <a:rPr lang="en-US" i="1">
                          <a:latin typeface="Cambria Math" panose="02040503050406030204" pitchFamily="18" charset="0"/>
                        </a:rPr>
                        <m:t>+</m:t>
                      </m:r>
                      <m:box>
                        <m:boxPr>
                          <m:ctrlPr>
                            <a:rPr lang="en-US" i="1" smtClean="0">
                              <a:latin typeface="Cambria Math" panose="02040503050406030204" pitchFamily="18" charset="0"/>
                            </a:rPr>
                          </m:ctrlPr>
                        </m:boxPr>
                        <m:e>
                          <m:box>
                            <m:boxPr>
                              <m:ctrlPr>
                                <a:rPr lang="en-US" b="0" i="1" smtClean="0">
                                  <a:latin typeface="Cambria Math" panose="02040503050406030204" pitchFamily="18" charset="0"/>
                                </a:rPr>
                              </m:ctrlPr>
                            </m:boxPr>
                            <m:e>
                              <m:f>
                                <m:fPr>
                                  <m:ctrlPr>
                                    <a:rPr lang="en-US" b="0" i="1" smtClean="0">
                                      <a:latin typeface="Cambria Math" panose="02040503050406030204" pitchFamily="18" charset="0"/>
                                    </a:rPr>
                                  </m:ctrlPr>
                                </m:fPr>
                                <m:num>
                                  <m:r>
                                    <a:rPr lang="en-US" b="0" i="1" smtClean="0">
                                      <a:latin typeface="Cambria Math" panose="02040503050406030204" pitchFamily="18" charset="0"/>
                                    </a:rPr>
                                    <m:t>1</m:t>
                                  </m:r>
                                </m:num>
                                <m:den>
                                  <m:r>
                                    <a:rPr lang="en-US" b="0" i="1" smtClean="0">
                                      <a:latin typeface="Cambria Math" panose="02040503050406030204" pitchFamily="18" charset="0"/>
                                    </a:rPr>
                                    <m:t>2</m:t>
                                  </m:r>
                                </m:den>
                              </m:f>
                            </m:e>
                          </m:box>
                        </m:e>
                      </m:box>
                      <m:sSub>
                        <m:sSubPr>
                          <m:ctrlPr>
                            <a:rPr lang="en-US" i="1">
                              <a:latin typeface="Cambria Math" panose="02040503050406030204" pitchFamily="18" charset="0"/>
                            </a:rPr>
                          </m:ctrlPr>
                        </m:sSubPr>
                        <m:e>
                          <m:r>
                            <a:rPr lang="en-US" i="1">
                              <a:latin typeface="Cambria Math" panose="02040503050406030204" pitchFamily="18" charset="0"/>
                            </a:rPr>
                            <m:t>𝑎</m:t>
                          </m:r>
                        </m:e>
                        <m:sub>
                          <m:r>
                            <a:rPr lang="en-US" b="0" i="1" smtClean="0">
                              <a:latin typeface="Cambria Math" panose="02040503050406030204" pitchFamily="18" charset="0"/>
                            </a:rPr>
                            <m:t>𝑥</m:t>
                          </m:r>
                        </m:sub>
                      </m:sSub>
                      <m:sSup>
                        <m:sSupPr>
                          <m:ctrlPr>
                            <a:rPr lang="en-US" i="1">
                              <a:latin typeface="Cambria Math" panose="02040503050406030204" pitchFamily="18" charset="0"/>
                            </a:rPr>
                          </m:ctrlPr>
                        </m:sSupPr>
                        <m:e>
                          <m:r>
                            <a:rPr lang="en-US" i="1">
                              <a:latin typeface="Cambria Math" panose="02040503050406030204" pitchFamily="18" charset="0"/>
                            </a:rPr>
                            <m:t>𝑡</m:t>
                          </m:r>
                        </m:e>
                        <m:sup>
                          <m:r>
                            <a:rPr lang="en-US" i="1">
                              <a:latin typeface="Cambria Math" panose="02040503050406030204" pitchFamily="18" charset="0"/>
                            </a:rPr>
                            <m:t>2</m:t>
                          </m:r>
                        </m:sup>
                      </m:sSup>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𝑣</m:t>
                          </m:r>
                        </m:e>
                        <m:sub>
                          <m:r>
                            <a:rPr lang="en-US" b="0" i="1" smtClean="0">
                              <a:latin typeface="Cambria Math" panose="02040503050406030204" pitchFamily="18" charset="0"/>
                            </a:rPr>
                            <m:t>𝑖𝑥</m:t>
                          </m:r>
                        </m:sub>
                      </m:sSub>
                      <m:r>
                        <a:rPr lang="en-US" b="0" i="1" smtClean="0">
                          <a:latin typeface="Cambria Math" panose="02040503050406030204" pitchFamily="18" charset="0"/>
                        </a:rPr>
                        <m:t>𝑡</m:t>
                      </m:r>
                      <m:r>
                        <a:rPr lang="en-US" b="0" i="1" smtClean="0">
                          <a:latin typeface="Cambria Math" panose="02040503050406030204" pitchFamily="18" charset="0"/>
                          <a:ea typeface="Cambria Math" panose="02040503050406030204" pitchFamily="18" charset="0"/>
                        </a:rPr>
                        <m:t>→</m:t>
                      </m:r>
                      <m:r>
                        <a:rPr lang="en-US" b="0" i="1" smtClean="0">
                          <a:latin typeface="Cambria Math" panose="02040503050406030204" pitchFamily="18" charset="0"/>
                        </a:rPr>
                        <m:t>𝑡</m:t>
                      </m:r>
                      <m:r>
                        <a:rPr lang="en-US" b="0" i="1" smtClean="0">
                          <a:latin typeface="Cambria Math" panose="02040503050406030204" pitchFamily="18" charset="0"/>
                          <a:ea typeface="Cambria Math" panose="02040503050406030204" pitchFamily="18" charset="0"/>
                        </a:rPr>
                        <m:t>=</m:t>
                      </m:r>
                      <m:f>
                        <m:fPr>
                          <m:ctrlPr>
                            <a:rPr lang="en-US" i="1">
                              <a:latin typeface="Cambria Math" panose="02040503050406030204" pitchFamily="18" charset="0"/>
                            </a:rPr>
                          </m:ctrlPr>
                        </m:fPr>
                        <m:num>
                          <m:sSub>
                            <m:sSubPr>
                              <m:ctrlPr>
                                <a:rPr lang="en-US" i="1">
                                  <a:latin typeface="Cambria Math" panose="02040503050406030204" pitchFamily="18" charset="0"/>
                                </a:rPr>
                              </m:ctrlPr>
                            </m:sSubPr>
                            <m:e>
                              <m:r>
                                <a:rPr lang="en-US" i="1">
                                  <a:latin typeface="Cambria Math" panose="02040503050406030204" pitchFamily="18" charset="0"/>
                                </a:rPr>
                                <m:t>𝑥</m:t>
                              </m:r>
                            </m:e>
                            <m:sub>
                              <m:r>
                                <a:rPr lang="en-US" i="1">
                                  <a:latin typeface="Cambria Math" panose="02040503050406030204" pitchFamily="18" charset="0"/>
                                </a:rPr>
                                <m:t>𝑓</m:t>
                              </m:r>
                            </m:sub>
                          </m:sSub>
                        </m:num>
                        <m:den>
                          <m:sSub>
                            <m:sSubPr>
                              <m:ctrlPr>
                                <a:rPr lang="en-US" b="0" i="1" smtClean="0">
                                  <a:latin typeface="Cambria Math" panose="02040503050406030204" pitchFamily="18" charset="0"/>
                                  <a:ea typeface="Cambria Math" panose="02040503050406030204" pitchFamily="18" charset="0"/>
                                </a:rPr>
                              </m:ctrlPr>
                            </m:sSubPr>
                            <m:e>
                              <m:r>
                                <a:rPr lang="en-US" b="0" i="1" smtClean="0">
                                  <a:latin typeface="Cambria Math" panose="02040503050406030204" pitchFamily="18" charset="0"/>
                                  <a:ea typeface="Cambria Math" panose="02040503050406030204" pitchFamily="18" charset="0"/>
                                </a:rPr>
                                <m:t>𝑣</m:t>
                              </m:r>
                            </m:e>
                            <m:sub>
                              <m:r>
                                <a:rPr lang="en-US" b="0" i="1" smtClean="0">
                                  <a:latin typeface="Cambria Math" panose="02040503050406030204" pitchFamily="18" charset="0"/>
                                  <a:ea typeface="Cambria Math" panose="02040503050406030204" pitchFamily="18" charset="0"/>
                                </a:rPr>
                                <m:t>𝑖𝑥</m:t>
                              </m:r>
                            </m:sub>
                          </m:sSub>
                        </m:den>
                      </m:f>
                      <m:r>
                        <a:rPr lang="en-US" b="0" i="1" smtClean="0">
                          <a:latin typeface="Cambria Math" panose="02040503050406030204" pitchFamily="18" charset="0"/>
                          <a:ea typeface="Cambria Math" panose="02040503050406030204" pitchFamily="18" charset="0"/>
                        </a:rPr>
                        <m:t>=</m:t>
                      </m:r>
                      <m:f>
                        <m:fPr>
                          <m:ctrlPr>
                            <a:rPr lang="en-US" b="0" i="1" smtClean="0">
                              <a:latin typeface="Cambria Math" panose="02040503050406030204" pitchFamily="18" charset="0"/>
                              <a:ea typeface="Cambria Math" panose="02040503050406030204" pitchFamily="18" charset="0"/>
                            </a:rPr>
                          </m:ctrlPr>
                        </m:fPr>
                        <m:num>
                          <m:sSub>
                            <m:sSubPr>
                              <m:ctrlPr>
                                <a:rPr lang="en-US" b="0" i="1" smtClean="0">
                                  <a:latin typeface="Cambria Math" panose="02040503050406030204" pitchFamily="18" charset="0"/>
                                  <a:ea typeface="Cambria Math" panose="02040503050406030204" pitchFamily="18" charset="0"/>
                                </a:rPr>
                              </m:ctrlPr>
                            </m:sSubPr>
                            <m:e>
                              <m:r>
                                <a:rPr lang="en-US" b="0" i="1" smtClean="0">
                                  <a:latin typeface="Cambria Math" panose="02040503050406030204" pitchFamily="18" charset="0"/>
                                  <a:ea typeface="Cambria Math" panose="02040503050406030204" pitchFamily="18" charset="0"/>
                                </a:rPr>
                                <m:t>𝑥</m:t>
                              </m:r>
                            </m:e>
                            <m:sub>
                              <m:r>
                                <a:rPr lang="en-US" b="0" i="1" smtClean="0">
                                  <a:latin typeface="Cambria Math" panose="02040503050406030204" pitchFamily="18" charset="0"/>
                                  <a:ea typeface="Cambria Math" panose="02040503050406030204" pitchFamily="18" charset="0"/>
                                </a:rPr>
                                <m:t>𝑓</m:t>
                              </m:r>
                            </m:sub>
                          </m:sSub>
                        </m:num>
                        <m:den>
                          <m:sSub>
                            <m:sSubPr>
                              <m:ctrlPr>
                                <a:rPr lang="en-US" b="0" i="1" smtClean="0">
                                  <a:latin typeface="Cambria Math" panose="02040503050406030204" pitchFamily="18" charset="0"/>
                                  <a:ea typeface="Cambria Math" panose="02040503050406030204" pitchFamily="18" charset="0"/>
                                </a:rPr>
                              </m:ctrlPr>
                            </m:sSubPr>
                            <m:e>
                              <m:r>
                                <a:rPr lang="en-US" b="0" i="1" smtClean="0">
                                  <a:latin typeface="Cambria Math" panose="02040503050406030204" pitchFamily="18" charset="0"/>
                                  <a:ea typeface="Cambria Math" panose="02040503050406030204" pitchFamily="18" charset="0"/>
                                </a:rPr>
                                <m:t>𝑣</m:t>
                              </m:r>
                            </m:e>
                            <m:sub>
                              <m:r>
                                <a:rPr lang="en-US" b="0" i="1" smtClean="0">
                                  <a:latin typeface="Cambria Math" panose="02040503050406030204" pitchFamily="18" charset="0"/>
                                  <a:ea typeface="Cambria Math" panose="02040503050406030204" pitchFamily="18" charset="0"/>
                                </a:rPr>
                                <m:t>𝑖</m:t>
                              </m:r>
                            </m:sub>
                          </m:sSub>
                          <m:func>
                            <m:funcPr>
                              <m:ctrlPr>
                                <a:rPr lang="en-US" b="0" i="0" smtClean="0">
                                  <a:latin typeface="Cambria Math" panose="02040503050406030204" pitchFamily="18" charset="0"/>
                                  <a:ea typeface="Cambria Math" panose="02040503050406030204" pitchFamily="18" charset="0"/>
                                </a:rPr>
                              </m:ctrlPr>
                            </m:funcPr>
                            <m:fName>
                              <m:r>
                                <m:rPr>
                                  <m:sty m:val="p"/>
                                </m:rPr>
                                <a:rPr lang="en-US" b="0" i="0" smtClean="0">
                                  <a:latin typeface="Cambria Math" panose="02040503050406030204" pitchFamily="18" charset="0"/>
                                  <a:ea typeface="Cambria Math" panose="02040503050406030204" pitchFamily="18" charset="0"/>
                                </a:rPr>
                                <m:t>cos</m:t>
                              </m:r>
                            </m:fName>
                            <m:e>
                              <m:r>
                                <a:rPr lang="en-US" b="0" i="1" smtClean="0">
                                  <a:latin typeface="Cambria Math" panose="02040503050406030204" pitchFamily="18" charset="0"/>
                                  <a:ea typeface="Cambria Math" panose="02040503050406030204" pitchFamily="18" charset="0"/>
                                </a:rPr>
                                <m:t>𝜃</m:t>
                              </m:r>
                            </m:e>
                          </m:func>
                        </m:den>
                      </m:f>
                    </m:oMath>
                  </m:oMathPara>
                </a14:m>
                <a:endParaRPr lang="en-US" dirty="0"/>
              </a:p>
            </p:txBody>
          </p:sp>
        </mc:Choice>
        <mc:Fallback xmlns="">
          <p:sp>
            <p:nvSpPr>
              <p:cNvPr id="9" name="TextBox 8">
                <a:extLst>
                  <a:ext uri="{FF2B5EF4-FFF2-40B4-BE49-F238E27FC236}">
                    <a16:creationId xmlns:a16="http://schemas.microsoft.com/office/drawing/2014/main" id="{FCFB4EC0-2B84-042D-A757-0F1047D135AD}"/>
                  </a:ext>
                </a:extLst>
              </p:cNvPr>
              <p:cNvSpPr txBox="1">
                <a:spLocks noRot="1" noChangeAspect="1" noMove="1" noResize="1" noEditPoints="1" noAdjustHandles="1" noChangeArrowheads="1" noChangeShapeType="1" noTextEdit="1"/>
              </p:cNvSpPr>
              <p:nvPr/>
            </p:nvSpPr>
            <p:spPr>
              <a:xfrm>
                <a:off x="622998" y="3753075"/>
                <a:ext cx="5012013" cy="529119"/>
              </a:xfrm>
              <a:prstGeom prst="rect">
                <a:avLst/>
              </a:prstGeom>
              <a:blipFill>
                <a:blip r:embed="rId3"/>
                <a:stretch>
                  <a:fillRect r="-505" b="-9524"/>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0" name="TextBox 9">
                <a:extLst>
                  <a:ext uri="{FF2B5EF4-FFF2-40B4-BE49-F238E27FC236}">
                    <a16:creationId xmlns:a16="http://schemas.microsoft.com/office/drawing/2014/main" id="{BB99D277-82D1-BFE5-4514-402D1DCB86DA}"/>
                  </a:ext>
                </a:extLst>
              </p:cNvPr>
              <p:cNvSpPr txBox="1"/>
              <p:nvPr/>
            </p:nvSpPr>
            <p:spPr>
              <a:xfrm>
                <a:off x="622998" y="2585499"/>
                <a:ext cx="1382943" cy="812658"/>
              </a:xfrm>
              <a:prstGeom prst="rect">
                <a:avLst/>
              </a:prstGeom>
              <a:noFill/>
            </p:spPr>
            <p:txBody>
              <a:bodyPr wrap="none" lIns="0" tIns="0" rIns="0" bIns="0" rtlCol="0">
                <a:spAutoFit/>
              </a:bodyPr>
              <a:lstStyle/>
              <a:p>
                <a:pPr/>
                <a14:m>
                  <m:oMathPara xmlns:m="http://schemas.openxmlformats.org/officeDocument/2006/math">
                    <m:oMath>
                      <m:m>
                        <m:mPr>
                          <m:mcs>
                            <m:mc>
                              <m:mcPr>
                                <m:count m:val="1"/>
                                <m:mcJc m:val="center"/>
                              </m:mcPr>
                            </m:mc>
                          </m:mcs>
                          <m:ctrlPr>
                            <a:rPr lang="en-US" i="1" smtClean="0">
                              <a:latin typeface="Cambria Math" panose="02040503050406030204" pitchFamily="18" charset="0"/>
                            </a:rPr>
                          </m:ctrlPr>
                        </m:mPr>
                        <m:mr>
                          <m:e>
                            <m:sSub>
                              <m:sSubPr>
                                <m:ctrlPr>
                                  <a:rPr lang="en-US" b="0" i="1" smtClean="0">
                                    <a:latin typeface="Cambria Math" panose="02040503050406030204" pitchFamily="18" charset="0"/>
                                  </a:rPr>
                                </m:ctrlPr>
                              </m:sSubPr>
                              <m:e>
                                <m:r>
                                  <a:rPr lang="en-US" b="0" i="1" smtClean="0">
                                    <a:latin typeface="Cambria Math" panose="02040503050406030204" pitchFamily="18" charset="0"/>
                                  </a:rPr>
                                  <m:t>𝑣</m:t>
                                </m:r>
                              </m:e>
                              <m:sub>
                                <m:r>
                                  <a:rPr lang="en-US" b="0" i="1" smtClean="0">
                                    <a:latin typeface="Cambria Math" panose="02040503050406030204" pitchFamily="18" charset="0"/>
                                  </a:rPr>
                                  <m:t>𝑖𝑥</m:t>
                                </m:r>
                              </m:sub>
                            </m:sSub>
                            <m:r>
                              <m:rPr>
                                <m:brk m:alnAt="7"/>
                              </m:rP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𝑣</m:t>
                                </m:r>
                              </m:e>
                              <m:sub>
                                <m:r>
                                  <a:rPr lang="en-US" b="0" i="1" smtClean="0">
                                    <a:latin typeface="Cambria Math" panose="02040503050406030204" pitchFamily="18" charset="0"/>
                                  </a:rPr>
                                  <m:t>𝑖</m:t>
                                </m:r>
                              </m:sub>
                            </m:sSub>
                            <m:func>
                              <m:funcPr>
                                <m:ctrlPr>
                                  <a:rPr lang="en-US" b="0" i="0" smtClean="0">
                                    <a:latin typeface="Cambria Math" panose="02040503050406030204" pitchFamily="18" charset="0"/>
                                  </a:rPr>
                                </m:ctrlPr>
                              </m:funcPr>
                              <m:fName>
                                <m:r>
                                  <m:rPr>
                                    <m:sty m:val="p"/>
                                    <m:brk m:alnAt="7"/>
                                  </m:rPr>
                                  <a:rPr lang="en-US" b="0" i="0" smtClean="0">
                                    <a:latin typeface="Cambria Math" panose="02040503050406030204" pitchFamily="18" charset="0"/>
                                  </a:rPr>
                                  <m:t>c</m:t>
                                </m:r>
                                <m:r>
                                  <m:rPr>
                                    <m:sty m:val="p"/>
                                    <m:brk m:alnAt="7"/>
                                  </m:rPr>
                                  <a:rPr lang="en-US" b="0" i="0" smtClean="0">
                                    <a:latin typeface="Cambria Math" panose="02040503050406030204" pitchFamily="18" charset="0"/>
                                  </a:rPr>
                                  <m:t>o</m:t>
                                </m:r>
                                <m:r>
                                  <m:rPr>
                                    <m:sty m:val="p"/>
                                    <m:brk m:alnAt="7"/>
                                  </m:rPr>
                                  <a:rPr lang="en-US" b="0" i="0" smtClean="0">
                                    <a:latin typeface="Cambria Math" panose="02040503050406030204" pitchFamily="18" charset="0"/>
                                  </a:rPr>
                                  <m:t>s</m:t>
                                </m:r>
                              </m:fName>
                              <m:e>
                                <m:r>
                                  <a:rPr lang="en-US" b="0" i="1" smtClean="0">
                                    <a:latin typeface="Cambria Math" panose="02040503050406030204" pitchFamily="18" charset="0"/>
                                    <a:ea typeface="Cambria Math" panose="02040503050406030204" pitchFamily="18" charset="0"/>
                                  </a:rPr>
                                  <m:t>𝜃</m:t>
                                </m:r>
                              </m:e>
                            </m:func>
                          </m:e>
                        </m:mr>
                        <m:mr>
                          <m:e>
                            <m:r>
                              <a:rPr lang="en-US" b="0" i="1" smtClean="0">
                                <a:latin typeface="Cambria Math" panose="02040503050406030204" pitchFamily="18" charset="0"/>
                              </a:rPr>
                              <m:t> </m:t>
                            </m:r>
                          </m:e>
                        </m:mr>
                        <m:mr>
                          <m:e>
                            <m:sSub>
                              <m:sSubPr>
                                <m:ctrlPr>
                                  <a:rPr lang="en-US" b="0" i="1" smtClean="0">
                                    <a:latin typeface="Cambria Math" panose="02040503050406030204" pitchFamily="18" charset="0"/>
                                  </a:rPr>
                                </m:ctrlPr>
                              </m:sSubPr>
                              <m:e>
                                <m:r>
                                  <a:rPr lang="en-US" b="0" i="1" smtClean="0">
                                    <a:latin typeface="Cambria Math" panose="02040503050406030204" pitchFamily="18" charset="0"/>
                                  </a:rPr>
                                  <m:t>𝑣</m:t>
                                </m:r>
                              </m:e>
                              <m:sub>
                                <m:r>
                                  <a:rPr lang="en-US" b="0" i="1" smtClean="0">
                                    <a:latin typeface="Cambria Math" panose="02040503050406030204" pitchFamily="18" charset="0"/>
                                  </a:rPr>
                                  <m:t>𝑖𝑦</m:t>
                                </m:r>
                              </m:sub>
                            </m:sSub>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𝑣</m:t>
                                </m:r>
                              </m:e>
                              <m:sub>
                                <m:r>
                                  <a:rPr lang="en-US" b="0" i="1" smtClean="0">
                                    <a:latin typeface="Cambria Math" panose="02040503050406030204" pitchFamily="18" charset="0"/>
                                  </a:rPr>
                                  <m:t>𝑖</m:t>
                                </m:r>
                              </m:sub>
                            </m:sSub>
                            <m:func>
                              <m:funcPr>
                                <m:ctrlPr>
                                  <a:rPr lang="en-US" b="0" i="0" smtClean="0">
                                    <a:latin typeface="Cambria Math" panose="02040503050406030204" pitchFamily="18" charset="0"/>
                                  </a:rPr>
                                </m:ctrlPr>
                              </m:funcPr>
                              <m:fName>
                                <m:r>
                                  <m:rPr>
                                    <m:sty m:val="p"/>
                                  </m:rPr>
                                  <a:rPr lang="en-US" b="0" i="0" smtClean="0">
                                    <a:latin typeface="Cambria Math" panose="02040503050406030204" pitchFamily="18" charset="0"/>
                                  </a:rPr>
                                  <m:t>sin</m:t>
                                </m:r>
                              </m:fName>
                              <m:e>
                                <m:r>
                                  <a:rPr lang="en-US" b="0" i="1" smtClean="0">
                                    <a:latin typeface="Cambria Math" panose="02040503050406030204" pitchFamily="18" charset="0"/>
                                    <a:ea typeface="Cambria Math" panose="02040503050406030204" pitchFamily="18" charset="0"/>
                                  </a:rPr>
                                  <m:t>𝜃</m:t>
                                </m:r>
                              </m:e>
                            </m:func>
                          </m:e>
                        </m:mr>
                      </m:m>
                    </m:oMath>
                  </m:oMathPara>
                </a14:m>
                <a:endParaRPr lang="en-US" dirty="0"/>
              </a:p>
            </p:txBody>
          </p:sp>
        </mc:Choice>
        <mc:Fallback xmlns="">
          <p:sp>
            <p:nvSpPr>
              <p:cNvPr id="10" name="TextBox 9">
                <a:extLst>
                  <a:ext uri="{FF2B5EF4-FFF2-40B4-BE49-F238E27FC236}">
                    <a16:creationId xmlns:a16="http://schemas.microsoft.com/office/drawing/2014/main" id="{BB99D277-82D1-BFE5-4514-402D1DCB86DA}"/>
                  </a:ext>
                </a:extLst>
              </p:cNvPr>
              <p:cNvSpPr txBox="1">
                <a:spLocks noRot="1" noChangeAspect="1" noMove="1" noResize="1" noEditPoints="1" noAdjustHandles="1" noChangeArrowheads="1" noChangeShapeType="1" noTextEdit="1"/>
              </p:cNvSpPr>
              <p:nvPr/>
            </p:nvSpPr>
            <p:spPr>
              <a:xfrm>
                <a:off x="622998" y="2585499"/>
                <a:ext cx="1382943" cy="812658"/>
              </a:xfrm>
              <a:prstGeom prst="rect">
                <a:avLst/>
              </a:prstGeom>
              <a:blipFill>
                <a:blip r:embed="rId4"/>
                <a:stretch>
                  <a:fillRect l="-909" r="-3636" b="-9231"/>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1" name="TextBox 10">
                <a:extLst>
                  <a:ext uri="{FF2B5EF4-FFF2-40B4-BE49-F238E27FC236}">
                    <a16:creationId xmlns:a16="http://schemas.microsoft.com/office/drawing/2014/main" id="{BC30781D-89DD-939C-3655-8455C3B51EA3}"/>
                  </a:ext>
                </a:extLst>
              </p:cNvPr>
              <p:cNvSpPr txBox="1"/>
              <p:nvPr/>
            </p:nvSpPr>
            <p:spPr>
              <a:xfrm>
                <a:off x="622998" y="4422879"/>
                <a:ext cx="9488880" cy="666977"/>
              </a:xfrm>
              <a:prstGeom prst="rect">
                <a:avLst/>
              </a:prstGeom>
              <a:noFill/>
            </p:spPr>
            <p:txBody>
              <a:bodyPr wrap="none" lIns="0" tIns="0" rIns="0" bIns="0" rtlCol="0">
                <a:spAutoFit/>
              </a:bodyPr>
              <a:lstStyle/>
              <a:p>
                <a:pPr/>
                <a14:m>
                  <m:oMathPara xmlns:m="http://schemas.openxmlformats.org/officeDocument/2006/math">
                    <m:o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𝑦</m:t>
                          </m:r>
                        </m:e>
                        <m:sub>
                          <m:r>
                            <a:rPr lang="en-US" b="0" i="1" smtClean="0">
                              <a:latin typeface="Cambria Math" panose="02040503050406030204" pitchFamily="18" charset="0"/>
                            </a:rPr>
                            <m:t>𝑓</m:t>
                          </m:r>
                        </m:sub>
                      </m:sSub>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𝑦</m:t>
                          </m:r>
                        </m:e>
                        <m:sub>
                          <m:r>
                            <a:rPr lang="en-US" b="0" i="1" smtClean="0">
                              <a:latin typeface="Cambria Math" panose="02040503050406030204" pitchFamily="18" charset="0"/>
                            </a:rPr>
                            <m:t>𝑖</m:t>
                          </m:r>
                        </m:sub>
                      </m:sSub>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𝑣</m:t>
                          </m:r>
                        </m:e>
                        <m:sub>
                          <m:r>
                            <a:rPr lang="en-US" b="0" i="1" smtClean="0">
                              <a:latin typeface="Cambria Math" panose="02040503050406030204" pitchFamily="18" charset="0"/>
                            </a:rPr>
                            <m:t>𝑖𝑦</m:t>
                          </m:r>
                        </m:sub>
                      </m:sSub>
                      <m:r>
                        <a:rPr lang="en-US" b="0" i="1" smtClean="0">
                          <a:latin typeface="Cambria Math" panose="02040503050406030204" pitchFamily="18" charset="0"/>
                        </a:rPr>
                        <m:t>𝑡</m:t>
                      </m:r>
                      <m:r>
                        <a:rPr lang="en-US" b="0" i="1" smtClean="0">
                          <a:latin typeface="Cambria Math" panose="02040503050406030204" pitchFamily="18" charset="0"/>
                        </a:rPr>
                        <m:t>+</m:t>
                      </m:r>
                      <m:box>
                        <m:boxPr>
                          <m:ctrlPr>
                            <a:rPr lang="en-US" b="0" i="1" smtClean="0">
                              <a:latin typeface="Cambria Math" panose="02040503050406030204" pitchFamily="18" charset="0"/>
                            </a:rPr>
                          </m:ctrlPr>
                        </m:boxPr>
                        <m:e>
                          <m:f>
                            <m:fPr>
                              <m:ctrlPr>
                                <a:rPr lang="en-US" b="0" i="1" smtClean="0">
                                  <a:latin typeface="Cambria Math" panose="02040503050406030204" pitchFamily="18" charset="0"/>
                                </a:rPr>
                              </m:ctrlPr>
                            </m:fPr>
                            <m:num>
                              <m:r>
                                <a:rPr lang="en-US" b="0" i="1" smtClean="0">
                                  <a:latin typeface="Cambria Math" panose="02040503050406030204" pitchFamily="18" charset="0"/>
                                </a:rPr>
                                <m:t>1</m:t>
                              </m:r>
                            </m:num>
                            <m:den>
                              <m:r>
                                <a:rPr lang="en-US" b="0" i="1" smtClean="0">
                                  <a:latin typeface="Cambria Math" panose="02040503050406030204" pitchFamily="18" charset="0"/>
                                </a:rPr>
                                <m:t>2</m:t>
                              </m:r>
                            </m:den>
                          </m:f>
                        </m:e>
                      </m:box>
                      <m:sSub>
                        <m:sSubPr>
                          <m:ctrlPr>
                            <a:rPr lang="en-US" b="0" i="1" smtClean="0">
                              <a:latin typeface="Cambria Math" panose="02040503050406030204" pitchFamily="18" charset="0"/>
                            </a:rPr>
                          </m:ctrlPr>
                        </m:sSubPr>
                        <m:e>
                          <m:r>
                            <a:rPr lang="en-US" b="0" i="1" smtClean="0">
                              <a:latin typeface="Cambria Math" panose="02040503050406030204" pitchFamily="18" charset="0"/>
                            </a:rPr>
                            <m:t>𝑎</m:t>
                          </m:r>
                        </m:e>
                        <m:sub>
                          <m:r>
                            <a:rPr lang="en-US" b="0" i="1" smtClean="0">
                              <a:latin typeface="Cambria Math" panose="02040503050406030204" pitchFamily="18" charset="0"/>
                            </a:rPr>
                            <m:t>𝑦</m:t>
                          </m:r>
                        </m:sub>
                      </m:sSub>
                      <m:sSup>
                        <m:sSupPr>
                          <m:ctrlPr>
                            <a:rPr lang="en-US" b="0" i="1" smtClean="0">
                              <a:latin typeface="Cambria Math" panose="02040503050406030204" pitchFamily="18" charset="0"/>
                            </a:rPr>
                          </m:ctrlPr>
                        </m:sSupPr>
                        <m:e>
                          <m:r>
                            <a:rPr lang="en-US" b="0" i="1" smtClean="0">
                              <a:latin typeface="Cambria Math" panose="02040503050406030204" pitchFamily="18" charset="0"/>
                            </a:rPr>
                            <m:t>𝑡</m:t>
                          </m:r>
                        </m:e>
                        <m:sup>
                          <m:r>
                            <a:rPr lang="en-US" b="0" i="1" smtClean="0">
                              <a:latin typeface="Cambria Math" panose="02040503050406030204" pitchFamily="18" charset="0"/>
                            </a:rPr>
                            <m:t>2</m:t>
                          </m:r>
                        </m:sup>
                      </m:sSup>
                      <m:r>
                        <a:rPr lang="en-US" b="0" i="1" smtClean="0">
                          <a:latin typeface="Cambria Math" panose="02040503050406030204" pitchFamily="18" charset="0"/>
                          <a:ea typeface="Cambria Math" panose="02040503050406030204" pitchFamily="18" charset="0"/>
                        </a:rPr>
                        <m:t>→</m:t>
                      </m:r>
                      <m:sSub>
                        <m:sSubPr>
                          <m:ctrlPr>
                            <a:rPr lang="en-US" b="0" i="1" smtClean="0">
                              <a:latin typeface="Cambria Math" panose="02040503050406030204" pitchFamily="18" charset="0"/>
                              <a:ea typeface="Cambria Math" panose="02040503050406030204" pitchFamily="18" charset="0"/>
                            </a:rPr>
                          </m:ctrlPr>
                        </m:sSubPr>
                        <m:e>
                          <m:r>
                            <a:rPr lang="en-US" b="0" i="1" smtClean="0">
                              <a:latin typeface="Cambria Math" panose="02040503050406030204" pitchFamily="18" charset="0"/>
                              <a:ea typeface="Cambria Math" panose="02040503050406030204" pitchFamily="18" charset="0"/>
                            </a:rPr>
                            <m:t>𝑦</m:t>
                          </m:r>
                        </m:e>
                        <m:sub>
                          <m:r>
                            <a:rPr lang="en-US" b="0" i="1" smtClean="0">
                              <a:latin typeface="Cambria Math" panose="02040503050406030204" pitchFamily="18" charset="0"/>
                              <a:ea typeface="Cambria Math" panose="02040503050406030204" pitchFamily="18" charset="0"/>
                            </a:rPr>
                            <m:t>𝑓</m:t>
                          </m:r>
                        </m:sub>
                      </m:sSub>
                      <m:r>
                        <a:rPr lang="en-US" b="0" i="1" smtClean="0">
                          <a:latin typeface="Cambria Math" panose="02040503050406030204" pitchFamily="18" charset="0"/>
                          <a:ea typeface="Cambria Math" panose="02040503050406030204" pitchFamily="18" charset="0"/>
                        </a:rPr>
                        <m:t>=</m:t>
                      </m:r>
                      <m:sSub>
                        <m:sSubPr>
                          <m:ctrlPr>
                            <a:rPr lang="en-US" b="0" i="1" smtClean="0">
                              <a:latin typeface="Cambria Math" panose="02040503050406030204" pitchFamily="18" charset="0"/>
                              <a:ea typeface="Cambria Math" panose="02040503050406030204" pitchFamily="18" charset="0"/>
                            </a:rPr>
                          </m:ctrlPr>
                        </m:sSubPr>
                        <m:e>
                          <m:r>
                            <a:rPr lang="en-US" b="0" i="1" smtClean="0">
                              <a:latin typeface="Cambria Math" panose="02040503050406030204" pitchFamily="18" charset="0"/>
                              <a:ea typeface="Cambria Math" panose="02040503050406030204" pitchFamily="18" charset="0"/>
                            </a:rPr>
                            <m:t>𝑣</m:t>
                          </m:r>
                        </m:e>
                        <m:sub>
                          <m:r>
                            <a:rPr lang="en-US" b="0" i="1" smtClean="0">
                              <a:latin typeface="Cambria Math" panose="02040503050406030204" pitchFamily="18" charset="0"/>
                              <a:ea typeface="Cambria Math" panose="02040503050406030204" pitchFamily="18" charset="0"/>
                            </a:rPr>
                            <m:t>𝑖</m:t>
                          </m:r>
                        </m:sub>
                      </m:sSub>
                      <m:func>
                        <m:funcPr>
                          <m:ctrlPr>
                            <a:rPr lang="en-US" b="0" i="0" smtClean="0">
                              <a:latin typeface="Cambria Math" panose="02040503050406030204" pitchFamily="18" charset="0"/>
                              <a:ea typeface="Cambria Math" panose="02040503050406030204" pitchFamily="18" charset="0"/>
                            </a:rPr>
                          </m:ctrlPr>
                        </m:funcPr>
                        <m:fName>
                          <m:r>
                            <m:rPr>
                              <m:sty m:val="p"/>
                            </m:rPr>
                            <a:rPr lang="en-US" b="0" i="0" smtClean="0">
                              <a:latin typeface="Cambria Math" panose="02040503050406030204" pitchFamily="18" charset="0"/>
                              <a:ea typeface="Cambria Math" panose="02040503050406030204" pitchFamily="18" charset="0"/>
                            </a:rPr>
                            <m:t>sin</m:t>
                          </m:r>
                        </m:fName>
                        <m:e>
                          <m:r>
                            <a:rPr lang="en-US" b="0" i="1" smtClean="0">
                              <a:latin typeface="Cambria Math" panose="02040503050406030204" pitchFamily="18" charset="0"/>
                              <a:ea typeface="Cambria Math" panose="02040503050406030204" pitchFamily="18" charset="0"/>
                            </a:rPr>
                            <m:t>𝜃</m:t>
                          </m:r>
                        </m:e>
                      </m:func>
                      <m:d>
                        <m:dPr>
                          <m:ctrlPr>
                            <a:rPr lang="en-US" i="1">
                              <a:latin typeface="Cambria Math" panose="02040503050406030204" pitchFamily="18" charset="0"/>
                              <a:ea typeface="Cambria Math" panose="02040503050406030204" pitchFamily="18" charset="0"/>
                            </a:rPr>
                          </m:ctrlPr>
                        </m:dPr>
                        <m:e>
                          <m:f>
                            <m:fPr>
                              <m:ctrlPr>
                                <a:rPr lang="en-US" i="1">
                                  <a:latin typeface="Cambria Math" panose="02040503050406030204" pitchFamily="18" charset="0"/>
                                  <a:ea typeface="Cambria Math" panose="02040503050406030204" pitchFamily="18" charset="0"/>
                                </a:rPr>
                              </m:ctrlPr>
                            </m:fPr>
                            <m:num>
                              <m:sSub>
                                <m:sSubPr>
                                  <m:ctrlPr>
                                    <a:rPr lang="en-US" i="1">
                                      <a:latin typeface="Cambria Math" panose="02040503050406030204" pitchFamily="18" charset="0"/>
                                      <a:ea typeface="Cambria Math" panose="02040503050406030204" pitchFamily="18" charset="0"/>
                                    </a:rPr>
                                  </m:ctrlPr>
                                </m:sSubPr>
                                <m:e>
                                  <m:r>
                                    <a:rPr lang="en-US" i="1">
                                      <a:latin typeface="Cambria Math" panose="02040503050406030204" pitchFamily="18" charset="0"/>
                                      <a:ea typeface="Cambria Math" panose="02040503050406030204" pitchFamily="18" charset="0"/>
                                    </a:rPr>
                                    <m:t>𝑥</m:t>
                                  </m:r>
                                </m:e>
                                <m:sub>
                                  <m:r>
                                    <a:rPr lang="en-US" i="1">
                                      <a:latin typeface="Cambria Math" panose="02040503050406030204" pitchFamily="18" charset="0"/>
                                      <a:ea typeface="Cambria Math" panose="02040503050406030204" pitchFamily="18" charset="0"/>
                                    </a:rPr>
                                    <m:t>𝑓</m:t>
                                  </m:r>
                                </m:sub>
                              </m:sSub>
                            </m:num>
                            <m:den>
                              <m:sSub>
                                <m:sSubPr>
                                  <m:ctrlPr>
                                    <a:rPr lang="en-US" i="1">
                                      <a:latin typeface="Cambria Math" panose="02040503050406030204" pitchFamily="18" charset="0"/>
                                      <a:ea typeface="Cambria Math" panose="02040503050406030204" pitchFamily="18" charset="0"/>
                                    </a:rPr>
                                  </m:ctrlPr>
                                </m:sSubPr>
                                <m:e>
                                  <m:r>
                                    <a:rPr lang="en-US" i="1">
                                      <a:latin typeface="Cambria Math" panose="02040503050406030204" pitchFamily="18" charset="0"/>
                                      <a:ea typeface="Cambria Math" panose="02040503050406030204" pitchFamily="18" charset="0"/>
                                    </a:rPr>
                                    <m:t>𝑣</m:t>
                                  </m:r>
                                </m:e>
                                <m:sub>
                                  <m:r>
                                    <a:rPr lang="en-US" i="1">
                                      <a:latin typeface="Cambria Math" panose="02040503050406030204" pitchFamily="18" charset="0"/>
                                      <a:ea typeface="Cambria Math" panose="02040503050406030204" pitchFamily="18" charset="0"/>
                                    </a:rPr>
                                    <m:t>𝑖</m:t>
                                  </m:r>
                                </m:sub>
                              </m:sSub>
                              <m:func>
                                <m:funcPr>
                                  <m:ctrlPr>
                                    <a:rPr lang="en-US">
                                      <a:latin typeface="Cambria Math" panose="02040503050406030204" pitchFamily="18" charset="0"/>
                                      <a:ea typeface="Cambria Math" panose="02040503050406030204" pitchFamily="18" charset="0"/>
                                    </a:rPr>
                                  </m:ctrlPr>
                                </m:funcPr>
                                <m:fName>
                                  <m:r>
                                    <m:rPr>
                                      <m:sty m:val="p"/>
                                    </m:rPr>
                                    <a:rPr lang="en-US">
                                      <a:latin typeface="Cambria Math" panose="02040503050406030204" pitchFamily="18" charset="0"/>
                                      <a:ea typeface="Cambria Math" panose="02040503050406030204" pitchFamily="18" charset="0"/>
                                    </a:rPr>
                                    <m:t>cos</m:t>
                                  </m:r>
                                </m:fName>
                                <m:e>
                                  <m:r>
                                    <a:rPr lang="en-US" i="1">
                                      <a:latin typeface="Cambria Math" panose="02040503050406030204" pitchFamily="18" charset="0"/>
                                      <a:ea typeface="Cambria Math" panose="02040503050406030204" pitchFamily="18" charset="0"/>
                                    </a:rPr>
                                    <m:t>𝜃</m:t>
                                  </m:r>
                                </m:e>
                              </m:func>
                            </m:den>
                          </m:f>
                        </m:e>
                      </m:d>
                      <m:r>
                        <a:rPr lang="en-US" b="0" i="1" smtClean="0">
                          <a:latin typeface="Cambria Math" panose="02040503050406030204" pitchFamily="18" charset="0"/>
                          <a:ea typeface="Cambria Math" panose="02040503050406030204" pitchFamily="18" charset="0"/>
                        </a:rPr>
                        <m:t>−</m:t>
                      </m:r>
                      <m:box>
                        <m:boxPr>
                          <m:ctrlPr>
                            <a:rPr lang="en-US" b="0" i="1" smtClean="0">
                              <a:latin typeface="Cambria Math" panose="02040503050406030204" pitchFamily="18" charset="0"/>
                            </a:rPr>
                          </m:ctrlPr>
                        </m:boxPr>
                        <m:e>
                          <m:f>
                            <m:fPr>
                              <m:ctrlPr>
                                <a:rPr lang="en-US" b="0" i="1" smtClean="0">
                                  <a:latin typeface="Cambria Math" panose="02040503050406030204" pitchFamily="18" charset="0"/>
                                </a:rPr>
                              </m:ctrlPr>
                            </m:fPr>
                            <m:num>
                              <m:r>
                                <a:rPr lang="en-US" b="0" i="1" smtClean="0">
                                  <a:latin typeface="Cambria Math" panose="02040503050406030204" pitchFamily="18" charset="0"/>
                                </a:rPr>
                                <m:t>1</m:t>
                              </m:r>
                            </m:num>
                            <m:den>
                              <m:r>
                                <a:rPr lang="en-US" b="0" i="1" smtClean="0">
                                  <a:latin typeface="Cambria Math" panose="02040503050406030204" pitchFamily="18" charset="0"/>
                                </a:rPr>
                                <m:t>2</m:t>
                              </m:r>
                            </m:den>
                          </m:f>
                        </m:e>
                      </m:box>
                      <m:r>
                        <a:rPr lang="en-US" b="0" i="1" smtClean="0">
                          <a:latin typeface="Cambria Math" panose="02040503050406030204" pitchFamily="18" charset="0"/>
                        </a:rPr>
                        <m:t>𝑔</m:t>
                      </m:r>
                      <m:sSup>
                        <m:sSupPr>
                          <m:ctrlPr>
                            <a:rPr lang="en-US" i="1">
                              <a:latin typeface="Cambria Math" panose="02040503050406030204" pitchFamily="18" charset="0"/>
                              <a:ea typeface="Cambria Math" panose="02040503050406030204" pitchFamily="18" charset="0"/>
                            </a:rPr>
                          </m:ctrlPr>
                        </m:sSupPr>
                        <m:e>
                          <m:d>
                            <m:dPr>
                              <m:ctrlPr>
                                <a:rPr lang="en-US" i="1">
                                  <a:latin typeface="Cambria Math" panose="02040503050406030204" pitchFamily="18" charset="0"/>
                                  <a:ea typeface="Cambria Math" panose="02040503050406030204" pitchFamily="18" charset="0"/>
                                </a:rPr>
                              </m:ctrlPr>
                            </m:dPr>
                            <m:e>
                              <m:f>
                                <m:fPr>
                                  <m:ctrlPr>
                                    <a:rPr lang="en-US" i="1">
                                      <a:latin typeface="Cambria Math" panose="02040503050406030204" pitchFamily="18" charset="0"/>
                                      <a:ea typeface="Cambria Math" panose="02040503050406030204" pitchFamily="18" charset="0"/>
                                    </a:rPr>
                                  </m:ctrlPr>
                                </m:fPr>
                                <m:num>
                                  <m:sSub>
                                    <m:sSubPr>
                                      <m:ctrlPr>
                                        <a:rPr lang="en-US" i="1">
                                          <a:latin typeface="Cambria Math" panose="02040503050406030204" pitchFamily="18" charset="0"/>
                                          <a:ea typeface="Cambria Math" panose="02040503050406030204" pitchFamily="18" charset="0"/>
                                        </a:rPr>
                                      </m:ctrlPr>
                                    </m:sSubPr>
                                    <m:e>
                                      <m:r>
                                        <a:rPr lang="en-US" i="1">
                                          <a:latin typeface="Cambria Math" panose="02040503050406030204" pitchFamily="18" charset="0"/>
                                          <a:ea typeface="Cambria Math" panose="02040503050406030204" pitchFamily="18" charset="0"/>
                                        </a:rPr>
                                        <m:t>𝑥</m:t>
                                      </m:r>
                                    </m:e>
                                    <m:sub>
                                      <m:r>
                                        <a:rPr lang="en-US" i="1">
                                          <a:latin typeface="Cambria Math" panose="02040503050406030204" pitchFamily="18" charset="0"/>
                                          <a:ea typeface="Cambria Math" panose="02040503050406030204" pitchFamily="18" charset="0"/>
                                        </a:rPr>
                                        <m:t>𝑓</m:t>
                                      </m:r>
                                    </m:sub>
                                  </m:sSub>
                                </m:num>
                                <m:den>
                                  <m:sSub>
                                    <m:sSubPr>
                                      <m:ctrlPr>
                                        <a:rPr lang="en-US" i="1">
                                          <a:latin typeface="Cambria Math" panose="02040503050406030204" pitchFamily="18" charset="0"/>
                                          <a:ea typeface="Cambria Math" panose="02040503050406030204" pitchFamily="18" charset="0"/>
                                        </a:rPr>
                                      </m:ctrlPr>
                                    </m:sSubPr>
                                    <m:e>
                                      <m:r>
                                        <a:rPr lang="en-US" i="1">
                                          <a:latin typeface="Cambria Math" panose="02040503050406030204" pitchFamily="18" charset="0"/>
                                          <a:ea typeface="Cambria Math" panose="02040503050406030204" pitchFamily="18" charset="0"/>
                                        </a:rPr>
                                        <m:t>𝑣</m:t>
                                      </m:r>
                                    </m:e>
                                    <m:sub>
                                      <m:r>
                                        <a:rPr lang="en-US" i="1">
                                          <a:latin typeface="Cambria Math" panose="02040503050406030204" pitchFamily="18" charset="0"/>
                                          <a:ea typeface="Cambria Math" panose="02040503050406030204" pitchFamily="18" charset="0"/>
                                        </a:rPr>
                                        <m:t>𝑖</m:t>
                                      </m:r>
                                    </m:sub>
                                  </m:sSub>
                                  <m:func>
                                    <m:funcPr>
                                      <m:ctrlPr>
                                        <a:rPr lang="en-US">
                                          <a:latin typeface="Cambria Math" panose="02040503050406030204" pitchFamily="18" charset="0"/>
                                          <a:ea typeface="Cambria Math" panose="02040503050406030204" pitchFamily="18" charset="0"/>
                                        </a:rPr>
                                      </m:ctrlPr>
                                    </m:funcPr>
                                    <m:fName>
                                      <m:r>
                                        <m:rPr>
                                          <m:sty m:val="p"/>
                                        </m:rPr>
                                        <a:rPr lang="en-US">
                                          <a:latin typeface="Cambria Math" panose="02040503050406030204" pitchFamily="18" charset="0"/>
                                          <a:ea typeface="Cambria Math" panose="02040503050406030204" pitchFamily="18" charset="0"/>
                                        </a:rPr>
                                        <m:t>cos</m:t>
                                      </m:r>
                                    </m:fName>
                                    <m:e>
                                      <m:r>
                                        <a:rPr lang="en-US" i="1">
                                          <a:latin typeface="Cambria Math" panose="02040503050406030204" pitchFamily="18" charset="0"/>
                                          <a:ea typeface="Cambria Math" panose="02040503050406030204" pitchFamily="18" charset="0"/>
                                        </a:rPr>
                                        <m:t>𝜃</m:t>
                                      </m:r>
                                    </m:e>
                                  </m:func>
                                </m:den>
                              </m:f>
                            </m:e>
                          </m:d>
                        </m:e>
                        <m:sup>
                          <m:r>
                            <a:rPr lang="en-US" b="0" i="1" smtClean="0">
                              <a:latin typeface="Cambria Math" panose="02040503050406030204" pitchFamily="18" charset="0"/>
                            </a:rPr>
                            <m:t>2</m:t>
                          </m:r>
                        </m:sup>
                      </m:sSup>
                      <m:r>
                        <a:rPr lang="en-US" b="0" i="1" smtClean="0">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ℎ</m:t>
                      </m:r>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𝑥</m:t>
                          </m:r>
                        </m:e>
                        <m:sub>
                          <m:r>
                            <a:rPr lang="en-US" b="0" i="1" smtClean="0">
                              <a:latin typeface="Cambria Math" panose="02040503050406030204" pitchFamily="18" charset="0"/>
                            </a:rPr>
                            <m:t>𝑓</m:t>
                          </m:r>
                        </m:sub>
                      </m:sSub>
                      <m:func>
                        <m:funcPr>
                          <m:ctrlPr>
                            <a:rPr lang="en-US" b="0" i="0" smtClean="0">
                              <a:latin typeface="Cambria Math" panose="02040503050406030204" pitchFamily="18" charset="0"/>
                            </a:rPr>
                          </m:ctrlPr>
                        </m:funcPr>
                        <m:fName>
                          <m:r>
                            <m:rPr>
                              <m:sty m:val="p"/>
                            </m:rPr>
                            <a:rPr lang="en-US" b="0" i="0" smtClean="0">
                              <a:latin typeface="Cambria Math" panose="02040503050406030204" pitchFamily="18" charset="0"/>
                            </a:rPr>
                            <m:t>tan</m:t>
                          </m:r>
                        </m:fName>
                        <m:e>
                          <m:r>
                            <a:rPr lang="en-US" b="0" i="1" smtClean="0">
                              <a:latin typeface="Cambria Math" panose="02040503050406030204" pitchFamily="18" charset="0"/>
                              <a:ea typeface="Cambria Math" panose="02040503050406030204" pitchFamily="18" charset="0"/>
                            </a:rPr>
                            <m:t>𝜃</m:t>
                          </m:r>
                        </m:e>
                      </m:func>
                      <m:r>
                        <a:rPr lang="en-US" b="0" i="1" smtClean="0">
                          <a:latin typeface="Cambria Math" panose="02040503050406030204" pitchFamily="18" charset="0"/>
                        </a:rPr>
                        <m:t>−</m:t>
                      </m:r>
                      <m:f>
                        <m:fPr>
                          <m:ctrlPr>
                            <a:rPr lang="en-US" b="0" i="1" smtClean="0">
                              <a:latin typeface="Cambria Math" panose="02040503050406030204" pitchFamily="18" charset="0"/>
                            </a:rPr>
                          </m:ctrlPr>
                        </m:fPr>
                        <m:num>
                          <m:r>
                            <a:rPr lang="en-US" b="0" i="1" smtClean="0">
                              <a:latin typeface="Cambria Math" panose="02040503050406030204" pitchFamily="18" charset="0"/>
                            </a:rPr>
                            <m:t>𝑔</m:t>
                          </m:r>
                          <m:sSubSup>
                            <m:sSubSupPr>
                              <m:ctrlPr>
                                <a:rPr lang="en-US" b="0" i="1" smtClean="0">
                                  <a:latin typeface="Cambria Math" panose="02040503050406030204" pitchFamily="18" charset="0"/>
                                </a:rPr>
                              </m:ctrlPr>
                            </m:sSubSupPr>
                            <m:e>
                              <m:r>
                                <a:rPr lang="en-US" b="0" i="1" smtClean="0">
                                  <a:latin typeface="Cambria Math" panose="02040503050406030204" pitchFamily="18" charset="0"/>
                                </a:rPr>
                                <m:t>𝑥</m:t>
                              </m:r>
                            </m:e>
                            <m:sub>
                              <m:r>
                                <a:rPr lang="en-US" b="0" i="1" smtClean="0">
                                  <a:latin typeface="Cambria Math" panose="02040503050406030204" pitchFamily="18" charset="0"/>
                                </a:rPr>
                                <m:t>𝑓</m:t>
                              </m:r>
                            </m:sub>
                            <m:sup>
                              <m:r>
                                <a:rPr lang="en-US" b="0" i="1" smtClean="0">
                                  <a:latin typeface="Cambria Math" panose="02040503050406030204" pitchFamily="18" charset="0"/>
                                </a:rPr>
                                <m:t>2</m:t>
                              </m:r>
                            </m:sup>
                          </m:sSubSup>
                        </m:num>
                        <m:den>
                          <m:r>
                            <a:rPr lang="en-US" b="0" i="1" smtClean="0">
                              <a:latin typeface="Cambria Math" panose="02040503050406030204" pitchFamily="18" charset="0"/>
                            </a:rPr>
                            <m:t>2</m:t>
                          </m:r>
                          <m:sSubSup>
                            <m:sSubSupPr>
                              <m:ctrlPr>
                                <a:rPr lang="en-US" b="0" i="1" smtClean="0">
                                  <a:latin typeface="Cambria Math" panose="02040503050406030204" pitchFamily="18" charset="0"/>
                                </a:rPr>
                              </m:ctrlPr>
                            </m:sSubSupPr>
                            <m:e>
                              <m:r>
                                <a:rPr lang="en-US" b="0" i="1" smtClean="0">
                                  <a:latin typeface="Cambria Math" panose="02040503050406030204" pitchFamily="18" charset="0"/>
                                </a:rPr>
                                <m:t>𝑣</m:t>
                              </m:r>
                            </m:e>
                            <m:sub>
                              <m:r>
                                <a:rPr lang="en-US" b="0" i="1" smtClean="0">
                                  <a:latin typeface="Cambria Math" panose="02040503050406030204" pitchFamily="18" charset="0"/>
                                </a:rPr>
                                <m:t>𝑖</m:t>
                              </m:r>
                            </m:sub>
                            <m:sup>
                              <m:r>
                                <a:rPr lang="en-US" b="0" i="1" smtClean="0">
                                  <a:latin typeface="Cambria Math" panose="02040503050406030204" pitchFamily="18" charset="0"/>
                                </a:rPr>
                                <m:t>2</m:t>
                              </m:r>
                            </m:sup>
                          </m:sSubSup>
                          <m:func>
                            <m:funcPr>
                              <m:ctrlPr>
                                <a:rPr lang="en-US" b="0" i="1" smtClean="0">
                                  <a:latin typeface="Cambria Math" panose="02040503050406030204" pitchFamily="18" charset="0"/>
                                </a:rPr>
                              </m:ctrlPr>
                            </m:funcPr>
                            <m:fName>
                              <m:sSup>
                                <m:sSupPr>
                                  <m:ctrlPr>
                                    <a:rPr lang="en-US" b="0" i="0" smtClean="0">
                                      <a:latin typeface="Cambria Math" panose="02040503050406030204" pitchFamily="18" charset="0"/>
                                    </a:rPr>
                                  </m:ctrlPr>
                                </m:sSupPr>
                                <m:e>
                                  <m:r>
                                    <m:rPr>
                                      <m:sty m:val="p"/>
                                    </m:rPr>
                                    <a:rPr lang="en-US" b="0" i="0" smtClean="0">
                                      <a:latin typeface="Cambria Math" panose="02040503050406030204" pitchFamily="18" charset="0"/>
                                    </a:rPr>
                                    <m:t>cos</m:t>
                                  </m:r>
                                </m:e>
                                <m:sup>
                                  <m:r>
                                    <a:rPr lang="en-US" b="0" i="1" smtClean="0">
                                      <a:latin typeface="Cambria Math" panose="02040503050406030204" pitchFamily="18" charset="0"/>
                                    </a:rPr>
                                    <m:t>2</m:t>
                                  </m:r>
                                </m:sup>
                              </m:sSup>
                            </m:fName>
                            <m:e>
                              <m:r>
                                <a:rPr lang="en-US" b="0" i="1" smtClean="0">
                                  <a:latin typeface="Cambria Math" panose="02040503050406030204" pitchFamily="18" charset="0"/>
                                  <a:ea typeface="Cambria Math" panose="02040503050406030204" pitchFamily="18" charset="0"/>
                                </a:rPr>
                                <m:t>𝜃</m:t>
                              </m:r>
                            </m:e>
                          </m:func>
                        </m:den>
                      </m:f>
                    </m:oMath>
                  </m:oMathPara>
                </a14:m>
                <a:endParaRPr lang="en-US" dirty="0"/>
              </a:p>
            </p:txBody>
          </p:sp>
        </mc:Choice>
        <mc:Fallback xmlns="">
          <p:sp>
            <p:nvSpPr>
              <p:cNvPr id="11" name="TextBox 10">
                <a:extLst>
                  <a:ext uri="{FF2B5EF4-FFF2-40B4-BE49-F238E27FC236}">
                    <a16:creationId xmlns:a16="http://schemas.microsoft.com/office/drawing/2014/main" id="{BC30781D-89DD-939C-3655-8455C3B51EA3}"/>
                  </a:ext>
                </a:extLst>
              </p:cNvPr>
              <p:cNvSpPr txBox="1">
                <a:spLocks noRot="1" noChangeAspect="1" noMove="1" noResize="1" noEditPoints="1" noAdjustHandles="1" noChangeArrowheads="1" noChangeShapeType="1" noTextEdit="1"/>
              </p:cNvSpPr>
              <p:nvPr/>
            </p:nvSpPr>
            <p:spPr>
              <a:xfrm>
                <a:off x="622998" y="4422879"/>
                <a:ext cx="9488880" cy="666977"/>
              </a:xfrm>
              <a:prstGeom prst="rect">
                <a:avLst/>
              </a:prstGeom>
              <a:blipFill>
                <a:blip r:embed="rId5"/>
                <a:stretch>
                  <a:fillRect b="-5660"/>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2" name="TextBox 11">
                <a:extLst>
                  <a:ext uri="{FF2B5EF4-FFF2-40B4-BE49-F238E27FC236}">
                    <a16:creationId xmlns:a16="http://schemas.microsoft.com/office/drawing/2014/main" id="{AD00150E-5EEF-9974-0469-11A9CD9C6CD5}"/>
                  </a:ext>
                </a:extLst>
              </p:cNvPr>
              <p:cNvSpPr txBox="1"/>
              <p:nvPr/>
            </p:nvSpPr>
            <p:spPr>
              <a:xfrm>
                <a:off x="1941403" y="5501084"/>
                <a:ext cx="7429341" cy="847476"/>
              </a:xfrm>
              <a:prstGeom prst="rect">
                <a:avLst/>
              </a:prstGeom>
              <a:noFill/>
            </p:spPr>
            <p:txBody>
              <a:bodyPr wrap="none" lIns="0" tIns="0" rIns="0" bIns="0" rtlCol="0">
                <a:spAutoFit/>
              </a:bodyPr>
              <a:lstStyle/>
              <a:p>
                <a:pPr/>
                <a14:m>
                  <m:oMathPara xmlns:m="http://schemas.openxmlformats.org/officeDocument/2006/math">
                    <m:o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𝑣</m:t>
                          </m:r>
                        </m:e>
                        <m:sub>
                          <m:r>
                            <a:rPr lang="en-US" b="0" i="1" smtClean="0">
                              <a:latin typeface="Cambria Math" panose="02040503050406030204" pitchFamily="18" charset="0"/>
                            </a:rPr>
                            <m:t>𝑖</m:t>
                          </m:r>
                        </m:sub>
                      </m:sSub>
                      <m:r>
                        <a:rPr lang="en-US" b="0" i="1" smtClean="0">
                          <a:latin typeface="Cambria Math" panose="02040503050406030204" pitchFamily="18" charset="0"/>
                        </a:rPr>
                        <m:t>=</m:t>
                      </m:r>
                      <m:rad>
                        <m:radPr>
                          <m:degHide m:val="on"/>
                          <m:ctrlPr>
                            <a:rPr lang="en-US" b="0" i="1" smtClean="0">
                              <a:latin typeface="Cambria Math" panose="02040503050406030204" pitchFamily="18" charset="0"/>
                            </a:rPr>
                          </m:ctrlPr>
                        </m:radPr>
                        <m:deg/>
                        <m:e>
                          <m:f>
                            <m:fPr>
                              <m:ctrlPr>
                                <a:rPr lang="en-US" i="1">
                                  <a:latin typeface="Cambria Math" panose="02040503050406030204" pitchFamily="18" charset="0"/>
                                </a:rPr>
                              </m:ctrlPr>
                            </m:fPr>
                            <m:num>
                              <m:r>
                                <a:rPr lang="en-US" i="1">
                                  <a:latin typeface="Cambria Math" panose="02040503050406030204" pitchFamily="18" charset="0"/>
                                </a:rPr>
                                <m:t>𝑔</m:t>
                              </m:r>
                              <m:sSubSup>
                                <m:sSubSupPr>
                                  <m:ctrlPr>
                                    <a:rPr lang="en-US" i="1">
                                      <a:latin typeface="Cambria Math" panose="02040503050406030204" pitchFamily="18" charset="0"/>
                                    </a:rPr>
                                  </m:ctrlPr>
                                </m:sSubSupPr>
                                <m:e>
                                  <m:r>
                                    <a:rPr lang="en-US" i="1">
                                      <a:latin typeface="Cambria Math" panose="02040503050406030204" pitchFamily="18" charset="0"/>
                                    </a:rPr>
                                    <m:t>𝑥</m:t>
                                  </m:r>
                                </m:e>
                                <m:sub>
                                  <m:r>
                                    <a:rPr lang="en-US" i="1">
                                      <a:latin typeface="Cambria Math" panose="02040503050406030204" pitchFamily="18" charset="0"/>
                                    </a:rPr>
                                    <m:t>𝑓</m:t>
                                  </m:r>
                                </m:sub>
                                <m:sup>
                                  <m:r>
                                    <a:rPr lang="en-US" i="1">
                                      <a:latin typeface="Cambria Math" panose="02040503050406030204" pitchFamily="18" charset="0"/>
                                    </a:rPr>
                                    <m:t>2</m:t>
                                  </m:r>
                                </m:sup>
                              </m:sSubSup>
                            </m:num>
                            <m:den>
                              <m:r>
                                <a:rPr lang="en-US" i="1">
                                  <a:latin typeface="Cambria Math" panose="02040503050406030204" pitchFamily="18" charset="0"/>
                                </a:rPr>
                                <m:t>2</m:t>
                              </m:r>
                              <m:func>
                                <m:funcPr>
                                  <m:ctrlPr>
                                    <a:rPr lang="en-US" i="1">
                                      <a:latin typeface="Cambria Math" panose="02040503050406030204" pitchFamily="18" charset="0"/>
                                    </a:rPr>
                                  </m:ctrlPr>
                                </m:funcPr>
                                <m:fName>
                                  <m:sSup>
                                    <m:sSupPr>
                                      <m:ctrlPr>
                                        <a:rPr lang="en-US">
                                          <a:latin typeface="Cambria Math" panose="02040503050406030204" pitchFamily="18" charset="0"/>
                                        </a:rPr>
                                      </m:ctrlPr>
                                    </m:sSupPr>
                                    <m:e>
                                      <m:r>
                                        <m:rPr>
                                          <m:sty m:val="p"/>
                                        </m:rPr>
                                        <a:rPr lang="en-US">
                                          <a:latin typeface="Cambria Math" panose="02040503050406030204" pitchFamily="18" charset="0"/>
                                        </a:rPr>
                                        <m:t>cos</m:t>
                                      </m:r>
                                    </m:e>
                                    <m:sup>
                                      <m:r>
                                        <a:rPr lang="en-US" i="1">
                                          <a:latin typeface="Cambria Math" panose="02040503050406030204" pitchFamily="18" charset="0"/>
                                        </a:rPr>
                                        <m:t>2</m:t>
                                      </m:r>
                                    </m:sup>
                                  </m:sSup>
                                </m:fName>
                                <m:e>
                                  <m:r>
                                    <a:rPr lang="en-US" i="1">
                                      <a:latin typeface="Cambria Math" panose="02040503050406030204" pitchFamily="18" charset="0"/>
                                      <a:ea typeface="Cambria Math" panose="02040503050406030204" pitchFamily="18" charset="0"/>
                                    </a:rPr>
                                    <m:t>𝜃</m:t>
                                  </m:r>
                                </m:e>
                              </m:func>
                              <m:d>
                                <m:dPr>
                                  <m:ctrlPr>
                                    <a:rPr lang="en-US" i="1">
                                      <a:latin typeface="Cambria Math" panose="02040503050406030204" pitchFamily="18" charset="0"/>
                                    </a:rPr>
                                  </m:ctrlPr>
                                </m:dPr>
                                <m:e>
                                  <m:sSub>
                                    <m:sSubPr>
                                      <m:ctrlPr>
                                        <a:rPr lang="en-US" i="1">
                                          <a:latin typeface="Cambria Math" panose="02040503050406030204" pitchFamily="18" charset="0"/>
                                        </a:rPr>
                                      </m:ctrlPr>
                                    </m:sSubPr>
                                    <m:e>
                                      <m:r>
                                        <a:rPr lang="en-US" i="1">
                                          <a:latin typeface="Cambria Math" panose="02040503050406030204" pitchFamily="18" charset="0"/>
                                        </a:rPr>
                                        <m:t>𝑥</m:t>
                                      </m:r>
                                    </m:e>
                                    <m:sub>
                                      <m:r>
                                        <a:rPr lang="en-US" i="1">
                                          <a:latin typeface="Cambria Math" panose="02040503050406030204" pitchFamily="18" charset="0"/>
                                        </a:rPr>
                                        <m:t>𝑓</m:t>
                                      </m:r>
                                    </m:sub>
                                  </m:sSub>
                                  <m:func>
                                    <m:funcPr>
                                      <m:ctrlPr>
                                        <a:rPr lang="en-US">
                                          <a:latin typeface="Cambria Math" panose="02040503050406030204" pitchFamily="18" charset="0"/>
                                        </a:rPr>
                                      </m:ctrlPr>
                                    </m:funcPr>
                                    <m:fName>
                                      <m:r>
                                        <m:rPr>
                                          <m:sty m:val="p"/>
                                        </m:rPr>
                                        <a:rPr lang="en-US">
                                          <a:latin typeface="Cambria Math" panose="02040503050406030204" pitchFamily="18" charset="0"/>
                                        </a:rPr>
                                        <m:t>tan</m:t>
                                      </m:r>
                                    </m:fName>
                                    <m:e>
                                      <m:r>
                                        <a:rPr lang="en-US" i="1">
                                          <a:latin typeface="Cambria Math" panose="02040503050406030204" pitchFamily="18" charset="0"/>
                                          <a:ea typeface="Cambria Math" panose="02040503050406030204" pitchFamily="18" charset="0"/>
                                        </a:rPr>
                                        <m:t>𝜃</m:t>
                                      </m:r>
                                    </m:e>
                                  </m:func>
                                  <m:r>
                                    <a:rPr lang="en-US" b="0" i="1" smtClean="0">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ℎ</m:t>
                                  </m:r>
                                </m:e>
                              </m:d>
                            </m:den>
                          </m:f>
                        </m:e>
                      </m:rad>
                      <m:r>
                        <a:rPr lang="en-US" b="0" i="1" smtClean="0">
                          <a:latin typeface="Cambria Math" panose="02040503050406030204" pitchFamily="18" charset="0"/>
                        </a:rPr>
                        <m:t>=</m:t>
                      </m:r>
                      <m:rad>
                        <m:radPr>
                          <m:degHide m:val="on"/>
                          <m:ctrlPr>
                            <a:rPr lang="en-US" b="0" i="1" smtClean="0">
                              <a:latin typeface="Cambria Math" panose="02040503050406030204" pitchFamily="18" charset="0"/>
                            </a:rPr>
                          </m:ctrlPr>
                        </m:radPr>
                        <m:deg/>
                        <m:e>
                          <m:f>
                            <m:fPr>
                              <m:ctrlPr>
                                <a:rPr lang="en-US" b="0" i="1" smtClean="0">
                                  <a:latin typeface="Cambria Math" panose="02040503050406030204" pitchFamily="18" charset="0"/>
                                </a:rPr>
                              </m:ctrlPr>
                            </m:fPr>
                            <m:num>
                              <m:r>
                                <a:rPr lang="en-US" b="0" i="1" smtClean="0">
                                  <a:latin typeface="Cambria Math" panose="02040503050406030204" pitchFamily="18" charset="0"/>
                                </a:rPr>
                                <m:t>9.8</m:t>
                              </m:r>
                              <m:box>
                                <m:boxPr>
                                  <m:ctrlPr>
                                    <a:rPr lang="en-US" b="0" i="1" smtClean="0">
                                      <a:latin typeface="Cambria Math" panose="02040503050406030204" pitchFamily="18" charset="0"/>
                                    </a:rPr>
                                  </m:ctrlPr>
                                </m:boxPr>
                                <m:e>
                                  <m:f>
                                    <m:fPr>
                                      <m:ctrlPr>
                                        <a:rPr lang="en-US" b="0" i="1" smtClean="0">
                                          <a:latin typeface="Cambria Math" panose="02040503050406030204" pitchFamily="18" charset="0"/>
                                        </a:rPr>
                                      </m:ctrlPr>
                                    </m:fPr>
                                    <m:num>
                                      <m:r>
                                        <a:rPr lang="en-US" b="0" i="1" smtClean="0">
                                          <a:latin typeface="Cambria Math" panose="02040503050406030204" pitchFamily="18" charset="0"/>
                                        </a:rPr>
                                        <m:t>𝑚</m:t>
                                      </m:r>
                                    </m:num>
                                    <m:den>
                                      <m:sSup>
                                        <m:sSupPr>
                                          <m:ctrlPr>
                                            <a:rPr lang="en-US" b="0" i="1" smtClean="0">
                                              <a:latin typeface="Cambria Math" panose="02040503050406030204" pitchFamily="18" charset="0"/>
                                            </a:rPr>
                                          </m:ctrlPr>
                                        </m:sSupPr>
                                        <m:e>
                                          <m:r>
                                            <a:rPr lang="en-US" b="0" i="1" smtClean="0">
                                              <a:latin typeface="Cambria Math" panose="02040503050406030204" pitchFamily="18" charset="0"/>
                                            </a:rPr>
                                            <m:t>𝑠</m:t>
                                          </m:r>
                                        </m:e>
                                        <m:sup>
                                          <m:r>
                                            <a:rPr lang="en-US" b="0" i="1" smtClean="0">
                                              <a:latin typeface="Cambria Math" panose="02040503050406030204" pitchFamily="18" charset="0"/>
                                            </a:rPr>
                                            <m:t>2</m:t>
                                          </m:r>
                                        </m:sup>
                                      </m:sSup>
                                    </m:den>
                                  </m:f>
                                </m:e>
                              </m:box>
                              <m:sSup>
                                <m:sSupPr>
                                  <m:ctrlPr>
                                    <a:rPr lang="en-US" b="0" i="1" smtClean="0">
                                      <a:latin typeface="Cambria Math" panose="02040503050406030204" pitchFamily="18" charset="0"/>
                                    </a:rPr>
                                  </m:ctrlPr>
                                </m:sSupPr>
                                <m:e>
                                  <m:d>
                                    <m:dPr>
                                      <m:ctrlPr>
                                        <a:rPr lang="en-US" b="0" i="1" smtClean="0">
                                          <a:latin typeface="Cambria Math" panose="02040503050406030204" pitchFamily="18" charset="0"/>
                                        </a:rPr>
                                      </m:ctrlPr>
                                    </m:dPr>
                                    <m:e>
                                      <m:r>
                                        <a:rPr lang="en-US" b="0" i="1" smtClean="0">
                                          <a:latin typeface="Cambria Math" panose="02040503050406030204" pitchFamily="18" charset="0"/>
                                        </a:rPr>
                                        <m:t>10</m:t>
                                      </m:r>
                                      <m:r>
                                        <a:rPr lang="en-US" b="0" i="1" smtClean="0">
                                          <a:latin typeface="Cambria Math" panose="02040503050406030204" pitchFamily="18" charset="0"/>
                                        </a:rPr>
                                        <m:t>𝑚</m:t>
                                      </m:r>
                                    </m:e>
                                  </m:d>
                                </m:e>
                                <m:sup>
                                  <m:r>
                                    <a:rPr lang="en-US" b="0" i="1" smtClean="0">
                                      <a:latin typeface="Cambria Math" panose="02040503050406030204" pitchFamily="18" charset="0"/>
                                    </a:rPr>
                                    <m:t>2</m:t>
                                  </m:r>
                                </m:sup>
                              </m:sSup>
                            </m:num>
                            <m:den>
                              <m:r>
                                <a:rPr lang="en-US" b="0" i="1" smtClean="0">
                                  <a:latin typeface="Cambria Math" panose="02040503050406030204" pitchFamily="18" charset="0"/>
                                </a:rPr>
                                <m:t>2</m:t>
                              </m:r>
                              <m:func>
                                <m:funcPr>
                                  <m:ctrlPr>
                                    <a:rPr lang="en-US" b="0" i="1" smtClean="0">
                                      <a:latin typeface="Cambria Math" panose="02040503050406030204" pitchFamily="18" charset="0"/>
                                    </a:rPr>
                                  </m:ctrlPr>
                                </m:funcPr>
                                <m:fName>
                                  <m:sSup>
                                    <m:sSupPr>
                                      <m:ctrlPr>
                                        <a:rPr lang="en-US" b="0" i="0" smtClean="0">
                                          <a:latin typeface="Cambria Math" panose="02040503050406030204" pitchFamily="18" charset="0"/>
                                        </a:rPr>
                                      </m:ctrlPr>
                                    </m:sSupPr>
                                    <m:e>
                                      <m:r>
                                        <m:rPr>
                                          <m:sty m:val="p"/>
                                        </m:rPr>
                                        <a:rPr lang="en-US" b="0" i="0" smtClean="0">
                                          <a:latin typeface="Cambria Math" panose="02040503050406030204" pitchFamily="18" charset="0"/>
                                        </a:rPr>
                                        <m:t>cos</m:t>
                                      </m:r>
                                    </m:e>
                                    <m:sup>
                                      <m:r>
                                        <a:rPr lang="en-US" b="0" i="1" smtClean="0">
                                          <a:latin typeface="Cambria Math" panose="02040503050406030204" pitchFamily="18" charset="0"/>
                                        </a:rPr>
                                        <m:t>2</m:t>
                                      </m:r>
                                    </m:sup>
                                  </m:sSup>
                                </m:fName>
                                <m:e>
                                  <m:r>
                                    <a:rPr lang="en-US" b="0" i="1" smtClean="0">
                                      <a:latin typeface="Cambria Math" panose="02040503050406030204" pitchFamily="18" charset="0"/>
                                    </a:rPr>
                                    <m:t>40</m:t>
                                  </m:r>
                                </m:e>
                              </m:func>
                              <m:d>
                                <m:dPr>
                                  <m:ctrlPr>
                                    <a:rPr lang="en-US" b="0" i="1" smtClean="0">
                                      <a:latin typeface="Cambria Math" panose="02040503050406030204" pitchFamily="18" charset="0"/>
                                    </a:rPr>
                                  </m:ctrlPr>
                                </m:dPr>
                                <m:e>
                                  <m:r>
                                    <a:rPr lang="en-US" b="0" i="1" smtClean="0">
                                      <a:latin typeface="Cambria Math" panose="02040503050406030204" pitchFamily="18" charset="0"/>
                                    </a:rPr>
                                    <m:t>10</m:t>
                                  </m:r>
                                  <m:r>
                                    <a:rPr lang="en-US" b="0" i="1" smtClean="0">
                                      <a:latin typeface="Cambria Math" panose="02040503050406030204" pitchFamily="18" charset="0"/>
                                    </a:rPr>
                                    <m:t>𝑚</m:t>
                                  </m:r>
                                  <m:func>
                                    <m:funcPr>
                                      <m:ctrlPr>
                                        <a:rPr lang="en-US" b="0" i="0" smtClean="0">
                                          <a:latin typeface="Cambria Math" panose="02040503050406030204" pitchFamily="18" charset="0"/>
                                        </a:rPr>
                                      </m:ctrlPr>
                                    </m:funcPr>
                                    <m:fName>
                                      <m:r>
                                        <m:rPr>
                                          <m:sty m:val="p"/>
                                        </m:rPr>
                                        <a:rPr lang="en-US" b="0" i="0" smtClean="0">
                                          <a:latin typeface="Cambria Math" panose="02040503050406030204" pitchFamily="18" charset="0"/>
                                        </a:rPr>
                                        <m:t>tan</m:t>
                                      </m:r>
                                    </m:fName>
                                    <m:e>
                                      <m:r>
                                        <a:rPr lang="en-US" b="0" i="1" smtClean="0">
                                          <a:latin typeface="Cambria Math" panose="02040503050406030204" pitchFamily="18" charset="0"/>
                                        </a:rPr>
                                        <m:t>40</m:t>
                                      </m:r>
                                    </m:e>
                                  </m:func>
                                  <m:r>
                                    <a:rPr lang="en-US" b="0" i="1" smtClean="0">
                                      <a:latin typeface="Cambria Math" panose="02040503050406030204" pitchFamily="18" charset="0"/>
                                    </a:rPr>
                                    <m:t>−1.05</m:t>
                                  </m:r>
                                  <m:r>
                                    <a:rPr lang="en-US" b="0" i="1" smtClean="0">
                                      <a:latin typeface="Cambria Math" panose="02040503050406030204" pitchFamily="18" charset="0"/>
                                    </a:rPr>
                                    <m:t>𝑚</m:t>
                                  </m:r>
                                </m:e>
                              </m:d>
                            </m:den>
                          </m:f>
                        </m:e>
                      </m:rad>
                      <m:r>
                        <a:rPr lang="en-US" b="0" i="1" smtClean="0">
                          <a:latin typeface="Cambria Math" panose="02040503050406030204" pitchFamily="18" charset="0"/>
                        </a:rPr>
                        <m:t>=10.7</m:t>
                      </m:r>
                      <m:box>
                        <m:boxPr>
                          <m:ctrlPr>
                            <a:rPr lang="en-US" b="0" i="1" smtClean="0">
                              <a:latin typeface="Cambria Math" panose="02040503050406030204" pitchFamily="18" charset="0"/>
                            </a:rPr>
                          </m:ctrlPr>
                        </m:boxPr>
                        <m:e>
                          <m:f>
                            <m:fPr>
                              <m:ctrlPr>
                                <a:rPr lang="en-US" b="0" i="1" smtClean="0">
                                  <a:latin typeface="Cambria Math" panose="02040503050406030204" pitchFamily="18" charset="0"/>
                                </a:rPr>
                              </m:ctrlPr>
                            </m:fPr>
                            <m:num>
                              <m:r>
                                <a:rPr lang="en-US" b="0" i="1" smtClean="0">
                                  <a:latin typeface="Cambria Math" panose="02040503050406030204" pitchFamily="18" charset="0"/>
                                </a:rPr>
                                <m:t>𝑚</m:t>
                              </m:r>
                            </m:num>
                            <m:den>
                              <m:r>
                                <a:rPr lang="en-US" b="0" i="1" smtClean="0">
                                  <a:latin typeface="Cambria Math" panose="02040503050406030204" pitchFamily="18" charset="0"/>
                                </a:rPr>
                                <m:t>𝑠</m:t>
                              </m:r>
                            </m:den>
                          </m:f>
                        </m:e>
                      </m:box>
                    </m:oMath>
                  </m:oMathPara>
                </a14:m>
                <a:endParaRPr lang="en-US" dirty="0"/>
              </a:p>
            </p:txBody>
          </p:sp>
        </mc:Choice>
        <mc:Fallback xmlns="">
          <p:sp>
            <p:nvSpPr>
              <p:cNvPr id="12" name="TextBox 11">
                <a:extLst>
                  <a:ext uri="{FF2B5EF4-FFF2-40B4-BE49-F238E27FC236}">
                    <a16:creationId xmlns:a16="http://schemas.microsoft.com/office/drawing/2014/main" id="{AD00150E-5EEF-9974-0469-11A9CD9C6CD5}"/>
                  </a:ext>
                </a:extLst>
              </p:cNvPr>
              <p:cNvSpPr txBox="1">
                <a:spLocks noRot="1" noChangeAspect="1" noMove="1" noResize="1" noEditPoints="1" noAdjustHandles="1" noChangeArrowheads="1" noChangeShapeType="1" noTextEdit="1"/>
              </p:cNvSpPr>
              <p:nvPr/>
            </p:nvSpPr>
            <p:spPr>
              <a:xfrm>
                <a:off x="1941403" y="5501084"/>
                <a:ext cx="7429341" cy="847476"/>
              </a:xfrm>
              <a:prstGeom prst="rect">
                <a:avLst/>
              </a:prstGeom>
              <a:blipFill>
                <a:blip r:embed="rId6"/>
                <a:stretch>
                  <a:fillRect b="-2941"/>
                </a:stretch>
              </a:blipFill>
            </p:spPr>
            <p:txBody>
              <a:bodyPr/>
              <a:lstStyle/>
              <a:p>
                <a:r>
                  <a:rPr lang="en-US">
                    <a:noFill/>
                  </a:rPr>
                  <a:t> </a:t>
                </a:r>
              </a:p>
            </p:txBody>
          </p:sp>
        </mc:Fallback>
      </mc:AlternateContent>
      <p:sp>
        <p:nvSpPr>
          <p:cNvPr id="13" name="TextBox 12">
            <a:extLst>
              <a:ext uri="{FF2B5EF4-FFF2-40B4-BE49-F238E27FC236}">
                <a16:creationId xmlns:a16="http://schemas.microsoft.com/office/drawing/2014/main" id="{7DC9C02F-0581-0E3D-BEC1-01902881A8C8}"/>
              </a:ext>
            </a:extLst>
          </p:cNvPr>
          <p:cNvSpPr txBox="1"/>
          <p:nvPr/>
        </p:nvSpPr>
        <p:spPr>
          <a:xfrm>
            <a:off x="6556991" y="2720755"/>
            <a:ext cx="4867985" cy="1169551"/>
          </a:xfrm>
          <a:prstGeom prst="rect">
            <a:avLst/>
          </a:prstGeom>
          <a:noFill/>
        </p:spPr>
        <p:txBody>
          <a:bodyPr wrap="square" rtlCol="0">
            <a:spAutoFit/>
          </a:bodyPr>
          <a:lstStyle/>
          <a:p>
            <a:pPr algn="just"/>
            <a:r>
              <a:rPr lang="en-US" sz="1400" dirty="0">
                <a:latin typeface="Times New Roman" panose="02020603050405020304" pitchFamily="18" charset="0"/>
                <a:cs typeface="Times New Roman" panose="02020603050405020304" pitchFamily="18" charset="0"/>
              </a:rPr>
              <a:t>Here we don’t know how long it takes the basketball to get from the the player to the net because we don’t know the launch speed.  But both of the trajectory equations are coupled by time.  We’ll eliminate time between the two equations and wrote the vertical position in terms of the horizontal position.</a:t>
            </a:r>
          </a:p>
        </p:txBody>
      </p:sp>
    </p:spTree>
    <p:extLst>
      <p:ext uri="{BB962C8B-B14F-4D97-AF65-F5344CB8AC3E}">
        <p14:creationId xmlns:p14="http://schemas.microsoft.com/office/powerpoint/2010/main" val="180245891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27E8324F-7AFC-CE1D-B908-159D4D38827B}"/>
              </a:ext>
            </a:extLst>
          </p:cNvPr>
          <p:cNvSpPr txBox="1"/>
          <p:nvPr/>
        </p:nvSpPr>
        <p:spPr>
          <a:xfrm>
            <a:off x="277906" y="1297466"/>
            <a:ext cx="6094324" cy="369332"/>
          </a:xfrm>
          <a:prstGeom prst="rect">
            <a:avLst/>
          </a:prstGeom>
          <a:noFill/>
        </p:spPr>
        <p:txBody>
          <a:bodyPr wrap="square">
            <a:spAutoFit/>
          </a:bodyPr>
          <a:lstStyle/>
          <a:p>
            <a:r>
              <a:rPr lang="en-US" sz="1800" dirty="0">
                <a:latin typeface="Times New Roman" panose="02020603050405020304" pitchFamily="18" charset="0"/>
                <a:cs typeface="Times New Roman" panose="02020603050405020304" pitchFamily="18" charset="0"/>
              </a:rPr>
              <a:t>Example 4 Solution:</a:t>
            </a:r>
          </a:p>
        </p:txBody>
      </p:sp>
      <p:sp>
        <p:nvSpPr>
          <p:cNvPr id="5" name="TextBox 4">
            <a:extLst>
              <a:ext uri="{FF2B5EF4-FFF2-40B4-BE49-F238E27FC236}">
                <a16:creationId xmlns:a16="http://schemas.microsoft.com/office/drawing/2014/main" id="{274CE18C-1D50-E743-9D3A-C0BB2FECFC92}"/>
              </a:ext>
            </a:extLst>
          </p:cNvPr>
          <p:cNvSpPr txBox="1"/>
          <p:nvPr/>
        </p:nvSpPr>
        <p:spPr>
          <a:xfrm>
            <a:off x="277906" y="197224"/>
            <a:ext cx="11116235" cy="892552"/>
          </a:xfrm>
          <a:prstGeom prst="rect">
            <a:avLst/>
          </a:prstGeom>
          <a:noFill/>
        </p:spPr>
        <p:txBody>
          <a:bodyPr wrap="square" rtlCol="0">
            <a:spAutoFit/>
          </a:bodyPr>
          <a:lstStyle/>
          <a:p>
            <a:r>
              <a:rPr lang="en-US" sz="2600" dirty="0">
                <a:latin typeface="Times New Roman" panose="02020603050405020304" pitchFamily="18" charset="0"/>
                <a:cs typeface="Times New Roman" panose="02020603050405020304" pitchFamily="18" charset="0"/>
              </a:rPr>
              <a:t>Motion in 2D</a:t>
            </a:r>
          </a:p>
          <a:p>
            <a:r>
              <a:rPr lang="en-US" sz="2600" dirty="0">
                <a:latin typeface="Times New Roman" panose="02020603050405020304" pitchFamily="18" charset="0"/>
                <a:cs typeface="Times New Roman" panose="02020603050405020304" pitchFamily="18" charset="0"/>
              </a:rPr>
              <a:t>	- projectile motion</a:t>
            </a:r>
          </a:p>
        </p:txBody>
      </p:sp>
      <p:sp>
        <p:nvSpPr>
          <p:cNvPr id="7" name="TextBox 6">
            <a:extLst>
              <a:ext uri="{FF2B5EF4-FFF2-40B4-BE49-F238E27FC236}">
                <a16:creationId xmlns:a16="http://schemas.microsoft.com/office/drawing/2014/main" id="{CCEC0244-3349-A320-48C8-B3195A1F58A0}"/>
              </a:ext>
            </a:extLst>
          </p:cNvPr>
          <p:cNvSpPr txBox="1"/>
          <p:nvPr/>
        </p:nvSpPr>
        <p:spPr>
          <a:xfrm>
            <a:off x="277906" y="1874488"/>
            <a:ext cx="11428424" cy="369332"/>
          </a:xfrm>
          <a:prstGeom prst="rect">
            <a:avLst/>
          </a:prstGeom>
          <a:noFill/>
        </p:spPr>
        <p:txBody>
          <a:bodyPr wrap="square">
            <a:spAutoFit/>
          </a:bodyPr>
          <a:lstStyle/>
          <a:p>
            <a:pPr marL="285750" indent="-285750" algn="just">
              <a:buFont typeface="Arial" panose="020B0604020202020204" pitchFamily="34" charset="0"/>
              <a:buChar char="•"/>
            </a:pPr>
            <a:r>
              <a:rPr lang="en-US" sz="1800" dirty="0">
                <a:latin typeface="Times New Roman" panose="02020603050405020304" pitchFamily="18" charset="0"/>
                <a:cs typeface="Times New Roman" panose="02020603050405020304" pitchFamily="18" charset="0"/>
              </a:rPr>
              <a:t>What is the time of flight of the ball from it’s release until it goes through the hoop?</a:t>
            </a:r>
          </a:p>
        </p:txBody>
      </p:sp>
      <mc:AlternateContent xmlns:mc="http://schemas.openxmlformats.org/markup-compatibility/2006" xmlns:a14="http://schemas.microsoft.com/office/drawing/2010/main">
        <mc:Choice Requires="a14">
          <p:sp>
            <p:nvSpPr>
              <p:cNvPr id="8" name="TextBox 7">
                <a:extLst>
                  <a:ext uri="{FF2B5EF4-FFF2-40B4-BE49-F238E27FC236}">
                    <a16:creationId xmlns:a16="http://schemas.microsoft.com/office/drawing/2014/main" id="{1CA5A14C-F510-C739-3601-3EED60D49906}"/>
                  </a:ext>
                </a:extLst>
              </p:cNvPr>
              <p:cNvSpPr txBox="1"/>
              <p:nvPr/>
            </p:nvSpPr>
            <p:spPr>
              <a:xfrm>
                <a:off x="1090038" y="2591711"/>
                <a:ext cx="7279878" cy="604589"/>
              </a:xfrm>
              <a:prstGeom prst="rect">
                <a:avLst/>
              </a:prstGeom>
              <a:noFill/>
            </p:spPr>
            <p:txBody>
              <a:bodyPr wrap="none" lIns="0" tIns="0" rIns="0" bIns="0" rtlCol="0">
                <a:spAutoFit/>
              </a:bodyPr>
              <a:lstStyle/>
              <a:p>
                <a:pPr/>
                <a14:m>
                  <m:oMathPara xmlns:m="http://schemas.openxmlformats.org/officeDocument/2006/math">
                    <m:o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𝑥</m:t>
                          </m:r>
                        </m:e>
                        <m:sub>
                          <m:r>
                            <a:rPr lang="en-US" i="1">
                              <a:latin typeface="Cambria Math" panose="02040503050406030204" pitchFamily="18" charset="0"/>
                            </a:rPr>
                            <m:t>𝑓</m:t>
                          </m:r>
                        </m:sub>
                      </m:sSub>
                      <m:r>
                        <a:rPr lang="en-US" i="1">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𝑥</m:t>
                          </m:r>
                        </m:e>
                        <m:sub>
                          <m:r>
                            <a:rPr lang="en-US" i="1">
                              <a:latin typeface="Cambria Math" panose="02040503050406030204" pitchFamily="18" charset="0"/>
                            </a:rPr>
                            <m:t>𝑖</m:t>
                          </m:r>
                        </m:sub>
                      </m:sSub>
                      <m:r>
                        <a:rPr lang="en-US" i="1">
                          <a:latin typeface="Cambria Math" panose="02040503050406030204" pitchFamily="18" charset="0"/>
                        </a:rPr>
                        <m:t>+</m:t>
                      </m:r>
                      <m:sSub>
                        <m:sSubPr>
                          <m:ctrlPr>
                            <a:rPr lang="en-US" i="1">
                              <a:latin typeface="Cambria Math" panose="02040503050406030204" pitchFamily="18" charset="0"/>
                            </a:rPr>
                          </m:ctrlPr>
                        </m:sSubPr>
                        <m:e>
                          <m:r>
                            <a:rPr lang="en-US" i="1">
                              <a:latin typeface="Cambria Math" panose="02040503050406030204" pitchFamily="18" charset="0"/>
                            </a:rPr>
                            <m:t>𝑣</m:t>
                          </m:r>
                        </m:e>
                        <m:sub>
                          <m:r>
                            <a:rPr lang="en-US" i="1">
                              <a:latin typeface="Cambria Math" panose="02040503050406030204" pitchFamily="18" charset="0"/>
                            </a:rPr>
                            <m:t>𝑖</m:t>
                          </m:r>
                          <m:r>
                            <a:rPr lang="en-US" b="0" i="1" smtClean="0">
                              <a:latin typeface="Cambria Math" panose="02040503050406030204" pitchFamily="18" charset="0"/>
                            </a:rPr>
                            <m:t>𝑥</m:t>
                          </m:r>
                        </m:sub>
                      </m:sSub>
                      <m:r>
                        <a:rPr lang="en-US" i="1">
                          <a:latin typeface="Cambria Math" panose="02040503050406030204" pitchFamily="18" charset="0"/>
                        </a:rPr>
                        <m:t>𝑡</m:t>
                      </m:r>
                      <m:r>
                        <a:rPr lang="en-US" i="1">
                          <a:latin typeface="Cambria Math" panose="02040503050406030204" pitchFamily="18" charset="0"/>
                        </a:rPr>
                        <m:t>+</m:t>
                      </m:r>
                      <m:box>
                        <m:boxPr>
                          <m:ctrlPr>
                            <a:rPr lang="en-US" i="1" smtClean="0">
                              <a:latin typeface="Cambria Math" panose="02040503050406030204" pitchFamily="18" charset="0"/>
                            </a:rPr>
                          </m:ctrlPr>
                        </m:boxPr>
                        <m:e>
                          <m:box>
                            <m:boxPr>
                              <m:ctrlPr>
                                <a:rPr lang="en-US" b="0" i="1" smtClean="0">
                                  <a:latin typeface="Cambria Math" panose="02040503050406030204" pitchFamily="18" charset="0"/>
                                </a:rPr>
                              </m:ctrlPr>
                            </m:boxPr>
                            <m:e>
                              <m:f>
                                <m:fPr>
                                  <m:ctrlPr>
                                    <a:rPr lang="en-US" b="0" i="1" smtClean="0">
                                      <a:latin typeface="Cambria Math" panose="02040503050406030204" pitchFamily="18" charset="0"/>
                                    </a:rPr>
                                  </m:ctrlPr>
                                </m:fPr>
                                <m:num>
                                  <m:r>
                                    <a:rPr lang="en-US" b="0" i="1" smtClean="0">
                                      <a:latin typeface="Cambria Math" panose="02040503050406030204" pitchFamily="18" charset="0"/>
                                    </a:rPr>
                                    <m:t>1</m:t>
                                  </m:r>
                                </m:num>
                                <m:den>
                                  <m:r>
                                    <a:rPr lang="en-US" b="0" i="1" smtClean="0">
                                      <a:latin typeface="Cambria Math" panose="02040503050406030204" pitchFamily="18" charset="0"/>
                                    </a:rPr>
                                    <m:t>2</m:t>
                                  </m:r>
                                </m:den>
                              </m:f>
                            </m:e>
                          </m:box>
                        </m:e>
                      </m:box>
                      <m:sSub>
                        <m:sSubPr>
                          <m:ctrlPr>
                            <a:rPr lang="en-US" i="1">
                              <a:latin typeface="Cambria Math" panose="02040503050406030204" pitchFamily="18" charset="0"/>
                            </a:rPr>
                          </m:ctrlPr>
                        </m:sSubPr>
                        <m:e>
                          <m:r>
                            <a:rPr lang="en-US" i="1">
                              <a:latin typeface="Cambria Math" panose="02040503050406030204" pitchFamily="18" charset="0"/>
                            </a:rPr>
                            <m:t>𝑎</m:t>
                          </m:r>
                        </m:e>
                        <m:sub>
                          <m:r>
                            <a:rPr lang="en-US" b="0" i="1" smtClean="0">
                              <a:latin typeface="Cambria Math" panose="02040503050406030204" pitchFamily="18" charset="0"/>
                            </a:rPr>
                            <m:t>𝑥</m:t>
                          </m:r>
                        </m:sub>
                      </m:sSub>
                      <m:sSup>
                        <m:sSupPr>
                          <m:ctrlPr>
                            <a:rPr lang="en-US" i="1">
                              <a:latin typeface="Cambria Math" panose="02040503050406030204" pitchFamily="18" charset="0"/>
                            </a:rPr>
                          </m:ctrlPr>
                        </m:sSupPr>
                        <m:e>
                          <m:r>
                            <a:rPr lang="en-US" i="1">
                              <a:latin typeface="Cambria Math" panose="02040503050406030204" pitchFamily="18" charset="0"/>
                            </a:rPr>
                            <m:t>𝑡</m:t>
                          </m:r>
                        </m:e>
                        <m:sup>
                          <m:r>
                            <a:rPr lang="en-US" i="1">
                              <a:latin typeface="Cambria Math" panose="02040503050406030204" pitchFamily="18" charset="0"/>
                            </a:rPr>
                            <m:t>2</m:t>
                          </m:r>
                        </m:sup>
                      </m:sSup>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𝑣</m:t>
                          </m:r>
                        </m:e>
                        <m:sub>
                          <m:r>
                            <a:rPr lang="en-US" b="0" i="1" smtClean="0">
                              <a:latin typeface="Cambria Math" panose="02040503050406030204" pitchFamily="18" charset="0"/>
                            </a:rPr>
                            <m:t>𝑖𝑥</m:t>
                          </m:r>
                        </m:sub>
                      </m:sSub>
                      <m:r>
                        <a:rPr lang="en-US" b="0" i="1" smtClean="0">
                          <a:latin typeface="Cambria Math" panose="02040503050406030204" pitchFamily="18" charset="0"/>
                        </a:rPr>
                        <m:t>𝑡</m:t>
                      </m:r>
                      <m:r>
                        <a:rPr lang="en-US" b="0" i="1" smtClean="0">
                          <a:latin typeface="Cambria Math" panose="02040503050406030204" pitchFamily="18" charset="0"/>
                          <a:ea typeface="Cambria Math" panose="02040503050406030204" pitchFamily="18" charset="0"/>
                        </a:rPr>
                        <m:t>→</m:t>
                      </m:r>
                      <m:r>
                        <a:rPr lang="en-US" b="0" i="1" smtClean="0">
                          <a:latin typeface="Cambria Math" panose="02040503050406030204" pitchFamily="18" charset="0"/>
                        </a:rPr>
                        <m:t>𝑡</m:t>
                      </m:r>
                      <m:r>
                        <a:rPr lang="en-US" b="0" i="1" smtClean="0">
                          <a:latin typeface="Cambria Math" panose="02040503050406030204" pitchFamily="18" charset="0"/>
                          <a:ea typeface="Cambria Math" panose="02040503050406030204" pitchFamily="18" charset="0"/>
                        </a:rPr>
                        <m:t>=</m:t>
                      </m:r>
                      <m:f>
                        <m:fPr>
                          <m:ctrlPr>
                            <a:rPr lang="en-US" i="1">
                              <a:latin typeface="Cambria Math" panose="02040503050406030204" pitchFamily="18" charset="0"/>
                            </a:rPr>
                          </m:ctrlPr>
                        </m:fPr>
                        <m:num>
                          <m:sSub>
                            <m:sSubPr>
                              <m:ctrlPr>
                                <a:rPr lang="en-US" i="1">
                                  <a:latin typeface="Cambria Math" panose="02040503050406030204" pitchFamily="18" charset="0"/>
                                </a:rPr>
                              </m:ctrlPr>
                            </m:sSubPr>
                            <m:e>
                              <m:r>
                                <a:rPr lang="en-US" i="1">
                                  <a:latin typeface="Cambria Math" panose="02040503050406030204" pitchFamily="18" charset="0"/>
                                </a:rPr>
                                <m:t>𝑥</m:t>
                              </m:r>
                            </m:e>
                            <m:sub>
                              <m:r>
                                <a:rPr lang="en-US" i="1">
                                  <a:latin typeface="Cambria Math" panose="02040503050406030204" pitchFamily="18" charset="0"/>
                                </a:rPr>
                                <m:t>𝑓</m:t>
                              </m:r>
                            </m:sub>
                          </m:sSub>
                        </m:num>
                        <m:den>
                          <m:sSub>
                            <m:sSubPr>
                              <m:ctrlPr>
                                <a:rPr lang="en-US" b="0" i="1" smtClean="0">
                                  <a:latin typeface="Cambria Math" panose="02040503050406030204" pitchFamily="18" charset="0"/>
                                  <a:ea typeface="Cambria Math" panose="02040503050406030204" pitchFamily="18" charset="0"/>
                                </a:rPr>
                              </m:ctrlPr>
                            </m:sSubPr>
                            <m:e>
                              <m:r>
                                <a:rPr lang="en-US" b="0" i="1" smtClean="0">
                                  <a:latin typeface="Cambria Math" panose="02040503050406030204" pitchFamily="18" charset="0"/>
                                  <a:ea typeface="Cambria Math" panose="02040503050406030204" pitchFamily="18" charset="0"/>
                                </a:rPr>
                                <m:t>𝑣</m:t>
                              </m:r>
                            </m:e>
                            <m:sub>
                              <m:r>
                                <a:rPr lang="en-US" b="0" i="1" smtClean="0">
                                  <a:latin typeface="Cambria Math" panose="02040503050406030204" pitchFamily="18" charset="0"/>
                                  <a:ea typeface="Cambria Math" panose="02040503050406030204" pitchFamily="18" charset="0"/>
                                </a:rPr>
                                <m:t>𝑖𝑥</m:t>
                              </m:r>
                            </m:sub>
                          </m:sSub>
                        </m:den>
                      </m:f>
                      <m:r>
                        <a:rPr lang="en-US" b="0" i="1" smtClean="0">
                          <a:latin typeface="Cambria Math" panose="02040503050406030204" pitchFamily="18" charset="0"/>
                          <a:ea typeface="Cambria Math" panose="02040503050406030204" pitchFamily="18" charset="0"/>
                        </a:rPr>
                        <m:t>=</m:t>
                      </m:r>
                      <m:f>
                        <m:fPr>
                          <m:ctrlPr>
                            <a:rPr lang="en-US" b="0" i="1" smtClean="0">
                              <a:latin typeface="Cambria Math" panose="02040503050406030204" pitchFamily="18" charset="0"/>
                              <a:ea typeface="Cambria Math" panose="02040503050406030204" pitchFamily="18" charset="0"/>
                            </a:rPr>
                          </m:ctrlPr>
                        </m:fPr>
                        <m:num>
                          <m:sSub>
                            <m:sSubPr>
                              <m:ctrlPr>
                                <a:rPr lang="en-US" b="0" i="1" smtClean="0">
                                  <a:latin typeface="Cambria Math" panose="02040503050406030204" pitchFamily="18" charset="0"/>
                                  <a:ea typeface="Cambria Math" panose="02040503050406030204" pitchFamily="18" charset="0"/>
                                </a:rPr>
                              </m:ctrlPr>
                            </m:sSubPr>
                            <m:e>
                              <m:r>
                                <a:rPr lang="en-US" b="0" i="1" smtClean="0">
                                  <a:latin typeface="Cambria Math" panose="02040503050406030204" pitchFamily="18" charset="0"/>
                                  <a:ea typeface="Cambria Math" panose="02040503050406030204" pitchFamily="18" charset="0"/>
                                </a:rPr>
                                <m:t>𝑥</m:t>
                              </m:r>
                            </m:e>
                            <m:sub>
                              <m:r>
                                <a:rPr lang="en-US" b="0" i="1" smtClean="0">
                                  <a:latin typeface="Cambria Math" panose="02040503050406030204" pitchFamily="18" charset="0"/>
                                  <a:ea typeface="Cambria Math" panose="02040503050406030204" pitchFamily="18" charset="0"/>
                                </a:rPr>
                                <m:t>𝑓</m:t>
                              </m:r>
                            </m:sub>
                          </m:sSub>
                        </m:num>
                        <m:den>
                          <m:sSub>
                            <m:sSubPr>
                              <m:ctrlPr>
                                <a:rPr lang="en-US" b="0" i="1" smtClean="0">
                                  <a:latin typeface="Cambria Math" panose="02040503050406030204" pitchFamily="18" charset="0"/>
                                  <a:ea typeface="Cambria Math" panose="02040503050406030204" pitchFamily="18" charset="0"/>
                                </a:rPr>
                              </m:ctrlPr>
                            </m:sSubPr>
                            <m:e>
                              <m:r>
                                <a:rPr lang="en-US" b="0" i="1" smtClean="0">
                                  <a:latin typeface="Cambria Math" panose="02040503050406030204" pitchFamily="18" charset="0"/>
                                  <a:ea typeface="Cambria Math" panose="02040503050406030204" pitchFamily="18" charset="0"/>
                                </a:rPr>
                                <m:t>𝑣</m:t>
                              </m:r>
                            </m:e>
                            <m:sub>
                              <m:r>
                                <a:rPr lang="en-US" b="0" i="1" smtClean="0">
                                  <a:latin typeface="Cambria Math" panose="02040503050406030204" pitchFamily="18" charset="0"/>
                                  <a:ea typeface="Cambria Math" panose="02040503050406030204" pitchFamily="18" charset="0"/>
                                </a:rPr>
                                <m:t>𝑖</m:t>
                              </m:r>
                            </m:sub>
                          </m:sSub>
                          <m:func>
                            <m:funcPr>
                              <m:ctrlPr>
                                <a:rPr lang="en-US" b="0" i="0" smtClean="0">
                                  <a:latin typeface="Cambria Math" panose="02040503050406030204" pitchFamily="18" charset="0"/>
                                  <a:ea typeface="Cambria Math" panose="02040503050406030204" pitchFamily="18" charset="0"/>
                                </a:rPr>
                              </m:ctrlPr>
                            </m:funcPr>
                            <m:fName>
                              <m:r>
                                <m:rPr>
                                  <m:sty m:val="p"/>
                                </m:rPr>
                                <a:rPr lang="en-US" b="0" i="0" smtClean="0">
                                  <a:latin typeface="Cambria Math" panose="02040503050406030204" pitchFamily="18" charset="0"/>
                                  <a:ea typeface="Cambria Math" panose="02040503050406030204" pitchFamily="18" charset="0"/>
                                </a:rPr>
                                <m:t>cos</m:t>
                              </m:r>
                            </m:fName>
                            <m:e>
                              <m:r>
                                <a:rPr lang="en-US" b="0" i="1" smtClean="0">
                                  <a:latin typeface="Cambria Math" panose="02040503050406030204" pitchFamily="18" charset="0"/>
                                  <a:ea typeface="Cambria Math" panose="02040503050406030204" pitchFamily="18" charset="0"/>
                                </a:rPr>
                                <m:t>𝜃</m:t>
                              </m:r>
                            </m:e>
                          </m:func>
                        </m:den>
                      </m:f>
                      <m:r>
                        <a:rPr lang="en-US" b="0" i="1" smtClean="0">
                          <a:latin typeface="Cambria Math" panose="02040503050406030204" pitchFamily="18" charset="0"/>
                          <a:ea typeface="Cambria Math" panose="02040503050406030204" pitchFamily="18" charset="0"/>
                        </a:rPr>
                        <m:t>=</m:t>
                      </m:r>
                      <m:f>
                        <m:fPr>
                          <m:ctrlPr>
                            <a:rPr lang="en-US" b="0" i="1" smtClean="0">
                              <a:latin typeface="Cambria Math" panose="02040503050406030204" pitchFamily="18" charset="0"/>
                              <a:ea typeface="Cambria Math" panose="02040503050406030204" pitchFamily="18" charset="0"/>
                            </a:rPr>
                          </m:ctrlPr>
                        </m:fPr>
                        <m:num>
                          <m:r>
                            <a:rPr lang="en-US" b="0" i="1" smtClean="0">
                              <a:latin typeface="Cambria Math" panose="02040503050406030204" pitchFamily="18" charset="0"/>
                              <a:ea typeface="Cambria Math" panose="02040503050406030204" pitchFamily="18" charset="0"/>
                            </a:rPr>
                            <m:t>10</m:t>
                          </m:r>
                          <m:r>
                            <a:rPr lang="en-US" b="0" i="1" smtClean="0">
                              <a:latin typeface="Cambria Math" panose="02040503050406030204" pitchFamily="18" charset="0"/>
                              <a:ea typeface="Cambria Math" panose="02040503050406030204" pitchFamily="18" charset="0"/>
                            </a:rPr>
                            <m:t>𝑚</m:t>
                          </m:r>
                        </m:num>
                        <m:den>
                          <m:r>
                            <m:rPr>
                              <m:brk m:alnAt="63"/>
                            </m:rPr>
                            <a:rPr lang="en-US" b="0" i="1" smtClean="0">
                              <a:latin typeface="Cambria Math" panose="02040503050406030204" pitchFamily="18" charset="0"/>
                              <a:ea typeface="Cambria Math" panose="02040503050406030204" pitchFamily="18" charset="0"/>
                            </a:rPr>
                            <m:t>1</m:t>
                          </m:r>
                          <m:r>
                            <m:rPr>
                              <m:brk m:alnAt="63"/>
                            </m:rPr>
                            <a:rPr lang="en-US" b="0" i="1" smtClean="0">
                              <a:latin typeface="Cambria Math" panose="02040503050406030204" pitchFamily="18" charset="0"/>
                              <a:ea typeface="Cambria Math" panose="02040503050406030204" pitchFamily="18" charset="0"/>
                            </a:rPr>
                            <m:t>0</m:t>
                          </m:r>
                          <m:r>
                            <m:rPr>
                              <m:brk m:alnAt="63"/>
                            </m:rPr>
                            <a:rPr lang="en-US" b="0" i="1" smtClean="0">
                              <a:latin typeface="Cambria Math" panose="02040503050406030204" pitchFamily="18" charset="0"/>
                              <a:ea typeface="Cambria Math" panose="02040503050406030204" pitchFamily="18" charset="0"/>
                            </a:rPr>
                            <m:t>.</m:t>
                          </m:r>
                          <m:r>
                            <m:rPr>
                              <m:brk m:alnAt="63"/>
                            </m:rPr>
                            <a:rPr lang="en-US" b="0" i="1" smtClean="0">
                              <a:latin typeface="Cambria Math" panose="02040503050406030204" pitchFamily="18" charset="0"/>
                              <a:ea typeface="Cambria Math" panose="02040503050406030204" pitchFamily="18" charset="0"/>
                            </a:rPr>
                            <m:t>7</m:t>
                          </m:r>
                          <m:box>
                            <m:boxPr>
                              <m:ctrlPr>
                                <a:rPr lang="en-US" b="0" i="1" smtClean="0">
                                  <a:latin typeface="Cambria Math" panose="02040503050406030204" pitchFamily="18" charset="0"/>
                                  <a:ea typeface="Cambria Math" panose="02040503050406030204" pitchFamily="18" charset="0"/>
                                </a:rPr>
                              </m:ctrlPr>
                            </m:boxPr>
                            <m:e>
                              <m:f>
                                <m:fPr>
                                  <m:ctrlPr>
                                    <a:rPr lang="en-US" b="0" i="1" smtClean="0">
                                      <a:latin typeface="Cambria Math" panose="02040503050406030204" pitchFamily="18" charset="0"/>
                                      <a:ea typeface="Cambria Math" panose="02040503050406030204" pitchFamily="18" charset="0"/>
                                    </a:rPr>
                                  </m:ctrlPr>
                                </m:fPr>
                                <m:num>
                                  <m:r>
                                    <a:rPr lang="en-US" b="0" i="1" smtClean="0">
                                      <a:latin typeface="Cambria Math" panose="02040503050406030204" pitchFamily="18" charset="0"/>
                                      <a:ea typeface="Cambria Math" panose="02040503050406030204" pitchFamily="18" charset="0"/>
                                    </a:rPr>
                                    <m:t>𝑚</m:t>
                                  </m:r>
                                </m:num>
                                <m:den>
                                  <m:r>
                                    <a:rPr lang="en-US" b="0" i="1" smtClean="0">
                                      <a:latin typeface="Cambria Math" panose="02040503050406030204" pitchFamily="18" charset="0"/>
                                      <a:ea typeface="Cambria Math" panose="02040503050406030204" pitchFamily="18" charset="0"/>
                                    </a:rPr>
                                    <m:t>𝑠</m:t>
                                  </m:r>
                                </m:den>
                              </m:f>
                            </m:e>
                          </m:box>
                          <m:func>
                            <m:funcPr>
                              <m:ctrlPr>
                                <a:rPr lang="en-US" b="0" i="0" smtClean="0">
                                  <a:latin typeface="Cambria Math" panose="02040503050406030204" pitchFamily="18" charset="0"/>
                                  <a:ea typeface="Cambria Math" panose="02040503050406030204" pitchFamily="18" charset="0"/>
                                </a:rPr>
                              </m:ctrlPr>
                            </m:funcPr>
                            <m:fName>
                              <m:r>
                                <m:rPr>
                                  <m:sty m:val="p"/>
                                </m:rPr>
                                <a:rPr lang="en-US" b="0" i="0" smtClean="0">
                                  <a:latin typeface="Cambria Math" panose="02040503050406030204" pitchFamily="18" charset="0"/>
                                  <a:ea typeface="Cambria Math" panose="02040503050406030204" pitchFamily="18" charset="0"/>
                                </a:rPr>
                                <m:t>cos</m:t>
                              </m:r>
                            </m:fName>
                            <m:e>
                              <m:r>
                                <a:rPr lang="en-US" b="0" i="1" smtClean="0">
                                  <a:latin typeface="Cambria Math" panose="02040503050406030204" pitchFamily="18" charset="0"/>
                                  <a:ea typeface="Cambria Math" panose="02040503050406030204" pitchFamily="18" charset="0"/>
                                </a:rPr>
                                <m:t>40</m:t>
                              </m:r>
                            </m:e>
                          </m:func>
                        </m:den>
                      </m:f>
                      <m:r>
                        <a:rPr lang="en-US" b="0" i="1" smtClean="0">
                          <a:latin typeface="Cambria Math" panose="02040503050406030204" pitchFamily="18" charset="0"/>
                          <a:ea typeface="Cambria Math" panose="02040503050406030204" pitchFamily="18" charset="0"/>
                        </a:rPr>
                        <m:t>=1.2</m:t>
                      </m:r>
                      <m:r>
                        <a:rPr lang="en-US" b="0" i="1" smtClean="0">
                          <a:latin typeface="Cambria Math" panose="02040503050406030204" pitchFamily="18" charset="0"/>
                          <a:ea typeface="Cambria Math" panose="02040503050406030204" pitchFamily="18" charset="0"/>
                        </a:rPr>
                        <m:t>𝑠</m:t>
                      </m:r>
                    </m:oMath>
                  </m:oMathPara>
                </a14:m>
                <a:endParaRPr lang="en-US" dirty="0"/>
              </a:p>
            </p:txBody>
          </p:sp>
        </mc:Choice>
        <mc:Fallback xmlns="">
          <p:sp>
            <p:nvSpPr>
              <p:cNvPr id="8" name="TextBox 7">
                <a:extLst>
                  <a:ext uri="{FF2B5EF4-FFF2-40B4-BE49-F238E27FC236}">
                    <a16:creationId xmlns:a16="http://schemas.microsoft.com/office/drawing/2014/main" id="{1CA5A14C-F510-C739-3601-3EED60D49906}"/>
                  </a:ext>
                </a:extLst>
              </p:cNvPr>
              <p:cNvSpPr txBox="1">
                <a:spLocks noRot="1" noChangeAspect="1" noMove="1" noResize="1" noEditPoints="1" noAdjustHandles="1" noChangeArrowheads="1" noChangeShapeType="1" noTextEdit="1"/>
              </p:cNvSpPr>
              <p:nvPr/>
            </p:nvSpPr>
            <p:spPr>
              <a:xfrm>
                <a:off x="1090038" y="2591711"/>
                <a:ext cx="7279878" cy="604589"/>
              </a:xfrm>
              <a:prstGeom prst="rect">
                <a:avLst/>
              </a:prstGeom>
              <a:blipFill>
                <a:blip r:embed="rId2"/>
                <a:stretch>
                  <a:fillRect t="-4167" b="-4167"/>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9" name="TextBox 8">
                <a:extLst>
                  <a:ext uri="{FF2B5EF4-FFF2-40B4-BE49-F238E27FC236}">
                    <a16:creationId xmlns:a16="http://schemas.microsoft.com/office/drawing/2014/main" id="{6FD96D20-BF2B-5878-A8E2-4B456E9634CD}"/>
                  </a:ext>
                </a:extLst>
              </p:cNvPr>
              <p:cNvSpPr txBox="1"/>
              <p:nvPr/>
            </p:nvSpPr>
            <p:spPr>
              <a:xfrm>
                <a:off x="783302" y="3954209"/>
                <a:ext cx="9895113" cy="415050"/>
              </a:xfrm>
              <a:prstGeom prst="rect">
                <a:avLst/>
              </a:prstGeom>
              <a:noFill/>
            </p:spPr>
            <p:txBody>
              <a:bodyPr wrap="square">
                <a:spAutoFit/>
              </a:bodyPr>
              <a:lstStyle/>
              <a:p>
                <a:pPr/>
                <a14:m>
                  <m:oMathPara xmlns:m="http://schemas.openxmlformats.org/officeDocument/2006/math">
                    <m:oMath>
                      <m:sSub>
                        <m:sSubPr>
                          <m:ctrlPr>
                            <a:rPr lang="en-US" sz="1800" b="0" i="1" smtClean="0">
                              <a:latin typeface="Cambria Math" panose="02040503050406030204" pitchFamily="18" charset="0"/>
                            </a:rPr>
                          </m:ctrlPr>
                        </m:sSubPr>
                        <m:e>
                          <m:r>
                            <a:rPr lang="en-US" sz="1800" b="0" i="1" smtClean="0">
                              <a:latin typeface="Cambria Math" panose="02040503050406030204" pitchFamily="18" charset="0"/>
                            </a:rPr>
                            <m:t>𝑦</m:t>
                          </m:r>
                        </m:e>
                        <m:sub>
                          <m:r>
                            <a:rPr lang="en-US" sz="1800" i="1">
                              <a:latin typeface="Cambria Math" panose="02040503050406030204" pitchFamily="18" charset="0"/>
                            </a:rPr>
                            <m:t>𝑓</m:t>
                          </m:r>
                        </m:sub>
                      </m:sSub>
                      <m:r>
                        <a:rPr lang="en-US" sz="1800" i="1">
                          <a:latin typeface="Cambria Math" panose="02040503050406030204" pitchFamily="18" charset="0"/>
                        </a:rPr>
                        <m:t>=</m:t>
                      </m:r>
                      <m:sSub>
                        <m:sSubPr>
                          <m:ctrlPr>
                            <a:rPr lang="en-US" sz="1800" b="0" i="1" smtClean="0">
                              <a:latin typeface="Cambria Math" panose="02040503050406030204" pitchFamily="18" charset="0"/>
                            </a:rPr>
                          </m:ctrlPr>
                        </m:sSubPr>
                        <m:e>
                          <m:r>
                            <a:rPr lang="en-US" sz="1800" b="0" i="1" smtClean="0">
                              <a:latin typeface="Cambria Math" panose="02040503050406030204" pitchFamily="18" charset="0"/>
                            </a:rPr>
                            <m:t>𝑦</m:t>
                          </m:r>
                        </m:e>
                        <m:sub>
                          <m:r>
                            <a:rPr lang="en-US" sz="1800" i="1">
                              <a:latin typeface="Cambria Math" panose="02040503050406030204" pitchFamily="18" charset="0"/>
                            </a:rPr>
                            <m:t>𝑖</m:t>
                          </m:r>
                        </m:sub>
                      </m:sSub>
                      <m:r>
                        <a:rPr lang="en-US" sz="1800" i="1">
                          <a:latin typeface="Cambria Math" panose="02040503050406030204" pitchFamily="18" charset="0"/>
                        </a:rPr>
                        <m:t>+</m:t>
                      </m:r>
                      <m:sSub>
                        <m:sSubPr>
                          <m:ctrlPr>
                            <a:rPr lang="en-US" sz="1800" i="1">
                              <a:latin typeface="Cambria Math" panose="02040503050406030204" pitchFamily="18" charset="0"/>
                            </a:rPr>
                          </m:ctrlPr>
                        </m:sSubPr>
                        <m:e>
                          <m:r>
                            <a:rPr lang="en-US" sz="1800" i="1">
                              <a:latin typeface="Cambria Math" panose="02040503050406030204" pitchFamily="18" charset="0"/>
                            </a:rPr>
                            <m:t>𝑣</m:t>
                          </m:r>
                        </m:e>
                        <m:sub>
                          <m:r>
                            <a:rPr lang="en-US" sz="1800" i="1">
                              <a:latin typeface="Cambria Math" panose="02040503050406030204" pitchFamily="18" charset="0"/>
                            </a:rPr>
                            <m:t>𝑖</m:t>
                          </m:r>
                          <m:r>
                            <a:rPr lang="en-US" sz="1800" b="0" i="1" smtClean="0">
                              <a:latin typeface="Cambria Math" panose="02040503050406030204" pitchFamily="18" charset="0"/>
                            </a:rPr>
                            <m:t>𝑦</m:t>
                          </m:r>
                        </m:sub>
                      </m:sSub>
                      <m:r>
                        <a:rPr lang="en-US" sz="1800" i="1">
                          <a:latin typeface="Cambria Math" panose="02040503050406030204" pitchFamily="18" charset="0"/>
                        </a:rPr>
                        <m:t>𝑡</m:t>
                      </m:r>
                      <m:r>
                        <a:rPr lang="en-US" sz="1800" i="1">
                          <a:latin typeface="Cambria Math" panose="02040503050406030204" pitchFamily="18" charset="0"/>
                        </a:rPr>
                        <m:t>+</m:t>
                      </m:r>
                      <m:box>
                        <m:boxPr>
                          <m:ctrlPr>
                            <a:rPr lang="en-US" sz="1800" b="0" i="1" smtClean="0">
                              <a:latin typeface="Cambria Math" panose="02040503050406030204" pitchFamily="18" charset="0"/>
                            </a:rPr>
                          </m:ctrlPr>
                        </m:boxPr>
                        <m:e>
                          <m:f>
                            <m:fPr>
                              <m:ctrlPr>
                                <a:rPr lang="en-US" sz="1800" b="0" i="1" smtClean="0">
                                  <a:latin typeface="Cambria Math" panose="02040503050406030204" pitchFamily="18" charset="0"/>
                                </a:rPr>
                              </m:ctrlPr>
                            </m:fPr>
                            <m:num>
                              <m:r>
                                <a:rPr lang="en-US" sz="1800" b="0" i="1" smtClean="0">
                                  <a:latin typeface="Cambria Math" panose="02040503050406030204" pitchFamily="18" charset="0"/>
                                </a:rPr>
                                <m:t>1</m:t>
                              </m:r>
                            </m:num>
                            <m:den>
                              <m:r>
                                <a:rPr lang="en-US" sz="1800" b="0" i="1" smtClean="0">
                                  <a:latin typeface="Cambria Math" panose="02040503050406030204" pitchFamily="18" charset="0"/>
                                </a:rPr>
                                <m:t>2</m:t>
                              </m:r>
                            </m:den>
                          </m:f>
                        </m:e>
                      </m:box>
                      <m:sSub>
                        <m:sSubPr>
                          <m:ctrlPr>
                            <a:rPr lang="en-US" sz="1800" i="1">
                              <a:latin typeface="Cambria Math" panose="02040503050406030204" pitchFamily="18" charset="0"/>
                            </a:rPr>
                          </m:ctrlPr>
                        </m:sSubPr>
                        <m:e>
                          <m:r>
                            <a:rPr lang="en-US" sz="1800" i="1">
                              <a:latin typeface="Cambria Math" panose="02040503050406030204" pitchFamily="18" charset="0"/>
                            </a:rPr>
                            <m:t>𝑎</m:t>
                          </m:r>
                        </m:e>
                        <m:sub>
                          <m:r>
                            <a:rPr lang="en-US" sz="1800" b="0" i="1" smtClean="0">
                              <a:latin typeface="Cambria Math" panose="02040503050406030204" pitchFamily="18" charset="0"/>
                            </a:rPr>
                            <m:t>𝑦</m:t>
                          </m:r>
                        </m:sub>
                      </m:sSub>
                      <m:sSup>
                        <m:sSupPr>
                          <m:ctrlPr>
                            <a:rPr lang="en-US" sz="1800" i="1">
                              <a:latin typeface="Cambria Math" panose="02040503050406030204" pitchFamily="18" charset="0"/>
                            </a:rPr>
                          </m:ctrlPr>
                        </m:sSupPr>
                        <m:e>
                          <m:r>
                            <a:rPr lang="en-US" sz="1800" i="1">
                              <a:latin typeface="Cambria Math" panose="02040503050406030204" pitchFamily="18" charset="0"/>
                            </a:rPr>
                            <m:t>𝑡</m:t>
                          </m:r>
                        </m:e>
                        <m:sup>
                          <m:r>
                            <a:rPr lang="en-US" sz="1800" i="1">
                              <a:latin typeface="Cambria Math" panose="02040503050406030204" pitchFamily="18" charset="0"/>
                            </a:rPr>
                            <m:t>2</m:t>
                          </m:r>
                        </m:sup>
                      </m:sSup>
                      <m:r>
                        <a:rPr lang="en-US" sz="1800" i="1" smtClean="0">
                          <a:latin typeface="Cambria Math" panose="02040503050406030204" pitchFamily="18" charset="0"/>
                          <a:ea typeface="Cambria Math" panose="02040503050406030204" pitchFamily="18" charset="0"/>
                        </a:rPr>
                        <m:t>→</m:t>
                      </m:r>
                      <m:r>
                        <a:rPr lang="en-US" sz="1800" b="0" i="1" smtClean="0">
                          <a:latin typeface="Cambria Math" panose="02040503050406030204" pitchFamily="18" charset="0"/>
                          <a:ea typeface="Cambria Math" panose="02040503050406030204" pitchFamily="18" charset="0"/>
                        </a:rPr>
                        <m:t>1.05=</m:t>
                      </m:r>
                      <m:d>
                        <m:dPr>
                          <m:ctrlPr>
                            <a:rPr lang="en-US" sz="1800" b="0" i="1" smtClean="0">
                              <a:latin typeface="Cambria Math" panose="02040503050406030204" pitchFamily="18" charset="0"/>
                              <a:ea typeface="Cambria Math" panose="02040503050406030204" pitchFamily="18" charset="0"/>
                            </a:rPr>
                          </m:ctrlPr>
                        </m:dPr>
                        <m:e>
                          <m:r>
                            <a:rPr lang="en-US" sz="1800" b="0" i="1" smtClean="0">
                              <a:latin typeface="Cambria Math" panose="02040503050406030204" pitchFamily="18" charset="0"/>
                              <a:ea typeface="Cambria Math" panose="02040503050406030204" pitchFamily="18" charset="0"/>
                            </a:rPr>
                            <m:t>10.7</m:t>
                          </m:r>
                          <m:func>
                            <m:funcPr>
                              <m:ctrlPr>
                                <a:rPr lang="en-US" sz="1800" b="0" i="0" smtClean="0">
                                  <a:latin typeface="Cambria Math" panose="02040503050406030204" pitchFamily="18" charset="0"/>
                                  <a:ea typeface="Cambria Math" panose="02040503050406030204" pitchFamily="18" charset="0"/>
                                </a:rPr>
                              </m:ctrlPr>
                            </m:funcPr>
                            <m:fName>
                              <m:r>
                                <m:rPr>
                                  <m:sty m:val="p"/>
                                </m:rPr>
                                <a:rPr lang="en-US" sz="1800" b="0" i="0" smtClean="0">
                                  <a:latin typeface="Cambria Math" panose="02040503050406030204" pitchFamily="18" charset="0"/>
                                  <a:ea typeface="Cambria Math" panose="02040503050406030204" pitchFamily="18" charset="0"/>
                                </a:rPr>
                                <m:t>sin</m:t>
                              </m:r>
                            </m:fName>
                            <m:e>
                              <m:r>
                                <a:rPr lang="en-US" sz="1800" b="0" i="1" smtClean="0">
                                  <a:latin typeface="Cambria Math" panose="02040503050406030204" pitchFamily="18" charset="0"/>
                                  <a:ea typeface="Cambria Math" panose="02040503050406030204" pitchFamily="18" charset="0"/>
                                </a:rPr>
                                <m:t>40</m:t>
                              </m:r>
                            </m:e>
                          </m:func>
                        </m:e>
                      </m:d>
                      <m:r>
                        <a:rPr lang="en-US" sz="1800" b="0" i="1" smtClean="0">
                          <a:latin typeface="Cambria Math" panose="02040503050406030204" pitchFamily="18" charset="0"/>
                          <a:ea typeface="Cambria Math" panose="02040503050406030204" pitchFamily="18" charset="0"/>
                        </a:rPr>
                        <m:t>𝑡</m:t>
                      </m:r>
                      <m:r>
                        <a:rPr lang="en-US" sz="1800" b="0" i="1" smtClean="0">
                          <a:latin typeface="Cambria Math" panose="02040503050406030204" pitchFamily="18" charset="0"/>
                          <a:ea typeface="Cambria Math" panose="02040503050406030204" pitchFamily="18" charset="0"/>
                        </a:rPr>
                        <m:t>−4.9</m:t>
                      </m:r>
                      <m:sSup>
                        <m:sSupPr>
                          <m:ctrlPr>
                            <a:rPr lang="en-US" sz="1800" b="0" i="1" smtClean="0">
                              <a:latin typeface="Cambria Math" panose="02040503050406030204" pitchFamily="18" charset="0"/>
                              <a:ea typeface="Cambria Math" panose="02040503050406030204" pitchFamily="18" charset="0"/>
                            </a:rPr>
                          </m:ctrlPr>
                        </m:sSupPr>
                        <m:e>
                          <m:r>
                            <a:rPr lang="en-US" sz="1800" b="0" i="1" smtClean="0">
                              <a:latin typeface="Cambria Math" panose="02040503050406030204" pitchFamily="18" charset="0"/>
                              <a:ea typeface="Cambria Math" panose="02040503050406030204" pitchFamily="18" charset="0"/>
                            </a:rPr>
                            <m:t>𝑡</m:t>
                          </m:r>
                        </m:e>
                        <m:sup>
                          <m:r>
                            <a:rPr lang="en-US" sz="1800" b="0" i="1" smtClean="0">
                              <a:latin typeface="Cambria Math" panose="02040503050406030204" pitchFamily="18" charset="0"/>
                              <a:ea typeface="Cambria Math" panose="02040503050406030204" pitchFamily="18" charset="0"/>
                            </a:rPr>
                            <m:t>2</m:t>
                          </m:r>
                        </m:sup>
                      </m:sSup>
                      <m:r>
                        <a:rPr lang="en-US" sz="1800" b="0" i="1" smtClean="0">
                          <a:latin typeface="Cambria Math" panose="02040503050406030204" pitchFamily="18" charset="0"/>
                          <a:ea typeface="Cambria Math" panose="02040503050406030204" pitchFamily="18" charset="0"/>
                        </a:rPr>
                        <m:t>→0=4.9</m:t>
                      </m:r>
                      <m:sSup>
                        <m:sSupPr>
                          <m:ctrlPr>
                            <a:rPr lang="en-US" sz="1800" b="0" i="1" smtClean="0">
                              <a:latin typeface="Cambria Math" panose="02040503050406030204" pitchFamily="18" charset="0"/>
                              <a:ea typeface="Cambria Math" panose="02040503050406030204" pitchFamily="18" charset="0"/>
                            </a:rPr>
                          </m:ctrlPr>
                        </m:sSupPr>
                        <m:e>
                          <m:r>
                            <a:rPr lang="en-US" sz="1800" b="0" i="1" smtClean="0">
                              <a:latin typeface="Cambria Math" panose="02040503050406030204" pitchFamily="18" charset="0"/>
                              <a:ea typeface="Cambria Math" panose="02040503050406030204" pitchFamily="18" charset="0"/>
                            </a:rPr>
                            <m:t>𝑡</m:t>
                          </m:r>
                        </m:e>
                        <m:sup>
                          <m:r>
                            <a:rPr lang="en-US" sz="1800" b="0" i="1" smtClean="0">
                              <a:latin typeface="Cambria Math" panose="02040503050406030204" pitchFamily="18" charset="0"/>
                              <a:ea typeface="Cambria Math" panose="02040503050406030204" pitchFamily="18" charset="0"/>
                            </a:rPr>
                            <m:t>2</m:t>
                          </m:r>
                        </m:sup>
                      </m:sSup>
                      <m:r>
                        <a:rPr lang="en-US" sz="1800" b="0" i="1" smtClean="0">
                          <a:latin typeface="Cambria Math" panose="02040503050406030204" pitchFamily="18" charset="0"/>
                          <a:ea typeface="Cambria Math" panose="02040503050406030204" pitchFamily="18" charset="0"/>
                        </a:rPr>
                        <m:t>−6.9 </m:t>
                      </m:r>
                      <m:r>
                        <a:rPr lang="en-US" sz="1800" b="0" i="1" smtClean="0">
                          <a:latin typeface="Cambria Math" panose="02040503050406030204" pitchFamily="18" charset="0"/>
                          <a:ea typeface="Cambria Math" panose="02040503050406030204" pitchFamily="18" charset="0"/>
                        </a:rPr>
                        <m:t>𝑡</m:t>
                      </m:r>
                      <m:r>
                        <a:rPr lang="en-US" sz="1800" b="0" i="1" smtClean="0">
                          <a:latin typeface="Cambria Math" panose="02040503050406030204" pitchFamily="18" charset="0"/>
                          <a:ea typeface="Cambria Math" panose="02040503050406030204" pitchFamily="18" charset="0"/>
                        </a:rPr>
                        <m:t>+1.05=0</m:t>
                      </m:r>
                    </m:oMath>
                  </m:oMathPara>
                </a14:m>
                <a:endParaRPr lang="en-US" dirty="0"/>
              </a:p>
            </p:txBody>
          </p:sp>
        </mc:Choice>
        <mc:Fallback xmlns="">
          <p:sp>
            <p:nvSpPr>
              <p:cNvPr id="9" name="TextBox 8">
                <a:extLst>
                  <a:ext uri="{FF2B5EF4-FFF2-40B4-BE49-F238E27FC236}">
                    <a16:creationId xmlns:a16="http://schemas.microsoft.com/office/drawing/2014/main" id="{6FD96D20-BF2B-5878-A8E2-4B456E9634CD}"/>
                  </a:ext>
                </a:extLst>
              </p:cNvPr>
              <p:cNvSpPr txBox="1">
                <a:spLocks noRot="1" noChangeAspect="1" noMove="1" noResize="1" noEditPoints="1" noAdjustHandles="1" noChangeArrowheads="1" noChangeShapeType="1" noTextEdit="1"/>
              </p:cNvSpPr>
              <p:nvPr/>
            </p:nvSpPr>
            <p:spPr>
              <a:xfrm>
                <a:off x="783302" y="3954209"/>
                <a:ext cx="9895113" cy="415050"/>
              </a:xfrm>
              <a:prstGeom prst="rect">
                <a:avLst/>
              </a:prstGeom>
              <a:blipFill>
                <a:blip r:embed="rId3"/>
                <a:stretch>
                  <a:fillRect b="-8824"/>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0" name="TextBox 9">
                <a:extLst>
                  <a:ext uri="{FF2B5EF4-FFF2-40B4-BE49-F238E27FC236}">
                    <a16:creationId xmlns:a16="http://schemas.microsoft.com/office/drawing/2014/main" id="{32A58902-6ADA-7446-A4AF-AC605EB8C7E6}"/>
                  </a:ext>
                </a:extLst>
              </p:cNvPr>
              <p:cNvSpPr txBox="1"/>
              <p:nvPr/>
            </p:nvSpPr>
            <p:spPr>
              <a:xfrm>
                <a:off x="3325068" y="4685026"/>
                <a:ext cx="1005275" cy="884281"/>
              </a:xfrm>
              <a:prstGeom prst="rect">
                <a:avLst/>
              </a:prstGeom>
              <a:noFill/>
            </p:spPr>
            <p:txBody>
              <a:bodyPr wrap="none" lIns="0" tIns="0" rIns="0" bIns="0" rtlCol="0">
                <a:spAutoFit/>
              </a:bodyPr>
              <a:lstStyle/>
              <a:p>
                <a:pPr/>
                <a14:m>
                  <m:oMathPara xmlns:m="http://schemas.openxmlformats.org/officeDocument/2006/math">
                    <m:oMath>
                      <m:r>
                        <a:rPr lang="en-US" b="0" i="1" smtClean="0">
                          <a:latin typeface="Cambria Math" panose="02040503050406030204" pitchFamily="18" charset="0"/>
                        </a:rPr>
                        <m:t>𝑡</m:t>
                      </m:r>
                      <m:r>
                        <a:rPr lang="en-US" b="0" i="1" smtClean="0">
                          <a:latin typeface="Cambria Math" panose="02040503050406030204" pitchFamily="18" charset="0"/>
                        </a:rPr>
                        <m:t>=</m:t>
                      </m:r>
                      <m:d>
                        <m:dPr>
                          <m:begChr m:val="{"/>
                          <m:endChr m:val=""/>
                          <m:ctrlPr>
                            <a:rPr lang="en-US" b="0" i="1" smtClean="0">
                              <a:latin typeface="Cambria Math" panose="02040503050406030204" pitchFamily="18" charset="0"/>
                            </a:rPr>
                          </m:ctrlPr>
                        </m:dPr>
                        <m:e>
                          <m:m>
                            <m:mPr>
                              <m:mcs>
                                <m:mc>
                                  <m:mcPr>
                                    <m:count m:val="1"/>
                                    <m:mcJc m:val="center"/>
                                  </m:mcPr>
                                </m:mc>
                              </m:mcs>
                              <m:ctrlPr>
                                <a:rPr lang="en-US" b="0" i="1" smtClean="0">
                                  <a:latin typeface="Cambria Math" panose="02040503050406030204" pitchFamily="18" charset="0"/>
                                </a:rPr>
                              </m:ctrlPr>
                            </m:mPr>
                            <m:mr>
                              <m:e>
                                <m:r>
                                  <m:rPr>
                                    <m:brk m:alnAt="7"/>
                                  </m:rPr>
                                  <a:rPr lang="en-US" b="0" i="1" smtClean="0">
                                    <a:latin typeface="Cambria Math" panose="02040503050406030204" pitchFamily="18" charset="0"/>
                                  </a:rPr>
                                  <m:t>0</m:t>
                                </m:r>
                                <m:r>
                                  <m:rPr>
                                    <m:brk m:alnAt="7"/>
                                  </m:rPr>
                                  <a:rPr lang="en-US" b="0" i="1" smtClean="0">
                                    <a:latin typeface="Cambria Math" panose="02040503050406030204" pitchFamily="18" charset="0"/>
                                  </a:rPr>
                                  <m:t>.</m:t>
                                </m:r>
                                <m:r>
                                  <m:rPr>
                                    <m:brk m:alnAt="7"/>
                                  </m:rPr>
                                  <a:rPr lang="en-US" b="0" i="1" smtClean="0">
                                    <a:latin typeface="Cambria Math" panose="02040503050406030204" pitchFamily="18" charset="0"/>
                                  </a:rPr>
                                  <m:t>7</m:t>
                                </m:r>
                                <m:r>
                                  <m:rPr>
                                    <m:brk m:alnAt="7"/>
                                  </m:rPr>
                                  <a:rPr lang="en-US" b="0" i="1" smtClean="0">
                                    <a:latin typeface="Cambria Math" panose="02040503050406030204" pitchFamily="18" charset="0"/>
                                  </a:rPr>
                                  <m:t>𝑠</m:t>
                                </m:r>
                              </m:e>
                            </m:mr>
                            <m:mr>
                              <m:e>
                                <m:r>
                                  <a:rPr lang="en-US" b="0" i="1" smtClean="0">
                                    <a:latin typeface="Cambria Math" panose="02040503050406030204" pitchFamily="18" charset="0"/>
                                  </a:rPr>
                                  <m:t> </m:t>
                                </m:r>
                              </m:e>
                            </m:mr>
                            <m:mr>
                              <m:e>
                                <m:r>
                                  <a:rPr lang="en-US" b="0" i="1" smtClean="0">
                                    <a:latin typeface="Cambria Math" panose="02040503050406030204" pitchFamily="18" charset="0"/>
                                  </a:rPr>
                                  <m:t>1.2</m:t>
                                </m:r>
                                <m:r>
                                  <a:rPr lang="en-US" b="0" i="1" smtClean="0">
                                    <a:latin typeface="Cambria Math" panose="02040503050406030204" pitchFamily="18" charset="0"/>
                                  </a:rPr>
                                  <m:t>𝑠</m:t>
                                </m:r>
                              </m:e>
                            </m:mr>
                          </m:m>
                        </m:e>
                      </m:d>
                    </m:oMath>
                  </m:oMathPara>
                </a14:m>
                <a:endParaRPr lang="en-US" dirty="0"/>
              </a:p>
            </p:txBody>
          </p:sp>
        </mc:Choice>
        <mc:Fallback xmlns="">
          <p:sp>
            <p:nvSpPr>
              <p:cNvPr id="10" name="TextBox 9">
                <a:extLst>
                  <a:ext uri="{FF2B5EF4-FFF2-40B4-BE49-F238E27FC236}">
                    <a16:creationId xmlns:a16="http://schemas.microsoft.com/office/drawing/2014/main" id="{32A58902-6ADA-7446-A4AF-AC605EB8C7E6}"/>
                  </a:ext>
                </a:extLst>
              </p:cNvPr>
              <p:cNvSpPr txBox="1">
                <a:spLocks noRot="1" noChangeAspect="1" noMove="1" noResize="1" noEditPoints="1" noAdjustHandles="1" noChangeArrowheads="1" noChangeShapeType="1" noTextEdit="1"/>
              </p:cNvSpPr>
              <p:nvPr/>
            </p:nvSpPr>
            <p:spPr>
              <a:xfrm>
                <a:off x="3325068" y="4685026"/>
                <a:ext cx="1005275" cy="884281"/>
              </a:xfrm>
              <a:prstGeom prst="rect">
                <a:avLst/>
              </a:prstGeom>
              <a:blipFill>
                <a:blip r:embed="rId4"/>
                <a:stretch>
                  <a:fillRect l="-122500" t="-232857" r="-108750" b="-330000"/>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1" name="TextBox 10">
                <a:extLst>
                  <a:ext uri="{FF2B5EF4-FFF2-40B4-BE49-F238E27FC236}">
                    <a16:creationId xmlns:a16="http://schemas.microsoft.com/office/drawing/2014/main" id="{4F7D90D4-877A-118C-024E-4C357678234E}"/>
                  </a:ext>
                </a:extLst>
              </p:cNvPr>
              <p:cNvSpPr txBox="1"/>
              <p:nvPr/>
            </p:nvSpPr>
            <p:spPr>
              <a:xfrm>
                <a:off x="5332225" y="4542392"/>
                <a:ext cx="2080009" cy="1169551"/>
              </a:xfrm>
              <a:prstGeom prst="rect">
                <a:avLst/>
              </a:prstGeom>
              <a:noFill/>
            </p:spPr>
            <p:txBody>
              <a:bodyPr wrap="square" rtlCol="0">
                <a:spAutoFit/>
              </a:bodyPr>
              <a:lstStyle/>
              <a:p>
                <a:pPr algn="just"/>
                <a:r>
                  <a:rPr lang="en-US" sz="1400" dirty="0">
                    <a:latin typeface="Times New Roman" panose="02020603050405020304" pitchFamily="18" charset="0"/>
                    <a:cs typeface="Times New Roman" panose="02020603050405020304" pitchFamily="18" charset="0"/>
                  </a:rPr>
                  <a:t>The ball passes </a:t>
                </a:r>
                <a14:m>
                  <m:oMath xmlns:m="http://schemas.openxmlformats.org/officeDocument/2006/math">
                    <m:r>
                      <a:rPr lang="en-US" sz="1400" b="0" i="1" smtClean="0">
                        <a:latin typeface="Cambria Math" panose="02040503050406030204" pitchFamily="18" charset="0"/>
                        <a:cs typeface="Times New Roman" panose="02020603050405020304" pitchFamily="18" charset="0"/>
                      </a:rPr>
                      <m:t>1.05</m:t>
                    </m:r>
                    <m:r>
                      <a:rPr lang="en-US" sz="1400" b="0" i="1" smtClean="0">
                        <a:latin typeface="Cambria Math" panose="02040503050406030204" pitchFamily="18" charset="0"/>
                        <a:cs typeface="Times New Roman" panose="02020603050405020304" pitchFamily="18" charset="0"/>
                      </a:rPr>
                      <m:t>𝑚</m:t>
                    </m:r>
                  </m:oMath>
                </a14:m>
                <a:r>
                  <a:rPr lang="en-US" sz="1400" dirty="0">
                    <a:latin typeface="Times New Roman" panose="02020603050405020304" pitchFamily="18" charset="0"/>
                    <a:cs typeface="Times New Roman" panose="02020603050405020304" pitchFamily="18" charset="0"/>
                  </a:rPr>
                  <a:t> on the way up and on the way back down.  To get the time of flight we choose the later time.</a:t>
                </a:r>
              </a:p>
            </p:txBody>
          </p:sp>
        </mc:Choice>
        <mc:Fallback xmlns="">
          <p:sp>
            <p:nvSpPr>
              <p:cNvPr id="11" name="TextBox 10">
                <a:extLst>
                  <a:ext uri="{FF2B5EF4-FFF2-40B4-BE49-F238E27FC236}">
                    <a16:creationId xmlns:a16="http://schemas.microsoft.com/office/drawing/2014/main" id="{4F7D90D4-877A-118C-024E-4C357678234E}"/>
                  </a:ext>
                </a:extLst>
              </p:cNvPr>
              <p:cNvSpPr txBox="1">
                <a:spLocks noRot="1" noChangeAspect="1" noMove="1" noResize="1" noEditPoints="1" noAdjustHandles="1" noChangeArrowheads="1" noChangeShapeType="1" noTextEdit="1"/>
              </p:cNvSpPr>
              <p:nvPr/>
            </p:nvSpPr>
            <p:spPr>
              <a:xfrm>
                <a:off x="5332225" y="4542392"/>
                <a:ext cx="2080009" cy="1169551"/>
              </a:xfrm>
              <a:prstGeom prst="rect">
                <a:avLst/>
              </a:prstGeom>
              <a:blipFill>
                <a:blip r:embed="rId5"/>
                <a:stretch>
                  <a:fillRect l="-1220" t="-1075" r="-1220" b="-5376"/>
                </a:stretch>
              </a:blipFill>
            </p:spPr>
            <p:txBody>
              <a:bodyPr/>
              <a:lstStyle/>
              <a:p>
                <a:r>
                  <a:rPr lang="en-US">
                    <a:noFill/>
                  </a:rPr>
                  <a:t> </a:t>
                </a:r>
              </a:p>
            </p:txBody>
          </p:sp>
        </mc:Fallback>
      </mc:AlternateContent>
      <p:sp>
        <p:nvSpPr>
          <p:cNvPr id="12" name="TextBox 11">
            <a:extLst>
              <a:ext uri="{FF2B5EF4-FFF2-40B4-BE49-F238E27FC236}">
                <a16:creationId xmlns:a16="http://schemas.microsoft.com/office/drawing/2014/main" id="{F18BEF97-6926-B742-08A4-6B6CD7E36D2F}"/>
              </a:ext>
            </a:extLst>
          </p:cNvPr>
          <p:cNvSpPr txBox="1"/>
          <p:nvPr/>
        </p:nvSpPr>
        <p:spPr>
          <a:xfrm>
            <a:off x="845165" y="3544192"/>
            <a:ext cx="2080009" cy="369332"/>
          </a:xfrm>
          <a:prstGeom prst="rect">
            <a:avLst/>
          </a:prstGeom>
          <a:noFill/>
        </p:spPr>
        <p:txBody>
          <a:bodyPr wrap="square" rtlCol="0">
            <a:spAutoFit/>
          </a:bodyPr>
          <a:lstStyle/>
          <a:p>
            <a:pPr algn="just"/>
            <a:r>
              <a:rPr lang="en-US" dirty="0">
                <a:latin typeface="Times New Roman" panose="02020603050405020304" pitchFamily="18" charset="0"/>
                <a:cs typeface="Times New Roman" panose="02020603050405020304" pitchFamily="18" charset="0"/>
              </a:rPr>
              <a:t>Or,</a:t>
            </a:r>
          </a:p>
        </p:txBody>
      </p:sp>
    </p:spTree>
    <p:extLst>
      <p:ext uri="{BB962C8B-B14F-4D97-AF65-F5344CB8AC3E}">
        <p14:creationId xmlns:p14="http://schemas.microsoft.com/office/powerpoint/2010/main" val="289918046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4C8502D5-964D-7640-8266-5E49356EDA22}"/>
              </a:ext>
            </a:extLst>
          </p:cNvPr>
          <p:cNvSpPr txBox="1"/>
          <p:nvPr/>
        </p:nvSpPr>
        <p:spPr>
          <a:xfrm>
            <a:off x="277906" y="1297466"/>
            <a:ext cx="6094324" cy="369332"/>
          </a:xfrm>
          <a:prstGeom prst="rect">
            <a:avLst/>
          </a:prstGeom>
          <a:noFill/>
        </p:spPr>
        <p:txBody>
          <a:bodyPr wrap="square">
            <a:spAutoFit/>
          </a:bodyPr>
          <a:lstStyle/>
          <a:p>
            <a:r>
              <a:rPr lang="en-US" sz="1800" dirty="0">
                <a:latin typeface="Times New Roman" panose="02020603050405020304" pitchFamily="18" charset="0"/>
                <a:cs typeface="Times New Roman" panose="02020603050405020304" pitchFamily="18" charset="0"/>
              </a:rPr>
              <a:t>Example 4 Solution:</a:t>
            </a:r>
          </a:p>
        </p:txBody>
      </p:sp>
      <p:sp>
        <p:nvSpPr>
          <p:cNvPr id="5" name="TextBox 4">
            <a:extLst>
              <a:ext uri="{FF2B5EF4-FFF2-40B4-BE49-F238E27FC236}">
                <a16:creationId xmlns:a16="http://schemas.microsoft.com/office/drawing/2014/main" id="{0EA21545-50E3-107F-52B1-FEED78FB7E16}"/>
              </a:ext>
            </a:extLst>
          </p:cNvPr>
          <p:cNvSpPr txBox="1"/>
          <p:nvPr/>
        </p:nvSpPr>
        <p:spPr>
          <a:xfrm>
            <a:off x="277906" y="197224"/>
            <a:ext cx="11116235" cy="892552"/>
          </a:xfrm>
          <a:prstGeom prst="rect">
            <a:avLst/>
          </a:prstGeom>
          <a:noFill/>
        </p:spPr>
        <p:txBody>
          <a:bodyPr wrap="square" rtlCol="0">
            <a:spAutoFit/>
          </a:bodyPr>
          <a:lstStyle/>
          <a:p>
            <a:r>
              <a:rPr lang="en-US" sz="2600" dirty="0">
                <a:latin typeface="Times New Roman" panose="02020603050405020304" pitchFamily="18" charset="0"/>
                <a:cs typeface="Times New Roman" panose="02020603050405020304" pitchFamily="18" charset="0"/>
              </a:rPr>
              <a:t>Motion in 2D</a:t>
            </a:r>
          </a:p>
          <a:p>
            <a:r>
              <a:rPr lang="en-US" sz="2600" dirty="0">
                <a:latin typeface="Times New Roman" panose="02020603050405020304" pitchFamily="18" charset="0"/>
                <a:cs typeface="Times New Roman" panose="02020603050405020304" pitchFamily="18" charset="0"/>
              </a:rPr>
              <a:t>	- projectile motion</a:t>
            </a:r>
          </a:p>
        </p:txBody>
      </p:sp>
      <mc:AlternateContent xmlns:mc="http://schemas.openxmlformats.org/markup-compatibility/2006" xmlns:a14="http://schemas.microsoft.com/office/drawing/2010/main">
        <mc:Choice Requires="a14">
          <p:sp>
            <p:nvSpPr>
              <p:cNvPr id="6" name="TextBox 5">
                <a:extLst>
                  <a:ext uri="{FF2B5EF4-FFF2-40B4-BE49-F238E27FC236}">
                    <a16:creationId xmlns:a16="http://schemas.microsoft.com/office/drawing/2014/main" id="{FE4F88CE-09C3-3273-84BD-DE50CBCB9515}"/>
                  </a:ext>
                </a:extLst>
              </p:cNvPr>
              <p:cNvSpPr txBox="1"/>
              <p:nvPr/>
            </p:nvSpPr>
            <p:spPr>
              <a:xfrm>
                <a:off x="703385" y="2378144"/>
                <a:ext cx="5534592" cy="305340"/>
              </a:xfrm>
              <a:prstGeom prst="rect">
                <a:avLst/>
              </a:prstGeom>
              <a:noFill/>
            </p:spPr>
            <p:txBody>
              <a:bodyPr wrap="none" lIns="0" tIns="0" rIns="0" bIns="0" rtlCol="0">
                <a:spAutoFit/>
              </a:bodyPr>
              <a:lstStyle/>
              <a:p>
                <a:pPr/>
                <a14:m>
                  <m:oMathPara xmlns:m="http://schemas.openxmlformats.org/officeDocument/2006/math">
                    <m:o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𝑣</m:t>
                          </m:r>
                        </m:e>
                        <m:sub>
                          <m:r>
                            <a:rPr lang="en-US" b="0" i="1" smtClean="0">
                              <a:latin typeface="Cambria Math" panose="02040503050406030204" pitchFamily="18" charset="0"/>
                            </a:rPr>
                            <m:t>𝑓𝑥</m:t>
                          </m:r>
                        </m:sub>
                      </m:sSub>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𝑣</m:t>
                          </m:r>
                        </m:e>
                        <m:sub>
                          <m:r>
                            <a:rPr lang="en-US" b="0" i="1" smtClean="0">
                              <a:latin typeface="Cambria Math" panose="02040503050406030204" pitchFamily="18" charset="0"/>
                            </a:rPr>
                            <m:t>𝑖𝑥</m:t>
                          </m:r>
                        </m:sub>
                      </m:sSub>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𝑎</m:t>
                          </m:r>
                        </m:e>
                        <m:sub>
                          <m:r>
                            <a:rPr lang="en-US" b="0" i="1" smtClean="0">
                              <a:latin typeface="Cambria Math" panose="02040503050406030204" pitchFamily="18" charset="0"/>
                            </a:rPr>
                            <m:t>𝑥</m:t>
                          </m:r>
                        </m:sub>
                      </m:sSub>
                      <m:r>
                        <a:rPr lang="en-US" b="0" i="1" smtClean="0">
                          <a:latin typeface="Cambria Math" panose="02040503050406030204" pitchFamily="18" charset="0"/>
                        </a:rPr>
                        <m:t>𝑡</m:t>
                      </m:r>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𝑣</m:t>
                          </m:r>
                        </m:e>
                        <m:sub>
                          <m:r>
                            <a:rPr lang="en-US" b="0" i="1" smtClean="0">
                              <a:latin typeface="Cambria Math" panose="02040503050406030204" pitchFamily="18" charset="0"/>
                            </a:rPr>
                            <m:t>𝑖𝑥</m:t>
                          </m:r>
                        </m:sub>
                      </m:sSub>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𝑣</m:t>
                          </m:r>
                        </m:e>
                        <m:sub>
                          <m:r>
                            <a:rPr lang="en-US" b="0" i="1" smtClean="0">
                              <a:latin typeface="Cambria Math" panose="02040503050406030204" pitchFamily="18" charset="0"/>
                            </a:rPr>
                            <m:t>𝑖</m:t>
                          </m:r>
                        </m:sub>
                      </m:sSub>
                      <m:func>
                        <m:funcPr>
                          <m:ctrlPr>
                            <a:rPr lang="en-US" b="0" i="0" smtClean="0">
                              <a:latin typeface="Cambria Math" panose="02040503050406030204" pitchFamily="18" charset="0"/>
                            </a:rPr>
                          </m:ctrlPr>
                        </m:funcPr>
                        <m:fName>
                          <m:r>
                            <m:rPr>
                              <m:sty m:val="p"/>
                            </m:rPr>
                            <a:rPr lang="en-US" b="0" i="0" smtClean="0">
                              <a:latin typeface="Cambria Math" panose="02040503050406030204" pitchFamily="18" charset="0"/>
                            </a:rPr>
                            <m:t>cos</m:t>
                          </m:r>
                        </m:fName>
                        <m:e>
                          <m:r>
                            <a:rPr lang="en-US" b="0" i="1" smtClean="0">
                              <a:latin typeface="Cambria Math" panose="02040503050406030204" pitchFamily="18" charset="0"/>
                              <a:ea typeface="Cambria Math" panose="02040503050406030204" pitchFamily="18" charset="0"/>
                            </a:rPr>
                            <m:t>𝜃</m:t>
                          </m:r>
                        </m:e>
                      </m:func>
                      <m:r>
                        <a:rPr lang="en-US" b="0" i="1" smtClean="0">
                          <a:latin typeface="Cambria Math" panose="02040503050406030204" pitchFamily="18" charset="0"/>
                        </a:rPr>
                        <m:t>=10.7</m:t>
                      </m:r>
                      <m:box>
                        <m:boxPr>
                          <m:ctrlPr>
                            <a:rPr lang="en-US" b="0" i="1" smtClean="0">
                              <a:latin typeface="Cambria Math" panose="02040503050406030204" pitchFamily="18" charset="0"/>
                            </a:rPr>
                          </m:ctrlPr>
                        </m:boxPr>
                        <m:e>
                          <m:f>
                            <m:fPr>
                              <m:ctrlPr>
                                <a:rPr lang="en-US" b="0" i="1" smtClean="0">
                                  <a:latin typeface="Cambria Math" panose="02040503050406030204" pitchFamily="18" charset="0"/>
                                </a:rPr>
                              </m:ctrlPr>
                            </m:fPr>
                            <m:num>
                              <m:r>
                                <a:rPr lang="en-US" b="0" i="1" smtClean="0">
                                  <a:latin typeface="Cambria Math" panose="02040503050406030204" pitchFamily="18" charset="0"/>
                                </a:rPr>
                                <m:t>𝑚</m:t>
                              </m:r>
                            </m:num>
                            <m:den>
                              <m:r>
                                <a:rPr lang="en-US" b="0" i="1" smtClean="0">
                                  <a:latin typeface="Cambria Math" panose="02040503050406030204" pitchFamily="18" charset="0"/>
                                </a:rPr>
                                <m:t>𝑠</m:t>
                              </m:r>
                            </m:den>
                          </m:f>
                        </m:e>
                      </m:box>
                      <m:func>
                        <m:funcPr>
                          <m:ctrlPr>
                            <a:rPr lang="en-US" b="0" i="0" smtClean="0">
                              <a:latin typeface="Cambria Math" panose="02040503050406030204" pitchFamily="18" charset="0"/>
                            </a:rPr>
                          </m:ctrlPr>
                        </m:funcPr>
                        <m:fName>
                          <m:r>
                            <m:rPr>
                              <m:sty m:val="p"/>
                            </m:rPr>
                            <a:rPr lang="en-US" b="0" i="0" smtClean="0">
                              <a:latin typeface="Cambria Math" panose="02040503050406030204" pitchFamily="18" charset="0"/>
                            </a:rPr>
                            <m:t>cos</m:t>
                          </m:r>
                        </m:fName>
                        <m:e>
                          <m:r>
                            <a:rPr lang="en-US" b="0" i="1" smtClean="0">
                              <a:latin typeface="Cambria Math" panose="02040503050406030204" pitchFamily="18" charset="0"/>
                            </a:rPr>
                            <m:t>40</m:t>
                          </m:r>
                        </m:e>
                      </m:func>
                      <m:r>
                        <a:rPr lang="en-US" b="0" i="1" smtClean="0">
                          <a:latin typeface="Cambria Math" panose="02040503050406030204" pitchFamily="18" charset="0"/>
                        </a:rPr>
                        <m:t>=8.2</m:t>
                      </m:r>
                      <m:box>
                        <m:boxPr>
                          <m:ctrlPr>
                            <a:rPr lang="en-US" b="0" i="1" smtClean="0">
                              <a:latin typeface="Cambria Math" panose="02040503050406030204" pitchFamily="18" charset="0"/>
                            </a:rPr>
                          </m:ctrlPr>
                        </m:boxPr>
                        <m:e>
                          <m:f>
                            <m:fPr>
                              <m:ctrlPr>
                                <a:rPr lang="en-US" b="0" i="1" smtClean="0">
                                  <a:latin typeface="Cambria Math" panose="02040503050406030204" pitchFamily="18" charset="0"/>
                                </a:rPr>
                              </m:ctrlPr>
                            </m:fPr>
                            <m:num>
                              <m:r>
                                <a:rPr lang="en-US" b="0" i="1" smtClean="0">
                                  <a:latin typeface="Cambria Math" panose="02040503050406030204" pitchFamily="18" charset="0"/>
                                </a:rPr>
                                <m:t>𝑚</m:t>
                              </m:r>
                            </m:num>
                            <m:den>
                              <m:r>
                                <a:rPr lang="en-US" b="0" i="1" smtClean="0">
                                  <a:latin typeface="Cambria Math" panose="02040503050406030204" pitchFamily="18" charset="0"/>
                                </a:rPr>
                                <m:t>𝑠</m:t>
                              </m:r>
                            </m:den>
                          </m:f>
                        </m:e>
                      </m:box>
                    </m:oMath>
                  </m:oMathPara>
                </a14:m>
                <a:endParaRPr lang="en-US" dirty="0"/>
              </a:p>
            </p:txBody>
          </p:sp>
        </mc:Choice>
        <mc:Fallback xmlns="">
          <p:sp>
            <p:nvSpPr>
              <p:cNvPr id="6" name="TextBox 5">
                <a:extLst>
                  <a:ext uri="{FF2B5EF4-FFF2-40B4-BE49-F238E27FC236}">
                    <a16:creationId xmlns:a16="http://schemas.microsoft.com/office/drawing/2014/main" id="{FE4F88CE-09C3-3273-84BD-DE50CBCB9515}"/>
                  </a:ext>
                </a:extLst>
              </p:cNvPr>
              <p:cNvSpPr txBox="1">
                <a:spLocks noRot="1" noChangeAspect="1" noMove="1" noResize="1" noEditPoints="1" noAdjustHandles="1" noChangeArrowheads="1" noChangeShapeType="1" noTextEdit="1"/>
              </p:cNvSpPr>
              <p:nvPr/>
            </p:nvSpPr>
            <p:spPr>
              <a:xfrm>
                <a:off x="703385" y="2378144"/>
                <a:ext cx="5534592" cy="305340"/>
              </a:xfrm>
              <a:prstGeom prst="rect">
                <a:avLst/>
              </a:prstGeom>
              <a:blipFill>
                <a:blip r:embed="rId2"/>
                <a:stretch>
                  <a:fillRect l="-229" b="-20000"/>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7" name="TextBox 6">
                <a:extLst>
                  <a:ext uri="{FF2B5EF4-FFF2-40B4-BE49-F238E27FC236}">
                    <a16:creationId xmlns:a16="http://schemas.microsoft.com/office/drawing/2014/main" id="{D4EF6D98-9E50-8763-9AAA-8CDCA6E90BF4}"/>
                  </a:ext>
                </a:extLst>
              </p:cNvPr>
              <p:cNvSpPr txBox="1"/>
              <p:nvPr/>
            </p:nvSpPr>
            <p:spPr>
              <a:xfrm>
                <a:off x="552660" y="2850509"/>
                <a:ext cx="8046626" cy="323422"/>
              </a:xfrm>
              <a:prstGeom prst="rect">
                <a:avLst/>
              </a:prstGeom>
              <a:noFill/>
            </p:spPr>
            <p:txBody>
              <a:bodyPr wrap="none" lIns="0" tIns="0" rIns="0" bIns="0" rtlCol="0">
                <a:spAutoFit/>
              </a:bodyPr>
              <a:lstStyle/>
              <a:p>
                <a:pPr/>
                <a14:m>
                  <m:oMathPara xmlns:m="http://schemas.openxmlformats.org/officeDocument/2006/math">
                    <m:o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𝑣</m:t>
                          </m:r>
                        </m:e>
                        <m:sub>
                          <m:r>
                            <a:rPr lang="en-US" b="0" i="1" smtClean="0">
                              <a:latin typeface="Cambria Math" panose="02040503050406030204" pitchFamily="18" charset="0"/>
                            </a:rPr>
                            <m:t>𝑓𝑦</m:t>
                          </m:r>
                        </m:sub>
                      </m:sSub>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𝑣</m:t>
                          </m:r>
                        </m:e>
                        <m:sub>
                          <m:r>
                            <a:rPr lang="en-US" b="0" i="1" smtClean="0">
                              <a:latin typeface="Cambria Math" panose="02040503050406030204" pitchFamily="18" charset="0"/>
                            </a:rPr>
                            <m:t>𝑖𝑦</m:t>
                          </m:r>
                        </m:sub>
                      </m:sSub>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𝑎</m:t>
                          </m:r>
                        </m:e>
                        <m:sub>
                          <m:r>
                            <a:rPr lang="en-US" b="0" i="1" smtClean="0">
                              <a:latin typeface="Cambria Math" panose="02040503050406030204" pitchFamily="18" charset="0"/>
                            </a:rPr>
                            <m:t>𝑦</m:t>
                          </m:r>
                        </m:sub>
                      </m:sSub>
                      <m:r>
                        <a:rPr lang="en-US" b="0" i="1" smtClean="0">
                          <a:latin typeface="Cambria Math" panose="02040503050406030204" pitchFamily="18" charset="0"/>
                        </a:rPr>
                        <m:t>𝑡</m:t>
                      </m:r>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𝑣</m:t>
                          </m:r>
                        </m:e>
                        <m:sub>
                          <m:r>
                            <a:rPr lang="en-US" b="0" i="1" smtClean="0">
                              <a:latin typeface="Cambria Math" panose="02040503050406030204" pitchFamily="18" charset="0"/>
                            </a:rPr>
                            <m:t>𝑖𝑦</m:t>
                          </m:r>
                        </m:sub>
                      </m:sSub>
                      <m:r>
                        <a:rPr lang="en-US" b="0" i="1" smtClean="0">
                          <a:latin typeface="Cambria Math" panose="02040503050406030204" pitchFamily="18" charset="0"/>
                        </a:rPr>
                        <m:t>−</m:t>
                      </m:r>
                      <m:r>
                        <a:rPr lang="en-US" b="0" i="1" smtClean="0">
                          <a:latin typeface="Cambria Math" panose="02040503050406030204" pitchFamily="18" charset="0"/>
                        </a:rPr>
                        <m:t>𝑔𝑡</m:t>
                      </m:r>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𝑣</m:t>
                          </m:r>
                        </m:e>
                        <m:sub>
                          <m:r>
                            <a:rPr lang="en-US" b="0" i="1" smtClean="0">
                              <a:latin typeface="Cambria Math" panose="02040503050406030204" pitchFamily="18" charset="0"/>
                            </a:rPr>
                            <m:t>𝑖</m:t>
                          </m:r>
                        </m:sub>
                      </m:sSub>
                      <m:func>
                        <m:funcPr>
                          <m:ctrlPr>
                            <a:rPr lang="en-US" b="0" i="0" smtClean="0">
                              <a:latin typeface="Cambria Math" panose="02040503050406030204" pitchFamily="18" charset="0"/>
                            </a:rPr>
                          </m:ctrlPr>
                        </m:funcPr>
                        <m:fName>
                          <m:r>
                            <m:rPr>
                              <m:sty m:val="p"/>
                            </m:rPr>
                            <a:rPr lang="en-US" b="0" i="0" smtClean="0">
                              <a:latin typeface="Cambria Math" panose="02040503050406030204" pitchFamily="18" charset="0"/>
                            </a:rPr>
                            <m:t>sin</m:t>
                          </m:r>
                        </m:fName>
                        <m:e>
                          <m:r>
                            <a:rPr lang="en-US" b="0" i="1" smtClean="0">
                              <a:latin typeface="Cambria Math" panose="02040503050406030204" pitchFamily="18" charset="0"/>
                              <a:ea typeface="Cambria Math" panose="02040503050406030204" pitchFamily="18" charset="0"/>
                            </a:rPr>
                            <m:t>𝜃</m:t>
                          </m:r>
                        </m:e>
                      </m:func>
                      <m:r>
                        <a:rPr lang="en-US" b="0" i="1" smtClean="0">
                          <a:latin typeface="Cambria Math" panose="02040503050406030204" pitchFamily="18" charset="0"/>
                        </a:rPr>
                        <m:t>−</m:t>
                      </m:r>
                      <m:r>
                        <a:rPr lang="en-US" b="0" i="1" smtClean="0">
                          <a:latin typeface="Cambria Math" panose="02040503050406030204" pitchFamily="18" charset="0"/>
                        </a:rPr>
                        <m:t>𝑔𝑡</m:t>
                      </m:r>
                      <m:r>
                        <a:rPr lang="en-US" b="0" i="1" smtClean="0">
                          <a:latin typeface="Cambria Math" panose="02040503050406030204" pitchFamily="18" charset="0"/>
                        </a:rPr>
                        <m:t>=10.7</m:t>
                      </m:r>
                      <m:box>
                        <m:boxPr>
                          <m:ctrlPr>
                            <a:rPr lang="en-US" b="0" i="1" smtClean="0">
                              <a:latin typeface="Cambria Math" panose="02040503050406030204" pitchFamily="18" charset="0"/>
                            </a:rPr>
                          </m:ctrlPr>
                        </m:boxPr>
                        <m:e>
                          <m:f>
                            <m:fPr>
                              <m:ctrlPr>
                                <a:rPr lang="en-US" b="0" i="1" smtClean="0">
                                  <a:latin typeface="Cambria Math" panose="02040503050406030204" pitchFamily="18" charset="0"/>
                                </a:rPr>
                              </m:ctrlPr>
                            </m:fPr>
                            <m:num>
                              <m:r>
                                <a:rPr lang="en-US" b="0" i="1" smtClean="0">
                                  <a:latin typeface="Cambria Math" panose="02040503050406030204" pitchFamily="18" charset="0"/>
                                </a:rPr>
                                <m:t>𝑚</m:t>
                              </m:r>
                            </m:num>
                            <m:den>
                              <m:r>
                                <a:rPr lang="en-US" b="0" i="1" smtClean="0">
                                  <a:latin typeface="Cambria Math" panose="02040503050406030204" pitchFamily="18" charset="0"/>
                                </a:rPr>
                                <m:t>𝑠</m:t>
                              </m:r>
                            </m:den>
                          </m:f>
                        </m:e>
                      </m:box>
                      <m:func>
                        <m:funcPr>
                          <m:ctrlPr>
                            <a:rPr lang="en-US" b="0" i="0" smtClean="0">
                              <a:latin typeface="Cambria Math" panose="02040503050406030204" pitchFamily="18" charset="0"/>
                            </a:rPr>
                          </m:ctrlPr>
                        </m:funcPr>
                        <m:fName>
                          <m:r>
                            <m:rPr>
                              <m:sty m:val="p"/>
                            </m:rPr>
                            <a:rPr lang="en-US" b="0" i="0" smtClean="0">
                              <a:latin typeface="Cambria Math" panose="02040503050406030204" pitchFamily="18" charset="0"/>
                            </a:rPr>
                            <m:t>sin</m:t>
                          </m:r>
                        </m:fName>
                        <m:e>
                          <m:r>
                            <a:rPr lang="en-US" b="0" i="1" smtClean="0">
                              <a:latin typeface="Cambria Math" panose="02040503050406030204" pitchFamily="18" charset="0"/>
                            </a:rPr>
                            <m:t>40</m:t>
                          </m:r>
                        </m:e>
                      </m:func>
                      <m:r>
                        <a:rPr lang="en-US" b="0" i="1" smtClean="0">
                          <a:latin typeface="Cambria Math" panose="02040503050406030204" pitchFamily="18" charset="0"/>
                        </a:rPr>
                        <m:t>−9.8</m:t>
                      </m:r>
                      <m:box>
                        <m:boxPr>
                          <m:ctrlPr>
                            <a:rPr lang="en-US" b="0" i="1" smtClean="0">
                              <a:latin typeface="Cambria Math" panose="02040503050406030204" pitchFamily="18" charset="0"/>
                            </a:rPr>
                          </m:ctrlPr>
                        </m:boxPr>
                        <m:e>
                          <m:f>
                            <m:fPr>
                              <m:ctrlPr>
                                <a:rPr lang="en-US" b="0" i="1" smtClean="0">
                                  <a:latin typeface="Cambria Math" panose="02040503050406030204" pitchFamily="18" charset="0"/>
                                </a:rPr>
                              </m:ctrlPr>
                            </m:fPr>
                            <m:num>
                              <m:r>
                                <a:rPr lang="en-US" b="0" i="1" smtClean="0">
                                  <a:latin typeface="Cambria Math" panose="02040503050406030204" pitchFamily="18" charset="0"/>
                                </a:rPr>
                                <m:t>𝑚</m:t>
                              </m:r>
                            </m:num>
                            <m:den>
                              <m:sSup>
                                <m:sSupPr>
                                  <m:ctrlPr>
                                    <a:rPr lang="en-US" b="0" i="1" smtClean="0">
                                      <a:latin typeface="Cambria Math" panose="02040503050406030204" pitchFamily="18" charset="0"/>
                                    </a:rPr>
                                  </m:ctrlPr>
                                </m:sSupPr>
                                <m:e>
                                  <m:r>
                                    <a:rPr lang="en-US" b="0" i="1" smtClean="0">
                                      <a:latin typeface="Cambria Math" panose="02040503050406030204" pitchFamily="18" charset="0"/>
                                    </a:rPr>
                                    <m:t>𝑠</m:t>
                                  </m:r>
                                </m:e>
                                <m:sup>
                                  <m:r>
                                    <a:rPr lang="en-US" b="0" i="1" smtClean="0">
                                      <a:latin typeface="Cambria Math" panose="02040503050406030204" pitchFamily="18" charset="0"/>
                                    </a:rPr>
                                    <m:t>2</m:t>
                                  </m:r>
                                </m:sup>
                              </m:sSup>
                            </m:den>
                          </m:f>
                        </m:e>
                      </m:box>
                      <m:r>
                        <a:rPr lang="en-US" b="0" i="1" smtClean="0">
                          <a:latin typeface="Cambria Math" panose="02040503050406030204" pitchFamily="18" charset="0"/>
                          <a:ea typeface="Cambria Math" panose="02040503050406030204" pitchFamily="18" charset="0"/>
                        </a:rPr>
                        <m:t>∙1.2</m:t>
                      </m:r>
                      <m:r>
                        <a:rPr lang="en-US" b="0" i="1" smtClean="0">
                          <a:latin typeface="Cambria Math" panose="02040503050406030204" pitchFamily="18" charset="0"/>
                          <a:ea typeface="Cambria Math" panose="02040503050406030204" pitchFamily="18" charset="0"/>
                        </a:rPr>
                        <m:t>𝑠</m:t>
                      </m:r>
                      <m:r>
                        <a:rPr lang="en-US" b="0" i="1" smtClean="0">
                          <a:latin typeface="Cambria Math" panose="02040503050406030204" pitchFamily="18" charset="0"/>
                          <a:ea typeface="Cambria Math" panose="02040503050406030204" pitchFamily="18" charset="0"/>
                        </a:rPr>
                        <m:t>=−4.9</m:t>
                      </m:r>
                      <m:box>
                        <m:boxPr>
                          <m:ctrlPr>
                            <a:rPr lang="en-US" b="0" i="1" smtClean="0">
                              <a:latin typeface="Cambria Math" panose="02040503050406030204" pitchFamily="18" charset="0"/>
                              <a:ea typeface="Cambria Math" panose="02040503050406030204" pitchFamily="18" charset="0"/>
                            </a:rPr>
                          </m:ctrlPr>
                        </m:boxPr>
                        <m:e>
                          <m:f>
                            <m:fPr>
                              <m:ctrlPr>
                                <a:rPr lang="en-US" b="0" i="1" smtClean="0">
                                  <a:latin typeface="Cambria Math" panose="02040503050406030204" pitchFamily="18" charset="0"/>
                                  <a:ea typeface="Cambria Math" panose="02040503050406030204" pitchFamily="18" charset="0"/>
                                </a:rPr>
                              </m:ctrlPr>
                            </m:fPr>
                            <m:num>
                              <m:r>
                                <a:rPr lang="en-US" b="0" i="1" smtClean="0">
                                  <a:latin typeface="Cambria Math" panose="02040503050406030204" pitchFamily="18" charset="0"/>
                                  <a:ea typeface="Cambria Math" panose="02040503050406030204" pitchFamily="18" charset="0"/>
                                </a:rPr>
                                <m:t>𝑚</m:t>
                              </m:r>
                            </m:num>
                            <m:den>
                              <m:r>
                                <a:rPr lang="en-US" b="0" i="1" smtClean="0">
                                  <a:latin typeface="Cambria Math" panose="02040503050406030204" pitchFamily="18" charset="0"/>
                                  <a:ea typeface="Cambria Math" panose="02040503050406030204" pitchFamily="18" charset="0"/>
                                </a:rPr>
                                <m:t>𝑠</m:t>
                              </m:r>
                            </m:den>
                          </m:f>
                        </m:e>
                      </m:box>
                    </m:oMath>
                  </m:oMathPara>
                </a14:m>
                <a:endParaRPr lang="en-US" dirty="0"/>
              </a:p>
            </p:txBody>
          </p:sp>
        </mc:Choice>
        <mc:Fallback xmlns="">
          <p:sp>
            <p:nvSpPr>
              <p:cNvPr id="7" name="TextBox 6">
                <a:extLst>
                  <a:ext uri="{FF2B5EF4-FFF2-40B4-BE49-F238E27FC236}">
                    <a16:creationId xmlns:a16="http://schemas.microsoft.com/office/drawing/2014/main" id="{D4EF6D98-9E50-8763-9AAA-8CDCA6E90BF4}"/>
                  </a:ext>
                </a:extLst>
              </p:cNvPr>
              <p:cNvSpPr txBox="1">
                <a:spLocks noRot="1" noChangeAspect="1" noMove="1" noResize="1" noEditPoints="1" noAdjustHandles="1" noChangeArrowheads="1" noChangeShapeType="1" noTextEdit="1"/>
              </p:cNvSpPr>
              <p:nvPr/>
            </p:nvSpPr>
            <p:spPr>
              <a:xfrm>
                <a:off x="552660" y="2850509"/>
                <a:ext cx="8046626" cy="323422"/>
              </a:xfrm>
              <a:prstGeom prst="rect">
                <a:avLst/>
              </a:prstGeom>
              <a:blipFill>
                <a:blip r:embed="rId3"/>
                <a:stretch>
                  <a:fillRect b="-14815"/>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8" name="TextBox 7">
                <a:extLst>
                  <a:ext uri="{FF2B5EF4-FFF2-40B4-BE49-F238E27FC236}">
                    <a16:creationId xmlns:a16="http://schemas.microsoft.com/office/drawing/2014/main" id="{0C4915DE-DBA9-1EDE-AC0B-00A658E4050C}"/>
                  </a:ext>
                </a:extLst>
              </p:cNvPr>
              <p:cNvSpPr txBox="1"/>
              <p:nvPr/>
            </p:nvSpPr>
            <p:spPr>
              <a:xfrm>
                <a:off x="1065125" y="4296884"/>
                <a:ext cx="4929234" cy="602344"/>
              </a:xfrm>
              <a:prstGeom prst="rect">
                <a:avLst/>
              </a:prstGeom>
              <a:noFill/>
            </p:spPr>
            <p:txBody>
              <a:bodyPr wrap="none" lIns="0" tIns="0" rIns="0" bIns="0" rtlCol="0">
                <a:spAutoFit/>
              </a:bodyPr>
              <a:lstStyle/>
              <a:p>
                <a:pPr/>
                <a14:m>
                  <m:oMathPara xmlns:m="http://schemas.openxmlformats.org/officeDocument/2006/math">
                    <m:o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𝑣</m:t>
                          </m:r>
                        </m:e>
                        <m:sub>
                          <m:r>
                            <a:rPr lang="en-US" b="0" i="1" smtClean="0">
                              <a:latin typeface="Cambria Math" panose="02040503050406030204" pitchFamily="18" charset="0"/>
                            </a:rPr>
                            <m:t>𝑓</m:t>
                          </m:r>
                        </m:sub>
                      </m:sSub>
                      <m:r>
                        <a:rPr lang="en-US" b="0" i="1" smtClean="0">
                          <a:latin typeface="Cambria Math" panose="02040503050406030204" pitchFamily="18" charset="0"/>
                        </a:rPr>
                        <m:t>=</m:t>
                      </m:r>
                      <m:rad>
                        <m:radPr>
                          <m:degHide m:val="on"/>
                          <m:ctrlPr>
                            <a:rPr lang="en-US" b="0" i="1" smtClean="0">
                              <a:latin typeface="Cambria Math" panose="02040503050406030204" pitchFamily="18" charset="0"/>
                            </a:rPr>
                          </m:ctrlPr>
                        </m:radPr>
                        <m:deg/>
                        <m:e>
                          <m:sSubSup>
                            <m:sSubSupPr>
                              <m:ctrlPr>
                                <a:rPr lang="en-US" b="0" i="1" smtClean="0">
                                  <a:latin typeface="Cambria Math" panose="02040503050406030204" pitchFamily="18" charset="0"/>
                                </a:rPr>
                              </m:ctrlPr>
                            </m:sSubSupPr>
                            <m:e>
                              <m:r>
                                <a:rPr lang="en-US" b="0" i="1" smtClean="0">
                                  <a:latin typeface="Cambria Math" panose="02040503050406030204" pitchFamily="18" charset="0"/>
                                </a:rPr>
                                <m:t>𝑣</m:t>
                              </m:r>
                            </m:e>
                            <m:sub>
                              <m:r>
                                <a:rPr lang="en-US" b="0" i="1" smtClean="0">
                                  <a:latin typeface="Cambria Math" panose="02040503050406030204" pitchFamily="18" charset="0"/>
                                </a:rPr>
                                <m:t>𝑓𝑥</m:t>
                              </m:r>
                            </m:sub>
                            <m:sup>
                              <m:r>
                                <a:rPr lang="en-US" b="0" i="1" smtClean="0">
                                  <a:latin typeface="Cambria Math" panose="02040503050406030204" pitchFamily="18" charset="0"/>
                                </a:rPr>
                                <m:t>2</m:t>
                              </m:r>
                            </m:sup>
                          </m:sSubSup>
                          <m:r>
                            <a:rPr lang="en-US" b="0" i="1" smtClean="0">
                              <a:latin typeface="Cambria Math" panose="02040503050406030204" pitchFamily="18" charset="0"/>
                            </a:rPr>
                            <m:t>+</m:t>
                          </m:r>
                          <m:sSubSup>
                            <m:sSubSupPr>
                              <m:ctrlPr>
                                <a:rPr lang="en-US" b="0" i="1" smtClean="0">
                                  <a:latin typeface="Cambria Math" panose="02040503050406030204" pitchFamily="18" charset="0"/>
                                </a:rPr>
                              </m:ctrlPr>
                            </m:sSubSupPr>
                            <m:e>
                              <m:r>
                                <a:rPr lang="en-US" b="0" i="1" smtClean="0">
                                  <a:latin typeface="Cambria Math" panose="02040503050406030204" pitchFamily="18" charset="0"/>
                                </a:rPr>
                                <m:t>𝑣</m:t>
                              </m:r>
                            </m:e>
                            <m:sub>
                              <m:r>
                                <a:rPr lang="en-US" b="0" i="1" smtClean="0">
                                  <a:latin typeface="Cambria Math" panose="02040503050406030204" pitchFamily="18" charset="0"/>
                                </a:rPr>
                                <m:t>𝑓𝑦</m:t>
                              </m:r>
                            </m:sub>
                            <m:sup>
                              <m:r>
                                <a:rPr lang="en-US" b="0" i="1" smtClean="0">
                                  <a:latin typeface="Cambria Math" panose="02040503050406030204" pitchFamily="18" charset="0"/>
                                </a:rPr>
                                <m:t>2</m:t>
                              </m:r>
                            </m:sup>
                          </m:sSubSup>
                        </m:e>
                      </m:rad>
                      <m:r>
                        <a:rPr lang="en-US" b="0" i="1" smtClean="0">
                          <a:latin typeface="Cambria Math" panose="02040503050406030204" pitchFamily="18" charset="0"/>
                        </a:rPr>
                        <m:t>=</m:t>
                      </m:r>
                      <m:rad>
                        <m:radPr>
                          <m:degHide m:val="on"/>
                          <m:ctrlPr>
                            <a:rPr lang="en-US" b="0" i="1" smtClean="0">
                              <a:latin typeface="Cambria Math" panose="02040503050406030204" pitchFamily="18" charset="0"/>
                            </a:rPr>
                          </m:ctrlPr>
                        </m:radPr>
                        <m:deg/>
                        <m:e>
                          <m:sSup>
                            <m:sSupPr>
                              <m:ctrlPr>
                                <a:rPr lang="en-US" b="0" i="1" smtClean="0">
                                  <a:latin typeface="Cambria Math" panose="02040503050406030204" pitchFamily="18" charset="0"/>
                                </a:rPr>
                              </m:ctrlPr>
                            </m:sSupPr>
                            <m:e>
                              <m:d>
                                <m:dPr>
                                  <m:ctrlPr>
                                    <a:rPr lang="en-US" b="0" i="1" smtClean="0">
                                      <a:latin typeface="Cambria Math" panose="02040503050406030204" pitchFamily="18" charset="0"/>
                                    </a:rPr>
                                  </m:ctrlPr>
                                </m:dPr>
                                <m:e>
                                  <m:r>
                                    <m:rPr>
                                      <m:brk m:alnAt="63"/>
                                    </m:rPr>
                                    <a:rPr lang="en-US" b="0" i="1" smtClean="0">
                                      <a:latin typeface="Cambria Math" panose="02040503050406030204" pitchFamily="18" charset="0"/>
                                    </a:rPr>
                                    <m:t>8</m:t>
                                  </m:r>
                                  <m:r>
                                    <m:rPr>
                                      <m:brk m:alnAt="63"/>
                                    </m:rPr>
                                    <a:rPr lang="en-US" b="0" i="1" smtClean="0">
                                      <a:latin typeface="Cambria Math" panose="02040503050406030204" pitchFamily="18" charset="0"/>
                                    </a:rPr>
                                    <m:t>.</m:t>
                                  </m:r>
                                  <m:r>
                                    <m:rPr>
                                      <m:brk m:alnAt="63"/>
                                    </m:rPr>
                                    <a:rPr lang="en-US" b="0" i="1" smtClean="0">
                                      <a:latin typeface="Cambria Math" panose="02040503050406030204" pitchFamily="18" charset="0"/>
                                    </a:rPr>
                                    <m:t>2</m:t>
                                  </m:r>
                                  <m:box>
                                    <m:boxPr>
                                      <m:ctrlPr>
                                        <a:rPr lang="en-US" b="0" i="1" smtClean="0">
                                          <a:latin typeface="Cambria Math" panose="02040503050406030204" pitchFamily="18" charset="0"/>
                                        </a:rPr>
                                      </m:ctrlPr>
                                    </m:boxPr>
                                    <m:e>
                                      <m:f>
                                        <m:fPr>
                                          <m:ctrlPr>
                                            <a:rPr lang="en-US" b="0" i="1" smtClean="0">
                                              <a:latin typeface="Cambria Math" panose="02040503050406030204" pitchFamily="18" charset="0"/>
                                            </a:rPr>
                                          </m:ctrlPr>
                                        </m:fPr>
                                        <m:num>
                                          <m:r>
                                            <a:rPr lang="en-US" b="0" i="1" smtClean="0">
                                              <a:latin typeface="Cambria Math" panose="02040503050406030204" pitchFamily="18" charset="0"/>
                                            </a:rPr>
                                            <m:t>𝑚</m:t>
                                          </m:r>
                                        </m:num>
                                        <m:den>
                                          <m:r>
                                            <a:rPr lang="en-US" b="0" i="1" smtClean="0">
                                              <a:latin typeface="Cambria Math" panose="02040503050406030204" pitchFamily="18" charset="0"/>
                                            </a:rPr>
                                            <m:t>𝑠</m:t>
                                          </m:r>
                                        </m:den>
                                      </m:f>
                                    </m:e>
                                  </m:box>
                                </m:e>
                              </m:d>
                            </m:e>
                            <m:sup>
                              <m:r>
                                <a:rPr lang="en-US" b="0" i="1" smtClean="0">
                                  <a:latin typeface="Cambria Math" panose="02040503050406030204" pitchFamily="18" charset="0"/>
                                </a:rPr>
                                <m:t>2</m:t>
                              </m:r>
                            </m:sup>
                          </m:sSup>
                          <m:r>
                            <a:rPr lang="en-US" b="0" i="1" smtClean="0">
                              <a:latin typeface="Cambria Math" panose="02040503050406030204" pitchFamily="18" charset="0"/>
                            </a:rPr>
                            <m:t>+</m:t>
                          </m:r>
                          <m:sSup>
                            <m:sSupPr>
                              <m:ctrlPr>
                                <a:rPr lang="en-US" b="0" i="1" smtClean="0">
                                  <a:latin typeface="Cambria Math" panose="02040503050406030204" pitchFamily="18" charset="0"/>
                                </a:rPr>
                              </m:ctrlPr>
                            </m:sSupPr>
                            <m:e>
                              <m:d>
                                <m:dPr>
                                  <m:ctrlPr>
                                    <a:rPr lang="en-US" b="0" i="1" smtClean="0">
                                      <a:latin typeface="Cambria Math" panose="02040503050406030204" pitchFamily="18" charset="0"/>
                                    </a:rPr>
                                  </m:ctrlPr>
                                </m:dPr>
                                <m:e>
                                  <m:r>
                                    <a:rPr lang="en-US" b="0" i="1" smtClean="0">
                                      <a:latin typeface="Cambria Math" panose="02040503050406030204" pitchFamily="18" charset="0"/>
                                    </a:rPr>
                                    <m:t>−</m:t>
                                  </m:r>
                                  <m:r>
                                    <m:rPr>
                                      <m:brk m:alnAt="63"/>
                                    </m:rPr>
                                    <a:rPr lang="en-US" b="0" i="1" smtClean="0">
                                      <a:latin typeface="Cambria Math" panose="02040503050406030204" pitchFamily="18" charset="0"/>
                                    </a:rPr>
                                    <m:t>4</m:t>
                                  </m:r>
                                  <m:r>
                                    <m:rPr>
                                      <m:brk m:alnAt="63"/>
                                    </m:rPr>
                                    <a:rPr lang="en-US" b="0" i="1" smtClean="0">
                                      <a:latin typeface="Cambria Math" panose="02040503050406030204" pitchFamily="18" charset="0"/>
                                    </a:rPr>
                                    <m:t>.</m:t>
                                  </m:r>
                                  <m:r>
                                    <m:rPr>
                                      <m:brk m:alnAt="63"/>
                                    </m:rPr>
                                    <a:rPr lang="en-US" b="0" i="1" smtClean="0">
                                      <a:latin typeface="Cambria Math" panose="02040503050406030204" pitchFamily="18" charset="0"/>
                                    </a:rPr>
                                    <m:t>9</m:t>
                                  </m:r>
                                  <m:box>
                                    <m:boxPr>
                                      <m:ctrlPr>
                                        <a:rPr lang="en-US" b="0" i="1" smtClean="0">
                                          <a:latin typeface="Cambria Math" panose="02040503050406030204" pitchFamily="18" charset="0"/>
                                        </a:rPr>
                                      </m:ctrlPr>
                                    </m:boxPr>
                                    <m:e>
                                      <m:f>
                                        <m:fPr>
                                          <m:ctrlPr>
                                            <a:rPr lang="en-US" b="0" i="1" smtClean="0">
                                              <a:latin typeface="Cambria Math" panose="02040503050406030204" pitchFamily="18" charset="0"/>
                                            </a:rPr>
                                          </m:ctrlPr>
                                        </m:fPr>
                                        <m:num>
                                          <m:r>
                                            <a:rPr lang="en-US" b="0" i="1" smtClean="0">
                                              <a:latin typeface="Cambria Math" panose="02040503050406030204" pitchFamily="18" charset="0"/>
                                            </a:rPr>
                                            <m:t>𝑚</m:t>
                                          </m:r>
                                        </m:num>
                                        <m:den>
                                          <m:r>
                                            <a:rPr lang="en-US" b="0" i="1" smtClean="0">
                                              <a:latin typeface="Cambria Math" panose="02040503050406030204" pitchFamily="18" charset="0"/>
                                            </a:rPr>
                                            <m:t>𝑠</m:t>
                                          </m:r>
                                        </m:den>
                                      </m:f>
                                    </m:e>
                                  </m:box>
                                </m:e>
                              </m:d>
                            </m:e>
                            <m:sup>
                              <m:r>
                                <a:rPr lang="en-US" b="0" i="1" smtClean="0">
                                  <a:latin typeface="Cambria Math" panose="02040503050406030204" pitchFamily="18" charset="0"/>
                                </a:rPr>
                                <m:t>2</m:t>
                              </m:r>
                            </m:sup>
                          </m:sSup>
                        </m:e>
                      </m:rad>
                      <m:r>
                        <a:rPr lang="en-US" b="0" i="1" smtClean="0">
                          <a:latin typeface="Cambria Math" panose="02040503050406030204" pitchFamily="18" charset="0"/>
                        </a:rPr>
                        <m:t>=9.6</m:t>
                      </m:r>
                      <m:box>
                        <m:boxPr>
                          <m:ctrlPr>
                            <a:rPr lang="en-US" b="0" i="1" smtClean="0">
                              <a:latin typeface="Cambria Math" panose="02040503050406030204" pitchFamily="18" charset="0"/>
                            </a:rPr>
                          </m:ctrlPr>
                        </m:boxPr>
                        <m:e>
                          <m:f>
                            <m:fPr>
                              <m:ctrlPr>
                                <a:rPr lang="en-US" b="0" i="1" smtClean="0">
                                  <a:latin typeface="Cambria Math" panose="02040503050406030204" pitchFamily="18" charset="0"/>
                                </a:rPr>
                              </m:ctrlPr>
                            </m:fPr>
                            <m:num>
                              <m:r>
                                <a:rPr lang="en-US" b="0" i="1" smtClean="0">
                                  <a:latin typeface="Cambria Math" panose="02040503050406030204" pitchFamily="18" charset="0"/>
                                </a:rPr>
                                <m:t>𝑚</m:t>
                              </m:r>
                            </m:num>
                            <m:den>
                              <m:r>
                                <a:rPr lang="en-US" b="0" i="1" smtClean="0">
                                  <a:latin typeface="Cambria Math" panose="02040503050406030204" pitchFamily="18" charset="0"/>
                                </a:rPr>
                                <m:t>𝑠</m:t>
                              </m:r>
                            </m:den>
                          </m:f>
                        </m:e>
                      </m:box>
                    </m:oMath>
                  </m:oMathPara>
                </a14:m>
                <a:endParaRPr lang="en-US" dirty="0"/>
              </a:p>
            </p:txBody>
          </p:sp>
        </mc:Choice>
        <mc:Fallback xmlns="">
          <p:sp>
            <p:nvSpPr>
              <p:cNvPr id="8" name="TextBox 7">
                <a:extLst>
                  <a:ext uri="{FF2B5EF4-FFF2-40B4-BE49-F238E27FC236}">
                    <a16:creationId xmlns:a16="http://schemas.microsoft.com/office/drawing/2014/main" id="{0C4915DE-DBA9-1EDE-AC0B-00A658E4050C}"/>
                  </a:ext>
                </a:extLst>
              </p:cNvPr>
              <p:cNvSpPr txBox="1">
                <a:spLocks noRot="1" noChangeAspect="1" noMove="1" noResize="1" noEditPoints="1" noAdjustHandles="1" noChangeArrowheads="1" noChangeShapeType="1" noTextEdit="1"/>
              </p:cNvSpPr>
              <p:nvPr/>
            </p:nvSpPr>
            <p:spPr>
              <a:xfrm>
                <a:off x="1065125" y="4296884"/>
                <a:ext cx="4929234" cy="602344"/>
              </a:xfrm>
              <a:prstGeom prst="rect">
                <a:avLst/>
              </a:prstGeom>
              <a:blipFill>
                <a:blip r:embed="rId4"/>
                <a:stretch>
                  <a:fillRect l="-258"/>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9" name="TextBox 8">
                <a:extLst>
                  <a:ext uri="{FF2B5EF4-FFF2-40B4-BE49-F238E27FC236}">
                    <a16:creationId xmlns:a16="http://schemas.microsoft.com/office/drawing/2014/main" id="{96362CB9-77FF-8E5D-237A-18EB6027DC50}"/>
                  </a:ext>
                </a:extLst>
              </p:cNvPr>
              <p:cNvSpPr txBox="1"/>
              <p:nvPr/>
            </p:nvSpPr>
            <p:spPr>
              <a:xfrm>
                <a:off x="1065125" y="5522226"/>
                <a:ext cx="5977790" cy="645305"/>
              </a:xfrm>
              <a:prstGeom prst="rect">
                <a:avLst/>
              </a:prstGeom>
              <a:noFill/>
            </p:spPr>
            <p:txBody>
              <a:bodyPr wrap="none" lIns="0" tIns="0" rIns="0" bIns="0" rtlCol="0">
                <a:spAutoFit/>
              </a:bodyPr>
              <a:lstStyle/>
              <a:p>
                <a:pPr/>
                <a14:m>
                  <m:oMathPara xmlns:m="http://schemas.openxmlformats.org/officeDocument/2006/math">
                    <m:oMath>
                      <m:func>
                        <m:funcPr>
                          <m:ctrlPr>
                            <a:rPr lang="en-US" i="0" smtClean="0">
                              <a:latin typeface="Cambria Math" panose="02040503050406030204" pitchFamily="18" charset="0"/>
                            </a:rPr>
                          </m:ctrlPr>
                        </m:funcPr>
                        <m:fName>
                          <m:r>
                            <m:rPr>
                              <m:sty m:val="p"/>
                            </m:rPr>
                            <a:rPr lang="en-US" i="0" smtClean="0">
                              <a:latin typeface="Cambria Math" panose="02040503050406030204" pitchFamily="18" charset="0"/>
                            </a:rPr>
                            <m:t>tan</m:t>
                          </m:r>
                        </m:fName>
                        <m:e>
                          <m:r>
                            <a:rPr lang="en-US" i="1" smtClean="0">
                              <a:latin typeface="Cambria Math" panose="02040503050406030204" pitchFamily="18" charset="0"/>
                              <a:ea typeface="Cambria Math" panose="02040503050406030204" pitchFamily="18" charset="0"/>
                            </a:rPr>
                            <m:t>𝜙</m:t>
                          </m:r>
                        </m:e>
                      </m:func>
                      <m:r>
                        <a:rPr lang="en-US" b="0" i="1" smtClean="0">
                          <a:latin typeface="Cambria Math" panose="02040503050406030204" pitchFamily="18" charset="0"/>
                        </a:rPr>
                        <m:t>=</m:t>
                      </m:r>
                      <m:f>
                        <m:fPr>
                          <m:ctrlPr>
                            <a:rPr lang="en-US" b="0" i="1" smtClean="0">
                              <a:latin typeface="Cambria Math" panose="02040503050406030204" pitchFamily="18" charset="0"/>
                            </a:rPr>
                          </m:ctrlPr>
                        </m:fPr>
                        <m:num>
                          <m:sSub>
                            <m:sSubPr>
                              <m:ctrlPr>
                                <a:rPr lang="en-US" b="0" i="1" smtClean="0">
                                  <a:latin typeface="Cambria Math" panose="02040503050406030204" pitchFamily="18" charset="0"/>
                                </a:rPr>
                              </m:ctrlPr>
                            </m:sSubPr>
                            <m:e>
                              <m:r>
                                <a:rPr lang="en-US" b="0" i="1" smtClean="0">
                                  <a:latin typeface="Cambria Math" panose="02040503050406030204" pitchFamily="18" charset="0"/>
                                </a:rPr>
                                <m:t>𝑣</m:t>
                              </m:r>
                            </m:e>
                            <m:sub>
                              <m:r>
                                <a:rPr lang="en-US" b="0" i="1" smtClean="0">
                                  <a:latin typeface="Cambria Math" panose="02040503050406030204" pitchFamily="18" charset="0"/>
                                </a:rPr>
                                <m:t>𝑓𝑦</m:t>
                              </m:r>
                            </m:sub>
                          </m:sSub>
                        </m:num>
                        <m:den>
                          <m:sSub>
                            <m:sSubPr>
                              <m:ctrlPr>
                                <a:rPr lang="en-US" b="0" i="1" smtClean="0">
                                  <a:latin typeface="Cambria Math" panose="02040503050406030204" pitchFamily="18" charset="0"/>
                                </a:rPr>
                              </m:ctrlPr>
                            </m:sSubPr>
                            <m:e>
                              <m:r>
                                <a:rPr lang="en-US" b="0" i="1" smtClean="0">
                                  <a:latin typeface="Cambria Math" panose="02040503050406030204" pitchFamily="18" charset="0"/>
                                </a:rPr>
                                <m:t>𝑣</m:t>
                              </m:r>
                            </m:e>
                            <m:sub>
                              <m:r>
                                <a:rPr lang="en-US" b="0" i="1" smtClean="0">
                                  <a:latin typeface="Cambria Math" panose="02040503050406030204" pitchFamily="18" charset="0"/>
                                </a:rPr>
                                <m:t>𝑓𝑥</m:t>
                              </m:r>
                            </m:sub>
                          </m:sSub>
                        </m:den>
                      </m:f>
                      <m:r>
                        <a:rPr lang="en-US" b="0" i="1" smtClean="0">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𝜙</m:t>
                      </m:r>
                      <m:r>
                        <a:rPr lang="en-US" b="0" i="1" smtClean="0">
                          <a:latin typeface="Cambria Math" panose="02040503050406030204" pitchFamily="18" charset="0"/>
                          <a:ea typeface="Cambria Math" panose="02040503050406030204" pitchFamily="18" charset="0"/>
                        </a:rPr>
                        <m:t>=</m:t>
                      </m:r>
                      <m:func>
                        <m:funcPr>
                          <m:ctrlPr>
                            <a:rPr lang="en-US" b="0" i="1" smtClean="0">
                              <a:latin typeface="Cambria Math" panose="02040503050406030204" pitchFamily="18" charset="0"/>
                              <a:ea typeface="Cambria Math" panose="02040503050406030204" pitchFamily="18" charset="0"/>
                            </a:rPr>
                          </m:ctrlPr>
                        </m:funcPr>
                        <m:fName>
                          <m:sSup>
                            <m:sSupPr>
                              <m:ctrlPr>
                                <a:rPr lang="en-US" b="0" i="0" smtClean="0">
                                  <a:latin typeface="Cambria Math" panose="02040503050406030204" pitchFamily="18" charset="0"/>
                                  <a:ea typeface="Cambria Math" panose="02040503050406030204" pitchFamily="18" charset="0"/>
                                </a:rPr>
                              </m:ctrlPr>
                            </m:sSupPr>
                            <m:e>
                              <m:r>
                                <m:rPr>
                                  <m:sty m:val="p"/>
                                </m:rPr>
                                <a:rPr lang="en-US" b="0" i="0" smtClean="0">
                                  <a:latin typeface="Cambria Math" panose="02040503050406030204" pitchFamily="18" charset="0"/>
                                  <a:ea typeface="Cambria Math" panose="02040503050406030204" pitchFamily="18" charset="0"/>
                                </a:rPr>
                                <m:t>tan</m:t>
                              </m:r>
                            </m:e>
                            <m:sup>
                              <m:r>
                                <a:rPr lang="en-US" b="0" i="1" smtClean="0">
                                  <a:latin typeface="Cambria Math" panose="02040503050406030204" pitchFamily="18" charset="0"/>
                                  <a:ea typeface="Cambria Math" panose="02040503050406030204" pitchFamily="18" charset="0"/>
                                </a:rPr>
                                <m:t>−1</m:t>
                              </m:r>
                            </m:sup>
                          </m:sSup>
                        </m:fName>
                        <m:e>
                          <m:d>
                            <m:dPr>
                              <m:ctrlPr>
                                <a:rPr lang="en-US" i="1">
                                  <a:latin typeface="Cambria Math" panose="02040503050406030204" pitchFamily="18" charset="0"/>
                                </a:rPr>
                              </m:ctrlPr>
                            </m:dPr>
                            <m:e>
                              <m:f>
                                <m:fPr>
                                  <m:ctrlPr>
                                    <a:rPr lang="en-US" i="1">
                                      <a:latin typeface="Cambria Math" panose="02040503050406030204" pitchFamily="18" charset="0"/>
                                    </a:rPr>
                                  </m:ctrlPr>
                                </m:fPr>
                                <m:num>
                                  <m:sSub>
                                    <m:sSubPr>
                                      <m:ctrlPr>
                                        <a:rPr lang="en-US" i="1">
                                          <a:latin typeface="Cambria Math" panose="02040503050406030204" pitchFamily="18" charset="0"/>
                                        </a:rPr>
                                      </m:ctrlPr>
                                    </m:sSubPr>
                                    <m:e>
                                      <m:r>
                                        <a:rPr lang="en-US" i="1">
                                          <a:latin typeface="Cambria Math" panose="02040503050406030204" pitchFamily="18" charset="0"/>
                                        </a:rPr>
                                        <m:t>𝑣</m:t>
                                      </m:r>
                                    </m:e>
                                    <m:sub>
                                      <m:r>
                                        <a:rPr lang="en-US" i="1">
                                          <a:latin typeface="Cambria Math" panose="02040503050406030204" pitchFamily="18" charset="0"/>
                                        </a:rPr>
                                        <m:t>𝑓𝑦</m:t>
                                      </m:r>
                                    </m:sub>
                                  </m:sSub>
                                </m:num>
                                <m:den>
                                  <m:sSub>
                                    <m:sSubPr>
                                      <m:ctrlPr>
                                        <a:rPr lang="en-US" i="1">
                                          <a:latin typeface="Cambria Math" panose="02040503050406030204" pitchFamily="18" charset="0"/>
                                        </a:rPr>
                                      </m:ctrlPr>
                                    </m:sSubPr>
                                    <m:e>
                                      <m:r>
                                        <a:rPr lang="en-US" i="1">
                                          <a:latin typeface="Cambria Math" panose="02040503050406030204" pitchFamily="18" charset="0"/>
                                        </a:rPr>
                                        <m:t>𝑣</m:t>
                                      </m:r>
                                    </m:e>
                                    <m:sub>
                                      <m:r>
                                        <a:rPr lang="en-US" i="1">
                                          <a:latin typeface="Cambria Math" panose="02040503050406030204" pitchFamily="18" charset="0"/>
                                        </a:rPr>
                                        <m:t>𝑓𝑥</m:t>
                                      </m:r>
                                    </m:sub>
                                  </m:sSub>
                                </m:den>
                              </m:f>
                            </m:e>
                          </m:d>
                        </m:e>
                      </m:func>
                      <m:r>
                        <a:rPr lang="en-US" b="0" i="1" smtClean="0">
                          <a:latin typeface="Cambria Math" panose="02040503050406030204" pitchFamily="18" charset="0"/>
                          <a:ea typeface="Cambria Math" panose="02040503050406030204" pitchFamily="18" charset="0"/>
                        </a:rPr>
                        <m:t>=</m:t>
                      </m:r>
                      <m:func>
                        <m:funcPr>
                          <m:ctrlPr>
                            <a:rPr lang="en-US" b="0" i="1" smtClean="0">
                              <a:latin typeface="Cambria Math" panose="02040503050406030204" pitchFamily="18" charset="0"/>
                              <a:ea typeface="Cambria Math" panose="02040503050406030204" pitchFamily="18" charset="0"/>
                            </a:rPr>
                          </m:ctrlPr>
                        </m:funcPr>
                        <m:fName>
                          <m:sSup>
                            <m:sSupPr>
                              <m:ctrlPr>
                                <a:rPr lang="en-US" b="0" i="0" smtClean="0">
                                  <a:latin typeface="Cambria Math" panose="02040503050406030204" pitchFamily="18" charset="0"/>
                                  <a:ea typeface="Cambria Math" panose="02040503050406030204" pitchFamily="18" charset="0"/>
                                </a:rPr>
                              </m:ctrlPr>
                            </m:sSupPr>
                            <m:e>
                              <m:r>
                                <m:rPr>
                                  <m:sty m:val="p"/>
                                </m:rPr>
                                <a:rPr lang="en-US" b="0" i="0" smtClean="0">
                                  <a:latin typeface="Cambria Math" panose="02040503050406030204" pitchFamily="18" charset="0"/>
                                  <a:ea typeface="Cambria Math" panose="02040503050406030204" pitchFamily="18" charset="0"/>
                                </a:rPr>
                                <m:t>tan</m:t>
                              </m:r>
                            </m:e>
                            <m:sup>
                              <m:r>
                                <a:rPr lang="en-US" b="0" i="1" smtClean="0">
                                  <a:latin typeface="Cambria Math" panose="02040503050406030204" pitchFamily="18" charset="0"/>
                                  <a:ea typeface="Cambria Math" panose="02040503050406030204" pitchFamily="18" charset="0"/>
                                </a:rPr>
                                <m:t>−1</m:t>
                              </m:r>
                            </m:sup>
                          </m:sSup>
                        </m:fName>
                        <m:e>
                          <m:d>
                            <m:dPr>
                              <m:ctrlPr>
                                <a:rPr lang="en-US" b="0" i="1" smtClean="0">
                                  <a:latin typeface="Cambria Math" panose="02040503050406030204" pitchFamily="18" charset="0"/>
                                  <a:ea typeface="Cambria Math" panose="02040503050406030204" pitchFamily="18" charset="0"/>
                                </a:rPr>
                              </m:ctrlPr>
                            </m:dPr>
                            <m:e>
                              <m:f>
                                <m:fPr>
                                  <m:ctrlPr>
                                    <a:rPr lang="en-US" b="0" i="1" smtClean="0">
                                      <a:latin typeface="Cambria Math" panose="02040503050406030204" pitchFamily="18" charset="0"/>
                                      <a:ea typeface="Cambria Math" panose="02040503050406030204" pitchFamily="18" charset="0"/>
                                    </a:rPr>
                                  </m:ctrlPr>
                                </m:fPr>
                                <m:num>
                                  <m:r>
                                    <a:rPr lang="en-US" b="0" i="1" smtClean="0">
                                      <a:latin typeface="Cambria Math" panose="02040503050406030204" pitchFamily="18" charset="0"/>
                                      <a:ea typeface="Cambria Math" panose="02040503050406030204" pitchFamily="18" charset="0"/>
                                    </a:rPr>
                                    <m:t>−4.9</m:t>
                                  </m:r>
                                  <m:box>
                                    <m:boxPr>
                                      <m:ctrlPr>
                                        <a:rPr lang="en-US" b="0" i="1" smtClean="0">
                                          <a:latin typeface="Cambria Math" panose="02040503050406030204" pitchFamily="18" charset="0"/>
                                          <a:ea typeface="Cambria Math" panose="02040503050406030204" pitchFamily="18" charset="0"/>
                                        </a:rPr>
                                      </m:ctrlPr>
                                    </m:boxPr>
                                    <m:e>
                                      <m:f>
                                        <m:fPr>
                                          <m:ctrlPr>
                                            <a:rPr lang="en-US" b="0" i="1" smtClean="0">
                                              <a:latin typeface="Cambria Math" panose="02040503050406030204" pitchFamily="18" charset="0"/>
                                              <a:ea typeface="Cambria Math" panose="02040503050406030204" pitchFamily="18" charset="0"/>
                                            </a:rPr>
                                          </m:ctrlPr>
                                        </m:fPr>
                                        <m:num>
                                          <m:r>
                                            <a:rPr lang="en-US" b="0" i="1" smtClean="0">
                                              <a:latin typeface="Cambria Math" panose="02040503050406030204" pitchFamily="18" charset="0"/>
                                              <a:ea typeface="Cambria Math" panose="02040503050406030204" pitchFamily="18" charset="0"/>
                                            </a:rPr>
                                            <m:t>𝑚</m:t>
                                          </m:r>
                                        </m:num>
                                        <m:den>
                                          <m:r>
                                            <a:rPr lang="en-US" b="0" i="1" smtClean="0">
                                              <a:latin typeface="Cambria Math" panose="02040503050406030204" pitchFamily="18" charset="0"/>
                                              <a:ea typeface="Cambria Math" panose="02040503050406030204" pitchFamily="18" charset="0"/>
                                            </a:rPr>
                                            <m:t>𝑠</m:t>
                                          </m:r>
                                        </m:den>
                                      </m:f>
                                    </m:e>
                                  </m:box>
                                </m:num>
                                <m:den>
                                  <m:r>
                                    <m:rPr>
                                      <m:brk m:alnAt="63"/>
                                    </m:rPr>
                                    <a:rPr lang="en-US" b="0" i="1" smtClean="0">
                                      <a:latin typeface="Cambria Math" panose="02040503050406030204" pitchFamily="18" charset="0"/>
                                      <a:ea typeface="Cambria Math" panose="02040503050406030204" pitchFamily="18" charset="0"/>
                                    </a:rPr>
                                    <m:t>8</m:t>
                                  </m:r>
                                  <m:r>
                                    <m:rPr>
                                      <m:brk m:alnAt="63"/>
                                    </m:rPr>
                                    <a:rPr lang="en-US" b="0" i="1" smtClean="0">
                                      <a:latin typeface="Cambria Math" panose="02040503050406030204" pitchFamily="18" charset="0"/>
                                      <a:ea typeface="Cambria Math" panose="02040503050406030204" pitchFamily="18" charset="0"/>
                                    </a:rPr>
                                    <m:t>.</m:t>
                                  </m:r>
                                  <m:r>
                                    <m:rPr>
                                      <m:brk m:alnAt="63"/>
                                    </m:rPr>
                                    <a:rPr lang="en-US" b="0" i="1" smtClean="0">
                                      <a:latin typeface="Cambria Math" panose="02040503050406030204" pitchFamily="18" charset="0"/>
                                      <a:ea typeface="Cambria Math" panose="02040503050406030204" pitchFamily="18" charset="0"/>
                                    </a:rPr>
                                    <m:t>2</m:t>
                                  </m:r>
                                  <m:box>
                                    <m:boxPr>
                                      <m:ctrlPr>
                                        <a:rPr lang="en-US" b="0" i="1" smtClean="0">
                                          <a:latin typeface="Cambria Math" panose="02040503050406030204" pitchFamily="18" charset="0"/>
                                          <a:ea typeface="Cambria Math" panose="02040503050406030204" pitchFamily="18" charset="0"/>
                                        </a:rPr>
                                      </m:ctrlPr>
                                    </m:boxPr>
                                    <m:e>
                                      <m:f>
                                        <m:fPr>
                                          <m:ctrlPr>
                                            <a:rPr lang="en-US" b="0" i="1" smtClean="0">
                                              <a:latin typeface="Cambria Math" panose="02040503050406030204" pitchFamily="18" charset="0"/>
                                              <a:ea typeface="Cambria Math" panose="02040503050406030204" pitchFamily="18" charset="0"/>
                                            </a:rPr>
                                          </m:ctrlPr>
                                        </m:fPr>
                                        <m:num>
                                          <m:r>
                                            <a:rPr lang="en-US" b="0" i="1" smtClean="0">
                                              <a:latin typeface="Cambria Math" panose="02040503050406030204" pitchFamily="18" charset="0"/>
                                              <a:ea typeface="Cambria Math" panose="02040503050406030204" pitchFamily="18" charset="0"/>
                                            </a:rPr>
                                            <m:t>𝑚</m:t>
                                          </m:r>
                                        </m:num>
                                        <m:den>
                                          <m:r>
                                            <a:rPr lang="en-US" b="0" i="1" smtClean="0">
                                              <a:latin typeface="Cambria Math" panose="02040503050406030204" pitchFamily="18" charset="0"/>
                                              <a:ea typeface="Cambria Math" panose="02040503050406030204" pitchFamily="18" charset="0"/>
                                            </a:rPr>
                                            <m:t>𝑠</m:t>
                                          </m:r>
                                        </m:den>
                                      </m:f>
                                    </m:e>
                                  </m:box>
                                </m:den>
                              </m:f>
                            </m:e>
                          </m:d>
                          <m:r>
                            <a:rPr lang="en-US" b="0" i="1" smtClean="0">
                              <a:latin typeface="Cambria Math" panose="02040503050406030204" pitchFamily="18" charset="0"/>
                              <a:ea typeface="Cambria Math" panose="02040503050406030204" pitchFamily="18" charset="0"/>
                            </a:rPr>
                            <m:t>=</m:t>
                          </m:r>
                          <m:sSup>
                            <m:sSupPr>
                              <m:ctrlPr>
                                <a:rPr lang="en-US" b="0" i="1" smtClean="0">
                                  <a:latin typeface="Cambria Math" panose="02040503050406030204" pitchFamily="18" charset="0"/>
                                  <a:ea typeface="Cambria Math" panose="02040503050406030204" pitchFamily="18" charset="0"/>
                                </a:rPr>
                              </m:ctrlPr>
                            </m:sSupPr>
                            <m:e>
                              <m:r>
                                <a:rPr lang="en-US" b="0" i="1" smtClean="0">
                                  <a:latin typeface="Cambria Math" panose="02040503050406030204" pitchFamily="18" charset="0"/>
                                  <a:ea typeface="Cambria Math" panose="02040503050406030204" pitchFamily="18" charset="0"/>
                                </a:rPr>
                                <m:t>−30.9</m:t>
                              </m:r>
                            </m:e>
                            <m:sup>
                              <m:r>
                                <a:rPr lang="en-US" b="0" i="1" smtClean="0">
                                  <a:latin typeface="Cambria Math" panose="02040503050406030204" pitchFamily="18" charset="0"/>
                                  <a:ea typeface="Cambria Math" panose="02040503050406030204" pitchFamily="18" charset="0"/>
                                </a:rPr>
                                <m:t>0</m:t>
                              </m:r>
                            </m:sup>
                          </m:sSup>
                        </m:e>
                      </m:func>
                    </m:oMath>
                  </m:oMathPara>
                </a14:m>
                <a:endParaRPr lang="en-US" dirty="0"/>
              </a:p>
            </p:txBody>
          </p:sp>
        </mc:Choice>
        <mc:Fallback xmlns="">
          <p:sp>
            <p:nvSpPr>
              <p:cNvPr id="9" name="TextBox 8">
                <a:extLst>
                  <a:ext uri="{FF2B5EF4-FFF2-40B4-BE49-F238E27FC236}">
                    <a16:creationId xmlns:a16="http://schemas.microsoft.com/office/drawing/2014/main" id="{96362CB9-77FF-8E5D-237A-18EB6027DC50}"/>
                  </a:ext>
                </a:extLst>
              </p:cNvPr>
              <p:cNvSpPr txBox="1">
                <a:spLocks noRot="1" noChangeAspect="1" noMove="1" noResize="1" noEditPoints="1" noAdjustHandles="1" noChangeArrowheads="1" noChangeShapeType="1" noTextEdit="1"/>
              </p:cNvSpPr>
              <p:nvPr/>
            </p:nvSpPr>
            <p:spPr>
              <a:xfrm>
                <a:off x="1065125" y="5522226"/>
                <a:ext cx="5977790" cy="645305"/>
              </a:xfrm>
              <a:prstGeom prst="rect">
                <a:avLst/>
              </a:prstGeom>
              <a:blipFill>
                <a:blip r:embed="rId5"/>
                <a:stretch>
                  <a:fillRect l="-425" b="-13462"/>
                </a:stretch>
              </a:blipFill>
            </p:spPr>
            <p:txBody>
              <a:bodyPr/>
              <a:lstStyle/>
              <a:p>
                <a:r>
                  <a:rPr lang="en-US">
                    <a:noFill/>
                  </a:rPr>
                  <a:t> </a:t>
                </a:r>
              </a:p>
            </p:txBody>
          </p:sp>
        </mc:Fallback>
      </mc:AlternateContent>
      <p:sp>
        <p:nvSpPr>
          <p:cNvPr id="10" name="TextBox 9">
            <a:extLst>
              <a:ext uri="{FF2B5EF4-FFF2-40B4-BE49-F238E27FC236}">
                <a16:creationId xmlns:a16="http://schemas.microsoft.com/office/drawing/2014/main" id="{5AEA2A4B-D1CA-2D4C-529D-C6963B5FBEF0}"/>
              </a:ext>
            </a:extLst>
          </p:cNvPr>
          <p:cNvSpPr txBox="1"/>
          <p:nvPr/>
        </p:nvSpPr>
        <p:spPr>
          <a:xfrm>
            <a:off x="713433" y="3827635"/>
            <a:ext cx="3014506" cy="369332"/>
          </a:xfrm>
          <a:prstGeom prst="rect">
            <a:avLst/>
          </a:prstGeom>
          <a:noFill/>
        </p:spPr>
        <p:txBody>
          <a:bodyPr wrap="square" rtlCol="0">
            <a:spAutoFit/>
          </a:bodyPr>
          <a:lstStyle/>
          <a:p>
            <a:r>
              <a:rPr lang="en-US" dirty="0">
                <a:latin typeface="Times New Roman" panose="02020603050405020304" pitchFamily="18" charset="0"/>
                <a:cs typeface="Times New Roman" panose="02020603050405020304" pitchFamily="18" charset="0"/>
              </a:rPr>
              <a:t>The impact speed:</a:t>
            </a:r>
          </a:p>
        </p:txBody>
      </p:sp>
      <p:sp>
        <p:nvSpPr>
          <p:cNvPr id="11" name="TextBox 10">
            <a:extLst>
              <a:ext uri="{FF2B5EF4-FFF2-40B4-BE49-F238E27FC236}">
                <a16:creationId xmlns:a16="http://schemas.microsoft.com/office/drawing/2014/main" id="{1C4A9708-2CD6-EA15-2841-8215382D6372}"/>
              </a:ext>
            </a:extLst>
          </p:cNvPr>
          <p:cNvSpPr txBox="1"/>
          <p:nvPr/>
        </p:nvSpPr>
        <p:spPr>
          <a:xfrm>
            <a:off x="713433" y="4935044"/>
            <a:ext cx="3014506" cy="369332"/>
          </a:xfrm>
          <a:prstGeom prst="rect">
            <a:avLst/>
          </a:prstGeom>
          <a:noFill/>
        </p:spPr>
        <p:txBody>
          <a:bodyPr wrap="square" rtlCol="0">
            <a:spAutoFit/>
          </a:bodyPr>
          <a:lstStyle/>
          <a:p>
            <a:r>
              <a:rPr lang="en-US" dirty="0">
                <a:latin typeface="Times New Roman" panose="02020603050405020304" pitchFamily="18" charset="0"/>
                <a:cs typeface="Times New Roman" panose="02020603050405020304" pitchFamily="18" charset="0"/>
              </a:rPr>
              <a:t>The impact direction:</a:t>
            </a:r>
          </a:p>
        </p:txBody>
      </p:sp>
      <mc:AlternateContent xmlns:mc="http://schemas.openxmlformats.org/markup-compatibility/2006" xmlns:a14="http://schemas.microsoft.com/office/drawing/2010/main">
        <mc:Choice Requires="a14">
          <p:sp>
            <p:nvSpPr>
              <p:cNvPr id="12" name="TextBox 11">
                <a:extLst>
                  <a:ext uri="{FF2B5EF4-FFF2-40B4-BE49-F238E27FC236}">
                    <a16:creationId xmlns:a16="http://schemas.microsoft.com/office/drawing/2014/main" id="{800DA3A1-D41E-3AE3-D594-1AE928E3E1B9}"/>
                  </a:ext>
                </a:extLst>
              </p:cNvPr>
              <p:cNvSpPr txBox="1"/>
              <p:nvPr/>
            </p:nvSpPr>
            <p:spPr>
              <a:xfrm>
                <a:off x="7517840" y="5690989"/>
                <a:ext cx="3756409" cy="307777"/>
              </a:xfrm>
              <a:prstGeom prst="rect">
                <a:avLst/>
              </a:prstGeom>
              <a:noFill/>
            </p:spPr>
            <p:txBody>
              <a:bodyPr wrap="square" rtlCol="0">
                <a:spAutoFit/>
              </a:bodyPr>
              <a:lstStyle/>
              <a:p>
                <a:r>
                  <a:rPr lang="en-US" sz="1400" dirty="0">
                    <a:latin typeface="Times New Roman" panose="02020603050405020304" pitchFamily="18" charset="0"/>
                    <a:cs typeface="Times New Roman" panose="02020603050405020304" pitchFamily="18" charset="0"/>
                  </a:rPr>
                  <a:t>The angle of impact is </a:t>
                </a:r>
                <a14:m>
                  <m:oMath xmlns:m="http://schemas.openxmlformats.org/officeDocument/2006/math">
                    <m:sSup>
                      <m:sSupPr>
                        <m:ctrlPr>
                          <a:rPr lang="en-US" sz="1400" b="0" i="1" smtClean="0">
                            <a:latin typeface="Cambria Math" panose="02040503050406030204" pitchFamily="18" charset="0"/>
                            <a:cs typeface="Times New Roman" panose="02020603050405020304" pitchFamily="18" charset="0"/>
                          </a:rPr>
                        </m:ctrlPr>
                      </m:sSupPr>
                      <m:e>
                        <m:r>
                          <a:rPr lang="en-US" sz="1400" b="0" i="1" smtClean="0">
                            <a:latin typeface="Cambria Math" panose="02040503050406030204" pitchFamily="18" charset="0"/>
                            <a:cs typeface="Times New Roman" panose="02020603050405020304" pitchFamily="18" charset="0"/>
                          </a:rPr>
                          <m:t>30.9</m:t>
                        </m:r>
                      </m:e>
                      <m:sup>
                        <m:r>
                          <a:rPr lang="en-US" sz="1400" b="0" i="1" smtClean="0">
                            <a:latin typeface="Cambria Math" panose="02040503050406030204" pitchFamily="18" charset="0"/>
                            <a:cs typeface="Times New Roman" panose="02020603050405020304" pitchFamily="18" charset="0"/>
                          </a:rPr>
                          <m:t>0</m:t>
                        </m:r>
                      </m:sup>
                    </m:sSup>
                  </m:oMath>
                </a14:m>
                <a:r>
                  <a:rPr lang="en-US" sz="1400" dirty="0">
                    <a:latin typeface="Times New Roman" panose="02020603050405020304" pitchFamily="18" charset="0"/>
                    <a:cs typeface="Times New Roman" panose="02020603050405020304" pitchFamily="18" charset="0"/>
                  </a:rPr>
                  <a:t> below the x-axis.</a:t>
                </a:r>
              </a:p>
            </p:txBody>
          </p:sp>
        </mc:Choice>
        <mc:Fallback xmlns="">
          <p:sp>
            <p:nvSpPr>
              <p:cNvPr id="12" name="TextBox 11">
                <a:extLst>
                  <a:ext uri="{FF2B5EF4-FFF2-40B4-BE49-F238E27FC236}">
                    <a16:creationId xmlns:a16="http://schemas.microsoft.com/office/drawing/2014/main" id="{800DA3A1-D41E-3AE3-D594-1AE928E3E1B9}"/>
                  </a:ext>
                </a:extLst>
              </p:cNvPr>
              <p:cNvSpPr txBox="1">
                <a:spLocks noRot="1" noChangeAspect="1" noMove="1" noResize="1" noEditPoints="1" noAdjustHandles="1" noChangeArrowheads="1" noChangeShapeType="1" noTextEdit="1"/>
              </p:cNvSpPr>
              <p:nvPr/>
            </p:nvSpPr>
            <p:spPr>
              <a:xfrm>
                <a:off x="7517840" y="5690989"/>
                <a:ext cx="3756409" cy="307777"/>
              </a:xfrm>
              <a:prstGeom prst="rect">
                <a:avLst/>
              </a:prstGeom>
              <a:blipFill>
                <a:blip r:embed="rId6"/>
                <a:stretch>
                  <a:fillRect l="-337" t="-4000" b="-20000"/>
                </a:stretch>
              </a:blipFill>
            </p:spPr>
            <p:txBody>
              <a:bodyPr/>
              <a:lstStyle/>
              <a:p>
                <a:r>
                  <a:rPr lang="en-US">
                    <a:noFill/>
                  </a:rPr>
                  <a:t> </a:t>
                </a:r>
              </a:p>
            </p:txBody>
          </p:sp>
        </mc:Fallback>
      </mc:AlternateContent>
      <p:sp>
        <p:nvSpPr>
          <p:cNvPr id="14" name="TextBox 13">
            <a:extLst>
              <a:ext uri="{FF2B5EF4-FFF2-40B4-BE49-F238E27FC236}">
                <a16:creationId xmlns:a16="http://schemas.microsoft.com/office/drawing/2014/main" id="{09A7BE1B-2970-9310-5F4F-59934FEC35AA}"/>
              </a:ext>
            </a:extLst>
          </p:cNvPr>
          <p:cNvSpPr txBox="1"/>
          <p:nvPr/>
        </p:nvSpPr>
        <p:spPr>
          <a:xfrm>
            <a:off x="277906" y="1780370"/>
            <a:ext cx="11498762" cy="369332"/>
          </a:xfrm>
          <a:prstGeom prst="rect">
            <a:avLst/>
          </a:prstGeom>
          <a:noFill/>
        </p:spPr>
        <p:txBody>
          <a:bodyPr wrap="square">
            <a:spAutoFit/>
          </a:bodyPr>
          <a:lstStyle/>
          <a:p>
            <a:pPr marL="285750" indent="-285750" algn="just">
              <a:buFont typeface="Arial" panose="020B0604020202020204" pitchFamily="34" charset="0"/>
              <a:buChar char="•"/>
            </a:pPr>
            <a:r>
              <a:rPr lang="en-US" sz="1800" dirty="0">
                <a:latin typeface="Times New Roman" panose="02020603050405020304" pitchFamily="18" charset="0"/>
                <a:cs typeface="Times New Roman" panose="02020603050405020304" pitchFamily="18" charset="0"/>
              </a:rPr>
              <a:t>What are the magnitude and direction of the velocity of the ball when it goes through the hoop?</a:t>
            </a:r>
          </a:p>
        </p:txBody>
      </p:sp>
    </p:spTree>
    <p:extLst>
      <p:ext uri="{BB962C8B-B14F-4D97-AF65-F5344CB8AC3E}">
        <p14:creationId xmlns:p14="http://schemas.microsoft.com/office/powerpoint/2010/main" val="282233424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E849791D-4FE4-3FF7-524E-12410CD7550C}"/>
              </a:ext>
            </a:extLst>
          </p:cNvPr>
          <p:cNvSpPr txBox="1"/>
          <p:nvPr/>
        </p:nvSpPr>
        <p:spPr>
          <a:xfrm>
            <a:off x="277906" y="197224"/>
            <a:ext cx="11116235" cy="892552"/>
          </a:xfrm>
          <a:prstGeom prst="rect">
            <a:avLst/>
          </a:prstGeom>
          <a:noFill/>
        </p:spPr>
        <p:txBody>
          <a:bodyPr wrap="square" rtlCol="0">
            <a:spAutoFit/>
          </a:bodyPr>
          <a:lstStyle/>
          <a:p>
            <a:r>
              <a:rPr lang="en-US" sz="2600" dirty="0">
                <a:latin typeface="Times New Roman" panose="02020603050405020304" pitchFamily="18" charset="0"/>
                <a:cs typeface="Times New Roman" panose="02020603050405020304" pitchFamily="18" charset="0"/>
              </a:rPr>
              <a:t>Motion in 2D</a:t>
            </a:r>
          </a:p>
          <a:p>
            <a:r>
              <a:rPr lang="en-US" sz="2600" dirty="0">
                <a:latin typeface="Times New Roman" panose="02020603050405020304" pitchFamily="18" charset="0"/>
                <a:cs typeface="Times New Roman" panose="02020603050405020304" pitchFamily="18" charset="0"/>
              </a:rPr>
              <a:t>	- projectile motion</a:t>
            </a:r>
          </a:p>
        </p:txBody>
      </p:sp>
      <mc:AlternateContent xmlns:mc="http://schemas.openxmlformats.org/markup-compatibility/2006" xmlns:a14="http://schemas.microsoft.com/office/drawing/2010/main">
        <mc:Choice Requires="a14">
          <p:sp>
            <p:nvSpPr>
              <p:cNvPr id="5" name="Rectangle 4">
                <a:extLst>
                  <a:ext uri="{FF2B5EF4-FFF2-40B4-BE49-F238E27FC236}">
                    <a16:creationId xmlns:a16="http://schemas.microsoft.com/office/drawing/2014/main" id="{9D22DB91-20F3-2BEF-E947-3829C1584B56}"/>
                  </a:ext>
                </a:extLst>
              </p:cNvPr>
              <p:cNvSpPr/>
              <p:nvPr/>
            </p:nvSpPr>
            <p:spPr>
              <a:xfrm>
                <a:off x="277906" y="1254953"/>
                <a:ext cx="11661545" cy="2059603"/>
              </a:xfrm>
              <a:prstGeom prst="rect">
                <a:avLst/>
              </a:prstGeom>
            </p:spPr>
            <p:txBody>
              <a:bodyPr wrap="square">
                <a:spAutoFit/>
              </a:bodyPr>
              <a:lstStyle/>
              <a:p>
                <a:r>
                  <a:rPr lang="en-US" dirty="0">
                    <a:latin typeface="Times New Roman" panose="02020603050405020304" pitchFamily="18" charset="0"/>
                    <a:cs typeface="Times New Roman" panose="02020603050405020304" pitchFamily="18" charset="0"/>
                  </a:rPr>
                  <a:t>Example 5:</a:t>
                </a:r>
              </a:p>
              <a:p>
                <a:endParaRPr lang="en-US" dirty="0">
                  <a:latin typeface="Times New Roman" panose="02020603050405020304" pitchFamily="18" charset="0"/>
                  <a:cs typeface="Times New Roman" panose="02020603050405020304" pitchFamily="18" charset="0"/>
                </a:endParaRPr>
              </a:p>
              <a:p>
                <a:pPr algn="just"/>
                <a:r>
                  <a:rPr lang="en-US" dirty="0">
                    <a:latin typeface="Times New Roman" panose="02020603050405020304" pitchFamily="18" charset="0"/>
                    <a:cs typeface="Times New Roman" panose="02020603050405020304" pitchFamily="18" charset="0"/>
                  </a:rPr>
                  <a:t>A game of battleship.  Suppose that an enemy ship is on the western side of a mountain and that the enemy ship can maneuver within </a:t>
                </a:r>
                <a14:m>
                  <m:oMath xmlns:m="http://schemas.openxmlformats.org/officeDocument/2006/math">
                    <m:r>
                      <a:rPr lang="en-US" b="0" i="1" smtClean="0">
                        <a:latin typeface="Cambria Math" panose="02040503050406030204" pitchFamily="18" charset="0"/>
                        <a:cs typeface="Times New Roman" panose="02020603050405020304" pitchFamily="18" charset="0"/>
                      </a:rPr>
                      <m:t>2500</m:t>
                    </m:r>
                    <m:r>
                      <a:rPr lang="en-US" b="0" i="1" smtClean="0">
                        <a:latin typeface="Cambria Math" panose="02040503050406030204" pitchFamily="18" charset="0"/>
                        <a:cs typeface="Times New Roman" panose="02020603050405020304" pitchFamily="18" charset="0"/>
                      </a:rPr>
                      <m:t>𝑚</m:t>
                    </m:r>
                  </m:oMath>
                </a14:m>
                <a:r>
                  <a:rPr lang="en-US" dirty="0">
                    <a:latin typeface="Times New Roman" panose="02020603050405020304" pitchFamily="18" charset="0"/>
                    <a:cs typeface="Times New Roman" panose="02020603050405020304" pitchFamily="18" charset="0"/>
                  </a:rPr>
                  <a:t> of the </a:t>
                </a:r>
                <a14:m>
                  <m:oMath xmlns:m="http://schemas.openxmlformats.org/officeDocument/2006/math">
                    <m:r>
                      <a:rPr lang="en-US" b="0" i="1" smtClean="0">
                        <a:latin typeface="Cambria Math" panose="02040503050406030204" pitchFamily="18" charset="0"/>
                        <a:cs typeface="Times New Roman" panose="02020603050405020304" pitchFamily="18" charset="0"/>
                      </a:rPr>
                      <m:t>1800</m:t>
                    </m:r>
                    <m:r>
                      <a:rPr lang="en-US" b="0" i="1" smtClean="0">
                        <a:latin typeface="Cambria Math" panose="02040503050406030204" pitchFamily="18" charset="0"/>
                        <a:cs typeface="Times New Roman" panose="02020603050405020304" pitchFamily="18" charset="0"/>
                      </a:rPr>
                      <m:t>𝑚</m:t>
                    </m:r>
                  </m:oMath>
                </a14:m>
                <a:r>
                  <a:rPr lang="en-US" dirty="0">
                    <a:latin typeface="Times New Roman" panose="02020603050405020304" pitchFamily="18" charset="0"/>
                    <a:cs typeface="Times New Roman" panose="02020603050405020304" pitchFamily="18" charset="0"/>
                  </a:rPr>
                  <a:t> high mountain peak.  The enemy ship can shoot projectiles with an initial speed of </a:t>
                </a:r>
                <a14:m>
                  <m:oMath xmlns:m="http://schemas.openxmlformats.org/officeDocument/2006/math">
                    <m:r>
                      <a:rPr lang="en-US" b="0" i="1" smtClean="0">
                        <a:latin typeface="Cambria Math" panose="02040503050406030204" pitchFamily="18" charset="0"/>
                        <a:cs typeface="Times New Roman" panose="02020603050405020304" pitchFamily="18" charset="0"/>
                      </a:rPr>
                      <m:t>250</m:t>
                    </m:r>
                    <m:box>
                      <m:boxPr>
                        <m:ctrlPr>
                          <a:rPr lang="en-US" b="0" i="1" smtClean="0">
                            <a:latin typeface="Cambria Math" panose="02040503050406030204" pitchFamily="18" charset="0"/>
                            <a:cs typeface="Times New Roman" panose="02020603050405020304" pitchFamily="18" charset="0"/>
                          </a:rPr>
                        </m:ctrlPr>
                      </m:boxPr>
                      <m:e>
                        <m:f>
                          <m:fPr>
                            <m:ctrlPr>
                              <a:rPr lang="en-US" b="0" i="1" smtClean="0">
                                <a:latin typeface="Cambria Math" panose="02040503050406030204" pitchFamily="18" charset="0"/>
                                <a:cs typeface="Times New Roman" panose="02020603050405020304" pitchFamily="18" charset="0"/>
                              </a:rPr>
                            </m:ctrlPr>
                          </m:fPr>
                          <m:num>
                            <m:r>
                              <a:rPr lang="en-US" b="0" i="1" smtClean="0">
                                <a:latin typeface="Cambria Math" panose="02040503050406030204" pitchFamily="18" charset="0"/>
                                <a:cs typeface="Times New Roman" panose="02020603050405020304" pitchFamily="18" charset="0"/>
                              </a:rPr>
                              <m:t>𝑚</m:t>
                            </m:r>
                          </m:num>
                          <m:den>
                            <m:r>
                              <a:rPr lang="en-US" b="0" i="1" smtClean="0">
                                <a:latin typeface="Cambria Math" panose="02040503050406030204" pitchFamily="18" charset="0"/>
                                <a:cs typeface="Times New Roman" panose="02020603050405020304" pitchFamily="18" charset="0"/>
                              </a:rPr>
                              <m:t>𝑠</m:t>
                            </m:r>
                          </m:den>
                        </m:f>
                      </m:e>
                    </m:box>
                  </m:oMath>
                </a14:m>
                <a:r>
                  <a:rPr lang="en-US" dirty="0">
                    <a:latin typeface="Times New Roman" panose="02020603050405020304" pitchFamily="18" charset="0"/>
                    <a:cs typeface="Times New Roman" panose="02020603050405020304" pitchFamily="18" charset="0"/>
                  </a:rPr>
                  <a:t> oriented at some angle </a:t>
                </a:r>
                <a14:m>
                  <m:oMath xmlns:m="http://schemas.openxmlformats.org/officeDocument/2006/math">
                    <m:r>
                      <a:rPr lang="en-US" i="1" smtClean="0">
                        <a:latin typeface="Cambria Math" panose="02040503050406030204" pitchFamily="18" charset="0"/>
                        <a:ea typeface="Cambria Math" panose="02040503050406030204" pitchFamily="18" charset="0"/>
                        <a:cs typeface="Times New Roman" panose="02020603050405020304" pitchFamily="18" charset="0"/>
                      </a:rPr>
                      <m:t>𝜃</m:t>
                    </m:r>
                  </m:oMath>
                </a14:m>
                <a:r>
                  <a:rPr lang="en-US" dirty="0">
                    <a:latin typeface="Times New Roman" panose="02020603050405020304" pitchFamily="18" charset="0"/>
                    <a:cs typeface="Times New Roman" panose="02020603050405020304" pitchFamily="18" charset="0"/>
                  </a:rPr>
                  <a:t> measured with respect to the horizontal.  If the eastern shoreline is horizontally </a:t>
                </a:r>
                <a14:m>
                  <m:oMath xmlns:m="http://schemas.openxmlformats.org/officeDocument/2006/math">
                    <m:r>
                      <a:rPr lang="en-US" b="0" i="1" smtClean="0">
                        <a:latin typeface="Cambria Math" panose="02040503050406030204" pitchFamily="18" charset="0"/>
                        <a:cs typeface="Times New Roman" panose="02020603050405020304" pitchFamily="18" charset="0"/>
                      </a:rPr>
                      <m:t>300</m:t>
                    </m:r>
                    <m:r>
                      <a:rPr lang="en-US" b="0" i="1" smtClean="0">
                        <a:latin typeface="Cambria Math" panose="02040503050406030204" pitchFamily="18" charset="0"/>
                        <a:cs typeface="Times New Roman" panose="02020603050405020304" pitchFamily="18" charset="0"/>
                      </a:rPr>
                      <m:t>𝑚</m:t>
                    </m:r>
                  </m:oMath>
                </a14:m>
                <a:r>
                  <a:rPr lang="en-US" dirty="0">
                    <a:latin typeface="Times New Roman" panose="02020603050405020304" pitchFamily="18" charset="0"/>
                    <a:cs typeface="Times New Roman" panose="02020603050405020304" pitchFamily="18" charset="0"/>
                  </a:rPr>
                  <a:t> from the peak, what are the distances from the eastern shoreline at which a friendly ship can be to be safe from being hit by an enemy projectile?</a:t>
                </a:r>
              </a:p>
            </p:txBody>
          </p:sp>
        </mc:Choice>
        <mc:Fallback xmlns="">
          <p:sp>
            <p:nvSpPr>
              <p:cNvPr id="5" name="Rectangle 4">
                <a:extLst>
                  <a:ext uri="{FF2B5EF4-FFF2-40B4-BE49-F238E27FC236}">
                    <a16:creationId xmlns:a16="http://schemas.microsoft.com/office/drawing/2014/main" id="{9D22DB91-20F3-2BEF-E947-3829C1584B56}"/>
                  </a:ext>
                </a:extLst>
              </p:cNvPr>
              <p:cNvSpPr>
                <a:spLocks noRot="1" noChangeAspect="1" noMove="1" noResize="1" noEditPoints="1" noAdjustHandles="1" noChangeArrowheads="1" noChangeShapeType="1" noTextEdit="1"/>
              </p:cNvSpPr>
              <p:nvPr/>
            </p:nvSpPr>
            <p:spPr>
              <a:xfrm>
                <a:off x="277906" y="1254953"/>
                <a:ext cx="11661545" cy="2059603"/>
              </a:xfrm>
              <a:prstGeom prst="rect">
                <a:avLst/>
              </a:prstGeom>
              <a:blipFill>
                <a:blip r:embed="rId2"/>
                <a:stretch>
                  <a:fillRect l="-544" t="-1220" r="-435" b="-3049"/>
                </a:stretch>
              </a:blipFill>
            </p:spPr>
            <p:txBody>
              <a:bodyPr/>
              <a:lstStyle/>
              <a:p>
                <a:r>
                  <a:rPr lang="en-US">
                    <a:noFill/>
                  </a:rPr>
                  <a:t> </a:t>
                </a:r>
              </a:p>
            </p:txBody>
          </p:sp>
        </mc:Fallback>
      </mc:AlternateContent>
      <p:pic>
        <p:nvPicPr>
          <p:cNvPr id="6" name="Picture 5">
            <a:extLst>
              <a:ext uri="{FF2B5EF4-FFF2-40B4-BE49-F238E27FC236}">
                <a16:creationId xmlns:a16="http://schemas.microsoft.com/office/drawing/2014/main" id="{07D20FEA-C100-33B3-3996-24436BED83D7}"/>
              </a:ext>
            </a:extLst>
          </p:cNvPr>
          <p:cNvPicPr>
            <a:picLocks noChangeAspect="1"/>
          </p:cNvPicPr>
          <p:nvPr/>
        </p:nvPicPr>
        <p:blipFill>
          <a:blip r:embed="rId3"/>
          <a:stretch>
            <a:fillRect/>
          </a:stretch>
        </p:blipFill>
        <p:spPr>
          <a:xfrm>
            <a:off x="2101515" y="3314556"/>
            <a:ext cx="8014325" cy="3496182"/>
          </a:xfrm>
          <a:prstGeom prst="rect">
            <a:avLst/>
          </a:prstGeom>
        </p:spPr>
      </p:pic>
    </p:spTree>
    <p:extLst>
      <p:ext uri="{BB962C8B-B14F-4D97-AF65-F5344CB8AC3E}">
        <p14:creationId xmlns:p14="http://schemas.microsoft.com/office/powerpoint/2010/main" val="271830129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98F02923-C050-3150-CCB5-0543FA169717}"/>
              </a:ext>
            </a:extLst>
          </p:cNvPr>
          <p:cNvSpPr txBox="1"/>
          <p:nvPr/>
        </p:nvSpPr>
        <p:spPr>
          <a:xfrm>
            <a:off x="277906" y="1297466"/>
            <a:ext cx="6094324" cy="369332"/>
          </a:xfrm>
          <a:prstGeom prst="rect">
            <a:avLst/>
          </a:prstGeom>
          <a:noFill/>
        </p:spPr>
        <p:txBody>
          <a:bodyPr wrap="square">
            <a:spAutoFit/>
          </a:bodyPr>
          <a:lstStyle/>
          <a:p>
            <a:r>
              <a:rPr lang="en-US" sz="1800" dirty="0">
                <a:latin typeface="Times New Roman" panose="02020603050405020304" pitchFamily="18" charset="0"/>
                <a:cs typeface="Times New Roman" panose="02020603050405020304" pitchFamily="18" charset="0"/>
              </a:rPr>
              <a:t>Example 5 Solution:</a:t>
            </a:r>
          </a:p>
        </p:txBody>
      </p:sp>
      <p:sp>
        <p:nvSpPr>
          <p:cNvPr id="5" name="TextBox 4">
            <a:extLst>
              <a:ext uri="{FF2B5EF4-FFF2-40B4-BE49-F238E27FC236}">
                <a16:creationId xmlns:a16="http://schemas.microsoft.com/office/drawing/2014/main" id="{BFA4CF10-1EB8-F2C9-479D-71997F6CA448}"/>
              </a:ext>
            </a:extLst>
          </p:cNvPr>
          <p:cNvSpPr txBox="1"/>
          <p:nvPr/>
        </p:nvSpPr>
        <p:spPr>
          <a:xfrm>
            <a:off x="277906" y="197224"/>
            <a:ext cx="11116235" cy="892552"/>
          </a:xfrm>
          <a:prstGeom prst="rect">
            <a:avLst/>
          </a:prstGeom>
          <a:noFill/>
        </p:spPr>
        <p:txBody>
          <a:bodyPr wrap="square" rtlCol="0">
            <a:spAutoFit/>
          </a:bodyPr>
          <a:lstStyle/>
          <a:p>
            <a:r>
              <a:rPr lang="en-US" sz="2600" dirty="0">
                <a:latin typeface="Times New Roman" panose="02020603050405020304" pitchFamily="18" charset="0"/>
                <a:cs typeface="Times New Roman" panose="02020603050405020304" pitchFamily="18" charset="0"/>
              </a:rPr>
              <a:t>Motion in 2D</a:t>
            </a:r>
          </a:p>
          <a:p>
            <a:r>
              <a:rPr lang="en-US" sz="2600" dirty="0">
                <a:latin typeface="Times New Roman" panose="02020603050405020304" pitchFamily="18" charset="0"/>
                <a:cs typeface="Times New Roman" panose="02020603050405020304" pitchFamily="18" charset="0"/>
              </a:rPr>
              <a:t>	- projectile motion</a:t>
            </a:r>
          </a:p>
        </p:txBody>
      </p:sp>
      <mc:AlternateContent xmlns:mc="http://schemas.openxmlformats.org/markup-compatibility/2006" xmlns:a14="http://schemas.microsoft.com/office/drawing/2010/main">
        <mc:Choice Requires="a14">
          <p:sp>
            <p:nvSpPr>
              <p:cNvPr id="6" name="TextBox 5">
                <a:extLst>
                  <a:ext uri="{FF2B5EF4-FFF2-40B4-BE49-F238E27FC236}">
                    <a16:creationId xmlns:a16="http://schemas.microsoft.com/office/drawing/2014/main" id="{69DDC9CE-A013-460D-A857-3EB2E252B576}"/>
                  </a:ext>
                </a:extLst>
              </p:cNvPr>
              <p:cNvSpPr txBox="1"/>
              <p:nvPr/>
            </p:nvSpPr>
            <p:spPr>
              <a:xfrm>
                <a:off x="622998" y="3535353"/>
                <a:ext cx="5012013" cy="529119"/>
              </a:xfrm>
              <a:prstGeom prst="rect">
                <a:avLst/>
              </a:prstGeom>
              <a:noFill/>
            </p:spPr>
            <p:txBody>
              <a:bodyPr wrap="none" lIns="0" tIns="0" rIns="0" bIns="0" rtlCol="0">
                <a:spAutoFit/>
              </a:bodyPr>
              <a:lstStyle/>
              <a:p>
                <a:pPr/>
                <a14:m>
                  <m:oMathPara xmlns:m="http://schemas.openxmlformats.org/officeDocument/2006/math">
                    <m:o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𝑥</m:t>
                          </m:r>
                        </m:e>
                        <m:sub>
                          <m:r>
                            <a:rPr lang="en-US" i="1">
                              <a:latin typeface="Cambria Math" panose="02040503050406030204" pitchFamily="18" charset="0"/>
                            </a:rPr>
                            <m:t>𝑓</m:t>
                          </m:r>
                        </m:sub>
                      </m:sSub>
                      <m:r>
                        <a:rPr lang="en-US" i="1">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𝑥</m:t>
                          </m:r>
                        </m:e>
                        <m:sub>
                          <m:r>
                            <a:rPr lang="en-US" i="1">
                              <a:latin typeface="Cambria Math" panose="02040503050406030204" pitchFamily="18" charset="0"/>
                            </a:rPr>
                            <m:t>𝑖</m:t>
                          </m:r>
                        </m:sub>
                      </m:sSub>
                      <m:r>
                        <a:rPr lang="en-US" i="1">
                          <a:latin typeface="Cambria Math" panose="02040503050406030204" pitchFamily="18" charset="0"/>
                        </a:rPr>
                        <m:t>+</m:t>
                      </m:r>
                      <m:sSub>
                        <m:sSubPr>
                          <m:ctrlPr>
                            <a:rPr lang="en-US" i="1">
                              <a:latin typeface="Cambria Math" panose="02040503050406030204" pitchFamily="18" charset="0"/>
                            </a:rPr>
                          </m:ctrlPr>
                        </m:sSubPr>
                        <m:e>
                          <m:r>
                            <a:rPr lang="en-US" i="1">
                              <a:latin typeface="Cambria Math" panose="02040503050406030204" pitchFamily="18" charset="0"/>
                            </a:rPr>
                            <m:t>𝑣</m:t>
                          </m:r>
                        </m:e>
                        <m:sub>
                          <m:r>
                            <a:rPr lang="en-US" i="1">
                              <a:latin typeface="Cambria Math" panose="02040503050406030204" pitchFamily="18" charset="0"/>
                            </a:rPr>
                            <m:t>𝑖</m:t>
                          </m:r>
                          <m:r>
                            <a:rPr lang="en-US" b="0" i="1" smtClean="0">
                              <a:latin typeface="Cambria Math" panose="02040503050406030204" pitchFamily="18" charset="0"/>
                            </a:rPr>
                            <m:t>𝑥</m:t>
                          </m:r>
                        </m:sub>
                      </m:sSub>
                      <m:r>
                        <a:rPr lang="en-US" i="1">
                          <a:latin typeface="Cambria Math" panose="02040503050406030204" pitchFamily="18" charset="0"/>
                        </a:rPr>
                        <m:t>𝑡</m:t>
                      </m:r>
                      <m:r>
                        <a:rPr lang="en-US" i="1">
                          <a:latin typeface="Cambria Math" panose="02040503050406030204" pitchFamily="18" charset="0"/>
                        </a:rPr>
                        <m:t>+</m:t>
                      </m:r>
                      <m:box>
                        <m:boxPr>
                          <m:ctrlPr>
                            <a:rPr lang="en-US" i="1" smtClean="0">
                              <a:latin typeface="Cambria Math" panose="02040503050406030204" pitchFamily="18" charset="0"/>
                            </a:rPr>
                          </m:ctrlPr>
                        </m:boxPr>
                        <m:e>
                          <m:box>
                            <m:boxPr>
                              <m:ctrlPr>
                                <a:rPr lang="en-US" b="0" i="1" smtClean="0">
                                  <a:latin typeface="Cambria Math" panose="02040503050406030204" pitchFamily="18" charset="0"/>
                                </a:rPr>
                              </m:ctrlPr>
                            </m:boxPr>
                            <m:e>
                              <m:f>
                                <m:fPr>
                                  <m:ctrlPr>
                                    <a:rPr lang="en-US" b="0" i="1" smtClean="0">
                                      <a:latin typeface="Cambria Math" panose="02040503050406030204" pitchFamily="18" charset="0"/>
                                    </a:rPr>
                                  </m:ctrlPr>
                                </m:fPr>
                                <m:num>
                                  <m:r>
                                    <a:rPr lang="en-US" b="0" i="1" smtClean="0">
                                      <a:latin typeface="Cambria Math" panose="02040503050406030204" pitchFamily="18" charset="0"/>
                                    </a:rPr>
                                    <m:t>1</m:t>
                                  </m:r>
                                </m:num>
                                <m:den>
                                  <m:r>
                                    <a:rPr lang="en-US" b="0" i="1" smtClean="0">
                                      <a:latin typeface="Cambria Math" panose="02040503050406030204" pitchFamily="18" charset="0"/>
                                    </a:rPr>
                                    <m:t>2</m:t>
                                  </m:r>
                                </m:den>
                              </m:f>
                            </m:e>
                          </m:box>
                        </m:e>
                      </m:box>
                      <m:sSub>
                        <m:sSubPr>
                          <m:ctrlPr>
                            <a:rPr lang="en-US" i="1">
                              <a:latin typeface="Cambria Math" panose="02040503050406030204" pitchFamily="18" charset="0"/>
                            </a:rPr>
                          </m:ctrlPr>
                        </m:sSubPr>
                        <m:e>
                          <m:r>
                            <a:rPr lang="en-US" i="1">
                              <a:latin typeface="Cambria Math" panose="02040503050406030204" pitchFamily="18" charset="0"/>
                            </a:rPr>
                            <m:t>𝑎</m:t>
                          </m:r>
                        </m:e>
                        <m:sub>
                          <m:r>
                            <a:rPr lang="en-US" b="0" i="1" smtClean="0">
                              <a:latin typeface="Cambria Math" panose="02040503050406030204" pitchFamily="18" charset="0"/>
                            </a:rPr>
                            <m:t>𝑥</m:t>
                          </m:r>
                        </m:sub>
                      </m:sSub>
                      <m:sSup>
                        <m:sSupPr>
                          <m:ctrlPr>
                            <a:rPr lang="en-US" i="1">
                              <a:latin typeface="Cambria Math" panose="02040503050406030204" pitchFamily="18" charset="0"/>
                            </a:rPr>
                          </m:ctrlPr>
                        </m:sSupPr>
                        <m:e>
                          <m:r>
                            <a:rPr lang="en-US" i="1">
                              <a:latin typeface="Cambria Math" panose="02040503050406030204" pitchFamily="18" charset="0"/>
                            </a:rPr>
                            <m:t>𝑡</m:t>
                          </m:r>
                        </m:e>
                        <m:sup>
                          <m:r>
                            <a:rPr lang="en-US" i="1">
                              <a:latin typeface="Cambria Math" panose="02040503050406030204" pitchFamily="18" charset="0"/>
                            </a:rPr>
                            <m:t>2</m:t>
                          </m:r>
                        </m:sup>
                      </m:sSup>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𝑣</m:t>
                          </m:r>
                        </m:e>
                        <m:sub>
                          <m:r>
                            <a:rPr lang="en-US" b="0" i="1" smtClean="0">
                              <a:latin typeface="Cambria Math" panose="02040503050406030204" pitchFamily="18" charset="0"/>
                            </a:rPr>
                            <m:t>𝑖𝑥</m:t>
                          </m:r>
                        </m:sub>
                      </m:sSub>
                      <m:r>
                        <a:rPr lang="en-US" b="0" i="1" smtClean="0">
                          <a:latin typeface="Cambria Math" panose="02040503050406030204" pitchFamily="18" charset="0"/>
                        </a:rPr>
                        <m:t>𝑡</m:t>
                      </m:r>
                      <m:r>
                        <a:rPr lang="en-US" b="0" i="1" smtClean="0">
                          <a:latin typeface="Cambria Math" panose="02040503050406030204" pitchFamily="18" charset="0"/>
                          <a:ea typeface="Cambria Math" panose="02040503050406030204" pitchFamily="18" charset="0"/>
                        </a:rPr>
                        <m:t>→</m:t>
                      </m:r>
                      <m:r>
                        <a:rPr lang="en-US" b="0" i="1" smtClean="0">
                          <a:latin typeface="Cambria Math" panose="02040503050406030204" pitchFamily="18" charset="0"/>
                        </a:rPr>
                        <m:t>𝑡</m:t>
                      </m:r>
                      <m:r>
                        <a:rPr lang="en-US" b="0" i="1" smtClean="0">
                          <a:latin typeface="Cambria Math" panose="02040503050406030204" pitchFamily="18" charset="0"/>
                          <a:ea typeface="Cambria Math" panose="02040503050406030204" pitchFamily="18" charset="0"/>
                        </a:rPr>
                        <m:t>=</m:t>
                      </m:r>
                      <m:f>
                        <m:fPr>
                          <m:ctrlPr>
                            <a:rPr lang="en-US" i="1">
                              <a:latin typeface="Cambria Math" panose="02040503050406030204" pitchFamily="18" charset="0"/>
                            </a:rPr>
                          </m:ctrlPr>
                        </m:fPr>
                        <m:num>
                          <m:sSub>
                            <m:sSubPr>
                              <m:ctrlPr>
                                <a:rPr lang="en-US" i="1">
                                  <a:latin typeface="Cambria Math" panose="02040503050406030204" pitchFamily="18" charset="0"/>
                                </a:rPr>
                              </m:ctrlPr>
                            </m:sSubPr>
                            <m:e>
                              <m:r>
                                <a:rPr lang="en-US" i="1">
                                  <a:latin typeface="Cambria Math" panose="02040503050406030204" pitchFamily="18" charset="0"/>
                                </a:rPr>
                                <m:t>𝑥</m:t>
                              </m:r>
                            </m:e>
                            <m:sub>
                              <m:r>
                                <a:rPr lang="en-US" i="1">
                                  <a:latin typeface="Cambria Math" panose="02040503050406030204" pitchFamily="18" charset="0"/>
                                </a:rPr>
                                <m:t>𝑓</m:t>
                              </m:r>
                            </m:sub>
                          </m:sSub>
                        </m:num>
                        <m:den>
                          <m:sSub>
                            <m:sSubPr>
                              <m:ctrlPr>
                                <a:rPr lang="en-US" b="0" i="1" smtClean="0">
                                  <a:latin typeface="Cambria Math" panose="02040503050406030204" pitchFamily="18" charset="0"/>
                                  <a:ea typeface="Cambria Math" panose="02040503050406030204" pitchFamily="18" charset="0"/>
                                </a:rPr>
                              </m:ctrlPr>
                            </m:sSubPr>
                            <m:e>
                              <m:r>
                                <a:rPr lang="en-US" b="0" i="1" smtClean="0">
                                  <a:latin typeface="Cambria Math" panose="02040503050406030204" pitchFamily="18" charset="0"/>
                                  <a:ea typeface="Cambria Math" panose="02040503050406030204" pitchFamily="18" charset="0"/>
                                </a:rPr>
                                <m:t>𝑣</m:t>
                              </m:r>
                            </m:e>
                            <m:sub>
                              <m:r>
                                <a:rPr lang="en-US" b="0" i="1" smtClean="0">
                                  <a:latin typeface="Cambria Math" panose="02040503050406030204" pitchFamily="18" charset="0"/>
                                  <a:ea typeface="Cambria Math" panose="02040503050406030204" pitchFamily="18" charset="0"/>
                                </a:rPr>
                                <m:t>𝑖𝑥</m:t>
                              </m:r>
                            </m:sub>
                          </m:sSub>
                        </m:den>
                      </m:f>
                      <m:r>
                        <a:rPr lang="en-US" b="0" i="1" smtClean="0">
                          <a:latin typeface="Cambria Math" panose="02040503050406030204" pitchFamily="18" charset="0"/>
                          <a:ea typeface="Cambria Math" panose="02040503050406030204" pitchFamily="18" charset="0"/>
                        </a:rPr>
                        <m:t>=</m:t>
                      </m:r>
                      <m:f>
                        <m:fPr>
                          <m:ctrlPr>
                            <a:rPr lang="en-US" b="0" i="1" smtClean="0">
                              <a:latin typeface="Cambria Math" panose="02040503050406030204" pitchFamily="18" charset="0"/>
                              <a:ea typeface="Cambria Math" panose="02040503050406030204" pitchFamily="18" charset="0"/>
                            </a:rPr>
                          </m:ctrlPr>
                        </m:fPr>
                        <m:num>
                          <m:sSub>
                            <m:sSubPr>
                              <m:ctrlPr>
                                <a:rPr lang="en-US" b="0" i="1" smtClean="0">
                                  <a:latin typeface="Cambria Math" panose="02040503050406030204" pitchFamily="18" charset="0"/>
                                  <a:ea typeface="Cambria Math" panose="02040503050406030204" pitchFamily="18" charset="0"/>
                                </a:rPr>
                              </m:ctrlPr>
                            </m:sSubPr>
                            <m:e>
                              <m:r>
                                <a:rPr lang="en-US" b="0" i="1" smtClean="0">
                                  <a:latin typeface="Cambria Math" panose="02040503050406030204" pitchFamily="18" charset="0"/>
                                  <a:ea typeface="Cambria Math" panose="02040503050406030204" pitchFamily="18" charset="0"/>
                                </a:rPr>
                                <m:t>𝑥</m:t>
                              </m:r>
                            </m:e>
                            <m:sub>
                              <m:r>
                                <a:rPr lang="en-US" b="0" i="1" smtClean="0">
                                  <a:latin typeface="Cambria Math" panose="02040503050406030204" pitchFamily="18" charset="0"/>
                                  <a:ea typeface="Cambria Math" panose="02040503050406030204" pitchFamily="18" charset="0"/>
                                </a:rPr>
                                <m:t>𝑓</m:t>
                              </m:r>
                            </m:sub>
                          </m:sSub>
                        </m:num>
                        <m:den>
                          <m:sSub>
                            <m:sSubPr>
                              <m:ctrlPr>
                                <a:rPr lang="en-US" b="0" i="1" smtClean="0">
                                  <a:latin typeface="Cambria Math" panose="02040503050406030204" pitchFamily="18" charset="0"/>
                                  <a:ea typeface="Cambria Math" panose="02040503050406030204" pitchFamily="18" charset="0"/>
                                </a:rPr>
                              </m:ctrlPr>
                            </m:sSubPr>
                            <m:e>
                              <m:r>
                                <a:rPr lang="en-US" b="0" i="1" smtClean="0">
                                  <a:latin typeface="Cambria Math" panose="02040503050406030204" pitchFamily="18" charset="0"/>
                                  <a:ea typeface="Cambria Math" panose="02040503050406030204" pitchFamily="18" charset="0"/>
                                </a:rPr>
                                <m:t>𝑣</m:t>
                              </m:r>
                            </m:e>
                            <m:sub>
                              <m:r>
                                <a:rPr lang="en-US" b="0" i="1" smtClean="0">
                                  <a:latin typeface="Cambria Math" panose="02040503050406030204" pitchFamily="18" charset="0"/>
                                  <a:ea typeface="Cambria Math" panose="02040503050406030204" pitchFamily="18" charset="0"/>
                                </a:rPr>
                                <m:t>𝑖</m:t>
                              </m:r>
                            </m:sub>
                          </m:sSub>
                          <m:func>
                            <m:funcPr>
                              <m:ctrlPr>
                                <a:rPr lang="en-US" b="0" i="0" smtClean="0">
                                  <a:latin typeface="Cambria Math" panose="02040503050406030204" pitchFamily="18" charset="0"/>
                                  <a:ea typeface="Cambria Math" panose="02040503050406030204" pitchFamily="18" charset="0"/>
                                </a:rPr>
                              </m:ctrlPr>
                            </m:funcPr>
                            <m:fName>
                              <m:r>
                                <m:rPr>
                                  <m:sty m:val="p"/>
                                </m:rPr>
                                <a:rPr lang="en-US" b="0" i="0" smtClean="0">
                                  <a:latin typeface="Cambria Math" panose="02040503050406030204" pitchFamily="18" charset="0"/>
                                  <a:ea typeface="Cambria Math" panose="02040503050406030204" pitchFamily="18" charset="0"/>
                                </a:rPr>
                                <m:t>cos</m:t>
                              </m:r>
                            </m:fName>
                            <m:e>
                              <m:r>
                                <a:rPr lang="en-US" b="0" i="1" smtClean="0">
                                  <a:latin typeface="Cambria Math" panose="02040503050406030204" pitchFamily="18" charset="0"/>
                                  <a:ea typeface="Cambria Math" panose="02040503050406030204" pitchFamily="18" charset="0"/>
                                </a:rPr>
                                <m:t>𝜃</m:t>
                              </m:r>
                            </m:e>
                          </m:func>
                        </m:den>
                      </m:f>
                    </m:oMath>
                  </m:oMathPara>
                </a14:m>
                <a:endParaRPr lang="en-US" dirty="0"/>
              </a:p>
            </p:txBody>
          </p:sp>
        </mc:Choice>
        <mc:Fallback xmlns="">
          <p:sp>
            <p:nvSpPr>
              <p:cNvPr id="6" name="TextBox 5">
                <a:extLst>
                  <a:ext uri="{FF2B5EF4-FFF2-40B4-BE49-F238E27FC236}">
                    <a16:creationId xmlns:a16="http://schemas.microsoft.com/office/drawing/2014/main" id="{69DDC9CE-A013-460D-A857-3EB2E252B576}"/>
                  </a:ext>
                </a:extLst>
              </p:cNvPr>
              <p:cNvSpPr txBox="1">
                <a:spLocks noRot="1" noChangeAspect="1" noMove="1" noResize="1" noEditPoints="1" noAdjustHandles="1" noChangeArrowheads="1" noChangeShapeType="1" noTextEdit="1"/>
              </p:cNvSpPr>
              <p:nvPr/>
            </p:nvSpPr>
            <p:spPr>
              <a:xfrm>
                <a:off x="622998" y="3535353"/>
                <a:ext cx="5012013" cy="529119"/>
              </a:xfrm>
              <a:prstGeom prst="rect">
                <a:avLst/>
              </a:prstGeom>
              <a:blipFill>
                <a:blip r:embed="rId2"/>
                <a:stretch>
                  <a:fillRect r="-505" b="-6977"/>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7" name="TextBox 6">
                <a:extLst>
                  <a:ext uri="{FF2B5EF4-FFF2-40B4-BE49-F238E27FC236}">
                    <a16:creationId xmlns:a16="http://schemas.microsoft.com/office/drawing/2014/main" id="{0C7A8E0F-A02F-3D2E-1714-86C8DE0254C7}"/>
                  </a:ext>
                </a:extLst>
              </p:cNvPr>
              <p:cNvSpPr txBox="1"/>
              <p:nvPr/>
            </p:nvSpPr>
            <p:spPr>
              <a:xfrm>
                <a:off x="622998" y="2364289"/>
                <a:ext cx="1382943" cy="812658"/>
              </a:xfrm>
              <a:prstGeom prst="rect">
                <a:avLst/>
              </a:prstGeom>
              <a:noFill/>
            </p:spPr>
            <p:txBody>
              <a:bodyPr wrap="none" lIns="0" tIns="0" rIns="0" bIns="0" rtlCol="0">
                <a:spAutoFit/>
              </a:bodyPr>
              <a:lstStyle/>
              <a:p>
                <a:pPr/>
                <a14:m>
                  <m:oMathPara xmlns:m="http://schemas.openxmlformats.org/officeDocument/2006/math">
                    <m:oMath>
                      <m:m>
                        <m:mPr>
                          <m:mcs>
                            <m:mc>
                              <m:mcPr>
                                <m:count m:val="1"/>
                                <m:mcJc m:val="center"/>
                              </m:mcPr>
                            </m:mc>
                          </m:mcs>
                          <m:ctrlPr>
                            <a:rPr lang="en-US" i="1" smtClean="0">
                              <a:latin typeface="Cambria Math" panose="02040503050406030204" pitchFamily="18" charset="0"/>
                            </a:rPr>
                          </m:ctrlPr>
                        </m:mPr>
                        <m:mr>
                          <m:e>
                            <m:sSub>
                              <m:sSubPr>
                                <m:ctrlPr>
                                  <a:rPr lang="en-US" b="0" i="1" smtClean="0">
                                    <a:latin typeface="Cambria Math" panose="02040503050406030204" pitchFamily="18" charset="0"/>
                                  </a:rPr>
                                </m:ctrlPr>
                              </m:sSubPr>
                              <m:e>
                                <m:r>
                                  <a:rPr lang="en-US" b="0" i="1" smtClean="0">
                                    <a:latin typeface="Cambria Math" panose="02040503050406030204" pitchFamily="18" charset="0"/>
                                  </a:rPr>
                                  <m:t>𝑣</m:t>
                                </m:r>
                              </m:e>
                              <m:sub>
                                <m:r>
                                  <a:rPr lang="en-US" b="0" i="1" smtClean="0">
                                    <a:latin typeface="Cambria Math" panose="02040503050406030204" pitchFamily="18" charset="0"/>
                                  </a:rPr>
                                  <m:t>𝑖𝑥</m:t>
                                </m:r>
                              </m:sub>
                            </m:sSub>
                            <m:r>
                              <m:rPr>
                                <m:brk m:alnAt="7"/>
                              </m:rP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𝑣</m:t>
                                </m:r>
                              </m:e>
                              <m:sub>
                                <m:r>
                                  <a:rPr lang="en-US" b="0" i="1" smtClean="0">
                                    <a:latin typeface="Cambria Math" panose="02040503050406030204" pitchFamily="18" charset="0"/>
                                  </a:rPr>
                                  <m:t>𝑖</m:t>
                                </m:r>
                              </m:sub>
                            </m:sSub>
                            <m:func>
                              <m:funcPr>
                                <m:ctrlPr>
                                  <a:rPr lang="en-US" b="0" i="0" smtClean="0">
                                    <a:latin typeface="Cambria Math" panose="02040503050406030204" pitchFamily="18" charset="0"/>
                                  </a:rPr>
                                </m:ctrlPr>
                              </m:funcPr>
                              <m:fName>
                                <m:r>
                                  <m:rPr>
                                    <m:sty m:val="p"/>
                                    <m:brk m:alnAt="7"/>
                                  </m:rPr>
                                  <a:rPr lang="en-US" b="0" i="0" smtClean="0">
                                    <a:latin typeface="Cambria Math" panose="02040503050406030204" pitchFamily="18" charset="0"/>
                                  </a:rPr>
                                  <m:t>c</m:t>
                                </m:r>
                                <m:r>
                                  <m:rPr>
                                    <m:sty m:val="p"/>
                                    <m:brk m:alnAt="7"/>
                                  </m:rPr>
                                  <a:rPr lang="en-US" b="0" i="0" smtClean="0">
                                    <a:latin typeface="Cambria Math" panose="02040503050406030204" pitchFamily="18" charset="0"/>
                                  </a:rPr>
                                  <m:t>o</m:t>
                                </m:r>
                                <m:r>
                                  <m:rPr>
                                    <m:sty m:val="p"/>
                                    <m:brk m:alnAt="7"/>
                                  </m:rPr>
                                  <a:rPr lang="en-US" b="0" i="0" smtClean="0">
                                    <a:latin typeface="Cambria Math" panose="02040503050406030204" pitchFamily="18" charset="0"/>
                                  </a:rPr>
                                  <m:t>s</m:t>
                                </m:r>
                              </m:fName>
                              <m:e>
                                <m:r>
                                  <a:rPr lang="en-US" b="0" i="1" smtClean="0">
                                    <a:latin typeface="Cambria Math" panose="02040503050406030204" pitchFamily="18" charset="0"/>
                                    <a:ea typeface="Cambria Math" panose="02040503050406030204" pitchFamily="18" charset="0"/>
                                  </a:rPr>
                                  <m:t>𝜃</m:t>
                                </m:r>
                              </m:e>
                            </m:func>
                          </m:e>
                        </m:mr>
                        <m:mr>
                          <m:e>
                            <m:r>
                              <a:rPr lang="en-US" b="0" i="1" smtClean="0">
                                <a:latin typeface="Cambria Math" panose="02040503050406030204" pitchFamily="18" charset="0"/>
                              </a:rPr>
                              <m:t> </m:t>
                            </m:r>
                          </m:e>
                        </m:mr>
                        <m:mr>
                          <m:e>
                            <m:sSub>
                              <m:sSubPr>
                                <m:ctrlPr>
                                  <a:rPr lang="en-US" b="0" i="1" smtClean="0">
                                    <a:latin typeface="Cambria Math" panose="02040503050406030204" pitchFamily="18" charset="0"/>
                                  </a:rPr>
                                </m:ctrlPr>
                              </m:sSubPr>
                              <m:e>
                                <m:r>
                                  <a:rPr lang="en-US" b="0" i="1" smtClean="0">
                                    <a:latin typeface="Cambria Math" panose="02040503050406030204" pitchFamily="18" charset="0"/>
                                  </a:rPr>
                                  <m:t>𝑣</m:t>
                                </m:r>
                              </m:e>
                              <m:sub>
                                <m:r>
                                  <a:rPr lang="en-US" b="0" i="1" smtClean="0">
                                    <a:latin typeface="Cambria Math" panose="02040503050406030204" pitchFamily="18" charset="0"/>
                                  </a:rPr>
                                  <m:t>𝑖𝑦</m:t>
                                </m:r>
                              </m:sub>
                            </m:sSub>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𝑣</m:t>
                                </m:r>
                              </m:e>
                              <m:sub>
                                <m:r>
                                  <a:rPr lang="en-US" b="0" i="1" smtClean="0">
                                    <a:latin typeface="Cambria Math" panose="02040503050406030204" pitchFamily="18" charset="0"/>
                                  </a:rPr>
                                  <m:t>𝑖</m:t>
                                </m:r>
                              </m:sub>
                            </m:sSub>
                            <m:func>
                              <m:funcPr>
                                <m:ctrlPr>
                                  <a:rPr lang="en-US" b="0" i="0" smtClean="0">
                                    <a:latin typeface="Cambria Math" panose="02040503050406030204" pitchFamily="18" charset="0"/>
                                  </a:rPr>
                                </m:ctrlPr>
                              </m:funcPr>
                              <m:fName>
                                <m:r>
                                  <m:rPr>
                                    <m:sty m:val="p"/>
                                  </m:rPr>
                                  <a:rPr lang="en-US" b="0" i="0" smtClean="0">
                                    <a:latin typeface="Cambria Math" panose="02040503050406030204" pitchFamily="18" charset="0"/>
                                  </a:rPr>
                                  <m:t>sin</m:t>
                                </m:r>
                              </m:fName>
                              <m:e>
                                <m:r>
                                  <a:rPr lang="en-US" b="0" i="1" smtClean="0">
                                    <a:latin typeface="Cambria Math" panose="02040503050406030204" pitchFamily="18" charset="0"/>
                                    <a:ea typeface="Cambria Math" panose="02040503050406030204" pitchFamily="18" charset="0"/>
                                  </a:rPr>
                                  <m:t>𝜃</m:t>
                                </m:r>
                              </m:e>
                            </m:func>
                          </m:e>
                        </m:mr>
                      </m:m>
                    </m:oMath>
                  </m:oMathPara>
                </a14:m>
                <a:endParaRPr lang="en-US" dirty="0"/>
              </a:p>
            </p:txBody>
          </p:sp>
        </mc:Choice>
        <mc:Fallback xmlns="">
          <p:sp>
            <p:nvSpPr>
              <p:cNvPr id="7" name="TextBox 6">
                <a:extLst>
                  <a:ext uri="{FF2B5EF4-FFF2-40B4-BE49-F238E27FC236}">
                    <a16:creationId xmlns:a16="http://schemas.microsoft.com/office/drawing/2014/main" id="{0C7A8E0F-A02F-3D2E-1714-86C8DE0254C7}"/>
                  </a:ext>
                </a:extLst>
              </p:cNvPr>
              <p:cNvSpPr txBox="1">
                <a:spLocks noRot="1" noChangeAspect="1" noMove="1" noResize="1" noEditPoints="1" noAdjustHandles="1" noChangeArrowheads="1" noChangeShapeType="1" noTextEdit="1"/>
              </p:cNvSpPr>
              <p:nvPr/>
            </p:nvSpPr>
            <p:spPr>
              <a:xfrm>
                <a:off x="622998" y="2364289"/>
                <a:ext cx="1382943" cy="812658"/>
              </a:xfrm>
              <a:prstGeom prst="rect">
                <a:avLst/>
              </a:prstGeom>
              <a:blipFill>
                <a:blip r:embed="rId3"/>
                <a:stretch>
                  <a:fillRect l="-909" t="-1538" r="-3636" b="-9231"/>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8" name="TextBox 7">
                <a:extLst>
                  <a:ext uri="{FF2B5EF4-FFF2-40B4-BE49-F238E27FC236}">
                    <a16:creationId xmlns:a16="http://schemas.microsoft.com/office/drawing/2014/main" id="{F2184D4C-7712-2145-6DAE-08C5618CF05F}"/>
                  </a:ext>
                </a:extLst>
              </p:cNvPr>
              <p:cNvSpPr txBox="1"/>
              <p:nvPr/>
            </p:nvSpPr>
            <p:spPr>
              <a:xfrm>
                <a:off x="542611" y="4252663"/>
                <a:ext cx="9488880" cy="666977"/>
              </a:xfrm>
              <a:prstGeom prst="rect">
                <a:avLst/>
              </a:prstGeom>
              <a:noFill/>
            </p:spPr>
            <p:txBody>
              <a:bodyPr wrap="none" lIns="0" tIns="0" rIns="0" bIns="0" rtlCol="0">
                <a:spAutoFit/>
              </a:bodyPr>
              <a:lstStyle/>
              <a:p>
                <a:pPr/>
                <a14:m>
                  <m:oMathPara xmlns:m="http://schemas.openxmlformats.org/officeDocument/2006/math">
                    <m:o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𝑦</m:t>
                          </m:r>
                        </m:e>
                        <m:sub>
                          <m:r>
                            <a:rPr lang="en-US" b="0" i="1" smtClean="0">
                              <a:latin typeface="Cambria Math" panose="02040503050406030204" pitchFamily="18" charset="0"/>
                            </a:rPr>
                            <m:t>𝑓</m:t>
                          </m:r>
                        </m:sub>
                      </m:sSub>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𝑦</m:t>
                          </m:r>
                        </m:e>
                        <m:sub>
                          <m:r>
                            <a:rPr lang="en-US" b="0" i="1" smtClean="0">
                              <a:latin typeface="Cambria Math" panose="02040503050406030204" pitchFamily="18" charset="0"/>
                            </a:rPr>
                            <m:t>𝑖</m:t>
                          </m:r>
                        </m:sub>
                      </m:sSub>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𝑣</m:t>
                          </m:r>
                        </m:e>
                        <m:sub>
                          <m:r>
                            <a:rPr lang="en-US" b="0" i="1" smtClean="0">
                              <a:latin typeface="Cambria Math" panose="02040503050406030204" pitchFamily="18" charset="0"/>
                            </a:rPr>
                            <m:t>𝑖𝑦</m:t>
                          </m:r>
                        </m:sub>
                      </m:sSub>
                      <m:r>
                        <a:rPr lang="en-US" b="0" i="1" smtClean="0">
                          <a:latin typeface="Cambria Math" panose="02040503050406030204" pitchFamily="18" charset="0"/>
                        </a:rPr>
                        <m:t>𝑡</m:t>
                      </m:r>
                      <m:r>
                        <a:rPr lang="en-US" b="0" i="1" smtClean="0">
                          <a:latin typeface="Cambria Math" panose="02040503050406030204" pitchFamily="18" charset="0"/>
                        </a:rPr>
                        <m:t>+</m:t>
                      </m:r>
                      <m:box>
                        <m:boxPr>
                          <m:ctrlPr>
                            <a:rPr lang="en-US" b="0" i="1" smtClean="0">
                              <a:latin typeface="Cambria Math" panose="02040503050406030204" pitchFamily="18" charset="0"/>
                            </a:rPr>
                          </m:ctrlPr>
                        </m:boxPr>
                        <m:e>
                          <m:f>
                            <m:fPr>
                              <m:ctrlPr>
                                <a:rPr lang="en-US" b="0" i="1" smtClean="0">
                                  <a:latin typeface="Cambria Math" panose="02040503050406030204" pitchFamily="18" charset="0"/>
                                </a:rPr>
                              </m:ctrlPr>
                            </m:fPr>
                            <m:num>
                              <m:r>
                                <a:rPr lang="en-US" b="0" i="1" smtClean="0">
                                  <a:latin typeface="Cambria Math" panose="02040503050406030204" pitchFamily="18" charset="0"/>
                                </a:rPr>
                                <m:t>1</m:t>
                              </m:r>
                            </m:num>
                            <m:den>
                              <m:r>
                                <a:rPr lang="en-US" b="0" i="1" smtClean="0">
                                  <a:latin typeface="Cambria Math" panose="02040503050406030204" pitchFamily="18" charset="0"/>
                                </a:rPr>
                                <m:t>2</m:t>
                              </m:r>
                            </m:den>
                          </m:f>
                        </m:e>
                      </m:box>
                      <m:sSub>
                        <m:sSubPr>
                          <m:ctrlPr>
                            <a:rPr lang="en-US" b="0" i="1" smtClean="0">
                              <a:latin typeface="Cambria Math" panose="02040503050406030204" pitchFamily="18" charset="0"/>
                            </a:rPr>
                          </m:ctrlPr>
                        </m:sSubPr>
                        <m:e>
                          <m:r>
                            <a:rPr lang="en-US" b="0" i="1" smtClean="0">
                              <a:latin typeface="Cambria Math" panose="02040503050406030204" pitchFamily="18" charset="0"/>
                            </a:rPr>
                            <m:t>𝑎</m:t>
                          </m:r>
                        </m:e>
                        <m:sub>
                          <m:r>
                            <a:rPr lang="en-US" b="0" i="1" smtClean="0">
                              <a:latin typeface="Cambria Math" panose="02040503050406030204" pitchFamily="18" charset="0"/>
                            </a:rPr>
                            <m:t>𝑦</m:t>
                          </m:r>
                        </m:sub>
                      </m:sSub>
                      <m:sSup>
                        <m:sSupPr>
                          <m:ctrlPr>
                            <a:rPr lang="en-US" b="0" i="1" smtClean="0">
                              <a:latin typeface="Cambria Math" panose="02040503050406030204" pitchFamily="18" charset="0"/>
                            </a:rPr>
                          </m:ctrlPr>
                        </m:sSupPr>
                        <m:e>
                          <m:r>
                            <a:rPr lang="en-US" b="0" i="1" smtClean="0">
                              <a:latin typeface="Cambria Math" panose="02040503050406030204" pitchFamily="18" charset="0"/>
                            </a:rPr>
                            <m:t>𝑡</m:t>
                          </m:r>
                        </m:e>
                        <m:sup>
                          <m:r>
                            <a:rPr lang="en-US" b="0" i="1" smtClean="0">
                              <a:latin typeface="Cambria Math" panose="02040503050406030204" pitchFamily="18" charset="0"/>
                            </a:rPr>
                            <m:t>2</m:t>
                          </m:r>
                        </m:sup>
                      </m:sSup>
                      <m:r>
                        <a:rPr lang="en-US" b="0" i="1" smtClean="0">
                          <a:latin typeface="Cambria Math" panose="02040503050406030204" pitchFamily="18" charset="0"/>
                          <a:ea typeface="Cambria Math" panose="02040503050406030204" pitchFamily="18" charset="0"/>
                        </a:rPr>
                        <m:t>→</m:t>
                      </m:r>
                      <m:sSub>
                        <m:sSubPr>
                          <m:ctrlPr>
                            <a:rPr lang="en-US" b="0" i="1" smtClean="0">
                              <a:latin typeface="Cambria Math" panose="02040503050406030204" pitchFamily="18" charset="0"/>
                              <a:ea typeface="Cambria Math" panose="02040503050406030204" pitchFamily="18" charset="0"/>
                            </a:rPr>
                          </m:ctrlPr>
                        </m:sSubPr>
                        <m:e>
                          <m:r>
                            <a:rPr lang="en-US" b="0" i="1" smtClean="0">
                              <a:latin typeface="Cambria Math" panose="02040503050406030204" pitchFamily="18" charset="0"/>
                              <a:ea typeface="Cambria Math" panose="02040503050406030204" pitchFamily="18" charset="0"/>
                            </a:rPr>
                            <m:t>𝑦</m:t>
                          </m:r>
                        </m:e>
                        <m:sub>
                          <m:r>
                            <a:rPr lang="en-US" b="0" i="1" smtClean="0">
                              <a:latin typeface="Cambria Math" panose="02040503050406030204" pitchFamily="18" charset="0"/>
                              <a:ea typeface="Cambria Math" panose="02040503050406030204" pitchFamily="18" charset="0"/>
                            </a:rPr>
                            <m:t>𝑓</m:t>
                          </m:r>
                        </m:sub>
                      </m:sSub>
                      <m:r>
                        <a:rPr lang="en-US" b="0" i="1" smtClean="0">
                          <a:latin typeface="Cambria Math" panose="02040503050406030204" pitchFamily="18" charset="0"/>
                          <a:ea typeface="Cambria Math" panose="02040503050406030204" pitchFamily="18" charset="0"/>
                        </a:rPr>
                        <m:t>=</m:t>
                      </m:r>
                      <m:sSub>
                        <m:sSubPr>
                          <m:ctrlPr>
                            <a:rPr lang="en-US" b="0" i="1" smtClean="0">
                              <a:latin typeface="Cambria Math" panose="02040503050406030204" pitchFamily="18" charset="0"/>
                              <a:ea typeface="Cambria Math" panose="02040503050406030204" pitchFamily="18" charset="0"/>
                            </a:rPr>
                          </m:ctrlPr>
                        </m:sSubPr>
                        <m:e>
                          <m:r>
                            <a:rPr lang="en-US" b="0" i="1" smtClean="0">
                              <a:latin typeface="Cambria Math" panose="02040503050406030204" pitchFamily="18" charset="0"/>
                              <a:ea typeface="Cambria Math" panose="02040503050406030204" pitchFamily="18" charset="0"/>
                            </a:rPr>
                            <m:t>𝑣</m:t>
                          </m:r>
                        </m:e>
                        <m:sub>
                          <m:r>
                            <a:rPr lang="en-US" b="0" i="1" smtClean="0">
                              <a:latin typeface="Cambria Math" panose="02040503050406030204" pitchFamily="18" charset="0"/>
                              <a:ea typeface="Cambria Math" panose="02040503050406030204" pitchFamily="18" charset="0"/>
                            </a:rPr>
                            <m:t>𝑖</m:t>
                          </m:r>
                        </m:sub>
                      </m:sSub>
                      <m:func>
                        <m:funcPr>
                          <m:ctrlPr>
                            <a:rPr lang="en-US" b="0" i="0" smtClean="0">
                              <a:latin typeface="Cambria Math" panose="02040503050406030204" pitchFamily="18" charset="0"/>
                              <a:ea typeface="Cambria Math" panose="02040503050406030204" pitchFamily="18" charset="0"/>
                            </a:rPr>
                          </m:ctrlPr>
                        </m:funcPr>
                        <m:fName>
                          <m:r>
                            <m:rPr>
                              <m:sty m:val="p"/>
                            </m:rPr>
                            <a:rPr lang="en-US" b="0" i="0" smtClean="0">
                              <a:latin typeface="Cambria Math" panose="02040503050406030204" pitchFamily="18" charset="0"/>
                              <a:ea typeface="Cambria Math" panose="02040503050406030204" pitchFamily="18" charset="0"/>
                            </a:rPr>
                            <m:t>sin</m:t>
                          </m:r>
                        </m:fName>
                        <m:e>
                          <m:r>
                            <a:rPr lang="en-US" b="0" i="1" smtClean="0">
                              <a:latin typeface="Cambria Math" panose="02040503050406030204" pitchFamily="18" charset="0"/>
                              <a:ea typeface="Cambria Math" panose="02040503050406030204" pitchFamily="18" charset="0"/>
                            </a:rPr>
                            <m:t>𝜃</m:t>
                          </m:r>
                        </m:e>
                      </m:func>
                      <m:d>
                        <m:dPr>
                          <m:ctrlPr>
                            <a:rPr lang="en-US" i="1">
                              <a:latin typeface="Cambria Math" panose="02040503050406030204" pitchFamily="18" charset="0"/>
                              <a:ea typeface="Cambria Math" panose="02040503050406030204" pitchFamily="18" charset="0"/>
                            </a:rPr>
                          </m:ctrlPr>
                        </m:dPr>
                        <m:e>
                          <m:f>
                            <m:fPr>
                              <m:ctrlPr>
                                <a:rPr lang="en-US" i="1">
                                  <a:latin typeface="Cambria Math" panose="02040503050406030204" pitchFamily="18" charset="0"/>
                                  <a:ea typeface="Cambria Math" panose="02040503050406030204" pitchFamily="18" charset="0"/>
                                </a:rPr>
                              </m:ctrlPr>
                            </m:fPr>
                            <m:num>
                              <m:sSub>
                                <m:sSubPr>
                                  <m:ctrlPr>
                                    <a:rPr lang="en-US" i="1">
                                      <a:latin typeface="Cambria Math" panose="02040503050406030204" pitchFamily="18" charset="0"/>
                                      <a:ea typeface="Cambria Math" panose="02040503050406030204" pitchFamily="18" charset="0"/>
                                    </a:rPr>
                                  </m:ctrlPr>
                                </m:sSubPr>
                                <m:e>
                                  <m:r>
                                    <a:rPr lang="en-US" i="1">
                                      <a:latin typeface="Cambria Math" panose="02040503050406030204" pitchFamily="18" charset="0"/>
                                      <a:ea typeface="Cambria Math" panose="02040503050406030204" pitchFamily="18" charset="0"/>
                                    </a:rPr>
                                    <m:t>𝑥</m:t>
                                  </m:r>
                                </m:e>
                                <m:sub>
                                  <m:r>
                                    <a:rPr lang="en-US" i="1">
                                      <a:latin typeface="Cambria Math" panose="02040503050406030204" pitchFamily="18" charset="0"/>
                                      <a:ea typeface="Cambria Math" panose="02040503050406030204" pitchFamily="18" charset="0"/>
                                    </a:rPr>
                                    <m:t>𝑓</m:t>
                                  </m:r>
                                </m:sub>
                              </m:sSub>
                            </m:num>
                            <m:den>
                              <m:sSub>
                                <m:sSubPr>
                                  <m:ctrlPr>
                                    <a:rPr lang="en-US" i="1">
                                      <a:latin typeface="Cambria Math" panose="02040503050406030204" pitchFamily="18" charset="0"/>
                                      <a:ea typeface="Cambria Math" panose="02040503050406030204" pitchFamily="18" charset="0"/>
                                    </a:rPr>
                                  </m:ctrlPr>
                                </m:sSubPr>
                                <m:e>
                                  <m:r>
                                    <a:rPr lang="en-US" i="1">
                                      <a:latin typeface="Cambria Math" panose="02040503050406030204" pitchFamily="18" charset="0"/>
                                      <a:ea typeface="Cambria Math" panose="02040503050406030204" pitchFamily="18" charset="0"/>
                                    </a:rPr>
                                    <m:t>𝑣</m:t>
                                  </m:r>
                                </m:e>
                                <m:sub>
                                  <m:r>
                                    <a:rPr lang="en-US" i="1">
                                      <a:latin typeface="Cambria Math" panose="02040503050406030204" pitchFamily="18" charset="0"/>
                                      <a:ea typeface="Cambria Math" panose="02040503050406030204" pitchFamily="18" charset="0"/>
                                    </a:rPr>
                                    <m:t>𝑖</m:t>
                                  </m:r>
                                </m:sub>
                              </m:sSub>
                              <m:func>
                                <m:funcPr>
                                  <m:ctrlPr>
                                    <a:rPr lang="en-US">
                                      <a:latin typeface="Cambria Math" panose="02040503050406030204" pitchFamily="18" charset="0"/>
                                      <a:ea typeface="Cambria Math" panose="02040503050406030204" pitchFamily="18" charset="0"/>
                                    </a:rPr>
                                  </m:ctrlPr>
                                </m:funcPr>
                                <m:fName>
                                  <m:r>
                                    <m:rPr>
                                      <m:sty m:val="p"/>
                                    </m:rPr>
                                    <a:rPr lang="en-US">
                                      <a:latin typeface="Cambria Math" panose="02040503050406030204" pitchFamily="18" charset="0"/>
                                      <a:ea typeface="Cambria Math" panose="02040503050406030204" pitchFamily="18" charset="0"/>
                                    </a:rPr>
                                    <m:t>cos</m:t>
                                  </m:r>
                                </m:fName>
                                <m:e>
                                  <m:r>
                                    <a:rPr lang="en-US" i="1">
                                      <a:latin typeface="Cambria Math" panose="02040503050406030204" pitchFamily="18" charset="0"/>
                                      <a:ea typeface="Cambria Math" panose="02040503050406030204" pitchFamily="18" charset="0"/>
                                    </a:rPr>
                                    <m:t>𝜃</m:t>
                                  </m:r>
                                </m:e>
                              </m:func>
                            </m:den>
                          </m:f>
                        </m:e>
                      </m:d>
                      <m:r>
                        <a:rPr lang="en-US" b="0" i="1" smtClean="0">
                          <a:latin typeface="Cambria Math" panose="02040503050406030204" pitchFamily="18" charset="0"/>
                          <a:ea typeface="Cambria Math" panose="02040503050406030204" pitchFamily="18" charset="0"/>
                        </a:rPr>
                        <m:t>−</m:t>
                      </m:r>
                      <m:box>
                        <m:boxPr>
                          <m:ctrlPr>
                            <a:rPr lang="en-US" b="0" i="1" smtClean="0">
                              <a:latin typeface="Cambria Math" panose="02040503050406030204" pitchFamily="18" charset="0"/>
                            </a:rPr>
                          </m:ctrlPr>
                        </m:boxPr>
                        <m:e>
                          <m:f>
                            <m:fPr>
                              <m:ctrlPr>
                                <a:rPr lang="en-US" b="0" i="1" smtClean="0">
                                  <a:latin typeface="Cambria Math" panose="02040503050406030204" pitchFamily="18" charset="0"/>
                                </a:rPr>
                              </m:ctrlPr>
                            </m:fPr>
                            <m:num>
                              <m:r>
                                <a:rPr lang="en-US" b="0" i="1" smtClean="0">
                                  <a:latin typeface="Cambria Math" panose="02040503050406030204" pitchFamily="18" charset="0"/>
                                </a:rPr>
                                <m:t>1</m:t>
                              </m:r>
                            </m:num>
                            <m:den>
                              <m:r>
                                <a:rPr lang="en-US" b="0" i="1" smtClean="0">
                                  <a:latin typeface="Cambria Math" panose="02040503050406030204" pitchFamily="18" charset="0"/>
                                </a:rPr>
                                <m:t>2</m:t>
                              </m:r>
                            </m:den>
                          </m:f>
                        </m:e>
                      </m:box>
                      <m:r>
                        <a:rPr lang="en-US" b="0" i="1" smtClean="0">
                          <a:latin typeface="Cambria Math" panose="02040503050406030204" pitchFamily="18" charset="0"/>
                        </a:rPr>
                        <m:t>𝑔</m:t>
                      </m:r>
                      <m:sSup>
                        <m:sSupPr>
                          <m:ctrlPr>
                            <a:rPr lang="en-US" i="1">
                              <a:latin typeface="Cambria Math" panose="02040503050406030204" pitchFamily="18" charset="0"/>
                              <a:ea typeface="Cambria Math" panose="02040503050406030204" pitchFamily="18" charset="0"/>
                            </a:rPr>
                          </m:ctrlPr>
                        </m:sSupPr>
                        <m:e>
                          <m:d>
                            <m:dPr>
                              <m:ctrlPr>
                                <a:rPr lang="en-US" i="1">
                                  <a:latin typeface="Cambria Math" panose="02040503050406030204" pitchFamily="18" charset="0"/>
                                  <a:ea typeface="Cambria Math" panose="02040503050406030204" pitchFamily="18" charset="0"/>
                                </a:rPr>
                              </m:ctrlPr>
                            </m:dPr>
                            <m:e>
                              <m:f>
                                <m:fPr>
                                  <m:ctrlPr>
                                    <a:rPr lang="en-US" i="1">
                                      <a:latin typeface="Cambria Math" panose="02040503050406030204" pitchFamily="18" charset="0"/>
                                      <a:ea typeface="Cambria Math" panose="02040503050406030204" pitchFamily="18" charset="0"/>
                                    </a:rPr>
                                  </m:ctrlPr>
                                </m:fPr>
                                <m:num>
                                  <m:sSub>
                                    <m:sSubPr>
                                      <m:ctrlPr>
                                        <a:rPr lang="en-US" i="1">
                                          <a:latin typeface="Cambria Math" panose="02040503050406030204" pitchFamily="18" charset="0"/>
                                          <a:ea typeface="Cambria Math" panose="02040503050406030204" pitchFamily="18" charset="0"/>
                                        </a:rPr>
                                      </m:ctrlPr>
                                    </m:sSubPr>
                                    <m:e>
                                      <m:r>
                                        <a:rPr lang="en-US" i="1">
                                          <a:latin typeface="Cambria Math" panose="02040503050406030204" pitchFamily="18" charset="0"/>
                                          <a:ea typeface="Cambria Math" panose="02040503050406030204" pitchFamily="18" charset="0"/>
                                        </a:rPr>
                                        <m:t>𝑥</m:t>
                                      </m:r>
                                    </m:e>
                                    <m:sub>
                                      <m:r>
                                        <a:rPr lang="en-US" i="1">
                                          <a:latin typeface="Cambria Math" panose="02040503050406030204" pitchFamily="18" charset="0"/>
                                          <a:ea typeface="Cambria Math" panose="02040503050406030204" pitchFamily="18" charset="0"/>
                                        </a:rPr>
                                        <m:t>𝑓</m:t>
                                      </m:r>
                                    </m:sub>
                                  </m:sSub>
                                </m:num>
                                <m:den>
                                  <m:sSub>
                                    <m:sSubPr>
                                      <m:ctrlPr>
                                        <a:rPr lang="en-US" i="1">
                                          <a:latin typeface="Cambria Math" panose="02040503050406030204" pitchFamily="18" charset="0"/>
                                          <a:ea typeface="Cambria Math" panose="02040503050406030204" pitchFamily="18" charset="0"/>
                                        </a:rPr>
                                      </m:ctrlPr>
                                    </m:sSubPr>
                                    <m:e>
                                      <m:r>
                                        <a:rPr lang="en-US" i="1">
                                          <a:latin typeface="Cambria Math" panose="02040503050406030204" pitchFamily="18" charset="0"/>
                                          <a:ea typeface="Cambria Math" panose="02040503050406030204" pitchFamily="18" charset="0"/>
                                        </a:rPr>
                                        <m:t>𝑣</m:t>
                                      </m:r>
                                    </m:e>
                                    <m:sub>
                                      <m:r>
                                        <a:rPr lang="en-US" i="1">
                                          <a:latin typeface="Cambria Math" panose="02040503050406030204" pitchFamily="18" charset="0"/>
                                          <a:ea typeface="Cambria Math" panose="02040503050406030204" pitchFamily="18" charset="0"/>
                                        </a:rPr>
                                        <m:t>𝑖</m:t>
                                      </m:r>
                                    </m:sub>
                                  </m:sSub>
                                  <m:func>
                                    <m:funcPr>
                                      <m:ctrlPr>
                                        <a:rPr lang="en-US">
                                          <a:latin typeface="Cambria Math" panose="02040503050406030204" pitchFamily="18" charset="0"/>
                                          <a:ea typeface="Cambria Math" panose="02040503050406030204" pitchFamily="18" charset="0"/>
                                        </a:rPr>
                                      </m:ctrlPr>
                                    </m:funcPr>
                                    <m:fName>
                                      <m:r>
                                        <m:rPr>
                                          <m:sty m:val="p"/>
                                        </m:rPr>
                                        <a:rPr lang="en-US">
                                          <a:latin typeface="Cambria Math" panose="02040503050406030204" pitchFamily="18" charset="0"/>
                                          <a:ea typeface="Cambria Math" panose="02040503050406030204" pitchFamily="18" charset="0"/>
                                        </a:rPr>
                                        <m:t>cos</m:t>
                                      </m:r>
                                    </m:fName>
                                    <m:e>
                                      <m:r>
                                        <a:rPr lang="en-US" i="1">
                                          <a:latin typeface="Cambria Math" panose="02040503050406030204" pitchFamily="18" charset="0"/>
                                          <a:ea typeface="Cambria Math" panose="02040503050406030204" pitchFamily="18" charset="0"/>
                                        </a:rPr>
                                        <m:t>𝜃</m:t>
                                      </m:r>
                                    </m:e>
                                  </m:func>
                                </m:den>
                              </m:f>
                            </m:e>
                          </m:d>
                        </m:e>
                        <m:sup>
                          <m:r>
                            <a:rPr lang="en-US" b="0" i="1" smtClean="0">
                              <a:latin typeface="Cambria Math" panose="02040503050406030204" pitchFamily="18" charset="0"/>
                            </a:rPr>
                            <m:t>2</m:t>
                          </m:r>
                        </m:sup>
                      </m:sSup>
                      <m:r>
                        <a:rPr lang="en-US" b="0" i="1" smtClean="0">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ℎ</m:t>
                      </m:r>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𝑥</m:t>
                          </m:r>
                        </m:e>
                        <m:sub>
                          <m:r>
                            <a:rPr lang="en-US" b="0" i="1" smtClean="0">
                              <a:latin typeface="Cambria Math" panose="02040503050406030204" pitchFamily="18" charset="0"/>
                            </a:rPr>
                            <m:t>𝑓</m:t>
                          </m:r>
                        </m:sub>
                      </m:sSub>
                      <m:func>
                        <m:funcPr>
                          <m:ctrlPr>
                            <a:rPr lang="en-US" b="0" i="0" smtClean="0">
                              <a:latin typeface="Cambria Math" panose="02040503050406030204" pitchFamily="18" charset="0"/>
                            </a:rPr>
                          </m:ctrlPr>
                        </m:funcPr>
                        <m:fName>
                          <m:r>
                            <m:rPr>
                              <m:sty m:val="p"/>
                            </m:rPr>
                            <a:rPr lang="en-US" b="0" i="0" smtClean="0">
                              <a:latin typeface="Cambria Math" panose="02040503050406030204" pitchFamily="18" charset="0"/>
                            </a:rPr>
                            <m:t>tan</m:t>
                          </m:r>
                        </m:fName>
                        <m:e>
                          <m:r>
                            <a:rPr lang="en-US" b="0" i="1" smtClean="0">
                              <a:latin typeface="Cambria Math" panose="02040503050406030204" pitchFamily="18" charset="0"/>
                              <a:ea typeface="Cambria Math" panose="02040503050406030204" pitchFamily="18" charset="0"/>
                            </a:rPr>
                            <m:t>𝜃</m:t>
                          </m:r>
                        </m:e>
                      </m:func>
                      <m:r>
                        <a:rPr lang="en-US" b="0" i="1" smtClean="0">
                          <a:latin typeface="Cambria Math" panose="02040503050406030204" pitchFamily="18" charset="0"/>
                        </a:rPr>
                        <m:t>−</m:t>
                      </m:r>
                      <m:f>
                        <m:fPr>
                          <m:ctrlPr>
                            <a:rPr lang="en-US" b="0" i="1" smtClean="0">
                              <a:latin typeface="Cambria Math" panose="02040503050406030204" pitchFamily="18" charset="0"/>
                            </a:rPr>
                          </m:ctrlPr>
                        </m:fPr>
                        <m:num>
                          <m:r>
                            <a:rPr lang="en-US" b="0" i="1" smtClean="0">
                              <a:latin typeface="Cambria Math" panose="02040503050406030204" pitchFamily="18" charset="0"/>
                            </a:rPr>
                            <m:t>𝑔</m:t>
                          </m:r>
                          <m:sSubSup>
                            <m:sSubSupPr>
                              <m:ctrlPr>
                                <a:rPr lang="en-US" b="0" i="1" smtClean="0">
                                  <a:latin typeface="Cambria Math" panose="02040503050406030204" pitchFamily="18" charset="0"/>
                                </a:rPr>
                              </m:ctrlPr>
                            </m:sSubSupPr>
                            <m:e>
                              <m:r>
                                <a:rPr lang="en-US" b="0" i="1" smtClean="0">
                                  <a:latin typeface="Cambria Math" panose="02040503050406030204" pitchFamily="18" charset="0"/>
                                </a:rPr>
                                <m:t>𝑥</m:t>
                              </m:r>
                            </m:e>
                            <m:sub>
                              <m:r>
                                <a:rPr lang="en-US" b="0" i="1" smtClean="0">
                                  <a:latin typeface="Cambria Math" panose="02040503050406030204" pitchFamily="18" charset="0"/>
                                </a:rPr>
                                <m:t>𝑓</m:t>
                              </m:r>
                            </m:sub>
                            <m:sup>
                              <m:r>
                                <a:rPr lang="en-US" b="0" i="1" smtClean="0">
                                  <a:latin typeface="Cambria Math" panose="02040503050406030204" pitchFamily="18" charset="0"/>
                                </a:rPr>
                                <m:t>2</m:t>
                              </m:r>
                            </m:sup>
                          </m:sSubSup>
                        </m:num>
                        <m:den>
                          <m:r>
                            <a:rPr lang="en-US" b="0" i="1" smtClean="0">
                              <a:latin typeface="Cambria Math" panose="02040503050406030204" pitchFamily="18" charset="0"/>
                            </a:rPr>
                            <m:t>2</m:t>
                          </m:r>
                          <m:sSubSup>
                            <m:sSubSupPr>
                              <m:ctrlPr>
                                <a:rPr lang="en-US" b="0" i="1" smtClean="0">
                                  <a:latin typeface="Cambria Math" panose="02040503050406030204" pitchFamily="18" charset="0"/>
                                </a:rPr>
                              </m:ctrlPr>
                            </m:sSubSupPr>
                            <m:e>
                              <m:r>
                                <a:rPr lang="en-US" b="0" i="1" smtClean="0">
                                  <a:latin typeface="Cambria Math" panose="02040503050406030204" pitchFamily="18" charset="0"/>
                                </a:rPr>
                                <m:t>𝑣</m:t>
                              </m:r>
                            </m:e>
                            <m:sub>
                              <m:r>
                                <a:rPr lang="en-US" b="0" i="1" smtClean="0">
                                  <a:latin typeface="Cambria Math" panose="02040503050406030204" pitchFamily="18" charset="0"/>
                                </a:rPr>
                                <m:t>𝑖</m:t>
                              </m:r>
                            </m:sub>
                            <m:sup>
                              <m:r>
                                <a:rPr lang="en-US" b="0" i="1" smtClean="0">
                                  <a:latin typeface="Cambria Math" panose="02040503050406030204" pitchFamily="18" charset="0"/>
                                </a:rPr>
                                <m:t>2</m:t>
                              </m:r>
                            </m:sup>
                          </m:sSubSup>
                          <m:func>
                            <m:funcPr>
                              <m:ctrlPr>
                                <a:rPr lang="en-US" b="0" i="1" smtClean="0">
                                  <a:latin typeface="Cambria Math" panose="02040503050406030204" pitchFamily="18" charset="0"/>
                                </a:rPr>
                              </m:ctrlPr>
                            </m:funcPr>
                            <m:fName>
                              <m:sSup>
                                <m:sSupPr>
                                  <m:ctrlPr>
                                    <a:rPr lang="en-US" b="0" i="0" smtClean="0">
                                      <a:latin typeface="Cambria Math" panose="02040503050406030204" pitchFamily="18" charset="0"/>
                                    </a:rPr>
                                  </m:ctrlPr>
                                </m:sSupPr>
                                <m:e>
                                  <m:r>
                                    <m:rPr>
                                      <m:sty m:val="p"/>
                                    </m:rPr>
                                    <a:rPr lang="en-US" b="0" i="0" smtClean="0">
                                      <a:latin typeface="Cambria Math" panose="02040503050406030204" pitchFamily="18" charset="0"/>
                                    </a:rPr>
                                    <m:t>cos</m:t>
                                  </m:r>
                                </m:e>
                                <m:sup>
                                  <m:r>
                                    <a:rPr lang="en-US" b="0" i="1" smtClean="0">
                                      <a:latin typeface="Cambria Math" panose="02040503050406030204" pitchFamily="18" charset="0"/>
                                    </a:rPr>
                                    <m:t>2</m:t>
                                  </m:r>
                                </m:sup>
                              </m:sSup>
                            </m:fName>
                            <m:e>
                              <m:r>
                                <a:rPr lang="en-US" b="0" i="1" smtClean="0">
                                  <a:latin typeface="Cambria Math" panose="02040503050406030204" pitchFamily="18" charset="0"/>
                                  <a:ea typeface="Cambria Math" panose="02040503050406030204" pitchFamily="18" charset="0"/>
                                </a:rPr>
                                <m:t>𝜃</m:t>
                              </m:r>
                            </m:e>
                          </m:func>
                        </m:den>
                      </m:f>
                    </m:oMath>
                  </m:oMathPara>
                </a14:m>
                <a:endParaRPr lang="en-US" dirty="0"/>
              </a:p>
            </p:txBody>
          </p:sp>
        </mc:Choice>
        <mc:Fallback xmlns="">
          <p:sp>
            <p:nvSpPr>
              <p:cNvPr id="8" name="TextBox 7">
                <a:extLst>
                  <a:ext uri="{FF2B5EF4-FFF2-40B4-BE49-F238E27FC236}">
                    <a16:creationId xmlns:a16="http://schemas.microsoft.com/office/drawing/2014/main" id="{F2184D4C-7712-2145-6DAE-08C5618CF05F}"/>
                  </a:ext>
                </a:extLst>
              </p:cNvPr>
              <p:cNvSpPr txBox="1">
                <a:spLocks noRot="1" noChangeAspect="1" noMove="1" noResize="1" noEditPoints="1" noAdjustHandles="1" noChangeArrowheads="1" noChangeShapeType="1" noTextEdit="1"/>
              </p:cNvSpPr>
              <p:nvPr/>
            </p:nvSpPr>
            <p:spPr>
              <a:xfrm>
                <a:off x="542611" y="4252663"/>
                <a:ext cx="9488880" cy="666977"/>
              </a:xfrm>
              <a:prstGeom prst="rect">
                <a:avLst/>
              </a:prstGeom>
              <a:blipFill>
                <a:blip r:embed="rId4"/>
                <a:stretch>
                  <a:fillRect b="-5660"/>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9" name="TextBox 8">
                <a:extLst>
                  <a:ext uri="{FF2B5EF4-FFF2-40B4-BE49-F238E27FC236}">
                    <a16:creationId xmlns:a16="http://schemas.microsoft.com/office/drawing/2014/main" id="{6C3A3DA7-D4F0-CB44-ADEE-75E3D71932CB}"/>
                  </a:ext>
                </a:extLst>
              </p:cNvPr>
              <p:cNvSpPr txBox="1"/>
              <p:nvPr/>
            </p:nvSpPr>
            <p:spPr>
              <a:xfrm>
                <a:off x="277906" y="1734246"/>
                <a:ext cx="11669584" cy="391902"/>
              </a:xfrm>
              <a:prstGeom prst="rect">
                <a:avLst/>
              </a:prstGeom>
              <a:noFill/>
            </p:spPr>
            <p:txBody>
              <a:bodyPr wrap="square" rtlCol="0">
                <a:spAutoFit/>
              </a:bodyPr>
              <a:lstStyle/>
              <a:p>
                <a:pPr marL="285750" indent="-285750">
                  <a:buFont typeface="Arial" panose="020B0604020202020204" pitchFamily="34" charset="0"/>
                  <a:buChar char="•"/>
                </a:pPr>
                <a:r>
                  <a:rPr lang="en-US" dirty="0">
                    <a:latin typeface="Times New Roman" panose="02020603050405020304" pitchFamily="18" charset="0"/>
                    <a:cs typeface="Times New Roman" panose="02020603050405020304" pitchFamily="18" charset="0"/>
                  </a:rPr>
                  <a:t>What are the angles </a:t>
                </a:r>
                <a14:m>
                  <m:oMath xmlns:m="http://schemas.openxmlformats.org/officeDocument/2006/math">
                    <m:sSub>
                      <m:sSubPr>
                        <m:ctrlPr>
                          <a:rPr lang="en-US" i="1" smtClean="0">
                            <a:latin typeface="Cambria Math" panose="02040503050406030204" pitchFamily="18" charset="0"/>
                            <a:ea typeface="Cambria Math" panose="02040503050406030204" pitchFamily="18" charset="0"/>
                          </a:rPr>
                        </m:ctrlPr>
                      </m:sSubPr>
                      <m:e>
                        <m:r>
                          <a:rPr lang="en-US" i="1" smtClean="0">
                            <a:latin typeface="Cambria Math" panose="02040503050406030204" pitchFamily="18" charset="0"/>
                            <a:ea typeface="Cambria Math" panose="02040503050406030204" pitchFamily="18" charset="0"/>
                          </a:rPr>
                          <m:t>𝜃</m:t>
                        </m:r>
                      </m:e>
                      <m:sub>
                        <m:r>
                          <a:rPr lang="en-US" b="0" i="1" smtClean="0">
                            <a:latin typeface="Cambria Math" panose="02040503050406030204" pitchFamily="18" charset="0"/>
                          </a:rPr>
                          <m:t>𝑙𝑜𝑤</m:t>
                        </m:r>
                      </m:sub>
                    </m:sSub>
                  </m:oMath>
                </a14:m>
                <a:r>
                  <a:rPr lang="en-US" dirty="0">
                    <a:latin typeface="Times New Roman" panose="02020603050405020304" pitchFamily="18" charset="0"/>
                    <a:cs typeface="Times New Roman" panose="02020603050405020304" pitchFamily="18" charset="0"/>
                  </a:rPr>
                  <a:t> and </a:t>
                </a:r>
                <a14:m>
                  <m:oMath xmlns:m="http://schemas.openxmlformats.org/officeDocument/2006/math">
                    <m:sSub>
                      <m:sSubPr>
                        <m:ctrlPr>
                          <a:rPr lang="en-US" i="1" smtClean="0">
                            <a:latin typeface="Cambria Math" panose="02040503050406030204" pitchFamily="18" charset="0"/>
                            <a:ea typeface="Cambria Math" panose="02040503050406030204" pitchFamily="18" charset="0"/>
                          </a:rPr>
                        </m:ctrlPr>
                      </m:sSubPr>
                      <m:e>
                        <m:r>
                          <a:rPr lang="en-US" i="1" smtClean="0">
                            <a:latin typeface="Cambria Math" panose="02040503050406030204" pitchFamily="18" charset="0"/>
                            <a:ea typeface="Cambria Math" panose="02040503050406030204" pitchFamily="18" charset="0"/>
                          </a:rPr>
                          <m:t>𝜃</m:t>
                        </m:r>
                      </m:e>
                      <m:sub>
                        <m:r>
                          <a:rPr lang="en-US" b="0" i="1" smtClean="0">
                            <a:latin typeface="Cambria Math" panose="02040503050406030204" pitchFamily="18" charset="0"/>
                          </a:rPr>
                          <m:t>ℎ𝑖𝑔ℎ</m:t>
                        </m:r>
                      </m:sub>
                    </m:sSub>
                  </m:oMath>
                </a14:m>
                <a:r>
                  <a:rPr lang="en-US" dirty="0">
                    <a:latin typeface="Times New Roman" panose="02020603050405020304" pitchFamily="18" charset="0"/>
                    <a:cs typeface="Times New Roman" panose="02020603050405020304" pitchFamily="18" charset="0"/>
                  </a:rPr>
                  <a:t> that we can launch the projectile so that it will clear the mountain?</a:t>
                </a:r>
              </a:p>
            </p:txBody>
          </p:sp>
        </mc:Choice>
        <mc:Fallback xmlns="">
          <p:sp>
            <p:nvSpPr>
              <p:cNvPr id="9" name="TextBox 8">
                <a:extLst>
                  <a:ext uri="{FF2B5EF4-FFF2-40B4-BE49-F238E27FC236}">
                    <a16:creationId xmlns:a16="http://schemas.microsoft.com/office/drawing/2014/main" id="{6C3A3DA7-D4F0-CB44-ADEE-75E3D71932CB}"/>
                  </a:ext>
                </a:extLst>
              </p:cNvPr>
              <p:cNvSpPr txBox="1">
                <a:spLocks noRot="1" noChangeAspect="1" noMove="1" noResize="1" noEditPoints="1" noAdjustHandles="1" noChangeArrowheads="1" noChangeShapeType="1" noTextEdit="1"/>
              </p:cNvSpPr>
              <p:nvPr/>
            </p:nvSpPr>
            <p:spPr>
              <a:xfrm>
                <a:off x="277906" y="1734246"/>
                <a:ext cx="11669584" cy="391902"/>
              </a:xfrm>
              <a:prstGeom prst="rect">
                <a:avLst/>
              </a:prstGeom>
              <a:blipFill>
                <a:blip r:embed="rId5"/>
                <a:stretch>
                  <a:fillRect l="-435" t="-6250" b="-15625"/>
                </a:stretch>
              </a:blipFill>
            </p:spPr>
            <p:txBody>
              <a:bodyPr/>
              <a:lstStyle/>
              <a:p>
                <a:r>
                  <a:rPr lang="en-US">
                    <a:noFill/>
                  </a:rPr>
                  <a:t> </a:t>
                </a:r>
              </a:p>
            </p:txBody>
          </p:sp>
        </mc:Fallback>
      </mc:AlternateContent>
      <p:sp>
        <p:nvSpPr>
          <p:cNvPr id="10" name="TextBox 9">
            <a:extLst>
              <a:ext uri="{FF2B5EF4-FFF2-40B4-BE49-F238E27FC236}">
                <a16:creationId xmlns:a16="http://schemas.microsoft.com/office/drawing/2014/main" id="{2A4E8B0A-3BEE-2FD5-939D-86AA8DC6BD91}"/>
              </a:ext>
            </a:extLst>
          </p:cNvPr>
          <p:cNvSpPr txBox="1"/>
          <p:nvPr/>
        </p:nvSpPr>
        <p:spPr>
          <a:xfrm>
            <a:off x="6556991" y="2364289"/>
            <a:ext cx="4867985" cy="1384995"/>
          </a:xfrm>
          <a:prstGeom prst="rect">
            <a:avLst/>
          </a:prstGeom>
          <a:noFill/>
        </p:spPr>
        <p:txBody>
          <a:bodyPr wrap="square" rtlCol="0">
            <a:spAutoFit/>
          </a:bodyPr>
          <a:lstStyle/>
          <a:p>
            <a:pPr algn="just"/>
            <a:r>
              <a:rPr lang="en-US" sz="1400" dirty="0">
                <a:latin typeface="Times New Roman" panose="02020603050405020304" pitchFamily="18" charset="0"/>
                <a:cs typeface="Times New Roman" panose="02020603050405020304" pitchFamily="18" charset="0"/>
              </a:rPr>
              <a:t>Here we don’t know how long it takes the projectile to get from the top to the ship to the top of the mountain because we don’t know the launch angles involved.  But both of the trajectory equations are coupled by time.  We’ll eliminate time between the two equations and wrote the vertical position in terms of the horizontal position.</a:t>
            </a:r>
          </a:p>
        </p:txBody>
      </p:sp>
      <mc:AlternateContent xmlns:mc="http://schemas.openxmlformats.org/markup-compatibility/2006" xmlns:a14="http://schemas.microsoft.com/office/drawing/2010/main">
        <mc:Choice Requires="a14">
          <p:sp>
            <p:nvSpPr>
              <p:cNvPr id="12" name="TextBox 11">
                <a:extLst>
                  <a:ext uri="{FF2B5EF4-FFF2-40B4-BE49-F238E27FC236}">
                    <a16:creationId xmlns:a16="http://schemas.microsoft.com/office/drawing/2014/main" id="{09994FEB-8434-1996-A431-A339155EA778}"/>
                  </a:ext>
                </a:extLst>
              </p:cNvPr>
              <p:cNvSpPr txBox="1"/>
              <p:nvPr/>
            </p:nvSpPr>
            <p:spPr>
              <a:xfrm>
                <a:off x="790415" y="5129569"/>
                <a:ext cx="6094324" cy="746230"/>
              </a:xfrm>
              <a:prstGeom prst="rect">
                <a:avLst/>
              </a:prstGeom>
              <a:noFill/>
            </p:spPr>
            <p:txBody>
              <a:bodyPr wrap="square">
                <a:spAutoFit/>
              </a:bodyPr>
              <a:lstStyle/>
              <a:p>
                <a:pPr/>
                <a14:m>
                  <m:oMathPara xmlns:m="http://schemas.openxmlformats.org/officeDocument/2006/math">
                    <m:oMath>
                      <m:r>
                        <a:rPr lang="en-US" sz="1800" b="0" i="1" smtClean="0">
                          <a:latin typeface="Cambria Math" panose="02040503050406030204" pitchFamily="18" charset="0"/>
                          <a:ea typeface="Cambria Math" panose="02040503050406030204" pitchFamily="18" charset="0"/>
                        </a:rPr>
                        <m:t>ℎ</m:t>
                      </m:r>
                      <m:r>
                        <a:rPr lang="en-US" sz="1800" b="0" i="1" smtClean="0">
                          <a:latin typeface="Cambria Math" panose="02040503050406030204" pitchFamily="18" charset="0"/>
                        </a:rPr>
                        <m:t>=</m:t>
                      </m:r>
                      <m:sSub>
                        <m:sSubPr>
                          <m:ctrlPr>
                            <a:rPr lang="en-US" sz="1800" b="0" i="1" smtClean="0">
                              <a:latin typeface="Cambria Math" panose="02040503050406030204" pitchFamily="18" charset="0"/>
                            </a:rPr>
                          </m:ctrlPr>
                        </m:sSubPr>
                        <m:e>
                          <m:r>
                            <a:rPr lang="en-US" sz="1800" b="0" i="1" smtClean="0">
                              <a:latin typeface="Cambria Math" panose="02040503050406030204" pitchFamily="18" charset="0"/>
                            </a:rPr>
                            <m:t>𝑥</m:t>
                          </m:r>
                        </m:e>
                        <m:sub>
                          <m:r>
                            <a:rPr lang="en-US" sz="1800" b="0" i="1" smtClean="0">
                              <a:latin typeface="Cambria Math" panose="02040503050406030204" pitchFamily="18" charset="0"/>
                            </a:rPr>
                            <m:t>𝑓</m:t>
                          </m:r>
                        </m:sub>
                      </m:sSub>
                      <m:func>
                        <m:funcPr>
                          <m:ctrlPr>
                            <a:rPr lang="en-US" sz="1800" b="0" i="0" smtClean="0">
                              <a:latin typeface="Cambria Math" panose="02040503050406030204" pitchFamily="18" charset="0"/>
                            </a:rPr>
                          </m:ctrlPr>
                        </m:funcPr>
                        <m:fName>
                          <m:r>
                            <m:rPr>
                              <m:sty m:val="p"/>
                            </m:rPr>
                            <a:rPr lang="en-US" sz="1800" b="0" i="0" smtClean="0">
                              <a:latin typeface="Cambria Math" panose="02040503050406030204" pitchFamily="18" charset="0"/>
                            </a:rPr>
                            <m:t>tan</m:t>
                          </m:r>
                        </m:fName>
                        <m:e>
                          <m:r>
                            <a:rPr lang="en-US" sz="1800" b="0" i="1" smtClean="0">
                              <a:latin typeface="Cambria Math" panose="02040503050406030204" pitchFamily="18" charset="0"/>
                              <a:ea typeface="Cambria Math" panose="02040503050406030204" pitchFamily="18" charset="0"/>
                            </a:rPr>
                            <m:t>𝜃</m:t>
                          </m:r>
                        </m:e>
                      </m:func>
                      <m:r>
                        <a:rPr lang="en-US" sz="1800" b="0" i="1" smtClean="0">
                          <a:latin typeface="Cambria Math" panose="02040503050406030204" pitchFamily="18" charset="0"/>
                        </a:rPr>
                        <m:t>−</m:t>
                      </m:r>
                      <m:f>
                        <m:fPr>
                          <m:ctrlPr>
                            <a:rPr lang="en-US" sz="1800" b="0" i="1" smtClean="0">
                              <a:latin typeface="Cambria Math" panose="02040503050406030204" pitchFamily="18" charset="0"/>
                            </a:rPr>
                          </m:ctrlPr>
                        </m:fPr>
                        <m:num>
                          <m:r>
                            <a:rPr lang="en-US" sz="1800" b="0" i="1" smtClean="0">
                              <a:latin typeface="Cambria Math" panose="02040503050406030204" pitchFamily="18" charset="0"/>
                            </a:rPr>
                            <m:t>𝑔</m:t>
                          </m:r>
                          <m:sSubSup>
                            <m:sSubSupPr>
                              <m:ctrlPr>
                                <a:rPr lang="en-US" sz="1800" b="0" i="1" smtClean="0">
                                  <a:latin typeface="Cambria Math" panose="02040503050406030204" pitchFamily="18" charset="0"/>
                                </a:rPr>
                              </m:ctrlPr>
                            </m:sSubSupPr>
                            <m:e>
                              <m:r>
                                <a:rPr lang="en-US" sz="1800" b="0" i="1" smtClean="0">
                                  <a:latin typeface="Cambria Math" panose="02040503050406030204" pitchFamily="18" charset="0"/>
                                </a:rPr>
                                <m:t>𝑥</m:t>
                              </m:r>
                            </m:e>
                            <m:sub>
                              <m:r>
                                <a:rPr lang="en-US" sz="1800" b="0" i="1" smtClean="0">
                                  <a:latin typeface="Cambria Math" panose="02040503050406030204" pitchFamily="18" charset="0"/>
                                </a:rPr>
                                <m:t>𝑓</m:t>
                              </m:r>
                            </m:sub>
                            <m:sup>
                              <m:r>
                                <a:rPr lang="en-US" sz="1800" b="0" i="1" smtClean="0">
                                  <a:latin typeface="Cambria Math" panose="02040503050406030204" pitchFamily="18" charset="0"/>
                                </a:rPr>
                                <m:t>2</m:t>
                              </m:r>
                            </m:sup>
                          </m:sSubSup>
                        </m:num>
                        <m:den>
                          <m:r>
                            <a:rPr lang="en-US" sz="1800" b="0" i="1" smtClean="0">
                              <a:latin typeface="Cambria Math" panose="02040503050406030204" pitchFamily="18" charset="0"/>
                            </a:rPr>
                            <m:t>2</m:t>
                          </m:r>
                          <m:sSubSup>
                            <m:sSubSupPr>
                              <m:ctrlPr>
                                <a:rPr lang="en-US" sz="1800" b="0" i="1" smtClean="0">
                                  <a:latin typeface="Cambria Math" panose="02040503050406030204" pitchFamily="18" charset="0"/>
                                </a:rPr>
                              </m:ctrlPr>
                            </m:sSubSupPr>
                            <m:e>
                              <m:r>
                                <a:rPr lang="en-US" sz="1800" b="0" i="1" smtClean="0">
                                  <a:latin typeface="Cambria Math" panose="02040503050406030204" pitchFamily="18" charset="0"/>
                                </a:rPr>
                                <m:t>𝑣</m:t>
                              </m:r>
                            </m:e>
                            <m:sub>
                              <m:r>
                                <a:rPr lang="en-US" sz="1800" b="0" i="1" smtClean="0">
                                  <a:latin typeface="Cambria Math" panose="02040503050406030204" pitchFamily="18" charset="0"/>
                                </a:rPr>
                                <m:t>𝑖</m:t>
                              </m:r>
                            </m:sub>
                            <m:sup>
                              <m:r>
                                <a:rPr lang="en-US" sz="1800" b="0" i="1" smtClean="0">
                                  <a:latin typeface="Cambria Math" panose="02040503050406030204" pitchFamily="18" charset="0"/>
                                </a:rPr>
                                <m:t>2</m:t>
                              </m:r>
                            </m:sup>
                          </m:sSubSup>
                          <m:func>
                            <m:funcPr>
                              <m:ctrlPr>
                                <a:rPr lang="en-US" sz="1800" b="0" i="1" smtClean="0">
                                  <a:latin typeface="Cambria Math" panose="02040503050406030204" pitchFamily="18" charset="0"/>
                                </a:rPr>
                              </m:ctrlPr>
                            </m:funcPr>
                            <m:fName>
                              <m:sSup>
                                <m:sSupPr>
                                  <m:ctrlPr>
                                    <a:rPr lang="en-US" sz="1800" b="0" i="0" smtClean="0">
                                      <a:latin typeface="Cambria Math" panose="02040503050406030204" pitchFamily="18" charset="0"/>
                                    </a:rPr>
                                  </m:ctrlPr>
                                </m:sSupPr>
                                <m:e>
                                  <m:r>
                                    <m:rPr>
                                      <m:sty m:val="p"/>
                                    </m:rPr>
                                    <a:rPr lang="en-US" sz="1800" b="0" i="0" smtClean="0">
                                      <a:latin typeface="Cambria Math" panose="02040503050406030204" pitchFamily="18" charset="0"/>
                                    </a:rPr>
                                    <m:t>cos</m:t>
                                  </m:r>
                                </m:e>
                                <m:sup>
                                  <m:r>
                                    <a:rPr lang="en-US" sz="1800" b="0" i="1" smtClean="0">
                                      <a:latin typeface="Cambria Math" panose="02040503050406030204" pitchFamily="18" charset="0"/>
                                    </a:rPr>
                                    <m:t>2</m:t>
                                  </m:r>
                                </m:sup>
                              </m:sSup>
                            </m:fName>
                            <m:e>
                              <m:r>
                                <a:rPr lang="en-US" sz="1800" b="0" i="1" smtClean="0">
                                  <a:latin typeface="Cambria Math" panose="02040503050406030204" pitchFamily="18" charset="0"/>
                                  <a:ea typeface="Cambria Math" panose="02040503050406030204" pitchFamily="18" charset="0"/>
                                </a:rPr>
                                <m:t>𝜃</m:t>
                              </m:r>
                            </m:e>
                          </m:func>
                        </m:den>
                      </m:f>
                      <m:r>
                        <a:rPr lang="en-US" sz="1800" b="0" i="1" smtClean="0">
                          <a:latin typeface="Cambria Math" panose="02040503050406030204" pitchFamily="18" charset="0"/>
                          <a:ea typeface="Cambria Math" panose="02040503050406030204" pitchFamily="18" charset="0"/>
                        </a:rPr>
                        <m:t>=</m:t>
                      </m:r>
                      <m:sSub>
                        <m:sSubPr>
                          <m:ctrlPr>
                            <a:rPr lang="en-US" i="1">
                              <a:latin typeface="Cambria Math" panose="02040503050406030204" pitchFamily="18" charset="0"/>
                            </a:rPr>
                          </m:ctrlPr>
                        </m:sSubPr>
                        <m:e>
                          <m:r>
                            <a:rPr lang="en-US" i="1">
                              <a:latin typeface="Cambria Math" panose="02040503050406030204" pitchFamily="18" charset="0"/>
                            </a:rPr>
                            <m:t>𝑥</m:t>
                          </m:r>
                        </m:e>
                        <m:sub>
                          <m:r>
                            <a:rPr lang="en-US" i="1">
                              <a:latin typeface="Cambria Math" panose="02040503050406030204" pitchFamily="18" charset="0"/>
                            </a:rPr>
                            <m:t>𝑓</m:t>
                          </m:r>
                        </m:sub>
                      </m:sSub>
                      <m:func>
                        <m:funcPr>
                          <m:ctrlPr>
                            <a:rPr lang="en-US">
                              <a:latin typeface="Cambria Math" panose="02040503050406030204" pitchFamily="18" charset="0"/>
                            </a:rPr>
                          </m:ctrlPr>
                        </m:funcPr>
                        <m:fName>
                          <m:r>
                            <m:rPr>
                              <m:sty m:val="p"/>
                            </m:rPr>
                            <a:rPr lang="en-US">
                              <a:latin typeface="Cambria Math" panose="02040503050406030204" pitchFamily="18" charset="0"/>
                            </a:rPr>
                            <m:t>tan</m:t>
                          </m:r>
                        </m:fName>
                        <m:e>
                          <m:r>
                            <a:rPr lang="en-US" i="1">
                              <a:latin typeface="Cambria Math" panose="02040503050406030204" pitchFamily="18" charset="0"/>
                              <a:ea typeface="Cambria Math" panose="02040503050406030204" pitchFamily="18" charset="0"/>
                            </a:rPr>
                            <m:t>𝜃</m:t>
                          </m:r>
                        </m:e>
                      </m:func>
                      <m:r>
                        <a:rPr lang="en-US" i="1">
                          <a:latin typeface="Cambria Math" panose="02040503050406030204" pitchFamily="18" charset="0"/>
                        </a:rPr>
                        <m:t>−</m:t>
                      </m:r>
                      <m:f>
                        <m:fPr>
                          <m:ctrlPr>
                            <a:rPr lang="en-US" i="1">
                              <a:latin typeface="Cambria Math" panose="02040503050406030204" pitchFamily="18" charset="0"/>
                            </a:rPr>
                          </m:ctrlPr>
                        </m:fPr>
                        <m:num>
                          <m:r>
                            <a:rPr lang="en-US" i="1">
                              <a:latin typeface="Cambria Math" panose="02040503050406030204" pitchFamily="18" charset="0"/>
                            </a:rPr>
                            <m:t>𝑔</m:t>
                          </m:r>
                          <m:sSubSup>
                            <m:sSubSupPr>
                              <m:ctrlPr>
                                <a:rPr lang="en-US" i="1">
                                  <a:latin typeface="Cambria Math" panose="02040503050406030204" pitchFamily="18" charset="0"/>
                                </a:rPr>
                              </m:ctrlPr>
                            </m:sSubSupPr>
                            <m:e>
                              <m:r>
                                <a:rPr lang="en-US" i="1">
                                  <a:latin typeface="Cambria Math" panose="02040503050406030204" pitchFamily="18" charset="0"/>
                                </a:rPr>
                                <m:t>𝑥</m:t>
                              </m:r>
                            </m:e>
                            <m:sub>
                              <m:r>
                                <a:rPr lang="en-US" i="1">
                                  <a:latin typeface="Cambria Math" panose="02040503050406030204" pitchFamily="18" charset="0"/>
                                </a:rPr>
                                <m:t>𝑓</m:t>
                              </m:r>
                            </m:sub>
                            <m:sup>
                              <m:r>
                                <a:rPr lang="en-US" i="1">
                                  <a:latin typeface="Cambria Math" panose="02040503050406030204" pitchFamily="18" charset="0"/>
                                </a:rPr>
                                <m:t>2</m:t>
                              </m:r>
                            </m:sup>
                          </m:sSubSup>
                        </m:num>
                        <m:den>
                          <m:r>
                            <a:rPr lang="en-US" i="1">
                              <a:latin typeface="Cambria Math" panose="02040503050406030204" pitchFamily="18" charset="0"/>
                            </a:rPr>
                            <m:t>2</m:t>
                          </m:r>
                          <m:sSubSup>
                            <m:sSubSupPr>
                              <m:ctrlPr>
                                <a:rPr lang="en-US" i="1">
                                  <a:latin typeface="Cambria Math" panose="02040503050406030204" pitchFamily="18" charset="0"/>
                                </a:rPr>
                              </m:ctrlPr>
                            </m:sSubSupPr>
                            <m:e>
                              <m:r>
                                <a:rPr lang="en-US" i="1">
                                  <a:latin typeface="Cambria Math" panose="02040503050406030204" pitchFamily="18" charset="0"/>
                                </a:rPr>
                                <m:t>𝑣</m:t>
                              </m:r>
                            </m:e>
                            <m:sub>
                              <m:r>
                                <a:rPr lang="en-US" i="1">
                                  <a:latin typeface="Cambria Math" panose="02040503050406030204" pitchFamily="18" charset="0"/>
                                </a:rPr>
                                <m:t>𝑖</m:t>
                              </m:r>
                            </m:sub>
                            <m:sup>
                              <m:r>
                                <a:rPr lang="en-US" i="1">
                                  <a:latin typeface="Cambria Math" panose="02040503050406030204" pitchFamily="18" charset="0"/>
                                </a:rPr>
                                <m:t>2</m:t>
                              </m:r>
                            </m:sup>
                          </m:sSubSup>
                        </m:den>
                      </m:f>
                      <m:d>
                        <m:dPr>
                          <m:ctrlPr>
                            <a:rPr lang="en-US" i="1" smtClean="0">
                              <a:latin typeface="Cambria Math" panose="02040503050406030204" pitchFamily="18" charset="0"/>
                              <a:ea typeface="Cambria Math" panose="02040503050406030204" pitchFamily="18" charset="0"/>
                            </a:rPr>
                          </m:ctrlPr>
                        </m:dPr>
                        <m:e>
                          <m:func>
                            <m:funcPr>
                              <m:ctrlPr>
                                <a:rPr lang="en-US" i="1" smtClean="0">
                                  <a:latin typeface="Cambria Math" panose="02040503050406030204" pitchFamily="18" charset="0"/>
                                  <a:ea typeface="Cambria Math" panose="02040503050406030204" pitchFamily="18" charset="0"/>
                                </a:rPr>
                              </m:ctrlPr>
                            </m:funcPr>
                            <m:fName>
                              <m:sSup>
                                <m:sSupPr>
                                  <m:ctrlPr>
                                    <a:rPr lang="en-US" i="0" smtClean="0">
                                      <a:latin typeface="Cambria Math" panose="02040503050406030204" pitchFamily="18" charset="0"/>
                                      <a:ea typeface="Cambria Math" panose="02040503050406030204" pitchFamily="18" charset="0"/>
                                    </a:rPr>
                                  </m:ctrlPr>
                                </m:sSupPr>
                                <m:e>
                                  <m:r>
                                    <m:rPr>
                                      <m:sty m:val="p"/>
                                    </m:rPr>
                                    <a:rPr lang="en-US" i="0" smtClean="0">
                                      <a:latin typeface="Cambria Math" panose="02040503050406030204" pitchFamily="18" charset="0"/>
                                      <a:ea typeface="Cambria Math" panose="02040503050406030204" pitchFamily="18" charset="0"/>
                                    </a:rPr>
                                    <m:t>tan</m:t>
                                  </m:r>
                                </m:e>
                                <m:sup>
                                  <m:r>
                                    <a:rPr lang="en-US" b="0" i="1" smtClean="0">
                                      <a:latin typeface="Cambria Math" panose="02040503050406030204" pitchFamily="18" charset="0"/>
                                      <a:ea typeface="Cambria Math" panose="02040503050406030204" pitchFamily="18" charset="0"/>
                                    </a:rPr>
                                    <m:t>2</m:t>
                                  </m:r>
                                </m:sup>
                              </m:sSup>
                            </m:fName>
                            <m:e>
                              <m:r>
                                <a:rPr lang="en-US" i="1" smtClean="0">
                                  <a:latin typeface="Cambria Math" panose="02040503050406030204" pitchFamily="18" charset="0"/>
                                  <a:ea typeface="Cambria Math" panose="02040503050406030204" pitchFamily="18" charset="0"/>
                                </a:rPr>
                                <m:t>𝜃</m:t>
                              </m:r>
                            </m:e>
                          </m:func>
                          <m:r>
                            <a:rPr lang="en-US" b="0" i="1" smtClean="0">
                              <a:latin typeface="Cambria Math" panose="02040503050406030204" pitchFamily="18" charset="0"/>
                              <a:ea typeface="Cambria Math" panose="02040503050406030204" pitchFamily="18" charset="0"/>
                            </a:rPr>
                            <m:t>+1</m:t>
                          </m:r>
                        </m:e>
                      </m:d>
                    </m:oMath>
                  </m:oMathPara>
                </a14:m>
                <a:endParaRPr lang="en-US" dirty="0"/>
              </a:p>
            </p:txBody>
          </p:sp>
        </mc:Choice>
        <mc:Fallback xmlns="">
          <p:sp>
            <p:nvSpPr>
              <p:cNvPr id="12" name="TextBox 11">
                <a:extLst>
                  <a:ext uri="{FF2B5EF4-FFF2-40B4-BE49-F238E27FC236}">
                    <a16:creationId xmlns:a16="http://schemas.microsoft.com/office/drawing/2014/main" id="{09994FEB-8434-1996-A431-A339155EA778}"/>
                  </a:ext>
                </a:extLst>
              </p:cNvPr>
              <p:cNvSpPr txBox="1">
                <a:spLocks noRot="1" noChangeAspect="1" noMove="1" noResize="1" noEditPoints="1" noAdjustHandles="1" noChangeArrowheads="1" noChangeShapeType="1" noTextEdit="1"/>
              </p:cNvSpPr>
              <p:nvPr/>
            </p:nvSpPr>
            <p:spPr>
              <a:xfrm>
                <a:off x="790415" y="5129569"/>
                <a:ext cx="6094324" cy="746230"/>
              </a:xfrm>
              <a:prstGeom prst="rect">
                <a:avLst/>
              </a:prstGeom>
              <a:blipFill>
                <a:blip r:embed="rId6"/>
                <a:stretch>
                  <a:fillRect b="-1667"/>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4" name="TextBox 13">
                <a:extLst>
                  <a:ext uri="{FF2B5EF4-FFF2-40B4-BE49-F238E27FC236}">
                    <a16:creationId xmlns:a16="http://schemas.microsoft.com/office/drawing/2014/main" id="{11118AFC-627E-00F3-3CD5-C489B261DDBB}"/>
                  </a:ext>
                </a:extLst>
              </p:cNvPr>
              <p:cNvSpPr txBox="1"/>
              <p:nvPr/>
            </p:nvSpPr>
            <p:spPr>
              <a:xfrm>
                <a:off x="542611" y="5995356"/>
                <a:ext cx="6094324" cy="746230"/>
              </a:xfrm>
              <a:prstGeom prst="rect">
                <a:avLst/>
              </a:prstGeom>
              <a:noFill/>
            </p:spPr>
            <p:txBody>
              <a:bodyPr wrap="square">
                <a:spAutoFit/>
              </a:bodyPr>
              <a:lstStyle/>
              <a:p>
                <a:pPr/>
                <a14:m>
                  <m:oMathPara xmlns:m="http://schemas.openxmlformats.org/officeDocument/2006/math">
                    <m:oMath>
                      <m:r>
                        <a:rPr lang="en-US" sz="1800" i="1" smtClean="0">
                          <a:latin typeface="Cambria Math" panose="02040503050406030204" pitchFamily="18" charset="0"/>
                          <a:ea typeface="Cambria Math" panose="02040503050406030204" pitchFamily="18" charset="0"/>
                        </a:rPr>
                        <m:t>→</m:t>
                      </m:r>
                      <m:r>
                        <a:rPr lang="en-US" sz="1800" b="0" i="1" smtClean="0">
                          <a:latin typeface="Cambria Math" panose="02040503050406030204" pitchFamily="18" charset="0"/>
                          <a:ea typeface="Cambria Math" panose="02040503050406030204" pitchFamily="18" charset="0"/>
                        </a:rPr>
                        <m:t>0=</m:t>
                      </m:r>
                      <m:f>
                        <m:fPr>
                          <m:ctrlPr>
                            <a:rPr lang="en-US" i="1">
                              <a:latin typeface="Cambria Math" panose="02040503050406030204" pitchFamily="18" charset="0"/>
                            </a:rPr>
                          </m:ctrlPr>
                        </m:fPr>
                        <m:num>
                          <m:r>
                            <a:rPr lang="en-US" i="1">
                              <a:latin typeface="Cambria Math" panose="02040503050406030204" pitchFamily="18" charset="0"/>
                            </a:rPr>
                            <m:t>𝑔</m:t>
                          </m:r>
                          <m:sSubSup>
                            <m:sSubSupPr>
                              <m:ctrlPr>
                                <a:rPr lang="en-US" i="1">
                                  <a:latin typeface="Cambria Math" panose="02040503050406030204" pitchFamily="18" charset="0"/>
                                </a:rPr>
                              </m:ctrlPr>
                            </m:sSubSupPr>
                            <m:e>
                              <m:r>
                                <a:rPr lang="en-US" i="1">
                                  <a:latin typeface="Cambria Math" panose="02040503050406030204" pitchFamily="18" charset="0"/>
                                </a:rPr>
                                <m:t>𝑥</m:t>
                              </m:r>
                            </m:e>
                            <m:sub>
                              <m:r>
                                <a:rPr lang="en-US" i="1">
                                  <a:latin typeface="Cambria Math" panose="02040503050406030204" pitchFamily="18" charset="0"/>
                                </a:rPr>
                                <m:t>𝑓</m:t>
                              </m:r>
                            </m:sub>
                            <m:sup>
                              <m:r>
                                <a:rPr lang="en-US" i="1">
                                  <a:latin typeface="Cambria Math" panose="02040503050406030204" pitchFamily="18" charset="0"/>
                                </a:rPr>
                                <m:t>2</m:t>
                              </m:r>
                            </m:sup>
                          </m:sSubSup>
                        </m:num>
                        <m:den>
                          <m:r>
                            <a:rPr lang="en-US" i="1">
                              <a:latin typeface="Cambria Math" panose="02040503050406030204" pitchFamily="18" charset="0"/>
                            </a:rPr>
                            <m:t>2</m:t>
                          </m:r>
                          <m:sSubSup>
                            <m:sSubSupPr>
                              <m:ctrlPr>
                                <a:rPr lang="en-US" i="1">
                                  <a:latin typeface="Cambria Math" panose="02040503050406030204" pitchFamily="18" charset="0"/>
                                </a:rPr>
                              </m:ctrlPr>
                            </m:sSubSupPr>
                            <m:e>
                              <m:r>
                                <a:rPr lang="en-US" i="1">
                                  <a:latin typeface="Cambria Math" panose="02040503050406030204" pitchFamily="18" charset="0"/>
                                </a:rPr>
                                <m:t>𝑣</m:t>
                              </m:r>
                            </m:e>
                            <m:sub>
                              <m:r>
                                <a:rPr lang="en-US" i="1">
                                  <a:latin typeface="Cambria Math" panose="02040503050406030204" pitchFamily="18" charset="0"/>
                                </a:rPr>
                                <m:t>𝑖</m:t>
                              </m:r>
                            </m:sub>
                            <m:sup>
                              <m:r>
                                <a:rPr lang="en-US" i="1">
                                  <a:latin typeface="Cambria Math" panose="02040503050406030204" pitchFamily="18" charset="0"/>
                                </a:rPr>
                                <m:t>2</m:t>
                              </m:r>
                            </m:sup>
                          </m:sSubSup>
                        </m:den>
                      </m:f>
                      <m:func>
                        <m:funcPr>
                          <m:ctrlPr>
                            <a:rPr lang="en-US" i="1" smtClean="0">
                              <a:latin typeface="Cambria Math" panose="02040503050406030204" pitchFamily="18" charset="0"/>
                            </a:rPr>
                          </m:ctrlPr>
                        </m:funcPr>
                        <m:fName>
                          <m:sSup>
                            <m:sSupPr>
                              <m:ctrlPr>
                                <a:rPr lang="en-US" i="0" smtClean="0">
                                  <a:latin typeface="Cambria Math" panose="02040503050406030204" pitchFamily="18" charset="0"/>
                                </a:rPr>
                              </m:ctrlPr>
                            </m:sSupPr>
                            <m:e>
                              <m:r>
                                <m:rPr>
                                  <m:sty m:val="p"/>
                                </m:rPr>
                                <a:rPr lang="en-US" i="0" smtClean="0">
                                  <a:latin typeface="Cambria Math" panose="02040503050406030204" pitchFamily="18" charset="0"/>
                                </a:rPr>
                                <m:t>tan</m:t>
                              </m:r>
                            </m:e>
                            <m:sup>
                              <m:r>
                                <a:rPr lang="en-US" b="0" i="1" smtClean="0">
                                  <a:latin typeface="Cambria Math" panose="02040503050406030204" pitchFamily="18" charset="0"/>
                                </a:rPr>
                                <m:t>2</m:t>
                              </m:r>
                            </m:sup>
                          </m:sSup>
                        </m:fName>
                        <m:e>
                          <m:r>
                            <a:rPr lang="en-US" i="1" smtClean="0">
                              <a:latin typeface="Cambria Math" panose="02040503050406030204" pitchFamily="18" charset="0"/>
                              <a:ea typeface="Cambria Math" panose="02040503050406030204" pitchFamily="18" charset="0"/>
                            </a:rPr>
                            <m:t>𝜃</m:t>
                          </m:r>
                        </m:e>
                      </m:func>
                      <m:r>
                        <a:rPr lang="en-US" b="0" i="1" smtClean="0">
                          <a:latin typeface="Cambria Math" panose="02040503050406030204" pitchFamily="18" charset="0"/>
                        </a:rPr>
                        <m:t>−</m:t>
                      </m:r>
                      <m:sSub>
                        <m:sSubPr>
                          <m:ctrlPr>
                            <a:rPr lang="en-US" i="1">
                              <a:latin typeface="Cambria Math" panose="02040503050406030204" pitchFamily="18" charset="0"/>
                            </a:rPr>
                          </m:ctrlPr>
                        </m:sSubPr>
                        <m:e>
                          <m:r>
                            <a:rPr lang="en-US" i="1">
                              <a:latin typeface="Cambria Math" panose="02040503050406030204" pitchFamily="18" charset="0"/>
                            </a:rPr>
                            <m:t>𝑥</m:t>
                          </m:r>
                        </m:e>
                        <m:sub>
                          <m:r>
                            <a:rPr lang="en-US" i="1">
                              <a:latin typeface="Cambria Math" panose="02040503050406030204" pitchFamily="18" charset="0"/>
                            </a:rPr>
                            <m:t>𝑓</m:t>
                          </m:r>
                        </m:sub>
                      </m:sSub>
                      <m:func>
                        <m:funcPr>
                          <m:ctrlPr>
                            <a:rPr lang="en-US" b="0" i="0" smtClean="0">
                              <a:latin typeface="Cambria Math" panose="02040503050406030204" pitchFamily="18" charset="0"/>
                            </a:rPr>
                          </m:ctrlPr>
                        </m:funcPr>
                        <m:fName>
                          <m:r>
                            <m:rPr>
                              <m:sty m:val="p"/>
                            </m:rPr>
                            <a:rPr lang="en-US" b="0" i="0" smtClean="0">
                              <a:latin typeface="Cambria Math" panose="02040503050406030204" pitchFamily="18" charset="0"/>
                            </a:rPr>
                            <m:t>tan</m:t>
                          </m:r>
                        </m:fName>
                        <m:e>
                          <m:r>
                            <a:rPr lang="en-US" b="0" i="1" smtClean="0">
                              <a:latin typeface="Cambria Math" panose="02040503050406030204" pitchFamily="18" charset="0"/>
                              <a:ea typeface="Cambria Math" panose="02040503050406030204" pitchFamily="18" charset="0"/>
                            </a:rPr>
                            <m:t>𝜃</m:t>
                          </m:r>
                        </m:e>
                      </m:func>
                      <m:r>
                        <a:rPr lang="en-US" b="0" i="1" smtClean="0">
                          <a:latin typeface="Cambria Math" panose="02040503050406030204" pitchFamily="18" charset="0"/>
                        </a:rPr>
                        <m:t>+</m:t>
                      </m:r>
                      <m:d>
                        <m:dPr>
                          <m:ctrlPr>
                            <a:rPr lang="en-US" i="1">
                              <a:latin typeface="Cambria Math" panose="02040503050406030204" pitchFamily="18" charset="0"/>
                            </a:rPr>
                          </m:ctrlPr>
                        </m:dPr>
                        <m:e>
                          <m:f>
                            <m:fPr>
                              <m:ctrlPr>
                                <a:rPr lang="en-US" i="1">
                                  <a:latin typeface="Cambria Math" panose="02040503050406030204" pitchFamily="18" charset="0"/>
                                </a:rPr>
                              </m:ctrlPr>
                            </m:fPr>
                            <m:num>
                              <m:r>
                                <a:rPr lang="en-US" i="1">
                                  <a:latin typeface="Cambria Math" panose="02040503050406030204" pitchFamily="18" charset="0"/>
                                </a:rPr>
                                <m:t>𝑔</m:t>
                              </m:r>
                              <m:sSubSup>
                                <m:sSubSupPr>
                                  <m:ctrlPr>
                                    <a:rPr lang="en-US" i="1">
                                      <a:latin typeface="Cambria Math" panose="02040503050406030204" pitchFamily="18" charset="0"/>
                                    </a:rPr>
                                  </m:ctrlPr>
                                </m:sSubSupPr>
                                <m:e>
                                  <m:r>
                                    <a:rPr lang="en-US" i="1">
                                      <a:latin typeface="Cambria Math" panose="02040503050406030204" pitchFamily="18" charset="0"/>
                                    </a:rPr>
                                    <m:t>𝑥</m:t>
                                  </m:r>
                                </m:e>
                                <m:sub>
                                  <m:r>
                                    <a:rPr lang="en-US" i="1">
                                      <a:latin typeface="Cambria Math" panose="02040503050406030204" pitchFamily="18" charset="0"/>
                                    </a:rPr>
                                    <m:t>𝑓</m:t>
                                  </m:r>
                                </m:sub>
                                <m:sup>
                                  <m:r>
                                    <a:rPr lang="en-US" i="1">
                                      <a:latin typeface="Cambria Math" panose="02040503050406030204" pitchFamily="18" charset="0"/>
                                    </a:rPr>
                                    <m:t>2</m:t>
                                  </m:r>
                                </m:sup>
                              </m:sSubSup>
                            </m:num>
                            <m:den>
                              <m:r>
                                <a:rPr lang="en-US" i="1">
                                  <a:latin typeface="Cambria Math" panose="02040503050406030204" pitchFamily="18" charset="0"/>
                                </a:rPr>
                                <m:t>2</m:t>
                              </m:r>
                              <m:sSubSup>
                                <m:sSubSupPr>
                                  <m:ctrlPr>
                                    <a:rPr lang="en-US" i="1">
                                      <a:latin typeface="Cambria Math" panose="02040503050406030204" pitchFamily="18" charset="0"/>
                                    </a:rPr>
                                  </m:ctrlPr>
                                </m:sSubSupPr>
                                <m:e>
                                  <m:r>
                                    <a:rPr lang="en-US" i="1">
                                      <a:latin typeface="Cambria Math" panose="02040503050406030204" pitchFamily="18" charset="0"/>
                                    </a:rPr>
                                    <m:t>𝑣</m:t>
                                  </m:r>
                                </m:e>
                                <m:sub>
                                  <m:r>
                                    <a:rPr lang="en-US" i="1">
                                      <a:latin typeface="Cambria Math" panose="02040503050406030204" pitchFamily="18" charset="0"/>
                                    </a:rPr>
                                    <m:t>𝑖</m:t>
                                  </m:r>
                                </m:sub>
                                <m:sup>
                                  <m:r>
                                    <a:rPr lang="en-US" i="1">
                                      <a:latin typeface="Cambria Math" panose="02040503050406030204" pitchFamily="18" charset="0"/>
                                    </a:rPr>
                                    <m:t>2</m:t>
                                  </m:r>
                                </m:sup>
                              </m:sSubSup>
                            </m:den>
                          </m:f>
                          <m:r>
                            <a:rPr lang="en-US" b="0" i="1" smtClean="0">
                              <a:latin typeface="Cambria Math" panose="02040503050406030204" pitchFamily="18" charset="0"/>
                            </a:rPr>
                            <m:t>+</m:t>
                          </m:r>
                          <m:r>
                            <a:rPr lang="en-US" b="0" i="1" smtClean="0">
                              <a:latin typeface="Cambria Math" panose="02040503050406030204" pitchFamily="18" charset="0"/>
                            </a:rPr>
                            <m:t>ℎ</m:t>
                          </m:r>
                        </m:e>
                      </m:d>
                    </m:oMath>
                  </m:oMathPara>
                </a14:m>
                <a:endParaRPr lang="en-US" dirty="0"/>
              </a:p>
            </p:txBody>
          </p:sp>
        </mc:Choice>
        <mc:Fallback xmlns="">
          <p:sp>
            <p:nvSpPr>
              <p:cNvPr id="14" name="TextBox 13">
                <a:extLst>
                  <a:ext uri="{FF2B5EF4-FFF2-40B4-BE49-F238E27FC236}">
                    <a16:creationId xmlns:a16="http://schemas.microsoft.com/office/drawing/2014/main" id="{11118AFC-627E-00F3-3CD5-C489B261DDBB}"/>
                  </a:ext>
                </a:extLst>
              </p:cNvPr>
              <p:cNvSpPr txBox="1">
                <a:spLocks noRot="1" noChangeAspect="1" noMove="1" noResize="1" noEditPoints="1" noAdjustHandles="1" noChangeArrowheads="1" noChangeShapeType="1" noTextEdit="1"/>
              </p:cNvSpPr>
              <p:nvPr/>
            </p:nvSpPr>
            <p:spPr>
              <a:xfrm>
                <a:off x="542611" y="5995356"/>
                <a:ext cx="6094324" cy="746230"/>
              </a:xfrm>
              <a:prstGeom prst="rect">
                <a:avLst/>
              </a:prstGeom>
              <a:blipFill>
                <a:blip r:embed="rId7"/>
                <a:stretch>
                  <a:fillRect b="-1667"/>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6" name="TextBox 15">
                <a:extLst>
                  <a:ext uri="{FF2B5EF4-FFF2-40B4-BE49-F238E27FC236}">
                    <a16:creationId xmlns:a16="http://schemas.microsoft.com/office/drawing/2014/main" id="{7AFA17D6-3F38-7201-0643-CBBE494E0548}"/>
                  </a:ext>
                </a:extLst>
              </p:cNvPr>
              <p:cNvSpPr txBox="1"/>
              <p:nvPr/>
            </p:nvSpPr>
            <p:spPr>
              <a:xfrm>
                <a:off x="6372230" y="5722506"/>
                <a:ext cx="5625181" cy="938270"/>
              </a:xfrm>
              <a:prstGeom prst="rect">
                <a:avLst/>
              </a:prstGeom>
              <a:noFill/>
            </p:spPr>
            <p:txBody>
              <a:bodyPr wrap="square">
                <a:spAutoFit/>
              </a:bodyPr>
              <a:lstStyle/>
              <a:p>
                <a:r>
                  <a:rPr lang="en-US" sz="1400" dirty="0">
                    <a:latin typeface="Times New Roman" panose="02020603050405020304" pitchFamily="18" charset="0"/>
                    <a:cs typeface="Times New Roman" panose="02020603050405020304" pitchFamily="18" charset="0"/>
                  </a:rPr>
                  <a:t>Here we’ve used the fact that </a:t>
                </a:r>
                <a14:m>
                  <m:oMath xmlns:m="http://schemas.openxmlformats.org/officeDocument/2006/math">
                    <m:func>
                      <m:funcPr>
                        <m:ctrlPr>
                          <a:rPr lang="en-US" sz="1400" i="1" smtClean="0">
                            <a:latin typeface="Cambria Math" panose="02040503050406030204" pitchFamily="18" charset="0"/>
                            <a:cs typeface="Times New Roman" panose="02020603050405020304" pitchFamily="18" charset="0"/>
                          </a:rPr>
                        </m:ctrlPr>
                      </m:funcPr>
                      <m:fName>
                        <m:sSup>
                          <m:sSupPr>
                            <m:ctrlPr>
                              <a:rPr lang="en-US" sz="1400" i="0" smtClean="0">
                                <a:latin typeface="Cambria Math" panose="02040503050406030204" pitchFamily="18" charset="0"/>
                                <a:cs typeface="Times New Roman" panose="02020603050405020304" pitchFamily="18" charset="0"/>
                              </a:rPr>
                            </m:ctrlPr>
                          </m:sSupPr>
                          <m:e>
                            <m:r>
                              <m:rPr>
                                <m:sty m:val="p"/>
                              </m:rPr>
                              <a:rPr lang="en-US" sz="1400" i="0" smtClean="0">
                                <a:latin typeface="Cambria Math" panose="02040503050406030204" pitchFamily="18" charset="0"/>
                                <a:cs typeface="Times New Roman" panose="02020603050405020304" pitchFamily="18" charset="0"/>
                              </a:rPr>
                              <m:t>sin</m:t>
                            </m:r>
                          </m:e>
                          <m:sup>
                            <m:r>
                              <a:rPr lang="en-US" sz="1400" b="0" i="1" smtClean="0">
                                <a:latin typeface="Cambria Math" panose="02040503050406030204" pitchFamily="18" charset="0"/>
                                <a:cs typeface="Times New Roman" panose="02020603050405020304" pitchFamily="18" charset="0"/>
                              </a:rPr>
                              <m:t>2</m:t>
                            </m:r>
                          </m:sup>
                        </m:sSup>
                      </m:fName>
                      <m:e>
                        <m:r>
                          <a:rPr lang="en-US" sz="1400" i="1" smtClean="0">
                            <a:latin typeface="Cambria Math" panose="02040503050406030204" pitchFamily="18" charset="0"/>
                            <a:ea typeface="Cambria Math" panose="02040503050406030204" pitchFamily="18" charset="0"/>
                            <a:cs typeface="Times New Roman" panose="02020603050405020304" pitchFamily="18" charset="0"/>
                          </a:rPr>
                          <m:t>𝜃</m:t>
                        </m:r>
                      </m:e>
                    </m:func>
                    <m:r>
                      <a:rPr lang="en-US" sz="1400" b="0" i="1" smtClean="0">
                        <a:latin typeface="Cambria Math" panose="02040503050406030204" pitchFamily="18" charset="0"/>
                        <a:cs typeface="Times New Roman" panose="02020603050405020304" pitchFamily="18" charset="0"/>
                      </a:rPr>
                      <m:t>+</m:t>
                    </m:r>
                    <m:func>
                      <m:funcPr>
                        <m:ctrlPr>
                          <a:rPr lang="en-US" sz="1400" b="0" i="1" smtClean="0">
                            <a:latin typeface="Cambria Math" panose="02040503050406030204" pitchFamily="18" charset="0"/>
                            <a:cs typeface="Times New Roman" panose="02020603050405020304" pitchFamily="18" charset="0"/>
                          </a:rPr>
                        </m:ctrlPr>
                      </m:funcPr>
                      <m:fName>
                        <m:sSup>
                          <m:sSupPr>
                            <m:ctrlPr>
                              <a:rPr lang="en-US" sz="1400" b="0" i="0" smtClean="0">
                                <a:latin typeface="Cambria Math" panose="02040503050406030204" pitchFamily="18" charset="0"/>
                                <a:cs typeface="Times New Roman" panose="02020603050405020304" pitchFamily="18" charset="0"/>
                              </a:rPr>
                            </m:ctrlPr>
                          </m:sSupPr>
                          <m:e>
                            <m:r>
                              <m:rPr>
                                <m:sty m:val="p"/>
                              </m:rPr>
                              <a:rPr lang="en-US" sz="1400" b="0" i="0" smtClean="0">
                                <a:latin typeface="Cambria Math" panose="02040503050406030204" pitchFamily="18" charset="0"/>
                                <a:cs typeface="Times New Roman" panose="02020603050405020304" pitchFamily="18" charset="0"/>
                              </a:rPr>
                              <m:t>cos</m:t>
                            </m:r>
                          </m:e>
                          <m:sup>
                            <m:r>
                              <a:rPr lang="en-US" sz="1400" b="0" i="1" smtClean="0">
                                <a:latin typeface="Cambria Math" panose="02040503050406030204" pitchFamily="18" charset="0"/>
                                <a:cs typeface="Times New Roman" panose="02020603050405020304" pitchFamily="18" charset="0"/>
                              </a:rPr>
                              <m:t>−1</m:t>
                            </m:r>
                          </m:sup>
                        </m:sSup>
                      </m:fName>
                      <m:e>
                        <m:r>
                          <a:rPr lang="en-US" sz="1400" b="0" i="1" smtClean="0">
                            <a:latin typeface="Cambria Math" panose="02040503050406030204" pitchFamily="18" charset="0"/>
                            <a:ea typeface="Cambria Math" panose="02040503050406030204" pitchFamily="18" charset="0"/>
                            <a:cs typeface="Times New Roman" panose="02020603050405020304" pitchFamily="18" charset="0"/>
                          </a:rPr>
                          <m:t>𝜃</m:t>
                        </m:r>
                      </m:e>
                    </m:func>
                    <m:r>
                      <a:rPr lang="en-US" sz="1400" b="0" i="1" smtClean="0">
                        <a:latin typeface="Cambria Math" panose="02040503050406030204" pitchFamily="18" charset="0"/>
                        <a:cs typeface="Times New Roman" panose="02020603050405020304" pitchFamily="18" charset="0"/>
                      </a:rPr>
                      <m:t>=1</m:t>
                    </m:r>
                    <m:r>
                      <a:rPr lang="en-US" sz="1400" b="0" i="1" smtClean="0">
                        <a:latin typeface="Cambria Math" panose="02040503050406030204" pitchFamily="18" charset="0"/>
                        <a:ea typeface="Cambria Math" panose="02040503050406030204" pitchFamily="18" charset="0"/>
                        <a:cs typeface="Times New Roman" panose="02020603050405020304" pitchFamily="18" charset="0"/>
                      </a:rPr>
                      <m:t>→</m:t>
                    </m:r>
                    <m:f>
                      <m:fPr>
                        <m:ctrlPr>
                          <a:rPr lang="en-US" sz="1400" b="0" i="1" smtClean="0">
                            <a:latin typeface="Cambria Math" panose="02040503050406030204" pitchFamily="18" charset="0"/>
                            <a:ea typeface="Cambria Math" panose="02040503050406030204" pitchFamily="18" charset="0"/>
                            <a:cs typeface="Times New Roman" panose="02020603050405020304" pitchFamily="18" charset="0"/>
                          </a:rPr>
                        </m:ctrlPr>
                      </m:fPr>
                      <m:num>
                        <m:r>
                          <a:rPr lang="en-US" sz="1400" b="0" i="1" smtClean="0">
                            <a:latin typeface="Cambria Math" panose="02040503050406030204" pitchFamily="18" charset="0"/>
                            <a:ea typeface="Cambria Math" panose="02040503050406030204" pitchFamily="18" charset="0"/>
                            <a:cs typeface="Times New Roman" panose="02020603050405020304" pitchFamily="18" charset="0"/>
                          </a:rPr>
                          <m:t>1</m:t>
                        </m:r>
                      </m:num>
                      <m:den>
                        <m:func>
                          <m:funcPr>
                            <m:ctrlPr>
                              <a:rPr lang="en-US" sz="1400" b="0" i="1" smtClean="0">
                                <a:latin typeface="Cambria Math" panose="02040503050406030204" pitchFamily="18" charset="0"/>
                                <a:ea typeface="Cambria Math" panose="02040503050406030204" pitchFamily="18" charset="0"/>
                                <a:cs typeface="Times New Roman" panose="02020603050405020304" pitchFamily="18" charset="0"/>
                              </a:rPr>
                            </m:ctrlPr>
                          </m:funcPr>
                          <m:fName>
                            <m:sSup>
                              <m:sSupPr>
                                <m:ctrlPr>
                                  <a:rPr lang="en-US" sz="1400" b="0" i="0" smtClean="0">
                                    <a:latin typeface="Cambria Math" panose="02040503050406030204" pitchFamily="18" charset="0"/>
                                    <a:ea typeface="Cambria Math" panose="02040503050406030204" pitchFamily="18" charset="0"/>
                                    <a:cs typeface="Times New Roman" panose="02020603050405020304" pitchFamily="18" charset="0"/>
                                  </a:rPr>
                                </m:ctrlPr>
                              </m:sSupPr>
                              <m:e>
                                <m:r>
                                  <m:rPr>
                                    <m:sty m:val="p"/>
                                  </m:rPr>
                                  <a:rPr lang="en-US" sz="1400" b="0" i="0" smtClean="0">
                                    <a:latin typeface="Cambria Math" panose="02040503050406030204" pitchFamily="18" charset="0"/>
                                    <a:ea typeface="Cambria Math" panose="02040503050406030204" pitchFamily="18" charset="0"/>
                                    <a:cs typeface="Times New Roman" panose="02020603050405020304" pitchFamily="18" charset="0"/>
                                  </a:rPr>
                                  <m:t>cos</m:t>
                                </m:r>
                              </m:e>
                              <m:sup>
                                <m:r>
                                  <a:rPr lang="en-US" sz="1400" b="0" i="1" smtClean="0">
                                    <a:latin typeface="Cambria Math" panose="02040503050406030204" pitchFamily="18" charset="0"/>
                                    <a:ea typeface="Cambria Math" panose="02040503050406030204" pitchFamily="18" charset="0"/>
                                    <a:cs typeface="Times New Roman" panose="02020603050405020304" pitchFamily="18" charset="0"/>
                                  </a:rPr>
                                  <m:t>2</m:t>
                                </m:r>
                              </m:sup>
                            </m:sSup>
                          </m:fName>
                          <m:e>
                            <m:r>
                              <a:rPr lang="en-US" sz="1400" b="0" i="1" smtClean="0">
                                <a:latin typeface="Cambria Math" panose="02040503050406030204" pitchFamily="18" charset="0"/>
                                <a:ea typeface="Cambria Math" panose="02040503050406030204" pitchFamily="18" charset="0"/>
                                <a:cs typeface="Times New Roman" panose="02020603050405020304" pitchFamily="18" charset="0"/>
                              </a:rPr>
                              <m:t>𝜃</m:t>
                            </m:r>
                          </m:e>
                        </m:func>
                      </m:den>
                    </m:f>
                    <m:r>
                      <a:rPr lang="en-US" sz="1400" b="0" i="1" smtClean="0">
                        <a:latin typeface="Cambria Math" panose="02040503050406030204" pitchFamily="18" charset="0"/>
                        <a:ea typeface="Cambria Math" panose="02040503050406030204" pitchFamily="18" charset="0"/>
                        <a:cs typeface="Times New Roman" panose="02020603050405020304" pitchFamily="18" charset="0"/>
                      </a:rPr>
                      <m:t>=</m:t>
                    </m:r>
                    <m:f>
                      <m:fPr>
                        <m:ctrlPr>
                          <a:rPr lang="en-US" sz="1400" b="0" i="1" smtClean="0">
                            <a:latin typeface="Cambria Math" panose="02040503050406030204" pitchFamily="18" charset="0"/>
                            <a:ea typeface="Cambria Math" panose="02040503050406030204" pitchFamily="18" charset="0"/>
                            <a:cs typeface="Times New Roman" panose="02020603050405020304" pitchFamily="18" charset="0"/>
                          </a:rPr>
                        </m:ctrlPr>
                      </m:fPr>
                      <m:num>
                        <m:func>
                          <m:funcPr>
                            <m:ctrlPr>
                              <a:rPr lang="en-US" sz="1400" b="0" i="1" smtClean="0">
                                <a:latin typeface="Cambria Math" panose="02040503050406030204" pitchFamily="18" charset="0"/>
                                <a:ea typeface="Cambria Math" panose="02040503050406030204" pitchFamily="18" charset="0"/>
                                <a:cs typeface="Times New Roman" panose="02020603050405020304" pitchFamily="18" charset="0"/>
                              </a:rPr>
                            </m:ctrlPr>
                          </m:funcPr>
                          <m:fName>
                            <m:sSup>
                              <m:sSupPr>
                                <m:ctrlPr>
                                  <a:rPr lang="en-US" sz="1400" b="0" i="0" smtClean="0">
                                    <a:latin typeface="Cambria Math" panose="02040503050406030204" pitchFamily="18" charset="0"/>
                                    <a:ea typeface="Cambria Math" panose="02040503050406030204" pitchFamily="18" charset="0"/>
                                    <a:cs typeface="Times New Roman" panose="02020603050405020304" pitchFamily="18" charset="0"/>
                                  </a:rPr>
                                </m:ctrlPr>
                              </m:sSupPr>
                              <m:e>
                                <m:r>
                                  <m:rPr>
                                    <m:sty m:val="p"/>
                                  </m:rPr>
                                  <a:rPr lang="en-US" sz="1400" b="0" i="0" smtClean="0">
                                    <a:latin typeface="Cambria Math" panose="02040503050406030204" pitchFamily="18" charset="0"/>
                                    <a:ea typeface="Cambria Math" panose="02040503050406030204" pitchFamily="18" charset="0"/>
                                    <a:cs typeface="Times New Roman" panose="02020603050405020304" pitchFamily="18" charset="0"/>
                                  </a:rPr>
                                  <m:t>sin</m:t>
                                </m:r>
                              </m:e>
                              <m:sup>
                                <m:r>
                                  <a:rPr lang="en-US" sz="1400" b="0" i="1" smtClean="0">
                                    <a:latin typeface="Cambria Math" panose="02040503050406030204" pitchFamily="18" charset="0"/>
                                    <a:ea typeface="Cambria Math" panose="02040503050406030204" pitchFamily="18" charset="0"/>
                                    <a:cs typeface="Times New Roman" panose="02020603050405020304" pitchFamily="18" charset="0"/>
                                  </a:rPr>
                                  <m:t>2</m:t>
                                </m:r>
                              </m:sup>
                            </m:sSup>
                          </m:fName>
                          <m:e>
                            <m:r>
                              <a:rPr lang="en-US" sz="1400" b="0" i="1" smtClean="0">
                                <a:latin typeface="Cambria Math" panose="02040503050406030204" pitchFamily="18" charset="0"/>
                                <a:ea typeface="Cambria Math" panose="02040503050406030204" pitchFamily="18" charset="0"/>
                                <a:cs typeface="Times New Roman" panose="02020603050405020304" pitchFamily="18" charset="0"/>
                              </a:rPr>
                              <m:t>𝜃</m:t>
                            </m:r>
                          </m:e>
                        </m:func>
                      </m:num>
                      <m:den>
                        <m:func>
                          <m:funcPr>
                            <m:ctrlPr>
                              <a:rPr lang="en-US" sz="1400" b="0" i="1" smtClean="0">
                                <a:latin typeface="Cambria Math" panose="02040503050406030204" pitchFamily="18" charset="0"/>
                                <a:ea typeface="Cambria Math" panose="02040503050406030204" pitchFamily="18" charset="0"/>
                                <a:cs typeface="Times New Roman" panose="02020603050405020304" pitchFamily="18" charset="0"/>
                              </a:rPr>
                            </m:ctrlPr>
                          </m:funcPr>
                          <m:fName>
                            <m:sSup>
                              <m:sSupPr>
                                <m:ctrlPr>
                                  <a:rPr lang="en-US" sz="1400" b="0" i="0" smtClean="0">
                                    <a:latin typeface="Cambria Math" panose="02040503050406030204" pitchFamily="18" charset="0"/>
                                    <a:ea typeface="Cambria Math" panose="02040503050406030204" pitchFamily="18" charset="0"/>
                                    <a:cs typeface="Times New Roman" panose="02020603050405020304" pitchFamily="18" charset="0"/>
                                  </a:rPr>
                                </m:ctrlPr>
                              </m:sSupPr>
                              <m:e>
                                <m:r>
                                  <m:rPr>
                                    <m:sty m:val="p"/>
                                  </m:rPr>
                                  <a:rPr lang="en-US" sz="1400" b="0" i="0" smtClean="0">
                                    <a:latin typeface="Cambria Math" panose="02040503050406030204" pitchFamily="18" charset="0"/>
                                    <a:ea typeface="Cambria Math" panose="02040503050406030204" pitchFamily="18" charset="0"/>
                                    <a:cs typeface="Times New Roman" panose="02020603050405020304" pitchFamily="18" charset="0"/>
                                  </a:rPr>
                                  <m:t>cos</m:t>
                                </m:r>
                              </m:e>
                              <m:sup>
                                <m:r>
                                  <a:rPr lang="en-US" sz="1400" b="0" i="1" smtClean="0">
                                    <a:latin typeface="Cambria Math" panose="02040503050406030204" pitchFamily="18" charset="0"/>
                                    <a:ea typeface="Cambria Math" panose="02040503050406030204" pitchFamily="18" charset="0"/>
                                    <a:cs typeface="Times New Roman" panose="02020603050405020304" pitchFamily="18" charset="0"/>
                                  </a:rPr>
                                  <m:t>2</m:t>
                                </m:r>
                              </m:sup>
                            </m:sSup>
                          </m:fName>
                          <m:e>
                            <m:r>
                              <a:rPr lang="en-US" sz="1400" b="0" i="1" smtClean="0">
                                <a:latin typeface="Cambria Math" panose="02040503050406030204" pitchFamily="18" charset="0"/>
                                <a:ea typeface="Cambria Math" panose="02040503050406030204" pitchFamily="18" charset="0"/>
                                <a:cs typeface="Times New Roman" panose="02020603050405020304" pitchFamily="18" charset="0"/>
                              </a:rPr>
                              <m:t>𝜃</m:t>
                            </m:r>
                          </m:e>
                        </m:func>
                      </m:den>
                    </m:f>
                    <m:r>
                      <a:rPr lang="en-US" sz="1400" b="0" i="1" smtClean="0">
                        <a:latin typeface="Cambria Math" panose="02040503050406030204" pitchFamily="18" charset="0"/>
                        <a:ea typeface="Cambria Math" panose="02040503050406030204" pitchFamily="18" charset="0"/>
                        <a:cs typeface="Times New Roman" panose="02020603050405020304" pitchFamily="18" charset="0"/>
                      </a:rPr>
                      <m:t>+1=</m:t>
                    </m:r>
                    <m:func>
                      <m:funcPr>
                        <m:ctrlPr>
                          <a:rPr lang="en-US" sz="1400" b="0" i="1" smtClean="0">
                            <a:latin typeface="Cambria Math" panose="02040503050406030204" pitchFamily="18" charset="0"/>
                            <a:ea typeface="Cambria Math" panose="02040503050406030204" pitchFamily="18" charset="0"/>
                            <a:cs typeface="Times New Roman" panose="02020603050405020304" pitchFamily="18" charset="0"/>
                          </a:rPr>
                        </m:ctrlPr>
                      </m:funcPr>
                      <m:fName>
                        <m:sSup>
                          <m:sSupPr>
                            <m:ctrlPr>
                              <a:rPr lang="en-US" sz="1400" b="0" i="0" smtClean="0">
                                <a:latin typeface="Cambria Math" panose="02040503050406030204" pitchFamily="18" charset="0"/>
                                <a:ea typeface="Cambria Math" panose="02040503050406030204" pitchFamily="18" charset="0"/>
                                <a:cs typeface="Times New Roman" panose="02020603050405020304" pitchFamily="18" charset="0"/>
                              </a:rPr>
                            </m:ctrlPr>
                          </m:sSupPr>
                          <m:e>
                            <m:r>
                              <m:rPr>
                                <m:sty m:val="p"/>
                              </m:rPr>
                              <a:rPr lang="en-US" sz="1400" b="0" i="0" smtClean="0">
                                <a:latin typeface="Cambria Math" panose="02040503050406030204" pitchFamily="18" charset="0"/>
                                <a:ea typeface="Cambria Math" panose="02040503050406030204" pitchFamily="18" charset="0"/>
                                <a:cs typeface="Times New Roman" panose="02020603050405020304" pitchFamily="18" charset="0"/>
                              </a:rPr>
                              <m:t>tan</m:t>
                            </m:r>
                          </m:e>
                          <m:sup>
                            <m:r>
                              <a:rPr lang="en-US" sz="1400" b="0" i="1" smtClean="0">
                                <a:latin typeface="Cambria Math" panose="02040503050406030204" pitchFamily="18" charset="0"/>
                                <a:ea typeface="Cambria Math" panose="02040503050406030204" pitchFamily="18" charset="0"/>
                                <a:cs typeface="Times New Roman" panose="02020603050405020304" pitchFamily="18" charset="0"/>
                              </a:rPr>
                              <m:t>2</m:t>
                            </m:r>
                          </m:sup>
                        </m:sSup>
                      </m:fName>
                      <m:e>
                        <m:r>
                          <a:rPr lang="en-US" sz="1400" b="0" i="1" smtClean="0">
                            <a:latin typeface="Cambria Math" panose="02040503050406030204" pitchFamily="18" charset="0"/>
                            <a:ea typeface="Cambria Math" panose="02040503050406030204" pitchFamily="18" charset="0"/>
                            <a:cs typeface="Times New Roman" panose="02020603050405020304" pitchFamily="18" charset="0"/>
                          </a:rPr>
                          <m:t>𝜃</m:t>
                        </m:r>
                      </m:e>
                    </m:func>
                    <m:r>
                      <a:rPr lang="en-US" sz="1400" b="0" i="1" smtClean="0">
                        <a:latin typeface="Cambria Math" panose="02040503050406030204" pitchFamily="18" charset="0"/>
                        <a:ea typeface="Cambria Math" panose="02040503050406030204" pitchFamily="18" charset="0"/>
                        <a:cs typeface="Times New Roman" panose="02020603050405020304" pitchFamily="18" charset="0"/>
                      </a:rPr>
                      <m:t>+1</m:t>
                    </m:r>
                  </m:oMath>
                </a14:m>
                <a:r>
                  <a:rPr lang="en-US" dirty="0"/>
                  <a:t> </a:t>
                </a:r>
                <a:r>
                  <a:rPr lang="en-US" sz="1400" dirty="0">
                    <a:latin typeface="Times New Roman" panose="02020603050405020304" pitchFamily="18" charset="0"/>
                    <a:cs typeface="Times New Roman" panose="02020603050405020304" pitchFamily="18" charset="0"/>
                  </a:rPr>
                  <a:t>and this produces a quadratic in </a:t>
                </a:r>
                <a14:m>
                  <m:oMath xmlns:m="http://schemas.openxmlformats.org/officeDocument/2006/math">
                    <m:func>
                      <m:funcPr>
                        <m:ctrlPr>
                          <a:rPr lang="en-US" sz="1400" i="1">
                            <a:latin typeface="Cambria Math" panose="02040503050406030204" pitchFamily="18" charset="0"/>
                            <a:ea typeface="Cambria Math" panose="02040503050406030204" pitchFamily="18" charset="0"/>
                            <a:cs typeface="Times New Roman" panose="02020603050405020304" pitchFamily="18" charset="0"/>
                          </a:rPr>
                        </m:ctrlPr>
                      </m:funcPr>
                      <m:fName>
                        <m:sSup>
                          <m:sSupPr>
                            <m:ctrlPr>
                              <a:rPr lang="en-US" sz="1400">
                                <a:latin typeface="Cambria Math" panose="02040503050406030204" pitchFamily="18" charset="0"/>
                                <a:ea typeface="Cambria Math" panose="02040503050406030204" pitchFamily="18" charset="0"/>
                                <a:cs typeface="Times New Roman" panose="02020603050405020304" pitchFamily="18" charset="0"/>
                              </a:rPr>
                            </m:ctrlPr>
                          </m:sSupPr>
                          <m:e>
                            <m:r>
                              <m:rPr>
                                <m:sty m:val="p"/>
                              </m:rPr>
                              <a:rPr lang="en-US" sz="1400">
                                <a:latin typeface="Cambria Math" panose="02040503050406030204" pitchFamily="18" charset="0"/>
                                <a:ea typeface="Cambria Math" panose="02040503050406030204" pitchFamily="18" charset="0"/>
                                <a:cs typeface="Times New Roman" panose="02020603050405020304" pitchFamily="18" charset="0"/>
                              </a:rPr>
                              <m:t>tan</m:t>
                            </m:r>
                          </m:e>
                          <m:sup>
                            <m:r>
                              <a:rPr lang="en-US" sz="1400" i="1">
                                <a:latin typeface="Cambria Math" panose="02040503050406030204" pitchFamily="18" charset="0"/>
                                <a:ea typeface="Cambria Math" panose="02040503050406030204" pitchFamily="18" charset="0"/>
                                <a:cs typeface="Times New Roman" panose="02020603050405020304" pitchFamily="18" charset="0"/>
                              </a:rPr>
                              <m:t>2</m:t>
                            </m:r>
                          </m:sup>
                        </m:sSup>
                      </m:fName>
                      <m:e>
                        <m:r>
                          <a:rPr lang="en-US" sz="1400" i="1">
                            <a:latin typeface="Cambria Math" panose="02040503050406030204" pitchFamily="18" charset="0"/>
                            <a:ea typeface="Cambria Math" panose="02040503050406030204" pitchFamily="18" charset="0"/>
                            <a:cs typeface="Times New Roman" panose="02020603050405020304" pitchFamily="18" charset="0"/>
                          </a:rPr>
                          <m:t>𝜃</m:t>
                        </m:r>
                      </m:e>
                    </m:func>
                    <m:r>
                      <a:rPr lang="en-US" sz="1400" i="1">
                        <a:latin typeface="Cambria Math" panose="02040503050406030204" pitchFamily="18" charset="0"/>
                        <a:ea typeface="Cambria Math" panose="02040503050406030204" pitchFamily="18" charset="0"/>
                        <a:cs typeface="Times New Roman" panose="02020603050405020304" pitchFamily="18" charset="0"/>
                      </a:rPr>
                      <m:t> </m:t>
                    </m:r>
                  </m:oMath>
                </a14:m>
                <a:r>
                  <a:rPr lang="en-US" sz="1400" dirty="0">
                    <a:latin typeface="Times New Roman" panose="02020603050405020304" pitchFamily="18" charset="0"/>
                    <a:cs typeface="Times New Roman" panose="02020603050405020304" pitchFamily="18" charset="0"/>
                  </a:rPr>
                  <a:t>of which there are two solutions, </a:t>
                </a:r>
                <a14:m>
                  <m:oMath xmlns:m="http://schemas.openxmlformats.org/officeDocument/2006/math">
                    <m:sSub>
                      <m:sSubPr>
                        <m:ctrlPr>
                          <a:rPr lang="en-US" sz="1400" i="1">
                            <a:latin typeface="Cambria Math" panose="02040503050406030204" pitchFamily="18" charset="0"/>
                            <a:ea typeface="Cambria Math" panose="02040503050406030204" pitchFamily="18" charset="0"/>
                          </a:rPr>
                        </m:ctrlPr>
                      </m:sSubPr>
                      <m:e>
                        <m:r>
                          <a:rPr lang="en-US" sz="1400" i="1">
                            <a:latin typeface="Cambria Math" panose="02040503050406030204" pitchFamily="18" charset="0"/>
                            <a:ea typeface="Cambria Math" panose="02040503050406030204" pitchFamily="18" charset="0"/>
                          </a:rPr>
                          <m:t>𝜃</m:t>
                        </m:r>
                      </m:e>
                      <m:sub>
                        <m:r>
                          <a:rPr lang="en-US" sz="1400" i="1">
                            <a:latin typeface="Cambria Math" panose="02040503050406030204" pitchFamily="18" charset="0"/>
                          </a:rPr>
                          <m:t>𝑙𝑜𝑤</m:t>
                        </m:r>
                      </m:sub>
                    </m:sSub>
                  </m:oMath>
                </a14:m>
                <a:r>
                  <a:rPr lang="en-US" sz="1400" dirty="0">
                    <a:latin typeface="Times New Roman" panose="02020603050405020304" pitchFamily="18" charset="0"/>
                    <a:cs typeface="Times New Roman" panose="02020603050405020304" pitchFamily="18" charset="0"/>
                  </a:rPr>
                  <a:t> and </a:t>
                </a:r>
                <a14:m>
                  <m:oMath xmlns:m="http://schemas.openxmlformats.org/officeDocument/2006/math">
                    <m:sSub>
                      <m:sSubPr>
                        <m:ctrlPr>
                          <a:rPr lang="en-US" sz="1400" i="1">
                            <a:latin typeface="Cambria Math" panose="02040503050406030204" pitchFamily="18" charset="0"/>
                            <a:ea typeface="Cambria Math" panose="02040503050406030204" pitchFamily="18" charset="0"/>
                          </a:rPr>
                        </m:ctrlPr>
                      </m:sSubPr>
                      <m:e>
                        <m:r>
                          <a:rPr lang="en-US" sz="1400" i="1">
                            <a:latin typeface="Cambria Math" panose="02040503050406030204" pitchFamily="18" charset="0"/>
                            <a:ea typeface="Cambria Math" panose="02040503050406030204" pitchFamily="18" charset="0"/>
                          </a:rPr>
                          <m:t>𝜃</m:t>
                        </m:r>
                      </m:e>
                      <m:sub>
                        <m:r>
                          <a:rPr lang="en-US" sz="1400" i="1">
                            <a:latin typeface="Cambria Math" panose="02040503050406030204" pitchFamily="18" charset="0"/>
                          </a:rPr>
                          <m:t>ℎ𝑖𝑔ℎ</m:t>
                        </m:r>
                      </m:sub>
                    </m:sSub>
                  </m:oMath>
                </a14:m>
                <a:r>
                  <a:rPr lang="en-US" sz="1400" dirty="0">
                    <a:latin typeface="Times New Roman" panose="02020603050405020304" pitchFamily="18" charset="0"/>
                    <a:cs typeface="Times New Roman" panose="02020603050405020304" pitchFamily="18" charset="0"/>
                  </a:rPr>
                  <a:t>.</a:t>
                </a:r>
              </a:p>
            </p:txBody>
          </p:sp>
        </mc:Choice>
        <mc:Fallback xmlns="">
          <p:sp>
            <p:nvSpPr>
              <p:cNvPr id="16" name="TextBox 15">
                <a:extLst>
                  <a:ext uri="{FF2B5EF4-FFF2-40B4-BE49-F238E27FC236}">
                    <a16:creationId xmlns:a16="http://schemas.microsoft.com/office/drawing/2014/main" id="{7AFA17D6-3F38-7201-0643-CBBE494E0548}"/>
                  </a:ext>
                </a:extLst>
              </p:cNvPr>
              <p:cNvSpPr txBox="1">
                <a:spLocks noRot="1" noChangeAspect="1" noMove="1" noResize="1" noEditPoints="1" noAdjustHandles="1" noChangeArrowheads="1" noChangeShapeType="1" noTextEdit="1"/>
              </p:cNvSpPr>
              <p:nvPr/>
            </p:nvSpPr>
            <p:spPr>
              <a:xfrm>
                <a:off x="6372230" y="5722506"/>
                <a:ext cx="5625181" cy="938270"/>
              </a:xfrm>
              <a:prstGeom prst="rect">
                <a:avLst/>
              </a:prstGeom>
              <a:blipFill>
                <a:blip r:embed="rId8"/>
                <a:stretch>
                  <a:fillRect l="-225" b="-4000"/>
                </a:stretch>
              </a:blipFill>
            </p:spPr>
            <p:txBody>
              <a:bodyPr/>
              <a:lstStyle/>
              <a:p>
                <a:r>
                  <a:rPr lang="en-US">
                    <a:noFill/>
                  </a:rPr>
                  <a:t> </a:t>
                </a:r>
              </a:p>
            </p:txBody>
          </p:sp>
        </mc:Fallback>
      </mc:AlternateContent>
    </p:spTree>
    <p:extLst>
      <p:ext uri="{BB962C8B-B14F-4D97-AF65-F5344CB8AC3E}">
        <p14:creationId xmlns:p14="http://schemas.microsoft.com/office/powerpoint/2010/main" val="323803081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D00B4C86-721E-8BF3-0EAE-7674E077ECC3}"/>
              </a:ext>
            </a:extLst>
          </p:cNvPr>
          <p:cNvSpPr txBox="1"/>
          <p:nvPr/>
        </p:nvSpPr>
        <p:spPr>
          <a:xfrm>
            <a:off x="277906" y="1297466"/>
            <a:ext cx="6094324" cy="369332"/>
          </a:xfrm>
          <a:prstGeom prst="rect">
            <a:avLst/>
          </a:prstGeom>
          <a:noFill/>
        </p:spPr>
        <p:txBody>
          <a:bodyPr wrap="square">
            <a:spAutoFit/>
          </a:bodyPr>
          <a:lstStyle/>
          <a:p>
            <a:r>
              <a:rPr lang="en-US" sz="1800" dirty="0">
                <a:latin typeface="Times New Roman" panose="02020603050405020304" pitchFamily="18" charset="0"/>
                <a:cs typeface="Times New Roman" panose="02020603050405020304" pitchFamily="18" charset="0"/>
              </a:rPr>
              <a:t>Example 5 Solution:</a:t>
            </a:r>
          </a:p>
        </p:txBody>
      </p:sp>
      <p:sp>
        <p:nvSpPr>
          <p:cNvPr id="5" name="TextBox 4">
            <a:extLst>
              <a:ext uri="{FF2B5EF4-FFF2-40B4-BE49-F238E27FC236}">
                <a16:creationId xmlns:a16="http://schemas.microsoft.com/office/drawing/2014/main" id="{5A2FD8E1-FAF4-4675-E773-1A8DAA9BD47E}"/>
              </a:ext>
            </a:extLst>
          </p:cNvPr>
          <p:cNvSpPr txBox="1"/>
          <p:nvPr/>
        </p:nvSpPr>
        <p:spPr>
          <a:xfrm>
            <a:off x="277906" y="197224"/>
            <a:ext cx="11116235" cy="892552"/>
          </a:xfrm>
          <a:prstGeom prst="rect">
            <a:avLst/>
          </a:prstGeom>
          <a:noFill/>
        </p:spPr>
        <p:txBody>
          <a:bodyPr wrap="square" rtlCol="0">
            <a:spAutoFit/>
          </a:bodyPr>
          <a:lstStyle/>
          <a:p>
            <a:r>
              <a:rPr lang="en-US" sz="2600" dirty="0">
                <a:latin typeface="Times New Roman" panose="02020603050405020304" pitchFamily="18" charset="0"/>
                <a:cs typeface="Times New Roman" panose="02020603050405020304" pitchFamily="18" charset="0"/>
              </a:rPr>
              <a:t>Motion in 2D</a:t>
            </a:r>
          </a:p>
          <a:p>
            <a:r>
              <a:rPr lang="en-US" sz="2600" dirty="0">
                <a:latin typeface="Times New Roman" panose="02020603050405020304" pitchFamily="18" charset="0"/>
                <a:cs typeface="Times New Roman" panose="02020603050405020304" pitchFamily="18" charset="0"/>
              </a:rPr>
              <a:t>	- projectile motion</a:t>
            </a:r>
          </a:p>
        </p:txBody>
      </p:sp>
      <mc:AlternateContent xmlns:mc="http://schemas.openxmlformats.org/markup-compatibility/2006" xmlns:a14="http://schemas.microsoft.com/office/drawing/2010/main">
        <mc:Choice Requires="a14">
          <p:sp>
            <p:nvSpPr>
              <p:cNvPr id="6" name="TextBox 5">
                <a:extLst>
                  <a:ext uri="{FF2B5EF4-FFF2-40B4-BE49-F238E27FC236}">
                    <a16:creationId xmlns:a16="http://schemas.microsoft.com/office/drawing/2014/main" id="{26C4A816-521C-6681-3ECA-75631DD80A67}"/>
                  </a:ext>
                </a:extLst>
              </p:cNvPr>
              <p:cNvSpPr txBox="1"/>
              <p:nvPr/>
            </p:nvSpPr>
            <p:spPr>
              <a:xfrm>
                <a:off x="351691" y="1874488"/>
                <a:ext cx="4340889" cy="746230"/>
              </a:xfrm>
              <a:prstGeom prst="rect">
                <a:avLst/>
              </a:prstGeom>
              <a:noFill/>
            </p:spPr>
            <p:txBody>
              <a:bodyPr wrap="square">
                <a:spAutoFit/>
              </a:bodyPr>
              <a:lstStyle/>
              <a:p>
                <a:pPr/>
                <a14:m>
                  <m:oMathPara xmlns:m="http://schemas.openxmlformats.org/officeDocument/2006/math">
                    <m:oMath>
                      <m:r>
                        <a:rPr lang="en-US" sz="1800" i="1" smtClean="0">
                          <a:latin typeface="Cambria Math" panose="02040503050406030204" pitchFamily="18" charset="0"/>
                          <a:ea typeface="Cambria Math" panose="02040503050406030204" pitchFamily="18" charset="0"/>
                        </a:rPr>
                        <m:t>→</m:t>
                      </m:r>
                      <m:r>
                        <a:rPr lang="en-US" sz="1800" b="0" i="1" smtClean="0">
                          <a:latin typeface="Cambria Math" panose="02040503050406030204" pitchFamily="18" charset="0"/>
                          <a:ea typeface="Cambria Math" panose="02040503050406030204" pitchFamily="18" charset="0"/>
                        </a:rPr>
                        <m:t>0=</m:t>
                      </m:r>
                      <m:f>
                        <m:fPr>
                          <m:ctrlPr>
                            <a:rPr lang="en-US" i="1">
                              <a:latin typeface="Cambria Math" panose="02040503050406030204" pitchFamily="18" charset="0"/>
                            </a:rPr>
                          </m:ctrlPr>
                        </m:fPr>
                        <m:num>
                          <m:r>
                            <a:rPr lang="en-US" i="1">
                              <a:latin typeface="Cambria Math" panose="02040503050406030204" pitchFamily="18" charset="0"/>
                            </a:rPr>
                            <m:t>𝑔</m:t>
                          </m:r>
                          <m:sSubSup>
                            <m:sSubSupPr>
                              <m:ctrlPr>
                                <a:rPr lang="en-US" i="1">
                                  <a:latin typeface="Cambria Math" panose="02040503050406030204" pitchFamily="18" charset="0"/>
                                </a:rPr>
                              </m:ctrlPr>
                            </m:sSubSupPr>
                            <m:e>
                              <m:r>
                                <a:rPr lang="en-US" i="1">
                                  <a:latin typeface="Cambria Math" panose="02040503050406030204" pitchFamily="18" charset="0"/>
                                </a:rPr>
                                <m:t>𝑥</m:t>
                              </m:r>
                            </m:e>
                            <m:sub>
                              <m:r>
                                <a:rPr lang="en-US" i="1">
                                  <a:latin typeface="Cambria Math" panose="02040503050406030204" pitchFamily="18" charset="0"/>
                                </a:rPr>
                                <m:t>𝑓</m:t>
                              </m:r>
                            </m:sub>
                            <m:sup>
                              <m:r>
                                <a:rPr lang="en-US" i="1">
                                  <a:latin typeface="Cambria Math" panose="02040503050406030204" pitchFamily="18" charset="0"/>
                                </a:rPr>
                                <m:t>2</m:t>
                              </m:r>
                            </m:sup>
                          </m:sSubSup>
                        </m:num>
                        <m:den>
                          <m:r>
                            <a:rPr lang="en-US" i="1">
                              <a:latin typeface="Cambria Math" panose="02040503050406030204" pitchFamily="18" charset="0"/>
                            </a:rPr>
                            <m:t>2</m:t>
                          </m:r>
                          <m:sSubSup>
                            <m:sSubSupPr>
                              <m:ctrlPr>
                                <a:rPr lang="en-US" i="1">
                                  <a:latin typeface="Cambria Math" panose="02040503050406030204" pitchFamily="18" charset="0"/>
                                </a:rPr>
                              </m:ctrlPr>
                            </m:sSubSupPr>
                            <m:e>
                              <m:r>
                                <a:rPr lang="en-US" i="1">
                                  <a:latin typeface="Cambria Math" panose="02040503050406030204" pitchFamily="18" charset="0"/>
                                </a:rPr>
                                <m:t>𝑣</m:t>
                              </m:r>
                            </m:e>
                            <m:sub>
                              <m:r>
                                <a:rPr lang="en-US" i="1">
                                  <a:latin typeface="Cambria Math" panose="02040503050406030204" pitchFamily="18" charset="0"/>
                                </a:rPr>
                                <m:t>𝑖</m:t>
                              </m:r>
                            </m:sub>
                            <m:sup>
                              <m:r>
                                <a:rPr lang="en-US" i="1">
                                  <a:latin typeface="Cambria Math" panose="02040503050406030204" pitchFamily="18" charset="0"/>
                                </a:rPr>
                                <m:t>2</m:t>
                              </m:r>
                            </m:sup>
                          </m:sSubSup>
                        </m:den>
                      </m:f>
                      <m:func>
                        <m:funcPr>
                          <m:ctrlPr>
                            <a:rPr lang="en-US" i="1" smtClean="0">
                              <a:latin typeface="Cambria Math" panose="02040503050406030204" pitchFamily="18" charset="0"/>
                            </a:rPr>
                          </m:ctrlPr>
                        </m:funcPr>
                        <m:fName>
                          <m:sSup>
                            <m:sSupPr>
                              <m:ctrlPr>
                                <a:rPr lang="en-US" i="0" smtClean="0">
                                  <a:latin typeface="Cambria Math" panose="02040503050406030204" pitchFamily="18" charset="0"/>
                                </a:rPr>
                              </m:ctrlPr>
                            </m:sSupPr>
                            <m:e>
                              <m:r>
                                <m:rPr>
                                  <m:sty m:val="p"/>
                                </m:rPr>
                                <a:rPr lang="en-US" i="0" smtClean="0">
                                  <a:latin typeface="Cambria Math" panose="02040503050406030204" pitchFamily="18" charset="0"/>
                                </a:rPr>
                                <m:t>tan</m:t>
                              </m:r>
                            </m:e>
                            <m:sup>
                              <m:r>
                                <a:rPr lang="en-US" b="0" i="1" smtClean="0">
                                  <a:latin typeface="Cambria Math" panose="02040503050406030204" pitchFamily="18" charset="0"/>
                                </a:rPr>
                                <m:t>2</m:t>
                              </m:r>
                            </m:sup>
                          </m:sSup>
                        </m:fName>
                        <m:e>
                          <m:r>
                            <a:rPr lang="en-US" i="1" smtClean="0">
                              <a:latin typeface="Cambria Math" panose="02040503050406030204" pitchFamily="18" charset="0"/>
                              <a:ea typeface="Cambria Math" panose="02040503050406030204" pitchFamily="18" charset="0"/>
                            </a:rPr>
                            <m:t>𝜃</m:t>
                          </m:r>
                        </m:e>
                      </m:func>
                      <m:r>
                        <a:rPr lang="en-US" b="0" i="1" smtClean="0">
                          <a:latin typeface="Cambria Math" panose="02040503050406030204" pitchFamily="18" charset="0"/>
                        </a:rPr>
                        <m:t>−</m:t>
                      </m:r>
                      <m:sSub>
                        <m:sSubPr>
                          <m:ctrlPr>
                            <a:rPr lang="en-US" i="1">
                              <a:latin typeface="Cambria Math" panose="02040503050406030204" pitchFamily="18" charset="0"/>
                            </a:rPr>
                          </m:ctrlPr>
                        </m:sSubPr>
                        <m:e>
                          <m:r>
                            <a:rPr lang="en-US" i="1">
                              <a:latin typeface="Cambria Math" panose="02040503050406030204" pitchFamily="18" charset="0"/>
                            </a:rPr>
                            <m:t>𝑥</m:t>
                          </m:r>
                        </m:e>
                        <m:sub>
                          <m:r>
                            <a:rPr lang="en-US" i="1">
                              <a:latin typeface="Cambria Math" panose="02040503050406030204" pitchFamily="18" charset="0"/>
                            </a:rPr>
                            <m:t>𝑓</m:t>
                          </m:r>
                        </m:sub>
                      </m:sSub>
                      <m:func>
                        <m:funcPr>
                          <m:ctrlPr>
                            <a:rPr lang="en-US" b="0" i="0" smtClean="0">
                              <a:latin typeface="Cambria Math" panose="02040503050406030204" pitchFamily="18" charset="0"/>
                            </a:rPr>
                          </m:ctrlPr>
                        </m:funcPr>
                        <m:fName>
                          <m:r>
                            <m:rPr>
                              <m:sty m:val="p"/>
                            </m:rPr>
                            <a:rPr lang="en-US" b="0" i="0" smtClean="0">
                              <a:latin typeface="Cambria Math" panose="02040503050406030204" pitchFamily="18" charset="0"/>
                            </a:rPr>
                            <m:t>tan</m:t>
                          </m:r>
                        </m:fName>
                        <m:e>
                          <m:r>
                            <a:rPr lang="en-US" b="0" i="1" smtClean="0">
                              <a:latin typeface="Cambria Math" panose="02040503050406030204" pitchFamily="18" charset="0"/>
                              <a:ea typeface="Cambria Math" panose="02040503050406030204" pitchFamily="18" charset="0"/>
                            </a:rPr>
                            <m:t>𝜃</m:t>
                          </m:r>
                        </m:e>
                      </m:func>
                      <m:r>
                        <a:rPr lang="en-US" b="0" i="1" smtClean="0">
                          <a:latin typeface="Cambria Math" panose="02040503050406030204" pitchFamily="18" charset="0"/>
                        </a:rPr>
                        <m:t>+</m:t>
                      </m:r>
                      <m:d>
                        <m:dPr>
                          <m:ctrlPr>
                            <a:rPr lang="en-US" i="1">
                              <a:latin typeface="Cambria Math" panose="02040503050406030204" pitchFamily="18" charset="0"/>
                            </a:rPr>
                          </m:ctrlPr>
                        </m:dPr>
                        <m:e>
                          <m:f>
                            <m:fPr>
                              <m:ctrlPr>
                                <a:rPr lang="en-US" i="1">
                                  <a:latin typeface="Cambria Math" panose="02040503050406030204" pitchFamily="18" charset="0"/>
                                </a:rPr>
                              </m:ctrlPr>
                            </m:fPr>
                            <m:num>
                              <m:r>
                                <a:rPr lang="en-US" i="1">
                                  <a:latin typeface="Cambria Math" panose="02040503050406030204" pitchFamily="18" charset="0"/>
                                </a:rPr>
                                <m:t>𝑔</m:t>
                              </m:r>
                              <m:sSubSup>
                                <m:sSubSupPr>
                                  <m:ctrlPr>
                                    <a:rPr lang="en-US" i="1">
                                      <a:latin typeface="Cambria Math" panose="02040503050406030204" pitchFamily="18" charset="0"/>
                                    </a:rPr>
                                  </m:ctrlPr>
                                </m:sSubSupPr>
                                <m:e>
                                  <m:r>
                                    <a:rPr lang="en-US" i="1">
                                      <a:latin typeface="Cambria Math" panose="02040503050406030204" pitchFamily="18" charset="0"/>
                                    </a:rPr>
                                    <m:t>𝑥</m:t>
                                  </m:r>
                                </m:e>
                                <m:sub>
                                  <m:r>
                                    <a:rPr lang="en-US" i="1">
                                      <a:latin typeface="Cambria Math" panose="02040503050406030204" pitchFamily="18" charset="0"/>
                                    </a:rPr>
                                    <m:t>𝑓</m:t>
                                  </m:r>
                                </m:sub>
                                <m:sup>
                                  <m:r>
                                    <a:rPr lang="en-US" i="1">
                                      <a:latin typeface="Cambria Math" panose="02040503050406030204" pitchFamily="18" charset="0"/>
                                    </a:rPr>
                                    <m:t>2</m:t>
                                  </m:r>
                                </m:sup>
                              </m:sSubSup>
                            </m:num>
                            <m:den>
                              <m:r>
                                <a:rPr lang="en-US" i="1">
                                  <a:latin typeface="Cambria Math" panose="02040503050406030204" pitchFamily="18" charset="0"/>
                                </a:rPr>
                                <m:t>2</m:t>
                              </m:r>
                              <m:sSubSup>
                                <m:sSubSupPr>
                                  <m:ctrlPr>
                                    <a:rPr lang="en-US" i="1">
                                      <a:latin typeface="Cambria Math" panose="02040503050406030204" pitchFamily="18" charset="0"/>
                                    </a:rPr>
                                  </m:ctrlPr>
                                </m:sSubSupPr>
                                <m:e>
                                  <m:r>
                                    <a:rPr lang="en-US" i="1">
                                      <a:latin typeface="Cambria Math" panose="02040503050406030204" pitchFamily="18" charset="0"/>
                                    </a:rPr>
                                    <m:t>𝑣</m:t>
                                  </m:r>
                                </m:e>
                                <m:sub>
                                  <m:r>
                                    <a:rPr lang="en-US" i="1">
                                      <a:latin typeface="Cambria Math" panose="02040503050406030204" pitchFamily="18" charset="0"/>
                                    </a:rPr>
                                    <m:t>𝑖</m:t>
                                  </m:r>
                                </m:sub>
                                <m:sup>
                                  <m:r>
                                    <a:rPr lang="en-US" i="1">
                                      <a:latin typeface="Cambria Math" panose="02040503050406030204" pitchFamily="18" charset="0"/>
                                    </a:rPr>
                                    <m:t>2</m:t>
                                  </m:r>
                                </m:sup>
                              </m:sSubSup>
                            </m:den>
                          </m:f>
                          <m:r>
                            <a:rPr lang="en-US" b="0" i="1" smtClean="0">
                              <a:latin typeface="Cambria Math" panose="02040503050406030204" pitchFamily="18" charset="0"/>
                            </a:rPr>
                            <m:t>+</m:t>
                          </m:r>
                          <m:r>
                            <a:rPr lang="en-US" b="0" i="1" smtClean="0">
                              <a:latin typeface="Cambria Math" panose="02040503050406030204" pitchFamily="18" charset="0"/>
                            </a:rPr>
                            <m:t>ℎ</m:t>
                          </m:r>
                        </m:e>
                      </m:d>
                    </m:oMath>
                  </m:oMathPara>
                </a14:m>
                <a:endParaRPr lang="en-US" dirty="0"/>
              </a:p>
            </p:txBody>
          </p:sp>
        </mc:Choice>
        <mc:Fallback xmlns="">
          <p:sp>
            <p:nvSpPr>
              <p:cNvPr id="6" name="TextBox 5">
                <a:extLst>
                  <a:ext uri="{FF2B5EF4-FFF2-40B4-BE49-F238E27FC236}">
                    <a16:creationId xmlns:a16="http://schemas.microsoft.com/office/drawing/2014/main" id="{26C4A816-521C-6681-3ECA-75631DD80A67}"/>
                  </a:ext>
                </a:extLst>
              </p:cNvPr>
              <p:cNvSpPr txBox="1">
                <a:spLocks noRot="1" noChangeAspect="1" noMove="1" noResize="1" noEditPoints="1" noAdjustHandles="1" noChangeArrowheads="1" noChangeShapeType="1" noTextEdit="1"/>
              </p:cNvSpPr>
              <p:nvPr/>
            </p:nvSpPr>
            <p:spPr>
              <a:xfrm>
                <a:off x="351691" y="1874488"/>
                <a:ext cx="4340889" cy="746230"/>
              </a:xfrm>
              <a:prstGeom prst="rect">
                <a:avLst/>
              </a:prstGeom>
              <a:blipFill>
                <a:blip r:embed="rId2"/>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8" name="TextBox 7">
                <a:extLst>
                  <a:ext uri="{FF2B5EF4-FFF2-40B4-BE49-F238E27FC236}">
                    <a16:creationId xmlns:a16="http://schemas.microsoft.com/office/drawing/2014/main" id="{16A30048-5E6B-FE9E-D408-036CD3E0C302}"/>
                  </a:ext>
                </a:extLst>
              </p:cNvPr>
              <p:cNvSpPr txBox="1"/>
              <p:nvPr/>
            </p:nvSpPr>
            <p:spPr>
              <a:xfrm>
                <a:off x="1399232" y="2828408"/>
                <a:ext cx="7865347" cy="1027333"/>
              </a:xfrm>
              <a:prstGeom prst="rect">
                <a:avLst/>
              </a:prstGeom>
              <a:noFill/>
            </p:spPr>
            <p:txBody>
              <a:bodyPr wrap="square">
                <a:spAutoFit/>
              </a:bodyPr>
              <a:lstStyle/>
              <a:p>
                <a:pPr/>
                <a14:m>
                  <m:oMathPara xmlns:m="http://schemas.openxmlformats.org/officeDocument/2006/math">
                    <m:oMath>
                      <m:r>
                        <a:rPr lang="en-US" sz="1800" b="0" i="1" smtClean="0">
                          <a:latin typeface="Cambria Math" panose="02040503050406030204" pitchFamily="18" charset="0"/>
                        </a:rPr>
                        <m:t>0=</m:t>
                      </m:r>
                      <m:d>
                        <m:dPr>
                          <m:ctrlPr>
                            <a:rPr lang="en-US" sz="1800" i="1">
                              <a:latin typeface="Cambria Math" panose="02040503050406030204" pitchFamily="18" charset="0"/>
                            </a:rPr>
                          </m:ctrlPr>
                        </m:dPr>
                        <m:e>
                          <m:f>
                            <m:fPr>
                              <m:ctrlPr>
                                <a:rPr lang="en-US" sz="1800" i="1">
                                  <a:latin typeface="Cambria Math" panose="02040503050406030204" pitchFamily="18" charset="0"/>
                                </a:rPr>
                              </m:ctrlPr>
                            </m:fPr>
                            <m:num>
                              <m:r>
                                <a:rPr lang="en-US" sz="1800" i="1">
                                  <a:latin typeface="Cambria Math" panose="02040503050406030204" pitchFamily="18" charset="0"/>
                                </a:rPr>
                                <m:t>9.8</m:t>
                              </m:r>
                              <m:box>
                                <m:boxPr>
                                  <m:ctrlPr>
                                    <a:rPr lang="en-US" sz="1800" i="1">
                                      <a:latin typeface="Cambria Math" panose="02040503050406030204" pitchFamily="18" charset="0"/>
                                    </a:rPr>
                                  </m:ctrlPr>
                                </m:boxPr>
                                <m:e>
                                  <m:f>
                                    <m:fPr>
                                      <m:ctrlPr>
                                        <a:rPr lang="en-US" sz="1800" i="1">
                                          <a:latin typeface="Cambria Math" panose="02040503050406030204" pitchFamily="18" charset="0"/>
                                        </a:rPr>
                                      </m:ctrlPr>
                                    </m:fPr>
                                    <m:num>
                                      <m:r>
                                        <a:rPr lang="en-US" sz="1800" i="1">
                                          <a:latin typeface="Cambria Math" panose="02040503050406030204" pitchFamily="18" charset="0"/>
                                        </a:rPr>
                                        <m:t>𝑚</m:t>
                                      </m:r>
                                    </m:num>
                                    <m:den>
                                      <m:sSup>
                                        <m:sSupPr>
                                          <m:ctrlPr>
                                            <a:rPr lang="en-US" sz="1800" i="1">
                                              <a:latin typeface="Cambria Math" panose="02040503050406030204" pitchFamily="18" charset="0"/>
                                            </a:rPr>
                                          </m:ctrlPr>
                                        </m:sSupPr>
                                        <m:e>
                                          <m:r>
                                            <a:rPr lang="en-US" sz="1800" i="1">
                                              <a:latin typeface="Cambria Math" panose="02040503050406030204" pitchFamily="18" charset="0"/>
                                            </a:rPr>
                                            <m:t>𝑠</m:t>
                                          </m:r>
                                        </m:e>
                                        <m:sup>
                                          <m:r>
                                            <a:rPr lang="en-US" sz="1800" i="1">
                                              <a:latin typeface="Cambria Math" panose="02040503050406030204" pitchFamily="18" charset="0"/>
                                            </a:rPr>
                                            <m:t>2</m:t>
                                          </m:r>
                                        </m:sup>
                                      </m:sSup>
                                    </m:den>
                                  </m:f>
                                </m:e>
                              </m:box>
                              <m:sSup>
                                <m:sSupPr>
                                  <m:ctrlPr>
                                    <a:rPr lang="en-US" sz="1800" i="1">
                                      <a:latin typeface="Cambria Math" panose="02040503050406030204" pitchFamily="18" charset="0"/>
                                    </a:rPr>
                                  </m:ctrlPr>
                                </m:sSupPr>
                                <m:e>
                                  <m:d>
                                    <m:dPr>
                                      <m:ctrlPr>
                                        <a:rPr lang="en-US" sz="1800" i="1">
                                          <a:latin typeface="Cambria Math" panose="02040503050406030204" pitchFamily="18" charset="0"/>
                                        </a:rPr>
                                      </m:ctrlPr>
                                    </m:dPr>
                                    <m:e>
                                      <m:r>
                                        <a:rPr lang="en-US" sz="1800" i="1">
                                          <a:latin typeface="Cambria Math" panose="02040503050406030204" pitchFamily="18" charset="0"/>
                                        </a:rPr>
                                        <m:t>2</m:t>
                                      </m:r>
                                      <m:r>
                                        <a:rPr lang="en-US" sz="1800" b="0" i="1" smtClean="0">
                                          <a:latin typeface="Cambria Math" panose="02040503050406030204" pitchFamily="18" charset="0"/>
                                        </a:rPr>
                                        <m:t>5</m:t>
                                      </m:r>
                                      <m:r>
                                        <a:rPr lang="en-US" sz="1800" i="1">
                                          <a:latin typeface="Cambria Math" panose="02040503050406030204" pitchFamily="18" charset="0"/>
                                        </a:rPr>
                                        <m:t>00</m:t>
                                      </m:r>
                                      <m:r>
                                        <a:rPr lang="en-US" sz="1800" i="1">
                                          <a:latin typeface="Cambria Math" panose="02040503050406030204" pitchFamily="18" charset="0"/>
                                        </a:rPr>
                                        <m:t>𝑚</m:t>
                                      </m:r>
                                    </m:e>
                                  </m:d>
                                </m:e>
                                <m:sup>
                                  <m:r>
                                    <a:rPr lang="en-US" sz="1800" i="1">
                                      <a:latin typeface="Cambria Math" panose="02040503050406030204" pitchFamily="18" charset="0"/>
                                    </a:rPr>
                                    <m:t>2</m:t>
                                  </m:r>
                                </m:sup>
                              </m:sSup>
                            </m:num>
                            <m:den>
                              <m:r>
                                <a:rPr lang="en-US" sz="1800" i="1">
                                  <a:latin typeface="Cambria Math" panose="02040503050406030204" pitchFamily="18" charset="0"/>
                                </a:rPr>
                                <m:t>2</m:t>
                              </m:r>
                              <m:sSup>
                                <m:sSupPr>
                                  <m:ctrlPr>
                                    <a:rPr lang="en-US" sz="1800" i="1">
                                      <a:latin typeface="Cambria Math" panose="02040503050406030204" pitchFamily="18" charset="0"/>
                                    </a:rPr>
                                  </m:ctrlPr>
                                </m:sSupPr>
                                <m:e>
                                  <m:d>
                                    <m:dPr>
                                      <m:ctrlPr>
                                        <a:rPr lang="en-US" sz="1800" i="1">
                                          <a:latin typeface="Cambria Math" panose="02040503050406030204" pitchFamily="18" charset="0"/>
                                        </a:rPr>
                                      </m:ctrlPr>
                                    </m:dPr>
                                    <m:e>
                                      <m:r>
                                        <a:rPr lang="en-US" sz="1800" i="1">
                                          <a:latin typeface="Cambria Math" panose="02040503050406030204" pitchFamily="18" charset="0"/>
                                        </a:rPr>
                                        <m:t>250</m:t>
                                      </m:r>
                                      <m:box>
                                        <m:boxPr>
                                          <m:ctrlPr>
                                            <a:rPr lang="en-US" sz="1800" i="1">
                                              <a:latin typeface="Cambria Math" panose="02040503050406030204" pitchFamily="18" charset="0"/>
                                            </a:rPr>
                                          </m:ctrlPr>
                                        </m:boxPr>
                                        <m:e>
                                          <m:f>
                                            <m:fPr>
                                              <m:ctrlPr>
                                                <a:rPr lang="en-US" sz="1800" i="1">
                                                  <a:latin typeface="Cambria Math" panose="02040503050406030204" pitchFamily="18" charset="0"/>
                                                </a:rPr>
                                              </m:ctrlPr>
                                            </m:fPr>
                                            <m:num>
                                              <m:r>
                                                <a:rPr lang="en-US" sz="1800" i="1">
                                                  <a:latin typeface="Cambria Math" panose="02040503050406030204" pitchFamily="18" charset="0"/>
                                                </a:rPr>
                                                <m:t>𝑚</m:t>
                                              </m:r>
                                            </m:num>
                                            <m:den>
                                              <m:r>
                                                <a:rPr lang="en-US" sz="1800" i="1">
                                                  <a:latin typeface="Cambria Math" panose="02040503050406030204" pitchFamily="18" charset="0"/>
                                                </a:rPr>
                                                <m:t>𝑠</m:t>
                                              </m:r>
                                            </m:den>
                                          </m:f>
                                        </m:e>
                                      </m:box>
                                    </m:e>
                                  </m:d>
                                </m:e>
                                <m:sup>
                                  <m:r>
                                    <a:rPr lang="en-US" sz="1800" i="1">
                                      <a:latin typeface="Cambria Math" panose="02040503050406030204" pitchFamily="18" charset="0"/>
                                    </a:rPr>
                                    <m:t>2</m:t>
                                  </m:r>
                                </m:sup>
                              </m:sSup>
                            </m:den>
                          </m:f>
                        </m:e>
                      </m:d>
                      <m:func>
                        <m:funcPr>
                          <m:ctrlPr>
                            <a:rPr lang="en-US" sz="1800" b="0" i="1" smtClean="0">
                              <a:latin typeface="Cambria Math" panose="02040503050406030204" pitchFamily="18" charset="0"/>
                            </a:rPr>
                          </m:ctrlPr>
                        </m:funcPr>
                        <m:fName>
                          <m:sSup>
                            <m:sSupPr>
                              <m:ctrlPr>
                                <a:rPr lang="en-US" sz="1800" b="0" i="0" smtClean="0">
                                  <a:latin typeface="Cambria Math" panose="02040503050406030204" pitchFamily="18" charset="0"/>
                                </a:rPr>
                              </m:ctrlPr>
                            </m:sSupPr>
                            <m:e>
                              <m:r>
                                <m:rPr>
                                  <m:sty m:val="p"/>
                                </m:rPr>
                                <a:rPr lang="en-US" sz="1800" b="0" i="0" smtClean="0">
                                  <a:latin typeface="Cambria Math" panose="02040503050406030204" pitchFamily="18" charset="0"/>
                                </a:rPr>
                                <m:t>tan</m:t>
                              </m:r>
                            </m:e>
                            <m:sup>
                              <m:r>
                                <a:rPr lang="en-US" sz="1800" b="0" i="1" smtClean="0">
                                  <a:latin typeface="Cambria Math" panose="02040503050406030204" pitchFamily="18" charset="0"/>
                                </a:rPr>
                                <m:t>2</m:t>
                              </m:r>
                            </m:sup>
                          </m:sSup>
                        </m:fName>
                        <m:e>
                          <m:r>
                            <a:rPr lang="en-US" sz="1800" b="0" i="1" smtClean="0">
                              <a:latin typeface="Cambria Math" panose="02040503050406030204" pitchFamily="18" charset="0"/>
                              <a:ea typeface="Cambria Math" panose="02040503050406030204" pitchFamily="18" charset="0"/>
                            </a:rPr>
                            <m:t>𝜃</m:t>
                          </m:r>
                        </m:e>
                      </m:func>
                      <m:r>
                        <a:rPr lang="en-US" sz="1800" b="0" i="1" smtClean="0">
                          <a:latin typeface="Cambria Math" panose="02040503050406030204" pitchFamily="18" charset="0"/>
                        </a:rPr>
                        <m:t>−2500</m:t>
                      </m:r>
                      <m:func>
                        <m:funcPr>
                          <m:ctrlPr>
                            <a:rPr lang="en-US" sz="1800" b="0" i="0" smtClean="0">
                              <a:latin typeface="Cambria Math" panose="02040503050406030204" pitchFamily="18" charset="0"/>
                            </a:rPr>
                          </m:ctrlPr>
                        </m:funcPr>
                        <m:fName>
                          <m:r>
                            <m:rPr>
                              <m:sty m:val="p"/>
                            </m:rPr>
                            <a:rPr lang="en-US" sz="1800" b="0" i="0" smtClean="0">
                              <a:latin typeface="Cambria Math" panose="02040503050406030204" pitchFamily="18" charset="0"/>
                            </a:rPr>
                            <m:t>tan</m:t>
                          </m:r>
                        </m:fName>
                        <m:e>
                          <m:r>
                            <a:rPr lang="en-US" sz="1800" b="0" i="1" smtClean="0">
                              <a:latin typeface="Cambria Math" panose="02040503050406030204" pitchFamily="18" charset="0"/>
                              <a:ea typeface="Cambria Math" panose="02040503050406030204" pitchFamily="18" charset="0"/>
                            </a:rPr>
                            <m:t>𝜃</m:t>
                          </m:r>
                        </m:e>
                      </m:func>
                      <m:r>
                        <a:rPr lang="en-US" sz="1800" b="0" i="1" smtClean="0">
                          <a:latin typeface="Cambria Math" panose="02040503050406030204" pitchFamily="18" charset="0"/>
                        </a:rPr>
                        <m:t>+</m:t>
                      </m:r>
                      <m:d>
                        <m:dPr>
                          <m:ctrlPr>
                            <a:rPr lang="en-US" sz="1800" b="0" i="1" smtClean="0">
                              <a:latin typeface="Cambria Math" panose="02040503050406030204" pitchFamily="18" charset="0"/>
                            </a:rPr>
                          </m:ctrlPr>
                        </m:dPr>
                        <m:e>
                          <m:f>
                            <m:fPr>
                              <m:ctrlPr>
                                <a:rPr lang="en-US" sz="1800" b="0" i="1" smtClean="0">
                                  <a:latin typeface="Cambria Math" panose="02040503050406030204" pitchFamily="18" charset="0"/>
                                </a:rPr>
                              </m:ctrlPr>
                            </m:fPr>
                            <m:num>
                              <m:r>
                                <a:rPr lang="en-US" sz="1800" b="0" i="1" smtClean="0">
                                  <a:latin typeface="Cambria Math" panose="02040503050406030204" pitchFamily="18" charset="0"/>
                                </a:rPr>
                                <m:t>9.8</m:t>
                              </m:r>
                              <m:box>
                                <m:boxPr>
                                  <m:ctrlPr>
                                    <a:rPr lang="en-US" sz="1800" b="0" i="1" smtClean="0">
                                      <a:latin typeface="Cambria Math" panose="02040503050406030204" pitchFamily="18" charset="0"/>
                                    </a:rPr>
                                  </m:ctrlPr>
                                </m:boxPr>
                                <m:e>
                                  <m:f>
                                    <m:fPr>
                                      <m:ctrlPr>
                                        <a:rPr lang="en-US" sz="1800" b="0" i="1" smtClean="0">
                                          <a:latin typeface="Cambria Math" panose="02040503050406030204" pitchFamily="18" charset="0"/>
                                        </a:rPr>
                                      </m:ctrlPr>
                                    </m:fPr>
                                    <m:num>
                                      <m:r>
                                        <a:rPr lang="en-US" sz="1800" b="0" i="1" smtClean="0">
                                          <a:latin typeface="Cambria Math" panose="02040503050406030204" pitchFamily="18" charset="0"/>
                                        </a:rPr>
                                        <m:t>𝑚</m:t>
                                      </m:r>
                                    </m:num>
                                    <m:den>
                                      <m:sSup>
                                        <m:sSupPr>
                                          <m:ctrlPr>
                                            <a:rPr lang="en-US" sz="1800" b="0" i="1" smtClean="0">
                                              <a:latin typeface="Cambria Math" panose="02040503050406030204" pitchFamily="18" charset="0"/>
                                            </a:rPr>
                                          </m:ctrlPr>
                                        </m:sSupPr>
                                        <m:e>
                                          <m:r>
                                            <a:rPr lang="en-US" sz="1800" b="0" i="1" smtClean="0">
                                              <a:latin typeface="Cambria Math" panose="02040503050406030204" pitchFamily="18" charset="0"/>
                                            </a:rPr>
                                            <m:t>𝑠</m:t>
                                          </m:r>
                                        </m:e>
                                        <m:sup>
                                          <m:r>
                                            <a:rPr lang="en-US" sz="1800" b="0" i="1" smtClean="0">
                                              <a:latin typeface="Cambria Math" panose="02040503050406030204" pitchFamily="18" charset="0"/>
                                            </a:rPr>
                                            <m:t>2</m:t>
                                          </m:r>
                                        </m:sup>
                                      </m:sSup>
                                    </m:den>
                                  </m:f>
                                </m:e>
                              </m:box>
                              <m:sSup>
                                <m:sSupPr>
                                  <m:ctrlPr>
                                    <a:rPr lang="en-US" sz="1800" b="0" i="1" smtClean="0">
                                      <a:latin typeface="Cambria Math" panose="02040503050406030204" pitchFamily="18" charset="0"/>
                                    </a:rPr>
                                  </m:ctrlPr>
                                </m:sSupPr>
                                <m:e>
                                  <m:d>
                                    <m:dPr>
                                      <m:ctrlPr>
                                        <a:rPr lang="en-US" sz="1800" b="0" i="1" smtClean="0">
                                          <a:latin typeface="Cambria Math" panose="02040503050406030204" pitchFamily="18" charset="0"/>
                                        </a:rPr>
                                      </m:ctrlPr>
                                    </m:dPr>
                                    <m:e>
                                      <m:r>
                                        <a:rPr lang="en-US" sz="1800" b="0" i="1" smtClean="0">
                                          <a:latin typeface="Cambria Math" panose="02040503050406030204" pitchFamily="18" charset="0"/>
                                        </a:rPr>
                                        <m:t>2500</m:t>
                                      </m:r>
                                      <m:r>
                                        <a:rPr lang="en-US" sz="1800" b="0" i="1" smtClean="0">
                                          <a:latin typeface="Cambria Math" panose="02040503050406030204" pitchFamily="18" charset="0"/>
                                        </a:rPr>
                                        <m:t>𝑚</m:t>
                                      </m:r>
                                    </m:e>
                                  </m:d>
                                </m:e>
                                <m:sup>
                                  <m:r>
                                    <a:rPr lang="en-US" sz="1800" b="0" i="1" smtClean="0">
                                      <a:latin typeface="Cambria Math" panose="02040503050406030204" pitchFamily="18" charset="0"/>
                                    </a:rPr>
                                    <m:t>2</m:t>
                                  </m:r>
                                </m:sup>
                              </m:sSup>
                            </m:num>
                            <m:den>
                              <m:r>
                                <a:rPr lang="en-US" sz="1800" b="0" i="1" smtClean="0">
                                  <a:latin typeface="Cambria Math" panose="02040503050406030204" pitchFamily="18" charset="0"/>
                                </a:rPr>
                                <m:t>2</m:t>
                              </m:r>
                              <m:sSup>
                                <m:sSupPr>
                                  <m:ctrlPr>
                                    <a:rPr lang="en-US" sz="1800" b="0" i="1" smtClean="0">
                                      <a:latin typeface="Cambria Math" panose="02040503050406030204" pitchFamily="18" charset="0"/>
                                    </a:rPr>
                                  </m:ctrlPr>
                                </m:sSupPr>
                                <m:e>
                                  <m:d>
                                    <m:dPr>
                                      <m:ctrlPr>
                                        <a:rPr lang="en-US" sz="1800" b="0" i="1" smtClean="0">
                                          <a:latin typeface="Cambria Math" panose="02040503050406030204" pitchFamily="18" charset="0"/>
                                        </a:rPr>
                                      </m:ctrlPr>
                                    </m:dPr>
                                    <m:e>
                                      <m:r>
                                        <a:rPr lang="en-US" sz="1800" b="0" i="1" smtClean="0">
                                          <a:latin typeface="Cambria Math" panose="02040503050406030204" pitchFamily="18" charset="0"/>
                                        </a:rPr>
                                        <m:t>250</m:t>
                                      </m:r>
                                      <m:box>
                                        <m:boxPr>
                                          <m:ctrlPr>
                                            <a:rPr lang="en-US" sz="1800" b="0" i="1" smtClean="0">
                                              <a:latin typeface="Cambria Math" panose="02040503050406030204" pitchFamily="18" charset="0"/>
                                            </a:rPr>
                                          </m:ctrlPr>
                                        </m:boxPr>
                                        <m:e>
                                          <m:f>
                                            <m:fPr>
                                              <m:ctrlPr>
                                                <a:rPr lang="en-US" sz="1800" b="0" i="1" smtClean="0">
                                                  <a:latin typeface="Cambria Math" panose="02040503050406030204" pitchFamily="18" charset="0"/>
                                                </a:rPr>
                                              </m:ctrlPr>
                                            </m:fPr>
                                            <m:num>
                                              <m:r>
                                                <a:rPr lang="en-US" sz="1800" b="0" i="1" smtClean="0">
                                                  <a:latin typeface="Cambria Math" panose="02040503050406030204" pitchFamily="18" charset="0"/>
                                                </a:rPr>
                                                <m:t>𝑚</m:t>
                                              </m:r>
                                            </m:num>
                                            <m:den>
                                              <m:r>
                                                <a:rPr lang="en-US" sz="1800" b="0" i="1" smtClean="0">
                                                  <a:latin typeface="Cambria Math" panose="02040503050406030204" pitchFamily="18" charset="0"/>
                                                </a:rPr>
                                                <m:t>𝑠</m:t>
                                              </m:r>
                                            </m:den>
                                          </m:f>
                                        </m:e>
                                      </m:box>
                                    </m:e>
                                  </m:d>
                                </m:e>
                                <m:sup>
                                  <m:r>
                                    <a:rPr lang="en-US" sz="1800" b="0" i="1" smtClean="0">
                                      <a:latin typeface="Cambria Math" panose="02040503050406030204" pitchFamily="18" charset="0"/>
                                    </a:rPr>
                                    <m:t>2</m:t>
                                  </m:r>
                                </m:sup>
                              </m:sSup>
                            </m:den>
                          </m:f>
                          <m:r>
                            <a:rPr lang="en-US" sz="1800" b="0" i="1" smtClean="0">
                              <a:latin typeface="Cambria Math" panose="02040503050406030204" pitchFamily="18" charset="0"/>
                            </a:rPr>
                            <m:t>+1800</m:t>
                          </m:r>
                          <m:r>
                            <a:rPr lang="en-US" sz="1800" b="0" i="1" smtClean="0">
                              <a:latin typeface="Cambria Math" panose="02040503050406030204" pitchFamily="18" charset="0"/>
                            </a:rPr>
                            <m:t>𝑚</m:t>
                          </m:r>
                        </m:e>
                      </m:d>
                    </m:oMath>
                  </m:oMathPara>
                </a14:m>
                <a:endParaRPr lang="en-US" dirty="0"/>
              </a:p>
            </p:txBody>
          </p:sp>
        </mc:Choice>
        <mc:Fallback xmlns="">
          <p:sp>
            <p:nvSpPr>
              <p:cNvPr id="8" name="TextBox 7">
                <a:extLst>
                  <a:ext uri="{FF2B5EF4-FFF2-40B4-BE49-F238E27FC236}">
                    <a16:creationId xmlns:a16="http://schemas.microsoft.com/office/drawing/2014/main" id="{16A30048-5E6B-FE9E-D408-036CD3E0C302}"/>
                  </a:ext>
                </a:extLst>
              </p:cNvPr>
              <p:cNvSpPr txBox="1">
                <a:spLocks noRot="1" noChangeAspect="1" noMove="1" noResize="1" noEditPoints="1" noAdjustHandles="1" noChangeArrowheads="1" noChangeShapeType="1" noTextEdit="1"/>
              </p:cNvSpPr>
              <p:nvPr/>
            </p:nvSpPr>
            <p:spPr>
              <a:xfrm>
                <a:off x="1399232" y="2828408"/>
                <a:ext cx="7865347" cy="1027333"/>
              </a:xfrm>
              <a:prstGeom prst="rect">
                <a:avLst/>
              </a:prstGeom>
              <a:blipFill>
                <a:blip r:embed="rId3"/>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9" name="TextBox 8">
                <a:extLst>
                  <a:ext uri="{FF2B5EF4-FFF2-40B4-BE49-F238E27FC236}">
                    <a16:creationId xmlns:a16="http://schemas.microsoft.com/office/drawing/2014/main" id="{1496736E-5D45-F468-A164-D95E7781F0AC}"/>
                  </a:ext>
                </a:extLst>
              </p:cNvPr>
              <p:cNvSpPr txBox="1"/>
              <p:nvPr/>
            </p:nvSpPr>
            <p:spPr>
              <a:xfrm>
                <a:off x="2252577" y="4220850"/>
                <a:ext cx="3616952" cy="276999"/>
              </a:xfrm>
              <a:prstGeom prst="rect">
                <a:avLst/>
              </a:prstGeom>
              <a:noFill/>
            </p:spPr>
            <p:txBody>
              <a:bodyPr wrap="none" lIns="0" tIns="0" rIns="0" bIns="0" rtlCol="0">
                <a:spAutoFit/>
              </a:bodyPr>
              <a:lstStyle/>
              <a:p>
                <a:pPr/>
                <a14:m>
                  <m:oMathPara xmlns:m="http://schemas.openxmlformats.org/officeDocument/2006/math">
                    <m:oMath>
                      <m:r>
                        <a:rPr lang="en-US" b="0" i="1" smtClean="0">
                          <a:latin typeface="Cambria Math" panose="02040503050406030204" pitchFamily="18" charset="0"/>
                        </a:rPr>
                        <m:t>0=490</m:t>
                      </m:r>
                      <m:func>
                        <m:funcPr>
                          <m:ctrlPr>
                            <a:rPr lang="en-US" b="0" i="1" smtClean="0">
                              <a:latin typeface="Cambria Math" panose="02040503050406030204" pitchFamily="18" charset="0"/>
                            </a:rPr>
                          </m:ctrlPr>
                        </m:funcPr>
                        <m:fName>
                          <m:sSup>
                            <m:sSupPr>
                              <m:ctrlPr>
                                <a:rPr lang="en-US" b="0" i="0" smtClean="0">
                                  <a:latin typeface="Cambria Math" panose="02040503050406030204" pitchFamily="18" charset="0"/>
                                </a:rPr>
                              </m:ctrlPr>
                            </m:sSupPr>
                            <m:e>
                              <m:r>
                                <m:rPr>
                                  <m:sty m:val="p"/>
                                </m:rPr>
                                <a:rPr lang="en-US" b="0" i="0" smtClean="0">
                                  <a:latin typeface="Cambria Math" panose="02040503050406030204" pitchFamily="18" charset="0"/>
                                </a:rPr>
                                <m:t>tan</m:t>
                              </m:r>
                            </m:e>
                            <m:sup>
                              <m:r>
                                <a:rPr lang="en-US" b="0" i="1" smtClean="0">
                                  <a:latin typeface="Cambria Math" panose="02040503050406030204" pitchFamily="18" charset="0"/>
                                </a:rPr>
                                <m:t>2</m:t>
                              </m:r>
                            </m:sup>
                          </m:sSup>
                        </m:fName>
                        <m:e>
                          <m:r>
                            <a:rPr lang="en-US" b="0" i="1" smtClean="0">
                              <a:latin typeface="Cambria Math" panose="02040503050406030204" pitchFamily="18" charset="0"/>
                              <a:ea typeface="Cambria Math" panose="02040503050406030204" pitchFamily="18" charset="0"/>
                            </a:rPr>
                            <m:t>𝜃</m:t>
                          </m:r>
                        </m:e>
                      </m:func>
                      <m:r>
                        <a:rPr lang="en-US" b="0" i="1" smtClean="0">
                          <a:latin typeface="Cambria Math" panose="02040503050406030204" pitchFamily="18" charset="0"/>
                        </a:rPr>
                        <m:t>−2500</m:t>
                      </m:r>
                      <m:func>
                        <m:funcPr>
                          <m:ctrlPr>
                            <a:rPr lang="en-US" b="0" i="0" smtClean="0">
                              <a:latin typeface="Cambria Math" panose="02040503050406030204" pitchFamily="18" charset="0"/>
                            </a:rPr>
                          </m:ctrlPr>
                        </m:funcPr>
                        <m:fName>
                          <m:r>
                            <m:rPr>
                              <m:sty m:val="p"/>
                            </m:rPr>
                            <a:rPr lang="en-US" b="0" i="0" smtClean="0">
                              <a:latin typeface="Cambria Math" panose="02040503050406030204" pitchFamily="18" charset="0"/>
                            </a:rPr>
                            <m:t>tan</m:t>
                          </m:r>
                        </m:fName>
                        <m:e>
                          <m:r>
                            <a:rPr lang="en-US" b="0" i="1" smtClean="0">
                              <a:latin typeface="Cambria Math" panose="02040503050406030204" pitchFamily="18" charset="0"/>
                              <a:ea typeface="Cambria Math" panose="02040503050406030204" pitchFamily="18" charset="0"/>
                            </a:rPr>
                            <m:t>𝜃</m:t>
                          </m:r>
                        </m:e>
                      </m:func>
                      <m:r>
                        <a:rPr lang="en-US" b="0" i="1" smtClean="0">
                          <a:latin typeface="Cambria Math" panose="02040503050406030204" pitchFamily="18" charset="0"/>
                        </a:rPr>
                        <m:t>+2290</m:t>
                      </m:r>
                    </m:oMath>
                  </m:oMathPara>
                </a14:m>
                <a:endParaRPr lang="en-US" dirty="0"/>
              </a:p>
            </p:txBody>
          </p:sp>
        </mc:Choice>
        <mc:Fallback xmlns="">
          <p:sp>
            <p:nvSpPr>
              <p:cNvPr id="9" name="TextBox 8">
                <a:extLst>
                  <a:ext uri="{FF2B5EF4-FFF2-40B4-BE49-F238E27FC236}">
                    <a16:creationId xmlns:a16="http://schemas.microsoft.com/office/drawing/2014/main" id="{1496736E-5D45-F468-A164-D95E7781F0AC}"/>
                  </a:ext>
                </a:extLst>
              </p:cNvPr>
              <p:cNvSpPr txBox="1">
                <a:spLocks noRot="1" noChangeAspect="1" noMove="1" noResize="1" noEditPoints="1" noAdjustHandles="1" noChangeArrowheads="1" noChangeShapeType="1" noTextEdit="1"/>
              </p:cNvSpPr>
              <p:nvPr/>
            </p:nvSpPr>
            <p:spPr>
              <a:xfrm>
                <a:off x="2252577" y="4220850"/>
                <a:ext cx="3616952" cy="276999"/>
              </a:xfrm>
              <a:prstGeom prst="rect">
                <a:avLst/>
              </a:prstGeom>
              <a:blipFill>
                <a:blip r:embed="rId4"/>
                <a:stretch>
                  <a:fillRect l="-1049" t="-4348" r="-1049" b="-8696"/>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0" name="TextBox 9">
                <a:extLst>
                  <a:ext uri="{FF2B5EF4-FFF2-40B4-BE49-F238E27FC236}">
                    <a16:creationId xmlns:a16="http://schemas.microsoft.com/office/drawing/2014/main" id="{BA779F0F-61D7-6A55-D536-6A00489AE75F}"/>
                  </a:ext>
                </a:extLst>
              </p:cNvPr>
              <p:cNvSpPr txBox="1"/>
              <p:nvPr/>
            </p:nvSpPr>
            <p:spPr>
              <a:xfrm>
                <a:off x="2721454" y="4862958"/>
                <a:ext cx="2867708" cy="1025665"/>
              </a:xfrm>
              <a:prstGeom prst="rect">
                <a:avLst/>
              </a:prstGeom>
              <a:noFill/>
            </p:spPr>
            <p:txBody>
              <a:bodyPr wrap="none" lIns="0" tIns="0" rIns="0" bIns="0" rtlCol="0">
                <a:spAutoFit/>
              </a:bodyPr>
              <a:lstStyle/>
              <a:p>
                <a:pPr/>
                <a14:m>
                  <m:oMathPara xmlns:m="http://schemas.openxmlformats.org/officeDocument/2006/math">
                    <m:oMath>
                      <m:func>
                        <m:funcPr>
                          <m:ctrlPr>
                            <a:rPr lang="en-US" i="0" smtClean="0">
                              <a:latin typeface="Cambria Math" panose="02040503050406030204" pitchFamily="18" charset="0"/>
                            </a:rPr>
                          </m:ctrlPr>
                        </m:funcPr>
                        <m:fName>
                          <m:r>
                            <m:rPr>
                              <m:sty m:val="p"/>
                            </m:rPr>
                            <a:rPr lang="en-US" i="0" smtClean="0">
                              <a:latin typeface="Cambria Math" panose="02040503050406030204" pitchFamily="18" charset="0"/>
                            </a:rPr>
                            <m:t>tan</m:t>
                          </m:r>
                        </m:fName>
                        <m:e>
                          <m:r>
                            <a:rPr lang="en-US" i="1" smtClean="0">
                              <a:latin typeface="Cambria Math" panose="02040503050406030204" pitchFamily="18" charset="0"/>
                              <a:ea typeface="Cambria Math" panose="02040503050406030204" pitchFamily="18" charset="0"/>
                            </a:rPr>
                            <m:t>𝜃</m:t>
                          </m:r>
                        </m:e>
                      </m:func>
                      <m:r>
                        <a:rPr lang="en-US" b="0" i="1" smtClean="0">
                          <a:latin typeface="Cambria Math" panose="02040503050406030204" pitchFamily="18" charset="0"/>
                        </a:rPr>
                        <m:t>=</m:t>
                      </m:r>
                      <m:d>
                        <m:dPr>
                          <m:begChr m:val="{"/>
                          <m:endChr m:val=""/>
                          <m:ctrlPr>
                            <a:rPr lang="en-US" b="0" i="1" smtClean="0">
                              <a:latin typeface="Cambria Math" panose="02040503050406030204" pitchFamily="18" charset="0"/>
                            </a:rPr>
                          </m:ctrlPr>
                        </m:dPr>
                        <m:e>
                          <m:m>
                            <m:mPr>
                              <m:mcs>
                                <m:mc>
                                  <m:mcPr>
                                    <m:count m:val="1"/>
                                    <m:mcJc m:val="center"/>
                                  </m:mcPr>
                                </m:mc>
                              </m:mcs>
                              <m:ctrlPr>
                                <a:rPr lang="en-US" b="0" i="1" smtClean="0">
                                  <a:latin typeface="Cambria Math" panose="02040503050406030204" pitchFamily="18" charset="0"/>
                                </a:rPr>
                              </m:ctrlPr>
                            </m:mPr>
                            <m:mr>
                              <m:e>
                                <m:r>
                                  <m:rPr>
                                    <m:brk m:alnAt="7"/>
                                  </m:rPr>
                                  <a:rPr lang="en-US" b="0" i="1" smtClean="0">
                                    <a:latin typeface="Cambria Math" panose="02040503050406030204" pitchFamily="18" charset="0"/>
                                  </a:rPr>
                                  <m:t>1</m:t>
                                </m:r>
                                <m:r>
                                  <m:rPr>
                                    <m:brk m:alnAt="7"/>
                                  </m:rPr>
                                  <a:rPr lang="en-US" b="0" i="1" smtClean="0">
                                    <a:latin typeface="Cambria Math" panose="02040503050406030204" pitchFamily="18" charset="0"/>
                                  </a:rPr>
                                  <m:t>.</m:t>
                                </m:r>
                                <m:r>
                                  <a:rPr lang="en-US" b="0" i="1" smtClean="0">
                                    <a:latin typeface="Cambria Math" panose="02040503050406030204" pitchFamily="18" charset="0"/>
                                  </a:rPr>
                                  <m:t>20</m:t>
                                </m:r>
                              </m:e>
                            </m:mr>
                            <m:mr>
                              <m:e>
                                <m:r>
                                  <a:rPr lang="en-US" b="0" i="1" smtClean="0">
                                    <a:latin typeface="Cambria Math" panose="02040503050406030204" pitchFamily="18" charset="0"/>
                                  </a:rPr>
                                  <m:t> </m:t>
                                </m:r>
                              </m:e>
                            </m:mr>
                            <m:mr>
                              <m:e>
                                <m:r>
                                  <a:rPr lang="en-US" b="0" i="1" smtClean="0">
                                    <a:latin typeface="Cambria Math" panose="02040503050406030204" pitchFamily="18" charset="0"/>
                                  </a:rPr>
                                  <m:t>3.91</m:t>
                                </m:r>
                              </m:e>
                            </m:mr>
                          </m:m>
                          <m:r>
                            <a:rPr lang="en-US" b="0" i="1" smtClean="0">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𝜃</m:t>
                          </m:r>
                          <m:r>
                            <a:rPr lang="en-US" b="0" i="1" smtClean="0">
                              <a:latin typeface="Cambria Math" panose="02040503050406030204" pitchFamily="18" charset="0"/>
                              <a:ea typeface="Cambria Math" panose="02040503050406030204" pitchFamily="18" charset="0"/>
                            </a:rPr>
                            <m:t>=</m:t>
                          </m:r>
                          <m:d>
                            <m:dPr>
                              <m:begChr m:val="{"/>
                              <m:endChr m:val=""/>
                              <m:ctrlPr>
                                <a:rPr lang="en-US" b="0" i="1" smtClean="0">
                                  <a:latin typeface="Cambria Math" panose="02040503050406030204" pitchFamily="18" charset="0"/>
                                  <a:ea typeface="Cambria Math" panose="02040503050406030204" pitchFamily="18" charset="0"/>
                                </a:rPr>
                              </m:ctrlPr>
                            </m:dPr>
                            <m:e>
                              <m:m>
                                <m:mPr>
                                  <m:mcs>
                                    <m:mc>
                                      <m:mcPr>
                                        <m:count m:val="1"/>
                                        <m:mcJc m:val="center"/>
                                      </m:mcPr>
                                    </m:mc>
                                  </m:mcs>
                                  <m:ctrlPr>
                                    <a:rPr lang="en-US" b="0" i="1" smtClean="0">
                                      <a:latin typeface="Cambria Math" panose="02040503050406030204" pitchFamily="18" charset="0"/>
                                      <a:ea typeface="Cambria Math" panose="02040503050406030204" pitchFamily="18" charset="0"/>
                                    </a:rPr>
                                  </m:ctrlPr>
                                </m:mPr>
                                <m:mr>
                                  <m:e>
                                    <m:sSup>
                                      <m:sSupPr>
                                        <m:ctrlPr>
                                          <a:rPr lang="en-US" b="0" i="1" smtClean="0">
                                            <a:latin typeface="Cambria Math" panose="02040503050406030204" pitchFamily="18" charset="0"/>
                                            <a:ea typeface="Cambria Math" panose="02040503050406030204" pitchFamily="18" charset="0"/>
                                          </a:rPr>
                                        </m:ctrlPr>
                                      </m:sSupPr>
                                      <m:e>
                                        <m:r>
                                          <a:rPr lang="en-US" b="0" i="1" smtClean="0">
                                            <a:latin typeface="Cambria Math" panose="02040503050406030204" pitchFamily="18" charset="0"/>
                                            <a:ea typeface="Cambria Math" panose="02040503050406030204" pitchFamily="18" charset="0"/>
                                          </a:rPr>
                                          <m:t>48.6</m:t>
                                        </m:r>
                                      </m:e>
                                      <m:sup>
                                        <m:r>
                                          <a:rPr lang="en-US" b="0" i="1" smtClean="0">
                                            <a:latin typeface="Cambria Math" panose="02040503050406030204" pitchFamily="18" charset="0"/>
                                            <a:ea typeface="Cambria Math" panose="02040503050406030204" pitchFamily="18" charset="0"/>
                                          </a:rPr>
                                          <m:t>0</m:t>
                                        </m:r>
                                      </m:sup>
                                    </m:sSup>
                                  </m:e>
                                </m:mr>
                                <m:mr>
                                  <m:e>
                                    <m:r>
                                      <a:rPr lang="en-US" b="0" i="1" smtClean="0">
                                        <a:latin typeface="Cambria Math" panose="02040503050406030204" pitchFamily="18" charset="0"/>
                                        <a:ea typeface="Cambria Math" panose="02040503050406030204" pitchFamily="18" charset="0"/>
                                      </a:rPr>
                                      <m:t> </m:t>
                                    </m:r>
                                  </m:e>
                                </m:mr>
                                <m:mr>
                                  <m:e>
                                    <m:sSup>
                                      <m:sSupPr>
                                        <m:ctrlPr>
                                          <a:rPr lang="en-US" b="0" i="1" smtClean="0">
                                            <a:latin typeface="Cambria Math" panose="02040503050406030204" pitchFamily="18" charset="0"/>
                                            <a:ea typeface="Cambria Math" panose="02040503050406030204" pitchFamily="18" charset="0"/>
                                          </a:rPr>
                                        </m:ctrlPr>
                                      </m:sSupPr>
                                      <m:e>
                                        <m:r>
                                          <a:rPr lang="en-US" b="0" i="1" smtClean="0">
                                            <a:latin typeface="Cambria Math" panose="02040503050406030204" pitchFamily="18" charset="0"/>
                                            <a:ea typeface="Cambria Math" panose="02040503050406030204" pitchFamily="18" charset="0"/>
                                          </a:rPr>
                                          <m:t>77.2</m:t>
                                        </m:r>
                                      </m:e>
                                      <m:sup>
                                        <m:r>
                                          <a:rPr lang="en-US" b="0" i="1" smtClean="0">
                                            <a:latin typeface="Cambria Math" panose="02040503050406030204" pitchFamily="18" charset="0"/>
                                            <a:ea typeface="Cambria Math" panose="02040503050406030204" pitchFamily="18" charset="0"/>
                                          </a:rPr>
                                          <m:t>0</m:t>
                                        </m:r>
                                      </m:sup>
                                    </m:sSup>
                                  </m:e>
                                </m:mr>
                              </m:m>
                            </m:e>
                          </m:d>
                        </m:e>
                      </m:d>
                    </m:oMath>
                  </m:oMathPara>
                </a14:m>
                <a:endParaRPr lang="en-US" dirty="0"/>
              </a:p>
            </p:txBody>
          </p:sp>
        </mc:Choice>
        <mc:Fallback xmlns="">
          <p:sp>
            <p:nvSpPr>
              <p:cNvPr id="10" name="TextBox 9">
                <a:extLst>
                  <a:ext uri="{FF2B5EF4-FFF2-40B4-BE49-F238E27FC236}">
                    <a16:creationId xmlns:a16="http://schemas.microsoft.com/office/drawing/2014/main" id="{BA779F0F-61D7-6A55-D536-6A00489AE75F}"/>
                  </a:ext>
                </a:extLst>
              </p:cNvPr>
              <p:cNvSpPr txBox="1">
                <a:spLocks noRot="1" noChangeAspect="1" noMove="1" noResize="1" noEditPoints="1" noAdjustHandles="1" noChangeArrowheads="1" noChangeShapeType="1" noTextEdit="1"/>
              </p:cNvSpPr>
              <p:nvPr/>
            </p:nvSpPr>
            <p:spPr>
              <a:xfrm>
                <a:off x="2721454" y="4862958"/>
                <a:ext cx="2867708" cy="1025665"/>
              </a:xfrm>
              <a:prstGeom prst="rect">
                <a:avLst/>
              </a:prstGeom>
              <a:blipFill>
                <a:blip r:embed="rId5"/>
                <a:stretch>
                  <a:fillRect l="-39207" t="-235802" r="-33480" b="-330864"/>
                </a:stretch>
              </a:blipFill>
            </p:spPr>
            <p:txBody>
              <a:bodyPr/>
              <a:lstStyle/>
              <a:p>
                <a:r>
                  <a:rPr lang="en-US">
                    <a:noFill/>
                  </a:rPr>
                  <a:t> </a:t>
                </a:r>
              </a:p>
            </p:txBody>
          </p:sp>
        </mc:Fallback>
      </mc:AlternateContent>
      <p:cxnSp>
        <p:nvCxnSpPr>
          <p:cNvPr id="12" name="Straight Arrow Connector 11">
            <a:extLst>
              <a:ext uri="{FF2B5EF4-FFF2-40B4-BE49-F238E27FC236}">
                <a16:creationId xmlns:a16="http://schemas.microsoft.com/office/drawing/2014/main" id="{2CC6321B-58F0-BE59-16DE-168CF7594038}"/>
              </a:ext>
            </a:extLst>
          </p:cNvPr>
          <p:cNvCxnSpPr/>
          <p:nvPr/>
        </p:nvCxnSpPr>
        <p:spPr>
          <a:xfrm>
            <a:off x="6189785" y="5104563"/>
            <a:ext cx="793819" cy="0"/>
          </a:xfrm>
          <a:prstGeom prst="straightConnector1">
            <a:avLst/>
          </a:prstGeom>
          <a:ln w="19050">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13" name="Straight Arrow Connector 12">
            <a:extLst>
              <a:ext uri="{FF2B5EF4-FFF2-40B4-BE49-F238E27FC236}">
                <a16:creationId xmlns:a16="http://schemas.microsoft.com/office/drawing/2014/main" id="{9D36A085-8896-EA3E-B0D3-34FC84CF893C}"/>
              </a:ext>
            </a:extLst>
          </p:cNvPr>
          <p:cNvCxnSpPr/>
          <p:nvPr/>
        </p:nvCxnSpPr>
        <p:spPr>
          <a:xfrm>
            <a:off x="6189784" y="5689042"/>
            <a:ext cx="793819" cy="0"/>
          </a:xfrm>
          <a:prstGeom prst="straightConnector1">
            <a:avLst/>
          </a:prstGeom>
          <a:ln w="19050">
            <a:solidFill>
              <a:srgbClr val="C00000"/>
            </a:solidFill>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14" name="TextBox 13">
                <a:extLst>
                  <a:ext uri="{FF2B5EF4-FFF2-40B4-BE49-F238E27FC236}">
                    <a16:creationId xmlns:a16="http://schemas.microsoft.com/office/drawing/2014/main" id="{A7020FC0-7DE3-6A54-591A-4C492E07B6A8}"/>
                  </a:ext>
                </a:extLst>
              </p:cNvPr>
              <p:cNvSpPr txBox="1"/>
              <p:nvPr/>
            </p:nvSpPr>
            <p:spPr>
              <a:xfrm>
                <a:off x="7325302" y="4932657"/>
                <a:ext cx="1326517" cy="276999"/>
              </a:xfrm>
              <a:prstGeom prst="rect">
                <a:avLst/>
              </a:prstGeom>
              <a:noFill/>
            </p:spPr>
            <p:txBody>
              <a:bodyPr wrap="none" lIns="0" tIns="0" rIns="0" bIns="0" rtlCol="0">
                <a:spAutoFit/>
              </a:bodyPr>
              <a:lstStyle/>
              <a:p>
                <a:pPr/>
                <a14:m>
                  <m:oMathPara xmlns:m="http://schemas.openxmlformats.org/officeDocument/2006/math">
                    <m:oMath>
                      <m:sSub>
                        <m:sSubPr>
                          <m:ctrlPr>
                            <a:rPr lang="en-US" i="1" smtClean="0">
                              <a:latin typeface="Cambria Math" panose="02040503050406030204" pitchFamily="18" charset="0"/>
                              <a:ea typeface="Cambria Math" panose="02040503050406030204" pitchFamily="18" charset="0"/>
                            </a:rPr>
                          </m:ctrlPr>
                        </m:sSubPr>
                        <m:e>
                          <m:r>
                            <a:rPr lang="en-US" i="1" smtClean="0">
                              <a:latin typeface="Cambria Math" panose="02040503050406030204" pitchFamily="18" charset="0"/>
                              <a:ea typeface="Cambria Math" panose="02040503050406030204" pitchFamily="18" charset="0"/>
                            </a:rPr>
                            <m:t>𝜃</m:t>
                          </m:r>
                        </m:e>
                        <m:sub>
                          <m:r>
                            <a:rPr lang="en-US" b="0" i="1" smtClean="0">
                              <a:latin typeface="Cambria Math" panose="02040503050406030204" pitchFamily="18" charset="0"/>
                            </a:rPr>
                            <m:t>𝑙𝑜𝑤</m:t>
                          </m:r>
                        </m:sub>
                      </m:sSub>
                      <m:r>
                        <a:rPr lang="en-US" b="0" i="1" smtClean="0">
                          <a:latin typeface="Cambria Math" panose="02040503050406030204" pitchFamily="18" charset="0"/>
                        </a:rPr>
                        <m:t>=</m:t>
                      </m:r>
                      <m:sSup>
                        <m:sSupPr>
                          <m:ctrlPr>
                            <a:rPr lang="en-US" b="0" i="1" smtClean="0">
                              <a:latin typeface="Cambria Math" panose="02040503050406030204" pitchFamily="18" charset="0"/>
                            </a:rPr>
                          </m:ctrlPr>
                        </m:sSupPr>
                        <m:e>
                          <m:r>
                            <a:rPr lang="en-US" b="0" i="1" smtClean="0">
                              <a:latin typeface="Cambria Math" panose="02040503050406030204" pitchFamily="18" charset="0"/>
                            </a:rPr>
                            <m:t>50.1</m:t>
                          </m:r>
                        </m:e>
                        <m:sup>
                          <m:r>
                            <a:rPr lang="en-US" b="0" i="1" smtClean="0">
                              <a:latin typeface="Cambria Math" panose="02040503050406030204" pitchFamily="18" charset="0"/>
                            </a:rPr>
                            <m:t>0</m:t>
                          </m:r>
                        </m:sup>
                      </m:sSup>
                    </m:oMath>
                  </m:oMathPara>
                </a14:m>
                <a:endParaRPr lang="en-US" dirty="0"/>
              </a:p>
            </p:txBody>
          </p:sp>
        </mc:Choice>
        <mc:Fallback xmlns="">
          <p:sp>
            <p:nvSpPr>
              <p:cNvPr id="14" name="TextBox 13">
                <a:extLst>
                  <a:ext uri="{FF2B5EF4-FFF2-40B4-BE49-F238E27FC236}">
                    <a16:creationId xmlns:a16="http://schemas.microsoft.com/office/drawing/2014/main" id="{A7020FC0-7DE3-6A54-591A-4C492E07B6A8}"/>
                  </a:ext>
                </a:extLst>
              </p:cNvPr>
              <p:cNvSpPr txBox="1">
                <a:spLocks noRot="1" noChangeAspect="1" noMove="1" noResize="1" noEditPoints="1" noAdjustHandles="1" noChangeArrowheads="1" noChangeShapeType="1" noTextEdit="1"/>
              </p:cNvSpPr>
              <p:nvPr/>
            </p:nvSpPr>
            <p:spPr>
              <a:xfrm>
                <a:off x="7325302" y="4932657"/>
                <a:ext cx="1326517" cy="276999"/>
              </a:xfrm>
              <a:prstGeom prst="rect">
                <a:avLst/>
              </a:prstGeom>
              <a:blipFill>
                <a:blip r:embed="rId6"/>
                <a:stretch>
                  <a:fillRect l="-2830" t="-4348" r="-943" b="-13043"/>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5" name="TextBox 14">
                <a:extLst>
                  <a:ext uri="{FF2B5EF4-FFF2-40B4-BE49-F238E27FC236}">
                    <a16:creationId xmlns:a16="http://schemas.microsoft.com/office/drawing/2014/main" id="{07B9DA07-9C3A-D9D9-3F24-E1155B068EA7}"/>
                  </a:ext>
                </a:extLst>
              </p:cNvPr>
              <p:cNvSpPr txBox="1"/>
              <p:nvPr/>
            </p:nvSpPr>
            <p:spPr>
              <a:xfrm>
                <a:off x="7325301" y="5550542"/>
                <a:ext cx="1408271" cy="305084"/>
              </a:xfrm>
              <a:prstGeom prst="rect">
                <a:avLst/>
              </a:prstGeom>
              <a:noFill/>
            </p:spPr>
            <p:txBody>
              <a:bodyPr wrap="none" lIns="0" tIns="0" rIns="0" bIns="0" rtlCol="0">
                <a:spAutoFit/>
              </a:bodyPr>
              <a:lstStyle/>
              <a:p>
                <a:pPr/>
                <a14:m>
                  <m:oMathPara xmlns:m="http://schemas.openxmlformats.org/officeDocument/2006/math">
                    <m:oMath>
                      <m:sSub>
                        <m:sSubPr>
                          <m:ctrlPr>
                            <a:rPr lang="en-US" i="1" smtClean="0">
                              <a:latin typeface="Cambria Math" panose="02040503050406030204" pitchFamily="18" charset="0"/>
                              <a:ea typeface="Cambria Math" panose="02040503050406030204" pitchFamily="18" charset="0"/>
                            </a:rPr>
                          </m:ctrlPr>
                        </m:sSubPr>
                        <m:e>
                          <m:r>
                            <a:rPr lang="en-US" i="1" smtClean="0">
                              <a:latin typeface="Cambria Math" panose="02040503050406030204" pitchFamily="18" charset="0"/>
                              <a:ea typeface="Cambria Math" panose="02040503050406030204" pitchFamily="18" charset="0"/>
                            </a:rPr>
                            <m:t>𝜃</m:t>
                          </m:r>
                        </m:e>
                        <m:sub>
                          <m:r>
                            <a:rPr lang="en-US" b="0" i="1" smtClean="0">
                              <a:latin typeface="Cambria Math" panose="02040503050406030204" pitchFamily="18" charset="0"/>
                            </a:rPr>
                            <m:t>ℎ𝑖𝑔ℎ</m:t>
                          </m:r>
                        </m:sub>
                      </m:sSub>
                      <m:r>
                        <a:rPr lang="en-US" b="0" i="1" smtClean="0">
                          <a:latin typeface="Cambria Math" panose="02040503050406030204" pitchFamily="18" charset="0"/>
                        </a:rPr>
                        <m:t>=</m:t>
                      </m:r>
                      <m:sSup>
                        <m:sSupPr>
                          <m:ctrlPr>
                            <a:rPr lang="en-US" b="0" i="1" smtClean="0">
                              <a:latin typeface="Cambria Math" panose="02040503050406030204" pitchFamily="18" charset="0"/>
                            </a:rPr>
                          </m:ctrlPr>
                        </m:sSupPr>
                        <m:e>
                          <m:r>
                            <a:rPr lang="en-US" b="0" i="1" smtClean="0">
                              <a:latin typeface="Cambria Math" panose="02040503050406030204" pitchFamily="18" charset="0"/>
                            </a:rPr>
                            <m:t>75.7</m:t>
                          </m:r>
                        </m:e>
                        <m:sup>
                          <m:r>
                            <a:rPr lang="en-US" b="0" i="1" smtClean="0">
                              <a:latin typeface="Cambria Math" panose="02040503050406030204" pitchFamily="18" charset="0"/>
                            </a:rPr>
                            <m:t>0</m:t>
                          </m:r>
                        </m:sup>
                      </m:sSup>
                    </m:oMath>
                  </m:oMathPara>
                </a14:m>
                <a:endParaRPr lang="en-US" dirty="0"/>
              </a:p>
            </p:txBody>
          </p:sp>
        </mc:Choice>
        <mc:Fallback xmlns="">
          <p:sp>
            <p:nvSpPr>
              <p:cNvPr id="15" name="TextBox 14">
                <a:extLst>
                  <a:ext uri="{FF2B5EF4-FFF2-40B4-BE49-F238E27FC236}">
                    <a16:creationId xmlns:a16="http://schemas.microsoft.com/office/drawing/2014/main" id="{07B9DA07-9C3A-D9D9-3F24-E1155B068EA7}"/>
                  </a:ext>
                </a:extLst>
              </p:cNvPr>
              <p:cNvSpPr txBox="1">
                <a:spLocks noRot="1" noChangeAspect="1" noMove="1" noResize="1" noEditPoints="1" noAdjustHandles="1" noChangeArrowheads="1" noChangeShapeType="1" noTextEdit="1"/>
              </p:cNvSpPr>
              <p:nvPr/>
            </p:nvSpPr>
            <p:spPr>
              <a:xfrm>
                <a:off x="7325301" y="5550542"/>
                <a:ext cx="1408271" cy="305084"/>
              </a:xfrm>
              <a:prstGeom prst="rect">
                <a:avLst/>
              </a:prstGeom>
              <a:blipFill>
                <a:blip r:embed="rId7"/>
                <a:stretch>
                  <a:fillRect l="-2679" t="-4000" r="-1786" b="-28000"/>
                </a:stretch>
              </a:blipFill>
            </p:spPr>
            <p:txBody>
              <a:bodyPr/>
              <a:lstStyle/>
              <a:p>
                <a:r>
                  <a:rPr lang="en-US">
                    <a:noFill/>
                  </a:rPr>
                  <a:t> </a:t>
                </a:r>
              </a:p>
            </p:txBody>
          </p:sp>
        </mc:Fallback>
      </mc:AlternateContent>
    </p:spTree>
    <p:extLst>
      <p:ext uri="{BB962C8B-B14F-4D97-AF65-F5344CB8AC3E}">
        <p14:creationId xmlns:p14="http://schemas.microsoft.com/office/powerpoint/2010/main" val="8869143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22634C5-B45F-10C1-6247-706F9D5DCF7E}"/>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D9BDC894-B8D4-3F37-7B37-F36B90467853}"/>
              </a:ext>
            </a:extLst>
          </p:cNvPr>
          <p:cNvSpPr txBox="1"/>
          <p:nvPr/>
        </p:nvSpPr>
        <p:spPr>
          <a:xfrm>
            <a:off x="277906" y="1297466"/>
            <a:ext cx="6094324" cy="369332"/>
          </a:xfrm>
          <a:prstGeom prst="rect">
            <a:avLst/>
          </a:prstGeom>
          <a:noFill/>
        </p:spPr>
        <p:txBody>
          <a:bodyPr wrap="square">
            <a:spAutoFit/>
          </a:bodyPr>
          <a:lstStyle/>
          <a:p>
            <a:r>
              <a:rPr lang="en-US" sz="1800" dirty="0">
                <a:latin typeface="Times New Roman" panose="02020603050405020304" pitchFamily="18" charset="0"/>
                <a:cs typeface="Times New Roman" panose="02020603050405020304" pitchFamily="18" charset="0"/>
              </a:rPr>
              <a:t>Example 5 Solution:</a:t>
            </a:r>
          </a:p>
        </p:txBody>
      </p:sp>
      <p:sp>
        <p:nvSpPr>
          <p:cNvPr id="5" name="TextBox 4">
            <a:extLst>
              <a:ext uri="{FF2B5EF4-FFF2-40B4-BE49-F238E27FC236}">
                <a16:creationId xmlns:a16="http://schemas.microsoft.com/office/drawing/2014/main" id="{8FC022BF-7A23-EC92-6A5E-549FB6BD533C}"/>
              </a:ext>
            </a:extLst>
          </p:cNvPr>
          <p:cNvSpPr txBox="1"/>
          <p:nvPr/>
        </p:nvSpPr>
        <p:spPr>
          <a:xfrm>
            <a:off x="277906" y="197224"/>
            <a:ext cx="11116235" cy="892552"/>
          </a:xfrm>
          <a:prstGeom prst="rect">
            <a:avLst/>
          </a:prstGeom>
          <a:noFill/>
        </p:spPr>
        <p:txBody>
          <a:bodyPr wrap="square" rtlCol="0">
            <a:spAutoFit/>
          </a:bodyPr>
          <a:lstStyle/>
          <a:p>
            <a:r>
              <a:rPr lang="en-US" sz="2600" dirty="0">
                <a:latin typeface="Times New Roman" panose="02020603050405020304" pitchFamily="18" charset="0"/>
                <a:cs typeface="Times New Roman" panose="02020603050405020304" pitchFamily="18" charset="0"/>
              </a:rPr>
              <a:t>Motion in 2D</a:t>
            </a:r>
          </a:p>
          <a:p>
            <a:r>
              <a:rPr lang="en-US" sz="2600" dirty="0">
                <a:latin typeface="Times New Roman" panose="02020603050405020304" pitchFamily="18" charset="0"/>
                <a:cs typeface="Times New Roman" panose="02020603050405020304" pitchFamily="18" charset="0"/>
              </a:rPr>
              <a:t>	- projectile motion</a:t>
            </a:r>
          </a:p>
        </p:txBody>
      </p:sp>
      <mc:AlternateContent xmlns:mc="http://schemas.openxmlformats.org/markup-compatibility/2006" xmlns:a14="http://schemas.microsoft.com/office/drawing/2010/main">
        <mc:Choice Requires="a14">
          <p:sp>
            <p:nvSpPr>
              <p:cNvPr id="2" name="TextBox 1">
                <a:extLst>
                  <a:ext uri="{FF2B5EF4-FFF2-40B4-BE49-F238E27FC236}">
                    <a16:creationId xmlns:a16="http://schemas.microsoft.com/office/drawing/2014/main" id="{3C908DB4-F575-C925-93AE-31D741997FAE}"/>
                  </a:ext>
                </a:extLst>
              </p:cNvPr>
              <p:cNvSpPr txBox="1"/>
              <p:nvPr/>
            </p:nvSpPr>
            <p:spPr>
              <a:xfrm>
                <a:off x="425330" y="1861715"/>
                <a:ext cx="10821385" cy="391902"/>
              </a:xfrm>
              <a:prstGeom prst="rect">
                <a:avLst/>
              </a:prstGeom>
              <a:noFill/>
            </p:spPr>
            <p:txBody>
              <a:bodyPr wrap="square" rtlCol="0">
                <a:spAutoFit/>
              </a:bodyPr>
              <a:lstStyle/>
              <a:p>
                <a:r>
                  <a:rPr lang="en-US" dirty="0">
                    <a:latin typeface="Times New Roman" panose="02020603050405020304" pitchFamily="18" charset="0"/>
                    <a:cs typeface="Times New Roman" panose="02020603050405020304" pitchFamily="18" charset="0"/>
                  </a:rPr>
                  <a:t>The time of flight of the projectile at angles </a:t>
                </a:r>
                <a14:m>
                  <m:oMath xmlns:m="http://schemas.openxmlformats.org/officeDocument/2006/math">
                    <m:sSub>
                      <m:sSubPr>
                        <m:ctrlPr>
                          <a:rPr lang="en-US" i="1">
                            <a:latin typeface="Cambria Math" panose="02040503050406030204" pitchFamily="18" charset="0"/>
                            <a:ea typeface="Cambria Math" panose="02040503050406030204" pitchFamily="18" charset="0"/>
                          </a:rPr>
                        </m:ctrlPr>
                      </m:sSubPr>
                      <m:e>
                        <m:r>
                          <a:rPr lang="en-US" i="1">
                            <a:latin typeface="Cambria Math" panose="02040503050406030204" pitchFamily="18" charset="0"/>
                            <a:ea typeface="Cambria Math" panose="02040503050406030204" pitchFamily="18" charset="0"/>
                          </a:rPr>
                          <m:t>𝜃</m:t>
                        </m:r>
                      </m:e>
                      <m:sub>
                        <m:r>
                          <a:rPr lang="en-US" i="1">
                            <a:latin typeface="Cambria Math" panose="02040503050406030204" pitchFamily="18" charset="0"/>
                          </a:rPr>
                          <m:t>𝑙𝑜𝑤</m:t>
                        </m:r>
                      </m:sub>
                    </m:sSub>
                  </m:oMath>
                </a14:m>
                <a:r>
                  <a:rPr lang="en-US" dirty="0">
                    <a:latin typeface="Times New Roman" panose="02020603050405020304" pitchFamily="18" charset="0"/>
                    <a:cs typeface="Times New Roman" panose="02020603050405020304" pitchFamily="18" charset="0"/>
                  </a:rPr>
                  <a:t> and </a:t>
                </a:r>
                <a14:m>
                  <m:oMath xmlns:m="http://schemas.openxmlformats.org/officeDocument/2006/math">
                    <m:sSub>
                      <m:sSubPr>
                        <m:ctrlPr>
                          <a:rPr lang="en-US" i="1">
                            <a:latin typeface="Cambria Math" panose="02040503050406030204" pitchFamily="18" charset="0"/>
                            <a:ea typeface="Cambria Math" panose="02040503050406030204" pitchFamily="18" charset="0"/>
                          </a:rPr>
                        </m:ctrlPr>
                      </m:sSubPr>
                      <m:e>
                        <m:r>
                          <a:rPr lang="en-US" i="1">
                            <a:latin typeface="Cambria Math" panose="02040503050406030204" pitchFamily="18" charset="0"/>
                            <a:ea typeface="Cambria Math" panose="02040503050406030204" pitchFamily="18" charset="0"/>
                          </a:rPr>
                          <m:t>𝜃</m:t>
                        </m:r>
                      </m:e>
                      <m:sub>
                        <m:r>
                          <a:rPr lang="en-US" i="1">
                            <a:latin typeface="Cambria Math" panose="02040503050406030204" pitchFamily="18" charset="0"/>
                          </a:rPr>
                          <m:t>ℎ𝑖𝑔ℎ</m:t>
                        </m:r>
                      </m:sub>
                    </m:sSub>
                  </m:oMath>
                </a14:m>
                <a:r>
                  <a:rPr lang="en-US" dirty="0">
                    <a:latin typeface="Times New Roman" panose="02020603050405020304" pitchFamily="18" charset="0"/>
                    <a:cs typeface="Times New Roman" panose="02020603050405020304" pitchFamily="18" charset="0"/>
                  </a:rPr>
                  <a:t> assuming that they start and end at the same height. </a:t>
                </a:r>
              </a:p>
            </p:txBody>
          </p:sp>
        </mc:Choice>
        <mc:Fallback xmlns="">
          <p:sp>
            <p:nvSpPr>
              <p:cNvPr id="2" name="TextBox 1">
                <a:extLst>
                  <a:ext uri="{FF2B5EF4-FFF2-40B4-BE49-F238E27FC236}">
                    <a16:creationId xmlns:a16="http://schemas.microsoft.com/office/drawing/2014/main" id="{3C908DB4-F575-C925-93AE-31D741997FAE}"/>
                  </a:ext>
                </a:extLst>
              </p:cNvPr>
              <p:cNvSpPr txBox="1">
                <a:spLocks noRot="1" noChangeAspect="1" noMove="1" noResize="1" noEditPoints="1" noAdjustHandles="1" noChangeArrowheads="1" noChangeShapeType="1" noTextEdit="1"/>
              </p:cNvSpPr>
              <p:nvPr/>
            </p:nvSpPr>
            <p:spPr>
              <a:xfrm>
                <a:off x="425330" y="1861715"/>
                <a:ext cx="10821385" cy="391902"/>
              </a:xfrm>
              <a:prstGeom prst="rect">
                <a:avLst/>
              </a:prstGeom>
              <a:blipFill>
                <a:blip r:embed="rId2"/>
                <a:stretch>
                  <a:fillRect l="-469" t="-6250" b="-15625"/>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6" name="TextBox 5">
                <a:extLst>
                  <a:ext uri="{FF2B5EF4-FFF2-40B4-BE49-F238E27FC236}">
                    <a16:creationId xmlns:a16="http://schemas.microsoft.com/office/drawing/2014/main" id="{1BCD200C-68C5-9936-074C-4DF5CBD58382}"/>
                  </a:ext>
                </a:extLst>
              </p:cNvPr>
              <p:cNvSpPr txBox="1"/>
              <p:nvPr/>
            </p:nvSpPr>
            <p:spPr>
              <a:xfrm>
                <a:off x="425329" y="3570999"/>
                <a:ext cx="1192456" cy="369332"/>
              </a:xfrm>
              <a:prstGeom prst="rect">
                <a:avLst/>
              </a:prstGeom>
              <a:noFill/>
            </p:spPr>
            <p:txBody>
              <a:bodyPr wrap="square">
                <a:spAutoFit/>
              </a:bodyPr>
              <a:lstStyle/>
              <a:p>
                <a:r>
                  <a:rPr lang="en-US" sz="1800" dirty="0">
                    <a:latin typeface="Times New Roman" panose="02020603050405020304" pitchFamily="18" charset="0"/>
                    <a:ea typeface="Cambria Math" panose="02040503050406030204" pitchFamily="18" charset="0"/>
                    <a:cs typeface="Times New Roman" panose="02020603050405020304" pitchFamily="18" charset="0"/>
                  </a:rPr>
                  <a:t>For </a:t>
                </a:r>
                <a14:m>
                  <m:oMath xmlns:m="http://schemas.openxmlformats.org/officeDocument/2006/math">
                    <m:sSub>
                      <m:sSubPr>
                        <m:ctrlPr>
                          <a:rPr lang="en-US" sz="1800" i="1">
                            <a:latin typeface="Cambria Math" panose="02040503050406030204" pitchFamily="18" charset="0"/>
                            <a:ea typeface="Cambria Math" panose="02040503050406030204" pitchFamily="18" charset="0"/>
                          </a:rPr>
                        </m:ctrlPr>
                      </m:sSubPr>
                      <m:e>
                        <m:r>
                          <a:rPr lang="en-US" sz="1800" i="1">
                            <a:latin typeface="Cambria Math" panose="02040503050406030204" pitchFamily="18" charset="0"/>
                            <a:ea typeface="Cambria Math" panose="02040503050406030204" pitchFamily="18" charset="0"/>
                          </a:rPr>
                          <m:t>𝜃</m:t>
                        </m:r>
                      </m:e>
                      <m:sub>
                        <m:r>
                          <a:rPr lang="en-US" sz="1800" i="1">
                            <a:latin typeface="Cambria Math" panose="02040503050406030204" pitchFamily="18" charset="0"/>
                          </a:rPr>
                          <m:t>𝑙𝑜𝑤</m:t>
                        </m:r>
                      </m:sub>
                    </m:sSub>
                  </m:oMath>
                </a14:m>
                <a:r>
                  <a:rPr lang="en-US" dirty="0"/>
                  <a:t>:</a:t>
                </a:r>
              </a:p>
            </p:txBody>
          </p:sp>
        </mc:Choice>
        <mc:Fallback xmlns="">
          <p:sp>
            <p:nvSpPr>
              <p:cNvPr id="6" name="TextBox 5">
                <a:extLst>
                  <a:ext uri="{FF2B5EF4-FFF2-40B4-BE49-F238E27FC236}">
                    <a16:creationId xmlns:a16="http://schemas.microsoft.com/office/drawing/2014/main" id="{1BCD200C-68C5-9936-074C-4DF5CBD58382}"/>
                  </a:ext>
                </a:extLst>
              </p:cNvPr>
              <p:cNvSpPr txBox="1">
                <a:spLocks noRot="1" noChangeAspect="1" noMove="1" noResize="1" noEditPoints="1" noAdjustHandles="1" noChangeArrowheads="1" noChangeShapeType="1" noTextEdit="1"/>
              </p:cNvSpPr>
              <p:nvPr/>
            </p:nvSpPr>
            <p:spPr>
              <a:xfrm>
                <a:off x="425329" y="3570999"/>
                <a:ext cx="1192456" cy="369332"/>
              </a:xfrm>
              <a:prstGeom prst="rect">
                <a:avLst/>
              </a:prstGeom>
              <a:blipFill>
                <a:blip r:embed="rId3"/>
                <a:stretch>
                  <a:fillRect l="-4211" t="-10000" b="-26667"/>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8" name="TextBox 7">
                <a:extLst>
                  <a:ext uri="{FF2B5EF4-FFF2-40B4-BE49-F238E27FC236}">
                    <a16:creationId xmlns:a16="http://schemas.microsoft.com/office/drawing/2014/main" id="{C1B25D57-AFDE-C4BB-18FE-767A98AF7181}"/>
                  </a:ext>
                </a:extLst>
              </p:cNvPr>
              <p:cNvSpPr txBox="1"/>
              <p:nvPr/>
            </p:nvSpPr>
            <p:spPr>
              <a:xfrm>
                <a:off x="435378" y="5167453"/>
                <a:ext cx="1483857" cy="391902"/>
              </a:xfrm>
              <a:prstGeom prst="rect">
                <a:avLst/>
              </a:prstGeom>
              <a:noFill/>
            </p:spPr>
            <p:txBody>
              <a:bodyPr wrap="square">
                <a:spAutoFit/>
              </a:bodyPr>
              <a:lstStyle/>
              <a:p>
                <a:r>
                  <a:rPr lang="en-US" sz="1800" dirty="0">
                    <a:latin typeface="Times New Roman" panose="02020603050405020304" pitchFamily="18" charset="0"/>
                    <a:ea typeface="Cambria Math" panose="02040503050406030204" pitchFamily="18" charset="0"/>
                    <a:cs typeface="Times New Roman" panose="02020603050405020304" pitchFamily="18" charset="0"/>
                  </a:rPr>
                  <a:t>For</a:t>
                </a:r>
                <a:r>
                  <a:rPr lang="en-US" sz="1800" dirty="0">
                    <a:ea typeface="Cambria Math" panose="02040503050406030204" pitchFamily="18" charset="0"/>
                  </a:rPr>
                  <a:t> </a:t>
                </a:r>
                <a14:m>
                  <m:oMath xmlns:m="http://schemas.openxmlformats.org/officeDocument/2006/math">
                    <m:sSub>
                      <m:sSubPr>
                        <m:ctrlPr>
                          <a:rPr lang="en-US" sz="1800" i="1">
                            <a:latin typeface="Cambria Math" panose="02040503050406030204" pitchFamily="18" charset="0"/>
                            <a:ea typeface="Cambria Math" panose="02040503050406030204" pitchFamily="18" charset="0"/>
                          </a:rPr>
                        </m:ctrlPr>
                      </m:sSubPr>
                      <m:e>
                        <m:r>
                          <a:rPr lang="en-US" sz="1800" i="1">
                            <a:latin typeface="Cambria Math" panose="02040503050406030204" pitchFamily="18" charset="0"/>
                            <a:ea typeface="Cambria Math" panose="02040503050406030204" pitchFamily="18" charset="0"/>
                          </a:rPr>
                          <m:t>𝜃</m:t>
                        </m:r>
                      </m:e>
                      <m:sub>
                        <m:r>
                          <a:rPr lang="en-US" sz="1800" i="1">
                            <a:latin typeface="Cambria Math" panose="02040503050406030204" pitchFamily="18" charset="0"/>
                          </a:rPr>
                          <m:t>ℎ𝑖𝑔ℎ</m:t>
                        </m:r>
                      </m:sub>
                    </m:sSub>
                    <m:r>
                      <a:rPr lang="en-US" sz="1800" b="0" i="1" smtClean="0">
                        <a:latin typeface="Cambria Math" panose="02040503050406030204" pitchFamily="18" charset="0"/>
                      </a:rPr>
                      <m:t>:</m:t>
                    </m:r>
                  </m:oMath>
                </a14:m>
                <a:endParaRPr lang="en-US" dirty="0"/>
              </a:p>
            </p:txBody>
          </p:sp>
        </mc:Choice>
        <mc:Fallback xmlns="">
          <p:sp>
            <p:nvSpPr>
              <p:cNvPr id="8" name="TextBox 7">
                <a:extLst>
                  <a:ext uri="{FF2B5EF4-FFF2-40B4-BE49-F238E27FC236}">
                    <a16:creationId xmlns:a16="http://schemas.microsoft.com/office/drawing/2014/main" id="{C1B25D57-AFDE-C4BB-18FE-767A98AF7181}"/>
                  </a:ext>
                </a:extLst>
              </p:cNvPr>
              <p:cNvSpPr txBox="1">
                <a:spLocks noRot="1" noChangeAspect="1" noMove="1" noResize="1" noEditPoints="1" noAdjustHandles="1" noChangeArrowheads="1" noChangeShapeType="1" noTextEdit="1"/>
              </p:cNvSpPr>
              <p:nvPr/>
            </p:nvSpPr>
            <p:spPr>
              <a:xfrm>
                <a:off x="435378" y="5167453"/>
                <a:ext cx="1483857" cy="391902"/>
              </a:xfrm>
              <a:prstGeom prst="rect">
                <a:avLst/>
              </a:prstGeom>
              <a:blipFill>
                <a:blip r:embed="rId4"/>
                <a:stretch>
                  <a:fillRect l="-3390" t="-9677" b="-16129"/>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0" name="TextBox 9">
                <a:extLst>
                  <a:ext uri="{FF2B5EF4-FFF2-40B4-BE49-F238E27FC236}">
                    <a16:creationId xmlns:a16="http://schemas.microsoft.com/office/drawing/2014/main" id="{3B6291C8-D5A0-71B0-AAC6-A9784520CEDB}"/>
                  </a:ext>
                </a:extLst>
              </p:cNvPr>
              <p:cNvSpPr txBox="1"/>
              <p:nvPr/>
            </p:nvSpPr>
            <p:spPr>
              <a:xfrm>
                <a:off x="203478" y="2407158"/>
                <a:ext cx="8498393" cy="1340880"/>
              </a:xfrm>
              <a:prstGeom prst="rect">
                <a:avLst/>
              </a:prstGeom>
              <a:noFill/>
            </p:spPr>
            <p:txBody>
              <a:bodyPr wrap="square">
                <a:spAutoFit/>
              </a:bodyPr>
              <a:lstStyle/>
              <a:p>
                <a:pPr/>
                <a14:m>
                  <m:oMathPara xmlns:m="http://schemas.openxmlformats.org/officeDocument/2006/math">
                    <m:oMath>
                      <m:sSub>
                        <m:sSubPr>
                          <m:ctrlPr>
                            <a:rPr lang="en-US" sz="1800" b="0" i="1" smtClean="0">
                              <a:latin typeface="Cambria Math" panose="02040503050406030204" pitchFamily="18" charset="0"/>
                            </a:rPr>
                          </m:ctrlPr>
                        </m:sSubPr>
                        <m:e>
                          <m:r>
                            <a:rPr lang="en-US" sz="1800" b="0" i="1" smtClean="0">
                              <a:latin typeface="Cambria Math" panose="02040503050406030204" pitchFamily="18" charset="0"/>
                            </a:rPr>
                            <m:t>𝑦</m:t>
                          </m:r>
                        </m:e>
                        <m:sub>
                          <m:r>
                            <a:rPr lang="en-US" sz="1800" i="1">
                              <a:latin typeface="Cambria Math" panose="02040503050406030204" pitchFamily="18" charset="0"/>
                            </a:rPr>
                            <m:t>𝑓</m:t>
                          </m:r>
                        </m:sub>
                      </m:sSub>
                      <m:r>
                        <a:rPr lang="en-US" sz="1800" i="1">
                          <a:latin typeface="Cambria Math" panose="02040503050406030204" pitchFamily="18" charset="0"/>
                        </a:rPr>
                        <m:t>=</m:t>
                      </m:r>
                      <m:sSub>
                        <m:sSubPr>
                          <m:ctrlPr>
                            <a:rPr lang="en-US" sz="1800" b="0" i="1" smtClean="0">
                              <a:latin typeface="Cambria Math" panose="02040503050406030204" pitchFamily="18" charset="0"/>
                            </a:rPr>
                          </m:ctrlPr>
                        </m:sSubPr>
                        <m:e>
                          <m:r>
                            <a:rPr lang="en-US" sz="1800" b="0" i="1" smtClean="0">
                              <a:latin typeface="Cambria Math" panose="02040503050406030204" pitchFamily="18" charset="0"/>
                            </a:rPr>
                            <m:t>𝑦</m:t>
                          </m:r>
                        </m:e>
                        <m:sub>
                          <m:r>
                            <a:rPr lang="en-US" sz="1800" i="1">
                              <a:latin typeface="Cambria Math" panose="02040503050406030204" pitchFamily="18" charset="0"/>
                            </a:rPr>
                            <m:t>𝑖</m:t>
                          </m:r>
                        </m:sub>
                      </m:sSub>
                      <m:r>
                        <a:rPr lang="en-US" sz="1800" i="1">
                          <a:latin typeface="Cambria Math" panose="02040503050406030204" pitchFamily="18" charset="0"/>
                        </a:rPr>
                        <m:t>+</m:t>
                      </m:r>
                      <m:sSub>
                        <m:sSubPr>
                          <m:ctrlPr>
                            <a:rPr lang="en-US" sz="1800" i="1">
                              <a:latin typeface="Cambria Math" panose="02040503050406030204" pitchFamily="18" charset="0"/>
                            </a:rPr>
                          </m:ctrlPr>
                        </m:sSubPr>
                        <m:e>
                          <m:r>
                            <a:rPr lang="en-US" sz="1800" i="1">
                              <a:latin typeface="Cambria Math" panose="02040503050406030204" pitchFamily="18" charset="0"/>
                            </a:rPr>
                            <m:t>𝑣</m:t>
                          </m:r>
                        </m:e>
                        <m:sub>
                          <m:r>
                            <a:rPr lang="en-US" sz="1800" i="1">
                              <a:latin typeface="Cambria Math" panose="02040503050406030204" pitchFamily="18" charset="0"/>
                            </a:rPr>
                            <m:t>𝑖</m:t>
                          </m:r>
                          <m:r>
                            <a:rPr lang="en-US" sz="1800" b="0" i="1" smtClean="0">
                              <a:latin typeface="Cambria Math" panose="02040503050406030204" pitchFamily="18" charset="0"/>
                            </a:rPr>
                            <m:t>𝑦</m:t>
                          </m:r>
                        </m:sub>
                      </m:sSub>
                      <m:r>
                        <a:rPr lang="en-US" sz="1800" i="1">
                          <a:latin typeface="Cambria Math" panose="02040503050406030204" pitchFamily="18" charset="0"/>
                        </a:rPr>
                        <m:t>𝑡</m:t>
                      </m:r>
                      <m:r>
                        <a:rPr lang="en-US" sz="1800" i="1">
                          <a:latin typeface="Cambria Math" panose="02040503050406030204" pitchFamily="18" charset="0"/>
                        </a:rPr>
                        <m:t>+</m:t>
                      </m:r>
                      <m:box>
                        <m:boxPr>
                          <m:ctrlPr>
                            <a:rPr lang="en-US" sz="1800" b="0" i="1" smtClean="0">
                              <a:latin typeface="Cambria Math" panose="02040503050406030204" pitchFamily="18" charset="0"/>
                            </a:rPr>
                          </m:ctrlPr>
                        </m:boxPr>
                        <m:e>
                          <m:f>
                            <m:fPr>
                              <m:ctrlPr>
                                <a:rPr lang="en-US" sz="1800" b="0" i="1" smtClean="0">
                                  <a:latin typeface="Cambria Math" panose="02040503050406030204" pitchFamily="18" charset="0"/>
                                </a:rPr>
                              </m:ctrlPr>
                            </m:fPr>
                            <m:num>
                              <m:r>
                                <a:rPr lang="en-US" sz="1800" b="0" i="1" smtClean="0">
                                  <a:latin typeface="Cambria Math" panose="02040503050406030204" pitchFamily="18" charset="0"/>
                                </a:rPr>
                                <m:t>1</m:t>
                              </m:r>
                            </m:num>
                            <m:den>
                              <m:r>
                                <a:rPr lang="en-US" sz="1800" b="0" i="1" smtClean="0">
                                  <a:latin typeface="Cambria Math" panose="02040503050406030204" pitchFamily="18" charset="0"/>
                                </a:rPr>
                                <m:t>2</m:t>
                              </m:r>
                            </m:den>
                          </m:f>
                        </m:e>
                      </m:box>
                      <m:sSub>
                        <m:sSubPr>
                          <m:ctrlPr>
                            <a:rPr lang="en-US" sz="1800" i="1">
                              <a:latin typeface="Cambria Math" panose="02040503050406030204" pitchFamily="18" charset="0"/>
                            </a:rPr>
                          </m:ctrlPr>
                        </m:sSubPr>
                        <m:e>
                          <m:r>
                            <a:rPr lang="en-US" sz="1800" i="1">
                              <a:latin typeface="Cambria Math" panose="02040503050406030204" pitchFamily="18" charset="0"/>
                            </a:rPr>
                            <m:t>𝑎</m:t>
                          </m:r>
                        </m:e>
                        <m:sub>
                          <m:r>
                            <a:rPr lang="en-US" sz="1800" b="0" i="1" smtClean="0">
                              <a:latin typeface="Cambria Math" panose="02040503050406030204" pitchFamily="18" charset="0"/>
                            </a:rPr>
                            <m:t>𝑦</m:t>
                          </m:r>
                        </m:sub>
                      </m:sSub>
                      <m:sSup>
                        <m:sSupPr>
                          <m:ctrlPr>
                            <a:rPr lang="en-US" sz="1800" i="1">
                              <a:latin typeface="Cambria Math" panose="02040503050406030204" pitchFamily="18" charset="0"/>
                            </a:rPr>
                          </m:ctrlPr>
                        </m:sSupPr>
                        <m:e>
                          <m:r>
                            <a:rPr lang="en-US" sz="1800" i="1">
                              <a:latin typeface="Cambria Math" panose="02040503050406030204" pitchFamily="18" charset="0"/>
                            </a:rPr>
                            <m:t>𝑡</m:t>
                          </m:r>
                        </m:e>
                        <m:sup>
                          <m:r>
                            <a:rPr lang="en-US" sz="1800" i="1">
                              <a:latin typeface="Cambria Math" panose="02040503050406030204" pitchFamily="18" charset="0"/>
                            </a:rPr>
                            <m:t>2</m:t>
                          </m:r>
                        </m:sup>
                      </m:sSup>
                      <m:r>
                        <a:rPr lang="en-US" sz="1800" i="1" smtClean="0">
                          <a:latin typeface="Cambria Math" panose="02040503050406030204" pitchFamily="18" charset="0"/>
                          <a:ea typeface="Cambria Math" panose="02040503050406030204" pitchFamily="18" charset="0"/>
                        </a:rPr>
                        <m:t>→</m:t>
                      </m:r>
                      <m:r>
                        <a:rPr lang="en-US" sz="1800" b="0" i="1" smtClean="0">
                          <a:latin typeface="Cambria Math" panose="02040503050406030204" pitchFamily="18" charset="0"/>
                          <a:ea typeface="Cambria Math" panose="02040503050406030204" pitchFamily="18" charset="0"/>
                        </a:rPr>
                        <m:t>0=</m:t>
                      </m:r>
                      <m:d>
                        <m:dPr>
                          <m:ctrlPr>
                            <a:rPr lang="en-US" i="1">
                              <a:latin typeface="Cambria Math" panose="02040503050406030204" pitchFamily="18" charset="0"/>
                            </a:rPr>
                          </m:ctrlPr>
                        </m:dPr>
                        <m:e>
                          <m:sSub>
                            <m:sSubPr>
                              <m:ctrlPr>
                                <a:rPr lang="en-US" i="1">
                                  <a:latin typeface="Cambria Math" panose="02040503050406030204" pitchFamily="18" charset="0"/>
                                </a:rPr>
                              </m:ctrlPr>
                            </m:sSubPr>
                            <m:e>
                              <m:r>
                                <a:rPr lang="en-US" i="1">
                                  <a:latin typeface="Cambria Math" panose="02040503050406030204" pitchFamily="18" charset="0"/>
                                </a:rPr>
                                <m:t>𝑣</m:t>
                              </m:r>
                            </m:e>
                            <m:sub>
                              <m:r>
                                <a:rPr lang="en-US" i="1">
                                  <a:latin typeface="Cambria Math" panose="02040503050406030204" pitchFamily="18" charset="0"/>
                                </a:rPr>
                                <m:t>𝑖𝑦</m:t>
                              </m:r>
                            </m:sub>
                          </m:sSub>
                          <m:r>
                            <a:rPr lang="en-US" b="0" i="1" smtClean="0">
                              <a:latin typeface="Cambria Math" panose="02040503050406030204" pitchFamily="18" charset="0"/>
                            </a:rPr>
                            <m:t>−</m:t>
                          </m:r>
                          <m:box>
                            <m:boxPr>
                              <m:ctrlPr>
                                <a:rPr lang="en-US" b="0" i="1" smtClean="0">
                                  <a:latin typeface="Cambria Math" panose="02040503050406030204" pitchFamily="18" charset="0"/>
                                </a:rPr>
                              </m:ctrlPr>
                            </m:boxPr>
                            <m:e>
                              <m:f>
                                <m:fPr>
                                  <m:ctrlPr>
                                    <a:rPr lang="en-US" b="0" i="1" smtClean="0">
                                      <a:latin typeface="Cambria Math" panose="02040503050406030204" pitchFamily="18" charset="0"/>
                                    </a:rPr>
                                  </m:ctrlPr>
                                </m:fPr>
                                <m:num>
                                  <m:r>
                                    <a:rPr lang="en-US" b="0" i="1" smtClean="0">
                                      <a:latin typeface="Cambria Math" panose="02040503050406030204" pitchFamily="18" charset="0"/>
                                    </a:rPr>
                                    <m:t>1</m:t>
                                  </m:r>
                                </m:num>
                                <m:den>
                                  <m:r>
                                    <a:rPr lang="en-US" b="0" i="1" smtClean="0">
                                      <a:latin typeface="Cambria Math" panose="02040503050406030204" pitchFamily="18" charset="0"/>
                                    </a:rPr>
                                    <m:t>2</m:t>
                                  </m:r>
                                </m:den>
                              </m:f>
                            </m:e>
                          </m:box>
                          <m:r>
                            <a:rPr lang="en-US" b="0" i="1" smtClean="0">
                              <a:latin typeface="Cambria Math" panose="02040503050406030204" pitchFamily="18" charset="0"/>
                            </a:rPr>
                            <m:t>𝑔</m:t>
                          </m:r>
                        </m:e>
                      </m:d>
                      <m:r>
                        <a:rPr lang="en-US" sz="1800" b="0" i="1" smtClean="0">
                          <a:latin typeface="Cambria Math" panose="02040503050406030204" pitchFamily="18" charset="0"/>
                          <a:ea typeface="Cambria Math" panose="02040503050406030204" pitchFamily="18" charset="0"/>
                        </a:rPr>
                        <m:t>𝑡</m:t>
                      </m:r>
                      <m:r>
                        <a:rPr lang="en-US" sz="1800" b="0" i="1" smtClean="0">
                          <a:latin typeface="Cambria Math" panose="02040503050406030204" pitchFamily="18" charset="0"/>
                          <a:ea typeface="Cambria Math" panose="02040503050406030204" pitchFamily="18" charset="0"/>
                        </a:rPr>
                        <m:t>→</m:t>
                      </m:r>
                      <m:d>
                        <m:dPr>
                          <m:begChr m:val="{"/>
                          <m:endChr m:val=""/>
                          <m:ctrlPr>
                            <a:rPr lang="en-US" sz="1800" b="0" i="1" smtClean="0">
                              <a:latin typeface="Cambria Math" panose="02040503050406030204" pitchFamily="18" charset="0"/>
                              <a:ea typeface="Cambria Math" panose="02040503050406030204" pitchFamily="18" charset="0"/>
                            </a:rPr>
                          </m:ctrlPr>
                        </m:dPr>
                        <m:e>
                          <m:m>
                            <m:mPr>
                              <m:mcs>
                                <m:mc>
                                  <m:mcPr>
                                    <m:count m:val="1"/>
                                    <m:mcJc m:val="center"/>
                                  </m:mcPr>
                                </m:mc>
                              </m:mcs>
                              <m:ctrlPr>
                                <a:rPr lang="en-US" sz="1800" b="0" i="1" smtClean="0">
                                  <a:latin typeface="Cambria Math" panose="02040503050406030204" pitchFamily="18" charset="0"/>
                                  <a:ea typeface="Cambria Math" panose="02040503050406030204" pitchFamily="18" charset="0"/>
                                </a:rPr>
                              </m:ctrlPr>
                            </m:mPr>
                            <m:mr>
                              <m:e>
                                <m:r>
                                  <m:rPr>
                                    <m:brk m:alnAt="7"/>
                                  </m:rPr>
                                  <a:rPr lang="en-US" sz="1800" b="0" i="1" smtClean="0">
                                    <a:latin typeface="Cambria Math" panose="02040503050406030204" pitchFamily="18" charset="0"/>
                                    <a:ea typeface="Cambria Math" panose="02040503050406030204" pitchFamily="18" charset="0"/>
                                  </a:rPr>
                                  <m:t>𝑡</m:t>
                                </m:r>
                                <m:r>
                                  <m:rPr>
                                    <m:brk m:alnAt="7"/>
                                  </m:rPr>
                                  <a:rPr lang="en-US" sz="1800" b="0" i="1" smtClean="0">
                                    <a:latin typeface="Cambria Math" panose="02040503050406030204" pitchFamily="18" charset="0"/>
                                    <a:ea typeface="Cambria Math" panose="02040503050406030204" pitchFamily="18" charset="0"/>
                                  </a:rPr>
                                  <m:t>=</m:t>
                                </m:r>
                                <m:r>
                                  <m:rPr>
                                    <m:brk m:alnAt="7"/>
                                  </m:rPr>
                                  <a:rPr lang="en-US" sz="1800" b="0" i="1" smtClean="0">
                                    <a:latin typeface="Cambria Math" panose="02040503050406030204" pitchFamily="18" charset="0"/>
                                    <a:ea typeface="Cambria Math" panose="02040503050406030204" pitchFamily="18" charset="0"/>
                                  </a:rPr>
                                  <m:t>0</m:t>
                                </m:r>
                              </m:e>
                            </m:mr>
                            <m:mr>
                              <m:e>
                                <m:r>
                                  <a:rPr lang="en-US" sz="1800" b="0" i="1" smtClean="0">
                                    <a:latin typeface="Cambria Math" panose="02040503050406030204" pitchFamily="18" charset="0"/>
                                    <a:ea typeface="Cambria Math" panose="02040503050406030204" pitchFamily="18" charset="0"/>
                                  </a:rPr>
                                  <m:t> </m:t>
                                </m:r>
                              </m:e>
                            </m:mr>
                            <m:mr>
                              <m:e>
                                <m:r>
                                  <a:rPr lang="en-US" sz="1800" b="0" i="1" smtClean="0">
                                    <a:latin typeface="Cambria Math" panose="02040503050406030204" pitchFamily="18" charset="0"/>
                                    <a:ea typeface="Cambria Math" panose="02040503050406030204" pitchFamily="18" charset="0"/>
                                  </a:rPr>
                                  <m:t>𝑡</m:t>
                                </m:r>
                                <m:r>
                                  <a:rPr lang="en-US" sz="1800" b="0" i="1" smtClean="0">
                                    <a:latin typeface="Cambria Math" panose="02040503050406030204" pitchFamily="18" charset="0"/>
                                    <a:ea typeface="Cambria Math" panose="02040503050406030204" pitchFamily="18" charset="0"/>
                                  </a:rPr>
                                  <m:t>=</m:t>
                                </m:r>
                                <m:f>
                                  <m:fPr>
                                    <m:ctrlPr>
                                      <a:rPr lang="en-US" sz="1800" b="0" i="1" smtClean="0">
                                        <a:latin typeface="Cambria Math" panose="02040503050406030204" pitchFamily="18" charset="0"/>
                                        <a:ea typeface="Cambria Math" panose="02040503050406030204" pitchFamily="18" charset="0"/>
                                      </a:rPr>
                                    </m:ctrlPr>
                                  </m:fPr>
                                  <m:num>
                                    <m:r>
                                      <a:rPr lang="en-US" sz="1800" b="0" i="1" smtClean="0">
                                        <a:latin typeface="Cambria Math" panose="02040503050406030204" pitchFamily="18" charset="0"/>
                                        <a:ea typeface="Cambria Math" panose="02040503050406030204" pitchFamily="18" charset="0"/>
                                      </a:rPr>
                                      <m:t>2</m:t>
                                    </m:r>
                                    <m:sSub>
                                      <m:sSubPr>
                                        <m:ctrlPr>
                                          <a:rPr lang="en-US" sz="1800" b="0" i="1" smtClean="0">
                                            <a:latin typeface="Cambria Math" panose="02040503050406030204" pitchFamily="18" charset="0"/>
                                            <a:ea typeface="Cambria Math" panose="02040503050406030204" pitchFamily="18" charset="0"/>
                                          </a:rPr>
                                        </m:ctrlPr>
                                      </m:sSubPr>
                                      <m:e>
                                        <m:r>
                                          <a:rPr lang="en-US" sz="1800" b="0" i="1" smtClean="0">
                                            <a:latin typeface="Cambria Math" panose="02040503050406030204" pitchFamily="18" charset="0"/>
                                            <a:ea typeface="Cambria Math" panose="02040503050406030204" pitchFamily="18" charset="0"/>
                                          </a:rPr>
                                          <m:t>𝑣</m:t>
                                        </m:r>
                                      </m:e>
                                      <m:sub>
                                        <m:r>
                                          <a:rPr lang="en-US" sz="1800" b="0" i="1" smtClean="0">
                                            <a:latin typeface="Cambria Math" panose="02040503050406030204" pitchFamily="18" charset="0"/>
                                            <a:ea typeface="Cambria Math" panose="02040503050406030204" pitchFamily="18" charset="0"/>
                                          </a:rPr>
                                          <m:t>𝑖𝑦</m:t>
                                        </m:r>
                                      </m:sub>
                                    </m:sSub>
                                  </m:num>
                                  <m:den>
                                    <m:r>
                                      <a:rPr lang="en-US" sz="1800" b="0" i="1" smtClean="0">
                                        <a:latin typeface="Cambria Math" panose="02040503050406030204" pitchFamily="18" charset="0"/>
                                        <a:ea typeface="Cambria Math" panose="02040503050406030204" pitchFamily="18" charset="0"/>
                                      </a:rPr>
                                      <m:t>𝑔</m:t>
                                    </m:r>
                                  </m:den>
                                </m:f>
                                <m:r>
                                  <a:rPr lang="en-US" sz="1800" b="0" i="1" smtClean="0">
                                    <a:latin typeface="Cambria Math" panose="02040503050406030204" pitchFamily="18" charset="0"/>
                                    <a:ea typeface="Cambria Math" panose="02040503050406030204" pitchFamily="18" charset="0"/>
                                  </a:rPr>
                                  <m:t>=</m:t>
                                </m:r>
                                <m:f>
                                  <m:fPr>
                                    <m:ctrlPr>
                                      <a:rPr lang="en-US" sz="1800" b="0" i="1" smtClean="0">
                                        <a:latin typeface="Cambria Math" panose="02040503050406030204" pitchFamily="18" charset="0"/>
                                        <a:ea typeface="Cambria Math" panose="02040503050406030204" pitchFamily="18" charset="0"/>
                                      </a:rPr>
                                    </m:ctrlPr>
                                  </m:fPr>
                                  <m:num>
                                    <m:r>
                                      <a:rPr lang="en-US" sz="1800" b="0" i="1" smtClean="0">
                                        <a:latin typeface="Cambria Math" panose="02040503050406030204" pitchFamily="18" charset="0"/>
                                        <a:ea typeface="Cambria Math" panose="02040503050406030204" pitchFamily="18" charset="0"/>
                                      </a:rPr>
                                      <m:t>2</m:t>
                                    </m:r>
                                    <m:sSub>
                                      <m:sSubPr>
                                        <m:ctrlPr>
                                          <a:rPr lang="en-US" sz="1800" b="0" i="1" smtClean="0">
                                            <a:latin typeface="Cambria Math" panose="02040503050406030204" pitchFamily="18" charset="0"/>
                                            <a:ea typeface="Cambria Math" panose="02040503050406030204" pitchFamily="18" charset="0"/>
                                          </a:rPr>
                                        </m:ctrlPr>
                                      </m:sSubPr>
                                      <m:e>
                                        <m:r>
                                          <a:rPr lang="en-US" sz="1800" b="0" i="1" smtClean="0">
                                            <a:latin typeface="Cambria Math" panose="02040503050406030204" pitchFamily="18" charset="0"/>
                                            <a:ea typeface="Cambria Math" panose="02040503050406030204" pitchFamily="18" charset="0"/>
                                          </a:rPr>
                                          <m:t>𝑣</m:t>
                                        </m:r>
                                      </m:e>
                                      <m:sub>
                                        <m:r>
                                          <a:rPr lang="en-US" sz="1800" b="0" i="1" smtClean="0">
                                            <a:latin typeface="Cambria Math" panose="02040503050406030204" pitchFamily="18" charset="0"/>
                                            <a:ea typeface="Cambria Math" panose="02040503050406030204" pitchFamily="18" charset="0"/>
                                          </a:rPr>
                                          <m:t>𝑖</m:t>
                                        </m:r>
                                      </m:sub>
                                    </m:sSub>
                                    <m:func>
                                      <m:funcPr>
                                        <m:ctrlPr>
                                          <a:rPr lang="en-US" sz="1800" b="0" i="0" smtClean="0">
                                            <a:latin typeface="Cambria Math" panose="02040503050406030204" pitchFamily="18" charset="0"/>
                                            <a:ea typeface="Cambria Math" panose="02040503050406030204" pitchFamily="18" charset="0"/>
                                          </a:rPr>
                                        </m:ctrlPr>
                                      </m:funcPr>
                                      <m:fName>
                                        <m:r>
                                          <m:rPr>
                                            <m:sty m:val="p"/>
                                          </m:rPr>
                                          <a:rPr lang="en-US" sz="1800" b="0" i="0" smtClean="0">
                                            <a:latin typeface="Cambria Math" panose="02040503050406030204" pitchFamily="18" charset="0"/>
                                            <a:ea typeface="Cambria Math" panose="02040503050406030204" pitchFamily="18" charset="0"/>
                                          </a:rPr>
                                          <m:t>sin</m:t>
                                        </m:r>
                                      </m:fName>
                                      <m:e>
                                        <m:r>
                                          <a:rPr lang="en-US" sz="1800" b="0" i="1" smtClean="0">
                                            <a:latin typeface="Cambria Math" panose="02040503050406030204" pitchFamily="18" charset="0"/>
                                            <a:ea typeface="Cambria Math" panose="02040503050406030204" pitchFamily="18" charset="0"/>
                                          </a:rPr>
                                          <m:t>𝜃</m:t>
                                        </m:r>
                                      </m:e>
                                    </m:func>
                                  </m:num>
                                  <m:den>
                                    <m:r>
                                      <a:rPr lang="en-US" sz="1800" b="0" i="1" smtClean="0">
                                        <a:latin typeface="Cambria Math" panose="02040503050406030204" pitchFamily="18" charset="0"/>
                                        <a:ea typeface="Cambria Math" panose="02040503050406030204" pitchFamily="18" charset="0"/>
                                      </a:rPr>
                                      <m:t>𝑔</m:t>
                                    </m:r>
                                  </m:den>
                                </m:f>
                              </m:e>
                            </m:mr>
                          </m:m>
                        </m:e>
                      </m:d>
                    </m:oMath>
                  </m:oMathPara>
                </a14:m>
                <a:endParaRPr lang="en-US" dirty="0"/>
              </a:p>
            </p:txBody>
          </p:sp>
        </mc:Choice>
        <mc:Fallback xmlns="">
          <p:sp>
            <p:nvSpPr>
              <p:cNvPr id="10" name="TextBox 9">
                <a:extLst>
                  <a:ext uri="{FF2B5EF4-FFF2-40B4-BE49-F238E27FC236}">
                    <a16:creationId xmlns:a16="http://schemas.microsoft.com/office/drawing/2014/main" id="{3B6291C8-D5A0-71B0-AAC6-A9784520CEDB}"/>
                  </a:ext>
                </a:extLst>
              </p:cNvPr>
              <p:cNvSpPr txBox="1">
                <a:spLocks noRot="1" noChangeAspect="1" noMove="1" noResize="1" noEditPoints="1" noAdjustHandles="1" noChangeArrowheads="1" noChangeShapeType="1" noTextEdit="1"/>
              </p:cNvSpPr>
              <p:nvPr/>
            </p:nvSpPr>
            <p:spPr>
              <a:xfrm>
                <a:off x="203478" y="2407158"/>
                <a:ext cx="8498393" cy="1340880"/>
              </a:xfrm>
              <a:prstGeom prst="rect">
                <a:avLst/>
              </a:prstGeom>
              <a:blipFill>
                <a:blip r:embed="rId5"/>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2" name="TextBox 11">
                <a:extLst>
                  <a:ext uri="{FF2B5EF4-FFF2-40B4-BE49-F238E27FC236}">
                    <a16:creationId xmlns:a16="http://schemas.microsoft.com/office/drawing/2014/main" id="{A8623A24-8D1B-4A0C-7DE8-6798E8836AD0}"/>
                  </a:ext>
                </a:extLst>
              </p:cNvPr>
              <p:cNvSpPr txBox="1"/>
              <p:nvPr/>
            </p:nvSpPr>
            <p:spPr>
              <a:xfrm>
                <a:off x="277906" y="4194584"/>
                <a:ext cx="6094324" cy="769185"/>
              </a:xfrm>
              <a:prstGeom prst="rect">
                <a:avLst/>
              </a:prstGeom>
              <a:noFill/>
            </p:spPr>
            <p:txBody>
              <a:bodyPr wrap="square">
                <a:spAutoFit/>
              </a:bodyPr>
              <a:lstStyle/>
              <a:p>
                <a:pPr/>
                <a14:m>
                  <m:oMathPara xmlns:m="http://schemas.openxmlformats.org/officeDocument/2006/math">
                    <m:oMath>
                      <m:sSub>
                        <m:sSubPr>
                          <m:ctrlPr>
                            <a:rPr lang="en-US" sz="1800" b="0" i="1" smtClean="0">
                              <a:latin typeface="Cambria Math" panose="02040503050406030204" pitchFamily="18" charset="0"/>
                              <a:ea typeface="Cambria Math" panose="02040503050406030204" pitchFamily="18" charset="0"/>
                            </a:rPr>
                          </m:ctrlPr>
                        </m:sSubPr>
                        <m:e>
                          <m:r>
                            <a:rPr lang="en-US" sz="1800" b="0" i="1" smtClean="0">
                              <a:latin typeface="Cambria Math" panose="02040503050406030204" pitchFamily="18" charset="0"/>
                              <a:ea typeface="Cambria Math" panose="02040503050406030204" pitchFamily="18" charset="0"/>
                            </a:rPr>
                            <m:t>𝑡</m:t>
                          </m:r>
                        </m:e>
                        <m:sub>
                          <m:r>
                            <a:rPr lang="en-US" sz="1800" b="0" i="1" smtClean="0">
                              <a:latin typeface="Cambria Math" panose="02040503050406030204" pitchFamily="18" charset="0"/>
                              <a:ea typeface="Cambria Math" panose="02040503050406030204" pitchFamily="18" charset="0"/>
                            </a:rPr>
                            <m:t>𝑙𝑜𝑤</m:t>
                          </m:r>
                        </m:sub>
                      </m:sSub>
                      <m:r>
                        <a:rPr lang="en-US" sz="1800" b="0" i="1" smtClean="0">
                          <a:latin typeface="Cambria Math" panose="02040503050406030204" pitchFamily="18" charset="0"/>
                          <a:ea typeface="Cambria Math" panose="02040503050406030204" pitchFamily="18" charset="0"/>
                        </a:rPr>
                        <m:t>=</m:t>
                      </m:r>
                      <m:f>
                        <m:fPr>
                          <m:ctrlPr>
                            <a:rPr lang="en-US" sz="1800" b="0" i="1" smtClean="0">
                              <a:latin typeface="Cambria Math" panose="02040503050406030204" pitchFamily="18" charset="0"/>
                              <a:ea typeface="Cambria Math" panose="02040503050406030204" pitchFamily="18" charset="0"/>
                            </a:rPr>
                          </m:ctrlPr>
                        </m:fPr>
                        <m:num>
                          <m:r>
                            <a:rPr lang="en-US" sz="1800" b="0" i="1" smtClean="0">
                              <a:latin typeface="Cambria Math" panose="02040503050406030204" pitchFamily="18" charset="0"/>
                              <a:ea typeface="Cambria Math" panose="02040503050406030204" pitchFamily="18" charset="0"/>
                            </a:rPr>
                            <m:t>2</m:t>
                          </m:r>
                          <m:sSub>
                            <m:sSubPr>
                              <m:ctrlPr>
                                <a:rPr lang="en-US" sz="1800" b="0" i="1" smtClean="0">
                                  <a:latin typeface="Cambria Math" panose="02040503050406030204" pitchFamily="18" charset="0"/>
                                  <a:ea typeface="Cambria Math" panose="02040503050406030204" pitchFamily="18" charset="0"/>
                                </a:rPr>
                              </m:ctrlPr>
                            </m:sSubPr>
                            <m:e>
                              <m:r>
                                <a:rPr lang="en-US" sz="1800" b="0" i="1" smtClean="0">
                                  <a:latin typeface="Cambria Math" panose="02040503050406030204" pitchFamily="18" charset="0"/>
                                  <a:ea typeface="Cambria Math" panose="02040503050406030204" pitchFamily="18" charset="0"/>
                                </a:rPr>
                                <m:t>𝑣</m:t>
                              </m:r>
                            </m:e>
                            <m:sub>
                              <m:r>
                                <a:rPr lang="en-US" sz="1800" b="0" i="1" smtClean="0">
                                  <a:latin typeface="Cambria Math" panose="02040503050406030204" pitchFamily="18" charset="0"/>
                                  <a:ea typeface="Cambria Math" panose="02040503050406030204" pitchFamily="18" charset="0"/>
                                </a:rPr>
                                <m:t>𝑖</m:t>
                              </m:r>
                            </m:sub>
                          </m:sSub>
                          <m:func>
                            <m:funcPr>
                              <m:ctrlPr>
                                <a:rPr lang="en-US" sz="1800" b="0" i="0" smtClean="0">
                                  <a:latin typeface="Cambria Math" panose="02040503050406030204" pitchFamily="18" charset="0"/>
                                  <a:ea typeface="Cambria Math" panose="02040503050406030204" pitchFamily="18" charset="0"/>
                                </a:rPr>
                              </m:ctrlPr>
                            </m:funcPr>
                            <m:fName>
                              <m:r>
                                <m:rPr>
                                  <m:sty m:val="p"/>
                                </m:rPr>
                                <a:rPr lang="en-US" sz="1800" b="0" i="0" smtClean="0">
                                  <a:latin typeface="Cambria Math" panose="02040503050406030204" pitchFamily="18" charset="0"/>
                                  <a:ea typeface="Cambria Math" panose="02040503050406030204" pitchFamily="18" charset="0"/>
                                </a:rPr>
                                <m:t>sin</m:t>
                              </m:r>
                            </m:fName>
                            <m:e>
                              <m:sSub>
                                <m:sSubPr>
                                  <m:ctrlPr>
                                    <a:rPr lang="en-US" sz="1800" b="0" i="1" smtClean="0">
                                      <a:latin typeface="Cambria Math" panose="02040503050406030204" pitchFamily="18" charset="0"/>
                                      <a:ea typeface="Cambria Math" panose="02040503050406030204" pitchFamily="18" charset="0"/>
                                    </a:rPr>
                                  </m:ctrlPr>
                                </m:sSubPr>
                                <m:e>
                                  <m:r>
                                    <a:rPr lang="en-US" sz="1800" b="0" i="1" smtClean="0">
                                      <a:latin typeface="Cambria Math" panose="02040503050406030204" pitchFamily="18" charset="0"/>
                                      <a:ea typeface="Cambria Math" panose="02040503050406030204" pitchFamily="18" charset="0"/>
                                    </a:rPr>
                                    <m:t>𝜃</m:t>
                                  </m:r>
                                </m:e>
                                <m:sub>
                                  <m:r>
                                    <a:rPr lang="en-US" sz="1800" b="0" i="1" smtClean="0">
                                      <a:latin typeface="Cambria Math" panose="02040503050406030204" pitchFamily="18" charset="0"/>
                                      <a:ea typeface="Cambria Math" panose="02040503050406030204" pitchFamily="18" charset="0"/>
                                    </a:rPr>
                                    <m:t>𝑙𝑜𝑤</m:t>
                                  </m:r>
                                </m:sub>
                              </m:sSub>
                            </m:e>
                          </m:func>
                        </m:num>
                        <m:den>
                          <m:r>
                            <a:rPr lang="en-US" sz="1800" b="0" i="1" smtClean="0">
                              <a:latin typeface="Cambria Math" panose="02040503050406030204" pitchFamily="18" charset="0"/>
                              <a:ea typeface="Cambria Math" panose="02040503050406030204" pitchFamily="18" charset="0"/>
                            </a:rPr>
                            <m:t>𝑔</m:t>
                          </m:r>
                        </m:den>
                      </m:f>
                      <m:r>
                        <a:rPr lang="en-US" sz="1800" b="0" i="1" smtClean="0">
                          <a:latin typeface="Cambria Math" panose="02040503050406030204" pitchFamily="18" charset="0"/>
                          <a:ea typeface="Cambria Math" panose="02040503050406030204" pitchFamily="18" charset="0"/>
                        </a:rPr>
                        <m:t>=</m:t>
                      </m:r>
                      <m:f>
                        <m:fPr>
                          <m:ctrlPr>
                            <a:rPr lang="en-US" sz="1800" b="0" i="1" smtClean="0">
                              <a:latin typeface="Cambria Math" panose="02040503050406030204" pitchFamily="18" charset="0"/>
                              <a:ea typeface="Cambria Math" panose="02040503050406030204" pitchFamily="18" charset="0"/>
                            </a:rPr>
                          </m:ctrlPr>
                        </m:fPr>
                        <m:num>
                          <m:r>
                            <a:rPr lang="en-US" sz="1800" b="0" i="1" smtClean="0">
                              <a:latin typeface="Cambria Math" panose="02040503050406030204" pitchFamily="18" charset="0"/>
                              <a:ea typeface="Cambria Math" panose="02040503050406030204" pitchFamily="18" charset="0"/>
                            </a:rPr>
                            <m:t>2∙250</m:t>
                          </m:r>
                          <m:box>
                            <m:boxPr>
                              <m:ctrlPr>
                                <a:rPr lang="en-US" sz="1800" b="0" i="1" smtClean="0">
                                  <a:latin typeface="Cambria Math" panose="02040503050406030204" pitchFamily="18" charset="0"/>
                                  <a:ea typeface="Cambria Math" panose="02040503050406030204" pitchFamily="18" charset="0"/>
                                </a:rPr>
                              </m:ctrlPr>
                            </m:boxPr>
                            <m:e>
                              <m:f>
                                <m:fPr>
                                  <m:ctrlPr>
                                    <a:rPr lang="en-US" sz="1800" b="0" i="1" smtClean="0">
                                      <a:latin typeface="Cambria Math" panose="02040503050406030204" pitchFamily="18" charset="0"/>
                                      <a:ea typeface="Cambria Math" panose="02040503050406030204" pitchFamily="18" charset="0"/>
                                    </a:rPr>
                                  </m:ctrlPr>
                                </m:fPr>
                                <m:num>
                                  <m:r>
                                    <a:rPr lang="en-US" sz="1800" b="0" i="1" smtClean="0">
                                      <a:latin typeface="Cambria Math" panose="02040503050406030204" pitchFamily="18" charset="0"/>
                                      <a:ea typeface="Cambria Math" panose="02040503050406030204" pitchFamily="18" charset="0"/>
                                    </a:rPr>
                                    <m:t>𝑚</m:t>
                                  </m:r>
                                </m:num>
                                <m:den>
                                  <m:r>
                                    <a:rPr lang="en-US" sz="1800" b="0" i="1" smtClean="0">
                                      <a:latin typeface="Cambria Math" panose="02040503050406030204" pitchFamily="18" charset="0"/>
                                      <a:ea typeface="Cambria Math" panose="02040503050406030204" pitchFamily="18" charset="0"/>
                                    </a:rPr>
                                    <m:t>𝑠</m:t>
                                  </m:r>
                                </m:den>
                              </m:f>
                            </m:e>
                          </m:box>
                          <m:func>
                            <m:funcPr>
                              <m:ctrlPr>
                                <a:rPr lang="en-US" sz="1800" b="0" i="0" smtClean="0">
                                  <a:latin typeface="Cambria Math" panose="02040503050406030204" pitchFamily="18" charset="0"/>
                                  <a:ea typeface="Cambria Math" panose="02040503050406030204" pitchFamily="18" charset="0"/>
                                </a:rPr>
                              </m:ctrlPr>
                            </m:funcPr>
                            <m:fName>
                              <m:r>
                                <m:rPr>
                                  <m:sty m:val="p"/>
                                </m:rPr>
                                <a:rPr lang="en-US" sz="1800" b="0" i="0" smtClean="0">
                                  <a:latin typeface="Cambria Math" panose="02040503050406030204" pitchFamily="18" charset="0"/>
                                  <a:ea typeface="Cambria Math" panose="02040503050406030204" pitchFamily="18" charset="0"/>
                                </a:rPr>
                                <m:t>sin</m:t>
                              </m:r>
                            </m:fName>
                            <m:e>
                              <m:r>
                                <a:rPr lang="en-US" sz="1800" b="0" i="1" smtClean="0">
                                  <a:latin typeface="Cambria Math" panose="02040503050406030204" pitchFamily="18" charset="0"/>
                                  <a:ea typeface="Cambria Math" panose="02040503050406030204" pitchFamily="18" charset="0"/>
                                </a:rPr>
                                <m:t>50.1</m:t>
                              </m:r>
                            </m:e>
                          </m:func>
                        </m:num>
                        <m:den>
                          <m:r>
                            <a:rPr lang="en-US" sz="1800" b="0" i="1" smtClean="0">
                              <a:latin typeface="Cambria Math" panose="02040503050406030204" pitchFamily="18" charset="0"/>
                              <a:ea typeface="Cambria Math" panose="02040503050406030204" pitchFamily="18" charset="0"/>
                            </a:rPr>
                            <m:t>9.8</m:t>
                          </m:r>
                          <m:box>
                            <m:boxPr>
                              <m:ctrlPr>
                                <a:rPr lang="en-US" sz="1800" b="0" i="1" smtClean="0">
                                  <a:latin typeface="Cambria Math" panose="02040503050406030204" pitchFamily="18" charset="0"/>
                                  <a:ea typeface="Cambria Math" panose="02040503050406030204" pitchFamily="18" charset="0"/>
                                </a:rPr>
                              </m:ctrlPr>
                            </m:boxPr>
                            <m:e>
                              <m:f>
                                <m:fPr>
                                  <m:ctrlPr>
                                    <a:rPr lang="en-US" sz="1800" b="0" i="1" smtClean="0">
                                      <a:latin typeface="Cambria Math" panose="02040503050406030204" pitchFamily="18" charset="0"/>
                                      <a:ea typeface="Cambria Math" panose="02040503050406030204" pitchFamily="18" charset="0"/>
                                    </a:rPr>
                                  </m:ctrlPr>
                                </m:fPr>
                                <m:num>
                                  <m:r>
                                    <a:rPr lang="en-US" sz="1800" b="0" i="1" smtClean="0">
                                      <a:latin typeface="Cambria Math" panose="02040503050406030204" pitchFamily="18" charset="0"/>
                                      <a:ea typeface="Cambria Math" panose="02040503050406030204" pitchFamily="18" charset="0"/>
                                    </a:rPr>
                                    <m:t>𝑚</m:t>
                                  </m:r>
                                </m:num>
                                <m:den>
                                  <m:sSup>
                                    <m:sSupPr>
                                      <m:ctrlPr>
                                        <a:rPr lang="en-US" sz="1800" b="0" i="1" smtClean="0">
                                          <a:latin typeface="Cambria Math" panose="02040503050406030204" pitchFamily="18" charset="0"/>
                                          <a:ea typeface="Cambria Math" panose="02040503050406030204" pitchFamily="18" charset="0"/>
                                        </a:rPr>
                                      </m:ctrlPr>
                                    </m:sSupPr>
                                    <m:e>
                                      <m:r>
                                        <a:rPr lang="en-US" sz="1800" b="0" i="1" smtClean="0">
                                          <a:latin typeface="Cambria Math" panose="02040503050406030204" pitchFamily="18" charset="0"/>
                                          <a:ea typeface="Cambria Math" panose="02040503050406030204" pitchFamily="18" charset="0"/>
                                        </a:rPr>
                                        <m:t>𝑠</m:t>
                                      </m:r>
                                    </m:e>
                                    <m:sup>
                                      <m:r>
                                        <a:rPr lang="en-US" sz="1800" b="0" i="1" smtClean="0">
                                          <a:latin typeface="Cambria Math" panose="02040503050406030204" pitchFamily="18" charset="0"/>
                                          <a:ea typeface="Cambria Math" panose="02040503050406030204" pitchFamily="18" charset="0"/>
                                        </a:rPr>
                                        <m:t>2</m:t>
                                      </m:r>
                                    </m:sup>
                                  </m:sSup>
                                </m:den>
                              </m:f>
                            </m:e>
                          </m:box>
                        </m:den>
                      </m:f>
                      <m:r>
                        <a:rPr lang="en-US" sz="1800" b="0" i="1" smtClean="0">
                          <a:latin typeface="Cambria Math" panose="02040503050406030204" pitchFamily="18" charset="0"/>
                          <a:ea typeface="Cambria Math" panose="02040503050406030204" pitchFamily="18" charset="0"/>
                        </a:rPr>
                        <m:t>=39.1</m:t>
                      </m:r>
                      <m:r>
                        <a:rPr lang="en-US" sz="1800" b="0" i="1" smtClean="0">
                          <a:latin typeface="Cambria Math" panose="02040503050406030204" pitchFamily="18" charset="0"/>
                          <a:ea typeface="Cambria Math" panose="02040503050406030204" pitchFamily="18" charset="0"/>
                        </a:rPr>
                        <m:t>𝑠</m:t>
                      </m:r>
                    </m:oMath>
                  </m:oMathPara>
                </a14:m>
                <a:endParaRPr lang="en-US" dirty="0"/>
              </a:p>
            </p:txBody>
          </p:sp>
        </mc:Choice>
        <mc:Fallback xmlns="">
          <p:sp>
            <p:nvSpPr>
              <p:cNvPr id="12" name="TextBox 11">
                <a:extLst>
                  <a:ext uri="{FF2B5EF4-FFF2-40B4-BE49-F238E27FC236}">
                    <a16:creationId xmlns:a16="http://schemas.microsoft.com/office/drawing/2014/main" id="{A8623A24-8D1B-4A0C-7DE8-6798E8836AD0}"/>
                  </a:ext>
                </a:extLst>
              </p:cNvPr>
              <p:cNvSpPr txBox="1">
                <a:spLocks noRot="1" noChangeAspect="1" noMove="1" noResize="1" noEditPoints="1" noAdjustHandles="1" noChangeArrowheads="1" noChangeShapeType="1" noTextEdit="1"/>
              </p:cNvSpPr>
              <p:nvPr/>
            </p:nvSpPr>
            <p:spPr>
              <a:xfrm>
                <a:off x="277906" y="4194584"/>
                <a:ext cx="6094324" cy="769185"/>
              </a:xfrm>
              <a:prstGeom prst="rect">
                <a:avLst/>
              </a:prstGeom>
              <a:blipFill>
                <a:blip r:embed="rId6"/>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3" name="TextBox 12">
                <a:extLst>
                  <a:ext uri="{FF2B5EF4-FFF2-40B4-BE49-F238E27FC236}">
                    <a16:creationId xmlns:a16="http://schemas.microsoft.com/office/drawing/2014/main" id="{9FC0F92B-0349-EBCB-2C9F-5CEEB1F54FE3}"/>
                  </a:ext>
                </a:extLst>
              </p:cNvPr>
              <p:cNvSpPr txBox="1"/>
              <p:nvPr/>
            </p:nvSpPr>
            <p:spPr>
              <a:xfrm>
                <a:off x="425329" y="5763039"/>
                <a:ext cx="6094324" cy="769185"/>
              </a:xfrm>
              <a:prstGeom prst="rect">
                <a:avLst/>
              </a:prstGeom>
              <a:noFill/>
            </p:spPr>
            <p:txBody>
              <a:bodyPr wrap="square">
                <a:spAutoFit/>
              </a:bodyPr>
              <a:lstStyle/>
              <a:p>
                <a:pPr/>
                <a14:m>
                  <m:oMathPara xmlns:m="http://schemas.openxmlformats.org/officeDocument/2006/math">
                    <m:oMath>
                      <m:sSub>
                        <m:sSubPr>
                          <m:ctrlPr>
                            <a:rPr lang="en-US" sz="1800" b="0" i="1" smtClean="0">
                              <a:latin typeface="Cambria Math" panose="02040503050406030204" pitchFamily="18" charset="0"/>
                              <a:ea typeface="Cambria Math" panose="02040503050406030204" pitchFamily="18" charset="0"/>
                            </a:rPr>
                          </m:ctrlPr>
                        </m:sSubPr>
                        <m:e>
                          <m:r>
                            <a:rPr lang="en-US" sz="1800" b="0" i="1" smtClean="0">
                              <a:latin typeface="Cambria Math" panose="02040503050406030204" pitchFamily="18" charset="0"/>
                              <a:ea typeface="Cambria Math" panose="02040503050406030204" pitchFamily="18" charset="0"/>
                            </a:rPr>
                            <m:t>𝑡</m:t>
                          </m:r>
                        </m:e>
                        <m:sub>
                          <m:r>
                            <a:rPr lang="en-US" sz="1800" b="0" i="1" smtClean="0">
                              <a:latin typeface="Cambria Math" panose="02040503050406030204" pitchFamily="18" charset="0"/>
                              <a:ea typeface="Cambria Math" panose="02040503050406030204" pitchFamily="18" charset="0"/>
                            </a:rPr>
                            <m:t>ℎ𝑖𝑔ℎ</m:t>
                          </m:r>
                        </m:sub>
                      </m:sSub>
                      <m:r>
                        <a:rPr lang="en-US" sz="1800" b="0" i="1" smtClean="0">
                          <a:latin typeface="Cambria Math" panose="02040503050406030204" pitchFamily="18" charset="0"/>
                          <a:ea typeface="Cambria Math" panose="02040503050406030204" pitchFamily="18" charset="0"/>
                        </a:rPr>
                        <m:t>=</m:t>
                      </m:r>
                      <m:f>
                        <m:fPr>
                          <m:ctrlPr>
                            <a:rPr lang="en-US" sz="1800" b="0" i="1" smtClean="0">
                              <a:latin typeface="Cambria Math" panose="02040503050406030204" pitchFamily="18" charset="0"/>
                              <a:ea typeface="Cambria Math" panose="02040503050406030204" pitchFamily="18" charset="0"/>
                            </a:rPr>
                          </m:ctrlPr>
                        </m:fPr>
                        <m:num>
                          <m:r>
                            <a:rPr lang="en-US" sz="1800" b="0" i="1" smtClean="0">
                              <a:latin typeface="Cambria Math" panose="02040503050406030204" pitchFamily="18" charset="0"/>
                              <a:ea typeface="Cambria Math" panose="02040503050406030204" pitchFamily="18" charset="0"/>
                            </a:rPr>
                            <m:t>2</m:t>
                          </m:r>
                          <m:sSub>
                            <m:sSubPr>
                              <m:ctrlPr>
                                <a:rPr lang="en-US" sz="1800" b="0" i="1" smtClean="0">
                                  <a:latin typeface="Cambria Math" panose="02040503050406030204" pitchFamily="18" charset="0"/>
                                  <a:ea typeface="Cambria Math" panose="02040503050406030204" pitchFamily="18" charset="0"/>
                                </a:rPr>
                              </m:ctrlPr>
                            </m:sSubPr>
                            <m:e>
                              <m:r>
                                <a:rPr lang="en-US" sz="1800" b="0" i="1" smtClean="0">
                                  <a:latin typeface="Cambria Math" panose="02040503050406030204" pitchFamily="18" charset="0"/>
                                  <a:ea typeface="Cambria Math" panose="02040503050406030204" pitchFamily="18" charset="0"/>
                                </a:rPr>
                                <m:t>𝑣</m:t>
                              </m:r>
                            </m:e>
                            <m:sub>
                              <m:r>
                                <a:rPr lang="en-US" sz="1800" b="0" i="1" smtClean="0">
                                  <a:latin typeface="Cambria Math" panose="02040503050406030204" pitchFamily="18" charset="0"/>
                                  <a:ea typeface="Cambria Math" panose="02040503050406030204" pitchFamily="18" charset="0"/>
                                </a:rPr>
                                <m:t>𝑖</m:t>
                              </m:r>
                            </m:sub>
                          </m:sSub>
                          <m:func>
                            <m:funcPr>
                              <m:ctrlPr>
                                <a:rPr lang="en-US" sz="1800" b="0" i="0" smtClean="0">
                                  <a:latin typeface="Cambria Math" panose="02040503050406030204" pitchFamily="18" charset="0"/>
                                  <a:ea typeface="Cambria Math" panose="02040503050406030204" pitchFamily="18" charset="0"/>
                                </a:rPr>
                              </m:ctrlPr>
                            </m:funcPr>
                            <m:fName>
                              <m:r>
                                <m:rPr>
                                  <m:sty m:val="p"/>
                                </m:rPr>
                                <a:rPr lang="en-US" sz="1800" b="0" i="0" smtClean="0">
                                  <a:latin typeface="Cambria Math" panose="02040503050406030204" pitchFamily="18" charset="0"/>
                                  <a:ea typeface="Cambria Math" panose="02040503050406030204" pitchFamily="18" charset="0"/>
                                </a:rPr>
                                <m:t>sin</m:t>
                              </m:r>
                            </m:fName>
                            <m:e>
                              <m:sSub>
                                <m:sSubPr>
                                  <m:ctrlPr>
                                    <a:rPr lang="en-US" sz="1800" b="0" i="1" smtClean="0">
                                      <a:latin typeface="Cambria Math" panose="02040503050406030204" pitchFamily="18" charset="0"/>
                                      <a:ea typeface="Cambria Math" panose="02040503050406030204" pitchFamily="18" charset="0"/>
                                    </a:rPr>
                                  </m:ctrlPr>
                                </m:sSubPr>
                                <m:e>
                                  <m:r>
                                    <a:rPr lang="en-US" sz="1800" b="0" i="1" smtClean="0">
                                      <a:latin typeface="Cambria Math" panose="02040503050406030204" pitchFamily="18" charset="0"/>
                                      <a:ea typeface="Cambria Math" panose="02040503050406030204" pitchFamily="18" charset="0"/>
                                    </a:rPr>
                                    <m:t>𝜃</m:t>
                                  </m:r>
                                </m:e>
                                <m:sub>
                                  <m:r>
                                    <a:rPr lang="en-US" sz="1800" b="0" i="1" smtClean="0">
                                      <a:latin typeface="Cambria Math" panose="02040503050406030204" pitchFamily="18" charset="0"/>
                                      <a:ea typeface="Cambria Math" panose="02040503050406030204" pitchFamily="18" charset="0"/>
                                    </a:rPr>
                                    <m:t>ℎ𝑖𝑔ℎ</m:t>
                                  </m:r>
                                </m:sub>
                              </m:sSub>
                            </m:e>
                          </m:func>
                        </m:num>
                        <m:den>
                          <m:r>
                            <a:rPr lang="en-US" sz="1800" b="0" i="1" smtClean="0">
                              <a:latin typeface="Cambria Math" panose="02040503050406030204" pitchFamily="18" charset="0"/>
                              <a:ea typeface="Cambria Math" panose="02040503050406030204" pitchFamily="18" charset="0"/>
                            </a:rPr>
                            <m:t>𝑔</m:t>
                          </m:r>
                        </m:den>
                      </m:f>
                      <m:r>
                        <a:rPr lang="en-US" sz="1800" b="0" i="1" smtClean="0">
                          <a:latin typeface="Cambria Math" panose="02040503050406030204" pitchFamily="18" charset="0"/>
                          <a:ea typeface="Cambria Math" panose="02040503050406030204" pitchFamily="18" charset="0"/>
                        </a:rPr>
                        <m:t>=</m:t>
                      </m:r>
                      <m:f>
                        <m:fPr>
                          <m:ctrlPr>
                            <a:rPr lang="en-US" sz="1800" b="0" i="1" smtClean="0">
                              <a:latin typeface="Cambria Math" panose="02040503050406030204" pitchFamily="18" charset="0"/>
                              <a:ea typeface="Cambria Math" panose="02040503050406030204" pitchFamily="18" charset="0"/>
                            </a:rPr>
                          </m:ctrlPr>
                        </m:fPr>
                        <m:num>
                          <m:r>
                            <a:rPr lang="en-US" sz="1800" b="0" i="1" smtClean="0">
                              <a:latin typeface="Cambria Math" panose="02040503050406030204" pitchFamily="18" charset="0"/>
                              <a:ea typeface="Cambria Math" panose="02040503050406030204" pitchFamily="18" charset="0"/>
                            </a:rPr>
                            <m:t>2∙250</m:t>
                          </m:r>
                          <m:box>
                            <m:boxPr>
                              <m:ctrlPr>
                                <a:rPr lang="en-US" sz="1800" b="0" i="1" smtClean="0">
                                  <a:latin typeface="Cambria Math" panose="02040503050406030204" pitchFamily="18" charset="0"/>
                                  <a:ea typeface="Cambria Math" panose="02040503050406030204" pitchFamily="18" charset="0"/>
                                </a:rPr>
                              </m:ctrlPr>
                            </m:boxPr>
                            <m:e>
                              <m:f>
                                <m:fPr>
                                  <m:ctrlPr>
                                    <a:rPr lang="en-US" sz="1800" b="0" i="1" smtClean="0">
                                      <a:latin typeface="Cambria Math" panose="02040503050406030204" pitchFamily="18" charset="0"/>
                                      <a:ea typeface="Cambria Math" panose="02040503050406030204" pitchFamily="18" charset="0"/>
                                    </a:rPr>
                                  </m:ctrlPr>
                                </m:fPr>
                                <m:num>
                                  <m:r>
                                    <a:rPr lang="en-US" sz="1800" b="0" i="1" smtClean="0">
                                      <a:latin typeface="Cambria Math" panose="02040503050406030204" pitchFamily="18" charset="0"/>
                                      <a:ea typeface="Cambria Math" panose="02040503050406030204" pitchFamily="18" charset="0"/>
                                    </a:rPr>
                                    <m:t>𝑚</m:t>
                                  </m:r>
                                </m:num>
                                <m:den>
                                  <m:r>
                                    <a:rPr lang="en-US" sz="1800" b="0" i="1" smtClean="0">
                                      <a:latin typeface="Cambria Math" panose="02040503050406030204" pitchFamily="18" charset="0"/>
                                      <a:ea typeface="Cambria Math" panose="02040503050406030204" pitchFamily="18" charset="0"/>
                                    </a:rPr>
                                    <m:t>𝑠</m:t>
                                  </m:r>
                                </m:den>
                              </m:f>
                            </m:e>
                          </m:box>
                          <m:func>
                            <m:funcPr>
                              <m:ctrlPr>
                                <a:rPr lang="en-US" sz="1800" b="0" i="0" smtClean="0">
                                  <a:latin typeface="Cambria Math" panose="02040503050406030204" pitchFamily="18" charset="0"/>
                                  <a:ea typeface="Cambria Math" panose="02040503050406030204" pitchFamily="18" charset="0"/>
                                </a:rPr>
                              </m:ctrlPr>
                            </m:funcPr>
                            <m:fName>
                              <m:r>
                                <m:rPr>
                                  <m:sty m:val="p"/>
                                </m:rPr>
                                <a:rPr lang="en-US" sz="1800" b="0" i="0" smtClean="0">
                                  <a:latin typeface="Cambria Math" panose="02040503050406030204" pitchFamily="18" charset="0"/>
                                  <a:ea typeface="Cambria Math" panose="02040503050406030204" pitchFamily="18" charset="0"/>
                                </a:rPr>
                                <m:t>sin</m:t>
                              </m:r>
                            </m:fName>
                            <m:e>
                              <m:r>
                                <a:rPr lang="en-US" sz="1800" b="0" i="1" smtClean="0">
                                  <a:latin typeface="Cambria Math" panose="02040503050406030204" pitchFamily="18" charset="0"/>
                                  <a:ea typeface="Cambria Math" panose="02040503050406030204" pitchFamily="18" charset="0"/>
                                </a:rPr>
                                <m:t>75.7</m:t>
                              </m:r>
                            </m:e>
                          </m:func>
                        </m:num>
                        <m:den>
                          <m:r>
                            <a:rPr lang="en-US" sz="1800" b="0" i="1" smtClean="0">
                              <a:latin typeface="Cambria Math" panose="02040503050406030204" pitchFamily="18" charset="0"/>
                              <a:ea typeface="Cambria Math" panose="02040503050406030204" pitchFamily="18" charset="0"/>
                            </a:rPr>
                            <m:t>9.8</m:t>
                          </m:r>
                          <m:box>
                            <m:boxPr>
                              <m:ctrlPr>
                                <a:rPr lang="en-US" sz="1800" b="0" i="1" smtClean="0">
                                  <a:latin typeface="Cambria Math" panose="02040503050406030204" pitchFamily="18" charset="0"/>
                                  <a:ea typeface="Cambria Math" panose="02040503050406030204" pitchFamily="18" charset="0"/>
                                </a:rPr>
                              </m:ctrlPr>
                            </m:boxPr>
                            <m:e>
                              <m:f>
                                <m:fPr>
                                  <m:ctrlPr>
                                    <a:rPr lang="en-US" sz="1800" b="0" i="1" smtClean="0">
                                      <a:latin typeface="Cambria Math" panose="02040503050406030204" pitchFamily="18" charset="0"/>
                                      <a:ea typeface="Cambria Math" panose="02040503050406030204" pitchFamily="18" charset="0"/>
                                    </a:rPr>
                                  </m:ctrlPr>
                                </m:fPr>
                                <m:num>
                                  <m:r>
                                    <a:rPr lang="en-US" sz="1800" b="0" i="1" smtClean="0">
                                      <a:latin typeface="Cambria Math" panose="02040503050406030204" pitchFamily="18" charset="0"/>
                                      <a:ea typeface="Cambria Math" panose="02040503050406030204" pitchFamily="18" charset="0"/>
                                    </a:rPr>
                                    <m:t>𝑚</m:t>
                                  </m:r>
                                </m:num>
                                <m:den>
                                  <m:sSup>
                                    <m:sSupPr>
                                      <m:ctrlPr>
                                        <a:rPr lang="en-US" sz="1800" b="0" i="1" smtClean="0">
                                          <a:latin typeface="Cambria Math" panose="02040503050406030204" pitchFamily="18" charset="0"/>
                                          <a:ea typeface="Cambria Math" panose="02040503050406030204" pitchFamily="18" charset="0"/>
                                        </a:rPr>
                                      </m:ctrlPr>
                                    </m:sSupPr>
                                    <m:e>
                                      <m:r>
                                        <a:rPr lang="en-US" sz="1800" b="0" i="1" smtClean="0">
                                          <a:latin typeface="Cambria Math" panose="02040503050406030204" pitchFamily="18" charset="0"/>
                                          <a:ea typeface="Cambria Math" panose="02040503050406030204" pitchFamily="18" charset="0"/>
                                        </a:rPr>
                                        <m:t>𝑠</m:t>
                                      </m:r>
                                    </m:e>
                                    <m:sup>
                                      <m:r>
                                        <a:rPr lang="en-US" sz="1800" b="0" i="1" smtClean="0">
                                          <a:latin typeface="Cambria Math" panose="02040503050406030204" pitchFamily="18" charset="0"/>
                                          <a:ea typeface="Cambria Math" panose="02040503050406030204" pitchFamily="18" charset="0"/>
                                        </a:rPr>
                                        <m:t>2</m:t>
                                      </m:r>
                                    </m:sup>
                                  </m:sSup>
                                </m:den>
                              </m:f>
                            </m:e>
                          </m:box>
                        </m:den>
                      </m:f>
                      <m:r>
                        <a:rPr lang="en-US" sz="1800" b="0" i="1" smtClean="0">
                          <a:latin typeface="Cambria Math" panose="02040503050406030204" pitchFamily="18" charset="0"/>
                          <a:ea typeface="Cambria Math" panose="02040503050406030204" pitchFamily="18" charset="0"/>
                        </a:rPr>
                        <m:t>=49.4</m:t>
                      </m:r>
                      <m:r>
                        <a:rPr lang="en-US" sz="1800" b="0" i="1" smtClean="0">
                          <a:latin typeface="Cambria Math" panose="02040503050406030204" pitchFamily="18" charset="0"/>
                          <a:ea typeface="Cambria Math" panose="02040503050406030204" pitchFamily="18" charset="0"/>
                        </a:rPr>
                        <m:t>𝑠</m:t>
                      </m:r>
                    </m:oMath>
                  </m:oMathPara>
                </a14:m>
                <a:endParaRPr lang="en-US" dirty="0"/>
              </a:p>
            </p:txBody>
          </p:sp>
        </mc:Choice>
        <mc:Fallback xmlns="">
          <p:sp>
            <p:nvSpPr>
              <p:cNvPr id="13" name="TextBox 12">
                <a:extLst>
                  <a:ext uri="{FF2B5EF4-FFF2-40B4-BE49-F238E27FC236}">
                    <a16:creationId xmlns:a16="http://schemas.microsoft.com/office/drawing/2014/main" id="{9FC0F92B-0349-EBCB-2C9F-5CEEB1F54FE3}"/>
                  </a:ext>
                </a:extLst>
              </p:cNvPr>
              <p:cNvSpPr txBox="1">
                <a:spLocks noRot="1" noChangeAspect="1" noMove="1" noResize="1" noEditPoints="1" noAdjustHandles="1" noChangeArrowheads="1" noChangeShapeType="1" noTextEdit="1"/>
              </p:cNvSpPr>
              <p:nvPr/>
            </p:nvSpPr>
            <p:spPr>
              <a:xfrm>
                <a:off x="425329" y="5763039"/>
                <a:ext cx="6094324" cy="769185"/>
              </a:xfrm>
              <a:prstGeom prst="rect">
                <a:avLst/>
              </a:prstGeom>
              <a:blipFill>
                <a:blip r:embed="rId7"/>
                <a:stretch>
                  <a:fillRect/>
                </a:stretch>
              </a:blipFill>
            </p:spPr>
            <p:txBody>
              <a:bodyPr/>
              <a:lstStyle/>
              <a:p>
                <a:r>
                  <a:rPr lang="en-US">
                    <a:noFill/>
                  </a:rPr>
                  <a:t> </a:t>
                </a:r>
              </a:p>
            </p:txBody>
          </p:sp>
        </mc:Fallback>
      </mc:AlternateContent>
    </p:spTree>
    <p:extLst>
      <p:ext uri="{BB962C8B-B14F-4D97-AF65-F5344CB8AC3E}">
        <p14:creationId xmlns:p14="http://schemas.microsoft.com/office/powerpoint/2010/main" val="3024565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1C4C4AD-ECB7-4773-4E5B-2C5792C1E29D}"/>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A0831C5C-3AF5-CC51-935C-7BFD04FFE507}"/>
              </a:ext>
            </a:extLst>
          </p:cNvPr>
          <p:cNvSpPr txBox="1"/>
          <p:nvPr/>
        </p:nvSpPr>
        <p:spPr>
          <a:xfrm>
            <a:off x="277906" y="1297466"/>
            <a:ext cx="6094324" cy="369332"/>
          </a:xfrm>
          <a:prstGeom prst="rect">
            <a:avLst/>
          </a:prstGeom>
          <a:noFill/>
        </p:spPr>
        <p:txBody>
          <a:bodyPr wrap="square">
            <a:spAutoFit/>
          </a:bodyPr>
          <a:lstStyle/>
          <a:p>
            <a:r>
              <a:rPr lang="en-US" sz="1800" dirty="0">
                <a:latin typeface="Times New Roman" panose="02020603050405020304" pitchFamily="18" charset="0"/>
                <a:cs typeface="Times New Roman" panose="02020603050405020304" pitchFamily="18" charset="0"/>
              </a:rPr>
              <a:t>Example 5 Solution:</a:t>
            </a:r>
          </a:p>
        </p:txBody>
      </p:sp>
      <p:sp>
        <p:nvSpPr>
          <p:cNvPr id="5" name="TextBox 4">
            <a:extLst>
              <a:ext uri="{FF2B5EF4-FFF2-40B4-BE49-F238E27FC236}">
                <a16:creationId xmlns:a16="http://schemas.microsoft.com/office/drawing/2014/main" id="{AB442F25-9A2D-A330-331B-74BBF1AFD4CF}"/>
              </a:ext>
            </a:extLst>
          </p:cNvPr>
          <p:cNvSpPr txBox="1"/>
          <p:nvPr/>
        </p:nvSpPr>
        <p:spPr>
          <a:xfrm>
            <a:off x="277906" y="197224"/>
            <a:ext cx="11116235" cy="892552"/>
          </a:xfrm>
          <a:prstGeom prst="rect">
            <a:avLst/>
          </a:prstGeom>
          <a:noFill/>
        </p:spPr>
        <p:txBody>
          <a:bodyPr wrap="square" rtlCol="0">
            <a:spAutoFit/>
          </a:bodyPr>
          <a:lstStyle/>
          <a:p>
            <a:r>
              <a:rPr lang="en-US" sz="2600" dirty="0">
                <a:latin typeface="Times New Roman" panose="02020603050405020304" pitchFamily="18" charset="0"/>
                <a:cs typeface="Times New Roman" panose="02020603050405020304" pitchFamily="18" charset="0"/>
              </a:rPr>
              <a:t>Motion in 2D</a:t>
            </a:r>
          </a:p>
          <a:p>
            <a:r>
              <a:rPr lang="en-US" sz="2600" dirty="0">
                <a:latin typeface="Times New Roman" panose="02020603050405020304" pitchFamily="18" charset="0"/>
                <a:cs typeface="Times New Roman" panose="02020603050405020304" pitchFamily="18" charset="0"/>
              </a:rPr>
              <a:t>	- projectile motion</a:t>
            </a:r>
          </a:p>
        </p:txBody>
      </p:sp>
      <mc:AlternateContent xmlns:mc="http://schemas.openxmlformats.org/markup-compatibility/2006" xmlns:a14="http://schemas.microsoft.com/office/drawing/2010/main">
        <mc:Choice Requires="a14">
          <p:sp>
            <p:nvSpPr>
              <p:cNvPr id="2" name="TextBox 1">
                <a:extLst>
                  <a:ext uri="{FF2B5EF4-FFF2-40B4-BE49-F238E27FC236}">
                    <a16:creationId xmlns:a16="http://schemas.microsoft.com/office/drawing/2014/main" id="{5AD0DC56-8FF6-7288-586F-F365640DF670}"/>
                  </a:ext>
                </a:extLst>
              </p:cNvPr>
              <p:cNvSpPr txBox="1"/>
              <p:nvPr/>
            </p:nvSpPr>
            <p:spPr>
              <a:xfrm>
                <a:off x="425330" y="1861715"/>
                <a:ext cx="10821385" cy="391902"/>
              </a:xfrm>
              <a:prstGeom prst="rect">
                <a:avLst/>
              </a:prstGeom>
              <a:noFill/>
            </p:spPr>
            <p:txBody>
              <a:bodyPr wrap="square" rtlCol="0">
                <a:spAutoFit/>
              </a:bodyPr>
              <a:lstStyle/>
              <a:p>
                <a:r>
                  <a:rPr lang="en-US" dirty="0">
                    <a:latin typeface="Times New Roman" panose="02020603050405020304" pitchFamily="18" charset="0"/>
                    <a:cs typeface="Times New Roman" panose="02020603050405020304" pitchFamily="18" charset="0"/>
                  </a:rPr>
                  <a:t>The horizontal range of the projectile at angles </a:t>
                </a:r>
                <a14:m>
                  <m:oMath xmlns:m="http://schemas.openxmlformats.org/officeDocument/2006/math">
                    <m:sSub>
                      <m:sSubPr>
                        <m:ctrlPr>
                          <a:rPr lang="en-US" i="1">
                            <a:latin typeface="Cambria Math" panose="02040503050406030204" pitchFamily="18" charset="0"/>
                            <a:ea typeface="Cambria Math" panose="02040503050406030204" pitchFamily="18" charset="0"/>
                          </a:rPr>
                        </m:ctrlPr>
                      </m:sSubPr>
                      <m:e>
                        <m:r>
                          <a:rPr lang="en-US" i="1">
                            <a:latin typeface="Cambria Math" panose="02040503050406030204" pitchFamily="18" charset="0"/>
                            <a:ea typeface="Cambria Math" panose="02040503050406030204" pitchFamily="18" charset="0"/>
                          </a:rPr>
                          <m:t>𝜃</m:t>
                        </m:r>
                      </m:e>
                      <m:sub>
                        <m:r>
                          <a:rPr lang="en-US" i="1">
                            <a:latin typeface="Cambria Math" panose="02040503050406030204" pitchFamily="18" charset="0"/>
                          </a:rPr>
                          <m:t>𝑙𝑜𝑤</m:t>
                        </m:r>
                      </m:sub>
                    </m:sSub>
                  </m:oMath>
                </a14:m>
                <a:r>
                  <a:rPr lang="en-US" dirty="0">
                    <a:latin typeface="Times New Roman" panose="02020603050405020304" pitchFamily="18" charset="0"/>
                    <a:cs typeface="Times New Roman" panose="02020603050405020304" pitchFamily="18" charset="0"/>
                  </a:rPr>
                  <a:t> and </a:t>
                </a:r>
                <a14:m>
                  <m:oMath xmlns:m="http://schemas.openxmlformats.org/officeDocument/2006/math">
                    <m:sSub>
                      <m:sSubPr>
                        <m:ctrlPr>
                          <a:rPr lang="en-US" i="1">
                            <a:latin typeface="Cambria Math" panose="02040503050406030204" pitchFamily="18" charset="0"/>
                            <a:ea typeface="Cambria Math" panose="02040503050406030204" pitchFamily="18" charset="0"/>
                          </a:rPr>
                        </m:ctrlPr>
                      </m:sSubPr>
                      <m:e>
                        <m:r>
                          <a:rPr lang="en-US" i="1">
                            <a:latin typeface="Cambria Math" panose="02040503050406030204" pitchFamily="18" charset="0"/>
                            <a:ea typeface="Cambria Math" panose="02040503050406030204" pitchFamily="18" charset="0"/>
                          </a:rPr>
                          <m:t>𝜃</m:t>
                        </m:r>
                      </m:e>
                      <m:sub>
                        <m:r>
                          <a:rPr lang="en-US" i="1">
                            <a:latin typeface="Cambria Math" panose="02040503050406030204" pitchFamily="18" charset="0"/>
                          </a:rPr>
                          <m:t>ℎ𝑖𝑔ℎ</m:t>
                        </m:r>
                      </m:sub>
                    </m:sSub>
                  </m:oMath>
                </a14:m>
                <a:r>
                  <a:rPr lang="en-US" dirty="0">
                    <a:latin typeface="Times New Roman" panose="02020603050405020304" pitchFamily="18" charset="0"/>
                    <a:cs typeface="Times New Roman" panose="02020603050405020304" pitchFamily="18" charset="0"/>
                  </a:rPr>
                  <a:t>  and where will the ship be safe: </a:t>
                </a:r>
              </a:p>
            </p:txBody>
          </p:sp>
        </mc:Choice>
        <mc:Fallback xmlns="">
          <p:sp>
            <p:nvSpPr>
              <p:cNvPr id="2" name="TextBox 1">
                <a:extLst>
                  <a:ext uri="{FF2B5EF4-FFF2-40B4-BE49-F238E27FC236}">
                    <a16:creationId xmlns:a16="http://schemas.microsoft.com/office/drawing/2014/main" id="{5AD0DC56-8FF6-7288-586F-F365640DF670}"/>
                  </a:ext>
                </a:extLst>
              </p:cNvPr>
              <p:cNvSpPr txBox="1">
                <a:spLocks noRot="1" noChangeAspect="1" noMove="1" noResize="1" noEditPoints="1" noAdjustHandles="1" noChangeArrowheads="1" noChangeShapeType="1" noTextEdit="1"/>
              </p:cNvSpPr>
              <p:nvPr/>
            </p:nvSpPr>
            <p:spPr>
              <a:xfrm>
                <a:off x="425330" y="1861715"/>
                <a:ext cx="10821385" cy="391902"/>
              </a:xfrm>
              <a:prstGeom prst="rect">
                <a:avLst/>
              </a:prstGeom>
              <a:blipFill>
                <a:blip r:embed="rId2"/>
                <a:stretch>
                  <a:fillRect l="-469" t="-6250" b="-15625"/>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 name="TextBox 2">
                <a:extLst>
                  <a:ext uri="{FF2B5EF4-FFF2-40B4-BE49-F238E27FC236}">
                    <a16:creationId xmlns:a16="http://schemas.microsoft.com/office/drawing/2014/main" id="{9C12E6F1-0D58-9802-FBB5-DAA5E73C8FD1}"/>
                  </a:ext>
                </a:extLst>
              </p:cNvPr>
              <p:cNvSpPr txBox="1"/>
              <p:nvPr/>
            </p:nvSpPr>
            <p:spPr>
              <a:xfrm>
                <a:off x="1235947" y="2563332"/>
                <a:ext cx="4359527" cy="322717"/>
              </a:xfrm>
              <a:prstGeom prst="rect">
                <a:avLst/>
              </a:prstGeom>
              <a:noFill/>
            </p:spPr>
            <p:txBody>
              <a:bodyPr wrap="none" lIns="0" tIns="0" rIns="0" bIns="0" rtlCol="0">
                <a:spAutoFit/>
              </a:bodyPr>
              <a:lstStyle/>
              <a:p>
                <a:pPr/>
                <a14:m>
                  <m:oMathPara xmlns:m="http://schemas.openxmlformats.org/officeDocument/2006/math">
                    <m:o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𝑥</m:t>
                          </m:r>
                        </m:e>
                        <m:sub>
                          <m:r>
                            <a:rPr lang="en-US" b="0" i="1" smtClean="0">
                              <a:latin typeface="Cambria Math" panose="02040503050406030204" pitchFamily="18" charset="0"/>
                            </a:rPr>
                            <m:t>𝑓</m:t>
                          </m:r>
                        </m:sub>
                      </m:sSub>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𝑥</m:t>
                          </m:r>
                        </m:e>
                        <m:sub>
                          <m:r>
                            <a:rPr lang="en-US" b="0" i="1" smtClean="0">
                              <a:latin typeface="Cambria Math" panose="02040503050406030204" pitchFamily="18" charset="0"/>
                            </a:rPr>
                            <m:t>𝑖</m:t>
                          </m:r>
                        </m:sub>
                      </m:sSub>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𝑣</m:t>
                          </m:r>
                        </m:e>
                        <m:sub>
                          <m:r>
                            <a:rPr lang="en-US" b="0" i="1" smtClean="0">
                              <a:latin typeface="Cambria Math" panose="02040503050406030204" pitchFamily="18" charset="0"/>
                            </a:rPr>
                            <m:t>𝑖𝑥</m:t>
                          </m:r>
                        </m:sub>
                      </m:sSub>
                      <m:r>
                        <a:rPr lang="en-US" b="0" i="1" smtClean="0">
                          <a:latin typeface="Cambria Math" panose="02040503050406030204" pitchFamily="18" charset="0"/>
                        </a:rPr>
                        <m:t>𝑡</m:t>
                      </m:r>
                      <m:r>
                        <a:rPr lang="en-US" b="0" i="1" smtClean="0">
                          <a:latin typeface="Cambria Math" panose="02040503050406030204" pitchFamily="18" charset="0"/>
                        </a:rPr>
                        <m:t>+</m:t>
                      </m:r>
                      <m:box>
                        <m:boxPr>
                          <m:ctrlPr>
                            <a:rPr lang="en-US" b="0" i="1" smtClean="0">
                              <a:latin typeface="Cambria Math" panose="02040503050406030204" pitchFamily="18" charset="0"/>
                            </a:rPr>
                          </m:ctrlPr>
                        </m:boxPr>
                        <m:e>
                          <m:f>
                            <m:fPr>
                              <m:ctrlPr>
                                <a:rPr lang="en-US" b="0" i="1" smtClean="0">
                                  <a:latin typeface="Cambria Math" panose="02040503050406030204" pitchFamily="18" charset="0"/>
                                </a:rPr>
                              </m:ctrlPr>
                            </m:fPr>
                            <m:num>
                              <m:r>
                                <a:rPr lang="en-US" b="0" i="1" smtClean="0">
                                  <a:latin typeface="Cambria Math" panose="02040503050406030204" pitchFamily="18" charset="0"/>
                                </a:rPr>
                                <m:t>1</m:t>
                              </m:r>
                            </m:num>
                            <m:den>
                              <m:r>
                                <a:rPr lang="en-US" b="0" i="1" smtClean="0">
                                  <a:latin typeface="Cambria Math" panose="02040503050406030204" pitchFamily="18" charset="0"/>
                                </a:rPr>
                                <m:t>2</m:t>
                              </m:r>
                            </m:den>
                          </m:f>
                        </m:e>
                      </m:box>
                      <m:sSub>
                        <m:sSubPr>
                          <m:ctrlPr>
                            <a:rPr lang="en-US" b="0" i="1" smtClean="0">
                              <a:latin typeface="Cambria Math" panose="02040503050406030204" pitchFamily="18" charset="0"/>
                            </a:rPr>
                          </m:ctrlPr>
                        </m:sSubPr>
                        <m:e>
                          <m:r>
                            <a:rPr lang="en-US" b="0" i="1" smtClean="0">
                              <a:latin typeface="Cambria Math" panose="02040503050406030204" pitchFamily="18" charset="0"/>
                            </a:rPr>
                            <m:t>𝑎</m:t>
                          </m:r>
                        </m:e>
                        <m:sub>
                          <m:r>
                            <a:rPr lang="en-US" b="0" i="1" smtClean="0">
                              <a:latin typeface="Cambria Math" panose="02040503050406030204" pitchFamily="18" charset="0"/>
                            </a:rPr>
                            <m:t>𝑥</m:t>
                          </m:r>
                        </m:sub>
                      </m:sSub>
                      <m:sSup>
                        <m:sSupPr>
                          <m:ctrlPr>
                            <a:rPr lang="en-US" b="0" i="1" smtClean="0">
                              <a:latin typeface="Cambria Math" panose="02040503050406030204" pitchFamily="18" charset="0"/>
                            </a:rPr>
                          </m:ctrlPr>
                        </m:sSupPr>
                        <m:e>
                          <m:r>
                            <a:rPr lang="en-US" b="0" i="1" smtClean="0">
                              <a:latin typeface="Cambria Math" panose="02040503050406030204" pitchFamily="18" charset="0"/>
                            </a:rPr>
                            <m:t>𝑡</m:t>
                          </m:r>
                        </m:e>
                        <m:sup>
                          <m:r>
                            <a:rPr lang="en-US" b="0" i="1" smtClean="0">
                              <a:latin typeface="Cambria Math" panose="02040503050406030204" pitchFamily="18" charset="0"/>
                            </a:rPr>
                            <m:t>2</m:t>
                          </m:r>
                        </m:sup>
                      </m:sSup>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𝑣</m:t>
                          </m:r>
                        </m:e>
                        <m:sub>
                          <m:r>
                            <a:rPr lang="en-US" b="0" i="1" smtClean="0">
                              <a:latin typeface="Cambria Math" panose="02040503050406030204" pitchFamily="18" charset="0"/>
                            </a:rPr>
                            <m:t>𝑖𝑥</m:t>
                          </m:r>
                        </m:sub>
                      </m:sSub>
                      <m:r>
                        <a:rPr lang="en-US" b="0" i="1" smtClean="0">
                          <a:latin typeface="Cambria Math" panose="02040503050406030204" pitchFamily="18" charset="0"/>
                        </a:rPr>
                        <m:t>𝑡</m:t>
                      </m:r>
                      <m:r>
                        <a:rPr lang="en-US" b="0" i="1" smtClean="0">
                          <a:latin typeface="Cambria Math" panose="02040503050406030204" pitchFamily="18" charset="0"/>
                        </a:rPr>
                        <m:t>=</m:t>
                      </m:r>
                      <m:d>
                        <m:dPr>
                          <m:ctrlPr>
                            <a:rPr lang="en-US" b="0" i="1" smtClean="0">
                              <a:latin typeface="Cambria Math" panose="02040503050406030204" pitchFamily="18" charset="0"/>
                            </a:rPr>
                          </m:ctrlPr>
                        </m:dPr>
                        <m:e>
                          <m:sSub>
                            <m:sSubPr>
                              <m:ctrlPr>
                                <a:rPr lang="en-US" b="0" i="1" smtClean="0">
                                  <a:latin typeface="Cambria Math" panose="02040503050406030204" pitchFamily="18" charset="0"/>
                                </a:rPr>
                              </m:ctrlPr>
                            </m:sSubPr>
                            <m:e>
                              <m:r>
                                <a:rPr lang="en-US" b="0" i="1" smtClean="0">
                                  <a:latin typeface="Cambria Math" panose="02040503050406030204" pitchFamily="18" charset="0"/>
                                </a:rPr>
                                <m:t>𝑣</m:t>
                              </m:r>
                            </m:e>
                            <m:sub>
                              <m:r>
                                <a:rPr lang="en-US" b="0" i="1" smtClean="0">
                                  <a:latin typeface="Cambria Math" panose="02040503050406030204" pitchFamily="18" charset="0"/>
                                </a:rPr>
                                <m:t>𝑖</m:t>
                              </m:r>
                            </m:sub>
                          </m:sSub>
                          <m:func>
                            <m:funcPr>
                              <m:ctrlPr>
                                <a:rPr lang="en-US">
                                  <a:latin typeface="Cambria Math" panose="02040503050406030204" pitchFamily="18" charset="0"/>
                                </a:rPr>
                              </m:ctrlPr>
                            </m:funcPr>
                            <m:fName>
                              <m:r>
                                <m:rPr>
                                  <m:sty m:val="p"/>
                                </m:rPr>
                                <a:rPr lang="en-US">
                                  <a:latin typeface="Cambria Math" panose="02040503050406030204" pitchFamily="18" charset="0"/>
                                </a:rPr>
                                <m:t>cos</m:t>
                              </m:r>
                            </m:fName>
                            <m:e>
                              <m:r>
                                <a:rPr lang="en-US" i="1" smtClean="0">
                                  <a:latin typeface="Cambria Math" panose="02040503050406030204" pitchFamily="18" charset="0"/>
                                  <a:ea typeface="Cambria Math" panose="02040503050406030204" pitchFamily="18" charset="0"/>
                                </a:rPr>
                                <m:t>𝜃</m:t>
                              </m:r>
                            </m:e>
                          </m:func>
                        </m:e>
                      </m:d>
                      <m:r>
                        <a:rPr lang="en-US" b="0" i="1" smtClean="0">
                          <a:latin typeface="Cambria Math" panose="02040503050406030204" pitchFamily="18" charset="0"/>
                        </a:rPr>
                        <m:t>𝑡</m:t>
                      </m:r>
                    </m:oMath>
                  </m:oMathPara>
                </a14:m>
                <a:endParaRPr lang="en-US" dirty="0"/>
              </a:p>
            </p:txBody>
          </p:sp>
        </mc:Choice>
        <mc:Fallback xmlns="">
          <p:sp>
            <p:nvSpPr>
              <p:cNvPr id="3" name="TextBox 2">
                <a:extLst>
                  <a:ext uri="{FF2B5EF4-FFF2-40B4-BE49-F238E27FC236}">
                    <a16:creationId xmlns:a16="http://schemas.microsoft.com/office/drawing/2014/main" id="{9C12E6F1-0D58-9802-FBB5-DAA5E73C8FD1}"/>
                  </a:ext>
                </a:extLst>
              </p:cNvPr>
              <p:cNvSpPr txBox="1">
                <a:spLocks noRot="1" noChangeAspect="1" noMove="1" noResize="1" noEditPoints="1" noAdjustHandles="1" noChangeArrowheads="1" noChangeShapeType="1" noTextEdit="1"/>
              </p:cNvSpPr>
              <p:nvPr/>
            </p:nvSpPr>
            <p:spPr>
              <a:xfrm>
                <a:off x="1235947" y="2563332"/>
                <a:ext cx="4359527" cy="322717"/>
              </a:xfrm>
              <a:prstGeom prst="rect">
                <a:avLst/>
              </a:prstGeom>
              <a:blipFill>
                <a:blip r:embed="rId3"/>
                <a:stretch>
                  <a:fillRect b="-22222"/>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6" name="TextBox 5">
                <a:extLst>
                  <a:ext uri="{FF2B5EF4-FFF2-40B4-BE49-F238E27FC236}">
                    <a16:creationId xmlns:a16="http://schemas.microsoft.com/office/drawing/2014/main" id="{66DA5DF0-8B18-0D2E-36D6-6B1E02787598}"/>
                  </a:ext>
                </a:extLst>
              </p:cNvPr>
              <p:cNvSpPr txBox="1"/>
              <p:nvPr/>
            </p:nvSpPr>
            <p:spPr>
              <a:xfrm>
                <a:off x="425330" y="3195764"/>
                <a:ext cx="1192456" cy="369332"/>
              </a:xfrm>
              <a:prstGeom prst="rect">
                <a:avLst/>
              </a:prstGeom>
              <a:noFill/>
            </p:spPr>
            <p:txBody>
              <a:bodyPr wrap="square">
                <a:spAutoFit/>
              </a:bodyPr>
              <a:lstStyle/>
              <a:p>
                <a:r>
                  <a:rPr lang="en-US" sz="1800" dirty="0">
                    <a:latin typeface="Times New Roman" panose="02020603050405020304" pitchFamily="18" charset="0"/>
                    <a:ea typeface="Cambria Math" panose="02040503050406030204" pitchFamily="18" charset="0"/>
                    <a:cs typeface="Times New Roman" panose="02020603050405020304" pitchFamily="18" charset="0"/>
                  </a:rPr>
                  <a:t>For </a:t>
                </a:r>
                <a14:m>
                  <m:oMath xmlns:m="http://schemas.openxmlformats.org/officeDocument/2006/math">
                    <m:sSub>
                      <m:sSubPr>
                        <m:ctrlPr>
                          <a:rPr lang="en-US" sz="1800" i="1">
                            <a:latin typeface="Cambria Math" panose="02040503050406030204" pitchFamily="18" charset="0"/>
                            <a:ea typeface="Cambria Math" panose="02040503050406030204" pitchFamily="18" charset="0"/>
                          </a:rPr>
                        </m:ctrlPr>
                      </m:sSubPr>
                      <m:e>
                        <m:r>
                          <a:rPr lang="en-US" sz="1800" i="1">
                            <a:latin typeface="Cambria Math" panose="02040503050406030204" pitchFamily="18" charset="0"/>
                            <a:ea typeface="Cambria Math" panose="02040503050406030204" pitchFamily="18" charset="0"/>
                          </a:rPr>
                          <m:t>𝜃</m:t>
                        </m:r>
                      </m:e>
                      <m:sub>
                        <m:r>
                          <a:rPr lang="en-US" sz="1800" i="1">
                            <a:latin typeface="Cambria Math" panose="02040503050406030204" pitchFamily="18" charset="0"/>
                          </a:rPr>
                          <m:t>𝑙𝑜𝑤</m:t>
                        </m:r>
                      </m:sub>
                    </m:sSub>
                  </m:oMath>
                </a14:m>
                <a:r>
                  <a:rPr lang="en-US" dirty="0"/>
                  <a:t>:</a:t>
                </a:r>
              </a:p>
            </p:txBody>
          </p:sp>
        </mc:Choice>
        <mc:Fallback xmlns="">
          <p:sp>
            <p:nvSpPr>
              <p:cNvPr id="6" name="TextBox 5">
                <a:extLst>
                  <a:ext uri="{FF2B5EF4-FFF2-40B4-BE49-F238E27FC236}">
                    <a16:creationId xmlns:a16="http://schemas.microsoft.com/office/drawing/2014/main" id="{66DA5DF0-8B18-0D2E-36D6-6B1E02787598}"/>
                  </a:ext>
                </a:extLst>
              </p:cNvPr>
              <p:cNvSpPr txBox="1">
                <a:spLocks noRot="1" noChangeAspect="1" noMove="1" noResize="1" noEditPoints="1" noAdjustHandles="1" noChangeArrowheads="1" noChangeShapeType="1" noTextEdit="1"/>
              </p:cNvSpPr>
              <p:nvPr/>
            </p:nvSpPr>
            <p:spPr>
              <a:xfrm>
                <a:off x="425330" y="3195764"/>
                <a:ext cx="1192456" cy="369332"/>
              </a:xfrm>
              <a:prstGeom prst="rect">
                <a:avLst/>
              </a:prstGeom>
              <a:blipFill>
                <a:blip r:embed="rId4"/>
                <a:stretch>
                  <a:fillRect l="-4211" t="-6667" b="-26667"/>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7" name="TextBox 6">
                <a:extLst>
                  <a:ext uri="{FF2B5EF4-FFF2-40B4-BE49-F238E27FC236}">
                    <a16:creationId xmlns:a16="http://schemas.microsoft.com/office/drawing/2014/main" id="{8CEEDB24-A989-5F58-DBE9-2A7A30E9A02C}"/>
                  </a:ext>
                </a:extLst>
              </p:cNvPr>
              <p:cNvSpPr txBox="1"/>
              <p:nvPr/>
            </p:nvSpPr>
            <p:spPr>
              <a:xfrm>
                <a:off x="435379" y="4312418"/>
                <a:ext cx="1483857" cy="391902"/>
              </a:xfrm>
              <a:prstGeom prst="rect">
                <a:avLst/>
              </a:prstGeom>
              <a:noFill/>
            </p:spPr>
            <p:txBody>
              <a:bodyPr wrap="square">
                <a:spAutoFit/>
              </a:bodyPr>
              <a:lstStyle/>
              <a:p>
                <a:r>
                  <a:rPr lang="en-US" sz="1800" dirty="0">
                    <a:latin typeface="Times New Roman" panose="02020603050405020304" pitchFamily="18" charset="0"/>
                    <a:ea typeface="Cambria Math" panose="02040503050406030204" pitchFamily="18" charset="0"/>
                    <a:cs typeface="Times New Roman" panose="02020603050405020304" pitchFamily="18" charset="0"/>
                  </a:rPr>
                  <a:t>For</a:t>
                </a:r>
                <a:r>
                  <a:rPr lang="en-US" sz="1800" dirty="0">
                    <a:ea typeface="Cambria Math" panose="02040503050406030204" pitchFamily="18" charset="0"/>
                  </a:rPr>
                  <a:t> </a:t>
                </a:r>
                <a14:m>
                  <m:oMath xmlns:m="http://schemas.openxmlformats.org/officeDocument/2006/math">
                    <m:sSub>
                      <m:sSubPr>
                        <m:ctrlPr>
                          <a:rPr lang="en-US" sz="1800" i="1">
                            <a:latin typeface="Cambria Math" panose="02040503050406030204" pitchFamily="18" charset="0"/>
                            <a:ea typeface="Cambria Math" panose="02040503050406030204" pitchFamily="18" charset="0"/>
                          </a:rPr>
                        </m:ctrlPr>
                      </m:sSubPr>
                      <m:e>
                        <m:r>
                          <a:rPr lang="en-US" sz="1800" i="1">
                            <a:latin typeface="Cambria Math" panose="02040503050406030204" pitchFamily="18" charset="0"/>
                            <a:ea typeface="Cambria Math" panose="02040503050406030204" pitchFamily="18" charset="0"/>
                          </a:rPr>
                          <m:t>𝜃</m:t>
                        </m:r>
                      </m:e>
                      <m:sub>
                        <m:r>
                          <a:rPr lang="en-US" sz="1800" i="1">
                            <a:latin typeface="Cambria Math" panose="02040503050406030204" pitchFamily="18" charset="0"/>
                          </a:rPr>
                          <m:t>ℎ𝑖𝑔ℎ</m:t>
                        </m:r>
                      </m:sub>
                    </m:sSub>
                    <m:r>
                      <a:rPr lang="en-US" sz="1800" b="0" i="1" smtClean="0">
                        <a:latin typeface="Cambria Math" panose="02040503050406030204" pitchFamily="18" charset="0"/>
                      </a:rPr>
                      <m:t>:</m:t>
                    </m:r>
                  </m:oMath>
                </a14:m>
                <a:endParaRPr lang="en-US" dirty="0"/>
              </a:p>
            </p:txBody>
          </p:sp>
        </mc:Choice>
        <mc:Fallback xmlns="">
          <p:sp>
            <p:nvSpPr>
              <p:cNvPr id="7" name="TextBox 6">
                <a:extLst>
                  <a:ext uri="{FF2B5EF4-FFF2-40B4-BE49-F238E27FC236}">
                    <a16:creationId xmlns:a16="http://schemas.microsoft.com/office/drawing/2014/main" id="{8CEEDB24-A989-5F58-DBE9-2A7A30E9A02C}"/>
                  </a:ext>
                </a:extLst>
              </p:cNvPr>
              <p:cNvSpPr txBox="1">
                <a:spLocks noRot="1" noChangeAspect="1" noMove="1" noResize="1" noEditPoints="1" noAdjustHandles="1" noChangeArrowheads="1" noChangeShapeType="1" noTextEdit="1"/>
              </p:cNvSpPr>
              <p:nvPr/>
            </p:nvSpPr>
            <p:spPr>
              <a:xfrm>
                <a:off x="435379" y="4312418"/>
                <a:ext cx="1483857" cy="391902"/>
              </a:xfrm>
              <a:prstGeom prst="rect">
                <a:avLst/>
              </a:prstGeom>
              <a:blipFill>
                <a:blip r:embed="rId5"/>
                <a:stretch>
                  <a:fillRect l="-3390" t="-6250" b="-15625"/>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9" name="TextBox 8">
                <a:extLst>
                  <a:ext uri="{FF2B5EF4-FFF2-40B4-BE49-F238E27FC236}">
                    <a16:creationId xmlns:a16="http://schemas.microsoft.com/office/drawing/2014/main" id="{327CDC51-2478-8616-5FF1-3328021BAB6E}"/>
                  </a:ext>
                </a:extLst>
              </p:cNvPr>
              <p:cNvSpPr txBox="1"/>
              <p:nvPr/>
            </p:nvSpPr>
            <p:spPr>
              <a:xfrm>
                <a:off x="832054" y="3760030"/>
                <a:ext cx="5934893" cy="305340"/>
              </a:xfrm>
              <a:prstGeom prst="rect">
                <a:avLst/>
              </a:prstGeom>
              <a:noFill/>
            </p:spPr>
            <p:txBody>
              <a:bodyPr wrap="none" lIns="0" tIns="0" rIns="0" bIns="0" rtlCol="0">
                <a:spAutoFit/>
              </a:bodyPr>
              <a:lstStyle/>
              <a:p>
                <a:pPr/>
                <a14:m>
                  <m:oMathPara xmlns:m="http://schemas.openxmlformats.org/officeDocument/2006/math">
                    <m:o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𝑥</m:t>
                          </m:r>
                        </m:e>
                        <m:sub>
                          <m:r>
                            <a:rPr lang="en-US" b="0" i="1" smtClean="0">
                              <a:latin typeface="Cambria Math" panose="02040503050406030204" pitchFamily="18" charset="0"/>
                            </a:rPr>
                            <m:t>𝑓</m:t>
                          </m:r>
                          <m:r>
                            <a:rPr lang="en-US" b="0" i="1" smtClean="0">
                              <a:latin typeface="Cambria Math" panose="02040503050406030204" pitchFamily="18" charset="0"/>
                            </a:rPr>
                            <m:t>,</m:t>
                          </m:r>
                          <m:r>
                            <a:rPr lang="en-US" b="0" i="1" smtClean="0">
                              <a:latin typeface="Cambria Math" panose="02040503050406030204" pitchFamily="18" charset="0"/>
                            </a:rPr>
                            <m:t>𝑙𝑜𝑤</m:t>
                          </m:r>
                        </m:sub>
                      </m:sSub>
                      <m:r>
                        <a:rPr lang="en-US" b="0" i="1" smtClean="0">
                          <a:latin typeface="Cambria Math" panose="02040503050406030204" pitchFamily="18" charset="0"/>
                        </a:rPr>
                        <m:t>=</m:t>
                      </m:r>
                      <m:d>
                        <m:dPr>
                          <m:ctrlPr>
                            <a:rPr lang="en-US" i="1">
                              <a:latin typeface="Cambria Math" panose="02040503050406030204" pitchFamily="18" charset="0"/>
                            </a:rPr>
                          </m:ctrlPr>
                        </m:dPr>
                        <m:e>
                          <m:sSub>
                            <m:sSubPr>
                              <m:ctrlPr>
                                <a:rPr lang="en-US" i="1">
                                  <a:latin typeface="Cambria Math" panose="02040503050406030204" pitchFamily="18" charset="0"/>
                                </a:rPr>
                              </m:ctrlPr>
                            </m:sSubPr>
                            <m:e>
                              <m:r>
                                <a:rPr lang="en-US" i="1">
                                  <a:latin typeface="Cambria Math" panose="02040503050406030204" pitchFamily="18" charset="0"/>
                                </a:rPr>
                                <m:t>𝑣</m:t>
                              </m:r>
                            </m:e>
                            <m:sub>
                              <m:r>
                                <a:rPr lang="en-US" i="1">
                                  <a:latin typeface="Cambria Math" panose="02040503050406030204" pitchFamily="18" charset="0"/>
                                </a:rPr>
                                <m:t>𝑖</m:t>
                              </m:r>
                            </m:sub>
                          </m:sSub>
                          <m:func>
                            <m:funcPr>
                              <m:ctrlPr>
                                <a:rPr lang="en-US">
                                  <a:latin typeface="Cambria Math" panose="02040503050406030204" pitchFamily="18" charset="0"/>
                                </a:rPr>
                              </m:ctrlPr>
                            </m:funcPr>
                            <m:fName>
                              <m:r>
                                <m:rPr>
                                  <m:sty m:val="p"/>
                                </m:rPr>
                                <a:rPr lang="en-US">
                                  <a:latin typeface="Cambria Math" panose="02040503050406030204" pitchFamily="18" charset="0"/>
                                </a:rPr>
                                <m:t>cos</m:t>
                              </m:r>
                            </m:fName>
                            <m:e>
                              <m:sSub>
                                <m:sSubPr>
                                  <m:ctrlPr>
                                    <a:rPr lang="en-US" i="1" smtClean="0">
                                      <a:latin typeface="Cambria Math" panose="02040503050406030204" pitchFamily="18" charset="0"/>
                                      <a:ea typeface="Cambria Math" panose="02040503050406030204" pitchFamily="18" charset="0"/>
                                    </a:rPr>
                                  </m:ctrlPr>
                                </m:sSubPr>
                                <m:e>
                                  <m:r>
                                    <a:rPr lang="en-US" i="1" smtClean="0">
                                      <a:latin typeface="Cambria Math" panose="02040503050406030204" pitchFamily="18" charset="0"/>
                                      <a:ea typeface="Cambria Math" panose="02040503050406030204" pitchFamily="18" charset="0"/>
                                    </a:rPr>
                                    <m:t>𝜃</m:t>
                                  </m:r>
                                </m:e>
                                <m:sub>
                                  <m:r>
                                    <a:rPr lang="en-US" b="0" i="1" smtClean="0">
                                      <a:latin typeface="Cambria Math" panose="02040503050406030204" pitchFamily="18" charset="0"/>
                                    </a:rPr>
                                    <m:t>𝑙𝑜𝑤</m:t>
                                  </m:r>
                                </m:sub>
                              </m:sSub>
                            </m:e>
                          </m:func>
                        </m:e>
                      </m:d>
                      <m:sSub>
                        <m:sSubPr>
                          <m:ctrlPr>
                            <a:rPr lang="en-US" b="0" i="1" smtClean="0">
                              <a:latin typeface="Cambria Math" panose="02040503050406030204" pitchFamily="18" charset="0"/>
                              <a:ea typeface="Cambria Math" panose="02040503050406030204" pitchFamily="18" charset="0"/>
                            </a:rPr>
                          </m:ctrlPr>
                        </m:sSubPr>
                        <m:e>
                          <m:r>
                            <a:rPr lang="en-US" b="0" i="1" smtClean="0">
                              <a:latin typeface="Cambria Math" panose="02040503050406030204" pitchFamily="18" charset="0"/>
                              <a:ea typeface="Cambria Math" panose="02040503050406030204" pitchFamily="18" charset="0"/>
                            </a:rPr>
                            <m:t>𝑡</m:t>
                          </m:r>
                        </m:e>
                        <m:sub>
                          <m:r>
                            <a:rPr lang="en-US" b="0" i="1" smtClean="0">
                              <a:latin typeface="Cambria Math" panose="02040503050406030204" pitchFamily="18" charset="0"/>
                              <a:ea typeface="Cambria Math" panose="02040503050406030204" pitchFamily="18" charset="0"/>
                            </a:rPr>
                            <m:t>𝑙𝑜𝑤</m:t>
                          </m:r>
                        </m:sub>
                      </m:sSub>
                      <m:r>
                        <a:rPr lang="en-US" b="0" i="1" smtClean="0">
                          <a:latin typeface="Cambria Math" panose="02040503050406030204" pitchFamily="18" charset="0"/>
                          <a:ea typeface="Cambria Math" panose="02040503050406030204" pitchFamily="18" charset="0"/>
                        </a:rPr>
                        <m:t>=250</m:t>
                      </m:r>
                      <m:box>
                        <m:boxPr>
                          <m:ctrlPr>
                            <a:rPr lang="en-US" b="0" i="1" smtClean="0">
                              <a:latin typeface="Cambria Math" panose="02040503050406030204" pitchFamily="18" charset="0"/>
                              <a:ea typeface="Cambria Math" panose="02040503050406030204" pitchFamily="18" charset="0"/>
                            </a:rPr>
                          </m:ctrlPr>
                        </m:boxPr>
                        <m:e>
                          <m:f>
                            <m:fPr>
                              <m:ctrlPr>
                                <a:rPr lang="en-US" b="0" i="1" smtClean="0">
                                  <a:latin typeface="Cambria Math" panose="02040503050406030204" pitchFamily="18" charset="0"/>
                                  <a:ea typeface="Cambria Math" panose="02040503050406030204" pitchFamily="18" charset="0"/>
                                </a:rPr>
                              </m:ctrlPr>
                            </m:fPr>
                            <m:num>
                              <m:r>
                                <a:rPr lang="en-US" b="0" i="1" smtClean="0">
                                  <a:latin typeface="Cambria Math" panose="02040503050406030204" pitchFamily="18" charset="0"/>
                                  <a:ea typeface="Cambria Math" panose="02040503050406030204" pitchFamily="18" charset="0"/>
                                </a:rPr>
                                <m:t>𝑚</m:t>
                              </m:r>
                            </m:num>
                            <m:den>
                              <m:r>
                                <a:rPr lang="en-US" b="0" i="1" smtClean="0">
                                  <a:latin typeface="Cambria Math" panose="02040503050406030204" pitchFamily="18" charset="0"/>
                                  <a:ea typeface="Cambria Math" panose="02040503050406030204" pitchFamily="18" charset="0"/>
                                </a:rPr>
                                <m:t>𝑠</m:t>
                              </m:r>
                            </m:den>
                          </m:f>
                        </m:e>
                      </m:box>
                      <m:r>
                        <a:rPr lang="en-US" b="0" i="1" smtClean="0">
                          <a:latin typeface="Cambria Math" panose="02040503050406030204" pitchFamily="18" charset="0"/>
                          <a:ea typeface="Cambria Math" panose="02040503050406030204" pitchFamily="18" charset="0"/>
                        </a:rPr>
                        <m:t>∙39.1</m:t>
                      </m:r>
                      <m:r>
                        <a:rPr lang="en-US" b="0" i="1" smtClean="0">
                          <a:latin typeface="Cambria Math" panose="02040503050406030204" pitchFamily="18" charset="0"/>
                          <a:ea typeface="Cambria Math" panose="02040503050406030204" pitchFamily="18" charset="0"/>
                        </a:rPr>
                        <m:t>𝑠</m:t>
                      </m:r>
                      <m:func>
                        <m:funcPr>
                          <m:ctrlPr>
                            <a:rPr lang="en-US" b="0" i="0" smtClean="0">
                              <a:latin typeface="Cambria Math" panose="02040503050406030204" pitchFamily="18" charset="0"/>
                              <a:ea typeface="Cambria Math" panose="02040503050406030204" pitchFamily="18" charset="0"/>
                            </a:rPr>
                          </m:ctrlPr>
                        </m:funcPr>
                        <m:fName>
                          <m:r>
                            <m:rPr>
                              <m:sty m:val="p"/>
                            </m:rPr>
                            <a:rPr lang="en-US" b="0" i="0" smtClean="0">
                              <a:latin typeface="Cambria Math" panose="02040503050406030204" pitchFamily="18" charset="0"/>
                              <a:ea typeface="Cambria Math" panose="02040503050406030204" pitchFamily="18" charset="0"/>
                            </a:rPr>
                            <m:t>cos</m:t>
                          </m:r>
                        </m:fName>
                        <m:e>
                          <m:r>
                            <a:rPr lang="en-US" b="0" i="1" smtClean="0">
                              <a:latin typeface="Cambria Math" panose="02040503050406030204" pitchFamily="18" charset="0"/>
                              <a:ea typeface="Cambria Math" panose="02040503050406030204" pitchFamily="18" charset="0"/>
                            </a:rPr>
                            <m:t>50.1</m:t>
                          </m:r>
                        </m:e>
                      </m:func>
                      <m:r>
                        <a:rPr lang="en-US" b="0" i="1" smtClean="0">
                          <a:latin typeface="Cambria Math" panose="02040503050406030204" pitchFamily="18" charset="0"/>
                          <a:ea typeface="Cambria Math" panose="02040503050406030204" pitchFamily="18" charset="0"/>
                        </a:rPr>
                        <m:t>=6270</m:t>
                      </m:r>
                      <m:r>
                        <a:rPr lang="en-US" b="0" i="1" smtClean="0">
                          <a:latin typeface="Cambria Math" panose="02040503050406030204" pitchFamily="18" charset="0"/>
                          <a:ea typeface="Cambria Math" panose="02040503050406030204" pitchFamily="18" charset="0"/>
                        </a:rPr>
                        <m:t>𝑚</m:t>
                      </m:r>
                    </m:oMath>
                  </m:oMathPara>
                </a14:m>
                <a:endParaRPr lang="en-US" dirty="0"/>
              </a:p>
            </p:txBody>
          </p:sp>
        </mc:Choice>
        <mc:Fallback xmlns="">
          <p:sp>
            <p:nvSpPr>
              <p:cNvPr id="9" name="TextBox 8">
                <a:extLst>
                  <a:ext uri="{FF2B5EF4-FFF2-40B4-BE49-F238E27FC236}">
                    <a16:creationId xmlns:a16="http://schemas.microsoft.com/office/drawing/2014/main" id="{327CDC51-2478-8616-5FF1-3328021BAB6E}"/>
                  </a:ext>
                </a:extLst>
              </p:cNvPr>
              <p:cNvSpPr txBox="1">
                <a:spLocks noRot="1" noChangeAspect="1" noMove="1" noResize="1" noEditPoints="1" noAdjustHandles="1" noChangeArrowheads="1" noChangeShapeType="1" noTextEdit="1"/>
              </p:cNvSpPr>
              <p:nvPr/>
            </p:nvSpPr>
            <p:spPr>
              <a:xfrm>
                <a:off x="832054" y="3760030"/>
                <a:ext cx="5934893" cy="305340"/>
              </a:xfrm>
              <a:prstGeom prst="rect">
                <a:avLst/>
              </a:prstGeom>
              <a:blipFill>
                <a:blip r:embed="rId6"/>
                <a:stretch>
                  <a:fillRect r="-427" b="-20000"/>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0" name="TextBox 9">
                <a:extLst>
                  <a:ext uri="{FF2B5EF4-FFF2-40B4-BE49-F238E27FC236}">
                    <a16:creationId xmlns:a16="http://schemas.microsoft.com/office/drawing/2014/main" id="{942356AF-6008-ECCC-FD03-C67FE36EA11C}"/>
                  </a:ext>
                </a:extLst>
              </p:cNvPr>
              <p:cNvSpPr txBox="1"/>
              <p:nvPr/>
            </p:nvSpPr>
            <p:spPr>
              <a:xfrm>
                <a:off x="832054" y="4847498"/>
                <a:ext cx="6195927" cy="325089"/>
              </a:xfrm>
              <a:prstGeom prst="rect">
                <a:avLst/>
              </a:prstGeom>
              <a:noFill/>
            </p:spPr>
            <p:txBody>
              <a:bodyPr wrap="none" lIns="0" tIns="0" rIns="0" bIns="0" rtlCol="0">
                <a:spAutoFit/>
              </a:bodyPr>
              <a:lstStyle/>
              <a:p>
                <a:pPr/>
                <a14:m>
                  <m:oMathPara xmlns:m="http://schemas.openxmlformats.org/officeDocument/2006/math">
                    <m:o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𝑥</m:t>
                          </m:r>
                        </m:e>
                        <m:sub>
                          <m:r>
                            <a:rPr lang="en-US" b="0" i="1" smtClean="0">
                              <a:latin typeface="Cambria Math" panose="02040503050406030204" pitchFamily="18" charset="0"/>
                            </a:rPr>
                            <m:t>𝑓</m:t>
                          </m:r>
                          <m:r>
                            <a:rPr lang="en-US" b="0" i="1" smtClean="0">
                              <a:latin typeface="Cambria Math" panose="02040503050406030204" pitchFamily="18" charset="0"/>
                            </a:rPr>
                            <m:t>,</m:t>
                          </m:r>
                          <m:r>
                            <a:rPr lang="en-US" b="0" i="1" smtClean="0">
                              <a:latin typeface="Cambria Math" panose="02040503050406030204" pitchFamily="18" charset="0"/>
                            </a:rPr>
                            <m:t>ℎ𝑖𝑔ℎ</m:t>
                          </m:r>
                        </m:sub>
                      </m:sSub>
                      <m:r>
                        <a:rPr lang="en-US" b="0" i="1" smtClean="0">
                          <a:latin typeface="Cambria Math" panose="02040503050406030204" pitchFamily="18" charset="0"/>
                        </a:rPr>
                        <m:t>=</m:t>
                      </m:r>
                      <m:d>
                        <m:dPr>
                          <m:ctrlPr>
                            <a:rPr lang="en-US" i="1">
                              <a:latin typeface="Cambria Math" panose="02040503050406030204" pitchFamily="18" charset="0"/>
                            </a:rPr>
                          </m:ctrlPr>
                        </m:dPr>
                        <m:e>
                          <m:sSub>
                            <m:sSubPr>
                              <m:ctrlPr>
                                <a:rPr lang="en-US" i="1">
                                  <a:latin typeface="Cambria Math" panose="02040503050406030204" pitchFamily="18" charset="0"/>
                                </a:rPr>
                              </m:ctrlPr>
                            </m:sSubPr>
                            <m:e>
                              <m:r>
                                <a:rPr lang="en-US" i="1">
                                  <a:latin typeface="Cambria Math" panose="02040503050406030204" pitchFamily="18" charset="0"/>
                                </a:rPr>
                                <m:t>𝑣</m:t>
                              </m:r>
                            </m:e>
                            <m:sub>
                              <m:r>
                                <a:rPr lang="en-US" i="1">
                                  <a:latin typeface="Cambria Math" panose="02040503050406030204" pitchFamily="18" charset="0"/>
                                </a:rPr>
                                <m:t>𝑖</m:t>
                              </m:r>
                            </m:sub>
                          </m:sSub>
                          <m:func>
                            <m:funcPr>
                              <m:ctrlPr>
                                <a:rPr lang="en-US">
                                  <a:latin typeface="Cambria Math" panose="02040503050406030204" pitchFamily="18" charset="0"/>
                                </a:rPr>
                              </m:ctrlPr>
                            </m:funcPr>
                            <m:fName>
                              <m:r>
                                <m:rPr>
                                  <m:sty m:val="p"/>
                                </m:rPr>
                                <a:rPr lang="en-US">
                                  <a:latin typeface="Cambria Math" panose="02040503050406030204" pitchFamily="18" charset="0"/>
                                </a:rPr>
                                <m:t>cos</m:t>
                              </m:r>
                            </m:fName>
                            <m:e>
                              <m:sSub>
                                <m:sSubPr>
                                  <m:ctrlPr>
                                    <a:rPr lang="en-US" i="1" smtClean="0">
                                      <a:latin typeface="Cambria Math" panose="02040503050406030204" pitchFamily="18" charset="0"/>
                                      <a:ea typeface="Cambria Math" panose="02040503050406030204" pitchFamily="18" charset="0"/>
                                    </a:rPr>
                                  </m:ctrlPr>
                                </m:sSubPr>
                                <m:e>
                                  <m:r>
                                    <a:rPr lang="en-US" i="1" smtClean="0">
                                      <a:latin typeface="Cambria Math" panose="02040503050406030204" pitchFamily="18" charset="0"/>
                                      <a:ea typeface="Cambria Math" panose="02040503050406030204" pitchFamily="18" charset="0"/>
                                    </a:rPr>
                                    <m:t>𝜃</m:t>
                                  </m:r>
                                </m:e>
                                <m:sub>
                                  <m:r>
                                    <a:rPr lang="en-US" b="0" i="1" smtClean="0">
                                      <a:latin typeface="Cambria Math" panose="02040503050406030204" pitchFamily="18" charset="0"/>
                                    </a:rPr>
                                    <m:t>ℎ𝑖𝑔ℎ</m:t>
                                  </m:r>
                                </m:sub>
                              </m:sSub>
                            </m:e>
                          </m:func>
                        </m:e>
                      </m:d>
                      <m:sSub>
                        <m:sSubPr>
                          <m:ctrlPr>
                            <a:rPr lang="en-US" b="0" i="1" smtClean="0">
                              <a:latin typeface="Cambria Math" panose="02040503050406030204" pitchFamily="18" charset="0"/>
                              <a:ea typeface="Cambria Math" panose="02040503050406030204" pitchFamily="18" charset="0"/>
                            </a:rPr>
                          </m:ctrlPr>
                        </m:sSubPr>
                        <m:e>
                          <m:r>
                            <a:rPr lang="en-US" b="0" i="1" smtClean="0">
                              <a:latin typeface="Cambria Math" panose="02040503050406030204" pitchFamily="18" charset="0"/>
                              <a:ea typeface="Cambria Math" panose="02040503050406030204" pitchFamily="18" charset="0"/>
                            </a:rPr>
                            <m:t>𝑡</m:t>
                          </m:r>
                        </m:e>
                        <m:sub>
                          <m:r>
                            <a:rPr lang="en-US" b="0" i="1" smtClean="0">
                              <a:latin typeface="Cambria Math" panose="02040503050406030204" pitchFamily="18" charset="0"/>
                              <a:ea typeface="Cambria Math" panose="02040503050406030204" pitchFamily="18" charset="0"/>
                            </a:rPr>
                            <m:t>ℎ𝑖𝑔ℎ</m:t>
                          </m:r>
                        </m:sub>
                      </m:sSub>
                      <m:r>
                        <a:rPr lang="en-US" b="0" i="1" smtClean="0">
                          <a:latin typeface="Cambria Math" panose="02040503050406030204" pitchFamily="18" charset="0"/>
                          <a:ea typeface="Cambria Math" panose="02040503050406030204" pitchFamily="18" charset="0"/>
                        </a:rPr>
                        <m:t>=250</m:t>
                      </m:r>
                      <m:box>
                        <m:boxPr>
                          <m:ctrlPr>
                            <a:rPr lang="en-US" b="0" i="1" smtClean="0">
                              <a:latin typeface="Cambria Math" panose="02040503050406030204" pitchFamily="18" charset="0"/>
                              <a:ea typeface="Cambria Math" panose="02040503050406030204" pitchFamily="18" charset="0"/>
                            </a:rPr>
                          </m:ctrlPr>
                        </m:boxPr>
                        <m:e>
                          <m:f>
                            <m:fPr>
                              <m:ctrlPr>
                                <a:rPr lang="en-US" b="0" i="1" smtClean="0">
                                  <a:latin typeface="Cambria Math" panose="02040503050406030204" pitchFamily="18" charset="0"/>
                                  <a:ea typeface="Cambria Math" panose="02040503050406030204" pitchFamily="18" charset="0"/>
                                </a:rPr>
                              </m:ctrlPr>
                            </m:fPr>
                            <m:num>
                              <m:r>
                                <a:rPr lang="en-US" b="0" i="1" smtClean="0">
                                  <a:latin typeface="Cambria Math" panose="02040503050406030204" pitchFamily="18" charset="0"/>
                                  <a:ea typeface="Cambria Math" panose="02040503050406030204" pitchFamily="18" charset="0"/>
                                </a:rPr>
                                <m:t>𝑚</m:t>
                              </m:r>
                            </m:num>
                            <m:den>
                              <m:r>
                                <a:rPr lang="en-US" b="0" i="1" smtClean="0">
                                  <a:latin typeface="Cambria Math" panose="02040503050406030204" pitchFamily="18" charset="0"/>
                                  <a:ea typeface="Cambria Math" panose="02040503050406030204" pitchFamily="18" charset="0"/>
                                </a:rPr>
                                <m:t>𝑠</m:t>
                              </m:r>
                            </m:den>
                          </m:f>
                        </m:e>
                      </m:box>
                      <m:r>
                        <a:rPr lang="en-US" b="0" i="1" smtClean="0">
                          <a:latin typeface="Cambria Math" panose="02040503050406030204" pitchFamily="18" charset="0"/>
                          <a:ea typeface="Cambria Math" panose="02040503050406030204" pitchFamily="18" charset="0"/>
                        </a:rPr>
                        <m:t>∙49.4</m:t>
                      </m:r>
                      <m:r>
                        <a:rPr lang="en-US" b="0" i="1" smtClean="0">
                          <a:latin typeface="Cambria Math" panose="02040503050406030204" pitchFamily="18" charset="0"/>
                          <a:ea typeface="Cambria Math" panose="02040503050406030204" pitchFamily="18" charset="0"/>
                        </a:rPr>
                        <m:t>𝑠</m:t>
                      </m:r>
                      <m:func>
                        <m:funcPr>
                          <m:ctrlPr>
                            <a:rPr lang="en-US" b="0" i="0" smtClean="0">
                              <a:latin typeface="Cambria Math" panose="02040503050406030204" pitchFamily="18" charset="0"/>
                              <a:ea typeface="Cambria Math" panose="02040503050406030204" pitchFamily="18" charset="0"/>
                            </a:rPr>
                          </m:ctrlPr>
                        </m:funcPr>
                        <m:fName>
                          <m:r>
                            <m:rPr>
                              <m:sty m:val="p"/>
                            </m:rPr>
                            <a:rPr lang="en-US" b="0" i="0" smtClean="0">
                              <a:latin typeface="Cambria Math" panose="02040503050406030204" pitchFamily="18" charset="0"/>
                              <a:ea typeface="Cambria Math" panose="02040503050406030204" pitchFamily="18" charset="0"/>
                            </a:rPr>
                            <m:t>cos</m:t>
                          </m:r>
                        </m:fName>
                        <m:e>
                          <m:r>
                            <a:rPr lang="en-US" b="0" i="1" smtClean="0">
                              <a:latin typeface="Cambria Math" panose="02040503050406030204" pitchFamily="18" charset="0"/>
                              <a:ea typeface="Cambria Math" panose="02040503050406030204" pitchFamily="18" charset="0"/>
                            </a:rPr>
                            <m:t>75.5</m:t>
                          </m:r>
                        </m:e>
                      </m:func>
                      <m:r>
                        <a:rPr lang="en-US" b="0" i="1" smtClean="0">
                          <a:latin typeface="Cambria Math" panose="02040503050406030204" pitchFamily="18" charset="0"/>
                          <a:ea typeface="Cambria Math" panose="02040503050406030204" pitchFamily="18" charset="0"/>
                        </a:rPr>
                        <m:t>=3092</m:t>
                      </m:r>
                      <m:r>
                        <a:rPr lang="en-US" b="0" i="1" smtClean="0">
                          <a:latin typeface="Cambria Math" panose="02040503050406030204" pitchFamily="18" charset="0"/>
                          <a:ea typeface="Cambria Math" panose="02040503050406030204" pitchFamily="18" charset="0"/>
                        </a:rPr>
                        <m:t>𝑚</m:t>
                      </m:r>
                    </m:oMath>
                  </m:oMathPara>
                </a14:m>
                <a:endParaRPr lang="en-US" dirty="0"/>
              </a:p>
            </p:txBody>
          </p:sp>
        </mc:Choice>
        <mc:Fallback xmlns="">
          <p:sp>
            <p:nvSpPr>
              <p:cNvPr id="10" name="TextBox 9">
                <a:extLst>
                  <a:ext uri="{FF2B5EF4-FFF2-40B4-BE49-F238E27FC236}">
                    <a16:creationId xmlns:a16="http://schemas.microsoft.com/office/drawing/2014/main" id="{942356AF-6008-ECCC-FD03-C67FE36EA11C}"/>
                  </a:ext>
                </a:extLst>
              </p:cNvPr>
              <p:cNvSpPr txBox="1">
                <a:spLocks noRot="1" noChangeAspect="1" noMove="1" noResize="1" noEditPoints="1" noAdjustHandles="1" noChangeArrowheads="1" noChangeShapeType="1" noTextEdit="1"/>
              </p:cNvSpPr>
              <p:nvPr/>
            </p:nvSpPr>
            <p:spPr>
              <a:xfrm>
                <a:off x="832054" y="4847498"/>
                <a:ext cx="6195927" cy="325089"/>
              </a:xfrm>
              <a:prstGeom prst="rect">
                <a:avLst/>
              </a:prstGeom>
              <a:blipFill>
                <a:blip r:embed="rId7"/>
                <a:stretch>
                  <a:fillRect r="-204" b="-22222"/>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1" name="TextBox 10">
                <a:extLst>
                  <a:ext uri="{FF2B5EF4-FFF2-40B4-BE49-F238E27FC236}">
                    <a16:creationId xmlns:a16="http://schemas.microsoft.com/office/drawing/2014/main" id="{B725ED08-0959-5BE6-7F2C-75E74E6E9A65}"/>
                  </a:ext>
                </a:extLst>
              </p:cNvPr>
              <p:cNvSpPr txBox="1"/>
              <p:nvPr/>
            </p:nvSpPr>
            <p:spPr>
              <a:xfrm>
                <a:off x="1021557" y="5631549"/>
                <a:ext cx="10895787" cy="646331"/>
              </a:xfrm>
              <a:prstGeom prst="rect">
                <a:avLst/>
              </a:prstGeom>
              <a:noFill/>
            </p:spPr>
            <p:txBody>
              <a:bodyPr wrap="square" rtlCol="0">
                <a:spAutoFit/>
              </a:bodyPr>
              <a:lstStyle/>
              <a:p>
                <a:pPr algn="just"/>
                <a:r>
                  <a:rPr lang="en-US" dirty="0">
                    <a:latin typeface="Times New Roman" panose="02020603050405020304" pitchFamily="18" charset="0"/>
                    <a:cs typeface="Times New Roman" panose="02020603050405020304" pitchFamily="18" charset="0"/>
                  </a:rPr>
                  <a:t>The ship will be safe if it is at a distance greater than </a:t>
                </a:r>
                <a14:m>
                  <m:oMath xmlns:m="http://schemas.openxmlformats.org/officeDocument/2006/math">
                    <m:r>
                      <a:rPr lang="en-US" b="0" i="1" smtClean="0">
                        <a:latin typeface="Cambria Math" panose="02040503050406030204" pitchFamily="18" charset="0"/>
                      </a:rPr>
                      <m:t>6270</m:t>
                    </m:r>
                    <m:r>
                      <a:rPr lang="en-US" b="0" i="1" smtClean="0">
                        <a:latin typeface="Cambria Math" panose="02040503050406030204" pitchFamily="18" charset="0"/>
                      </a:rPr>
                      <m:t>𝑚</m:t>
                    </m:r>
                    <m:r>
                      <a:rPr lang="en-US" b="0" i="1" smtClean="0">
                        <a:latin typeface="Cambria Math" panose="02040503050406030204" pitchFamily="18" charset="0"/>
                      </a:rPr>
                      <m:t>−2800</m:t>
                    </m:r>
                    <m:r>
                      <a:rPr lang="en-US" b="0" i="1" smtClean="0">
                        <a:latin typeface="Cambria Math" panose="02040503050406030204" pitchFamily="18" charset="0"/>
                      </a:rPr>
                      <m:t>𝑚</m:t>
                    </m:r>
                    <m:r>
                      <a:rPr lang="en-US" b="0" i="1" smtClean="0">
                        <a:latin typeface="Cambria Math" panose="02040503050406030204" pitchFamily="18" charset="0"/>
                      </a:rPr>
                      <m:t>=3470</m:t>
                    </m:r>
                    <m:r>
                      <a:rPr lang="en-US" b="0" i="1" smtClean="0">
                        <a:latin typeface="Cambria Math" panose="02040503050406030204" pitchFamily="18" charset="0"/>
                      </a:rPr>
                      <m:t>𝑚</m:t>
                    </m:r>
                  </m:oMath>
                </a14:m>
                <a:r>
                  <a:rPr lang="en-US" dirty="0">
                    <a:latin typeface="Times New Roman" panose="02020603050405020304" pitchFamily="18" charset="0"/>
                    <a:cs typeface="Times New Roman" panose="02020603050405020304" pitchFamily="18" charset="0"/>
                  </a:rPr>
                  <a:t> from the right shore (the projectile cannot reach farther than this) or at a distance between the shore and </a:t>
                </a:r>
                <a14:m>
                  <m:oMath xmlns:m="http://schemas.openxmlformats.org/officeDocument/2006/math">
                    <m:r>
                      <a:rPr lang="en-US" b="0" i="1" smtClean="0">
                        <a:latin typeface="Cambria Math" panose="02040503050406030204" pitchFamily="18" charset="0"/>
                      </a:rPr>
                      <m:t>3092</m:t>
                    </m:r>
                    <m:r>
                      <a:rPr lang="en-US" i="1">
                        <a:latin typeface="Cambria Math" panose="02040503050406030204" pitchFamily="18" charset="0"/>
                      </a:rPr>
                      <m:t>𝑚</m:t>
                    </m:r>
                    <m:r>
                      <a:rPr lang="en-US" i="1">
                        <a:latin typeface="Cambria Math" panose="02040503050406030204" pitchFamily="18" charset="0"/>
                      </a:rPr>
                      <m:t>−2800</m:t>
                    </m:r>
                    <m:r>
                      <a:rPr lang="en-US" i="1">
                        <a:latin typeface="Cambria Math" panose="02040503050406030204" pitchFamily="18" charset="0"/>
                      </a:rPr>
                      <m:t>𝑚</m:t>
                    </m:r>
                    <m:r>
                      <a:rPr lang="en-US" i="1">
                        <a:latin typeface="Cambria Math" panose="02040503050406030204" pitchFamily="18" charset="0"/>
                      </a:rPr>
                      <m:t>=292</m:t>
                    </m:r>
                    <m:r>
                      <a:rPr lang="en-US" b="0" i="1" smtClean="0">
                        <a:latin typeface="Cambria Math" panose="02040503050406030204" pitchFamily="18" charset="0"/>
                      </a:rPr>
                      <m:t>𝑚</m:t>
                    </m:r>
                    <m:r>
                      <a:rPr lang="en-US" b="0" i="1" smtClean="0">
                        <a:latin typeface="Cambria Math" panose="02040503050406030204" pitchFamily="18" charset="0"/>
                      </a:rPr>
                      <m:t>.</m:t>
                    </m:r>
                  </m:oMath>
                </a14:m>
                <a:r>
                  <a:rPr lang="en-US" dirty="0">
                    <a:latin typeface="Times New Roman" panose="02020603050405020304" pitchFamily="18" charset="0"/>
                    <a:cs typeface="Times New Roman" panose="02020603050405020304" pitchFamily="18" charset="0"/>
                  </a:rPr>
                  <a:t> </a:t>
                </a:r>
              </a:p>
            </p:txBody>
          </p:sp>
        </mc:Choice>
        <mc:Fallback xmlns="">
          <p:sp>
            <p:nvSpPr>
              <p:cNvPr id="11" name="TextBox 10">
                <a:extLst>
                  <a:ext uri="{FF2B5EF4-FFF2-40B4-BE49-F238E27FC236}">
                    <a16:creationId xmlns:a16="http://schemas.microsoft.com/office/drawing/2014/main" id="{B725ED08-0959-5BE6-7F2C-75E74E6E9A65}"/>
                  </a:ext>
                </a:extLst>
              </p:cNvPr>
              <p:cNvSpPr txBox="1">
                <a:spLocks noRot="1" noChangeAspect="1" noMove="1" noResize="1" noEditPoints="1" noAdjustHandles="1" noChangeArrowheads="1" noChangeShapeType="1" noTextEdit="1"/>
              </p:cNvSpPr>
              <p:nvPr/>
            </p:nvSpPr>
            <p:spPr>
              <a:xfrm>
                <a:off x="1021557" y="5631549"/>
                <a:ext cx="10895787" cy="646331"/>
              </a:xfrm>
              <a:prstGeom prst="rect">
                <a:avLst/>
              </a:prstGeom>
              <a:blipFill>
                <a:blip r:embed="rId8"/>
                <a:stretch>
                  <a:fillRect l="-466" t="-3846" r="-466" b="-13462"/>
                </a:stretch>
              </a:blipFill>
            </p:spPr>
            <p:txBody>
              <a:bodyPr/>
              <a:lstStyle/>
              <a:p>
                <a:r>
                  <a:rPr lang="en-US">
                    <a:noFill/>
                  </a:rPr>
                  <a:t> </a:t>
                </a:r>
              </a:p>
            </p:txBody>
          </p:sp>
        </mc:Fallback>
      </mc:AlternateContent>
    </p:spTree>
    <p:extLst>
      <p:ext uri="{BB962C8B-B14F-4D97-AF65-F5344CB8AC3E}">
        <p14:creationId xmlns:p14="http://schemas.microsoft.com/office/powerpoint/2010/main" val="128238023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56F9687A-6C92-46EF-6579-F517FF19FCDE}"/>
              </a:ext>
            </a:extLst>
          </p:cNvPr>
          <p:cNvSpPr txBox="1"/>
          <p:nvPr/>
        </p:nvSpPr>
        <p:spPr>
          <a:xfrm>
            <a:off x="277906" y="197224"/>
            <a:ext cx="11116235" cy="892552"/>
          </a:xfrm>
          <a:prstGeom prst="rect">
            <a:avLst/>
          </a:prstGeom>
          <a:noFill/>
        </p:spPr>
        <p:txBody>
          <a:bodyPr wrap="square" rtlCol="0">
            <a:spAutoFit/>
          </a:bodyPr>
          <a:lstStyle/>
          <a:p>
            <a:r>
              <a:rPr lang="en-US" sz="2600" dirty="0">
                <a:latin typeface="Times New Roman" panose="02020603050405020304" pitchFamily="18" charset="0"/>
                <a:cs typeface="Times New Roman" panose="02020603050405020304" pitchFamily="18" charset="0"/>
              </a:rPr>
              <a:t>Motion in 2D</a:t>
            </a:r>
          </a:p>
          <a:p>
            <a:r>
              <a:rPr lang="en-US" sz="2600" dirty="0">
                <a:latin typeface="Times New Roman" panose="02020603050405020304" pitchFamily="18" charset="0"/>
                <a:cs typeface="Times New Roman" panose="02020603050405020304" pitchFamily="18" charset="0"/>
              </a:rPr>
              <a:t>	- projectile motion</a:t>
            </a:r>
          </a:p>
        </p:txBody>
      </p:sp>
      <mc:AlternateContent xmlns:mc="http://schemas.openxmlformats.org/markup-compatibility/2006" xmlns:a14="http://schemas.microsoft.com/office/drawing/2010/main">
        <mc:Choice Requires="a14">
          <p:sp>
            <p:nvSpPr>
              <p:cNvPr id="5" name="TextBox 4">
                <a:extLst>
                  <a:ext uri="{FF2B5EF4-FFF2-40B4-BE49-F238E27FC236}">
                    <a16:creationId xmlns:a16="http://schemas.microsoft.com/office/drawing/2014/main" id="{C8B90CE3-F9FA-07DD-EFFA-36BD8D488BAD}"/>
                  </a:ext>
                </a:extLst>
              </p:cNvPr>
              <p:cNvSpPr txBox="1"/>
              <p:nvPr/>
            </p:nvSpPr>
            <p:spPr>
              <a:xfrm>
                <a:off x="277906" y="1354238"/>
                <a:ext cx="7778074" cy="2126416"/>
              </a:xfrm>
              <a:prstGeom prst="rect">
                <a:avLst/>
              </a:prstGeom>
              <a:noFill/>
            </p:spPr>
            <p:txBody>
              <a:bodyPr wrap="square" rtlCol="0">
                <a:spAutoFit/>
              </a:bodyPr>
              <a:lstStyle/>
              <a:p>
                <a:r>
                  <a:rPr lang="en-US" dirty="0">
                    <a:latin typeface="Times New Roman" panose="02020603050405020304" pitchFamily="18" charset="0"/>
                    <a:cs typeface="Times New Roman" panose="02020603050405020304" pitchFamily="18" charset="0"/>
                  </a:rPr>
                  <a:t>Example 6:</a:t>
                </a:r>
              </a:p>
              <a:p>
                <a:endParaRPr lang="en-US" dirty="0">
                  <a:latin typeface="Times New Roman" panose="02020603050405020304" pitchFamily="18" charset="0"/>
                  <a:cs typeface="Times New Roman" panose="02020603050405020304" pitchFamily="18" charset="0"/>
                </a:endParaRPr>
              </a:p>
              <a:p>
                <a:pPr algn="just"/>
                <a:r>
                  <a:rPr lang="en-US" dirty="0">
                    <a:latin typeface="Times New Roman" panose="02020603050405020304" pitchFamily="18" charset="0"/>
                    <a:cs typeface="Times New Roman" panose="02020603050405020304" pitchFamily="18" charset="0"/>
                  </a:rPr>
                  <a:t>Suppose that a cartoon coyote is once again determined to catch an elusive roadrunner.  The coyote is wearing a pair of </a:t>
                </a:r>
                <a:r>
                  <a:rPr lang="en-US" dirty="0" err="1">
                    <a:latin typeface="Times New Roman" panose="02020603050405020304" pitchFamily="18" charset="0"/>
                    <a:cs typeface="Times New Roman" panose="02020603050405020304" pitchFamily="18" charset="0"/>
                  </a:rPr>
                  <a:t>Acme</a:t>
                </a:r>
                <a:r>
                  <a:rPr lang="en-US" baseline="30000" dirty="0" err="1">
                    <a:latin typeface="Times New Roman" panose="02020603050405020304" pitchFamily="18" charset="0"/>
                    <a:cs typeface="Times New Roman" panose="02020603050405020304" pitchFamily="18" charset="0"/>
                  </a:rPr>
                  <a:t>TM</a:t>
                </a:r>
                <a:r>
                  <a:rPr lang="en-US" dirty="0">
                    <a:latin typeface="Times New Roman" panose="02020603050405020304" pitchFamily="18" charset="0"/>
                    <a:cs typeface="Times New Roman" panose="02020603050405020304" pitchFamily="18" charset="0"/>
                  </a:rPr>
                  <a:t> powered jet roller skates with provide a constant horizontal acceleration of </a:t>
                </a:r>
                <a14:m>
                  <m:oMath xmlns:m="http://schemas.openxmlformats.org/officeDocument/2006/math">
                    <m:r>
                      <a:rPr lang="en-US" b="0" i="1" smtClean="0">
                        <a:latin typeface="Cambria Math" panose="02040503050406030204" pitchFamily="18" charset="0"/>
                        <a:cs typeface="Times New Roman" panose="02020603050405020304" pitchFamily="18" charset="0"/>
                      </a:rPr>
                      <m:t>15</m:t>
                    </m:r>
                    <m:box>
                      <m:boxPr>
                        <m:ctrlPr>
                          <a:rPr lang="en-US" b="0" i="1" smtClean="0">
                            <a:latin typeface="Cambria Math" panose="02040503050406030204" pitchFamily="18" charset="0"/>
                            <a:cs typeface="Times New Roman" panose="02020603050405020304" pitchFamily="18" charset="0"/>
                          </a:rPr>
                        </m:ctrlPr>
                      </m:boxPr>
                      <m:e>
                        <m:f>
                          <m:fPr>
                            <m:ctrlPr>
                              <a:rPr lang="en-US" b="0" i="1" smtClean="0">
                                <a:latin typeface="Cambria Math" panose="02040503050406030204" pitchFamily="18" charset="0"/>
                                <a:cs typeface="Times New Roman" panose="02020603050405020304" pitchFamily="18" charset="0"/>
                              </a:rPr>
                            </m:ctrlPr>
                          </m:fPr>
                          <m:num>
                            <m:r>
                              <a:rPr lang="en-US" b="0" i="1" smtClean="0">
                                <a:latin typeface="Cambria Math" panose="02040503050406030204" pitchFamily="18" charset="0"/>
                                <a:cs typeface="Times New Roman" panose="02020603050405020304" pitchFamily="18" charset="0"/>
                              </a:rPr>
                              <m:t>𝑚</m:t>
                            </m:r>
                          </m:num>
                          <m:den>
                            <m:sSup>
                              <m:sSupPr>
                                <m:ctrlPr>
                                  <a:rPr lang="en-US" b="0" i="1" smtClean="0">
                                    <a:latin typeface="Cambria Math" panose="02040503050406030204" pitchFamily="18" charset="0"/>
                                    <a:cs typeface="Times New Roman" panose="02020603050405020304" pitchFamily="18" charset="0"/>
                                  </a:rPr>
                                </m:ctrlPr>
                              </m:sSupPr>
                              <m:e>
                                <m:r>
                                  <a:rPr lang="en-US" b="0" i="1" smtClean="0">
                                    <a:latin typeface="Cambria Math" panose="02040503050406030204" pitchFamily="18" charset="0"/>
                                    <a:cs typeface="Times New Roman" panose="02020603050405020304" pitchFamily="18" charset="0"/>
                                  </a:rPr>
                                  <m:t>𝑠</m:t>
                                </m:r>
                              </m:e>
                              <m:sup>
                                <m:r>
                                  <a:rPr lang="en-US" b="0" i="1" smtClean="0">
                                    <a:latin typeface="Cambria Math" panose="02040503050406030204" pitchFamily="18" charset="0"/>
                                    <a:cs typeface="Times New Roman" panose="02020603050405020304" pitchFamily="18" charset="0"/>
                                  </a:rPr>
                                  <m:t>2</m:t>
                                </m:r>
                              </m:sup>
                            </m:sSup>
                          </m:den>
                        </m:f>
                      </m:e>
                    </m:box>
                  </m:oMath>
                </a14:m>
                <a:r>
                  <a:rPr lang="en-US" dirty="0">
                    <a:latin typeface="Times New Roman" panose="02020603050405020304" pitchFamily="18" charset="0"/>
                    <a:cs typeface="Times New Roman" panose="02020603050405020304" pitchFamily="18" charset="0"/>
                  </a:rPr>
                  <a:t>.  The coyote starts off from rest </a:t>
                </a:r>
                <a14:m>
                  <m:oMath xmlns:m="http://schemas.openxmlformats.org/officeDocument/2006/math">
                    <m:r>
                      <a:rPr lang="en-US" b="0" i="1" smtClean="0">
                        <a:latin typeface="Cambria Math" panose="02040503050406030204" pitchFamily="18" charset="0"/>
                        <a:cs typeface="Times New Roman" panose="02020603050405020304" pitchFamily="18" charset="0"/>
                      </a:rPr>
                      <m:t>70</m:t>
                    </m:r>
                    <m:r>
                      <a:rPr lang="en-US" b="0" i="1" smtClean="0">
                        <a:latin typeface="Cambria Math" panose="02040503050406030204" pitchFamily="18" charset="0"/>
                        <a:cs typeface="Times New Roman" panose="02020603050405020304" pitchFamily="18" charset="0"/>
                      </a:rPr>
                      <m:t>𝑚</m:t>
                    </m:r>
                  </m:oMath>
                </a14:m>
                <a:r>
                  <a:rPr lang="en-US" dirty="0">
                    <a:latin typeface="Times New Roman" panose="02020603050405020304" pitchFamily="18" charset="0"/>
                    <a:cs typeface="Times New Roman" panose="02020603050405020304" pitchFamily="18" charset="0"/>
                  </a:rPr>
                  <a:t> from the edge of a cliff at the instant the roadrunner zips past in the direction of the cliff.</a:t>
                </a:r>
              </a:p>
            </p:txBody>
          </p:sp>
        </mc:Choice>
        <mc:Fallback xmlns="">
          <p:sp>
            <p:nvSpPr>
              <p:cNvPr id="5" name="TextBox 4">
                <a:extLst>
                  <a:ext uri="{FF2B5EF4-FFF2-40B4-BE49-F238E27FC236}">
                    <a16:creationId xmlns:a16="http://schemas.microsoft.com/office/drawing/2014/main" id="{C8B90CE3-F9FA-07DD-EFFA-36BD8D488BAD}"/>
                  </a:ext>
                </a:extLst>
              </p:cNvPr>
              <p:cNvSpPr txBox="1">
                <a:spLocks noRot="1" noChangeAspect="1" noMove="1" noResize="1" noEditPoints="1" noAdjustHandles="1" noChangeArrowheads="1" noChangeShapeType="1" noTextEdit="1"/>
              </p:cNvSpPr>
              <p:nvPr/>
            </p:nvSpPr>
            <p:spPr>
              <a:xfrm>
                <a:off x="277906" y="1354238"/>
                <a:ext cx="7778074" cy="2126416"/>
              </a:xfrm>
              <a:prstGeom prst="rect">
                <a:avLst/>
              </a:prstGeom>
              <a:blipFill>
                <a:blip r:embed="rId2"/>
                <a:stretch>
                  <a:fillRect l="-816" t="-1183" r="-653" b="-592"/>
                </a:stretch>
              </a:blipFill>
            </p:spPr>
            <p:txBody>
              <a:bodyPr/>
              <a:lstStyle/>
              <a:p>
                <a:r>
                  <a:rPr lang="en-US">
                    <a:noFill/>
                  </a:rPr>
                  <a:t> </a:t>
                </a:r>
              </a:p>
            </p:txBody>
          </p:sp>
        </mc:Fallback>
      </mc:AlternateContent>
      <p:pic>
        <p:nvPicPr>
          <p:cNvPr id="6" name="Picture 5">
            <a:extLst>
              <a:ext uri="{FF2B5EF4-FFF2-40B4-BE49-F238E27FC236}">
                <a16:creationId xmlns:a16="http://schemas.microsoft.com/office/drawing/2014/main" id="{495F5192-25B1-08AB-1EBD-1F29F9CDEA5E}"/>
              </a:ext>
            </a:extLst>
          </p:cNvPr>
          <p:cNvPicPr>
            <a:picLocks noChangeAspect="1"/>
          </p:cNvPicPr>
          <p:nvPr/>
        </p:nvPicPr>
        <p:blipFill>
          <a:blip r:embed="rId3"/>
          <a:stretch>
            <a:fillRect/>
          </a:stretch>
        </p:blipFill>
        <p:spPr>
          <a:xfrm>
            <a:off x="8399395" y="862149"/>
            <a:ext cx="3483820" cy="2990987"/>
          </a:xfrm>
          <a:prstGeom prst="rect">
            <a:avLst/>
          </a:prstGeom>
        </p:spPr>
      </p:pic>
      <mc:AlternateContent xmlns:mc="http://schemas.openxmlformats.org/markup-compatibility/2006" xmlns:a14="http://schemas.microsoft.com/office/drawing/2010/main">
        <mc:Choice Requires="a14">
          <p:sp>
            <p:nvSpPr>
              <p:cNvPr id="7" name="Rectangle 6">
                <a:extLst>
                  <a:ext uri="{FF2B5EF4-FFF2-40B4-BE49-F238E27FC236}">
                    <a16:creationId xmlns:a16="http://schemas.microsoft.com/office/drawing/2014/main" id="{E7CEFA88-0AD7-A0B5-2F3E-BC7F88297E74}"/>
                  </a:ext>
                </a:extLst>
              </p:cNvPr>
              <p:cNvSpPr/>
              <p:nvPr/>
            </p:nvSpPr>
            <p:spPr>
              <a:xfrm>
                <a:off x="277905" y="3650025"/>
                <a:ext cx="11605309" cy="2862322"/>
              </a:xfrm>
              <a:prstGeom prst="rect">
                <a:avLst/>
              </a:prstGeom>
            </p:spPr>
            <p:txBody>
              <a:bodyPr wrap="square">
                <a:spAutoFit/>
              </a:bodyPr>
              <a:lstStyle/>
              <a:p>
                <a:pPr marL="285750" indent="-285750" algn="just">
                  <a:buFont typeface="Arial" panose="020B0604020202020204" pitchFamily="34" charset="0"/>
                  <a:buChar char="•"/>
                </a:pPr>
                <a:r>
                  <a:rPr lang="en-US" dirty="0">
                    <a:latin typeface="Times New Roman" panose="02020603050405020304" pitchFamily="18" charset="0"/>
                    <a:cs typeface="Times New Roman" panose="02020603050405020304" pitchFamily="18" charset="0"/>
                  </a:rPr>
                  <a:t>What minimum speed would the roadrunner need to have to beat the coyote to the cliff?  </a:t>
                </a:r>
              </a:p>
              <a:p>
                <a:pPr marL="285750" indent="-285750" algn="just">
                  <a:buFont typeface="Arial" panose="020B0604020202020204" pitchFamily="34" charset="0"/>
                  <a:buChar char="•"/>
                </a:pPr>
                <a:endParaRPr lang="en-US" dirty="0">
                  <a:latin typeface="Times New Roman" panose="02020603050405020304" pitchFamily="18" charset="0"/>
                  <a:cs typeface="Times New Roman" panose="02020603050405020304" pitchFamily="18" charset="0"/>
                </a:endParaRPr>
              </a:p>
              <a:p>
                <a:pPr marL="285750" indent="-285750" algn="just">
                  <a:buFont typeface="Arial" panose="020B0604020202020204" pitchFamily="34" charset="0"/>
                  <a:buChar char="•"/>
                </a:pPr>
                <a:r>
                  <a:rPr lang="en-US" dirty="0">
                    <a:latin typeface="Times New Roman" panose="02020603050405020304" pitchFamily="18" charset="0"/>
                    <a:cs typeface="Times New Roman" panose="02020603050405020304" pitchFamily="18" charset="0"/>
                  </a:rPr>
                  <a:t>At the edge of the cliff the roadrunner escapes by making a sudden turn, while the coyote continues straight off the cliff.  Unfortunately, as soon as the coyote leaves the cliff his skates turn off.  If the cliff is </a:t>
                </a:r>
                <a14:m>
                  <m:oMath xmlns:m="http://schemas.openxmlformats.org/officeDocument/2006/math">
                    <m:r>
                      <a:rPr lang="en-US" b="0" i="1" smtClean="0">
                        <a:latin typeface="Cambria Math" panose="02040503050406030204" pitchFamily="18" charset="0"/>
                        <a:cs typeface="Times New Roman" panose="02020603050405020304" pitchFamily="18" charset="0"/>
                      </a:rPr>
                      <m:t>100</m:t>
                    </m:r>
                    <m:r>
                      <a:rPr lang="en-US" b="0" i="1" smtClean="0">
                        <a:latin typeface="Cambria Math" panose="02040503050406030204" pitchFamily="18" charset="0"/>
                        <a:cs typeface="Times New Roman" panose="02020603050405020304" pitchFamily="18" charset="0"/>
                      </a:rPr>
                      <m:t>𝑚</m:t>
                    </m:r>
                  </m:oMath>
                </a14:m>
                <a:r>
                  <a:rPr lang="en-US" dirty="0">
                    <a:latin typeface="Times New Roman" panose="02020603050405020304" pitchFamily="18" charset="0"/>
                    <a:cs typeface="Times New Roman" panose="02020603050405020304" pitchFamily="18" charset="0"/>
                  </a:rPr>
                  <a:t> above the canyon floor, where does the coyote land with respect to the edge of the cliff?</a:t>
                </a:r>
              </a:p>
              <a:p>
                <a:pPr marL="285750" indent="-285750" algn="just">
                  <a:buFont typeface="Arial" panose="020B0604020202020204" pitchFamily="34" charset="0"/>
                  <a:buChar char="•"/>
                </a:pPr>
                <a:endParaRPr lang="en-US" dirty="0">
                  <a:latin typeface="Times New Roman" panose="02020603050405020304" pitchFamily="18" charset="0"/>
                  <a:cs typeface="Times New Roman" panose="02020603050405020304" pitchFamily="18" charset="0"/>
                </a:endParaRPr>
              </a:p>
              <a:p>
                <a:pPr marL="285750" indent="-285750" algn="just">
                  <a:buFont typeface="Arial" panose="020B0604020202020204" pitchFamily="34" charset="0"/>
                  <a:buChar char="•"/>
                </a:pPr>
                <a:r>
                  <a:rPr lang="en-US" dirty="0">
                    <a:latin typeface="Times New Roman" panose="02020603050405020304" pitchFamily="18" charset="0"/>
                    <a:cs typeface="Times New Roman" panose="02020603050405020304" pitchFamily="18" charset="0"/>
                  </a:rPr>
                  <a:t>If the coyote’s skates continued to work when the coyote went off the cliff, now how far from the edge of the cliff would the coyote land?  Assume the coyote’s skates remain horizontal as the coyote falls.</a:t>
                </a:r>
              </a:p>
              <a:p>
                <a:pPr marL="285750" indent="-285750" algn="just">
                  <a:buFont typeface="Arial" panose="020B0604020202020204" pitchFamily="34" charset="0"/>
                  <a:buChar char="•"/>
                </a:pPr>
                <a:endParaRPr lang="en-US" dirty="0">
                  <a:latin typeface="Times New Roman" panose="02020603050405020304" pitchFamily="18" charset="0"/>
                  <a:cs typeface="Times New Roman" panose="02020603050405020304" pitchFamily="18" charset="0"/>
                </a:endParaRPr>
              </a:p>
              <a:p>
                <a:pPr marL="285750" indent="-285750" algn="just">
                  <a:buFont typeface="Arial" panose="020B0604020202020204" pitchFamily="34" charset="0"/>
                  <a:buChar char="•"/>
                </a:pPr>
                <a:r>
                  <a:rPr lang="en-US" dirty="0">
                    <a:latin typeface="Times New Roman" panose="02020603050405020304" pitchFamily="18" charset="0"/>
                    <a:cs typeface="Times New Roman" panose="02020603050405020304" pitchFamily="18" charset="0"/>
                  </a:rPr>
                  <a:t>What would be the components of the impact velocity in each case above?</a:t>
                </a:r>
              </a:p>
            </p:txBody>
          </p:sp>
        </mc:Choice>
        <mc:Fallback xmlns="">
          <p:sp>
            <p:nvSpPr>
              <p:cNvPr id="7" name="Rectangle 6">
                <a:extLst>
                  <a:ext uri="{FF2B5EF4-FFF2-40B4-BE49-F238E27FC236}">
                    <a16:creationId xmlns:a16="http://schemas.microsoft.com/office/drawing/2014/main" id="{E7CEFA88-0AD7-A0B5-2F3E-BC7F88297E74}"/>
                  </a:ext>
                </a:extLst>
              </p:cNvPr>
              <p:cNvSpPr>
                <a:spLocks noRot="1" noChangeAspect="1" noMove="1" noResize="1" noEditPoints="1" noAdjustHandles="1" noChangeArrowheads="1" noChangeShapeType="1" noTextEdit="1"/>
              </p:cNvSpPr>
              <p:nvPr/>
            </p:nvSpPr>
            <p:spPr>
              <a:xfrm>
                <a:off x="277905" y="3650025"/>
                <a:ext cx="11605309" cy="2862322"/>
              </a:xfrm>
              <a:prstGeom prst="rect">
                <a:avLst/>
              </a:prstGeom>
              <a:blipFill>
                <a:blip r:embed="rId4"/>
                <a:stretch>
                  <a:fillRect l="-438" t="-885" r="-438" b="-2655"/>
                </a:stretch>
              </a:blipFill>
            </p:spPr>
            <p:txBody>
              <a:bodyPr/>
              <a:lstStyle/>
              <a:p>
                <a:r>
                  <a:rPr lang="en-US">
                    <a:noFill/>
                  </a:rPr>
                  <a:t> </a:t>
                </a:r>
              </a:p>
            </p:txBody>
          </p:sp>
        </mc:Fallback>
      </mc:AlternateContent>
    </p:spTree>
    <p:extLst>
      <p:ext uri="{BB962C8B-B14F-4D97-AF65-F5344CB8AC3E}">
        <p14:creationId xmlns:p14="http://schemas.microsoft.com/office/powerpoint/2010/main" val="96454719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76C660BB-F3B0-EC4B-946D-278DCD5F808B}"/>
              </a:ext>
            </a:extLst>
          </p:cNvPr>
          <p:cNvSpPr txBox="1"/>
          <p:nvPr/>
        </p:nvSpPr>
        <p:spPr>
          <a:xfrm>
            <a:off x="277906" y="197224"/>
            <a:ext cx="11116235" cy="892552"/>
          </a:xfrm>
          <a:prstGeom prst="rect">
            <a:avLst/>
          </a:prstGeom>
          <a:noFill/>
        </p:spPr>
        <p:txBody>
          <a:bodyPr wrap="square" rtlCol="0">
            <a:spAutoFit/>
          </a:bodyPr>
          <a:lstStyle/>
          <a:p>
            <a:r>
              <a:rPr lang="en-US" sz="2600" dirty="0">
                <a:latin typeface="Times New Roman" panose="02020603050405020304" pitchFamily="18" charset="0"/>
                <a:cs typeface="Times New Roman" panose="02020603050405020304" pitchFamily="18" charset="0"/>
              </a:rPr>
              <a:t>Motion in 2D</a:t>
            </a:r>
          </a:p>
          <a:p>
            <a:r>
              <a:rPr lang="en-US" sz="2600" dirty="0">
                <a:latin typeface="Times New Roman" panose="02020603050405020304" pitchFamily="18" charset="0"/>
                <a:cs typeface="Times New Roman" panose="02020603050405020304" pitchFamily="18" charset="0"/>
              </a:rPr>
              <a:t>	- projectile motion</a:t>
            </a:r>
          </a:p>
        </p:txBody>
      </p:sp>
      <p:sp>
        <p:nvSpPr>
          <p:cNvPr id="2" name="Rectangle 1">
            <a:extLst>
              <a:ext uri="{FF2B5EF4-FFF2-40B4-BE49-F238E27FC236}">
                <a16:creationId xmlns:a16="http://schemas.microsoft.com/office/drawing/2014/main" id="{9B0A9DFA-60E5-3A44-AEF7-C815B28B8229}"/>
              </a:ext>
            </a:extLst>
          </p:cNvPr>
          <p:cNvSpPr/>
          <p:nvPr/>
        </p:nvSpPr>
        <p:spPr>
          <a:xfrm>
            <a:off x="277906" y="1526370"/>
            <a:ext cx="2044149" cy="369332"/>
          </a:xfrm>
          <a:prstGeom prst="rect">
            <a:avLst/>
          </a:prstGeom>
        </p:spPr>
        <p:txBody>
          <a:bodyPr wrap="none">
            <a:spAutoFit/>
          </a:bodyPr>
          <a:lstStyle/>
          <a:p>
            <a:r>
              <a:rPr lang="en-US" dirty="0">
                <a:latin typeface="Times New Roman" panose="02020603050405020304" pitchFamily="18" charset="0"/>
                <a:cs typeface="Times New Roman" panose="02020603050405020304" pitchFamily="18" charset="0"/>
              </a:rPr>
              <a:t>Example 6 solution:</a:t>
            </a:r>
          </a:p>
        </p:txBody>
      </p:sp>
      <p:sp>
        <p:nvSpPr>
          <p:cNvPr id="3" name="Rectangle 2">
            <a:extLst>
              <a:ext uri="{FF2B5EF4-FFF2-40B4-BE49-F238E27FC236}">
                <a16:creationId xmlns:a16="http://schemas.microsoft.com/office/drawing/2014/main" id="{EAD671CD-31A1-9D4D-B7A1-5A62A38E7376}"/>
              </a:ext>
            </a:extLst>
          </p:cNvPr>
          <p:cNvSpPr/>
          <p:nvPr/>
        </p:nvSpPr>
        <p:spPr>
          <a:xfrm>
            <a:off x="277906" y="2017663"/>
            <a:ext cx="11051458" cy="2031325"/>
          </a:xfrm>
          <a:prstGeom prst="rect">
            <a:avLst/>
          </a:prstGeom>
        </p:spPr>
        <p:txBody>
          <a:bodyPr wrap="square">
            <a:spAutoFit/>
          </a:bodyPr>
          <a:lstStyle/>
          <a:p>
            <a:pPr marL="285750" indent="-285750">
              <a:buFont typeface="Arial" panose="020B0604020202020204" pitchFamily="34" charset="0"/>
              <a:buChar char="•"/>
            </a:pPr>
            <a:r>
              <a:rPr lang="en-US" dirty="0">
                <a:latin typeface="Times New Roman" panose="02020603050405020304" pitchFamily="18" charset="0"/>
                <a:cs typeface="Times New Roman" panose="02020603050405020304" pitchFamily="18" charset="0"/>
              </a:rPr>
              <a:t>To determine the minimum speed would the roadrunner need to have to beat the coyote to the cliff we write a trajectory equation for the coyote and for the roadrunner.  </a:t>
            </a:r>
          </a:p>
          <a:p>
            <a:pPr marL="285750" indent="-285750">
              <a:buFont typeface="Arial" panose="020B0604020202020204" pitchFamily="34" charset="0"/>
              <a:buChar char="•"/>
            </a:pPr>
            <a:endParaRPr lang="en-US" dirty="0">
              <a:latin typeface="Times New Roman" panose="02020603050405020304" pitchFamily="18" charset="0"/>
              <a:cs typeface="Times New Roman" panose="02020603050405020304" pitchFamily="18" charset="0"/>
            </a:endParaRPr>
          </a:p>
          <a:p>
            <a:pPr marL="285750" indent="-285750">
              <a:buFont typeface="Arial" panose="020B0604020202020204" pitchFamily="34" charset="0"/>
              <a:buChar char="•"/>
            </a:pPr>
            <a:r>
              <a:rPr lang="en-US" dirty="0">
                <a:latin typeface="Times New Roman" panose="02020603050405020304" pitchFamily="18" charset="0"/>
                <a:cs typeface="Times New Roman" panose="02020603050405020304" pitchFamily="18" charset="0"/>
              </a:rPr>
              <a:t>Then, from the coyote’s motion we can determine how long it takes for the coyote to get to the edge of the cliff.  </a:t>
            </a:r>
          </a:p>
          <a:p>
            <a:pPr marL="285750" indent="-285750">
              <a:buFont typeface="Arial" panose="020B0604020202020204" pitchFamily="34" charset="0"/>
              <a:buChar char="•"/>
            </a:pPr>
            <a:endParaRPr lang="en-US" dirty="0">
              <a:latin typeface="Times New Roman" panose="02020603050405020304" pitchFamily="18" charset="0"/>
              <a:cs typeface="Times New Roman" panose="02020603050405020304" pitchFamily="18" charset="0"/>
            </a:endParaRPr>
          </a:p>
          <a:p>
            <a:pPr marL="285750" indent="-285750">
              <a:buFont typeface="Arial" panose="020B0604020202020204" pitchFamily="34" charset="0"/>
              <a:buChar char="•"/>
            </a:pPr>
            <a:r>
              <a:rPr lang="en-US" dirty="0">
                <a:latin typeface="Times New Roman" panose="02020603050405020304" pitchFamily="18" charset="0"/>
                <a:cs typeface="Times New Roman" panose="02020603050405020304" pitchFamily="18" charset="0"/>
              </a:rPr>
              <a:t>Using this information, we can determine the roadrunner’s constant speed since they must get to the edge of the cliff at the same time.</a:t>
            </a:r>
          </a:p>
        </p:txBody>
      </p:sp>
      <mc:AlternateContent xmlns:mc="http://schemas.openxmlformats.org/markup-compatibility/2006" xmlns:a14="http://schemas.microsoft.com/office/drawing/2010/main">
        <mc:Choice Requires="a14">
          <p:sp>
            <p:nvSpPr>
              <p:cNvPr id="5" name="TextBox 4">
                <a:extLst>
                  <a:ext uri="{FF2B5EF4-FFF2-40B4-BE49-F238E27FC236}">
                    <a16:creationId xmlns:a16="http://schemas.microsoft.com/office/drawing/2014/main" id="{1F212EAE-9C58-D74E-B6D8-68780B696F29}"/>
                  </a:ext>
                </a:extLst>
              </p:cNvPr>
              <p:cNvSpPr txBox="1"/>
              <p:nvPr/>
            </p:nvSpPr>
            <p:spPr>
              <a:xfrm>
                <a:off x="2762865" y="3936589"/>
                <a:ext cx="6686639" cy="850041"/>
              </a:xfrm>
              <a:prstGeom prst="rect">
                <a:avLst/>
              </a:prstGeom>
              <a:noFill/>
            </p:spPr>
            <p:txBody>
              <a:bodyPr wrap="none" lIns="0" tIns="0" rIns="0" bIns="0" rtlCol="0">
                <a:spAutoFit/>
              </a:bodyPr>
              <a:lstStyle/>
              <a:p>
                <a:pPr/>
                <a14:m>
                  <m:oMathPara xmlns:m="http://schemas.openxmlformats.org/officeDocument/2006/math">
                    <m:o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𝑥</m:t>
                          </m:r>
                        </m:e>
                        <m:sub>
                          <m:r>
                            <a:rPr lang="en-US" b="0" i="1" smtClean="0">
                              <a:latin typeface="Cambria Math" panose="02040503050406030204" pitchFamily="18" charset="0"/>
                            </a:rPr>
                            <m:t>𝑓</m:t>
                          </m:r>
                          <m:r>
                            <a:rPr lang="en-US" b="0" i="1" smtClean="0">
                              <a:latin typeface="Cambria Math" panose="02040503050406030204" pitchFamily="18" charset="0"/>
                            </a:rPr>
                            <m:t>,</m:t>
                          </m:r>
                          <m:r>
                            <a:rPr lang="en-US" b="0" i="1" smtClean="0">
                              <a:latin typeface="Cambria Math" panose="02040503050406030204" pitchFamily="18" charset="0"/>
                            </a:rPr>
                            <m:t>𝑐</m:t>
                          </m:r>
                        </m:sub>
                      </m:sSub>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𝑥</m:t>
                          </m:r>
                        </m:e>
                        <m:sub>
                          <m:r>
                            <a:rPr lang="en-US" b="0" i="1" smtClean="0">
                              <a:latin typeface="Cambria Math" panose="02040503050406030204" pitchFamily="18" charset="0"/>
                            </a:rPr>
                            <m:t>𝑖</m:t>
                          </m:r>
                          <m:r>
                            <a:rPr lang="en-US" b="0" i="1" smtClean="0">
                              <a:latin typeface="Cambria Math" panose="02040503050406030204" pitchFamily="18" charset="0"/>
                            </a:rPr>
                            <m:t>,</m:t>
                          </m:r>
                          <m:r>
                            <a:rPr lang="en-US" b="0" i="1" smtClean="0">
                              <a:latin typeface="Cambria Math" panose="02040503050406030204" pitchFamily="18" charset="0"/>
                            </a:rPr>
                            <m:t>𝑐</m:t>
                          </m:r>
                        </m:sub>
                      </m:sSub>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𝑣</m:t>
                          </m:r>
                        </m:e>
                        <m:sub>
                          <m:r>
                            <a:rPr lang="en-US" b="0" i="1" smtClean="0">
                              <a:latin typeface="Cambria Math" panose="02040503050406030204" pitchFamily="18" charset="0"/>
                            </a:rPr>
                            <m:t>𝑖</m:t>
                          </m:r>
                          <m:r>
                            <a:rPr lang="en-US" b="0" i="1" smtClean="0">
                              <a:latin typeface="Cambria Math" panose="02040503050406030204" pitchFamily="18" charset="0"/>
                            </a:rPr>
                            <m:t>,</m:t>
                          </m:r>
                          <m:r>
                            <a:rPr lang="en-US" b="0" i="1" smtClean="0">
                              <a:latin typeface="Cambria Math" panose="02040503050406030204" pitchFamily="18" charset="0"/>
                            </a:rPr>
                            <m:t>𝑐</m:t>
                          </m:r>
                        </m:sub>
                      </m:sSub>
                      <m:r>
                        <a:rPr lang="en-US" b="0" i="1" smtClean="0">
                          <a:latin typeface="Cambria Math" panose="02040503050406030204" pitchFamily="18" charset="0"/>
                        </a:rPr>
                        <m:t>𝑡</m:t>
                      </m:r>
                      <m:r>
                        <a:rPr lang="en-US" b="0" i="1" smtClean="0">
                          <a:latin typeface="Cambria Math" panose="02040503050406030204" pitchFamily="18" charset="0"/>
                        </a:rPr>
                        <m:t>+</m:t>
                      </m:r>
                      <m:box>
                        <m:boxPr>
                          <m:ctrlPr>
                            <a:rPr lang="en-US" b="0" i="1" smtClean="0">
                              <a:latin typeface="Cambria Math" panose="02040503050406030204" pitchFamily="18" charset="0"/>
                            </a:rPr>
                          </m:ctrlPr>
                        </m:boxPr>
                        <m:e>
                          <m:f>
                            <m:fPr>
                              <m:ctrlPr>
                                <a:rPr lang="en-US" b="0" i="1" smtClean="0">
                                  <a:latin typeface="Cambria Math" panose="02040503050406030204" pitchFamily="18" charset="0"/>
                                </a:rPr>
                              </m:ctrlPr>
                            </m:fPr>
                            <m:num>
                              <m:r>
                                <a:rPr lang="en-US" b="0" i="1" smtClean="0">
                                  <a:latin typeface="Cambria Math" panose="02040503050406030204" pitchFamily="18" charset="0"/>
                                </a:rPr>
                                <m:t>1</m:t>
                              </m:r>
                            </m:num>
                            <m:den>
                              <m:r>
                                <a:rPr lang="en-US" b="0" i="1" smtClean="0">
                                  <a:latin typeface="Cambria Math" panose="02040503050406030204" pitchFamily="18" charset="0"/>
                                </a:rPr>
                                <m:t>2</m:t>
                              </m:r>
                            </m:den>
                          </m:f>
                        </m:e>
                      </m:box>
                      <m:sSub>
                        <m:sSubPr>
                          <m:ctrlPr>
                            <a:rPr lang="en-US" b="0" i="1" smtClean="0">
                              <a:latin typeface="Cambria Math" panose="02040503050406030204" pitchFamily="18" charset="0"/>
                            </a:rPr>
                          </m:ctrlPr>
                        </m:sSubPr>
                        <m:e>
                          <m:r>
                            <a:rPr lang="en-US" b="0" i="1" smtClean="0">
                              <a:latin typeface="Cambria Math" panose="02040503050406030204" pitchFamily="18" charset="0"/>
                            </a:rPr>
                            <m:t>𝑎</m:t>
                          </m:r>
                        </m:e>
                        <m:sub>
                          <m:r>
                            <a:rPr lang="en-US" b="0" i="1" smtClean="0">
                              <a:latin typeface="Cambria Math" panose="02040503050406030204" pitchFamily="18" charset="0"/>
                            </a:rPr>
                            <m:t>𝑐</m:t>
                          </m:r>
                        </m:sub>
                      </m:sSub>
                      <m:sSup>
                        <m:sSupPr>
                          <m:ctrlPr>
                            <a:rPr lang="en-US" b="0" i="1" smtClean="0">
                              <a:latin typeface="Cambria Math" panose="02040503050406030204" pitchFamily="18" charset="0"/>
                            </a:rPr>
                          </m:ctrlPr>
                        </m:sSupPr>
                        <m:e>
                          <m:r>
                            <a:rPr lang="en-US" b="0" i="1" smtClean="0">
                              <a:latin typeface="Cambria Math" panose="02040503050406030204" pitchFamily="18" charset="0"/>
                            </a:rPr>
                            <m:t>𝑡</m:t>
                          </m:r>
                        </m:e>
                        <m:sup>
                          <m:r>
                            <a:rPr lang="en-US" b="0" i="1" smtClean="0">
                              <a:latin typeface="Cambria Math" panose="02040503050406030204" pitchFamily="18" charset="0"/>
                            </a:rPr>
                            <m:t>2</m:t>
                          </m:r>
                        </m:sup>
                      </m:sSup>
                      <m:r>
                        <a:rPr lang="en-US" b="0" i="0" smtClean="0">
                          <a:latin typeface="Cambria Math" panose="02040503050406030204" pitchFamily="18" charset="0"/>
                        </a:rPr>
                        <m:t>=</m:t>
                      </m:r>
                      <m:box>
                        <m:boxPr>
                          <m:ctrlPr>
                            <a:rPr lang="en-US" i="1">
                              <a:latin typeface="Cambria Math" panose="02040503050406030204" pitchFamily="18" charset="0"/>
                            </a:rPr>
                          </m:ctrlPr>
                        </m:boxPr>
                        <m:e>
                          <m:f>
                            <m:fPr>
                              <m:ctrlPr>
                                <a:rPr lang="en-US" i="1">
                                  <a:latin typeface="Cambria Math" panose="02040503050406030204" pitchFamily="18" charset="0"/>
                                </a:rPr>
                              </m:ctrlPr>
                            </m:fPr>
                            <m:num>
                              <m:r>
                                <a:rPr lang="en-US" i="1">
                                  <a:latin typeface="Cambria Math" panose="02040503050406030204" pitchFamily="18" charset="0"/>
                                </a:rPr>
                                <m:t>1</m:t>
                              </m:r>
                            </m:num>
                            <m:den>
                              <m:r>
                                <a:rPr lang="en-US" i="1">
                                  <a:latin typeface="Cambria Math" panose="02040503050406030204" pitchFamily="18" charset="0"/>
                                </a:rPr>
                                <m:t>2</m:t>
                              </m:r>
                            </m:den>
                          </m:f>
                        </m:e>
                      </m:box>
                      <m:sSub>
                        <m:sSubPr>
                          <m:ctrlPr>
                            <a:rPr lang="en-US" i="1">
                              <a:latin typeface="Cambria Math" panose="02040503050406030204" pitchFamily="18" charset="0"/>
                            </a:rPr>
                          </m:ctrlPr>
                        </m:sSubPr>
                        <m:e>
                          <m:r>
                            <a:rPr lang="en-US" i="1">
                              <a:latin typeface="Cambria Math" panose="02040503050406030204" pitchFamily="18" charset="0"/>
                            </a:rPr>
                            <m:t>𝑎</m:t>
                          </m:r>
                        </m:e>
                        <m:sub>
                          <m:r>
                            <a:rPr lang="en-US" i="1">
                              <a:latin typeface="Cambria Math" panose="02040503050406030204" pitchFamily="18" charset="0"/>
                            </a:rPr>
                            <m:t>𝑐</m:t>
                          </m:r>
                        </m:sub>
                      </m:sSub>
                      <m:sSup>
                        <m:sSupPr>
                          <m:ctrlPr>
                            <a:rPr lang="en-US" i="1">
                              <a:latin typeface="Cambria Math" panose="02040503050406030204" pitchFamily="18" charset="0"/>
                            </a:rPr>
                          </m:ctrlPr>
                        </m:sSupPr>
                        <m:e>
                          <m:r>
                            <a:rPr lang="en-US" i="1">
                              <a:latin typeface="Cambria Math" panose="02040503050406030204" pitchFamily="18" charset="0"/>
                            </a:rPr>
                            <m:t>𝑡</m:t>
                          </m:r>
                        </m:e>
                        <m:sup>
                          <m:r>
                            <a:rPr lang="en-US" i="1">
                              <a:latin typeface="Cambria Math" panose="02040503050406030204" pitchFamily="18" charset="0"/>
                            </a:rPr>
                            <m:t>2</m:t>
                          </m:r>
                        </m:sup>
                      </m:sSup>
                      <m:r>
                        <a:rPr lang="en-US" i="1" smtClean="0">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𝑡</m:t>
                      </m:r>
                      <m:r>
                        <a:rPr lang="en-US" b="0" i="1" smtClean="0">
                          <a:latin typeface="Cambria Math" panose="02040503050406030204" pitchFamily="18" charset="0"/>
                          <a:ea typeface="Cambria Math" panose="02040503050406030204" pitchFamily="18" charset="0"/>
                        </a:rPr>
                        <m:t>=</m:t>
                      </m:r>
                      <m:rad>
                        <m:radPr>
                          <m:degHide m:val="on"/>
                          <m:ctrlPr>
                            <a:rPr lang="en-US" b="0" i="1" smtClean="0">
                              <a:latin typeface="Cambria Math" panose="02040503050406030204" pitchFamily="18" charset="0"/>
                              <a:ea typeface="Cambria Math" panose="02040503050406030204" pitchFamily="18" charset="0"/>
                            </a:rPr>
                          </m:ctrlPr>
                        </m:radPr>
                        <m:deg/>
                        <m:e>
                          <m:f>
                            <m:fPr>
                              <m:ctrlPr>
                                <a:rPr lang="en-US" b="0" i="1" smtClean="0">
                                  <a:latin typeface="Cambria Math" panose="02040503050406030204" pitchFamily="18" charset="0"/>
                                  <a:ea typeface="Cambria Math" panose="02040503050406030204" pitchFamily="18" charset="0"/>
                                </a:rPr>
                              </m:ctrlPr>
                            </m:fPr>
                            <m:num>
                              <m:r>
                                <a:rPr lang="en-US" b="0" i="1" smtClean="0">
                                  <a:latin typeface="Cambria Math" panose="02040503050406030204" pitchFamily="18" charset="0"/>
                                  <a:ea typeface="Cambria Math" panose="02040503050406030204" pitchFamily="18" charset="0"/>
                                </a:rPr>
                                <m:t>2</m:t>
                              </m:r>
                              <m:sSub>
                                <m:sSubPr>
                                  <m:ctrlPr>
                                    <a:rPr lang="en-US" b="0" i="1" smtClean="0">
                                      <a:latin typeface="Cambria Math" panose="02040503050406030204" pitchFamily="18" charset="0"/>
                                      <a:ea typeface="Cambria Math" panose="02040503050406030204" pitchFamily="18" charset="0"/>
                                    </a:rPr>
                                  </m:ctrlPr>
                                </m:sSubPr>
                                <m:e>
                                  <m:r>
                                    <a:rPr lang="en-US" b="0" i="1" smtClean="0">
                                      <a:latin typeface="Cambria Math" panose="02040503050406030204" pitchFamily="18" charset="0"/>
                                      <a:ea typeface="Cambria Math" panose="02040503050406030204" pitchFamily="18" charset="0"/>
                                    </a:rPr>
                                    <m:t>𝑥</m:t>
                                  </m:r>
                                </m:e>
                                <m:sub>
                                  <m:r>
                                    <a:rPr lang="en-US" b="0" i="1" smtClean="0">
                                      <a:latin typeface="Cambria Math" panose="02040503050406030204" pitchFamily="18" charset="0"/>
                                      <a:ea typeface="Cambria Math" panose="02040503050406030204" pitchFamily="18" charset="0"/>
                                    </a:rPr>
                                    <m:t>𝑓</m:t>
                                  </m:r>
                                  <m:r>
                                    <a:rPr lang="en-US" b="0" i="1" smtClean="0">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𝑐</m:t>
                                  </m:r>
                                </m:sub>
                              </m:sSub>
                            </m:num>
                            <m:den>
                              <m:sSub>
                                <m:sSubPr>
                                  <m:ctrlPr>
                                    <a:rPr lang="en-US" b="0" i="1" smtClean="0">
                                      <a:latin typeface="Cambria Math" panose="02040503050406030204" pitchFamily="18" charset="0"/>
                                      <a:ea typeface="Cambria Math" panose="02040503050406030204" pitchFamily="18" charset="0"/>
                                    </a:rPr>
                                  </m:ctrlPr>
                                </m:sSubPr>
                                <m:e>
                                  <m:r>
                                    <a:rPr lang="en-US" b="0" i="1" smtClean="0">
                                      <a:latin typeface="Cambria Math" panose="02040503050406030204" pitchFamily="18" charset="0"/>
                                      <a:ea typeface="Cambria Math" panose="02040503050406030204" pitchFamily="18" charset="0"/>
                                    </a:rPr>
                                    <m:t>𝑎</m:t>
                                  </m:r>
                                </m:e>
                                <m:sub>
                                  <m:r>
                                    <a:rPr lang="en-US" b="0" i="1" smtClean="0">
                                      <a:latin typeface="Cambria Math" panose="02040503050406030204" pitchFamily="18" charset="0"/>
                                      <a:ea typeface="Cambria Math" panose="02040503050406030204" pitchFamily="18" charset="0"/>
                                    </a:rPr>
                                    <m:t>𝑐</m:t>
                                  </m:r>
                                </m:sub>
                              </m:sSub>
                            </m:den>
                          </m:f>
                        </m:e>
                      </m:rad>
                      <m:r>
                        <a:rPr lang="en-US" b="0" i="1" smtClean="0">
                          <a:latin typeface="Cambria Math" panose="02040503050406030204" pitchFamily="18" charset="0"/>
                          <a:ea typeface="Cambria Math" panose="02040503050406030204" pitchFamily="18" charset="0"/>
                        </a:rPr>
                        <m:t>=</m:t>
                      </m:r>
                      <m:rad>
                        <m:radPr>
                          <m:degHide m:val="on"/>
                          <m:ctrlPr>
                            <a:rPr lang="en-US" b="0" i="1" smtClean="0">
                              <a:latin typeface="Cambria Math" panose="02040503050406030204" pitchFamily="18" charset="0"/>
                              <a:ea typeface="Cambria Math" panose="02040503050406030204" pitchFamily="18" charset="0"/>
                            </a:rPr>
                          </m:ctrlPr>
                        </m:radPr>
                        <m:deg/>
                        <m:e>
                          <m:f>
                            <m:fPr>
                              <m:ctrlPr>
                                <a:rPr lang="en-US" b="0" i="1" smtClean="0">
                                  <a:latin typeface="Cambria Math" panose="02040503050406030204" pitchFamily="18" charset="0"/>
                                  <a:ea typeface="Cambria Math" panose="02040503050406030204" pitchFamily="18" charset="0"/>
                                </a:rPr>
                              </m:ctrlPr>
                            </m:fPr>
                            <m:num>
                              <m:r>
                                <a:rPr lang="en-US" b="0" i="1" smtClean="0">
                                  <a:latin typeface="Cambria Math" panose="02040503050406030204" pitchFamily="18" charset="0"/>
                                  <a:ea typeface="Cambria Math" panose="02040503050406030204" pitchFamily="18" charset="0"/>
                                </a:rPr>
                                <m:t>2×70</m:t>
                              </m:r>
                              <m:r>
                                <a:rPr lang="en-US" b="0" i="1" smtClean="0">
                                  <a:latin typeface="Cambria Math" panose="02040503050406030204" pitchFamily="18" charset="0"/>
                                  <a:ea typeface="Cambria Math" panose="02040503050406030204" pitchFamily="18" charset="0"/>
                                </a:rPr>
                                <m:t>𝑚</m:t>
                              </m:r>
                            </m:num>
                            <m:den>
                              <m:r>
                                <a:rPr lang="en-US" b="0" i="1" smtClean="0">
                                  <a:latin typeface="Cambria Math" panose="02040503050406030204" pitchFamily="18" charset="0"/>
                                  <a:ea typeface="Cambria Math" panose="02040503050406030204" pitchFamily="18" charset="0"/>
                                </a:rPr>
                                <m:t>15</m:t>
                              </m:r>
                              <m:box>
                                <m:boxPr>
                                  <m:ctrlPr>
                                    <a:rPr lang="en-US" b="0" i="1" smtClean="0">
                                      <a:latin typeface="Cambria Math" panose="02040503050406030204" pitchFamily="18" charset="0"/>
                                      <a:ea typeface="Cambria Math" panose="02040503050406030204" pitchFamily="18" charset="0"/>
                                    </a:rPr>
                                  </m:ctrlPr>
                                </m:boxPr>
                                <m:e>
                                  <m:f>
                                    <m:fPr>
                                      <m:ctrlPr>
                                        <a:rPr lang="en-US" b="0" i="1" smtClean="0">
                                          <a:latin typeface="Cambria Math" panose="02040503050406030204" pitchFamily="18" charset="0"/>
                                          <a:ea typeface="Cambria Math" panose="02040503050406030204" pitchFamily="18" charset="0"/>
                                        </a:rPr>
                                      </m:ctrlPr>
                                    </m:fPr>
                                    <m:num>
                                      <m:r>
                                        <a:rPr lang="en-US" b="0" i="1" smtClean="0">
                                          <a:latin typeface="Cambria Math" panose="02040503050406030204" pitchFamily="18" charset="0"/>
                                          <a:ea typeface="Cambria Math" panose="02040503050406030204" pitchFamily="18" charset="0"/>
                                        </a:rPr>
                                        <m:t>𝑚</m:t>
                                      </m:r>
                                    </m:num>
                                    <m:den>
                                      <m:sSup>
                                        <m:sSupPr>
                                          <m:ctrlPr>
                                            <a:rPr lang="en-US" b="0" i="1" smtClean="0">
                                              <a:latin typeface="Cambria Math" panose="02040503050406030204" pitchFamily="18" charset="0"/>
                                              <a:ea typeface="Cambria Math" panose="02040503050406030204" pitchFamily="18" charset="0"/>
                                            </a:rPr>
                                          </m:ctrlPr>
                                        </m:sSupPr>
                                        <m:e>
                                          <m:r>
                                            <a:rPr lang="en-US" b="0" i="1" smtClean="0">
                                              <a:latin typeface="Cambria Math" panose="02040503050406030204" pitchFamily="18" charset="0"/>
                                              <a:ea typeface="Cambria Math" panose="02040503050406030204" pitchFamily="18" charset="0"/>
                                            </a:rPr>
                                            <m:t>𝑠</m:t>
                                          </m:r>
                                        </m:e>
                                        <m:sup>
                                          <m:r>
                                            <a:rPr lang="en-US" b="0" i="1" smtClean="0">
                                              <a:latin typeface="Cambria Math" panose="02040503050406030204" pitchFamily="18" charset="0"/>
                                              <a:ea typeface="Cambria Math" panose="02040503050406030204" pitchFamily="18" charset="0"/>
                                            </a:rPr>
                                            <m:t>2</m:t>
                                          </m:r>
                                        </m:sup>
                                      </m:sSup>
                                    </m:den>
                                  </m:f>
                                </m:e>
                              </m:box>
                            </m:den>
                          </m:f>
                        </m:e>
                      </m:rad>
                      <m:r>
                        <a:rPr lang="en-US" b="0" i="1" smtClean="0">
                          <a:latin typeface="Cambria Math" panose="02040503050406030204" pitchFamily="18" charset="0"/>
                          <a:ea typeface="Cambria Math" panose="02040503050406030204" pitchFamily="18" charset="0"/>
                        </a:rPr>
                        <m:t>=3.1</m:t>
                      </m:r>
                      <m:r>
                        <a:rPr lang="en-US" b="0" i="1" smtClean="0">
                          <a:latin typeface="Cambria Math" panose="02040503050406030204" pitchFamily="18" charset="0"/>
                          <a:ea typeface="Cambria Math" panose="02040503050406030204" pitchFamily="18" charset="0"/>
                        </a:rPr>
                        <m:t>𝑠</m:t>
                      </m:r>
                    </m:oMath>
                  </m:oMathPara>
                </a14:m>
                <a:endParaRPr lang="en-US" dirty="0"/>
              </a:p>
            </p:txBody>
          </p:sp>
        </mc:Choice>
        <mc:Fallback xmlns="">
          <p:sp>
            <p:nvSpPr>
              <p:cNvPr id="5" name="TextBox 4">
                <a:extLst>
                  <a:ext uri="{FF2B5EF4-FFF2-40B4-BE49-F238E27FC236}">
                    <a16:creationId xmlns:a16="http://schemas.microsoft.com/office/drawing/2014/main" id="{1F212EAE-9C58-D74E-B6D8-68780B696F29}"/>
                  </a:ext>
                </a:extLst>
              </p:cNvPr>
              <p:cNvSpPr txBox="1">
                <a:spLocks noRot="1" noChangeAspect="1" noMove="1" noResize="1" noEditPoints="1" noAdjustHandles="1" noChangeArrowheads="1" noChangeShapeType="1" noTextEdit="1"/>
              </p:cNvSpPr>
              <p:nvPr/>
            </p:nvSpPr>
            <p:spPr>
              <a:xfrm>
                <a:off x="2762865" y="3936589"/>
                <a:ext cx="6686639" cy="850041"/>
              </a:xfrm>
              <a:prstGeom prst="rect">
                <a:avLst/>
              </a:prstGeom>
              <a:blipFill>
                <a:blip r:embed="rId2"/>
                <a:stretch>
                  <a:fillRect r="-190"/>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6" name="TextBox 5">
                <a:extLst>
                  <a:ext uri="{FF2B5EF4-FFF2-40B4-BE49-F238E27FC236}">
                    <a16:creationId xmlns:a16="http://schemas.microsoft.com/office/drawing/2014/main" id="{1B9B80D8-997C-3645-9DD9-C4674E7A1A4D}"/>
                  </a:ext>
                </a:extLst>
              </p:cNvPr>
              <p:cNvSpPr txBox="1"/>
              <p:nvPr/>
            </p:nvSpPr>
            <p:spPr>
              <a:xfrm>
                <a:off x="2762865" y="4936084"/>
                <a:ext cx="6860148" cy="520399"/>
              </a:xfrm>
              <a:prstGeom prst="rect">
                <a:avLst/>
              </a:prstGeom>
              <a:noFill/>
            </p:spPr>
            <p:txBody>
              <a:bodyPr wrap="none" lIns="0" tIns="0" rIns="0" bIns="0" rtlCol="0">
                <a:spAutoFit/>
              </a:bodyPr>
              <a:lstStyle/>
              <a:p>
                <a:pPr/>
                <a14:m>
                  <m:oMathPara xmlns:m="http://schemas.openxmlformats.org/officeDocument/2006/math">
                    <m:o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𝑥</m:t>
                          </m:r>
                        </m:e>
                        <m:sub>
                          <m:r>
                            <a:rPr lang="en-US" b="0" i="1" smtClean="0">
                              <a:latin typeface="Cambria Math" panose="02040503050406030204" pitchFamily="18" charset="0"/>
                            </a:rPr>
                            <m:t>𝑓</m:t>
                          </m:r>
                          <m:r>
                            <a:rPr lang="en-US" b="0" i="1" smtClean="0">
                              <a:latin typeface="Cambria Math" panose="02040503050406030204" pitchFamily="18" charset="0"/>
                            </a:rPr>
                            <m:t>,</m:t>
                          </m:r>
                          <m:r>
                            <a:rPr lang="en-US" b="0" i="1" smtClean="0">
                              <a:latin typeface="Cambria Math" panose="02040503050406030204" pitchFamily="18" charset="0"/>
                            </a:rPr>
                            <m:t>𝑟𝑟</m:t>
                          </m:r>
                        </m:sub>
                      </m:sSub>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𝑥</m:t>
                          </m:r>
                        </m:e>
                        <m:sub>
                          <m:r>
                            <a:rPr lang="en-US" b="0" i="1" smtClean="0">
                              <a:latin typeface="Cambria Math" panose="02040503050406030204" pitchFamily="18" charset="0"/>
                            </a:rPr>
                            <m:t>𝑖</m:t>
                          </m:r>
                          <m:r>
                            <a:rPr lang="en-US" b="0" i="1" smtClean="0">
                              <a:latin typeface="Cambria Math" panose="02040503050406030204" pitchFamily="18" charset="0"/>
                            </a:rPr>
                            <m:t>,</m:t>
                          </m:r>
                          <m:r>
                            <a:rPr lang="en-US" b="0" i="1" smtClean="0">
                              <a:latin typeface="Cambria Math" panose="02040503050406030204" pitchFamily="18" charset="0"/>
                            </a:rPr>
                            <m:t>𝑟𝑟</m:t>
                          </m:r>
                        </m:sub>
                      </m:sSub>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𝑣</m:t>
                          </m:r>
                        </m:e>
                        <m:sub>
                          <m:r>
                            <a:rPr lang="en-US" b="0" i="1" smtClean="0">
                              <a:latin typeface="Cambria Math" panose="02040503050406030204" pitchFamily="18" charset="0"/>
                            </a:rPr>
                            <m:t>𝑖</m:t>
                          </m:r>
                          <m:r>
                            <a:rPr lang="en-US" b="0" i="1" smtClean="0">
                              <a:latin typeface="Cambria Math" panose="02040503050406030204" pitchFamily="18" charset="0"/>
                            </a:rPr>
                            <m:t>,</m:t>
                          </m:r>
                          <m:r>
                            <a:rPr lang="en-US" b="0" i="1" smtClean="0">
                              <a:latin typeface="Cambria Math" panose="02040503050406030204" pitchFamily="18" charset="0"/>
                            </a:rPr>
                            <m:t>𝑟𝑟</m:t>
                          </m:r>
                        </m:sub>
                      </m:sSub>
                      <m:r>
                        <a:rPr lang="en-US" b="0" i="1" smtClean="0">
                          <a:latin typeface="Cambria Math" panose="02040503050406030204" pitchFamily="18" charset="0"/>
                        </a:rPr>
                        <m:t>𝑡</m:t>
                      </m:r>
                      <m:r>
                        <a:rPr lang="en-US" b="0" i="1" smtClean="0">
                          <a:latin typeface="Cambria Math" panose="02040503050406030204" pitchFamily="18" charset="0"/>
                        </a:rPr>
                        <m:t>+</m:t>
                      </m:r>
                      <m:box>
                        <m:boxPr>
                          <m:ctrlPr>
                            <a:rPr lang="en-US" b="0" i="1" smtClean="0">
                              <a:latin typeface="Cambria Math" panose="02040503050406030204" pitchFamily="18" charset="0"/>
                            </a:rPr>
                          </m:ctrlPr>
                        </m:boxPr>
                        <m:e>
                          <m:f>
                            <m:fPr>
                              <m:ctrlPr>
                                <a:rPr lang="en-US" b="0" i="1" smtClean="0">
                                  <a:latin typeface="Cambria Math" panose="02040503050406030204" pitchFamily="18" charset="0"/>
                                </a:rPr>
                              </m:ctrlPr>
                            </m:fPr>
                            <m:num>
                              <m:r>
                                <a:rPr lang="en-US" b="0" i="1" smtClean="0">
                                  <a:latin typeface="Cambria Math" panose="02040503050406030204" pitchFamily="18" charset="0"/>
                                </a:rPr>
                                <m:t>1</m:t>
                              </m:r>
                            </m:num>
                            <m:den>
                              <m:r>
                                <a:rPr lang="en-US" b="0" i="1" smtClean="0">
                                  <a:latin typeface="Cambria Math" panose="02040503050406030204" pitchFamily="18" charset="0"/>
                                </a:rPr>
                                <m:t>2</m:t>
                              </m:r>
                            </m:den>
                          </m:f>
                        </m:e>
                      </m:box>
                      <m:sSub>
                        <m:sSubPr>
                          <m:ctrlPr>
                            <a:rPr lang="en-US" b="0" i="1" smtClean="0">
                              <a:latin typeface="Cambria Math" panose="02040503050406030204" pitchFamily="18" charset="0"/>
                            </a:rPr>
                          </m:ctrlPr>
                        </m:sSubPr>
                        <m:e>
                          <m:r>
                            <a:rPr lang="en-US" b="0" i="1" smtClean="0">
                              <a:latin typeface="Cambria Math" panose="02040503050406030204" pitchFamily="18" charset="0"/>
                            </a:rPr>
                            <m:t>𝑎</m:t>
                          </m:r>
                        </m:e>
                        <m:sub>
                          <m:r>
                            <a:rPr lang="en-US" b="0" i="1" smtClean="0">
                              <a:latin typeface="Cambria Math" panose="02040503050406030204" pitchFamily="18" charset="0"/>
                            </a:rPr>
                            <m:t>𝑟𝑟</m:t>
                          </m:r>
                        </m:sub>
                      </m:sSub>
                      <m:sSup>
                        <m:sSupPr>
                          <m:ctrlPr>
                            <a:rPr lang="en-US" b="0" i="1" smtClean="0">
                              <a:latin typeface="Cambria Math" panose="02040503050406030204" pitchFamily="18" charset="0"/>
                            </a:rPr>
                          </m:ctrlPr>
                        </m:sSupPr>
                        <m:e>
                          <m:r>
                            <a:rPr lang="en-US" b="0" i="1" smtClean="0">
                              <a:latin typeface="Cambria Math" panose="02040503050406030204" pitchFamily="18" charset="0"/>
                            </a:rPr>
                            <m:t>𝑡</m:t>
                          </m:r>
                        </m:e>
                        <m:sup>
                          <m:r>
                            <a:rPr lang="en-US" b="0" i="1" smtClean="0">
                              <a:latin typeface="Cambria Math" panose="02040503050406030204" pitchFamily="18" charset="0"/>
                            </a:rPr>
                            <m:t>2</m:t>
                          </m:r>
                        </m:sup>
                      </m:sSup>
                      <m:r>
                        <a:rPr lang="en-US" b="0" i="0" smtClean="0">
                          <a:latin typeface="Cambria Math" panose="02040503050406030204" pitchFamily="18" charset="0"/>
                        </a:rPr>
                        <m:t>=</m:t>
                      </m:r>
                      <m:sSub>
                        <m:sSubPr>
                          <m:ctrlPr>
                            <a:rPr lang="en-US" i="1">
                              <a:latin typeface="Cambria Math" panose="02040503050406030204" pitchFamily="18" charset="0"/>
                            </a:rPr>
                          </m:ctrlPr>
                        </m:sSubPr>
                        <m:e>
                          <m:r>
                            <a:rPr lang="en-US" i="1">
                              <a:latin typeface="Cambria Math" panose="02040503050406030204" pitchFamily="18" charset="0"/>
                            </a:rPr>
                            <m:t>𝑣</m:t>
                          </m:r>
                        </m:e>
                        <m:sub>
                          <m:r>
                            <a:rPr lang="en-US" i="1">
                              <a:latin typeface="Cambria Math" panose="02040503050406030204" pitchFamily="18" charset="0"/>
                            </a:rPr>
                            <m:t>𝑖</m:t>
                          </m:r>
                          <m:r>
                            <a:rPr lang="en-US" i="1">
                              <a:latin typeface="Cambria Math" panose="02040503050406030204" pitchFamily="18" charset="0"/>
                            </a:rPr>
                            <m:t>,</m:t>
                          </m:r>
                          <m:r>
                            <a:rPr lang="en-US" i="1">
                              <a:latin typeface="Cambria Math" panose="02040503050406030204" pitchFamily="18" charset="0"/>
                            </a:rPr>
                            <m:t>𝑟𝑟</m:t>
                          </m:r>
                        </m:sub>
                      </m:sSub>
                      <m:r>
                        <a:rPr lang="en-US" i="1">
                          <a:latin typeface="Cambria Math" panose="02040503050406030204" pitchFamily="18" charset="0"/>
                        </a:rPr>
                        <m:t>𝑡</m:t>
                      </m:r>
                      <m:r>
                        <a:rPr lang="en-US" i="1" smtClean="0">
                          <a:latin typeface="Cambria Math" panose="02040503050406030204" pitchFamily="18" charset="0"/>
                          <a:ea typeface="Cambria Math" panose="02040503050406030204" pitchFamily="18" charset="0"/>
                        </a:rPr>
                        <m:t>→</m:t>
                      </m:r>
                      <m:sSub>
                        <m:sSubPr>
                          <m:ctrlPr>
                            <a:rPr lang="en-US" b="0" i="1" smtClean="0">
                              <a:latin typeface="Cambria Math" panose="02040503050406030204" pitchFamily="18" charset="0"/>
                              <a:ea typeface="Cambria Math" panose="02040503050406030204" pitchFamily="18" charset="0"/>
                            </a:rPr>
                          </m:ctrlPr>
                        </m:sSubPr>
                        <m:e>
                          <m:r>
                            <a:rPr lang="en-US" b="0" i="1" smtClean="0">
                              <a:latin typeface="Cambria Math" panose="02040503050406030204" pitchFamily="18" charset="0"/>
                              <a:ea typeface="Cambria Math" panose="02040503050406030204" pitchFamily="18" charset="0"/>
                            </a:rPr>
                            <m:t>𝑣</m:t>
                          </m:r>
                        </m:e>
                        <m:sub>
                          <m:r>
                            <a:rPr lang="en-US" b="0" i="1" smtClean="0">
                              <a:latin typeface="Cambria Math" panose="02040503050406030204" pitchFamily="18" charset="0"/>
                              <a:ea typeface="Cambria Math" panose="02040503050406030204" pitchFamily="18" charset="0"/>
                            </a:rPr>
                            <m:t>𝑖</m:t>
                          </m:r>
                          <m:r>
                            <a:rPr lang="en-US" b="0" i="1" smtClean="0">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𝑟𝑟</m:t>
                          </m:r>
                        </m:sub>
                      </m:sSub>
                      <m:r>
                        <a:rPr lang="en-US" b="0" i="1" smtClean="0">
                          <a:latin typeface="Cambria Math" panose="02040503050406030204" pitchFamily="18" charset="0"/>
                          <a:ea typeface="Cambria Math" panose="02040503050406030204" pitchFamily="18" charset="0"/>
                        </a:rPr>
                        <m:t>=</m:t>
                      </m:r>
                      <m:f>
                        <m:fPr>
                          <m:ctrlPr>
                            <a:rPr lang="en-US" b="0" i="1" smtClean="0">
                              <a:latin typeface="Cambria Math" panose="02040503050406030204" pitchFamily="18" charset="0"/>
                              <a:ea typeface="Cambria Math" panose="02040503050406030204" pitchFamily="18" charset="0"/>
                            </a:rPr>
                          </m:ctrlPr>
                        </m:fPr>
                        <m:num>
                          <m:sSub>
                            <m:sSubPr>
                              <m:ctrlPr>
                                <a:rPr lang="en-US" b="0" i="1" smtClean="0">
                                  <a:latin typeface="Cambria Math" panose="02040503050406030204" pitchFamily="18" charset="0"/>
                                  <a:ea typeface="Cambria Math" panose="02040503050406030204" pitchFamily="18" charset="0"/>
                                </a:rPr>
                              </m:ctrlPr>
                            </m:sSubPr>
                            <m:e>
                              <m:r>
                                <a:rPr lang="en-US" b="0" i="1" smtClean="0">
                                  <a:latin typeface="Cambria Math" panose="02040503050406030204" pitchFamily="18" charset="0"/>
                                  <a:ea typeface="Cambria Math" panose="02040503050406030204" pitchFamily="18" charset="0"/>
                                </a:rPr>
                                <m:t>𝑥</m:t>
                              </m:r>
                            </m:e>
                            <m:sub>
                              <m:r>
                                <a:rPr lang="en-US" b="0" i="1" smtClean="0">
                                  <a:latin typeface="Cambria Math" panose="02040503050406030204" pitchFamily="18" charset="0"/>
                                  <a:ea typeface="Cambria Math" panose="02040503050406030204" pitchFamily="18" charset="0"/>
                                </a:rPr>
                                <m:t>𝑓</m:t>
                              </m:r>
                              <m:r>
                                <a:rPr lang="en-US" b="0" i="1" smtClean="0">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𝑟𝑟</m:t>
                              </m:r>
                            </m:sub>
                          </m:sSub>
                        </m:num>
                        <m:den>
                          <m:r>
                            <a:rPr lang="en-US" b="0" i="1" smtClean="0">
                              <a:latin typeface="Cambria Math" panose="02040503050406030204" pitchFamily="18" charset="0"/>
                              <a:ea typeface="Cambria Math" panose="02040503050406030204" pitchFamily="18" charset="0"/>
                            </a:rPr>
                            <m:t>𝑡</m:t>
                          </m:r>
                        </m:den>
                      </m:f>
                      <m:r>
                        <a:rPr lang="en-US" b="0" i="1" smtClean="0">
                          <a:latin typeface="Cambria Math" panose="02040503050406030204" pitchFamily="18" charset="0"/>
                          <a:ea typeface="Cambria Math" panose="02040503050406030204" pitchFamily="18" charset="0"/>
                        </a:rPr>
                        <m:t>=</m:t>
                      </m:r>
                      <m:f>
                        <m:fPr>
                          <m:ctrlPr>
                            <a:rPr lang="en-US" b="0" i="1" smtClean="0">
                              <a:latin typeface="Cambria Math" panose="02040503050406030204" pitchFamily="18" charset="0"/>
                              <a:ea typeface="Cambria Math" panose="02040503050406030204" pitchFamily="18" charset="0"/>
                            </a:rPr>
                          </m:ctrlPr>
                        </m:fPr>
                        <m:num>
                          <m:r>
                            <a:rPr lang="en-US" b="0" i="1" smtClean="0">
                              <a:latin typeface="Cambria Math" panose="02040503050406030204" pitchFamily="18" charset="0"/>
                              <a:ea typeface="Cambria Math" panose="02040503050406030204" pitchFamily="18" charset="0"/>
                            </a:rPr>
                            <m:t>70</m:t>
                          </m:r>
                          <m:r>
                            <a:rPr lang="en-US" b="0" i="1" smtClean="0">
                              <a:latin typeface="Cambria Math" panose="02040503050406030204" pitchFamily="18" charset="0"/>
                              <a:ea typeface="Cambria Math" panose="02040503050406030204" pitchFamily="18" charset="0"/>
                            </a:rPr>
                            <m:t>𝑚</m:t>
                          </m:r>
                        </m:num>
                        <m:den>
                          <m:r>
                            <a:rPr lang="en-US" b="0" i="1" smtClean="0">
                              <a:latin typeface="Cambria Math" panose="02040503050406030204" pitchFamily="18" charset="0"/>
                              <a:ea typeface="Cambria Math" panose="02040503050406030204" pitchFamily="18" charset="0"/>
                            </a:rPr>
                            <m:t>3.1</m:t>
                          </m:r>
                        </m:den>
                      </m:f>
                      <m:r>
                        <a:rPr lang="en-US" b="0" i="1" smtClean="0">
                          <a:latin typeface="Cambria Math" panose="02040503050406030204" pitchFamily="18" charset="0"/>
                          <a:ea typeface="Cambria Math" panose="02040503050406030204" pitchFamily="18" charset="0"/>
                        </a:rPr>
                        <m:t>=22.9</m:t>
                      </m:r>
                      <m:box>
                        <m:boxPr>
                          <m:ctrlPr>
                            <a:rPr lang="en-US" b="0" i="1" smtClean="0">
                              <a:latin typeface="Cambria Math" panose="02040503050406030204" pitchFamily="18" charset="0"/>
                              <a:ea typeface="Cambria Math" panose="02040503050406030204" pitchFamily="18" charset="0"/>
                            </a:rPr>
                          </m:ctrlPr>
                        </m:boxPr>
                        <m:e>
                          <m:f>
                            <m:fPr>
                              <m:ctrlPr>
                                <a:rPr lang="en-US" b="0" i="1" smtClean="0">
                                  <a:latin typeface="Cambria Math" panose="02040503050406030204" pitchFamily="18" charset="0"/>
                                  <a:ea typeface="Cambria Math" panose="02040503050406030204" pitchFamily="18" charset="0"/>
                                </a:rPr>
                              </m:ctrlPr>
                            </m:fPr>
                            <m:num>
                              <m:r>
                                <a:rPr lang="en-US" b="0" i="1" smtClean="0">
                                  <a:latin typeface="Cambria Math" panose="02040503050406030204" pitchFamily="18" charset="0"/>
                                  <a:ea typeface="Cambria Math" panose="02040503050406030204" pitchFamily="18" charset="0"/>
                                </a:rPr>
                                <m:t>𝑚</m:t>
                              </m:r>
                            </m:num>
                            <m:den>
                              <m:r>
                                <a:rPr lang="en-US" b="0" i="1" smtClean="0">
                                  <a:latin typeface="Cambria Math" panose="02040503050406030204" pitchFamily="18" charset="0"/>
                                  <a:ea typeface="Cambria Math" panose="02040503050406030204" pitchFamily="18" charset="0"/>
                                </a:rPr>
                                <m:t>𝑠</m:t>
                              </m:r>
                            </m:den>
                          </m:f>
                        </m:e>
                      </m:box>
                    </m:oMath>
                  </m:oMathPara>
                </a14:m>
                <a:endParaRPr lang="en-US" dirty="0"/>
              </a:p>
            </p:txBody>
          </p:sp>
        </mc:Choice>
        <mc:Fallback xmlns="">
          <p:sp>
            <p:nvSpPr>
              <p:cNvPr id="6" name="TextBox 5">
                <a:extLst>
                  <a:ext uri="{FF2B5EF4-FFF2-40B4-BE49-F238E27FC236}">
                    <a16:creationId xmlns:a16="http://schemas.microsoft.com/office/drawing/2014/main" id="{1B9B80D8-997C-3645-9DD9-C4674E7A1A4D}"/>
                  </a:ext>
                </a:extLst>
              </p:cNvPr>
              <p:cNvSpPr txBox="1">
                <a:spLocks noRot="1" noChangeAspect="1" noMove="1" noResize="1" noEditPoints="1" noAdjustHandles="1" noChangeArrowheads="1" noChangeShapeType="1" noTextEdit="1"/>
              </p:cNvSpPr>
              <p:nvPr/>
            </p:nvSpPr>
            <p:spPr>
              <a:xfrm>
                <a:off x="2762865" y="4936084"/>
                <a:ext cx="6860148" cy="520399"/>
              </a:xfrm>
              <a:prstGeom prst="rect">
                <a:avLst/>
              </a:prstGeom>
              <a:blipFill>
                <a:blip r:embed="rId3"/>
                <a:stretch>
                  <a:fillRect t="-4762" b="-9524"/>
                </a:stretch>
              </a:blipFill>
            </p:spPr>
            <p:txBody>
              <a:bodyPr/>
              <a:lstStyle/>
              <a:p>
                <a:r>
                  <a:rPr lang="en-US">
                    <a:noFill/>
                  </a:rPr>
                  <a:t> </a:t>
                </a:r>
              </a:p>
            </p:txBody>
          </p:sp>
        </mc:Fallback>
      </mc:AlternateContent>
      <p:sp>
        <p:nvSpPr>
          <p:cNvPr id="7" name="TextBox 6">
            <a:extLst>
              <a:ext uri="{FF2B5EF4-FFF2-40B4-BE49-F238E27FC236}">
                <a16:creationId xmlns:a16="http://schemas.microsoft.com/office/drawing/2014/main" id="{E68C05F1-1DC6-0548-B87D-3877D7745DB2}"/>
              </a:ext>
            </a:extLst>
          </p:cNvPr>
          <p:cNvSpPr txBox="1"/>
          <p:nvPr/>
        </p:nvSpPr>
        <p:spPr>
          <a:xfrm>
            <a:off x="591577" y="4233143"/>
            <a:ext cx="1730478" cy="369332"/>
          </a:xfrm>
          <a:prstGeom prst="rect">
            <a:avLst/>
          </a:prstGeom>
          <a:noFill/>
        </p:spPr>
        <p:txBody>
          <a:bodyPr wrap="square" rtlCol="0">
            <a:spAutoFit/>
          </a:bodyPr>
          <a:lstStyle/>
          <a:p>
            <a:r>
              <a:rPr lang="en-US" dirty="0">
                <a:latin typeface="Times New Roman" panose="02020603050405020304" pitchFamily="18" charset="0"/>
                <a:cs typeface="Times New Roman" panose="02020603050405020304" pitchFamily="18" charset="0"/>
              </a:rPr>
              <a:t>For the coyote:</a:t>
            </a:r>
          </a:p>
        </p:txBody>
      </p:sp>
      <p:sp>
        <p:nvSpPr>
          <p:cNvPr id="8" name="TextBox 7">
            <a:extLst>
              <a:ext uri="{FF2B5EF4-FFF2-40B4-BE49-F238E27FC236}">
                <a16:creationId xmlns:a16="http://schemas.microsoft.com/office/drawing/2014/main" id="{51F5509B-FF42-384B-B650-D2BF0925E6D1}"/>
              </a:ext>
            </a:extLst>
          </p:cNvPr>
          <p:cNvSpPr txBox="1"/>
          <p:nvPr/>
        </p:nvSpPr>
        <p:spPr>
          <a:xfrm>
            <a:off x="591576" y="5024219"/>
            <a:ext cx="2171289" cy="369332"/>
          </a:xfrm>
          <a:prstGeom prst="rect">
            <a:avLst/>
          </a:prstGeom>
          <a:noFill/>
        </p:spPr>
        <p:txBody>
          <a:bodyPr wrap="square" rtlCol="0">
            <a:spAutoFit/>
          </a:bodyPr>
          <a:lstStyle/>
          <a:p>
            <a:r>
              <a:rPr lang="en-US" dirty="0">
                <a:latin typeface="Times New Roman" panose="02020603050405020304" pitchFamily="18" charset="0"/>
                <a:cs typeface="Times New Roman" panose="02020603050405020304" pitchFamily="18" charset="0"/>
              </a:rPr>
              <a:t>For the roadrunner:</a:t>
            </a:r>
          </a:p>
        </p:txBody>
      </p:sp>
    </p:spTree>
    <p:extLst>
      <p:ext uri="{BB962C8B-B14F-4D97-AF65-F5344CB8AC3E}">
        <p14:creationId xmlns:p14="http://schemas.microsoft.com/office/powerpoint/2010/main" val="69529938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76C660BB-F3B0-EC4B-946D-278DCD5F808B}"/>
              </a:ext>
            </a:extLst>
          </p:cNvPr>
          <p:cNvSpPr txBox="1"/>
          <p:nvPr/>
        </p:nvSpPr>
        <p:spPr>
          <a:xfrm>
            <a:off x="277906" y="197224"/>
            <a:ext cx="11116235" cy="892552"/>
          </a:xfrm>
          <a:prstGeom prst="rect">
            <a:avLst/>
          </a:prstGeom>
          <a:noFill/>
        </p:spPr>
        <p:txBody>
          <a:bodyPr wrap="square" rtlCol="0">
            <a:spAutoFit/>
          </a:bodyPr>
          <a:lstStyle/>
          <a:p>
            <a:r>
              <a:rPr lang="en-US" sz="2600" dirty="0">
                <a:latin typeface="Times New Roman" panose="02020603050405020304" pitchFamily="18" charset="0"/>
                <a:cs typeface="Times New Roman" panose="02020603050405020304" pitchFamily="18" charset="0"/>
              </a:rPr>
              <a:t>Motion in 2D</a:t>
            </a:r>
          </a:p>
          <a:p>
            <a:r>
              <a:rPr lang="en-US" sz="2600" dirty="0">
                <a:latin typeface="Times New Roman" panose="02020603050405020304" pitchFamily="18" charset="0"/>
                <a:cs typeface="Times New Roman" panose="02020603050405020304" pitchFamily="18" charset="0"/>
              </a:rPr>
              <a:t>	- projectile motion</a:t>
            </a:r>
          </a:p>
        </p:txBody>
      </p:sp>
      <p:sp>
        <p:nvSpPr>
          <p:cNvPr id="3" name="Rectangle 2">
            <a:extLst>
              <a:ext uri="{FF2B5EF4-FFF2-40B4-BE49-F238E27FC236}">
                <a16:creationId xmlns:a16="http://schemas.microsoft.com/office/drawing/2014/main" id="{6F0E7545-959D-7344-9019-0666E8AB1CD3}"/>
              </a:ext>
            </a:extLst>
          </p:cNvPr>
          <p:cNvSpPr/>
          <p:nvPr/>
        </p:nvSpPr>
        <p:spPr>
          <a:xfrm>
            <a:off x="277906" y="1211738"/>
            <a:ext cx="3012363" cy="369332"/>
          </a:xfrm>
          <a:prstGeom prst="rect">
            <a:avLst/>
          </a:prstGeom>
        </p:spPr>
        <p:txBody>
          <a:bodyPr wrap="none">
            <a:spAutoFit/>
          </a:bodyPr>
          <a:lstStyle/>
          <a:p>
            <a:r>
              <a:rPr lang="en-US" dirty="0">
                <a:latin typeface="Times New Roman" panose="02020603050405020304" pitchFamily="18" charset="0"/>
                <a:cs typeface="Times New Roman" panose="02020603050405020304" pitchFamily="18" charset="0"/>
              </a:rPr>
              <a:t>Example 6 solution continued:</a:t>
            </a:r>
          </a:p>
        </p:txBody>
      </p:sp>
      <mc:AlternateContent xmlns:mc="http://schemas.openxmlformats.org/markup-compatibility/2006" xmlns:a14="http://schemas.microsoft.com/office/drawing/2010/main">
        <mc:Choice Requires="a14">
          <p:sp>
            <p:nvSpPr>
              <p:cNvPr id="2" name="Rectangle 1">
                <a:extLst>
                  <a:ext uri="{FF2B5EF4-FFF2-40B4-BE49-F238E27FC236}">
                    <a16:creationId xmlns:a16="http://schemas.microsoft.com/office/drawing/2014/main" id="{939E1E24-A3A0-AD48-94F8-9E77361BD873}"/>
                  </a:ext>
                </a:extLst>
              </p:cNvPr>
              <p:cNvSpPr/>
              <p:nvPr/>
            </p:nvSpPr>
            <p:spPr>
              <a:xfrm>
                <a:off x="277906" y="1748983"/>
                <a:ext cx="11569965" cy="4247317"/>
              </a:xfrm>
              <a:prstGeom prst="rect">
                <a:avLst/>
              </a:prstGeom>
            </p:spPr>
            <p:txBody>
              <a:bodyPr wrap="square">
                <a:spAutoFit/>
              </a:bodyPr>
              <a:lstStyle/>
              <a:p>
                <a:pPr marL="285750" indent="-285750">
                  <a:buFont typeface="Arial" panose="020B0604020202020204" pitchFamily="34" charset="0"/>
                  <a:buChar char="•"/>
                </a:pPr>
                <a:r>
                  <a:rPr lang="en-US" dirty="0">
                    <a:latin typeface="Times New Roman" panose="02020603050405020304" pitchFamily="18" charset="0"/>
                    <a:cs typeface="Times New Roman" panose="02020603050405020304" pitchFamily="18" charset="0"/>
                  </a:rPr>
                  <a:t>To determine where the coyote lands with respect to the edge of the cliff, if the cliff is </a:t>
                </a:r>
                <a14:m>
                  <m:oMath xmlns:m="http://schemas.openxmlformats.org/officeDocument/2006/math">
                    <m:r>
                      <a:rPr lang="en-US" i="1">
                        <a:latin typeface="Cambria Math" panose="02040503050406030204" pitchFamily="18" charset="0"/>
                        <a:cs typeface="Times New Roman" panose="02020603050405020304" pitchFamily="18" charset="0"/>
                      </a:rPr>
                      <m:t>100</m:t>
                    </m:r>
                    <m:r>
                      <a:rPr lang="en-US" i="1">
                        <a:latin typeface="Cambria Math" panose="02040503050406030204" pitchFamily="18" charset="0"/>
                        <a:cs typeface="Times New Roman" panose="02020603050405020304" pitchFamily="18" charset="0"/>
                      </a:rPr>
                      <m:t>𝑚</m:t>
                    </m:r>
                  </m:oMath>
                </a14:m>
                <a:r>
                  <a:rPr lang="en-US" dirty="0">
                    <a:latin typeface="Times New Roman" panose="02020603050405020304" pitchFamily="18" charset="0"/>
                    <a:cs typeface="Times New Roman" panose="02020603050405020304" pitchFamily="18" charset="0"/>
                  </a:rPr>
                  <a:t> above the canyon floor, we will need to determine the time of flight from the vertical trajectory equation (as this governs how long the coyote is in the air for) and then use the horizontal trajectory equation to determine the distance. </a:t>
                </a:r>
              </a:p>
              <a:p>
                <a:pPr marL="285750" indent="-285750">
                  <a:buFont typeface="Arial" panose="020B0604020202020204" pitchFamily="34" charset="0"/>
                  <a:buChar char="•"/>
                </a:pPr>
                <a:endParaRPr lang="en-US" dirty="0">
                  <a:latin typeface="Times New Roman" panose="02020603050405020304" pitchFamily="18" charset="0"/>
                  <a:cs typeface="Times New Roman" panose="02020603050405020304" pitchFamily="18" charset="0"/>
                </a:endParaRPr>
              </a:p>
              <a:p>
                <a:pPr marL="285750" indent="-285750">
                  <a:buFont typeface="Arial" panose="020B0604020202020204" pitchFamily="34" charset="0"/>
                  <a:buChar char="•"/>
                </a:pPr>
                <a:r>
                  <a:rPr lang="en-US" dirty="0">
                    <a:latin typeface="Times New Roman" panose="02020603050405020304" pitchFamily="18" charset="0"/>
                    <a:cs typeface="Times New Roman" panose="02020603050405020304" pitchFamily="18" charset="0"/>
                  </a:rPr>
                  <a:t>In addition, we’ll also need to know how fast the coyote comes off of the cliff to determine the distance from the cliff’s base.</a:t>
                </a:r>
              </a:p>
              <a:p>
                <a:pPr marL="285750" indent="-285750">
                  <a:buFont typeface="Arial" panose="020B0604020202020204" pitchFamily="34" charset="0"/>
                  <a:buChar char="•"/>
                </a:pPr>
                <a:endParaRPr lang="en-US" dirty="0">
                  <a:latin typeface="Times New Roman" panose="02020603050405020304" pitchFamily="18" charset="0"/>
                  <a:cs typeface="Times New Roman" panose="02020603050405020304" pitchFamily="18" charset="0"/>
                </a:endParaRPr>
              </a:p>
              <a:p>
                <a:pPr marL="285750" indent="-285750">
                  <a:buFont typeface="Arial" panose="020B0604020202020204" pitchFamily="34" charset="0"/>
                  <a:buChar char="•"/>
                </a:pPr>
                <a:r>
                  <a:rPr lang="en-US" dirty="0">
                    <a:latin typeface="Times New Roman" panose="02020603050405020304" pitchFamily="18" charset="0"/>
                    <a:cs typeface="Times New Roman" panose="02020603050405020304" pitchFamily="18" charset="0"/>
                  </a:rPr>
                  <a:t>The vertical trajectory:</a:t>
                </a:r>
              </a:p>
              <a:p>
                <a:pPr marL="285750" indent="-285750">
                  <a:buFont typeface="Arial" panose="020B0604020202020204" pitchFamily="34" charset="0"/>
                  <a:buChar char="•"/>
                </a:pPr>
                <a:endParaRPr lang="en-US" dirty="0">
                  <a:latin typeface="Times New Roman" panose="02020603050405020304" pitchFamily="18" charset="0"/>
                  <a:cs typeface="Times New Roman" panose="02020603050405020304" pitchFamily="18" charset="0"/>
                </a:endParaRPr>
              </a:p>
              <a:p>
                <a:pPr marL="285750" indent="-285750">
                  <a:buFont typeface="Arial" panose="020B0604020202020204" pitchFamily="34" charset="0"/>
                  <a:buChar char="•"/>
                </a:pPr>
                <a:endParaRPr lang="en-US" dirty="0">
                  <a:latin typeface="Times New Roman" panose="02020603050405020304" pitchFamily="18" charset="0"/>
                  <a:cs typeface="Times New Roman" panose="02020603050405020304" pitchFamily="18" charset="0"/>
                </a:endParaRPr>
              </a:p>
              <a:p>
                <a:pPr marL="285750" indent="-285750">
                  <a:buFont typeface="Arial" panose="020B0604020202020204" pitchFamily="34" charset="0"/>
                  <a:buChar char="•"/>
                </a:pPr>
                <a:endParaRPr lang="en-US" dirty="0">
                  <a:latin typeface="Times New Roman" panose="02020603050405020304" pitchFamily="18" charset="0"/>
                  <a:cs typeface="Times New Roman" panose="02020603050405020304" pitchFamily="18" charset="0"/>
                </a:endParaRPr>
              </a:p>
              <a:p>
                <a:pPr marL="285750" indent="-285750">
                  <a:buFont typeface="Arial" panose="020B0604020202020204" pitchFamily="34" charset="0"/>
                  <a:buChar char="•"/>
                </a:pPr>
                <a:endParaRPr lang="en-US" dirty="0">
                  <a:latin typeface="Times New Roman" panose="02020603050405020304" pitchFamily="18" charset="0"/>
                  <a:cs typeface="Times New Roman" panose="02020603050405020304" pitchFamily="18" charset="0"/>
                </a:endParaRPr>
              </a:p>
              <a:p>
                <a:pPr marL="285750" indent="-285750">
                  <a:buFont typeface="Arial" panose="020B0604020202020204" pitchFamily="34" charset="0"/>
                  <a:buChar char="•"/>
                </a:pPr>
                <a:r>
                  <a:rPr lang="en-US" dirty="0">
                    <a:latin typeface="Times New Roman" panose="02020603050405020304" pitchFamily="18" charset="0"/>
                    <a:cs typeface="Times New Roman" panose="02020603050405020304" pitchFamily="18" charset="0"/>
                  </a:rPr>
                  <a:t>It takes the coyote </a:t>
                </a:r>
                <a14:m>
                  <m:oMath xmlns:m="http://schemas.openxmlformats.org/officeDocument/2006/math">
                    <m:r>
                      <a:rPr lang="en-US" b="0" i="1" smtClean="0">
                        <a:latin typeface="Cambria Math" panose="02040503050406030204" pitchFamily="18" charset="0"/>
                        <a:cs typeface="Times New Roman" panose="02020603050405020304" pitchFamily="18" charset="0"/>
                      </a:rPr>
                      <m:t>4.5</m:t>
                    </m:r>
                    <m:r>
                      <a:rPr lang="en-US" b="0" i="1" smtClean="0">
                        <a:latin typeface="Cambria Math" panose="02040503050406030204" pitchFamily="18" charset="0"/>
                        <a:cs typeface="Times New Roman" panose="02020603050405020304" pitchFamily="18" charset="0"/>
                      </a:rPr>
                      <m:t>𝑠</m:t>
                    </m:r>
                  </m:oMath>
                </a14:m>
                <a:r>
                  <a:rPr lang="en-US" dirty="0">
                    <a:latin typeface="Times New Roman" panose="02020603050405020304" pitchFamily="18" charset="0"/>
                    <a:cs typeface="Times New Roman" panose="02020603050405020304" pitchFamily="18" charset="0"/>
                  </a:rPr>
                  <a:t> to reach the ground from the top of the cliff.</a:t>
                </a:r>
              </a:p>
              <a:p>
                <a:pPr marL="285750" indent="-285750">
                  <a:buFont typeface="Arial" panose="020B0604020202020204" pitchFamily="34" charset="0"/>
                  <a:buChar char="•"/>
                </a:pPr>
                <a:endParaRPr lang="en-US" dirty="0">
                  <a:latin typeface="Times New Roman" panose="02020603050405020304" pitchFamily="18" charset="0"/>
                  <a:cs typeface="Times New Roman" panose="02020603050405020304" pitchFamily="18" charset="0"/>
                </a:endParaRPr>
              </a:p>
              <a:p>
                <a:pPr marL="285750" indent="-285750">
                  <a:buFont typeface="Arial" panose="020B0604020202020204" pitchFamily="34" charset="0"/>
                  <a:buChar char="•"/>
                </a:pPr>
                <a:r>
                  <a:rPr lang="en-US" dirty="0">
                    <a:latin typeface="Times New Roman" panose="02020603050405020304" pitchFamily="18" charset="0"/>
                    <a:cs typeface="Times New Roman" panose="02020603050405020304" pitchFamily="18" charset="0"/>
                  </a:rPr>
                  <a:t>The speed at which the coyote comes off of the cliff starting from rest:</a:t>
                </a:r>
              </a:p>
            </p:txBody>
          </p:sp>
        </mc:Choice>
        <mc:Fallback xmlns="">
          <p:sp>
            <p:nvSpPr>
              <p:cNvPr id="2" name="Rectangle 1">
                <a:extLst>
                  <a:ext uri="{FF2B5EF4-FFF2-40B4-BE49-F238E27FC236}">
                    <a16:creationId xmlns:a16="http://schemas.microsoft.com/office/drawing/2014/main" id="{939E1E24-A3A0-AD48-94F8-9E77361BD873}"/>
                  </a:ext>
                </a:extLst>
              </p:cNvPr>
              <p:cNvSpPr>
                <a:spLocks noRot="1" noChangeAspect="1" noMove="1" noResize="1" noEditPoints="1" noAdjustHandles="1" noChangeArrowheads="1" noChangeShapeType="1" noTextEdit="1"/>
              </p:cNvSpPr>
              <p:nvPr/>
            </p:nvSpPr>
            <p:spPr>
              <a:xfrm>
                <a:off x="277906" y="1748983"/>
                <a:ext cx="11569965" cy="4247317"/>
              </a:xfrm>
              <a:prstGeom prst="rect">
                <a:avLst/>
              </a:prstGeom>
              <a:blipFill>
                <a:blip r:embed="rId2"/>
                <a:stretch>
                  <a:fillRect l="-329" t="-597" r="-110" b="-1194"/>
                </a:stretch>
              </a:blipFill>
            </p:spPr>
            <p:txBody>
              <a:bodyPr/>
              <a:lstStyle/>
              <a:p>
                <a:r>
                  <a:rPr lang="en-US">
                    <a:noFill/>
                  </a:rPr>
                  <a:t> </a:t>
                </a:r>
              </a:p>
            </p:txBody>
          </p:sp>
        </mc:Fallback>
      </mc:AlternateContent>
      <p:grpSp>
        <p:nvGrpSpPr>
          <p:cNvPr id="11" name="Group 10">
            <a:extLst>
              <a:ext uri="{FF2B5EF4-FFF2-40B4-BE49-F238E27FC236}">
                <a16:creationId xmlns:a16="http://schemas.microsoft.com/office/drawing/2014/main" id="{7F6B371B-0040-0F42-80B0-8F1D7DA3B702}"/>
              </a:ext>
            </a:extLst>
          </p:cNvPr>
          <p:cNvGrpSpPr/>
          <p:nvPr/>
        </p:nvGrpSpPr>
        <p:grpSpPr>
          <a:xfrm>
            <a:off x="886544" y="3987834"/>
            <a:ext cx="8129635" cy="932948"/>
            <a:chOff x="886544" y="4272970"/>
            <a:chExt cx="8129635" cy="932948"/>
          </a:xfrm>
        </p:grpSpPr>
        <mc:AlternateContent xmlns:mc="http://schemas.openxmlformats.org/markup-compatibility/2006" xmlns:a14="http://schemas.microsoft.com/office/drawing/2010/main">
          <mc:Choice Requires="a14">
            <p:sp>
              <p:nvSpPr>
                <p:cNvPr id="5" name="Rectangle 4">
                  <a:extLst>
                    <a:ext uri="{FF2B5EF4-FFF2-40B4-BE49-F238E27FC236}">
                      <a16:creationId xmlns:a16="http://schemas.microsoft.com/office/drawing/2014/main" id="{D684A588-4A6C-814B-80D0-7C1A396647E3}"/>
                    </a:ext>
                  </a:extLst>
                </p:cNvPr>
                <p:cNvSpPr/>
                <p:nvPr/>
              </p:nvSpPr>
              <p:spPr>
                <a:xfrm>
                  <a:off x="886544" y="4272970"/>
                  <a:ext cx="8129635" cy="932948"/>
                </a:xfrm>
                <a:prstGeom prst="rect">
                  <a:avLst/>
                </a:prstGeom>
              </p:spPr>
              <p:txBody>
                <a:bodyPr wrap="square">
                  <a:spAutoFit/>
                </a:bodyPr>
                <a:lstStyle/>
                <a:p>
                  <a:pPr/>
                  <a14:m>
                    <m:oMathPara xmlns:m="http://schemas.openxmlformats.org/officeDocument/2006/math">
                      <m:oMath>
                        <m:sSub>
                          <m:sSubPr>
                            <m:ctrlPr>
                              <a:rPr lang="en-US" i="1">
                                <a:latin typeface="Cambria Math" panose="02040503050406030204" pitchFamily="18" charset="0"/>
                                <a:cs typeface="Times New Roman" panose="02020603050405020304" pitchFamily="18" charset="0"/>
                              </a:rPr>
                            </m:ctrlPr>
                          </m:sSubPr>
                          <m:e>
                            <m:r>
                              <a:rPr lang="en-US" i="1">
                                <a:latin typeface="Cambria Math" panose="02040503050406030204" pitchFamily="18" charset="0"/>
                                <a:cs typeface="Times New Roman" panose="02020603050405020304" pitchFamily="18" charset="0"/>
                              </a:rPr>
                              <m:t>𝑦</m:t>
                            </m:r>
                          </m:e>
                          <m:sub>
                            <m:r>
                              <a:rPr lang="en-US" i="1">
                                <a:latin typeface="Cambria Math" panose="02040503050406030204" pitchFamily="18" charset="0"/>
                                <a:cs typeface="Times New Roman" panose="02020603050405020304" pitchFamily="18" charset="0"/>
                              </a:rPr>
                              <m:t>𝑓</m:t>
                            </m:r>
                          </m:sub>
                        </m:sSub>
                        <m:r>
                          <a:rPr lang="en-US" i="1">
                            <a:latin typeface="Cambria Math" panose="02040503050406030204" pitchFamily="18" charset="0"/>
                            <a:cs typeface="Times New Roman" panose="02020603050405020304" pitchFamily="18" charset="0"/>
                          </a:rPr>
                          <m:t>=</m:t>
                        </m:r>
                        <m:sSub>
                          <m:sSubPr>
                            <m:ctrlPr>
                              <a:rPr lang="en-US" i="1">
                                <a:latin typeface="Cambria Math" panose="02040503050406030204" pitchFamily="18" charset="0"/>
                                <a:cs typeface="Times New Roman" panose="02020603050405020304" pitchFamily="18" charset="0"/>
                              </a:rPr>
                            </m:ctrlPr>
                          </m:sSubPr>
                          <m:e>
                            <m:r>
                              <a:rPr lang="en-US" i="1">
                                <a:latin typeface="Cambria Math" panose="02040503050406030204" pitchFamily="18" charset="0"/>
                                <a:cs typeface="Times New Roman" panose="02020603050405020304" pitchFamily="18" charset="0"/>
                              </a:rPr>
                              <m:t>𝑦</m:t>
                            </m:r>
                          </m:e>
                          <m:sub>
                            <m:r>
                              <a:rPr lang="en-US" i="1">
                                <a:latin typeface="Cambria Math" panose="02040503050406030204" pitchFamily="18" charset="0"/>
                                <a:cs typeface="Times New Roman" panose="02020603050405020304" pitchFamily="18" charset="0"/>
                              </a:rPr>
                              <m:t>𝑖</m:t>
                            </m:r>
                          </m:sub>
                        </m:sSub>
                        <m:r>
                          <a:rPr lang="en-US" i="1">
                            <a:latin typeface="Cambria Math" panose="02040503050406030204" pitchFamily="18" charset="0"/>
                            <a:cs typeface="Times New Roman" panose="02020603050405020304" pitchFamily="18" charset="0"/>
                          </a:rPr>
                          <m:t>+</m:t>
                        </m:r>
                        <m:sSub>
                          <m:sSubPr>
                            <m:ctrlPr>
                              <a:rPr lang="en-US" i="1">
                                <a:latin typeface="Cambria Math" panose="02040503050406030204" pitchFamily="18" charset="0"/>
                                <a:cs typeface="Times New Roman" panose="02020603050405020304" pitchFamily="18" charset="0"/>
                              </a:rPr>
                            </m:ctrlPr>
                          </m:sSubPr>
                          <m:e>
                            <m:r>
                              <a:rPr lang="en-US" i="1">
                                <a:latin typeface="Cambria Math" panose="02040503050406030204" pitchFamily="18" charset="0"/>
                                <a:cs typeface="Times New Roman" panose="02020603050405020304" pitchFamily="18" charset="0"/>
                              </a:rPr>
                              <m:t>𝑣</m:t>
                            </m:r>
                          </m:e>
                          <m:sub>
                            <m:r>
                              <a:rPr lang="en-US" i="1">
                                <a:latin typeface="Cambria Math" panose="02040503050406030204" pitchFamily="18" charset="0"/>
                                <a:cs typeface="Times New Roman" panose="02020603050405020304" pitchFamily="18" charset="0"/>
                              </a:rPr>
                              <m:t>𝑖𝑦</m:t>
                            </m:r>
                          </m:sub>
                        </m:sSub>
                        <m:r>
                          <a:rPr lang="en-US" i="1">
                            <a:latin typeface="Cambria Math" panose="02040503050406030204" pitchFamily="18" charset="0"/>
                            <a:cs typeface="Times New Roman" panose="02020603050405020304" pitchFamily="18" charset="0"/>
                          </a:rPr>
                          <m:t>𝑡</m:t>
                        </m:r>
                        <m:r>
                          <a:rPr lang="en-US" i="1">
                            <a:latin typeface="Cambria Math" panose="02040503050406030204" pitchFamily="18" charset="0"/>
                            <a:cs typeface="Times New Roman" panose="02020603050405020304" pitchFamily="18" charset="0"/>
                          </a:rPr>
                          <m:t>+</m:t>
                        </m:r>
                        <m:box>
                          <m:boxPr>
                            <m:ctrlPr>
                              <a:rPr lang="en-US" i="1">
                                <a:latin typeface="Cambria Math" panose="02040503050406030204" pitchFamily="18" charset="0"/>
                                <a:cs typeface="Times New Roman" panose="02020603050405020304" pitchFamily="18" charset="0"/>
                              </a:rPr>
                            </m:ctrlPr>
                          </m:boxPr>
                          <m:e>
                            <m:f>
                              <m:fPr>
                                <m:ctrlPr>
                                  <a:rPr lang="en-US" i="1">
                                    <a:latin typeface="Cambria Math" panose="02040503050406030204" pitchFamily="18" charset="0"/>
                                    <a:cs typeface="Times New Roman" panose="02020603050405020304" pitchFamily="18" charset="0"/>
                                  </a:rPr>
                                </m:ctrlPr>
                              </m:fPr>
                              <m:num>
                                <m:r>
                                  <a:rPr lang="en-US" i="1">
                                    <a:latin typeface="Cambria Math" panose="02040503050406030204" pitchFamily="18" charset="0"/>
                                    <a:cs typeface="Times New Roman" panose="02020603050405020304" pitchFamily="18" charset="0"/>
                                  </a:rPr>
                                  <m:t>1</m:t>
                                </m:r>
                              </m:num>
                              <m:den>
                                <m:r>
                                  <a:rPr lang="en-US" i="1">
                                    <a:latin typeface="Cambria Math" panose="02040503050406030204" pitchFamily="18" charset="0"/>
                                    <a:cs typeface="Times New Roman" panose="02020603050405020304" pitchFamily="18" charset="0"/>
                                  </a:rPr>
                                  <m:t>2</m:t>
                                </m:r>
                              </m:den>
                            </m:f>
                          </m:e>
                        </m:box>
                        <m:sSub>
                          <m:sSubPr>
                            <m:ctrlPr>
                              <a:rPr lang="en-US" i="1">
                                <a:latin typeface="Cambria Math" panose="02040503050406030204" pitchFamily="18" charset="0"/>
                                <a:cs typeface="Times New Roman" panose="02020603050405020304" pitchFamily="18" charset="0"/>
                              </a:rPr>
                            </m:ctrlPr>
                          </m:sSubPr>
                          <m:e>
                            <m:r>
                              <a:rPr lang="en-US" i="1">
                                <a:latin typeface="Cambria Math" panose="02040503050406030204" pitchFamily="18" charset="0"/>
                                <a:cs typeface="Times New Roman" panose="02020603050405020304" pitchFamily="18" charset="0"/>
                              </a:rPr>
                              <m:t>𝑎</m:t>
                            </m:r>
                          </m:e>
                          <m:sub>
                            <m:r>
                              <a:rPr lang="en-US" i="1">
                                <a:latin typeface="Cambria Math" panose="02040503050406030204" pitchFamily="18" charset="0"/>
                                <a:cs typeface="Times New Roman" panose="02020603050405020304" pitchFamily="18" charset="0"/>
                              </a:rPr>
                              <m:t>𝑦</m:t>
                            </m:r>
                          </m:sub>
                        </m:sSub>
                        <m:sSup>
                          <m:sSupPr>
                            <m:ctrlPr>
                              <a:rPr lang="en-US" i="1">
                                <a:latin typeface="Cambria Math" panose="02040503050406030204" pitchFamily="18" charset="0"/>
                                <a:cs typeface="Times New Roman" panose="02020603050405020304" pitchFamily="18" charset="0"/>
                              </a:rPr>
                            </m:ctrlPr>
                          </m:sSupPr>
                          <m:e>
                            <m:r>
                              <a:rPr lang="en-US" i="1">
                                <a:latin typeface="Cambria Math" panose="02040503050406030204" pitchFamily="18" charset="0"/>
                                <a:cs typeface="Times New Roman" panose="02020603050405020304" pitchFamily="18" charset="0"/>
                              </a:rPr>
                              <m:t>𝑡</m:t>
                            </m:r>
                          </m:e>
                          <m:sup>
                            <m:r>
                              <a:rPr lang="en-US" i="1">
                                <a:latin typeface="Cambria Math" panose="02040503050406030204" pitchFamily="18" charset="0"/>
                                <a:cs typeface="Times New Roman" panose="02020603050405020304" pitchFamily="18" charset="0"/>
                              </a:rPr>
                              <m:t>2</m:t>
                            </m:r>
                          </m:sup>
                        </m:sSup>
                        <m:r>
                          <a:rPr lang="en-US" i="1">
                            <a:latin typeface="Cambria Math" panose="02040503050406030204" pitchFamily="18" charset="0"/>
                            <a:ea typeface="Cambria Math" panose="02040503050406030204" pitchFamily="18" charset="0"/>
                            <a:cs typeface="Times New Roman" panose="02020603050405020304" pitchFamily="18" charset="0"/>
                          </a:rPr>
                          <m:t>→</m:t>
                        </m:r>
                        <m:sSub>
                          <m:sSubPr>
                            <m:ctrlPr>
                              <a:rPr lang="en-US" i="1">
                                <a:latin typeface="Cambria Math" panose="02040503050406030204" pitchFamily="18" charset="0"/>
                                <a:ea typeface="Cambria Math" panose="02040503050406030204" pitchFamily="18" charset="0"/>
                                <a:cs typeface="Times New Roman" panose="02020603050405020304" pitchFamily="18" charset="0"/>
                              </a:rPr>
                            </m:ctrlPr>
                          </m:sSubPr>
                          <m:e>
                            <m:r>
                              <a:rPr lang="en-US" i="1">
                                <a:latin typeface="Cambria Math" panose="02040503050406030204" pitchFamily="18" charset="0"/>
                                <a:ea typeface="Cambria Math" panose="02040503050406030204" pitchFamily="18" charset="0"/>
                                <a:cs typeface="Times New Roman" panose="02020603050405020304" pitchFamily="18" charset="0"/>
                              </a:rPr>
                              <m:t>𝑦</m:t>
                            </m:r>
                          </m:e>
                          <m:sub>
                            <m:r>
                              <a:rPr lang="en-US" i="1">
                                <a:latin typeface="Cambria Math" panose="02040503050406030204" pitchFamily="18" charset="0"/>
                                <a:ea typeface="Cambria Math" panose="02040503050406030204" pitchFamily="18" charset="0"/>
                                <a:cs typeface="Times New Roman" panose="02020603050405020304" pitchFamily="18" charset="0"/>
                              </a:rPr>
                              <m:t>𝑓</m:t>
                            </m:r>
                          </m:sub>
                        </m:sSub>
                        <m:r>
                          <a:rPr lang="en-US" i="1">
                            <a:latin typeface="Cambria Math" panose="02040503050406030204" pitchFamily="18" charset="0"/>
                            <a:ea typeface="Cambria Math" panose="02040503050406030204" pitchFamily="18" charset="0"/>
                            <a:cs typeface="Times New Roman" panose="02020603050405020304" pitchFamily="18" charset="0"/>
                          </a:rPr>
                          <m:t>=−</m:t>
                        </m:r>
                        <m:box>
                          <m:boxPr>
                            <m:ctrlPr>
                              <a:rPr lang="en-US" i="1">
                                <a:latin typeface="Cambria Math" panose="02040503050406030204" pitchFamily="18" charset="0"/>
                                <a:ea typeface="Cambria Math" panose="02040503050406030204" pitchFamily="18" charset="0"/>
                                <a:cs typeface="Times New Roman" panose="02020603050405020304" pitchFamily="18" charset="0"/>
                              </a:rPr>
                            </m:ctrlPr>
                          </m:boxPr>
                          <m:e>
                            <m:f>
                              <m:fPr>
                                <m:ctrlPr>
                                  <a:rPr lang="en-US" i="1">
                                    <a:latin typeface="Cambria Math" panose="02040503050406030204" pitchFamily="18" charset="0"/>
                                    <a:ea typeface="Cambria Math" panose="02040503050406030204" pitchFamily="18" charset="0"/>
                                    <a:cs typeface="Times New Roman" panose="02020603050405020304" pitchFamily="18" charset="0"/>
                                  </a:rPr>
                                </m:ctrlPr>
                              </m:fPr>
                              <m:num>
                                <m:r>
                                  <a:rPr lang="en-US" i="1">
                                    <a:latin typeface="Cambria Math" panose="02040503050406030204" pitchFamily="18" charset="0"/>
                                    <a:ea typeface="Cambria Math" panose="02040503050406030204" pitchFamily="18" charset="0"/>
                                    <a:cs typeface="Times New Roman" panose="02020603050405020304" pitchFamily="18" charset="0"/>
                                  </a:rPr>
                                  <m:t>1</m:t>
                                </m:r>
                              </m:num>
                              <m:den>
                                <m:r>
                                  <a:rPr lang="en-US" i="1">
                                    <a:latin typeface="Cambria Math" panose="02040503050406030204" pitchFamily="18" charset="0"/>
                                    <a:ea typeface="Cambria Math" panose="02040503050406030204" pitchFamily="18" charset="0"/>
                                    <a:cs typeface="Times New Roman" panose="02020603050405020304" pitchFamily="18" charset="0"/>
                                  </a:rPr>
                                  <m:t>2</m:t>
                                </m:r>
                              </m:den>
                            </m:f>
                          </m:e>
                        </m:box>
                        <m:r>
                          <a:rPr lang="en-US" i="1">
                            <a:latin typeface="Cambria Math" panose="02040503050406030204" pitchFamily="18" charset="0"/>
                            <a:ea typeface="Cambria Math" panose="02040503050406030204" pitchFamily="18" charset="0"/>
                            <a:cs typeface="Times New Roman" panose="02020603050405020304" pitchFamily="18" charset="0"/>
                          </a:rPr>
                          <m:t>𝑔</m:t>
                        </m:r>
                        <m:sSup>
                          <m:sSupPr>
                            <m:ctrlPr>
                              <a:rPr lang="en-US" i="1">
                                <a:latin typeface="Cambria Math" panose="02040503050406030204" pitchFamily="18" charset="0"/>
                                <a:ea typeface="Cambria Math" panose="02040503050406030204" pitchFamily="18" charset="0"/>
                                <a:cs typeface="Times New Roman" panose="02020603050405020304" pitchFamily="18" charset="0"/>
                              </a:rPr>
                            </m:ctrlPr>
                          </m:sSupPr>
                          <m:e>
                            <m:r>
                              <a:rPr lang="en-US" i="1">
                                <a:latin typeface="Cambria Math" panose="02040503050406030204" pitchFamily="18" charset="0"/>
                                <a:ea typeface="Cambria Math" panose="02040503050406030204" pitchFamily="18" charset="0"/>
                                <a:cs typeface="Times New Roman" panose="02020603050405020304" pitchFamily="18" charset="0"/>
                              </a:rPr>
                              <m:t>𝑡</m:t>
                            </m:r>
                          </m:e>
                          <m:sup>
                            <m:r>
                              <a:rPr lang="en-US" i="1">
                                <a:latin typeface="Cambria Math" panose="02040503050406030204" pitchFamily="18" charset="0"/>
                                <a:ea typeface="Cambria Math" panose="02040503050406030204" pitchFamily="18" charset="0"/>
                                <a:cs typeface="Times New Roman" panose="02020603050405020304" pitchFamily="18" charset="0"/>
                              </a:rPr>
                              <m:t>2</m:t>
                            </m:r>
                          </m:sup>
                        </m:sSup>
                        <m:r>
                          <a:rPr lang="en-US" i="1">
                            <a:latin typeface="Cambria Math" panose="02040503050406030204" pitchFamily="18" charset="0"/>
                            <a:ea typeface="Cambria Math" panose="02040503050406030204" pitchFamily="18" charset="0"/>
                            <a:cs typeface="Times New Roman" panose="02020603050405020304" pitchFamily="18" charset="0"/>
                          </a:rPr>
                          <m:t>→</m:t>
                        </m:r>
                        <m:r>
                          <a:rPr lang="en-US" i="1">
                            <a:latin typeface="Cambria Math" panose="02040503050406030204" pitchFamily="18" charset="0"/>
                            <a:ea typeface="Cambria Math" panose="02040503050406030204" pitchFamily="18" charset="0"/>
                            <a:cs typeface="Times New Roman" panose="02020603050405020304" pitchFamily="18" charset="0"/>
                          </a:rPr>
                          <m:t>𝑡</m:t>
                        </m:r>
                        <m:r>
                          <a:rPr lang="en-US" i="1">
                            <a:latin typeface="Cambria Math" panose="02040503050406030204" pitchFamily="18" charset="0"/>
                            <a:ea typeface="Cambria Math" panose="02040503050406030204" pitchFamily="18" charset="0"/>
                            <a:cs typeface="Times New Roman" panose="02020603050405020304" pitchFamily="18" charset="0"/>
                          </a:rPr>
                          <m:t>=</m:t>
                        </m:r>
                        <m:rad>
                          <m:radPr>
                            <m:degHide m:val="on"/>
                            <m:ctrlPr>
                              <a:rPr lang="en-US" i="1">
                                <a:latin typeface="Cambria Math" panose="02040503050406030204" pitchFamily="18" charset="0"/>
                                <a:ea typeface="Cambria Math" panose="02040503050406030204" pitchFamily="18" charset="0"/>
                                <a:cs typeface="Times New Roman" panose="02020603050405020304" pitchFamily="18" charset="0"/>
                              </a:rPr>
                            </m:ctrlPr>
                          </m:radPr>
                          <m:deg/>
                          <m:e>
                            <m:f>
                              <m:fPr>
                                <m:ctrlPr>
                                  <a:rPr lang="en-US" i="1">
                                    <a:latin typeface="Cambria Math" panose="02040503050406030204" pitchFamily="18" charset="0"/>
                                    <a:ea typeface="Cambria Math" panose="02040503050406030204" pitchFamily="18" charset="0"/>
                                    <a:cs typeface="Times New Roman" panose="02020603050405020304" pitchFamily="18" charset="0"/>
                                  </a:rPr>
                                </m:ctrlPr>
                              </m:fPr>
                              <m:num>
                                <m:r>
                                  <a:rPr lang="en-US" i="1">
                                    <a:latin typeface="Cambria Math" panose="02040503050406030204" pitchFamily="18" charset="0"/>
                                    <a:ea typeface="Cambria Math" panose="02040503050406030204" pitchFamily="18" charset="0"/>
                                    <a:cs typeface="Times New Roman" panose="02020603050405020304" pitchFamily="18" charset="0"/>
                                  </a:rPr>
                                  <m:t>2</m:t>
                                </m:r>
                                <m:sSub>
                                  <m:sSubPr>
                                    <m:ctrlPr>
                                      <a:rPr lang="en-US" i="1">
                                        <a:latin typeface="Cambria Math" panose="02040503050406030204" pitchFamily="18" charset="0"/>
                                        <a:ea typeface="Cambria Math" panose="02040503050406030204" pitchFamily="18" charset="0"/>
                                        <a:cs typeface="Times New Roman" panose="02020603050405020304" pitchFamily="18" charset="0"/>
                                      </a:rPr>
                                    </m:ctrlPr>
                                  </m:sSubPr>
                                  <m:e>
                                    <m:r>
                                      <a:rPr lang="en-US" i="1">
                                        <a:latin typeface="Cambria Math" panose="02040503050406030204" pitchFamily="18" charset="0"/>
                                        <a:ea typeface="Cambria Math" panose="02040503050406030204" pitchFamily="18" charset="0"/>
                                        <a:cs typeface="Times New Roman" panose="02020603050405020304" pitchFamily="18" charset="0"/>
                                      </a:rPr>
                                      <m:t>𝑦</m:t>
                                    </m:r>
                                  </m:e>
                                  <m:sub>
                                    <m:r>
                                      <a:rPr lang="en-US" i="1">
                                        <a:latin typeface="Cambria Math" panose="02040503050406030204" pitchFamily="18" charset="0"/>
                                        <a:ea typeface="Cambria Math" panose="02040503050406030204" pitchFamily="18" charset="0"/>
                                        <a:cs typeface="Times New Roman" panose="02020603050405020304" pitchFamily="18" charset="0"/>
                                      </a:rPr>
                                      <m:t>𝑓</m:t>
                                    </m:r>
                                  </m:sub>
                                </m:sSub>
                              </m:num>
                              <m:den>
                                <m:r>
                                  <a:rPr lang="en-US" i="1">
                                    <a:latin typeface="Cambria Math" panose="02040503050406030204" pitchFamily="18" charset="0"/>
                                    <a:ea typeface="Cambria Math" panose="02040503050406030204" pitchFamily="18" charset="0"/>
                                    <a:cs typeface="Times New Roman" panose="02020603050405020304" pitchFamily="18" charset="0"/>
                                  </a:rPr>
                                  <m:t>𝑔</m:t>
                                </m:r>
                              </m:den>
                            </m:f>
                          </m:e>
                        </m:rad>
                        <m:r>
                          <a:rPr lang="en-US" i="1">
                            <a:latin typeface="Cambria Math" panose="02040503050406030204" pitchFamily="18" charset="0"/>
                            <a:ea typeface="Cambria Math" panose="02040503050406030204" pitchFamily="18" charset="0"/>
                            <a:cs typeface="Times New Roman" panose="02020603050405020304" pitchFamily="18" charset="0"/>
                          </a:rPr>
                          <m:t>=</m:t>
                        </m:r>
                        <m:rad>
                          <m:radPr>
                            <m:degHide m:val="on"/>
                            <m:ctrlPr>
                              <a:rPr lang="en-US" i="1">
                                <a:latin typeface="Cambria Math" panose="02040503050406030204" pitchFamily="18" charset="0"/>
                                <a:ea typeface="Cambria Math" panose="02040503050406030204" pitchFamily="18" charset="0"/>
                                <a:cs typeface="Times New Roman" panose="02020603050405020304" pitchFamily="18" charset="0"/>
                              </a:rPr>
                            </m:ctrlPr>
                          </m:radPr>
                          <m:deg/>
                          <m:e>
                            <m:f>
                              <m:fPr>
                                <m:ctrlPr>
                                  <a:rPr lang="en-US" i="1">
                                    <a:latin typeface="Cambria Math" panose="02040503050406030204" pitchFamily="18" charset="0"/>
                                    <a:ea typeface="Cambria Math" panose="02040503050406030204" pitchFamily="18" charset="0"/>
                                    <a:cs typeface="Times New Roman" panose="02020603050405020304" pitchFamily="18" charset="0"/>
                                  </a:rPr>
                                </m:ctrlPr>
                              </m:fPr>
                              <m:num>
                                <m:r>
                                  <a:rPr lang="en-US" i="1">
                                    <a:latin typeface="Cambria Math" panose="02040503050406030204" pitchFamily="18" charset="0"/>
                                    <a:ea typeface="Cambria Math" panose="02040503050406030204" pitchFamily="18" charset="0"/>
                                    <a:cs typeface="Times New Roman" panose="02020603050405020304" pitchFamily="18" charset="0"/>
                                  </a:rPr>
                                  <m:t>2×</m:t>
                                </m:r>
                                <m:d>
                                  <m:dPr>
                                    <m:ctrlPr>
                                      <a:rPr lang="en-US" i="1">
                                        <a:latin typeface="Cambria Math" panose="02040503050406030204" pitchFamily="18" charset="0"/>
                                        <a:ea typeface="Cambria Math" panose="02040503050406030204" pitchFamily="18" charset="0"/>
                                        <a:cs typeface="Times New Roman" panose="02020603050405020304" pitchFamily="18" charset="0"/>
                                      </a:rPr>
                                    </m:ctrlPr>
                                  </m:dPr>
                                  <m:e>
                                    <m:r>
                                      <a:rPr lang="en-US" i="1">
                                        <a:latin typeface="Cambria Math" panose="02040503050406030204" pitchFamily="18" charset="0"/>
                                        <a:ea typeface="Cambria Math" panose="02040503050406030204" pitchFamily="18" charset="0"/>
                                        <a:cs typeface="Times New Roman" panose="02020603050405020304" pitchFamily="18" charset="0"/>
                                      </a:rPr>
                                      <m:t>−100</m:t>
                                    </m:r>
                                    <m:r>
                                      <a:rPr lang="en-US" i="1">
                                        <a:latin typeface="Cambria Math" panose="02040503050406030204" pitchFamily="18" charset="0"/>
                                        <a:ea typeface="Cambria Math" panose="02040503050406030204" pitchFamily="18" charset="0"/>
                                        <a:cs typeface="Times New Roman" panose="02020603050405020304" pitchFamily="18" charset="0"/>
                                      </a:rPr>
                                      <m:t>𝑚</m:t>
                                    </m:r>
                                  </m:e>
                                </m:d>
                              </m:num>
                              <m:den>
                                <m:r>
                                  <a:rPr lang="en-US" i="1">
                                    <a:latin typeface="Cambria Math" panose="02040503050406030204" pitchFamily="18" charset="0"/>
                                    <a:ea typeface="Cambria Math" panose="02040503050406030204" pitchFamily="18" charset="0"/>
                                    <a:cs typeface="Times New Roman" panose="02020603050405020304" pitchFamily="18" charset="0"/>
                                  </a:rPr>
                                  <m:t>−9.8</m:t>
                                </m:r>
                                <m:box>
                                  <m:boxPr>
                                    <m:ctrlPr>
                                      <a:rPr lang="en-US" i="1">
                                        <a:latin typeface="Cambria Math" panose="02040503050406030204" pitchFamily="18" charset="0"/>
                                        <a:ea typeface="Cambria Math" panose="02040503050406030204" pitchFamily="18" charset="0"/>
                                        <a:cs typeface="Times New Roman" panose="02020603050405020304" pitchFamily="18" charset="0"/>
                                      </a:rPr>
                                    </m:ctrlPr>
                                  </m:boxPr>
                                  <m:e>
                                    <m:f>
                                      <m:fPr>
                                        <m:ctrlPr>
                                          <a:rPr lang="en-US" i="1">
                                            <a:latin typeface="Cambria Math" panose="02040503050406030204" pitchFamily="18" charset="0"/>
                                            <a:ea typeface="Cambria Math" panose="02040503050406030204" pitchFamily="18" charset="0"/>
                                            <a:cs typeface="Times New Roman" panose="02020603050405020304" pitchFamily="18" charset="0"/>
                                          </a:rPr>
                                        </m:ctrlPr>
                                      </m:fPr>
                                      <m:num>
                                        <m:r>
                                          <a:rPr lang="en-US" i="1">
                                            <a:latin typeface="Cambria Math" panose="02040503050406030204" pitchFamily="18" charset="0"/>
                                            <a:ea typeface="Cambria Math" panose="02040503050406030204" pitchFamily="18" charset="0"/>
                                            <a:cs typeface="Times New Roman" panose="02020603050405020304" pitchFamily="18" charset="0"/>
                                          </a:rPr>
                                          <m:t>𝑚</m:t>
                                        </m:r>
                                      </m:num>
                                      <m:den>
                                        <m:sSup>
                                          <m:sSupPr>
                                            <m:ctrlPr>
                                              <a:rPr lang="en-US" i="1">
                                                <a:latin typeface="Cambria Math" panose="02040503050406030204" pitchFamily="18" charset="0"/>
                                                <a:ea typeface="Cambria Math" panose="02040503050406030204" pitchFamily="18" charset="0"/>
                                                <a:cs typeface="Times New Roman" panose="02020603050405020304" pitchFamily="18" charset="0"/>
                                              </a:rPr>
                                            </m:ctrlPr>
                                          </m:sSupPr>
                                          <m:e>
                                            <m:r>
                                              <a:rPr lang="en-US" i="1">
                                                <a:latin typeface="Cambria Math" panose="02040503050406030204" pitchFamily="18" charset="0"/>
                                                <a:ea typeface="Cambria Math" panose="02040503050406030204" pitchFamily="18" charset="0"/>
                                                <a:cs typeface="Times New Roman" panose="02020603050405020304" pitchFamily="18" charset="0"/>
                                              </a:rPr>
                                              <m:t>𝑠</m:t>
                                            </m:r>
                                          </m:e>
                                          <m:sup>
                                            <m:r>
                                              <a:rPr lang="en-US" i="1">
                                                <a:latin typeface="Cambria Math" panose="02040503050406030204" pitchFamily="18" charset="0"/>
                                                <a:ea typeface="Cambria Math" panose="02040503050406030204" pitchFamily="18" charset="0"/>
                                                <a:cs typeface="Times New Roman" panose="02020603050405020304" pitchFamily="18" charset="0"/>
                                              </a:rPr>
                                              <m:t>2</m:t>
                                            </m:r>
                                          </m:sup>
                                        </m:sSup>
                                      </m:den>
                                    </m:f>
                                  </m:e>
                                </m:box>
                              </m:den>
                            </m:f>
                          </m:e>
                        </m:rad>
                        <m:r>
                          <a:rPr lang="en-US" i="1">
                            <a:latin typeface="Cambria Math" panose="02040503050406030204" pitchFamily="18" charset="0"/>
                            <a:ea typeface="Cambria Math" panose="02040503050406030204" pitchFamily="18" charset="0"/>
                            <a:cs typeface="Times New Roman" panose="02020603050405020304" pitchFamily="18" charset="0"/>
                          </a:rPr>
                          <m:t>=4.5</m:t>
                        </m:r>
                        <m:r>
                          <a:rPr lang="en-US" i="1">
                            <a:latin typeface="Cambria Math" panose="02040503050406030204" pitchFamily="18" charset="0"/>
                            <a:ea typeface="Cambria Math" panose="02040503050406030204" pitchFamily="18" charset="0"/>
                            <a:cs typeface="Times New Roman" panose="02020603050405020304" pitchFamily="18" charset="0"/>
                          </a:rPr>
                          <m:t>𝑠</m:t>
                        </m:r>
                      </m:oMath>
                    </m:oMathPara>
                  </a14:m>
                  <a:endParaRPr lang="en-US" dirty="0">
                    <a:latin typeface="Times New Roman" panose="02020603050405020304" pitchFamily="18" charset="0"/>
                    <a:cs typeface="Times New Roman" panose="02020603050405020304" pitchFamily="18" charset="0"/>
                  </a:endParaRPr>
                </a:p>
              </p:txBody>
            </p:sp>
          </mc:Choice>
          <mc:Fallback xmlns="">
            <p:sp>
              <p:nvSpPr>
                <p:cNvPr id="5" name="Rectangle 4">
                  <a:extLst>
                    <a:ext uri="{FF2B5EF4-FFF2-40B4-BE49-F238E27FC236}">
                      <a16:creationId xmlns:a16="http://schemas.microsoft.com/office/drawing/2014/main" id="{D684A588-4A6C-814B-80D0-7C1A396647E3}"/>
                    </a:ext>
                  </a:extLst>
                </p:cNvPr>
                <p:cNvSpPr>
                  <a:spLocks noRot="1" noChangeAspect="1" noMove="1" noResize="1" noEditPoints="1" noAdjustHandles="1" noChangeArrowheads="1" noChangeShapeType="1" noTextEdit="1"/>
                </p:cNvSpPr>
                <p:nvPr/>
              </p:nvSpPr>
              <p:spPr>
                <a:xfrm>
                  <a:off x="886544" y="4272970"/>
                  <a:ext cx="8129635" cy="932948"/>
                </a:xfrm>
                <a:prstGeom prst="rect">
                  <a:avLst/>
                </a:prstGeom>
                <a:blipFill>
                  <a:blip r:embed="rId3"/>
                  <a:stretch>
                    <a:fillRect/>
                  </a:stretch>
                </a:blipFill>
              </p:spPr>
              <p:txBody>
                <a:bodyPr/>
                <a:lstStyle/>
                <a:p>
                  <a:r>
                    <a:rPr lang="en-US">
                      <a:noFill/>
                    </a:rPr>
                    <a:t> </a:t>
                  </a:r>
                </a:p>
              </p:txBody>
            </p:sp>
          </mc:Fallback>
        </mc:AlternateContent>
        <p:cxnSp>
          <p:nvCxnSpPr>
            <p:cNvPr id="7" name="Straight Arrow Connector 6">
              <a:extLst>
                <a:ext uri="{FF2B5EF4-FFF2-40B4-BE49-F238E27FC236}">
                  <a16:creationId xmlns:a16="http://schemas.microsoft.com/office/drawing/2014/main" id="{C8576CB6-D6B5-104C-AB71-5221FF4C1EAF}"/>
                </a:ext>
              </a:extLst>
            </p:cNvPr>
            <p:cNvCxnSpPr/>
            <p:nvPr/>
          </p:nvCxnSpPr>
          <p:spPr>
            <a:xfrm flipV="1">
              <a:off x="2322055" y="4601791"/>
              <a:ext cx="175339" cy="35396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8" name="Straight Arrow Connector 7">
              <a:extLst>
                <a:ext uri="{FF2B5EF4-FFF2-40B4-BE49-F238E27FC236}">
                  <a16:creationId xmlns:a16="http://schemas.microsoft.com/office/drawing/2014/main" id="{F8C9CBAA-F147-C043-99D3-D464AE0EBD00}"/>
                </a:ext>
              </a:extLst>
            </p:cNvPr>
            <p:cNvCxnSpPr/>
            <p:nvPr/>
          </p:nvCxnSpPr>
          <p:spPr>
            <a:xfrm flipV="1">
              <a:off x="1805862" y="4601791"/>
              <a:ext cx="175339" cy="35396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9" name="TextBox 8">
                  <a:extLst>
                    <a:ext uri="{FF2B5EF4-FFF2-40B4-BE49-F238E27FC236}">
                      <a16:creationId xmlns:a16="http://schemas.microsoft.com/office/drawing/2014/main" id="{E41CE972-8566-4C4E-A127-4AF9A660DBE4}"/>
                    </a:ext>
                  </a:extLst>
                </p:cNvPr>
                <p:cNvSpPr txBox="1"/>
                <p:nvPr/>
              </p:nvSpPr>
              <p:spPr>
                <a:xfrm>
                  <a:off x="1994228" y="4464599"/>
                  <a:ext cx="139462" cy="215444"/>
                </a:xfrm>
                <a:prstGeom prst="rect">
                  <a:avLst/>
                </a:prstGeom>
                <a:noFill/>
              </p:spPr>
              <p:txBody>
                <a:bodyPr wrap="none" lIns="0" tIns="0" rIns="0" bIns="0" rtlCol="0">
                  <a:spAutoFit/>
                </a:bodyPr>
                <a:lstStyle/>
                <a:p>
                  <a:pPr/>
                  <a14:m>
                    <m:oMathPara xmlns:m="http://schemas.openxmlformats.org/officeDocument/2006/math">
                      <m:oMath>
                        <m:r>
                          <a:rPr lang="en-US" sz="1400" b="0" i="1" smtClean="0">
                            <a:latin typeface="Cambria Math" panose="02040503050406030204" pitchFamily="18" charset="0"/>
                          </a:rPr>
                          <m:t>0</m:t>
                        </m:r>
                      </m:oMath>
                    </m:oMathPara>
                  </a14:m>
                  <a:endParaRPr lang="en-US" sz="1400" dirty="0"/>
                </a:p>
              </p:txBody>
            </p:sp>
          </mc:Choice>
          <mc:Fallback xmlns="">
            <p:sp>
              <p:nvSpPr>
                <p:cNvPr id="9" name="TextBox 8">
                  <a:extLst>
                    <a:ext uri="{FF2B5EF4-FFF2-40B4-BE49-F238E27FC236}">
                      <a16:creationId xmlns:a16="http://schemas.microsoft.com/office/drawing/2014/main" id="{E41CE972-8566-4C4E-A127-4AF9A660DBE4}"/>
                    </a:ext>
                  </a:extLst>
                </p:cNvPr>
                <p:cNvSpPr txBox="1">
                  <a:spLocks noRot="1" noChangeAspect="1" noMove="1" noResize="1" noEditPoints="1" noAdjustHandles="1" noChangeArrowheads="1" noChangeShapeType="1" noTextEdit="1"/>
                </p:cNvSpPr>
                <p:nvPr/>
              </p:nvSpPr>
              <p:spPr>
                <a:xfrm>
                  <a:off x="1994228" y="4464599"/>
                  <a:ext cx="139462" cy="215444"/>
                </a:xfrm>
                <a:prstGeom prst="rect">
                  <a:avLst/>
                </a:prstGeom>
                <a:blipFill>
                  <a:blip r:embed="rId4"/>
                  <a:stretch>
                    <a:fillRect l="-16667" r="-16667" b="-5556"/>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0" name="TextBox 9">
                  <a:extLst>
                    <a:ext uri="{FF2B5EF4-FFF2-40B4-BE49-F238E27FC236}">
                      <a16:creationId xmlns:a16="http://schemas.microsoft.com/office/drawing/2014/main" id="{4E6F6FF5-6290-4F40-9CF0-4CBF66FC76E6}"/>
                    </a:ext>
                  </a:extLst>
                </p:cNvPr>
                <p:cNvSpPr txBox="1"/>
                <p:nvPr/>
              </p:nvSpPr>
              <p:spPr>
                <a:xfrm>
                  <a:off x="2497394" y="4464599"/>
                  <a:ext cx="139462" cy="215444"/>
                </a:xfrm>
                <a:prstGeom prst="rect">
                  <a:avLst/>
                </a:prstGeom>
                <a:noFill/>
              </p:spPr>
              <p:txBody>
                <a:bodyPr wrap="none" lIns="0" tIns="0" rIns="0" bIns="0" rtlCol="0">
                  <a:spAutoFit/>
                </a:bodyPr>
                <a:lstStyle/>
                <a:p>
                  <a:pPr/>
                  <a14:m>
                    <m:oMathPara xmlns:m="http://schemas.openxmlformats.org/officeDocument/2006/math">
                      <m:oMath>
                        <m:r>
                          <a:rPr lang="en-US" sz="1400" b="0" i="1" smtClean="0">
                            <a:latin typeface="Cambria Math" panose="02040503050406030204" pitchFamily="18" charset="0"/>
                          </a:rPr>
                          <m:t>0</m:t>
                        </m:r>
                      </m:oMath>
                    </m:oMathPara>
                  </a14:m>
                  <a:endParaRPr lang="en-US" sz="1400" dirty="0"/>
                </a:p>
              </p:txBody>
            </p:sp>
          </mc:Choice>
          <mc:Fallback xmlns="">
            <p:sp>
              <p:nvSpPr>
                <p:cNvPr id="10" name="TextBox 9">
                  <a:extLst>
                    <a:ext uri="{FF2B5EF4-FFF2-40B4-BE49-F238E27FC236}">
                      <a16:creationId xmlns:a16="http://schemas.microsoft.com/office/drawing/2014/main" id="{4E6F6FF5-6290-4F40-9CF0-4CBF66FC76E6}"/>
                    </a:ext>
                  </a:extLst>
                </p:cNvPr>
                <p:cNvSpPr txBox="1">
                  <a:spLocks noRot="1" noChangeAspect="1" noMove="1" noResize="1" noEditPoints="1" noAdjustHandles="1" noChangeArrowheads="1" noChangeShapeType="1" noTextEdit="1"/>
                </p:cNvSpPr>
                <p:nvPr/>
              </p:nvSpPr>
              <p:spPr>
                <a:xfrm>
                  <a:off x="2497394" y="4464599"/>
                  <a:ext cx="139462" cy="215444"/>
                </a:xfrm>
                <a:prstGeom prst="rect">
                  <a:avLst/>
                </a:prstGeom>
                <a:blipFill>
                  <a:blip r:embed="rId5"/>
                  <a:stretch>
                    <a:fillRect l="-25000" r="-16667" b="-5556"/>
                  </a:stretch>
                </a:blipFill>
              </p:spPr>
              <p:txBody>
                <a:bodyPr/>
                <a:lstStyle/>
                <a:p>
                  <a:r>
                    <a:rPr lang="en-US">
                      <a:noFill/>
                    </a:rPr>
                    <a:t> </a:t>
                  </a:r>
                </a:p>
              </p:txBody>
            </p:sp>
          </mc:Fallback>
        </mc:AlternateContent>
      </p:grpSp>
      <p:grpSp>
        <p:nvGrpSpPr>
          <p:cNvPr id="12" name="Group 11">
            <a:extLst>
              <a:ext uri="{FF2B5EF4-FFF2-40B4-BE49-F238E27FC236}">
                <a16:creationId xmlns:a16="http://schemas.microsoft.com/office/drawing/2014/main" id="{78A9CF12-F446-F148-9770-1F4050969F5D}"/>
              </a:ext>
            </a:extLst>
          </p:cNvPr>
          <p:cNvGrpSpPr/>
          <p:nvPr/>
        </p:nvGrpSpPr>
        <p:grpSpPr>
          <a:xfrm>
            <a:off x="1299980" y="6133492"/>
            <a:ext cx="4417170" cy="491153"/>
            <a:chOff x="1418853" y="2808780"/>
            <a:chExt cx="4417170" cy="491153"/>
          </a:xfrm>
        </p:grpSpPr>
        <mc:AlternateContent xmlns:mc="http://schemas.openxmlformats.org/markup-compatibility/2006" xmlns:a14="http://schemas.microsoft.com/office/drawing/2010/main">
          <mc:Choice Requires="a14">
            <p:sp>
              <p:nvSpPr>
                <p:cNvPr id="13" name="TextBox 12">
                  <a:extLst>
                    <a:ext uri="{FF2B5EF4-FFF2-40B4-BE49-F238E27FC236}">
                      <a16:creationId xmlns:a16="http://schemas.microsoft.com/office/drawing/2014/main" id="{499E75E9-210E-0F4D-A4D2-46051DB4AD7E}"/>
                    </a:ext>
                  </a:extLst>
                </p:cNvPr>
                <p:cNvSpPr txBox="1"/>
                <p:nvPr/>
              </p:nvSpPr>
              <p:spPr>
                <a:xfrm>
                  <a:off x="1418853" y="2976511"/>
                  <a:ext cx="4417170" cy="323422"/>
                </a:xfrm>
                <a:prstGeom prst="rect">
                  <a:avLst/>
                </a:prstGeom>
                <a:noFill/>
              </p:spPr>
              <p:txBody>
                <a:bodyPr wrap="none" lIns="0" tIns="0" rIns="0" bIns="0" rtlCol="0">
                  <a:spAutoFit/>
                </a:bodyPr>
                <a:lstStyle/>
                <a:p>
                  <a:pPr/>
                  <a14:m>
                    <m:oMathPara xmlns:m="http://schemas.openxmlformats.org/officeDocument/2006/math">
                      <m:o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𝑣</m:t>
                            </m:r>
                          </m:e>
                          <m:sub>
                            <m:r>
                              <a:rPr lang="en-US" b="0" i="1" smtClean="0">
                                <a:latin typeface="Cambria Math" panose="02040503050406030204" pitchFamily="18" charset="0"/>
                              </a:rPr>
                              <m:t>𝑓𝑥</m:t>
                            </m:r>
                          </m:sub>
                        </m:sSub>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𝑣</m:t>
                            </m:r>
                          </m:e>
                          <m:sub>
                            <m:r>
                              <a:rPr lang="en-US" b="0" i="1" smtClean="0">
                                <a:latin typeface="Cambria Math" panose="02040503050406030204" pitchFamily="18" charset="0"/>
                              </a:rPr>
                              <m:t>𝑖𝑥</m:t>
                            </m:r>
                          </m:sub>
                        </m:sSub>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𝑎</m:t>
                            </m:r>
                          </m:e>
                          <m:sub>
                            <m:r>
                              <a:rPr lang="en-US" b="0" i="1" smtClean="0">
                                <a:latin typeface="Cambria Math" panose="02040503050406030204" pitchFamily="18" charset="0"/>
                              </a:rPr>
                              <m:t>𝑥</m:t>
                            </m:r>
                          </m:sub>
                        </m:sSub>
                        <m:sSub>
                          <m:sSubPr>
                            <m:ctrlPr>
                              <a:rPr lang="en-US" b="0" i="1" smtClean="0">
                                <a:latin typeface="Cambria Math" panose="02040503050406030204" pitchFamily="18" charset="0"/>
                              </a:rPr>
                            </m:ctrlPr>
                          </m:sSubPr>
                          <m:e>
                            <m:r>
                              <a:rPr lang="en-US" b="0" i="1" smtClean="0">
                                <a:latin typeface="Cambria Math" panose="02040503050406030204" pitchFamily="18" charset="0"/>
                              </a:rPr>
                              <m:t>𝑡</m:t>
                            </m:r>
                          </m:e>
                          <m:sub>
                            <m:r>
                              <m:rPr>
                                <m:nor/>
                              </m:rPr>
                              <a:rPr lang="en-US" b="0" i="0" smtClean="0">
                                <a:latin typeface="Cambria Math" panose="02040503050406030204" pitchFamily="18" charset="0"/>
                              </a:rPr>
                              <m:t>to cliff</m:t>
                            </m:r>
                          </m:sub>
                        </m:sSub>
                        <m:r>
                          <a:rPr lang="en-US" b="0" i="1" smtClean="0">
                            <a:latin typeface="Cambria Math" panose="02040503050406030204" pitchFamily="18" charset="0"/>
                          </a:rPr>
                          <m:t>=15</m:t>
                        </m:r>
                        <m:box>
                          <m:boxPr>
                            <m:ctrlPr>
                              <a:rPr lang="en-US" b="0" i="1" smtClean="0">
                                <a:latin typeface="Cambria Math" panose="02040503050406030204" pitchFamily="18" charset="0"/>
                              </a:rPr>
                            </m:ctrlPr>
                          </m:boxPr>
                          <m:e>
                            <m:f>
                              <m:fPr>
                                <m:ctrlPr>
                                  <a:rPr lang="en-US" b="0" i="1" smtClean="0">
                                    <a:latin typeface="Cambria Math" panose="02040503050406030204" pitchFamily="18" charset="0"/>
                                  </a:rPr>
                                </m:ctrlPr>
                              </m:fPr>
                              <m:num>
                                <m:r>
                                  <a:rPr lang="en-US" b="0" i="1" smtClean="0">
                                    <a:latin typeface="Cambria Math" panose="02040503050406030204" pitchFamily="18" charset="0"/>
                                  </a:rPr>
                                  <m:t>𝑚</m:t>
                                </m:r>
                              </m:num>
                              <m:den>
                                <m:sSup>
                                  <m:sSupPr>
                                    <m:ctrlPr>
                                      <a:rPr lang="en-US" b="0" i="1" smtClean="0">
                                        <a:latin typeface="Cambria Math" panose="02040503050406030204" pitchFamily="18" charset="0"/>
                                      </a:rPr>
                                    </m:ctrlPr>
                                  </m:sSupPr>
                                  <m:e>
                                    <m:r>
                                      <a:rPr lang="en-US" b="0" i="1" smtClean="0">
                                        <a:latin typeface="Cambria Math" panose="02040503050406030204" pitchFamily="18" charset="0"/>
                                      </a:rPr>
                                      <m:t>𝑠</m:t>
                                    </m:r>
                                  </m:e>
                                  <m:sup>
                                    <m:r>
                                      <a:rPr lang="en-US" b="0" i="1" smtClean="0">
                                        <a:latin typeface="Cambria Math" panose="02040503050406030204" pitchFamily="18" charset="0"/>
                                      </a:rPr>
                                      <m:t>2</m:t>
                                    </m:r>
                                  </m:sup>
                                </m:sSup>
                              </m:den>
                            </m:f>
                          </m:e>
                        </m:box>
                        <m:r>
                          <a:rPr lang="en-US" b="0" i="1" smtClean="0">
                            <a:latin typeface="Cambria Math" panose="02040503050406030204" pitchFamily="18" charset="0"/>
                            <a:ea typeface="Cambria Math" panose="02040503050406030204" pitchFamily="18" charset="0"/>
                          </a:rPr>
                          <m:t>×3.1</m:t>
                        </m:r>
                        <m:r>
                          <a:rPr lang="en-US" b="0" i="1" smtClean="0">
                            <a:latin typeface="Cambria Math" panose="02040503050406030204" pitchFamily="18" charset="0"/>
                            <a:ea typeface="Cambria Math" panose="02040503050406030204" pitchFamily="18" charset="0"/>
                          </a:rPr>
                          <m:t>𝑠</m:t>
                        </m:r>
                        <m:r>
                          <a:rPr lang="en-US" b="0" i="1" smtClean="0">
                            <a:latin typeface="Cambria Math" panose="02040503050406030204" pitchFamily="18" charset="0"/>
                            <a:ea typeface="Cambria Math" panose="02040503050406030204" pitchFamily="18" charset="0"/>
                          </a:rPr>
                          <m:t>=46.5</m:t>
                        </m:r>
                        <m:box>
                          <m:boxPr>
                            <m:ctrlPr>
                              <a:rPr lang="en-US" b="0" i="1" smtClean="0">
                                <a:latin typeface="Cambria Math" panose="02040503050406030204" pitchFamily="18" charset="0"/>
                                <a:ea typeface="Cambria Math" panose="02040503050406030204" pitchFamily="18" charset="0"/>
                              </a:rPr>
                            </m:ctrlPr>
                          </m:boxPr>
                          <m:e>
                            <m:f>
                              <m:fPr>
                                <m:ctrlPr>
                                  <a:rPr lang="en-US" b="0" i="1" smtClean="0">
                                    <a:latin typeface="Cambria Math" panose="02040503050406030204" pitchFamily="18" charset="0"/>
                                    <a:ea typeface="Cambria Math" panose="02040503050406030204" pitchFamily="18" charset="0"/>
                                  </a:rPr>
                                </m:ctrlPr>
                              </m:fPr>
                              <m:num>
                                <m:r>
                                  <a:rPr lang="en-US" b="0" i="1" smtClean="0">
                                    <a:latin typeface="Cambria Math" panose="02040503050406030204" pitchFamily="18" charset="0"/>
                                    <a:ea typeface="Cambria Math" panose="02040503050406030204" pitchFamily="18" charset="0"/>
                                  </a:rPr>
                                  <m:t>𝑚</m:t>
                                </m:r>
                              </m:num>
                              <m:den>
                                <m:r>
                                  <a:rPr lang="en-US" b="0" i="1" smtClean="0">
                                    <a:latin typeface="Cambria Math" panose="02040503050406030204" pitchFamily="18" charset="0"/>
                                    <a:ea typeface="Cambria Math" panose="02040503050406030204" pitchFamily="18" charset="0"/>
                                  </a:rPr>
                                  <m:t>𝑠</m:t>
                                </m:r>
                              </m:den>
                            </m:f>
                          </m:e>
                        </m:box>
                      </m:oMath>
                    </m:oMathPara>
                  </a14:m>
                  <a:endParaRPr lang="en-US" dirty="0"/>
                </a:p>
              </p:txBody>
            </p:sp>
          </mc:Choice>
          <mc:Fallback xmlns="">
            <p:sp>
              <p:nvSpPr>
                <p:cNvPr id="13" name="TextBox 12">
                  <a:extLst>
                    <a:ext uri="{FF2B5EF4-FFF2-40B4-BE49-F238E27FC236}">
                      <a16:creationId xmlns:a16="http://schemas.microsoft.com/office/drawing/2014/main" id="{499E75E9-210E-0F4D-A4D2-46051DB4AD7E}"/>
                    </a:ext>
                  </a:extLst>
                </p:cNvPr>
                <p:cNvSpPr txBox="1">
                  <a:spLocks noRot="1" noChangeAspect="1" noMove="1" noResize="1" noEditPoints="1" noAdjustHandles="1" noChangeArrowheads="1" noChangeShapeType="1" noTextEdit="1"/>
                </p:cNvSpPr>
                <p:nvPr/>
              </p:nvSpPr>
              <p:spPr>
                <a:xfrm>
                  <a:off x="1418853" y="2976511"/>
                  <a:ext cx="4417170" cy="323422"/>
                </a:xfrm>
                <a:prstGeom prst="rect">
                  <a:avLst/>
                </a:prstGeom>
                <a:blipFill>
                  <a:blip r:embed="rId6"/>
                  <a:stretch>
                    <a:fillRect b="-37037"/>
                  </a:stretch>
                </a:blipFill>
              </p:spPr>
              <p:txBody>
                <a:bodyPr/>
                <a:lstStyle/>
                <a:p>
                  <a:r>
                    <a:rPr lang="en-US">
                      <a:noFill/>
                    </a:rPr>
                    <a:t> </a:t>
                  </a:r>
                </a:p>
              </p:txBody>
            </p:sp>
          </mc:Fallback>
        </mc:AlternateContent>
        <p:cxnSp>
          <p:nvCxnSpPr>
            <p:cNvPr id="14" name="Straight Arrow Connector 13">
              <a:extLst>
                <a:ext uri="{FF2B5EF4-FFF2-40B4-BE49-F238E27FC236}">
                  <a16:creationId xmlns:a16="http://schemas.microsoft.com/office/drawing/2014/main" id="{00A10A30-B020-2F4F-8D73-1AF7C0E2BB11}"/>
                </a:ext>
              </a:extLst>
            </p:cNvPr>
            <p:cNvCxnSpPr/>
            <p:nvPr/>
          </p:nvCxnSpPr>
          <p:spPr>
            <a:xfrm flipV="1">
              <a:off x="2146716" y="2945972"/>
              <a:ext cx="175339" cy="35396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15" name="TextBox 14">
                  <a:extLst>
                    <a:ext uri="{FF2B5EF4-FFF2-40B4-BE49-F238E27FC236}">
                      <a16:creationId xmlns:a16="http://schemas.microsoft.com/office/drawing/2014/main" id="{664A5E17-D134-F94F-9F55-AF7ED8EB3B6D}"/>
                    </a:ext>
                  </a:extLst>
                </p:cNvPr>
                <p:cNvSpPr txBox="1"/>
                <p:nvPr/>
              </p:nvSpPr>
              <p:spPr>
                <a:xfrm>
                  <a:off x="2322055" y="2808780"/>
                  <a:ext cx="139462" cy="215444"/>
                </a:xfrm>
                <a:prstGeom prst="rect">
                  <a:avLst/>
                </a:prstGeom>
                <a:noFill/>
              </p:spPr>
              <p:txBody>
                <a:bodyPr wrap="none" lIns="0" tIns="0" rIns="0" bIns="0" rtlCol="0">
                  <a:spAutoFit/>
                </a:bodyPr>
                <a:lstStyle/>
                <a:p>
                  <a:pPr/>
                  <a14:m>
                    <m:oMathPara xmlns:m="http://schemas.openxmlformats.org/officeDocument/2006/math">
                      <m:oMath>
                        <m:r>
                          <a:rPr lang="en-US" sz="1400" b="0" i="1" smtClean="0">
                            <a:latin typeface="Cambria Math" panose="02040503050406030204" pitchFamily="18" charset="0"/>
                          </a:rPr>
                          <m:t>0</m:t>
                        </m:r>
                      </m:oMath>
                    </m:oMathPara>
                  </a14:m>
                  <a:endParaRPr lang="en-US" sz="1400" dirty="0"/>
                </a:p>
              </p:txBody>
            </p:sp>
          </mc:Choice>
          <mc:Fallback xmlns="">
            <p:sp>
              <p:nvSpPr>
                <p:cNvPr id="15" name="TextBox 14">
                  <a:extLst>
                    <a:ext uri="{FF2B5EF4-FFF2-40B4-BE49-F238E27FC236}">
                      <a16:creationId xmlns:a16="http://schemas.microsoft.com/office/drawing/2014/main" id="{664A5E17-D134-F94F-9F55-AF7ED8EB3B6D}"/>
                    </a:ext>
                  </a:extLst>
                </p:cNvPr>
                <p:cNvSpPr txBox="1">
                  <a:spLocks noRot="1" noChangeAspect="1" noMove="1" noResize="1" noEditPoints="1" noAdjustHandles="1" noChangeArrowheads="1" noChangeShapeType="1" noTextEdit="1"/>
                </p:cNvSpPr>
                <p:nvPr/>
              </p:nvSpPr>
              <p:spPr>
                <a:xfrm>
                  <a:off x="2322055" y="2808780"/>
                  <a:ext cx="139462" cy="215444"/>
                </a:xfrm>
                <a:prstGeom prst="rect">
                  <a:avLst/>
                </a:prstGeom>
                <a:blipFill>
                  <a:blip r:embed="rId7"/>
                  <a:stretch>
                    <a:fillRect l="-16667" r="-25000"/>
                  </a:stretch>
                </a:blipFill>
              </p:spPr>
              <p:txBody>
                <a:bodyPr/>
                <a:lstStyle/>
                <a:p>
                  <a:r>
                    <a:rPr lang="en-US">
                      <a:noFill/>
                    </a:rPr>
                    <a:t> </a:t>
                  </a:r>
                </a:p>
              </p:txBody>
            </p:sp>
          </mc:Fallback>
        </mc:AlternateContent>
      </p:grpSp>
    </p:spTree>
    <p:extLst>
      <p:ext uri="{BB962C8B-B14F-4D97-AF65-F5344CB8AC3E}">
        <p14:creationId xmlns:p14="http://schemas.microsoft.com/office/powerpoint/2010/main" val="292639839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76C660BB-F3B0-EC4B-946D-278DCD5F808B}"/>
              </a:ext>
            </a:extLst>
          </p:cNvPr>
          <p:cNvSpPr txBox="1"/>
          <p:nvPr/>
        </p:nvSpPr>
        <p:spPr>
          <a:xfrm>
            <a:off x="277906" y="197224"/>
            <a:ext cx="11116235" cy="892552"/>
          </a:xfrm>
          <a:prstGeom prst="rect">
            <a:avLst/>
          </a:prstGeom>
          <a:noFill/>
        </p:spPr>
        <p:txBody>
          <a:bodyPr wrap="square" rtlCol="0">
            <a:spAutoFit/>
          </a:bodyPr>
          <a:lstStyle/>
          <a:p>
            <a:r>
              <a:rPr lang="en-US" sz="2600" dirty="0">
                <a:latin typeface="Times New Roman" panose="02020603050405020304" pitchFamily="18" charset="0"/>
                <a:cs typeface="Times New Roman" panose="02020603050405020304" pitchFamily="18" charset="0"/>
              </a:rPr>
              <a:t>Motion in 2D</a:t>
            </a:r>
          </a:p>
          <a:p>
            <a:r>
              <a:rPr lang="en-US" sz="2600" dirty="0">
                <a:latin typeface="Times New Roman" panose="02020603050405020304" pitchFamily="18" charset="0"/>
                <a:cs typeface="Times New Roman" panose="02020603050405020304" pitchFamily="18" charset="0"/>
              </a:rPr>
              <a:t>	- projectile motion</a:t>
            </a:r>
          </a:p>
        </p:txBody>
      </p:sp>
      <p:sp>
        <p:nvSpPr>
          <p:cNvPr id="3" name="Rectangle 2">
            <a:extLst>
              <a:ext uri="{FF2B5EF4-FFF2-40B4-BE49-F238E27FC236}">
                <a16:creationId xmlns:a16="http://schemas.microsoft.com/office/drawing/2014/main" id="{0F1A186C-CC89-1644-8120-71B4099C59ED}"/>
              </a:ext>
            </a:extLst>
          </p:cNvPr>
          <p:cNvSpPr/>
          <p:nvPr/>
        </p:nvSpPr>
        <p:spPr>
          <a:xfrm>
            <a:off x="277906" y="1250162"/>
            <a:ext cx="3012363" cy="369332"/>
          </a:xfrm>
          <a:prstGeom prst="rect">
            <a:avLst/>
          </a:prstGeom>
        </p:spPr>
        <p:txBody>
          <a:bodyPr wrap="none">
            <a:spAutoFit/>
          </a:bodyPr>
          <a:lstStyle/>
          <a:p>
            <a:r>
              <a:rPr lang="en-US" dirty="0">
                <a:latin typeface="Times New Roman" panose="02020603050405020304" pitchFamily="18" charset="0"/>
                <a:cs typeface="Times New Roman" panose="02020603050405020304" pitchFamily="18" charset="0"/>
              </a:rPr>
              <a:t>Example 6 solution continued:</a:t>
            </a:r>
          </a:p>
        </p:txBody>
      </p:sp>
      <mc:AlternateContent xmlns:mc="http://schemas.openxmlformats.org/markup-compatibility/2006" xmlns:a14="http://schemas.microsoft.com/office/drawing/2010/main">
        <mc:Choice Requires="a14">
          <p:sp>
            <p:nvSpPr>
              <p:cNvPr id="2" name="Rectangle 1">
                <a:extLst>
                  <a:ext uri="{FF2B5EF4-FFF2-40B4-BE49-F238E27FC236}">
                    <a16:creationId xmlns:a16="http://schemas.microsoft.com/office/drawing/2014/main" id="{F507B434-2265-1C40-B716-5C7EEB51EC9C}"/>
                  </a:ext>
                </a:extLst>
              </p:cNvPr>
              <p:cNvSpPr/>
              <p:nvPr/>
            </p:nvSpPr>
            <p:spPr>
              <a:xfrm>
                <a:off x="277906" y="1689362"/>
                <a:ext cx="11304494" cy="1505605"/>
              </a:xfrm>
              <a:prstGeom prst="rect">
                <a:avLst/>
              </a:prstGeom>
            </p:spPr>
            <p:txBody>
              <a:bodyPr wrap="square">
                <a:spAutoFit/>
              </a:bodyPr>
              <a:lstStyle/>
              <a:p>
                <a:pPr marL="285750" indent="-285750">
                  <a:buFont typeface="Arial" panose="020B0604020202020204" pitchFamily="34" charset="0"/>
                  <a:buChar char="•"/>
                </a:pPr>
                <a:r>
                  <a:rPr lang="en-US" dirty="0">
                    <a:latin typeface="Times New Roman" panose="02020603050405020304" pitchFamily="18" charset="0"/>
                    <a:cs typeface="Times New Roman" panose="02020603050405020304" pitchFamily="18" charset="0"/>
                  </a:rPr>
                  <a:t>The horizontal trajectory is, for the initial speed of the coyote off of the cliff, </a:t>
                </a:r>
                <a14:m>
                  <m:oMath xmlns:m="http://schemas.openxmlformats.org/officeDocument/2006/math">
                    <m:sSub>
                      <m:sSubPr>
                        <m:ctrlPr>
                          <a:rPr lang="en-US" i="1">
                            <a:latin typeface="Cambria Math" panose="02040503050406030204" pitchFamily="18" charset="0"/>
                          </a:rPr>
                        </m:ctrlPr>
                      </m:sSubPr>
                      <m:e>
                        <m:r>
                          <a:rPr lang="en-US" i="1">
                            <a:latin typeface="Cambria Math" panose="02040503050406030204" pitchFamily="18" charset="0"/>
                          </a:rPr>
                          <m:t>𝑣</m:t>
                        </m:r>
                      </m:e>
                      <m:sub>
                        <m:r>
                          <a:rPr lang="en-US" b="0" i="1" smtClean="0">
                            <a:latin typeface="Cambria Math" panose="02040503050406030204" pitchFamily="18" charset="0"/>
                          </a:rPr>
                          <m:t>𝑖</m:t>
                        </m:r>
                        <m:r>
                          <a:rPr lang="en-US" i="1">
                            <a:latin typeface="Cambria Math" panose="02040503050406030204" pitchFamily="18" charset="0"/>
                          </a:rPr>
                          <m:t>𝑥</m:t>
                        </m:r>
                      </m:sub>
                    </m:sSub>
                    <m:r>
                      <a:rPr lang="en-US" b="0" i="1" smtClean="0">
                        <a:latin typeface="Cambria Math" panose="02040503050406030204" pitchFamily="18" charset="0"/>
                      </a:rPr>
                      <m:t>=</m:t>
                    </m:r>
                    <m:r>
                      <a:rPr lang="en-US" i="1">
                        <a:latin typeface="Cambria Math" panose="02040503050406030204" pitchFamily="18" charset="0"/>
                        <a:ea typeface="Cambria Math" panose="02040503050406030204" pitchFamily="18" charset="0"/>
                      </a:rPr>
                      <m:t>46.5</m:t>
                    </m:r>
                    <m:box>
                      <m:boxPr>
                        <m:ctrlPr>
                          <a:rPr lang="en-US" i="1">
                            <a:latin typeface="Cambria Math" panose="02040503050406030204" pitchFamily="18" charset="0"/>
                            <a:ea typeface="Cambria Math" panose="02040503050406030204" pitchFamily="18" charset="0"/>
                          </a:rPr>
                        </m:ctrlPr>
                      </m:boxPr>
                      <m:e>
                        <m:f>
                          <m:fPr>
                            <m:ctrlPr>
                              <a:rPr lang="en-US" i="1">
                                <a:latin typeface="Cambria Math" panose="02040503050406030204" pitchFamily="18" charset="0"/>
                                <a:ea typeface="Cambria Math" panose="02040503050406030204" pitchFamily="18" charset="0"/>
                              </a:rPr>
                            </m:ctrlPr>
                          </m:fPr>
                          <m:num>
                            <m:r>
                              <a:rPr lang="en-US" i="1">
                                <a:latin typeface="Cambria Math" panose="02040503050406030204" pitchFamily="18" charset="0"/>
                                <a:ea typeface="Cambria Math" panose="02040503050406030204" pitchFamily="18" charset="0"/>
                              </a:rPr>
                              <m:t>𝑚</m:t>
                            </m:r>
                          </m:num>
                          <m:den>
                            <m:r>
                              <a:rPr lang="en-US" i="1">
                                <a:latin typeface="Cambria Math" panose="02040503050406030204" pitchFamily="18" charset="0"/>
                                <a:ea typeface="Cambria Math" panose="02040503050406030204" pitchFamily="18" charset="0"/>
                              </a:rPr>
                              <m:t>𝑠</m:t>
                            </m:r>
                          </m:den>
                        </m:f>
                      </m:e>
                    </m:box>
                  </m:oMath>
                </a14:m>
                <a:r>
                  <a:rPr lang="en-US" dirty="0">
                    <a:latin typeface="Times New Roman" panose="02020603050405020304" pitchFamily="18" charset="0"/>
                    <a:cs typeface="Times New Roman" panose="02020603050405020304" pitchFamily="18" charset="0"/>
                  </a:rPr>
                  <a:t> and assuming that the coyote’s skates </a:t>
                </a:r>
                <a:r>
                  <a:rPr lang="en-US" dirty="0">
                    <a:solidFill>
                      <a:srgbClr val="00B050"/>
                    </a:solidFill>
                    <a:latin typeface="Times New Roman" panose="02020603050405020304" pitchFamily="18" charset="0"/>
                    <a:cs typeface="Times New Roman" panose="02020603050405020304" pitchFamily="18" charset="0"/>
                  </a:rPr>
                  <a:t>turn off</a:t>
                </a:r>
                <a:r>
                  <a:rPr lang="en-US" dirty="0">
                    <a:latin typeface="Times New Roman" panose="02020603050405020304" pitchFamily="18" charset="0"/>
                    <a:cs typeface="Times New Roman" panose="02020603050405020304" pitchFamily="18" charset="0"/>
                  </a:rPr>
                  <a:t>.</a:t>
                </a:r>
              </a:p>
              <a:p>
                <a:pPr marL="285750" indent="-285750">
                  <a:buFont typeface="Arial" panose="020B0604020202020204" pitchFamily="34" charset="0"/>
                  <a:buChar char="•"/>
                </a:pPr>
                <a:endParaRPr lang="en-US" dirty="0">
                  <a:latin typeface="Times New Roman" panose="02020603050405020304" pitchFamily="18" charset="0"/>
                  <a:cs typeface="Times New Roman" panose="02020603050405020304" pitchFamily="18" charset="0"/>
                </a:endParaRPr>
              </a:p>
              <a:p>
                <a:pPr marL="285750" indent="-285750">
                  <a:buFont typeface="Arial" panose="020B0604020202020204" pitchFamily="34" charset="0"/>
                  <a:buChar char="•"/>
                </a:pPr>
                <a:endParaRPr lang="en-US" dirty="0">
                  <a:latin typeface="Times New Roman" panose="02020603050405020304" pitchFamily="18" charset="0"/>
                  <a:cs typeface="Times New Roman" panose="02020603050405020304" pitchFamily="18" charset="0"/>
                </a:endParaRPr>
              </a:p>
              <a:p>
                <a:endParaRPr lang="en-US" dirty="0">
                  <a:latin typeface="Times New Roman" panose="02020603050405020304" pitchFamily="18" charset="0"/>
                  <a:cs typeface="Times New Roman" panose="02020603050405020304" pitchFamily="18" charset="0"/>
                </a:endParaRPr>
              </a:p>
            </p:txBody>
          </p:sp>
        </mc:Choice>
        <mc:Fallback xmlns="">
          <p:sp>
            <p:nvSpPr>
              <p:cNvPr id="2" name="Rectangle 1">
                <a:extLst>
                  <a:ext uri="{FF2B5EF4-FFF2-40B4-BE49-F238E27FC236}">
                    <a16:creationId xmlns:a16="http://schemas.microsoft.com/office/drawing/2014/main" id="{F507B434-2265-1C40-B716-5C7EEB51EC9C}"/>
                  </a:ext>
                </a:extLst>
              </p:cNvPr>
              <p:cNvSpPr>
                <a:spLocks noRot="1" noChangeAspect="1" noMove="1" noResize="1" noEditPoints="1" noAdjustHandles="1" noChangeArrowheads="1" noChangeShapeType="1" noTextEdit="1"/>
              </p:cNvSpPr>
              <p:nvPr/>
            </p:nvSpPr>
            <p:spPr>
              <a:xfrm>
                <a:off x="277906" y="1689362"/>
                <a:ext cx="11304494" cy="1505605"/>
              </a:xfrm>
              <a:prstGeom prst="rect">
                <a:avLst/>
              </a:prstGeom>
              <a:blipFill>
                <a:blip r:embed="rId2"/>
                <a:stretch>
                  <a:fillRect l="-337" t="-833"/>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54" name="TextBox 53">
                <a:extLst>
                  <a:ext uri="{FF2B5EF4-FFF2-40B4-BE49-F238E27FC236}">
                    <a16:creationId xmlns:a16="http://schemas.microsoft.com/office/drawing/2014/main" id="{A0987D12-EA49-224C-B465-9F736124D927}"/>
                  </a:ext>
                </a:extLst>
              </p:cNvPr>
              <p:cNvSpPr txBox="1"/>
              <p:nvPr/>
            </p:nvSpPr>
            <p:spPr>
              <a:xfrm>
                <a:off x="6110514" y="5656721"/>
                <a:ext cx="4823885" cy="343171"/>
              </a:xfrm>
              <a:prstGeom prst="rect">
                <a:avLst/>
              </a:prstGeom>
              <a:noFill/>
            </p:spPr>
            <p:txBody>
              <a:bodyPr wrap="none" lIns="0" tIns="0" rIns="0" bIns="0" rtlCol="0">
                <a:spAutoFit/>
              </a:bodyPr>
              <a:lstStyle/>
              <a:p>
                <a:pPr/>
                <a14:m>
                  <m:oMathPara xmlns:m="http://schemas.openxmlformats.org/officeDocument/2006/math">
                    <m:o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𝑣</m:t>
                          </m:r>
                        </m:e>
                        <m:sub>
                          <m:r>
                            <a:rPr lang="en-US" b="0" i="1" smtClean="0">
                              <a:latin typeface="Cambria Math" panose="02040503050406030204" pitchFamily="18" charset="0"/>
                            </a:rPr>
                            <m:t>𝑓𝑥</m:t>
                          </m:r>
                        </m:sub>
                      </m:sSub>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𝑣</m:t>
                          </m:r>
                        </m:e>
                        <m:sub>
                          <m:r>
                            <a:rPr lang="en-US" b="0" i="1" smtClean="0">
                              <a:latin typeface="Cambria Math" panose="02040503050406030204" pitchFamily="18" charset="0"/>
                            </a:rPr>
                            <m:t>𝑖𝑥</m:t>
                          </m:r>
                        </m:sub>
                      </m:sSub>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𝑎</m:t>
                          </m:r>
                        </m:e>
                        <m:sub>
                          <m:r>
                            <a:rPr lang="en-US" b="0" i="1" smtClean="0">
                              <a:latin typeface="Cambria Math" panose="02040503050406030204" pitchFamily="18" charset="0"/>
                            </a:rPr>
                            <m:t>𝑥</m:t>
                          </m:r>
                        </m:sub>
                      </m:sSub>
                      <m:r>
                        <a:rPr lang="en-US" b="0" i="1" smtClean="0">
                          <a:latin typeface="Cambria Math" panose="02040503050406030204" pitchFamily="18" charset="0"/>
                        </a:rPr>
                        <m:t>𝑡</m:t>
                      </m:r>
                      <m:r>
                        <a:rPr lang="en-US" b="0" i="1" smtClean="0">
                          <a:latin typeface="Cambria Math" panose="02040503050406030204" pitchFamily="18" charset="0"/>
                        </a:rPr>
                        <m:t>=46.5</m:t>
                      </m:r>
                      <m:box>
                        <m:boxPr>
                          <m:ctrlPr>
                            <a:rPr lang="en-US" b="0" i="1" smtClean="0">
                              <a:latin typeface="Cambria Math" panose="02040503050406030204" pitchFamily="18" charset="0"/>
                            </a:rPr>
                          </m:ctrlPr>
                        </m:boxPr>
                        <m:e>
                          <m:f>
                            <m:fPr>
                              <m:ctrlPr>
                                <a:rPr lang="en-US" b="0" i="1" smtClean="0">
                                  <a:latin typeface="Cambria Math" panose="02040503050406030204" pitchFamily="18" charset="0"/>
                                </a:rPr>
                              </m:ctrlPr>
                            </m:fPr>
                            <m:num>
                              <m:r>
                                <a:rPr lang="en-US" b="0" i="1" smtClean="0">
                                  <a:latin typeface="Cambria Math" panose="02040503050406030204" pitchFamily="18" charset="0"/>
                                </a:rPr>
                                <m:t>𝑚</m:t>
                              </m:r>
                            </m:num>
                            <m:den>
                              <m:r>
                                <a:rPr lang="en-US" b="0" i="1" smtClean="0">
                                  <a:latin typeface="Cambria Math" panose="02040503050406030204" pitchFamily="18" charset="0"/>
                                </a:rPr>
                                <m:t>𝑠</m:t>
                              </m:r>
                            </m:den>
                          </m:f>
                        </m:e>
                      </m:box>
                      <m:r>
                        <a:rPr lang="en-US" b="0" i="1" smtClean="0">
                          <a:latin typeface="Cambria Math" panose="02040503050406030204" pitchFamily="18" charset="0"/>
                        </a:rPr>
                        <m:t>+</m:t>
                      </m:r>
                      <m:d>
                        <m:dPr>
                          <m:ctrlPr>
                            <a:rPr lang="en-US" i="1">
                              <a:latin typeface="Cambria Math" panose="02040503050406030204" pitchFamily="18" charset="0"/>
                              <a:ea typeface="Cambria Math" panose="02040503050406030204" pitchFamily="18" charset="0"/>
                              <a:cs typeface="Times New Roman" panose="02020603050405020304" pitchFamily="18" charset="0"/>
                            </a:rPr>
                          </m:ctrlPr>
                        </m:dPr>
                        <m:e>
                          <m:r>
                            <a:rPr lang="en-US" i="1">
                              <a:latin typeface="Cambria Math" panose="02040503050406030204" pitchFamily="18" charset="0"/>
                              <a:ea typeface="Cambria Math" panose="02040503050406030204" pitchFamily="18" charset="0"/>
                              <a:cs typeface="Times New Roman" panose="02020603050405020304" pitchFamily="18" charset="0"/>
                            </a:rPr>
                            <m:t>15</m:t>
                          </m:r>
                          <m:box>
                            <m:boxPr>
                              <m:ctrlPr>
                                <a:rPr lang="en-US" i="1">
                                  <a:latin typeface="Cambria Math" panose="02040503050406030204" pitchFamily="18" charset="0"/>
                                  <a:ea typeface="Cambria Math" panose="02040503050406030204" pitchFamily="18" charset="0"/>
                                  <a:cs typeface="Times New Roman" panose="02020603050405020304" pitchFamily="18" charset="0"/>
                                </a:rPr>
                              </m:ctrlPr>
                            </m:boxPr>
                            <m:e>
                              <m:f>
                                <m:fPr>
                                  <m:ctrlPr>
                                    <a:rPr lang="en-US" i="1">
                                      <a:latin typeface="Cambria Math" panose="02040503050406030204" pitchFamily="18" charset="0"/>
                                      <a:ea typeface="Cambria Math" panose="02040503050406030204" pitchFamily="18" charset="0"/>
                                      <a:cs typeface="Times New Roman" panose="02020603050405020304" pitchFamily="18" charset="0"/>
                                    </a:rPr>
                                  </m:ctrlPr>
                                </m:fPr>
                                <m:num>
                                  <m:r>
                                    <a:rPr lang="en-US" i="1">
                                      <a:latin typeface="Cambria Math" panose="02040503050406030204" pitchFamily="18" charset="0"/>
                                      <a:ea typeface="Cambria Math" panose="02040503050406030204" pitchFamily="18" charset="0"/>
                                      <a:cs typeface="Times New Roman" panose="02020603050405020304" pitchFamily="18" charset="0"/>
                                    </a:rPr>
                                    <m:t>𝑚</m:t>
                                  </m:r>
                                </m:num>
                                <m:den>
                                  <m:sSup>
                                    <m:sSupPr>
                                      <m:ctrlPr>
                                        <a:rPr lang="en-US" i="1">
                                          <a:latin typeface="Cambria Math" panose="02040503050406030204" pitchFamily="18" charset="0"/>
                                          <a:ea typeface="Cambria Math" panose="02040503050406030204" pitchFamily="18" charset="0"/>
                                          <a:cs typeface="Times New Roman" panose="02020603050405020304" pitchFamily="18" charset="0"/>
                                        </a:rPr>
                                      </m:ctrlPr>
                                    </m:sSupPr>
                                    <m:e>
                                      <m:r>
                                        <a:rPr lang="en-US" i="1">
                                          <a:latin typeface="Cambria Math" panose="02040503050406030204" pitchFamily="18" charset="0"/>
                                          <a:ea typeface="Cambria Math" panose="02040503050406030204" pitchFamily="18" charset="0"/>
                                          <a:cs typeface="Times New Roman" panose="02020603050405020304" pitchFamily="18" charset="0"/>
                                        </a:rPr>
                                        <m:t>𝑠</m:t>
                                      </m:r>
                                    </m:e>
                                    <m:sup>
                                      <m:r>
                                        <a:rPr lang="en-US" i="1">
                                          <a:latin typeface="Cambria Math" panose="02040503050406030204" pitchFamily="18" charset="0"/>
                                          <a:ea typeface="Cambria Math" panose="02040503050406030204" pitchFamily="18" charset="0"/>
                                          <a:cs typeface="Times New Roman" panose="02020603050405020304" pitchFamily="18" charset="0"/>
                                        </a:rPr>
                                        <m:t>2</m:t>
                                      </m:r>
                                    </m:sup>
                                  </m:sSup>
                                </m:den>
                              </m:f>
                            </m:e>
                          </m:box>
                          <m:r>
                            <a:rPr lang="en-US" i="1">
                              <a:latin typeface="Cambria Math" panose="02040503050406030204" pitchFamily="18" charset="0"/>
                              <a:ea typeface="Cambria Math" panose="02040503050406030204" pitchFamily="18" charset="0"/>
                              <a:cs typeface="Times New Roman" panose="02020603050405020304" pitchFamily="18" charset="0"/>
                            </a:rPr>
                            <m:t>×4.5</m:t>
                          </m:r>
                          <m:r>
                            <a:rPr lang="en-US" i="1">
                              <a:latin typeface="Cambria Math" panose="02040503050406030204" pitchFamily="18" charset="0"/>
                              <a:ea typeface="Cambria Math" panose="02040503050406030204" pitchFamily="18" charset="0"/>
                              <a:cs typeface="Times New Roman" panose="02020603050405020304" pitchFamily="18" charset="0"/>
                            </a:rPr>
                            <m:t>𝑠</m:t>
                          </m:r>
                        </m:e>
                      </m:d>
                      <m:r>
                        <a:rPr lang="en-US" b="0" i="1" smtClean="0">
                          <a:latin typeface="Cambria Math" panose="02040503050406030204" pitchFamily="18" charset="0"/>
                        </a:rPr>
                        <m:t>=114</m:t>
                      </m:r>
                      <m:box>
                        <m:boxPr>
                          <m:ctrlPr>
                            <a:rPr lang="en-US" b="0" i="1" smtClean="0">
                              <a:latin typeface="Cambria Math" panose="02040503050406030204" pitchFamily="18" charset="0"/>
                            </a:rPr>
                          </m:ctrlPr>
                        </m:boxPr>
                        <m:e>
                          <m:f>
                            <m:fPr>
                              <m:ctrlPr>
                                <a:rPr lang="en-US" b="0" i="1" smtClean="0">
                                  <a:latin typeface="Cambria Math" panose="02040503050406030204" pitchFamily="18" charset="0"/>
                                </a:rPr>
                              </m:ctrlPr>
                            </m:fPr>
                            <m:num>
                              <m:r>
                                <a:rPr lang="en-US" b="0" i="1" smtClean="0">
                                  <a:latin typeface="Cambria Math" panose="02040503050406030204" pitchFamily="18" charset="0"/>
                                </a:rPr>
                                <m:t>𝑚</m:t>
                              </m:r>
                            </m:num>
                            <m:den>
                              <m:r>
                                <a:rPr lang="en-US" b="0" i="1" smtClean="0">
                                  <a:latin typeface="Cambria Math" panose="02040503050406030204" pitchFamily="18" charset="0"/>
                                </a:rPr>
                                <m:t>𝑠</m:t>
                              </m:r>
                            </m:den>
                          </m:f>
                        </m:e>
                      </m:box>
                    </m:oMath>
                  </m:oMathPara>
                </a14:m>
                <a:endParaRPr lang="en-US" dirty="0"/>
              </a:p>
            </p:txBody>
          </p:sp>
        </mc:Choice>
        <mc:Fallback xmlns="">
          <p:sp>
            <p:nvSpPr>
              <p:cNvPr id="54" name="TextBox 53">
                <a:extLst>
                  <a:ext uri="{FF2B5EF4-FFF2-40B4-BE49-F238E27FC236}">
                    <a16:creationId xmlns:a16="http://schemas.microsoft.com/office/drawing/2014/main" id="{A0987D12-EA49-224C-B465-9F736124D927}"/>
                  </a:ext>
                </a:extLst>
              </p:cNvPr>
              <p:cNvSpPr txBox="1">
                <a:spLocks noRot="1" noChangeAspect="1" noMove="1" noResize="1" noEditPoints="1" noAdjustHandles="1" noChangeArrowheads="1" noChangeShapeType="1" noTextEdit="1"/>
              </p:cNvSpPr>
              <p:nvPr/>
            </p:nvSpPr>
            <p:spPr>
              <a:xfrm>
                <a:off x="6110514" y="5656721"/>
                <a:ext cx="4823885" cy="343171"/>
              </a:xfrm>
              <a:prstGeom prst="rect">
                <a:avLst/>
              </a:prstGeom>
              <a:blipFill>
                <a:blip r:embed="rId3"/>
                <a:stretch>
                  <a:fillRect b="-17857"/>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60" name="Rectangle 59">
                <a:extLst>
                  <a:ext uri="{FF2B5EF4-FFF2-40B4-BE49-F238E27FC236}">
                    <a16:creationId xmlns:a16="http://schemas.microsoft.com/office/drawing/2014/main" id="{A51AE731-589B-1946-9D12-C7F5C3AB2F24}"/>
                  </a:ext>
                </a:extLst>
              </p:cNvPr>
              <p:cNvSpPr/>
              <p:nvPr/>
            </p:nvSpPr>
            <p:spPr>
              <a:xfrm>
                <a:off x="277905" y="3161271"/>
                <a:ext cx="11116235" cy="674608"/>
              </a:xfrm>
              <a:prstGeom prst="rect">
                <a:avLst/>
              </a:prstGeom>
            </p:spPr>
            <p:txBody>
              <a:bodyPr wrap="square">
                <a:spAutoFit/>
              </a:bodyPr>
              <a:lstStyle/>
              <a:p>
                <a:pPr marL="285750" indent="-285750">
                  <a:buFont typeface="Arial" panose="020B0604020202020204" pitchFamily="34" charset="0"/>
                  <a:buChar char="•"/>
                </a:pPr>
                <a:r>
                  <a:rPr lang="en-US" dirty="0">
                    <a:latin typeface="Times New Roman" panose="02020603050405020304" pitchFamily="18" charset="0"/>
                    <a:cs typeface="Times New Roman" panose="02020603050405020304" pitchFamily="18" charset="0"/>
                  </a:rPr>
                  <a:t>The horizontal trajectory is, for the initial speed of the coyote off of the cliff, </a:t>
                </a:r>
                <a14:m>
                  <m:oMath xmlns:m="http://schemas.openxmlformats.org/officeDocument/2006/math">
                    <m:sSub>
                      <m:sSubPr>
                        <m:ctrlPr>
                          <a:rPr lang="en-US" i="1">
                            <a:latin typeface="Cambria Math" panose="02040503050406030204" pitchFamily="18" charset="0"/>
                          </a:rPr>
                        </m:ctrlPr>
                      </m:sSubPr>
                      <m:e>
                        <m:r>
                          <a:rPr lang="en-US" i="1">
                            <a:latin typeface="Cambria Math" panose="02040503050406030204" pitchFamily="18" charset="0"/>
                          </a:rPr>
                          <m:t>𝑣</m:t>
                        </m:r>
                      </m:e>
                      <m:sub>
                        <m:r>
                          <a:rPr lang="en-US" i="1">
                            <a:latin typeface="Cambria Math" panose="02040503050406030204" pitchFamily="18" charset="0"/>
                          </a:rPr>
                          <m:t>𝑖𝑥</m:t>
                        </m:r>
                      </m:sub>
                    </m:sSub>
                    <m:r>
                      <a:rPr lang="en-US" i="1">
                        <a:latin typeface="Cambria Math" panose="02040503050406030204" pitchFamily="18" charset="0"/>
                      </a:rPr>
                      <m:t>=</m:t>
                    </m:r>
                    <m:r>
                      <a:rPr lang="en-US" i="1">
                        <a:latin typeface="Cambria Math" panose="02040503050406030204" pitchFamily="18" charset="0"/>
                        <a:ea typeface="Cambria Math" panose="02040503050406030204" pitchFamily="18" charset="0"/>
                      </a:rPr>
                      <m:t>46.5</m:t>
                    </m:r>
                    <m:box>
                      <m:boxPr>
                        <m:ctrlPr>
                          <a:rPr lang="en-US" i="1">
                            <a:latin typeface="Cambria Math" panose="02040503050406030204" pitchFamily="18" charset="0"/>
                            <a:ea typeface="Cambria Math" panose="02040503050406030204" pitchFamily="18" charset="0"/>
                          </a:rPr>
                        </m:ctrlPr>
                      </m:boxPr>
                      <m:e>
                        <m:f>
                          <m:fPr>
                            <m:ctrlPr>
                              <a:rPr lang="en-US" i="1">
                                <a:latin typeface="Cambria Math" panose="02040503050406030204" pitchFamily="18" charset="0"/>
                                <a:ea typeface="Cambria Math" panose="02040503050406030204" pitchFamily="18" charset="0"/>
                              </a:rPr>
                            </m:ctrlPr>
                          </m:fPr>
                          <m:num>
                            <m:r>
                              <a:rPr lang="en-US" i="1">
                                <a:latin typeface="Cambria Math" panose="02040503050406030204" pitchFamily="18" charset="0"/>
                                <a:ea typeface="Cambria Math" panose="02040503050406030204" pitchFamily="18" charset="0"/>
                              </a:rPr>
                              <m:t>𝑚</m:t>
                            </m:r>
                          </m:num>
                          <m:den>
                            <m:r>
                              <a:rPr lang="en-US" i="1">
                                <a:latin typeface="Cambria Math" panose="02040503050406030204" pitchFamily="18" charset="0"/>
                                <a:ea typeface="Cambria Math" panose="02040503050406030204" pitchFamily="18" charset="0"/>
                              </a:rPr>
                              <m:t>𝑠</m:t>
                            </m:r>
                          </m:den>
                        </m:f>
                      </m:e>
                    </m:box>
                  </m:oMath>
                </a14:m>
                <a:r>
                  <a:rPr lang="en-US" dirty="0">
                    <a:latin typeface="Times New Roman" panose="02020603050405020304" pitchFamily="18" charset="0"/>
                    <a:cs typeface="Times New Roman" panose="02020603050405020304" pitchFamily="18" charset="0"/>
                  </a:rPr>
                  <a:t> and assuming that the coyote’s skate’s acceleration </a:t>
                </a:r>
                <a:r>
                  <a:rPr lang="en-US" dirty="0">
                    <a:solidFill>
                      <a:srgbClr val="00B0F0"/>
                    </a:solidFill>
                    <a:latin typeface="Times New Roman" panose="02020603050405020304" pitchFamily="18" charset="0"/>
                    <a:cs typeface="Times New Roman" panose="02020603050405020304" pitchFamily="18" charset="0"/>
                  </a:rPr>
                  <a:t>remains horizontal and operational</a:t>
                </a:r>
                <a:r>
                  <a:rPr lang="en-US" dirty="0">
                    <a:latin typeface="Times New Roman" panose="02020603050405020304" pitchFamily="18" charset="0"/>
                    <a:cs typeface="Times New Roman" panose="02020603050405020304" pitchFamily="18" charset="0"/>
                  </a:rPr>
                  <a:t>.</a:t>
                </a:r>
              </a:p>
            </p:txBody>
          </p:sp>
        </mc:Choice>
        <mc:Fallback xmlns="">
          <p:sp>
            <p:nvSpPr>
              <p:cNvPr id="60" name="Rectangle 59">
                <a:extLst>
                  <a:ext uri="{FF2B5EF4-FFF2-40B4-BE49-F238E27FC236}">
                    <a16:creationId xmlns:a16="http://schemas.microsoft.com/office/drawing/2014/main" id="{A51AE731-589B-1946-9D12-C7F5C3AB2F24}"/>
                  </a:ext>
                </a:extLst>
              </p:cNvPr>
              <p:cNvSpPr>
                <a:spLocks noRot="1" noChangeAspect="1" noMove="1" noResize="1" noEditPoints="1" noAdjustHandles="1" noChangeArrowheads="1" noChangeShapeType="1" noTextEdit="1"/>
              </p:cNvSpPr>
              <p:nvPr/>
            </p:nvSpPr>
            <p:spPr>
              <a:xfrm>
                <a:off x="277905" y="3161271"/>
                <a:ext cx="11116235" cy="674608"/>
              </a:xfrm>
              <a:prstGeom prst="rect">
                <a:avLst/>
              </a:prstGeom>
              <a:blipFill>
                <a:blip r:embed="rId4"/>
                <a:stretch>
                  <a:fillRect l="-342" t="-3704" b="-11111"/>
                </a:stretch>
              </a:blipFill>
            </p:spPr>
            <p:txBody>
              <a:bodyPr/>
              <a:lstStyle/>
              <a:p>
                <a:r>
                  <a:rPr lang="en-US">
                    <a:noFill/>
                  </a:rPr>
                  <a:t> </a:t>
                </a:r>
              </a:p>
            </p:txBody>
          </p:sp>
        </mc:Fallback>
      </mc:AlternateContent>
      <p:grpSp>
        <p:nvGrpSpPr>
          <p:cNvPr id="64" name="Group 63">
            <a:extLst>
              <a:ext uri="{FF2B5EF4-FFF2-40B4-BE49-F238E27FC236}">
                <a16:creationId xmlns:a16="http://schemas.microsoft.com/office/drawing/2014/main" id="{005975F7-DA23-1043-AE1D-84EA76B5812E}"/>
              </a:ext>
            </a:extLst>
          </p:cNvPr>
          <p:cNvGrpSpPr/>
          <p:nvPr/>
        </p:nvGrpSpPr>
        <p:grpSpPr>
          <a:xfrm>
            <a:off x="399603" y="3990717"/>
            <a:ext cx="9673302" cy="610936"/>
            <a:chOff x="999371" y="4665025"/>
            <a:chExt cx="9673302" cy="610936"/>
          </a:xfrm>
        </p:grpSpPr>
        <mc:AlternateContent xmlns:mc="http://schemas.openxmlformats.org/markup-compatibility/2006" xmlns:a14="http://schemas.microsoft.com/office/drawing/2010/main">
          <mc:Choice Requires="a14">
            <p:sp>
              <p:nvSpPr>
                <p:cNvPr id="61" name="Rectangle 60">
                  <a:extLst>
                    <a:ext uri="{FF2B5EF4-FFF2-40B4-BE49-F238E27FC236}">
                      <a16:creationId xmlns:a16="http://schemas.microsoft.com/office/drawing/2014/main" id="{2524A060-D312-B841-9CE1-74058B8C1475}"/>
                    </a:ext>
                  </a:extLst>
                </p:cNvPr>
                <p:cNvSpPr/>
                <p:nvPr/>
              </p:nvSpPr>
              <p:spPr>
                <a:xfrm>
                  <a:off x="999371" y="4665025"/>
                  <a:ext cx="9673302" cy="610936"/>
                </a:xfrm>
                <a:prstGeom prst="rect">
                  <a:avLst/>
                </a:prstGeom>
              </p:spPr>
              <p:txBody>
                <a:bodyPr wrap="square">
                  <a:spAutoFit/>
                </a:bodyPr>
                <a:lstStyle/>
                <a:p>
                  <a:pPr/>
                  <a14:m>
                    <m:oMathPara xmlns:m="http://schemas.openxmlformats.org/officeDocument/2006/math">
                      <m:oMath>
                        <m:sSub>
                          <m:sSubPr>
                            <m:ctrlPr>
                              <a:rPr lang="en-US" b="0" i="1" smtClean="0">
                                <a:latin typeface="Cambria Math" panose="02040503050406030204" pitchFamily="18" charset="0"/>
                                <a:cs typeface="Times New Roman" panose="02020603050405020304" pitchFamily="18" charset="0"/>
                              </a:rPr>
                            </m:ctrlPr>
                          </m:sSubPr>
                          <m:e>
                            <m:r>
                              <a:rPr lang="en-US" b="0" i="1" smtClean="0">
                                <a:latin typeface="Cambria Math" panose="02040503050406030204" pitchFamily="18" charset="0"/>
                                <a:cs typeface="Times New Roman" panose="02020603050405020304" pitchFamily="18" charset="0"/>
                              </a:rPr>
                              <m:t>𝑥</m:t>
                            </m:r>
                          </m:e>
                          <m:sub>
                            <m:r>
                              <a:rPr lang="en-US" i="1">
                                <a:latin typeface="Cambria Math" panose="02040503050406030204" pitchFamily="18" charset="0"/>
                                <a:cs typeface="Times New Roman" panose="02020603050405020304" pitchFamily="18" charset="0"/>
                              </a:rPr>
                              <m:t>𝑓</m:t>
                            </m:r>
                          </m:sub>
                        </m:sSub>
                        <m:r>
                          <a:rPr lang="en-US" i="1">
                            <a:latin typeface="Cambria Math" panose="02040503050406030204" pitchFamily="18" charset="0"/>
                            <a:cs typeface="Times New Roman" panose="02020603050405020304" pitchFamily="18" charset="0"/>
                          </a:rPr>
                          <m:t>=</m:t>
                        </m:r>
                        <m:sSub>
                          <m:sSubPr>
                            <m:ctrlPr>
                              <a:rPr lang="en-US" b="0" i="1" smtClean="0">
                                <a:latin typeface="Cambria Math" panose="02040503050406030204" pitchFamily="18" charset="0"/>
                                <a:cs typeface="Times New Roman" panose="02020603050405020304" pitchFamily="18" charset="0"/>
                              </a:rPr>
                            </m:ctrlPr>
                          </m:sSubPr>
                          <m:e>
                            <m:r>
                              <a:rPr lang="en-US" b="0" i="1" smtClean="0">
                                <a:latin typeface="Cambria Math" panose="02040503050406030204" pitchFamily="18" charset="0"/>
                                <a:cs typeface="Times New Roman" panose="02020603050405020304" pitchFamily="18" charset="0"/>
                              </a:rPr>
                              <m:t>𝑥</m:t>
                            </m:r>
                          </m:e>
                          <m:sub>
                            <m:r>
                              <a:rPr lang="en-US" i="1">
                                <a:latin typeface="Cambria Math" panose="02040503050406030204" pitchFamily="18" charset="0"/>
                                <a:cs typeface="Times New Roman" panose="02020603050405020304" pitchFamily="18" charset="0"/>
                              </a:rPr>
                              <m:t>𝑖</m:t>
                            </m:r>
                          </m:sub>
                        </m:sSub>
                        <m:r>
                          <a:rPr lang="en-US" i="1">
                            <a:latin typeface="Cambria Math" panose="02040503050406030204" pitchFamily="18" charset="0"/>
                            <a:cs typeface="Times New Roman" panose="02020603050405020304" pitchFamily="18" charset="0"/>
                          </a:rPr>
                          <m:t>+</m:t>
                        </m:r>
                        <m:sSub>
                          <m:sSubPr>
                            <m:ctrlPr>
                              <a:rPr lang="en-US" i="1">
                                <a:latin typeface="Cambria Math" panose="02040503050406030204" pitchFamily="18" charset="0"/>
                                <a:cs typeface="Times New Roman" panose="02020603050405020304" pitchFamily="18" charset="0"/>
                              </a:rPr>
                            </m:ctrlPr>
                          </m:sSubPr>
                          <m:e>
                            <m:r>
                              <a:rPr lang="en-US" i="1">
                                <a:latin typeface="Cambria Math" panose="02040503050406030204" pitchFamily="18" charset="0"/>
                                <a:cs typeface="Times New Roman" panose="02020603050405020304" pitchFamily="18" charset="0"/>
                              </a:rPr>
                              <m:t>𝑣</m:t>
                            </m:r>
                          </m:e>
                          <m:sub>
                            <m:r>
                              <a:rPr lang="en-US" i="1">
                                <a:latin typeface="Cambria Math" panose="02040503050406030204" pitchFamily="18" charset="0"/>
                                <a:cs typeface="Times New Roman" panose="02020603050405020304" pitchFamily="18" charset="0"/>
                              </a:rPr>
                              <m:t>𝑖</m:t>
                            </m:r>
                            <m:r>
                              <a:rPr lang="en-US" b="0" i="1" smtClean="0">
                                <a:latin typeface="Cambria Math" panose="02040503050406030204" pitchFamily="18" charset="0"/>
                                <a:cs typeface="Times New Roman" panose="02020603050405020304" pitchFamily="18" charset="0"/>
                              </a:rPr>
                              <m:t>𝑥</m:t>
                            </m:r>
                          </m:sub>
                        </m:sSub>
                        <m:r>
                          <a:rPr lang="en-US" i="1">
                            <a:latin typeface="Cambria Math" panose="02040503050406030204" pitchFamily="18" charset="0"/>
                            <a:cs typeface="Times New Roman" panose="02020603050405020304" pitchFamily="18" charset="0"/>
                          </a:rPr>
                          <m:t>𝑡</m:t>
                        </m:r>
                        <m:r>
                          <a:rPr lang="en-US" i="1">
                            <a:latin typeface="Cambria Math" panose="02040503050406030204" pitchFamily="18" charset="0"/>
                            <a:cs typeface="Times New Roman" panose="02020603050405020304" pitchFamily="18" charset="0"/>
                          </a:rPr>
                          <m:t>+</m:t>
                        </m:r>
                        <m:box>
                          <m:boxPr>
                            <m:ctrlPr>
                              <a:rPr lang="en-US" i="1">
                                <a:latin typeface="Cambria Math" panose="02040503050406030204" pitchFamily="18" charset="0"/>
                                <a:cs typeface="Times New Roman" panose="02020603050405020304" pitchFamily="18" charset="0"/>
                              </a:rPr>
                            </m:ctrlPr>
                          </m:boxPr>
                          <m:e>
                            <m:f>
                              <m:fPr>
                                <m:ctrlPr>
                                  <a:rPr lang="en-US" i="1">
                                    <a:latin typeface="Cambria Math" panose="02040503050406030204" pitchFamily="18" charset="0"/>
                                    <a:cs typeface="Times New Roman" panose="02020603050405020304" pitchFamily="18" charset="0"/>
                                  </a:rPr>
                                </m:ctrlPr>
                              </m:fPr>
                              <m:num>
                                <m:r>
                                  <a:rPr lang="en-US" i="1">
                                    <a:latin typeface="Cambria Math" panose="02040503050406030204" pitchFamily="18" charset="0"/>
                                    <a:cs typeface="Times New Roman" panose="02020603050405020304" pitchFamily="18" charset="0"/>
                                  </a:rPr>
                                  <m:t>1</m:t>
                                </m:r>
                              </m:num>
                              <m:den>
                                <m:r>
                                  <a:rPr lang="en-US" i="1">
                                    <a:latin typeface="Cambria Math" panose="02040503050406030204" pitchFamily="18" charset="0"/>
                                    <a:cs typeface="Times New Roman" panose="02020603050405020304" pitchFamily="18" charset="0"/>
                                  </a:rPr>
                                  <m:t>2</m:t>
                                </m:r>
                              </m:den>
                            </m:f>
                          </m:e>
                        </m:box>
                        <m:sSub>
                          <m:sSubPr>
                            <m:ctrlPr>
                              <a:rPr lang="en-US" i="1">
                                <a:latin typeface="Cambria Math" panose="02040503050406030204" pitchFamily="18" charset="0"/>
                                <a:cs typeface="Times New Roman" panose="02020603050405020304" pitchFamily="18" charset="0"/>
                              </a:rPr>
                            </m:ctrlPr>
                          </m:sSubPr>
                          <m:e>
                            <m:r>
                              <a:rPr lang="en-US" i="1">
                                <a:latin typeface="Cambria Math" panose="02040503050406030204" pitchFamily="18" charset="0"/>
                                <a:cs typeface="Times New Roman" panose="02020603050405020304" pitchFamily="18" charset="0"/>
                              </a:rPr>
                              <m:t>𝑎</m:t>
                            </m:r>
                          </m:e>
                          <m:sub>
                            <m:r>
                              <a:rPr lang="en-US" b="0" i="1" smtClean="0">
                                <a:latin typeface="Cambria Math" panose="02040503050406030204" pitchFamily="18" charset="0"/>
                                <a:cs typeface="Times New Roman" panose="02020603050405020304" pitchFamily="18" charset="0"/>
                              </a:rPr>
                              <m:t>𝑥</m:t>
                            </m:r>
                          </m:sub>
                        </m:sSub>
                        <m:sSup>
                          <m:sSupPr>
                            <m:ctrlPr>
                              <a:rPr lang="en-US" i="1">
                                <a:latin typeface="Cambria Math" panose="02040503050406030204" pitchFamily="18" charset="0"/>
                                <a:cs typeface="Times New Roman" panose="02020603050405020304" pitchFamily="18" charset="0"/>
                              </a:rPr>
                            </m:ctrlPr>
                          </m:sSupPr>
                          <m:e>
                            <m:r>
                              <a:rPr lang="en-US" i="1">
                                <a:latin typeface="Cambria Math" panose="02040503050406030204" pitchFamily="18" charset="0"/>
                                <a:cs typeface="Times New Roman" panose="02020603050405020304" pitchFamily="18" charset="0"/>
                              </a:rPr>
                              <m:t>𝑡</m:t>
                            </m:r>
                          </m:e>
                          <m:sup>
                            <m:r>
                              <a:rPr lang="en-US" i="1">
                                <a:latin typeface="Cambria Math" panose="02040503050406030204" pitchFamily="18" charset="0"/>
                                <a:cs typeface="Times New Roman" panose="02020603050405020304" pitchFamily="18" charset="0"/>
                              </a:rPr>
                              <m:t>2</m:t>
                            </m:r>
                          </m:sup>
                        </m:sSup>
                        <m:r>
                          <a:rPr lang="en-US" i="1">
                            <a:latin typeface="Cambria Math" panose="02040503050406030204" pitchFamily="18" charset="0"/>
                            <a:ea typeface="Cambria Math" panose="02040503050406030204" pitchFamily="18" charset="0"/>
                            <a:cs typeface="Times New Roman" panose="02020603050405020304" pitchFamily="18" charset="0"/>
                          </a:rPr>
                          <m:t>→</m:t>
                        </m:r>
                        <m:sSub>
                          <m:sSubPr>
                            <m:ctrlPr>
                              <a:rPr lang="en-US" b="0" i="1" smtClean="0">
                                <a:latin typeface="Cambria Math" panose="02040503050406030204" pitchFamily="18" charset="0"/>
                                <a:ea typeface="Cambria Math" panose="02040503050406030204" pitchFamily="18" charset="0"/>
                                <a:cs typeface="Times New Roman" panose="02020603050405020304" pitchFamily="18" charset="0"/>
                              </a:rPr>
                            </m:ctrlPr>
                          </m:sSubPr>
                          <m:e>
                            <m:r>
                              <a:rPr lang="en-US" b="0" i="1" smtClean="0">
                                <a:latin typeface="Cambria Math" panose="02040503050406030204" pitchFamily="18" charset="0"/>
                                <a:ea typeface="Cambria Math" panose="02040503050406030204" pitchFamily="18" charset="0"/>
                                <a:cs typeface="Times New Roman" panose="02020603050405020304" pitchFamily="18" charset="0"/>
                              </a:rPr>
                              <m:t>𝑥</m:t>
                            </m:r>
                          </m:e>
                          <m:sub>
                            <m:r>
                              <a:rPr lang="en-US" i="1">
                                <a:latin typeface="Cambria Math" panose="02040503050406030204" pitchFamily="18" charset="0"/>
                                <a:ea typeface="Cambria Math" panose="02040503050406030204" pitchFamily="18" charset="0"/>
                                <a:cs typeface="Times New Roman" panose="02020603050405020304" pitchFamily="18" charset="0"/>
                              </a:rPr>
                              <m:t>𝑓</m:t>
                            </m:r>
                          </m:sub>
                        </m:sSub>
                        <m:r>
                          <a:rPr lang="en-US" i="1">
                            <a:latin typeface="Cambria Math" panose="02040503050406030204" pitchFamily="18" charset="0"/>
                            <a:ea typeface="Cambria Math" panose="02040503050406030204" pitchFamily="18" charset="0"/>
                            <a:cs typeface="Times New Roman" panose="02020603050405020304" pitchFamily="18" charset="0"/>
                          </a:rPr>
                          <m:t>=</m:t>
                        </m:r>
                        <m:sSub>
                          <m:sSubPr>
                            <m:ctrlPr>
                              <a:rPr lang="en-US" i="1">
                                <a:latin typeface="Cambria Math" panose="02040503050406030204" pitchFamily="18" charset="0"/>
                                <a:cs typeface="Times New Roman" panose="02020603050405020304" pitchFamily="18" charset="0"/>
                              </a:rPr>
                            </m:ctrlPr>
                          </m:sSubPr>
                          <m:e>
                            <m:r>
                              <a:rPr lang="en-US" i="1">
                                <a:latin typeface="Cambria Math" panose="02040503050406030204" pitchFamily="18" charset="0"/>
                                <a:cs typeface="Times New Roman" panose="02020603050405020304" pitchFamily="18" charset="0"/>
                              </a:rPr>
                              <m:t>𝑣</m:t>
                            </m:r>
                          </m:e>
                          <m:sub>
                            <m:r>
                              <a:rPr lang="en-US" i="1">
                                <a:latin typeface="Cambria Math" panose="02040503050406030204" pitchFamily="18" charset="0"/>
                                <a:cs typeface="Times New Roman" panose="02020603050405020304" pitchFamily="18" charset="0"/>
                              </a:rPr>
                              <m:t>𝑖𝑥</m:t>
                            </m:r>
                          </m:sub>
                        </m:sSub>
                        <m:r>
                          <a:rPr lang="en-US" i="1">
                            <a:latin typeface="Cambria Math" panose="02040503050406030204" pitchFamily="18" charset="0"/>
                            <a:cs typeface="Times New Roman" panose="02020603050405020304" pitchFamily="18" charset="0"/>
                          </a:rPr>
                          <m:t>𝑡</m:t>
                        </m:r>
                        <m:r>
                          <a:rPr lang="en-US" i="1">
                            <a:latin typeface="Cambria Math" panose="02040503050406030204" pitchFamily="18" charset="0"/>
                            <a:cs typeface="Times New Roman" panose="02020603050405020304" pitchFamily="18" charset="0"/>
                          </a:rPr>
                          <m:t>+</m:t>
                        </m:r>
                        <m:box>
                          <m:boxPr>
                            <m:ctrlPr>
                              <a:rPr lang="en-US" i="1">
                                <a:latin typeface="Cambria Math" panose="02040503050406030204" pitchFamily="18" charset="0"/>
                                <a:cs typeface="Times New Roman" panose="02020603050405020304" pitchFamily="18" charset="0"/>
                              </a:rPr>
                            </m:ctrlPr>
                          </m:boxPr>
                          <m:e>
                            <m:f>
                              <m:fPr>
                                <m:ctrlPr>
                                  <a:rPr lang="en-US" i="1">
                                    <a:latin typeface="Cambria Math" panose="02040503050406030204" pitchFamily="18" charset="0"/>
                                    <a:cs typeface="Times New Roman" panose="02020603050405020304" pitchFamily="18" charset="0"/>
                                  </a:rPr>
                                </m:ctrlPr>
                              </m:fPr>
                              <m:num>
                                <m:r>
                                  <a:rPr lang="en-US" i="1">
                                    <a:latin typeface="Cambria Math" panose="02040503050406030204" pitchFamily="18" charset="0"/>
                                    <a:cs typeface="Times New Roman" panose="02020603050405020304" pitchFamily="18" charset="0"/>
                                  </a:rPr>
                                  <m:t>1</m:t>
                                </m:r>
                              </m:num>
                              <m:den>
                                <m:r>
                                  <a:rPr lang="en-US" i="1">
                                    <a:latin typeface="Cambria Math" panose="02040503050406030204" pitchFamily="18" charset="0"/>
                                    <a:cs typeface="Times New Roman" panose="02020603050405020304" pitchFamily="18" charset="0"/>
                                  </a:rPr>
                                  <m:t>2</m:t>
                                </m:r>
                              </m:den>
                            </m:f>
                          </m:e>
                        </m:box>
                        <m:sSub>
                          <m:sSubPr>
                            <m:ctrlPr>
                              <a:rPr lang="en-US" i="1">
                                <a:latin typeface="Cambria Math" panose="02040503050406030204" pitchFamily="18" charset="0"/>
                                <a:cs typeface="Times New Roman" panose="02020603050405020304" pitchFamily="18" charset="0"/>
                              </a:rPr>
                            </m:ctrlPr>
                          </m:sSubPr>
                          <m:e>
                            <m:r>
                              <a:rPr lang="en-US" i="1">
                                <a:latin typeface="Cambria Math" panose="02040503050406030204" pitchFamily="18" charset="0"/>
                                <a:cs typeface="Times New Roman" panose="02020603050405020304" pitchFamily="18" charset="0"/>
                              </a:rPr>
                              <m:t>𝑎</m:t>
                            </m:r>
                          </m:e>
                          <m:sub>
                            <m:r>
                              <a:rPr lang="en-US" i="1">
                                <a:latin typeface="Cambria Math" panose="02040503050406030204" pitchFamily="18" charset="0"/>
                                <a:cs typeface="Times New Roman" panose="02020603050405020304" pitchFamily="18" charset="0"/>
                              </a:rPr>
                              <m:t>𝑥</m:t>
                            </m:r>
                          </m:sub>
                        </m:sSub>
                        <m:sSup>
                          <m:sSupPr>
                            <m:ctrlPr>
                              <a:rPr lang="en-US" i="1">
                                <a:latin typeface="Cambria Math" panose="02040503050406030204" pitchFamily="18" charset="0"/>
                                <a:cs typeface="Times New Roman" panose="02020603050405020304" pitchFamily="18" charset="0"/>
                              </a:rPr>
                            </m:ctrlPr>
                          </m:sSupPr>
                          <m:e>
                            <m:r>
                              <a:rPr lang="en-US" i="1">
                                <a:latin typeface="Cambria Math" panose="02040503050406030204" pitchFamily="18" charset="0"/>
                                <a:cs typeface="Times New Roman" panose="02020603050405020304" pitchFamily="18" charset="0"/>
                              </a:rPr>
                              <m:t>𝑡</m:t>
                            </m:r>
                          </m:e>
                          <m:sup>
                            <m:r>
                              <a:rPr lang="en-US" i="1">
                                <a:latin typeface="Cambria Math" panose="02040503050406030204" pitchFamily="18" charset="0"/>
                                <a:cs typeface="Times New Roman" panose="02020603050405020304" pitchFamily="18" charset="0"/>
                              </a:rPr>
                              <m:t>2</m:t>
                            </m:r>
                          </m:sup>
                        </m:sSup>
                        <m:r>
                          <a:rPr lang="en-US" b="0" i="1" smtClean="0">
                            <a:latin typeface="Cambria Math" panose="02040503050406030204" pitchFamily="18" charset="0"/>
                            <a:cs typeface="Times New Roman" panose="02020603050405020304" pitchFamily="18" charset="0"/>
                          </a:rPr>
                          <m:t>=</m:t>
                        </m:r>
                        <m:d>
                          <m:dPr>
                            <m:ctrlPr>
                              <a:rPr lang="en-US" i="1">
                                <a:latin typeface="Cambria Math" panose="02040503050406030204" pitchFamily="18" charset="0"/>
                                <a:ea typeface="Cambria Math" panose="02040503050406030204" pitchFamily="18" charset="0"/>
                              </a:rPr>
                            </m:ctrlPr>
                          </m:dPr>
                          <m:e>
                            <m:r>
                              <a:rPr lang="en-US" i="1">
                                <a:latin typeface="Cambria Math" panose="02040503050406030204" pitchFamily="18" charset="0"/>
                                <a:ea typeface="Cambria Math" panose="02040503050406030204" pitchFamily="18" charset="0"/>
                              </a:rPr>
                              <m:t>46.5</m:t>
                            </m:r>
                            <m:box>
                              <m:boxPr>
                                <m:ctrlPr>
                                  <a:rPr lang="en-US" i="1">
                                    <a:latin typeface="Cambria Math" panose="02040503050406030204" pitchFamily="18" charset="0"/>
                                    <a:ea typeface="Cambria Math" panose="02040503050406030204" pitchFamily="18" charset="0"/>
                                  </a:rPr>
                                </m:ctrlPr>
                              </m:boxPr>
                              <m:e>
                                <m:f>
                                  <m:fPr>
                                    <m:ctrlPr>
                                      <a:rPr lang="en-US" i="1">
                                        <a:latin typeface="Cambria Math" panose="02040503050406030204" pitchFamily="18" charset="0"/>
                                        <a:ea typeface="Cambria Math" panose="02040503050406030204" pitchFamily="18" charset="0"/>
                                      </a:rPr>
                                    </m:ctrlPr>
                                  </m:fPr>
                                  <m:num>
                                    <m:r>
                                      <a:rPr lang="en-US" i="1">
                                        <a:latin typeface="Cambria Math" panose="02040503050406030204" pitchFamily="18" charset="0"/>
                                        <a:ea typeface="Cambria Math" panose="02040503050406030204" pitchFamily="18" charset="0"/>
                                      </a:rPr>
                                      <m:t>𝑚</m:t>
                                    </m:r>
                                  </m:num>
                                  <m:den>
                                    <m:r>
                                      <a:rPr lang="en-US" i="1">
                                        <a:latin typeface="Cambria Math" panose="02040503050406030204" pitchFamily="18" charset="0"/>
                                        <a:ea typeface="Cambria Math" panose="02040503050406030204" pitchFamily="18" charset="0"/>
                                      </a:rPr>
                                      <m:t>𝑠</m:t>
                                    </m:r>
                                  </m:den>
                                </m:f>
                              </m:e>
                            </m:box>
                            <m:r>
                              <a:rPr lang="en-US" i="1">
                                <a:latin typeface="Cambria Math" panose="02040503050406030204" pitchFamily="18" charset="0"/>
                                <a:ea typeface="Cambria Math" panose="02040503050406030204" pitchFamily="18" charset="0"/>
                              </a:rPr>
                              <m:t>×4.5</m:t>
                            </m:r>
                            <m:r>
                              <a:rPr lang="en-US" i="1">
                                <a:latin typeface="Cambria Math" panose="02040503050406030204" pitchFamily="18" charset="0"/>
                                <a:ea typeface="Cambria Math" panose="02040503050406030204" pitchFamily="18" charset="0"/>
                              </a:rPr>
                              <m:t>𝑠</m:t>
                            </m:r>
                          </m:e>
                        </m:d>
                        <m:r>
                          <a:rPr lang="en-US" b="0" i="1" smtClean="0">
                            <a:latin typeface="Cambria Math" panose="02040503050406030204" pitchFamily="18" charset="0"/>
                            <a:cs typeface="Times New Roman" panose="02020603050405020304" pitchFamily="18" charset="0"/>
                          </a:rPr>
                          <m:t>+</m:t>
                        </m:r>
                        <m:f>
                          <m:fPr>
                            <m:ctrlPr>
                              <a:rPr lang="en-US" i="1">
                                <a:latin typeface="Cambria Math" panose="02040503050406030204" pitchFamily="18" charset="0"/>
                                <a:cs typeface="Times New Roman" panose="02020603050405020304" pitchFamily="18" charset="0"/>
                              </a:rPr>
                            </m:ctrlPr>
                          </m:fPr>
                          <m:num>
                            <m:r>
                              <a:rPr lang="en-US" i="1">
                                <a:latin typeface="Cambria Math" panose="02040503050406030204" pitchFamily="18" charset="0"/>
                                <a:cs typeface="Times New Roman" panose="02020603050405020304" pitchFamily="18" charset="0"/>
                              </a:rPr>
                              <m:t>1</m:t>
                            </m:r>
                          </m:num>
                          <m:den>
                            <m:r>
                              <a:rPr lang="en-US" i="1">
                                <a:latin typeface="Cambria Math" panose="02040503050406030204" pitchFamily="18" charset="0"/>
                                <a:cs typeface="Times New Roman" panose="02020603050405020304" pitchFamily="18" charset="0"/>
                              </a:rPr>
                              <m:t>2</m:t>
                            </m:r>
                          </m:den>
                        </m:f>
                        <m:r>
                          <a:rPr lang="en-US" i="1" smtClean="0">
                            <a:latin typeface="Cambria Math" panose="02040503050406030204" pitchFamily="18" charset="0"/>
                            <a:ea typeface="Cambria Math" panose="02040503050406030204" pitchFamily="18" charset="0"/>
                            <a:cs typeface="Times New Roman" panose="02020603050405020304" pitchFamily="18" charset="0"/>
                          </a:rPr>
                          <m:t>×</m:t>
                        </m:r>
                        <m:r>
                          <a:rPr lang="en-US" b="0" i="1" smtClean="0">
                            <a:latin typeface="Cambria Math" panose="02040503050406030204" pitchFamily="18" charset="0"/>
                            <a:ea typeface="Cambria Math" panose="02040503050406030204" pitchFamily="18" charset="0"/>
                            <a:cs typeface="Times New Roman" panose="02020603050405020304" pitchFamily="18" charset="0"/>
                          </a:rPr>
                          <m:t>15</m:t>
                        </m:r>
                        <m:box>
                          <m:boxPr>
                            <m:ctrlPr>
                              <a:rPr lang="en-US" i="1">
                                <a:latin typeface="Cambria Math" panose="02040503050406030204" pitchFamily="18" charset="0"/>
                                <a:ea typeface="Cambria Math" panose="02040503050406030204" pitchFamily="18" charset="0"/>
                                <a:cs typeface="Times New Roman" panose="02020603050405020304" pitchFamily="18" charset="0"/>
                              </a:rPr>
                            </m:ctrlPr>
                          </m:boxPr>
                          <m:e>
                            <m:f>
                              <m:fPr>
                                <m:ctrlPr>
                                  <a:rPr lang="en-US" i="1">
                                    <a:latin typeface="Cambria Math" panose="02040503050406030204" pitchFamily="18" charset="0"/>
                                    <a:ea typeface="Cambria Math" panose="02040503050406030204" pitchFamily="18" charset="0"/>
                                    <a:cs typeface="Times New Roman" panose="02020603050405020304" pitchFamily="18" charset="0"/>
                                  </a:rPr>
                                </m:ctrlPr>
                              </m:fPr>
                              <m:num>
                                <m:r>
                                  <a:rPr lang="en-US" i="1">
                                    <a:latin typeface="Cambria Math" panose="02040503050406030204" pitchFamily="18" charset="0"/>
                                    <a:ea typeface="Cambria Math" panose="02040503050406030204" pitchFamily="18" charset="0"/>
                                    <a:cs typeface="Times New Roman" panose="02020603050405020304" pitchFamily="18" charset="0"/>
                                  </a:rPr>
                                  <m:t>𝑚</m:t>
                                </m:r>
                              </m:num>
                              <m:den>
                                <m:sSup>
                                  <m:sSupPr>
                                    <m:ctrlPr>
                                      <a:rPr lang="en-US" i="1">
                                        <a:latin typeface="Cambria Math" panose="02040503050406030204" pitchFamily="18" charset="0"/>
                                        <a:ea typeface="Cambria Math" panose="02040503050406030204" pitchFamily="18" charset="0"/>
                                        <a:cs typeface="Times New Roman" panose="02020603050405020304" pitchFamily="18" charset="0"/>
                                      </a:rPr>
                                    </m:ctrlPr>
                                  </m:sSupPr>
                                  <m:e>
                                    <m:r>
                                      <a:rPr lang="en-US" i="1">
                                        <a:latin typeface="Cambria Math" panose="02040503050406030204" pitchFamily="18" charset="0"/>
                                        <a:ea typeface="Cambria Math" panose="02040503050406030204" pitchFamily="18" charset="0"/>
                                        <a:cs typeface="Times New Roman" panose="02020603050405020304" pitchFamily="18" charset="0"/>
                                      </a:rPr>
                                      <m:t>𝑠</m:t>
                                    </m:r>
                                  </m:e>
                                  <m:sup>
                                    <m:r>
                                      <a:rPr lang="en-US" i="1">
                                        <a:latin typeface="Cambria Math" panose="02040503050406030204" pitchFamily="18" charset="0"/>
                                        <a:ea typeface="Cambria Math" panose="02040503050406030204" pitchFamily="18" charset="0"/>
                                        <a:cs typeface="Times New Roman" panose="02020603050405020304" pitchFamily="18" charset="0"/>
                                      </a:rPr>
                                      <m:t>2</m:t>
                                    </m:r>
                                  </m:sup>
                                </m:sSup>
                              </m:den>
                            </m:f>
                          </m:e>
                        </m:box>
                        <m:sSup>
                          <m:sSupPr>
                            <m:ctrlPr>
                              <a:rPr lang="en-US" b="0" i="1" smtClean="0">
                                <a:latin typeface="Cambria Math" panose="02040503050406030204" pitchFamily="18" charset="0"/>
                                <a:ea typeface="Cambria Math" panose="02040503050406030204" pitchFamily="18" charset="0"/>
                                <a:cs typeface="Times New Roman" panose="02020603050405020304" pitchFamily="18" charset="0"/>
                              </a:rPr>
                            </m:ctrlPr>
                          </m:sSupPr>
                          <m:e>
                            <m:d>
                              <m:dPr>
                                <m:ctrlPr>
                                  <a:rPr lang="en-US" b="0" i="1" smtClean="0">
                                    <a:latin typeface="Cambria Math" panose="02040503050406030204" pitchFamily="18" charset="0"/>
                                    <a:ea typeface="Cambria Math" panose="02040503050406030204" pitchFamily="18" charset="0"/>
                                    <a:cs typeface="Times New Roman" panose="02020603050405020304" pitchFamily="18" charset="0"/>
                                  </a:rPr>
                                </m:ctrlPr>
                              </m:dPr>
                              <m:e>
                                <m:r>
                                  <a:rPr lang="en-US" b="0" i="1" smtClean="0">
                                    <a:latin typeface="Cambria Math" panose="02040503050406030204" pitchFamily="18" charset="0"/>
                                    <a:ea typeface="Cambria Math" panose="02040503050406030204" pitchFamily="18" charset="0"/>
                                    <a:cs typeface="Times New Roman" panose="02020603050405020304" pitchFamily="18" charset="0"/>
                                  </a:rPr>
                                  <m:t>4.5</m:t>
                                </m:r>
                                <m:r>
                                  <a:rPr lang="en-US" b="0" i="1" smtClean="0">
                                    <a:latin typeface="Cambria Math" panose="02040503050406030204" pitchFamily="18" charset="0"/>
                                    <a:ea typeface="Cambria Math" panose="02040503050406030204" pitchFamily="18" charset="0"/>
                                    <a:cs typeface="Times New Roman" panose="02020603050405020304" pitchFamily="18" charset="0"/>
                                  </a:rPr>
                                  <m:t>𝑠</m:t>
                                </m:r>
                              </m:e>
                            </m:d>
                          </m:e>
                          <m:sup>
                            <m:r>
                              <a:rPr lang="en-US" b="0" i="1" smtClean="0">
                                <a:latin typeface="Cambria Math" panose="02040503050406030204" pitchFamily="18" charset="0"/>
                                <a:ea typeface="Cambria Math" panose="02040503050406030204" pitchFamily="18" charset="0"/>
                                <a:cs typeface="Times New Roman" panose="02020603050405020304" pitchFamily="18" charset="0"/>
                              </a:rPr>
                              <m:t>2</m:t>
                            </m:r>
                          </m:sup>
                        </m:sSup>
                        <m:r>
                          <a:rPr lang="en-US" b="0" i="1" smtClean="0">
                            <a:latin typeface="Cambria Math" panose="02040503050406030204" pitchFamily="18" charset="0"/>
                            <a:ea typeface="Cambria Math" panose="02040503050406030204" pitchFamily="18" charset="0"/>
                            <a:cs typeface="Times New Roman" panose="02020603050405020304" pitchFamily="18" charset="0"/>
                          </a:rPr>
                          <m:t>=361.1</m:t>
                        </m:r>
                        <m:r>
                          <a:rPr lang="en-US" b="0" i="1" smtClean="0">
                            <a:latin typeface="Cambria Math" panose="02040503050406030204" pitchFamily="18" charset="0"/>
                            <a:ea typeface="Cambria Math" panose="02040503050406030204" pitchFamily="18" charset="0"/>
                            <a:cs typeface="Times New Roman" panose="02020603050405020304" pitchFamily="18" charset="0"/>
                          </a:rPr>
                          <m:t>𝑚</m:t>
                        </m:r>
                      </m:oMath>
                    </m:oMathPara>
                  </a14:m>
                  <a:endParaRPr lang="en-US" dirty="0">
                    <a:latin typeface="Times New Roman" panose="02020603050405020304" pitchFamily="18" charset="0"/>
                    <a:cs typeface="Times New Roman" panose="02020603050405020304" pitchFamily="18" charset="0"/>
                  </a:endParaRPr>
                </a:p>
              </p:txBody>
            </p:sp>
          </mc:Choice>
          <mc:Fallback xmlns="">
            <p:sp>
              <p:nvSpPr>
                <p:cNvPr id="61" name="Rectangle 60">
                  <a:extLst>
                    <a:ext uri="{FF2B5EF4-FFF2-40B4-BE49-F238E27FC236}">
                      <a16:creationId xmlns:a16="http://schemas.microsoft.com/office/drawing/2014/main" id="{2524A060-D312-B841-9CE1-74058B8C1475}"/>
                    </a:ext>
                  </a:extLst>
                </p:cNvPr>
                <p:cNvSpPr>
                  <a:spLocks noRot="1" noChangeAspect="1" noMove="1" noResize="1" noEditPoints="1" noAdjustHandles="1" noChangeArrowheads="1" noChangeShapeType="1" noTextEdit="1"/>
                </p:cNvSpPr>
                <p:nvPr/>
              </p:nvSpPr>
              <p:spPr>
                <a:xfrm>
                  <a:off x="999371" y="4665025"/>
                  <a:ext cx="9673302" cy="610936"/>
                </a:xfrm>
                <a:prstGeom prst="rect">
                  <a:avLst/>
                </a:prstGeom>
                <a:blipFill>
                  <a:blip r:embed="rId5"/>
                  <a:stretch>
                    <a:fillRect b="-4082"/>
                  </a:stretch>
                </a:blipFill>
              </p:spPr>
              <p:txBody>
                <a:bodyPr/>
                <a:lstStyle/>
                <a:p>
                  <a:r>
                    <a:rPr lang="en-US">
                      <a:noFill/>
                    </a:rPr>
                    <a:t> </a:t>
                  </a:r>
                </a:p>
              </p:txBody>
            </p:sp>
          </mc:Fallback>
        </mc:AlternateContent>
        <p:cxnSp>
          <p:nvCxnSpPr>
            <p:cNvPr id="62" name="Straight Arrow Connector 61">
              <a:extLst>
                <a:ext uri="{FF2B5EF4-FFF2-40B4-BE49-F238E27FC236}">
                  <a16:creationId xmlns:a16="http://schemas.microsoft.com/office/drawing/2014/main" id="{F94B7FDD-310B-CD44-A5DD-32BA2281C3E6}"/>
                </a:ext>
              </a:extLst>
            </p:cNvPr>
            <p:cNvCxnSpPr/>
            <p:nvPr/>
          </p:nvCxnSpPr>
          <p:spPr>
            <a:xfrm flipV="1">
              <a:off x="2006453" y="4866336"/>
              <a:ext cx="175339" cy="35396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63" name="TextBox 62">
                  <a:extLst>
                    <a:ext uri="{FF2B5EF4-FFF2-40B4-BE49-F238E27FC236}">
                      <a16:creationId xmlns:a16="http://schemas.microsoft.com/office/drawing/2014/main" id="{4C23A089-8A7C-474B-ABD6-1384A3ACEA0B}"/>
                    </a:ext>
                  </a:extLst>
                </p:cNvPr>
                <p:cNvSpPr txBox="1"/>
                <p:nvPr/>
              </p:nvSpPr>
              <p:spPr>
                <a:xfrm>
                  <a:off x="2181792" y="4729144"/>
                  <a:ext cx="139462" cy="215444"/>
                </a:xfrm>
                <a:prstGeom prst="rect">
                  <a:avLst/>
                </a:prstGeom>
                <a:noFill/>
              </p:spPr>
              <p:txBody>
                <a:bodyPr wrap="none" lIns="0" tIns="0" rIns="0" bIns="0" rtlCol="0">
                  <a:spAutoFit/>
                </a:bodyPr>
                <a:lstStyle/>
                <a:p>
                  <a:pPr/>
                  <a14:m>
                    <m:oMathPara xmlns:m="http://schemas.openxmlformats.org/officeDocument/2006/math">
                      <m:oMath>
                        <m:r>
                          <a:rPr lang="en-US" sz="1400" b="0" i="1" smtClean="0">
                            <a:latin typeface="Cambria Math" panose="02040503050406030204" pitchFamily="18" charset="0"/>
                          </a:rPr>
                          <m:t>0</m:t>
                        </m:r>
                      </m:oMath>
                    </m:oMathPara>
                  </a14:m>
                  <a:endParaRPr lang="en-US" sz="1400" dirty="0"/>
                </a:p>
              </p:txBody>
            </p:sp>
          </mc:Choice>
          <mc:Fallback xmlns="">
            <p:sp>
              <p:nvSpPr>
                <p:cNvPr id="63" name="TextBox 62">
                  <a:extLst>
                    <a:ext uri="{FF2B5EF4-FFF2-40B4-BE49-F238E27FC236}">
                      <a16:creationId xmlns:a16="http://schemas.microsoft.com/office/drawing/2014/main" id="{4C23A089-8A7C-474B-ABD6-1384A3ACEA0B}"/>
                    </a:ext>
                  </a:extLst>
                </p:cNvPr>
                <p:cNvSpPr txBox="1">
                  <a:spLocks noRot="1" noChangeAspect="1" noMove="1" noResize="1" noEditPoints="1" noAdjustHandles="1" noChangeArrowheads="1" noChangeShapeType="1" noTextEdit="1"/>
                </p:cNvSpPr>
                <p:nvPr/>
              </p:nvSpPr>
              <p:spPr>
                <a:xfrm>
                  <a:off x="2181792" y="4729144"/>
                  <a:ext cx="139462" cy="215444"/>
                </a:xfrm>
                <a:prstGeom prst="rect">
                  <a:avLst/>
                </a:prstGeom>
                <a:blipFill>
                  <a:blip r:embed="rId6"/>
                  <a:stretch>
                    <a:fillRect l="-25000" r="-16667"/>
                  </a:stretch>
                </a:blipFill>
              </p:spPr>
              <p:txBody>
                <a:bodyPr/>
                <a:lstStyle/>
                <a:p>
                  <a:r>
                    <a:rPr lang="en-US">
                      <a:noFill/>
                    </a:rPr>
                    <a:t> </a:t>
                  </a:r>
                </a:p>
              </p:txBody>
            </p:sp>
          </mc:Fallback>
        </mc:AlternateContent>
      </p:grpSp>
      <p:grpSp>
        <p:nvGrpSpPr>
          <p:cNvPr id="67" name="Group 66">
            <a:extLst>
              <a:ext uri="{FF2B5EF4-FFF2-40B4-BE49-F238E27FC236}">
                <a16:creationId xmlns:a16="http://schemas.microsoft.com/office/drawing/2014/main" id="{7158C591-BC79-D645-96A7-85C36D3B3D25}"/>
              </a:ext>
            </a:extLst>
          </p:cNvPr>
          <p:cNvGrpSpPr/>
          <p:nvPr/>
        </p:nvGrpSpPr>
        <p:grpSpPr>
          <a:xfrm>
            <a:off x="800861" y="2419918"/>
            <a:ext cx="6224053" cy="520095"/>
            <a:chOff x="992824" y="3354375"/>
            <a:chExt cx="6224053" cy="520095"/>
          </a:xfrm>
        </p:grpSpPr>
        <mc:AlternateContent xmlns:mc="http://schemas.openxmlformats.org/markup-compatibility/2006" xmlns:a14="http://schemas.microsoft.com/office/drawing/2010/main">
          <mc:Choice Requires="a14">
            <p:sp>
              <p:nvSpPr>
                <p:cNvPr id="9" name="Rectangle 8">
                  <a:extLst>
                    <a:ext uri="{FF2B5EF4-FFF2-40B4-BE49-F238E27FC236}">
                      <a16:creationId xmlns:a16="http://schemas.microsoft.com/office/drawing/2014/main" id="{78BB780A-4AFA-9240-A0F7-10D693E40434}"/>
                    </a:ext>
                  </a:extLst>
                </p:cNvPr>
                <p:cNvSpPr/>
                <p:nvPr/>
              </p:nvSpPr>
              <p:spPr>
                <a:xfrm>
                  <a:off x="992824" y="3428849"/>
                  <a:ext cx="6224053" cy="416524"/>
                </a:xfrm>
                <a:prstGeom prst="rect">
                  <a:avLst/>
                </a:prstGeom>
              </p:spPr>
              <p:txBody>
                <a:bodyPr wrap="square">
                  <a:spAutoFit/>
                </a:bodyPr>
                <a:lstStyle/>
                <a:p>
                  <a:pPr/>
                  <a14:m>
                    <m:oMathPara xmlns:m="http://schemas.openxmlformats.org/officeDocument/2006/math">
                      <m:oMath>
                        <m:sSub>
                          <m:sSubPr>
                            <m:ctrlPr>
                              <a:rPr lang="en-US" b="0" i="1" smtClean="0">
                                <a:latin typeface="Cambria Math" panose="02040503050406030204" pitchFamily="18" charset="0"/>
                                <a:cs typeface="Times New Roman" panose="02020603050405020304" pitchFamily="18" charset="0"/>
                              </a:rPr>
                            </m:ctrlPr>
                          </m:sSubPr>
                          <m:e>
                            <m:r>
                              <a:rPr lang="en-US" b="0" i="1" smtClean="0">
                                <a:latin typeface="Cambria Math" panose="02040503050406030204" pitchFamily="18" charset="0"/>
                                <a:cs typeface="Times New Roman" panose="02020603050405020304" pitchFamily="18" charset="0"/>
                              </a:rPr>
                              <m:t>𝑥</m:t>
                            </m:r>
                          </m:e>
                          <m:sub>
                            <m:r>
                              <a:rPr lang="en-US" i="1">
                                <a:latin typeface="Cambria Math" panose="02040503050406030204" pitchFamily="18" charset="0"/>
                                <a:cs typeface="Times New Roman" panose="02020603050405020304" pitchFamily="18" charset="0"/>
                              </a:rPr>
                              <m:t>𝑓</m:t>
                            </m:r>
                          </m:sub>
                        </m:sSub>
                        <m:r>
                          <a:rPr lang="en-US" i="1">
                            <a:latin typeface="Cambria Math" panose="02040503050406030204" pitchFamily="18" charset="0"/>
                            <a:cs typeface="Times New Roman" panose="02020603050405020304" pitchFamily="18" charset="0"/>
                          </a:rPr>
                          <m:t>=</m:t>
                        </m:r>
                        <m:sSub>
                          <m:sSubPr>
                            <m:ctrlPr>
                              <a:rPr lang="en-US" b="0" i="1" smtClean="0">
                                <a:latin typeface="Cambria Math" panose="02040503050406030204" pitchFamily="18" charset="0"/>
                                <a:cs typeface="Times New Roman" panose="02020603050405020304" pitchFamily="18" charset="0"/>
                              </a:rPr>
                            </m:ctrlPr>
                          </m:sSubPr>
                          <m:e>
                            <m:r>
                              <a:rPr lang="en-US" b="0" i="1" smtClean="0">
                                <a:latin typeface="Cambria Math" panose="02040503050406030204" pitchFamily="18" charset="0"/>
                                <a:cs typeface="Times New Roman" panose="02020603050405020304" pitchFamily="18" charset="0"/>
                              </a:rPr>
                              <m:t>𝑥</m:t>
                            </m:r>
                          </m:e>
                          <m:sub>
                            <m:r>
                              <a:rPr lang="en-US" i="1">
                                <a:latin typeface="Cambria Math" panose="02040503050406030204" pitchFamily="18" charset="0"/>
                                <a:cs typeface="Times New Roman" panose="02020603050405020304" pitchFamily="18" charset="0"/>
                              </a:rPr>
                              <m:t>𝑖</m:t>
                            </m:r>
                          </m:sub>
                        </m:sSub>
                        <m:r>
                          <a:rPr lang="en-US" i="1">
                            <a:latin typeface="Cambria Math" panose="02040503050406030204" pitchFamily="18" charset="0"/>
                            <a:cs typeface="Times New Roman" panose="02020603050405020304" pitchFamily="18" charset="0"/>
                          </a:rPr>
                          <m:t>+</m:t>
                        </m:r>
                        <m:sSub>
                          <m:sSubPr>
                            <m:ctrlPr>
                              <a:rPr lang="en-US" i="1">
                                <a:latin typeface="Cambria Math" panose="02040503050406030204" pitchFamily="18" charset="0"/>
                                <a:cs typeface="Times New Roman" panose="02020603050405020304" pitchFamily="18" charset="0"/>
                              </a:rPr>
                            </m:ctrlPr>
                          </m:sSubPr>
                          <m:e>
                            <m:r>
                              <a:rPr lang="en-US" i="1">
                                <a:latin typeface="Cambria Math" panose="02040503050406030204" pitchFamily="18" charset="0"/>
                                <a:cs typeface="Times New Roman" panose="02020603050405020304" pitchFamily="18" charset="0"/>
                              </a:rPr>
                              <m:t>𝑣</m:t>
                            </m:r>
                          </m:e>
                          <m:sub>
                            <m:r>
                              <a:rPr lang="en-US" i="1">
                                <a:latin typeface="Cambria Math" panose="02040503050406030204" pitchFamily="18" charset="0"/>
                                <a:cs typeface="Times New Roman" panose="02020603050405020304" pitchFamily="18" charset="0"/>
                              </a:rPr>
                              <m:t>𝑖</m:t>
                            </m:r>
                            <m:r>
                              <a:rPr lang="en-US" b="0" i="1" smtClean="0">
                                <a:latin typeface="Cambria Math" panose="02040503050406030204" pitchFamily="18" charset="0"/>
                                <a:cs typeface="Times New Roman" panose="02020603050405020304" pitchFamily="18" charset="0"/>
                              </a:rPr>
                              <m:t>𝑥</m:t>
                            </m:r>
                          </m:sub>
                        </m:sSub>
                        <m:r>
                          <a:rPr lang="en-US" i="1">
                            <a:latin typeface="Cambria Math" panose="02040503050406030204" pitchFamily="18" charset="0"/>
                            <a:cs typeface="Times New Roman" panose="02020603050405020304" pitchFamily="18" charset="0"/>
                          </a:rPr>
                          <m:t>𝑡</m:t>
                        </m:r>
                        <m:r>
                          <a:rPr lang="en-US" i="1">
                            <a:latin typeface="Cambria Math" panose="02040503050406030204" pitchFamily="18" charset="0"/>
                            <a:cs typeface="Times New Roman" panose="02020603050405020304" pitchFamily="18" charset="0"/>
                          </a:rPr>
                          <m:t>+</m:t>
                        </m:r>
                        <m:box>
                          <m:boxPr>
                            <m:ctrlPr>
                              <a:rPr lang="en-US" i="1">
                                <a:latin typeface="Cambria Math" panose="02040503050406030204" pitchFamily="18" charset="0"/>
                                <a:cs typeface="Times New Roman" panose="02020603050405020304" pitchFamily="18" charset="0"/>
                              </a:rPr>
                            </m:ctrlPr>
                          </m:boxPr>
                          <m:e>
                            <m:f>
                              <m:fPr>
                                <m:ctrlPr>
                                  <a:rPr lang="en-US" i="1">
                                    <a:latin typeface="Cambria Math" panose="02040503050406030204" pitchFamily="18" charset="0"/>
                                    <a:cs typeface="Times New Roman" panose="02020603050405020304" pitchFamily="18" charset="0"/>
                                  </a:rPr>
                                </m:ctrlPr>
                              </m:fPr>
                              <m:num>
                                <m:r>
                                  <a:rPr lang="en-US" i="1">
                                    <a:latin typeface="Cambria Math" panose="02040503050406030204" pitchFamily="18" charset="0"/>
                                    <a:cs typeface="Times New Roman" panose="02020603050405020304" pitchFamily="18" charset="0"/>
                                  </a:rPr>
                                  <m:t>1</m:t>
                                </m:r>
                              </m:num>
                              <m:den>
                                <m:r>
                                  <a:rPr lang="en-US" i="1">
                                    <a:latin typeface="Cambria Math" panose="02040503050406030204" pitchFamily="18" charset="0"/>
                                    <a:cs typeface="Times New Roman" panose="02020603050405020304" pitchFamily="18" charset="0"/>
                                  </a:rPr>
                                  <m:t>2</m:t>
                                </m:r>
                              </m:den>
                            </m:f>
                          </m:e>
                        </m:box>
                        <m:sSub>
                          <m:sSubPr>
                            <m:ctrlPr>
                              <a:rPr lang="en-US" i="1">
                                <a:latin typeface="Cambria Math" panose="02040503050406030204" pitchFamily="18" charset="0"/>
                                <a:cs typeface="Times New Roman" panose="02020603050405020304" pitchFamily="18" charset="0"/>
                              </a:rPr>
                            </m:ctrlPr>
                          </m:sSubPr>
                          <m:e>
                            <m:r>
                              <a:rPr lang="en-US" i="1">
                                <a:latin typeface="Cambria Math" panose="02040503050406030204" pitchFamily="18" charset="0"/>
                                <a:cs typeface="Times New Roman" panose="02020603050405020304" pitchFamily="18" charset="0"/>
                              </a:rPr>
                              <m:t>𝑎</m:t>
                            </m:r>
                          </m:e>
                          <m:sub>
                            <m:r>
                              <a:rPr lang="en-US" b="0" i="1" smtClean="0">
                                <a:latin typeface="Cambria Math" panose="02040503050406030204" pitchFamily="18" charset="0"/>
                                <a:cs typeface="Times New Roman" panose="02020603050405020304" pitchFamily="18" charset="0"/>
                              </a:rPr>
                              <m:t>𝑥</m:t>
                            </m:r>
                          </m:sub>
                        </m:sSub>
                        <m:sSup>
                          <m:sSupPr>
                            <m:ctrlPr>
                              <a:rPr lang="en-US" i="1">
                                <a:latin typeface="Cambria Math" panose="02040503050406030204" pitchFamily="18" charset="0"/>
                                <a:cs typeface="Times New Roman" panose="02020603050405020304" pitchFamily="18" charset="0"/>
                              </a:rPr>
                            </m:ctrlPr>
                          </m:sSupPr>
                          <m:e>
                            <m:r>
                              <a:rPr lang="en-US" i="1">
                                <a:latin typeface="Cambria Math" panose="02040503050406030204" pitchFamily="18" charset="0"/>
                                <a:cs typeface="Times New Roman" panose="02020603050405020304" pitchFamily="18" charset="0"/>
                              </a:rPr>
                              <m:t>𝑡</m:t>
                            </m:r>
                          </m:e>
                          <m:sup>
                            <m:r>
                              <a:rPr lang="en-US" i="1">
                                <a:latin typeface="Cambria Math" panose="02040503050406030204" pitchFamily="18" charset="0"/>
                                <a:cs typeface="Times New Roman" panose="02020603050405020304" pitchFamily="18" charset="0"/>
                              </a:rPr>
                              <m:t>2</m:t>
                            </m:r>
                          </m:sup>
                        </m:sSup>
                        <m:r>
                          <a:rPr lang="en-US" i="1">
                            <a:latin typeface="Cambria Math" panose="02040503050406030204" pitchFamily="18" charset="0"/>
                            <a:ea typeface="Cambria Math" panose="02040503050406030204" pitchFamily="18" charset="0"/>
                            <a:cs typeface="Times New Roman" panose="02020603050405020304" pitchFamily="18" charset="0"/>
                          </a:rPr>
                          <m:t>→</m:t>
                        </m:r>
                        <m:sSub>
                          <m:sSubPr>
                            <m:ctrlPr>
                              <a:rPr lang="en-US" b="0" i="1" smtClean="0">
                                <a:latin typeface="Cambria Math" panose="02040503050406030204" pitchFamily="18" charset="0"/>
                                <a:ea typeface="Cambria Math" panose="02040503050406030204" pitchFamily="18" charset="0"/>
                                <a:cs typeface="Times New Roman" panose="02020603050405020304" pitchFamily="18" charset="0"/>
                              </a:rPr>
                            </m:ctrlPr>
                          </m:sSubPr>
                          <m:e>
                            <m:r>
                              <a:rPr lang="en-US" b="0" i="1" smtClean="0">
                                <a:latin typeface="Cambria Math" panose="02040503050406030204" pitchFamily="18" charset="0"/>
                                <a:ea typeface="Cambria Math" panose="02040503050406030204" pitchFamily="18" charset="0"/>
                                <a:cs typeface="Times New Roman" panose="02020603050405020304" pitchFamily="18" charset="0"/>
                              </a:rPr>
                              <m:t>𝑥</m:t>
                            </m:r>
                          </m:e>
                          <m:sub>
                            <m:r>
                              <a:rPr lang="en-US" i="1">
                                <a:latin typeface="Cambria Math" panose="02040503050406030204" pitchFamily="18" charset="0"/>
                                <a:ea typeface="Cambria Math" panose="02040503050406030204" pitchFamily="18" charset="0"/>
                                <a:cs typeface="Times New Roman" panose="02020603050405020304" pitchFamily="18" charset="0"/>
                              </a:rPr>
                              <m:t>𝑓</m:t>
                            </m:r>
                          </m:sub>
                        </m:sSub>
                        <m:r>
                          <a:rPr lang="en-US" i="1">
                            <a:latin typeface="Cambria Math" panose="02040503050406030204" pitchFamily="18" charset="0"/>
                            <a:ea typeface="Cambria Math" panose="02040503050406030204" pitchFamily="18" charset="0"/>
                            <a:cs typeface="Times New Roman" panose="02020603050405020304" pitchFamily="18" charset="0"/>
                          </a:rPr>
                          <m:t>=</m:t>
                        </m:r>
                        <m:sSub>
                          <m:sSubPr>
                            <m:ctrlPr>
                              <a:rPr lang="en-US" i="1">
                                <a:latin typeface="Cambria Math" panose="02040503050406030204" pitchFamily="18" charset="0"/>
                                <a:cs typeface="Times New Roman" panose="02020603050405020304" pitchFamily="18" charset="0"/>
                              </a:rPr>
                            </m:ctrlPr>
                          </m:sSubPr>
                          <m:e>
                            <m:r>
                              <a:rPr lang="en-US" i="1">
                                <a:latin typeface="Cambria Math" panose="02040503050406030204" pitchFamily="18" charset="0"/>
                                <a:cs typeface="Times New Roman" panose="02020603050405020304" pitchFamily="18" charset="0"/>
                              </a:rPr>
                              <m:t>𝑣</m:t>
                            </m:r>
                          </m:e>
                          <m:sub>
                            <m:r>
                              <a:rPr lang="en-US" i="1">
                                <a:latin typeface="Cambria Math" panose="02040503050406030204" pitchFamily="18" charset="0"/>
                                <a:cs typeface="Times New Roman" panose="02020603050405020304" pitchFamily="18" charset="0"/>
                              </a:rPr>
                              <m:t>𝑖𝑥</m:t>
                            </m:r>
                          </m:sub>
                        </m:sSub>
                        <m:r>
                          <a:rPr lang="en-US" i="1">
                            <a:latin typeface="Cambria Math" panose="02040503050406030204" pitchFamily="18" charset="0"/>
                            <a:cs typeface="Times New Roman" panose="02020603050405020304" pitchFamily="18" charset="0"/>
                          </a:rPr>
                          <m:t>𝑡</m:t>
                        </m:r>
                        <m:r>
                          <a:rPr lang="en-US" b="0" i="1" smtClean="0">
                            <a:latin typeface="Cambria Math" panose="02040503050406030204" pitchFamily="18" charset="0"/>
                            <a:cs typeface="Times New Roman" panose="02020603050405020304" pitchFamily="18" charset="0"/>
                          </a:rPr>
                          <m:t>=</m:t>
                        </m:r>
                        <m:r>
                          <a:rPr lang="en-US" i="1">
                            <a:latin typeface="Cambria Math" panose="02040503050406030204" pitchFamily="18" charset="0"/>
                            <a:ea typeface="Cambria Math" panose="02040503050406030204" pitchFamily="18" charset="0"/>
                          </a:rPr>
                          <m:t>46.5</m:t>
                        </m:r>
                        <m:box>
                          <m:boxPr>
                            <m:ctrlPr>
                              <a:rPr lang="en-US" i="1">
                                <a:latin typeface="Cambria Math" panose="02040503050406030204" pitchFamily="18" charset="0"/>
                                <a:ea typeface="Cambria Math" panose="02040503050406030204" pitchFamily="18" charset="0"/>
                              </a:rPr>
                            </m:ctrlPr>
                          </m:boxPr>
                          <m:e>
                            <m:f>
                              <m:fPr>
                                <m:ctrlPr>
                                  <a:rPr lang="en-US" i="1">
                                    <a:latin typeface="Cambria Math" panose="02040503050406030204" pitchFamily="18" charset="0"/>
                                    <a:ea typeface="Cambria Math" panose="02040503050406030204" pitchFamily="18" charset="0"/>
                                  </a:rPr>
                                </m:ctrlPr>
                              </m:fPr>
                              <m:num>
                                <m:r>
                                  <a:rPr lang="en-US" i="1">
                                    <a:latin typeface="Cambria Math" panose="02040503050406030204" pitchFamily="18" charset="0"/>
                                    <a:ea typeface="Cambria Math" panose="02040503050406030204" pitchFamily="18" charset="0"/>
                                  </a:rPr>
                                  <m:t>𝑚</m:t>
                                </m:r>
                              </m:num>
                              <m:den>
                                <m:r>
                                  <a:rPr lang="en-US" i="1">
                                    <a:latin typeface="Cambria Math" panose="02040503050406030204" pitchFamily="18" charset="0"/>
                                    <a:ea typeface="Cambria Math" panose="02040503050406030204" pitchFamily="18" charset="0"/>
                                  </a:rPr>
                                  <m:t>𝑠</m:t>
                                </m:r>
                              </m:den>
                            </m:f>
                          </m:e>
                        </m:box>
                        <m:r>
                          <a:rPr lang="en-US" i="1">
                            <a:latin typeface="Cambria Math" panose="02040503050406030204" pitchFamily="18" charset="0"/>
                            <a:ea typeface="Cambria Math" panose="02040503050406030204" pitchFamily="18" charset="0"/>
                          </a:rPr>
                          <m:t>×4.5</m:t>
                        </m:r>
                        <m:r>
                          <a:rPr lang="en-US" b="0" i="1" smtClean="0">
                            <a:latin typeface="Cambria Math" panose="02040503050406030204" pitchFamily="18" charset="0"/>
                            <a:ea typeface="Cambria Math" panose="02040503050406030204" pitchFamily="18" charset="0"/>
                          </a:rPr>
                          <m:t>𝑠</m:t>
                        </m:r>
                        <m:r>
                          <a:rPr lang="en-US" b="0" i="1" smtClean="0">
                            <a:latin typeface="Cambria Math" panose="02040503050406030204" pitchFamily="18" charset="0"/>
                            <a:ea typeface="Cambria Math" panose="02040503050406030204" pitchFamily="18" charset="0"/>
                            <a:cs typeface="Times New Roman" panose="02020603050405020304" pitchFamily="18" charset="0"/>
                          </a:rPr>
                          <m:t>=209.3</m:t>
                        </m:r>
                        <m:r>
                          <a:rPr lang="en-US" b="0" i="1" smtClean="0">
                            <a:latin typeface="Cambria Math" panose="02040503050406030204" pitchFamily="18" charset="0"/>
                            <a:ea typeface="Cambria Math" panose="02040503050406030204" pitchFamily="18" charset="0"/>
                            <a:cs typeface="Times New Roman" panose="02020603050405020304" pitchFamily="18" charset="0"/>
                          </a:rPr>
                          <m:t>𝑚</m:t>
                        </m:r>
                      </m:oMath>
                    </m:oMathPara>
                  </a14:m>
                  <a:endParaRPr lang="en-US" dirty="0">
                    <a:latin typeface="Times New Roman" panose="02020603050405020304" pitchFamily="18" charset="0"/>
                    <a:cs typeface="Times New Roman" panose="02020603050405020304" pitchFamily="18" charset="0"/>
                  </a:endParaRPr>
                </a:p>
              </p:txBody>
            </p:sp>
          </mc:Choice>
          <mc:Fallback xmlns="">
            <p:sp>
              <p:nvSpPr>
                <p:cNvPr id="9" name="Rectangle 8">
                  <a:extLst>
                    <a:ext uri="{FF2B5EF4-FFF2-40B4-BE49-F238E27FC236}">
                      <a16:creationId xmlns:a16="http://schemas.microsoft.com/office/drawing/2014/main" id="{78BB780A-4AFA-9240-A0F7-10D693E40434}"/>
                    </a:ext>
                  </a:extLst>
                </p:cNvPr>
                <p:cNvSpPr>
                  <a:spLocks noRot="1" noChangeAspect="1" noMove="1" noResize="1" noEditPoints="1" noAdjustHandles="1" noChangeArrowheads="1" noChangeShapeType="1" noTextEdit="1"/>
                </p:cNvSpPr>
                <p:nvPr/>
              </p:nvSpPr>
              <p:spPr>
                <a:xfrm>
                  <a:off x="992824" y="3428849"/>
                  <a:ext cx="6224053" cy="416524"/>
                </a:xfrm>
                <a:prstGeom prst="rect">
                  <a:avLst/>
                </a:prstGeom>
                <a:blipFill>
                  <a:blip r:embed="rId7"/>
                  <a:stretch>
                    <a:fillRect b="-5882"/>
                  </a:stretch>
                </a:blipFill>
              </p:spPr>
              <p:txBody>
                <a:bodyPr/>
                <a:lstStyle/>
                <a:p>
                  <a:r>
                    <a:rPr lang="en-US">
                      <a:noFill/>
                    </a:rPr>
                    <a:t> </a:t>
                  </a:r>
                </a:p>
              </p:txBody>
            </p:sp>
          </mc:Fallback>
        </mc:AlternateContent>
        <p:cxnSp>
          <p:nvCxnSpPr>
            <p:cNvPr id="56" name="Straight Arrow Connector 55">
              <a:extLst>
                <a:ext uri="{FF2B5EF4-FFF2-40B4-BE49-F238E27FC236}">
                  <a16:creationId xmlns:a16="http://schemas.microsoft.com/office/drawing/2014/main" id="{018682C8-6092-F149-9684-20038D2D2922}"/>
                </a:ext>
              </a:extLst>
            </p:cNvPr>
            <p:cNvCxnSpPr/>
            <p:nvPr/>
          </p:nvCxnSpPr>
          <p:spPr>
            <a:xfrm flipV="1">
              <a:off x="1627753" y="3491567"/>
              <a:ext cx="175339" cy="35396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57" name="TextBox 56">
                  <a:extLst>
                    <a:ext uri="{FF2B5EF4-FFF2-40B4-BE49-F238E27FC236}">
                      <a16:creationId xmlns:a16="http://schemas.microsoft.com/office/drawing/2014/main" id="{B6B199EF-685E-614E-84A1-68A759E0C41D}"/>
                    </a:ext>
                  </a:extLst>
                </p:cNvPr>
                <p:cNvSpPr txBox="1"/>
                <p:nvPr/>
              </p:nvSpPr>
              <p:spPr>
                <a:xfrm>
                  <a:off x="1803092" y="3354375"/>
                  <a:ext cx="139462" cy="215444"/>
                </a:xfrm>
                <a:prstGeom prst="rect">
                  <a:avLst/>
                </a:prstGeom>
                <a:noFill/>
              </p:spPr>
              <p:txBody>
                <a:bodyPr wrap="none" lIns="0" tIns="0" rIns="0" bIns="0" rtlCol="0">
                  <a:spAutoFit/>
                </a:bodyPr>
                <a:lstStyle/>
                <a:p>
                  <a:pPr/>
                  <a14:m>
                    <m:oMathPara xmlns:m="http://schemas.openxmlformats.org/officeDocument/2006/math">
                      <m:oMath>
                        <m:r>
                          <a:rPr lang="en-US" sz="1400" b="0" i="1" smtClean="0">
                            <a:latin typeface="Cambria Math" panose="02040503050406030204" pitchFamily="18" charset="0"/>
                          </a:rPr>
                          <m:t>0</m:t>
                        </m:r>
                      </m:oMath>
                    </m:oMathPara>
                  </a14:m>
                  <a:endParaRPr lang="en-US" sz="1400" dirty="0"/>
                </a:p>
              </p:txBody>
            </p:sp>
          </mc:Choice>
          <mc:Fallback xmlns="">
            <p:sp>
              <p:nvSpPr>
                <p:cNvPr id="57" name="TextBox 56">
                  <a:extLst>
                    <a:ext uri="{FF2B5EF4-FFF2-40B4-BE49-F238E27FC236}">
                      <a16:creationId xmlns:a16="http://schemas.microsoft.com/office/drawing/2014/main" id="{B6B199EF-685E-614E-84A1-68A759E0C41D}"/>
                    </a:ext>
                  </a:extLst>
                </p:cNvPr>
                <p:cNvSpPr txBox="1">
                  <a:spLocks noRot="1" noChangeAspect="1" noMove="1" noResize="1" noEditPoints="1" noAdjustHandles="1" noChangeArrowheads="1" noChangeShapeType="1" noTextEdit="1"/>
                </p:cNvSpPr>
                <p:nvPr/>
              </p:nvSpPr>
              <p:spPr>
                <a:xfrm>
                  <a:off x="1803092" y="3354375"/>
                  <a:ext cx="139462" cy="215444"/>
                </a:xfrm>
                <a:prstGeom prst="rect">
                  <a:avLst/>
                </a:prstGeom>
                <a:blipFill>
                  <a:blip r:embed="rId8"/>
                  <a:stretch>
                    <a:fillRect l="-25000" r="-25000"/>
                  </a:stretch>
                </a:blipFill>
              </p:spPr>
              <p:txBody>
                <a:bodyPr/>
                <a:lstStyle/>
                <a:p>
                  <a:r>
                    <a:rPr lang="en-US">
                      <a:noFill/>
                    </a:rPr>
                    <a:t> </a:t>
                  </a:r>
                </a:p>
              </p:txBody>
            </p:sp>
          </mc:Fallback>
        </mc:AlternateContent>
        <p:cxnSp>
          <p:nvCxnSpPr>
            <p:cNvPr id="65" name="Straight Arrow Connector 64">
              <a:extLst>
                <a:ext uri="{FF2B5EF4-FFF2-40B4-BE49-F238E27FC236}">
                  <a16:creationId xmlns:a16="http://schemas.microsoft.com/office/drawing/2014/main" id="{8F5F2E03-A38F-A74E-B56D-BB171498402D}"/>
                </a:ext>
              </a:extLst>
            </p:cNvPr>
            <p:cNvCxnSpPr/>
            <p:nvPr/>
          </p:nvCxnSpPr>
          <p:spPr>
            <a:xfrm flipV="1">
              <a:off x="2887218" y="3520509"/>
              <a:ext cx="175339" cy="35396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66" name="TextBox 65">
                  <a:extLst>
                    <a:ext uri="{FF2B5EF4-FFF2-40B4-BE49-F238E27FC236}">
                      <a16:creationId xmlns:a16="http://schemas.microsoft.com/office/drawing/2014/main" id="{95CEFF5F-7A20-9344-A963-CA87650837E2}"/>
                    </a:ext>
                  </a:extLst>
                </p:cNvPr>
                <p:cNvSpPr txBox="1"/>
                <p:nvPr/>
              </p:nvSpPr>
              <p:spPr>
                <a:xfrm>
                  <a:off x="3062557" y="3383317"/>
                  <a:ext cx="139462" cy="215444"/>
                </a:xfrm>
                <a:prstGeom prst="rect">
                  <a:avLst/>
                </a:prstGeom>
                <a:noFill/>
              </p:spPr>
              <p:txBody>
                <a:bodyPr wrap="none" lIns="0" tIns="0" rIns="0" bIns="0" rtlCol="0">
                  <a:spAutoFit/>
                </a:bodyPr>
                <a:lstStyle/>
                <a:p>
                  <a:pPr/>
                  <a14:m>
                    <m:oMathPara xmlns:m="http://schemas.openxmlformats.org/officeDocument/2006/math">
                      <m:oMath>
                        <m:r>
                          <a:rPr lang="en-US" sz="1400" b="0" i="1" smtClean="0">
                            <a:latin typeface="Cambria Math" panose="02040503050406030204" pitchFamily="18" charset="0"/>
                          </a:rPr>
                          <m:t>0</m:t>
                        </m:r>
                      </m:oMath>
                    </m:oMathPara>
                  </a14:m>
                  <a:endParaRPr lang="en-US" sz="1400" dirty="0"/>
                </a:p>
              </p:txBody>
            </p:sp>
          </mc:Choice>
          <mc:Fallback xmlns="">
            <p:sp>
              <p:nvSpPr>
                <p:cNvPr id="66" name="TextBox 65">
                  <a:extLst>
                    <a:ext uri="{FF2B5EF4-FFF2-40B4-BE49-F238E27FC236}">
                      <a16:creationId xmlns:a16="http://schemas.microsoft.com/office/drawing/2014/main" id="{95CEFF5F-7A20-9344-A963-CA87650837E2}"/>
                    </a:ext>
                  </a:extLst>
                </p:cNvPr>
                <p:cNvSpPr txBox="1">
                  <a:spLocks noRot="1" noChangeAspect="1" noMove="1" noResize="1" noEditPoints="1" noAdjustHandles="1" noChangeArrowheads="1" noChangeShapeType="1" noTextEdit="1"/>
                </p:cNvSpPr>
                <p:nvPr/>
              </p:nvSpPr>
              <p:spPr>
                <a:xfrm>
                  <a:off x="3062557" y="3383317"/>
                  <a:ext cx="139462" cy="215444"/>
                </a:xfrm>
                <a:prstGeom prst="rect">
                  <a:avLst/>
                </a:prstGeom>
                <a:blipFill>
                  <a:blip r:embed="rId9"/>
                  <a:stretch>
                    <a:fillRect l="-25000" r="-25000"/>
                  </a:stretch>
                </a:blipFill>
              </p:spPr>
              <p:txBody>
                <a:bodyPr/>
                <a:lstStyle/>
                <a:p>
                  <a:r>
                    <a:rPr lang="en-US">
                      <a:noFill/>
                    </a:rPr>
                    <a:t> </a:t>
                  </a:r>
                </a:p>
              </p:txBody>
            </p:sp>
          </mc:Fallback>
        </mc:AlternateContent>
      </p:grpSp>
      <p:sp>
        <p:nvSpPr>
          <p:cNvPr id="68" name="Rectangle 67">
            <a:extLst>
              <a:ext uri="{FF2B5EF4-FFF2-40B4-BE49-F238E27FC236}">
                <a16:creationId xmlns:a16="http://schemas.microsoft.com/office/drawing/2014/main" id="{A7823C7B-4C8A-CE4C-8053-E2C25CD33C6D}"/>
              </a:ext>
            </a:extLst>
          </p:cNvPr>
          <p:cNvSpPr/>
          <p:nvPr/>
        </p:nvSpPr>
        <p:spPr>
          <a:xfrm>
            <a:off x="277905" y="4756491"/>
            <a:ext cx="11405655" cy="369332"/>
          </a:xfrm>
          <a:prstGeom prst="rect">
            <a:avLst/>
          </a:prstGeom>
        </p:spPr>
        <p:txBody>
          <a:bodyPr wrap="square">
            <a:spAutoFit/>
          </a:bodyPr>
          <a:lstStyle/>
          <a:p>
            <a:pPr marL="285750" indent="-285750">
              <a:buFont typeface="Arial" panose="020B0604020202020204" pitchFamily="34" charset="0"/>
              <a:buChar char="•"/>
            </a:pPr>
            <a:r>
              <a:rPr lang="en-US" dirty="0">
                <a:latin typeface="Times New Roman" panose="02020603050405020304" pitchFamily="18" charset="0"/>
                <a:cs typeface="Times New Roman" panose="02020603050405020304" pitchFamily="18" charset="0"/>
              </a:rPr>
              <a:t>The components of the coyote’s impact velocity in the cases where 1.  </a:t>
            </a:r>
            <a:r>
              <a:rPr lang="en-US" dirty="0">
                <a:solidFill>
                  <a:srgbClr val="00B050"/>
                </a:solidFill>
                <a:latin typeface="Times New Roman" panose="02020603050405020304" pitchFamily="18" charset="0"/>
                <a:cs typeface="Times New Roman" panose="02020603050405020304" pitchFamily="18" charset="0"/>
              </a:rPr>
              <a:t>the skates turned off </a:t>
            </a:r>
            <a:r>
              <a:rPr lang="en-US" dirty="0">
                <a:latin typeface="Times New Roman" panose="02020603050405020304" pitchFamily="18" charset="0"/>
                <a:cs typeface="Times New Roman" panose="02020603050405020304" pitchFamily="18" charset="0"/>
              </a:rPr>
              <a:t>and 2. </a:t>
            </a:r>
            <a:r>
              <a:rPr lang="en-US" dirty="0">
                <a:solidFill>
                  <a:srgbClr val="00B0F0"/>
                </a:solidFill>
                <a:latin typeface="Times New Roman" panose="02020603050405020304" pitchFamily="18" charset="0"/>
                <a:cs typeface="Times New Roman" panose="02020603050405020304" pitchFamily="18" charset="0"/>
              </a:rPr>
              <a:t>remain operational</a:t>
            </a:r>
            <a:r>
              <a:rPr lang="en-US" dirty="0">
                <a:latin typeface="Times New Roman" panose="02020603050405020304" pitchFamily="18" charset="0"/>
                <a:cs typeface="Times New Roman" panose="02020603050405020304" pitchFamily="18" charset="0"/>
              </a:rPr>
              <a:t>:</a:t>
            </a:r>
          </a:p>
        </p:txBody>
      </p:sp>
      <p:sp>
        <p:nvSpPr>
          <p:cNvPr id="69" name="TextBox 68">
            <a:extLst>
              <a:ext uri="{FF2B5EF4-FFF2-40B4-BE49-F238E27FC236}">
                <a16:creationId xmlns:a16="http://schemas.microsoft.com/office/drawing/2014/main" id="{79CE6DC4-FBB2-234C-B9FC-67DB34C35852}"/>
              </a:ext>
            </a:extLst>
          </p:cNvPr>
          <p:cNvSpPr txBox="1"/>
          <p:nvPr/>
        </p:nvSpPr>
        <p:spPr>
          <a:xfrm>
            <a:off x="586416" y="5307788"/>
            <a:ext cx="3287494" cy="338554"/>
          </a:xfrm>
          <a:prstGeom prst="rect">
            <a:avLst/>
          </a:prstGeom>
          <a:noFill/>
        </p:spPr>
        <p:txBody>
          <a:bodyPr wrap="square" rtlCol="0">
            <a:spAutoFit/>
          </a:bodyPr>
          <a:lstStyle/>
          <a:p>
            <a:r>
              <a:rPr lang="en-US" sz="1600" dirty="0">
                <a:solidFill>
                  <a:srgbClr val="00B050"/>
                </a:solidFill>
                <a:latin typeface="Times New Roman" panose="02020603050405020304" pitchFamily="18" charset="0"/>
                <a:cs typeface="Times New Roman" panose="02020603050405020304" pitchFamily="18" charset="0"/>
              </a:rPr>
              <a:t>Horizontal velocity skates off:</a:t>
            </a:r>
          </a:p>
        </p:txBody>
      </p:sp>
      <p:sp>
        <p:nvSpPr>
          <p:cNvPr id="70" name="TextBox 69">
            <a:extLst>
              <a:ext uri="{FF2B5EF4-FFF2-40B4-BE49-F238E27FC236}">
                <a16:creationId xmlns:a16="http://schemas.microsoft.com/office/drawing/2014/main" id="{B7C958D3-14A6-7849-A88D-EEC937C05AAA}"/>
              </a:ext>
            </a:extLst>
          </p:cNvPr>
          <p:cNvSpPr txBox="1"/>
          <p:nvPr/>
        </p:nvSpPr>
        <p:spPr>
          <a:xfrm>
            <a:off x="586416" y="6089063"/>
            <a:ext cx="3287494" cy="338554"/>
          </a:xfrm>
          <a:prstGeom prst="rect">
            <a:avLst/>
          </a:prstGeom>
          <a:noFill/>
        </p:spPr>
        <p:txBody>
          <a:bodyPr wrap="square" rtlCol="0">
            <a:spAutoFit/>
          </a:bodyPr>
          <a:lstStyle/>
          <a:p>
            <a:r>
              <a:rPr lang="en-US" sz="1600" dirty="0">
                <a:solidFill>
                  <a:srgbClr val="00B050"/>
                </a:solidFill>
                <a:latin typeface="Times New Roman" panose="02020603050405020304" pitchFamily="18" charset="0"/>
                <a:cs typeface="Times New Roman" panose="02020603050405020304" pitchFamily="18" charset="0"/>
              </a:rPr>
              <a:t>Vertical velocity skates off:</a:t>
            </a:r>
          </a:p>
        </p:txBody>
      </p:sp>
      <p:sp>
        <p:nvSpPr>
          <p:cNvPr id="71" name="TextBox 70">
            <a:extLst>
              <a:ext uri="{FF2B5EF4-FFF2-40B4-BE49-F238E27FC236}">
                <a16:creationId xmlns:a16="http://schemas.microsoft.com/office/drawing/2014/main" id="{5A9FC567-1EE3-AC44-99B8-C1C872D1711E}"/>
              </a:ext>
            </a:extLst>
          </p:cNvPr>
          <p:cNvSpPr txBox="1"/>
          <p:nvPr/>
        </p:nvSpPr>
        <p:spPr>
          <a:xfrm>
            <a:off x="5964642" y="5343868"/>
            <a:ext cx="3287494" cy="338554"/>
          </a:xfrm>
          <a:prstGeom prst="rect">
            <a:avLst/>
          </a:prstGeom>
          <a:noFill/>
        </p:spPr>
        <p:txBody>
          <a:bodyPr wrap="square" rtlCol="0">
            <a:spAutoFit/>
          </a:bodyPr>
          <a:lstStyle/>
          <a:p>
            <a:r>
              <a:rPr lang="en-US" sz="1600" dirty="0">
                <a:solidFill>
                  <a:srgbClr val="00B0F0"/>
                </a:solidFill>
                <a:latin typeface="Times New Roman" panose="02020603050405020304" pitchFamily="18" charset="0"/>
                <a:cs typeface="Times New Roman" panose="02020603050405020304" pitchFamily="18" charset="0"/>
              </a:rPr>
              <a:t>Horizontal velocity skates on:</a:t>
            </a:r>
          </a:p>
        </p:txBody>
      </p:sp>
      <p:sp>
        <p:nvSpPr>
          <p:cNvPr id="72" name="TextBox 71">
            <a:extLst>
              <a:ext uri="{FF2B5EF4-FFF2-40B4-BE49-F238E27FC236}">
                <a16:creationId xmlns:a16="http://schemas.microsoft.com/office/drawing/2014/main" id="{4413B757-A705-D249-A44B-4E3D5DF307D2}"/>
              </a:ext>
            </a:extLst>
          </p:cNvPr>
          <p:cNvSpPr txBox="1"/>
          <p:nvPr/>
        </p:nvSpPr>
        <p:spPr>
          <a:xfrm>
            <a:off x="5964642" y="6041278"/>
            <a:ext cx="3287494" cy="338554"/>
          </a:xfrm>
          <a:prstGeom prst="rect">
            <a:avLst/>
          </a:prstGeom>
          <a:noFill/>
        </p:spPr>
        <p:txBody>
          <a:bodyPr wrap="square" rtlCol="0">
            <a:spAutoFit/>
          </a:bodyPr>
          <a:lstStyle/>
          <a:p>
            <a:r>
              <a:rPr lang="en-US" sz="1600" dirty="0">
                <a:solidFill>
                  <a:srgbClr val="00B0F0"/>
                </a:solidFill>
                <a:latin typeface="Times New Roman" panose="02020603050405020304" pitchFamily="18" charset="0"/>
                <a:cs typeface="Times New Roman" panose="02020603050405020304" pitchFamily="18" charset="0"/>
              </a:rPr>
              <a:t>Vertical velocity skates on:</a:t>
            </a:r>
          </a:p>
        </p:txBody>
      </p:sp>
      <p:grpSp>
        <p:nvGrpSpPr>
          <p:cNvPr id="81" name="Group 80">
            <a:extLst>
              <a:ext uri="{FF2B5EF4-FFF2-40B4-BE49-F238E27FC236}">
                <a16:creationId xmlns:a16="http://schemas.microsoft.com/office/drawing/2014/main" id="{5C1CC80A-C0E5-ED48-863C-640E51599F57}"/>
              </a:ext>
            </a:extLst>
          </p:cNvPr>
          <p:cNvGrpSpPr/>
          <p:nvPr/>
        </p:nvGrpSpPr>
        <p:grpSpPr>
          <a:xfrm>
            <a:off x="800861" y="5593201"/>
            <a:ext cx="2481640" cy="491153"/>
            <a:chOff x="800861" y="5593201"/>
            <a:chExt cx="2481640" cy="491153"/>
          </a:xfrm>
        </p:grpSpPr>
        <p:cxnSp>
          <p:nvCxnSpPr>
            <p:cNvPr id="58" name="Straight Arrow Connector 57">
              <a:extLst>
                <a:ext uri="{FF2B5EF4-FFF2-40B4-BE49-F238E27FC236}">
                  <a16:creationId xmlns:a16="http://schemas.microsoft.com/office/drawing/2014/main" id="{3E77E5A4-2E93-D543-8F70-828132D6A415}"/>
                </a:ext>
              </a:extLst>
            </p:cNvPr>
            <p:cNvCxnSpPr/>
            <p:nvPr/>
          </p:nvCxnSpPr>
          <p:spPr>
            <a:xfrm flipV="1">
              <a:off x="2061234" y="5730393"/>
              <a:ext cx="175339" cy="35396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59" name="TextBox 58">
                  <a:extLst>
                    <a:ext uri="{FF2B5EF4-FFF2-40B4-BE49-F238E27FC236}">
                      <a16:creationId xmlns:a16="http://schemas.microsoft.com/office/drawing/2014/main" id="{5858FAFA-6E4B-9D44-B063-64B404C596B7}"/>
                    </a:ext>
                  </a:extLst>
                </p:cNvPr>
                <p:cNvSpPr txBox="1"/>
                <p:nvPr/>
              </p:nvSpPr>
              <p:spPr>
                <a:xfrm>
                  <a:off x="2236573" y="5593201"/>
                  <a:ext cx="139462" cy="215444"/>
                </a:xfrm>
                <a:prstGeom prst="rect">
                  <a:avLst/>
                </a:prstGeom>
                <a:noFill/>
              </p:spPr>
              <p:txBody>
                <a:bodyPr wrap="none" lIns="0" tIns="0" rIns="0" bIns="0" rtlCol="0">
                  <a:spAutoFit/>
                </a:bodyPr>
                <a:lstStyle/>
                <a:p>
                  <a:pPr/>
                  <a14:m>
                    <m:oMathPara xmlns:m="http://schemas.openxmlformats.org/officeDocument/2006/math">
                      <m:oMath>
                        <m:r>
                          <a:rPr lang="en-US" sz="1400" b="0" i="1" smtClean="0">
                            <a:latin typeface="Cambria Math" panose="02040503050406030204" pitchFamily="18" charset="0"/>
                          </a:rPr>
                          <m:t>0</m:t>
                        </m:r>
                      </m:oMath>
                    </m:oMathPara>
                  </a14:m>
                  <a:endParaRPr lang="en-US" sz="1400" dirty="0"/>
                </a:p>
              </p:txBody>
            </p:sp>
          </mc:Choice>
          <mc:Fallback xmlns="">
            <p:sp>
              <p:nvSpPr>
                <p:cNvPr id="59" name="TextBox 58">
                  <a:extLst>
                    <a:ext uri="{FF2B5EF4-FFF2-40B4-BE49-F238E27FC236}">
                      <a16:creationId xmlns:a16="http://schemas.microsoft.com/office/drawing/2014/main" id="{5858FAFA-6E4B-9D44-B063-64B404C596B7}"/>
                    </a:ext>
                  </a:extLst>
                </p:cNvPr>
                <p:cNvSpPr txBox="1">
                  <a:spLocks noRot="1" noChangeAspect="1" noMove="1" noResize="1" noEditPoints="1" noAdjustHandles="1" noChangeArrowheads="1" noChangeShapeType="1" noTextEdit="1"/>
                </p:cNvSpPr>
                <p:nvPr/>
              </p:nvSpPr>
              <p:spPr>
                <a:xfrm>
                  <a:off x="2236573" y="5593201"/>
                  <a:ext cx="139462" cy="215444"/>
                </a:xfrm>
                <a:prstGeom prst="rect">
                  <a:avLst/>
                </a:prstGeom>
                <a:blipFill>
                  <a:blip r:embed="rId10"/>
                  <a:stretch>
                    <a:fillRect l="-25000" r="-25000"/>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73" name="TextBox 72">
                  <a:extLst>
                    <a:ext uri="{FF2B5EF4-FFF2-40B4-BE49-F238E27FC236}">
                      <a16:creationId xmlns:a16="http://schemas.microsoft.com/office/drawing/2014/main" id="{B71552FF-CCBE-F64D-9E1E-E5A1BB937996}"/>
                    </a:ext>
                  </a:extLst>
                </p:cNvPr>
                <p:cNvSpPr txBox="1"/>
                <p:nvPr/>
              </p:nvSpPr>
              <p:spPr>
                <a:xfrm>
                  <a:off x="800861" y="5715032"/>
                  <a:ext cx="2481640" cy="305340"/>
                </a:xfrm>
                <a:prstGeom prst="rect">
                  <a:avLst/>
                </a:prstGeom>
                <a:noFill/>
              </p:spPr>
              <p:txBody>
                <a:bodyPr wrap="none" lIns="0" tIns="0" rIns="0" bIns="0" rtlCol="0">
                  <a:spAutoFit/>
                </a:bodyPr>
                <a:lstStyle/>
                <a:p>
                  <a:pPr/>
                  <a14:m>
                    <m:oMathPara xmlns:m="http://schemas.openxmlformats.org/officeDocument/2006/math">
                      <m:o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𝑣</m:t>
                            </m:r>
                          </m:e>
                          <m:sub>
                            <m:r>
                              <a:rPr lang="en-US" b="0" i="1" smtClean="0">
                                <a:latin typeface="Cambria Math" panose="02040503050406030204" pitchFamily="18" charset="0"/>
                              </a:rPr>
                              <m:t>𝑓𝑥</m:t>
                            </m:r>
                          </m:sub>
                        </m:sSub>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𝑣</m:t>
                            </m:r>
                          </m:e>
                          <m:sub>
                            <m:r>
                              <a:rPr lang="en-US" b="0" i="1" smtClean="0">
                                <a:latin typeface="Cambria Math" panose="02040503050406030204" pitchFamily="18" charset="0"/>
                              </a:rPr>
                              <m:t>𝑖𝑥</m:t>
                            </m:r>
                          </m:sub>
                        </m:sSub>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𝑎</m:t>
                            </m:r>
                          </m:e>
                          <m:sub>
                            <m:r>
                              <a:rPr lang="en-US" b="0" i="1" smtClean="0">
                                <a:latin typeface="Cambria Math" panose="02040503050406030204" pitchFamily="18" charset="0"/>
                              </a:rPr>
                              <m:t>𝑥</m:t>
                            </m:r>
                          </m:sub>
                        </m:sSub>
                        <m:r>
                          <a:rPr lang="en-US" b="0" i="1" smtClean="0">
                            <a:latin typeface="Cambria Math" panose="02040503050406030204" pitchFamily="18" charset="0"/>
                          </a:rPr>
                          <m:t>𝑡</m:t>
                        </m:r>
                        <m:r>
                          <a:rPr lang="en-US" b="0" i="1" smtClean="0">
                            <a:latin typeface="Cambria Math" panose="02040503050406030204" pitchFamily="18" charset="0"/>
                          </a:rPr>
                          <m:t>=46.5</m:t>
                        </m:r>
                        <m:box>
                          <m:boxPr>
                            <m:ctrlPr>
                              <a:rPr lang="en-US" b="0" i="1" smtClean="0">
                                <a:latin typeface="Cambria Math" panose="02040503050406030204" pitchFamily="18" charset="0"/>
                              </a:rPr>
                            </m:ctrlPr>
                          </m:boxPr>
                          <m:e>
                            <m:f>
                              <m:fPr>
                                <m:ctrlPr>
                                  <a:rPr lang="en-US" b="0" i="1" smtClean="0">
                                    <a:latin typeface="Cambria Math" panose="02040503050406030204" pitchFamily="18" charset="0"/>
                                  </a:rPr>
                                </m:ctrlPr>
                              </m:fPr>
                              <m:num>
                                <m:r>
                                  <a:rPr lang="en-US" b="0" i="1" smtClean="0">
                                    <a:latin typeface="Cambria Math" panose="02040503050406030204" pitchFamily="18" charset="0"/>
                                  </a:rPr>
                                  <m:t>𝑚</m:t>
                                </m:r>
                              </m:num>
                              <m:den>
                                <m:r>
                                  <a:rPr lang="en-US" b="0" i="1" smtClean="0">
                                    <a:latin typeface="Cambria Math" panose="02040503050406030204" pitchFamily="18" charset="0"/>
                                  </a:rPr>
                                  <m:t>𝑠</m:t>
                                </m:r>
                              </m:den>
                            </m:f>
                          </m:e>
                        </m:box>
                      </m:oMath>
                    </m:oMathPara>
                  </a14:m>
                  <a:endParaRPr lang="en-US" dirty="0"/>
                </a:p>
              </p:txBody>
            </p:sp>
          </mc:Choice>
          <mc:Fallback xmlns="">
            <p:sp>
              <p:nvSpPr>
                <p:cNvPr id="73" name="TextBox 72">
                  <a:extLst>
                    <a:ext uri="{FF2B5EF4-FFF2-40B4-BE49-F238E27FC236}">
                      <a16:creationId xmlns:a16="http://schemas.microsoft.com/office/drawing/2014/main" id="{B71552FF-CCBE-F64D-9E1E-E5A1BB937996}"/>
                    </a:ext>
                  </a:extLst>
                </p:cNvPr>
                <p:cNvSpPr txBox="1">
                  <a:spLocks noRot="1" noChangeAspect="1" noMove="1" noResize="1" noEditPoints="1" noAdjustHandles="1" noChangeArrowheads="1" noChangeShapeType="1" noTextEdit="1"/>
                </p:cNvSpPr>
                <p:nvPr/>
              </p:nvSpPr>
              <p:spPr>
                <a:xfrm>
                  <a:off x="800861" y="5715032"/>
                  <a:ext cx="2481640" cy="305340"/>
                </a:xfrm>
                <a:prstGeom prst="rect">
                  <a:avLst/>
                </a:prstGeom>
                <a:blipFill>
                  <a:blip r:embed="rId11"/>
                  <a:stretch>
                    <a:fillRect l="-510" b="-24000"/>
                  </a:stretch>
                </a:blipFill>
              </p:spPr>
              <p:txBody>
                <a:bodyPr/>
                <a:lstStyle/>
                <a:p>
                  <a:r>
                    <a:rPr lang="en-US">
                      <a:noFill/>
                    </a:rPr>
                    <a:t> </a:t>
                  </a:r>
                </a:p>
              </p:txBody>
            </p:sp>
          </mc:Fallback>
        </mc:AlternateContent>
      </p:grpSp>
      <p:grpSp>
        <p:nvGrpSpPr>
          <p:cNvPr id="80" name="Group 79">
            <a:extLst>
              <a:ext uri="{FF2B5EF4-FFF2-40B4-BE49-F238E27FC236}">
                <a16:creationId xmlns:a16="http://schemas.microsoft.com/office/drawing/2014/main" id="{1F8CB14C-ADEB-1941-B32E-B3149C794737}"/>
              </a:ext>
            </a:extLst>
          </p:cNvPr>
          <p:cNvGrpSpPr/>
          <p:nvPr/>
        </p:nvGrpSpPr>
        <p:grpSpPr>
          <a:xfrm>
            <a:off x="6146068" y="6290425"/>
            <a:ext cx="4752776" cy="491153"/>
            <a:chOff x="6146068" y="6290425"/>
            <a:chExt cx="4752776" cy="491153"/>
          </a:xfrm>
        </p:grpSpPr>
        <mc:AlternateContent xmlns:mc="http://schemas.openxmlformats.org/markup-compatibility/2006" xmlns:a14="http://schemas.microsoft.com/office/drawing/2010/main">
          <mc:Choice Requires="a14">
            <p:sp>
              <p:nvSpPr>
                <p:cNvPr id="55" name="TextBox 54">
                  <a:extLst>
                    <a:ext uri="{FF2B5EF4-FFF2-40B4-BE49-F238E27FC236}">
                      <a16:creationId xmlns:a16="http://schemas.microsoft.com/office/drawing/2014/main" id="{7E3847AF-8132-BA49-8EEE-4B8249203D7B}"/>
                    </a:ext>
                  </a:extLst>
                </p:cNvPr>
                <p:cNvSpPr txBox="1"/>
                <p:nvPr/>
              </p:nvSpPr>
              <p:spPr>
                <a:xfrm>
                  <a:off x="6146068" y="6415159"/>
                  <a:ext cx="4752776" cy="323422"/>
                </a:xfrm>
                <a:prstGeom prst="rect">
                  <a:avLst/>
                </a:prstGeom>
                <a:noFill/>
              </p:spPr>
              <p:txBody>
                <a:bodyPr wrap="none" lIns="0" tIns="0" rIns="0" bIns="0" rtlCol="0">
                  <a:spAutoFit/>
                </a:bodyPr>
                <a:lstStyle/>
                <a:p>
                  <a:pPr/>
                  <a14:m>
                    <m:oMathPara xmlns:m="http://schemas.openxmlformats.org/officeDocument/2006/math">
                      <m:o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𝑣</m:t>
                            </m:r>
                          </m:e>
                          <m:sub>
                            <m:r>
                              <a:rPr lang="en-US" b="0" i="1" smtClean="0">
                                <a:latin typeface="Cambria Math" panose="02040503050406030204" pitchFamily="18" charset="0"/>
                              </a:rPr>
                              <m:t>𝑓𝑦</m:t>
                            </m:r>
                          </m:sub>
                        </m:sSub>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𝑣</m:t>
                            </m:r>
                          </m:e>
                          <m:sub>
                            <m:r>
                              <a:rPr lang="en-US" b="0" i="1" smtClean="0">
                                <a:latin typeface="Cambria Math" panose="02040503050406030204" pitchFamily="18" charset="0"/>
                              </a:rPr>
                              <m:t>𝑖𝑦</m:t>
                            </m:r>
                          </m:sub>
                        </m:sSub>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𝑎</m:t>
                            </m:r>
                          </m:e>
                          <m:sub>
                            <m:r>
                              <a:rPr lang="en-US" b="0" i="1" smtClean="0">
                                <a:latin typeface="Cambria Math" panose="02040503050406030204" pitchFamily="18" charset="0"/>
                              </a:rPr>
                              <m:t>𝑦</m:t>
                            </m:r>
                          </m:sub>
                        </m:sSub>
                        <m:r>
                          <a:rPr lang="en-US" b="0" i="1" smtClean="0">
                            <a:latin typeface="Cambria Math" panose="02040503050406030204" pitchFamily="18" charset="0"/>
                          </a:rPr>
                          <m:t>𝑡</m:t>
                        </m:r>
                        <m:r>
                          <a:rPr lang="en-US" b="0" i="1" smtClean="0">
                            <a:latin typeface="Cambria Math" panose="02040503050406030204" pitchFamily="18" charset="0"/>
                          </a:rPr>
                          <m:t>=−</m:t>
                        </m:r>
                        <m:r>
                          <a:rPr lang="en-US" b="0" i="1" smtClean="0">
                            <a:latin typeface="Cambria Math" panose="02040503050406030204" pitchFamily="18" charset="0"/>
                          </a:rPr>
                          <m:t>𝑔𝑡</m:t>
                        </m:r>
                        <m:r>
                          <a:rPr lang="en-US" b="0" i="1" smtClean="0">
                            <a:latin typeface="Cambria Math" panose="02040503050406030204" pitchFamily="18" charset="0"/>
                          </a:rPr>
                          <m:t>=−9.8</m:t>
                        </m:r>
                        <m:box>
                          <m:boxPr>
                            <m:ctrlPr>
                              <a:rPr lang="en-US" i="1">
                                <a:latin typeface="Cambria Math" panose="02040503050406030204" pitchFamily="18" charset="0"/>
                                <a:ea typeface="Cambria Math" panose="02040503050406030204" pitchFamily="18" charset="0"/>
                                <a:cs typeface="Times New Roman" panose="02020603050405020304" pitchFamily="18" charset="0"/>
                              </a:rPr>
                            </m:ctrlPr>
                          </m:boxPr>
                          <m:e>
                            <m:f>
                              <m:fPr>
                                <m:ctrlPr>
                                  <a:rPr lang="en-US" i="1">
                                    <a:latin typeface="Cambria Math" panose="02040503050406030204" pitchFamily="18" charset="0"/>
                                    <a:ea typeface="Cambria Math" panose="02040503050406030204" pitchFamily="18" charset="0"/>
                                    <a:cs typeface="Times New Roman" panose="02020603050405020304" pitchFamily="18" charset="0"/>
                                  </a:rPr>
                                </m:ctrlPr>
                              </m:fPr>
                              <m:num>
                                <m:r>
                                  <a:rPr lang="en-US" i="1">
                                    <a:latin typeface="Cambria Math" panose="02040503050406030204" pitchFamily="18" charset="0"/>
                                    <a:ea typeface="Cambria Math" panose="02040503050406030204" pitchFamily="18" charset="0"/>
                                    <a:cs typeface="Times New Roman" panose="02020603050405020304" pitchFamily="18" charset="0"/>
                                  </a:rPr>
                                  <m:t>𝑚</m:t>
                                </m:r>
                              </m:num>
                              <m:den>
                                <m:sSup>
                                  <m:sSupPr>
                                    <m:ctrlPr>
                                      <a:rPr lang="en-US" i="1">
                                        <a:latin typeface="Cambria Math" panose="02040503050406030204" pitchFamily="18" charset="0"/>
                                        <a:ea typeface="Cambria Math" panose="02040503050406030204" pitchFamily="18" charset="0"/>
                                        <a:cs typeface="Times New Roman" panose="02020603050405020304" pitchFamily="18" charset="0"/>
                                      </a:rPr>
                                    </m:ctrlPr>
                                  </m:sSupPr>
                                  <m:e>
                                    <m:r>
                                      <a:rPr lang="en-US" i="1">
                                        <a:latin typeface="Cambria Math" panose="02040503050406030204" pitchFamily="18" charset="0"/>
                                        <a:ea typeface="Cambria Math" panose="02040503050406030204" pitchFamily="18" charset="0"/>
                                        <a:cs typeface="Times New Roman" panose="02020603050405020304" pitchFamily="18" charset="0"/>
                                      </a:rPr>
                                      <m:t>𝑠</m:t>
                                    </m:r>
                                  </m:e>
                                  <m:sup>
                                    <m:r>
                                      <a:rPr lang="en-US" i="1">
                                        <a:latin typeface="Cambria Math" panose="02040503050406030204" pitchFamily="18" charset="0"/>
                                        <a:ea typeface="Cambria Math" panose="02040503050406030204" pitchFamily="18" charset="0"/>
                                        <a:cs typeface="Times New Roman" panose="02020603050405020304" pitchFamily="18" charset="0"/>
                                      </a:rPr>
                                      <m:t>2</m:t>
                                    </m:r>
                                  </m:sup>
                                </m:sSup>
                              </m:den>
                            </m:f>
                          </m:e>
                        </m:box>
                        <m:r>
                          <a:rPr lang="en-US" i="1" smtClean="0">
                            <a:latin typeface="Cambria Math" panose="02040503050406030204" pitchFamily="18" charset="0"/>
                            <a:ea typeface="Cambria Math" panose="02040503050406030204" pitchFamily="18" charset="0"/>
                            <a:cs typeface="Times New Roman" panose="02020603050405020304" pitchFamily="18" charset="0"/>
                          </a:rPr>
                          <m:t>×</m:t>
                        </m:r>
                        <m:r>
                          <a:rPr lang="en-US" b="0" i="1" smtClean="0">
                            <a:latin typeface="Cambria Math" panose="02040503050406030204" pitchFamily="18" charset="0"/>
                            <a:ea typeface="Cambria Math" panose="02040503050406030204" pitchFamily="18" charset="0"/>
                            <a:cs typeface="Times New Roman" panose="02020603050405020304" pitchFamily="18" charset="0"/>
                          </a:rPr>
                          <m:t>4.5</m:t>
                        </m:r>
                        <m:r>
                          <a:rPr lang="en-US" b="0" i="1" smtClean="0">
                            <a:latin typeface="Cambria Math" panose="02040503050406030204" pitchFamily="18" charset="0"/>
                            <a:ea typeface="Cambria Math" panose="02040503050406030204" pitchFamily="18" charset="0"/>
                            <a:cs typeface="Times New Roman" panose="02020603050405020304" pitchFamily="18" charset="0"/>
                          </a:rPr>
                          <m:t>𝑠</m:t>
                        </m:r>
                        <m:r>
                          <a:rPr lang="en-US" b="0" i="1" smtClean="0">
                            <a:latin typeface="Cambria Math" panose="02040503050406030204" pitchFamily="18" charset="0"/>
                            <a:ea typeface="Cambria Math" panose="02040503050406030204" pitchFamily="18" charset="0"/>
                            <a:cs typeface="Times New Roman" panose="02020603050405020304" pitchFamily="18" charset="0"/>
                          </a:rPr>
                          <m:t>=44.1</m:t>
                        </m:r>
                        <m:box>
                          <m:boxPr>
                            <m:ctrlPr>
                              <a:rPr lang="en-US" b="0" i="1" smtClean="0">
                                <a:latin typeface="Cambria Math" panose="02040503050406030204" pitchFamily="18" charset="0"/>
                                <a:ea typeface="Cambria Math" panose="02040503050406030204" pitchFamily="18" charset="0"/>
                                <a:cs typeface="Times New Roman" panose="02020603050405020304" pitchFamily="18" charset="0"/>
                              </a:rPr>
                            </m:ctrlPr>
                          </m:boxPr>
                          <m:e>
                            <m:f>
                              <m:fPr>
                                <m:ctrlPr>
                                  <a:rPr lang="en-US" b="0" i="1" smtClean="0">
                                    <a:latin typeface="Cambria Math" panose="02040503050406030204" pitchFamily="18" charset="0"/>
                                    <a:ea typeface="Cambria Math" panose="02040503050406030204" pitchFamily="18" charset="0"/>
                                    <a:cs typeface="Times New Roman" panose="02020603050405020304" pitchFamily="18" charset="0"/>
                                  </a:rPr>
                                </m:ctrlPr>
                              </m:fPr>
                              <m:num>
                                <m:r>
                                  <a:rPr lang="en-US" b="0" i="1" smtClean="0">
                                    <a:latin typeface="Cambria Math" panose="02040503050406030204" pitchFamily="18" charset="0"/>
                                    <a:ea typeface="Cambria Math" panose="02040503050406030204" pitchFamily="18" charset="0"/>
                                    <a:cs typeface="Times New Roman" panose="02020603050405020304" pitchFamily="18" charset="0"/>
                                  </a:rPr>
                                  <m:t>𝑚</m:t>
                                </m:r>
                              </m:num>
                              <m:den>
                                <m:r>
                                  <a:rPr lang="en-US" b="0" i="1" smtClean="0">
                                    <a:latin typeface="Cambria Math" panose="02040503050406030204" pitchFamily="18" charset="0"/>
                                    <a:ea typeface="Cambria Math" panose="02040503050406030204" pitchFamily="18" charset="0"/>
                                    <a:cs typeface="Times New Roman" panose="02020603050405020304" pitchFamily="18" charset="0"/>
                                  </a:rPr>
                                  <m:t>𝑠</m:t>
                                </m:r>
                              </m:den>
                            </m:f>
                          </m:e>
                        </m:box>
                      </m:oMath>
                    </m:oMathPara>
                  </a14:m>
                  <a:endParaRPr lang="en-US" dirty="0"/>
                </a:p>
              </p:txBody>
            </p:sp>
          </mc:Choice>
          <mc:Fallback xmlns="">
            <p:sp>
              <p:nvSpPr>
                <p:cNvPr id="55" name="TextBox 54">
                  <a:extLst>
                    <a:ext uri="{FF2B5EF4-FFF2-40B4-BE49-F238E27FC236}">
                      <a16:creationId xmlns:a16="http://schemas.microsoft.com/office/drawing/2014/main" id="{7E3847AF-8132-BA49-8EEE-4B8249203D7B}"/>
                    </a:ext>
                  </a:extLst>
                </p:cNvPr>
                <p:cNvSpPr txBox="1">
                  <a:spLocks noRot="1" noChangeAspect="1" noMove="1" noResize="1" noEditPoints="1" noAdjustHandles="1" noChangeArrowheads="1" noChangeShapeType="1" noTextEdit="1"/>
                </p:cNvSpPr>
                <p:nvPr/>
              </p:nvSpPr>
              <p:spPr>
                <a:xfrm>
                  <a:off x="6146068" y="6415159"/>
                  <a:ext cx="4752776" cy="323422"/>
                </a:xfrm>
                <a:prstGeom prst="rect">
                  <a:avLst/>
                </a:prstGeom>
                <a:blipFill>
                  <a:blip r:embed="rId12"/>
                  <a:stretch>
                    <a:fillRect l="-267" b="-14815"/>
                  </a:stretch>
                </a:blipFill>
              </p:spPr>
              <p:txBody>
                <a:bodyPr/>
                <a:lstStyle/>
                <a:p>
                  <a:r>
                    <a:rPr lang="en-US">
                      <a:noFill/>
                    </a:rPr>
                    <a:t> </a:t>
                  </a:r>
                </a:p>
              </p:txBody>
            </p:sp>
          </mc:Fallback>
        </mc:AlternateContent>
        <p:cxnSp>
          <p:nvCxnSpPr>
            <p:cNvPr id="75" name="Straight Arrow Connector 74">
              <a:extLst>
                <a:ext uri="{FF2B5EF4-FFF2-40B4-BE49-F238E27FC236}">
                  <a16:creationId xmlns:a16="http://schemas.microsoft.com/office/drawing/2014/main" id="{F1730B11-AB66-0742-BCC3-F04BE2431FBD}"/>
                </a:ext>
              </a:extLst>
            </p:cNvPr>
            <p:cNvCxnSpPr/>
            <p:nvPr/>
          </p:nvCxnSpPr>
          <p:spPr>
            <a:xfrm flipV="1">
              <a:off x="6883954" y="6427617"/>
              <a:ext cx="175339" cy="35396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76" name="TextBox 75">
                  <a:extLst>
                    <a:ext uri="{FF2B5EF4-FFF2-40B4-BE49-F238E27FC236}">
                      <a16:creationId xmlns:a16="http://schemas.microsoft.com/office/drawing/2014/main" id="{9A543DFD-BA77-2442-A817-378704C99FFA}"/>
                    </a:ext>
                  </a:extLst>
                </p:cNvPr>
                <p:cNvSpPr txBox="1"/>
                <p:nvPr/>
              </p:nvSpPr>
              <p:spPr>
                <a:xfrm>
                  <a:off x="7059293" y="6290425"/>
                  <a:ext cx="139462" cy="215444"/>
                </a:xfrm>
                <a:prstGeom prst="rect">
                  <a:avLst/>
                </a:prstGeom>
                <a:noFill/>
              </p:spPr>
              <p:txBody>
                <a:bodyPr wrap="none" lIns="0" tIns="0" rIns="0" bIns="0" rtlCol="0">
                  <a:spAutoFit/>
                </a:bodyPr>
                <a:lstStyle/>
                <a:p>
                  <a:pPr/>
                  <a14:m>
                    <m:oMathPara xmlns:m="http://schemas.openxmlformats.org/officeDocument/2006/math">
                      <m:oMath>
                        <m:r>
                          <a:rPr lang="en-US" sz="1400" b="0" i="1" smtClean="0">
                            <a:latin typeface="Cambria Math" panose="02040503050406030204" pitchFamily="18" charset="0"/>
                          </a:rPr>
                          <m:t>0</m:t>
                        </m:r>
                      </m:oMath>
                    </m:oMathPara>
                  </a14:m>
                  <a:endParaRPr lang="en-US" sz="1400" dirty="0"/>
                </a:p>
              </p:txBody>
            </p:sp>
          </mc:Choice>
          <mc:Fallback xmlns="">
            <p:sp>
              <p:nvSpPr>
                <p:cNvPr id="76" name="TextBox 75">
                  <a:extLst>
                    <a:ext uri="{FF2B5EF4-FFF2-40B4-BE49-F238E27FC236}">
                      <a16:creationId xmlns:a16="http://schemas.microsoft.com/office/drawing/2014/main" id="{9A543DFD-BA77-2442-A817-378704C99FFA}"/>
                    </a:ext>
                  </a:extLst>
                </p:cNvPr>
                <p:cNvSpPr txBox="1">
                  <a:spLocks noRot="1" noChangeAspect="1" noMove="1" noResize="1" noEditPoints="1" noAdjustHandles="1" noChangeArrowheads="1" noChangeShapeType="1" noTextEdit="1"/>
                </p:cNvSpPr>
                <p:nvPr/>
              </p:nvSpPr>
              <p:spPr>
                <a:xfrm>
                  <a:off x="7059293" y="6290425"/>
                  <a:ext cx="139462" cy="215444"/>
                </a:xfrm>
                <a:prstGeom prst="rect">
                  <a:avLst/>
                </a:prstGeom>
                <a:blipFill>
                  <a:blip r:embed="rId13"/>
                  <a:stretch>
                    <a:fillRect l="-25000" r="-16667" b="-5556"/>
                  </a:stretch>
                </a:blipFill>
              </p:spPr>
              <p:txBody>
                <a:bodyPr/>
                <a:lstStyle/>
                <a:p>
                  <a:r>
                    <a:rPr lang="en-US">
                      <a:noFill/>
                    </a:rPr>
                    <a:t> </a:t>
                  </a:r>
                </a:p>
              </p:txBody>
            </p:sp>
          </mc:Fallback>
        </mc:AlternateContent>
      </p:grpSp>
      <p:grpSp>
        <p:nvGrpSpPr>
          <p:cNvPr id="79" name="Group 78">
            <a:extLst>
              <a:ext uri="{FF2B5EF4-FFF2-40B4-BE49-F238E27FC236}">
                <a16:creationId xmlns:a16="http://schemas.microsoft.com/office/drawing/2014/main" id="{C3272499-DB5C-3241-B6D1-B583E29FDCD7}"/>
              </a:ext>
            </a:extLst>
          </p:cNvPr>
          <p:cNvGrpSpPr/>
          <p:nvPr/>
        </p:nvGrpSpPr>
        <p:grpSpPr>
          <a:xfrm>
            <a:off x="804668" y="6325901"/>
            <a:ext cx="4752776" cy="491153"/>
            <a:chOff x="804668" y="6325901"/>
            <a:chExt cx="4752776" cy="491153"/>
          </a:xfrm>
        </p:grpSpPr>
        <mc:AlternateContent xmlns:mc="http://schemas.openxmlformats.org/markup-compatibility/2006" xmlns:a14="http://schemas.microsoft.com/office/drawing/2010/main">
          <mc:Choice Requires="a14">
            <p:sp>
              <p:nvSpPr>
                <p:cNvPr id="74" name="TextBox 73">
                  <a:extLst>
                    <a:ext uri="{FF2B5EF4-FFF2-40B4-BE49-F238E27FC236}">
                      <a16:creationId xmlns:a16="http://schemas.microsoft.com/office/drawing/2014/main" id="{1621D307-70C9-0D4E-A0E1-FEE60311B314}"/>
                    </a:ext>
                  </a:extLst>
                </p:cNvPr>
                <p:cNvSpPr txBox="1"/>
                <p:nvPr/>
              </p:nvSpPr>
              <p:spPr>
                <a:xfrm>
                  <a:off x="804668" y="6415159"/>
                  <a:ext cx="4752776" cy="323422"/>
                </a:xfrm>
                <a:prstGeom prst="rect">
                  <a:avLst/>
                </a:prstGeom>
                <a:noFill/>
              </p:spPr>
              <p:txBody>
                <a:bodyPr wrap="none" lIns="0" tIns="0" rIns="0" bIns="0" rtlCol="0">
                  <a:spAutoFit/>
                </a:bodyPr>
                <a:lstStyle/>
                <a:p>
                  <a:pPr/>
                  <a14:m>
                    <m:oMathPara xmlns:m="http://schemas.openxmlformats.org/officeDocument/2006/math">
                      <m:o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𝑣</m:t>
                            </m:r>
                          </m:e>
                          <m:sub>
                            <m:r>
                              <a:rPr lang="en-US" b="0" i="1" smtClean="0">
                                <a:latin typeface="Cambria Math" panose="02040503050406030204" pitchFamily="18" charset="0"/>
                              </a:rPr>
                              <m:t>𝑓𝑦</m:t>
                            </m:r>
                          </m:sub>
                        </m:sSub>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𝑣</m:t>
                            </m:r>
                          </m:e>
                          <m:sub>
                            <m:r>
                              <a:rPr lang="en-US" b="0" i="1" smtClean="0">
                                <a:latin typeface="Cambria Math" panose="02040503050406030204" pitchFamily="18" charset="0"/>
                              </a:rPr>
                              <m:t>𝑖𝑦</m:t>
                            </m:r>
                          </m:sub>
                        </m:sSub>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𝑎</m:t>
                            </m:r>
                          </m:e>
                          <m:sub>
                            <m:r>
                              <a:rPr lang="en-US" b="0" i="1" smtClean="0">
                                <a:latin typeface="Cambria Math" panose="02040503050406030204" pitchFamily="18" charset="0"/>
                              </a:rPr>
                              <m:t>𝑦</m:t>
                            </m:r>
                          </m:sub>
                        </m:sSub>
                        <m:r>
                          <a:rPr lang="en-US" b="0" i="1" smtClean="0">
                            <a:latin typeface="Cambria Math" panose="02040503050406030204" pitchFamily="18" charset="0"/>
                          </a:rPr>
                          <m:t>𝑡</m:t>
                        </m:r>
                        <m:r>
                          <a:rPr lang="en-US" b="0" i="1" smtClean="0">
                            <a:latin typeface="Cambria Math" panose="02040503050406030204" pitchFamily="18" charset="0"/>
                          </a:rPr>
                          <m:t>=−</m:t>
                        </m:r>
                        <m:r>
                          <a:rPr lang="en-US" b="0" i="1" smtClean="0">
                            <a:latin typeface="Cambria Math" panose="02040503050406030204" pitchFamily="18" charset="0"/>
                          </a:rPr>
                          <m:t>𝑔𝑡</m:t>
                        </m:r>
                        <m:r>
                          <a:rPr lang="en-US" b="0" i="1" smtClean="0">
                            <a:latin typeface="Cambria Math" panose="02040503050406030204" pitchFamily="18" charset="0"/>
                          </a:rPr>
                          <m:t>=−9.8</m:t>
                        </m:r>
                        <m:box>
                          <m:boxPr>
                            <m:ctrlPr>
                              <a:rPr lang="en-US" i="1">
                                <a:latin typeface="Cambria Math" panose="02040503050406030204" pitchFamily="18" charset="0"/>
                                <a:ea typeface="Cambria Math" panose="02040503050406030204" pitchFamily="18" charset="0"/>
                                <a:cs typeface="Times New Roman" panose="02020603050405020304" pitchFamily="18" charset="0"/>
                              </a:rPr>
                            </m:ctrlPr>
                          </m:boxPr>
                          <m:e>
                            <m:f>
                              <m:fPr>
                                <m:ctrlPr>
                                  <a:rPr lang="en-US" i="1">
                                    <a:latin typeface="Cambria Math" panose="02040503050406030204" pitchFamily="18" charset="0"/>
                                    <a:ea typeface="Cambria Math" panose="02040503050406030204" pitchFamily="18" charset="0"/>
                                    <a:cs typeface="Times New Roman" panose="02020603050405020304" pitchFamily="18" charset="0"/>
                                  </a:rPr>
                                </m:ctrlPr>
                              </m:fPr>
                              <m:num>
                                <m:r>
                                  <a:rPr lang="en-US" i="1">
                                    <a:latin typeface="Cambria Math" panose="02040503050406030204" pitchFamily="18" charset="0"/>
                                    <a:ea typeface="Cambria Math" panose="02040503050406030204" pitchFamily="18" charset="0"/>
                                    <a:cs typeface="Times New Roman" panose="02020603050405020304" pitchFamily="18" charset="0"/>
                                  </a:rPr>
                                  <m:t>𝑚</m:t>
                                </m:r>
                              </m:num>
                              <m:den>
                                <m:sSup>
                                  <m:sSupPr>
                                    <m:ctrlPr>
                                      <a:rPr lang="en-US" i="1">
                                        <a:latin typeface="Cambria Math" panose="02040503050406030204" pitchFamily="18" charset="0"/>
                                        <a:ea typeface="Cambria Math" panose="02040503050406030204" pitchFamily="18" charset="0"/>
                                        <a:cs typeface="Times New Roman" panose="02020603050405020304" pitchFamily="18" charset="0"/>
                                      </a:rPr>
                                    </m:ctrlPr>
                                  </m:sSupPr>
                                  <m:e>
                                    <m:r>
                                      <a:rPr lang="en-US" i="1">
                                        <a:latin typeface="Cambria Math" panose="02040503050406030204" pitchFamily="18" charset="0"/>
                                        <a:ea typeface="Cambria Math" panose="02040503050406030204" pitchFamily="18" charset="0"/>
                                        <a:cs typeface="Times New Roman" panose="02020603050405020304" pitchFamily="18" charset="0"/>
                                      </a:rPr>
                                      <m:t>𝑠</m:t>
                                    </m:r>
                                  </m:e>
                                  <m:sup>
                                    <m:r>
                                      <a:rPr lang="en-US" i="1">
                                        <a:latin typeface="Cambria Math" panose="02040503050406030204" pitchFamily="18" charset="0"/>
                                        <a:ea typeface="Cambria Math" panose="02040503050406030204" pitchFamily="18" charset="0"/>
                                        <a:cs typeface="Times New Roman" panose="02020603050405020304" pitchFamily="18" charset="0"/>
                                      </a:rPr>
                                      <m:t>2</m:t>
                                    </m:r>
                                  </m:sup>
                                </m:sSup>
                              </m:den>
                            </m:f>
                          </m:e>
                        </m:box>
                        <m:r>
                          <a:rPr lang="en-US" i="1" smtClean="0">
                            <a:latin typeface="Cambria Math" panose="02040503050406030204" pitchFamily="18" charset="0"/>
                            <a:ea typeface="Cambria Math" panose="02040503050406030204" pitchFamily="18" charset="0"/>
                            <a:cs typeface="Times New Roman" panose="02020603050405020304" pitchFamily="18" charset="0"/>
                          </a:rPr>
                          <m:t>×</m:t>
                        </m:r>
                        <m:r>
                          <a:rPr lang="en-US" b="0" i="1" smtClean="0">
                            <a:latin typeface="Cambria Math" panose="02040503050406030204" pitchFamily="18" charset="0"/>
                            <a:ea typeface="Cambria Math" panose="02040503050406030204" pitchFamily="18" charset="0"/>
                            <a:cs typeface="Times New Roman" panose="02020603050405020304" pitchFamily="18" charset="0"/>
                          </a:rPr>
                          <m:t>4.5</m:t>
                        </m:r>
                        <m:r>
                          <a:rPr lang="en-US" b="0" i="1" smtClean="0">
                            <a:latin typeface="Cambria Math" panose="02040503050406030204" pitchFamily="18" charset="0"/>
                            <a:ea typeface="Cambria Math" panose="02040503050406030204" pitchFamily="18" charset="0"/>
                            <a:cs typeface="Times New Roman" panose="02020603050405020304" pitchFamily="18" charset="0"/>
                          </a:rPr>
                          <m:t>𝑠</m:t>
                        </m:r>
                        <m:r>
                          <a:rPr lang="en-US" b="0" i="1" smtClean="0">
                            <a:latin typeface="Cambria Math" panose="02040503050406030204" pitchFamily="18" charset="0"/>
                            <a:ea typeface="Cambria Math" panose="02040503050406030204" pitchFamily="18" charset="0"/>
                            <a:cs typeface="Times New Roman" panose="02020603050405020304" pitchFamily="18" charset="0"/>
                          </a:rPr>
                          <m:t>=44.1</m:t>
                        </m:r>
                        <m:box>
                          <m:boxPr>
                            <m:ctrlPr>
                              <a:rPr lang="en-US" b="0" i="1" smtClean="0">
                                <a:latin typeface="Cambria Math" panose="02040503050406030204" pitchFamily="18" charset="0"/>
                                <a:ea typeface="Cambria Math" panose="02040503050406030204" pitchFamily="18" charset="0"/>
                                <a:cs typeface="Times New Roman" panose="02020603050405020304" pitchFamily="18" charset="0"/>
                              </a:rPr>
                            </m:ctrlPr>
                          </m:boxPr>
                          <m:e>
                            <m:f>
                              <m:fPr>
                                <m:ctrlPr>
                                  <a:rPr lang="en-US" b="0" i="1" smtClean="0">
                                    <a:latin typeface="Cambria Math" panose="02040503050406030204" pitchFamily="18" charset="0"/>
                                    <a:ea typeface="Cambria Math" panose="02040503050406030204" pitchFamily="18" charset="0"/>
                                    <a:cs typeface="Times New Roman" panose="02020603050405020304" pitchFamily="18" charset="0"/>
                                  </a:rPr>
                                </m:ctrlPr>
                              </m:fPr>
                              <m:num>
                                <m:r>
                                  <a:rPr lang="en-US" b="0" i="1" smtClean="0">
                                    <a:latin typeface="Cambria Math" panose="02040503050406030204" pitchFamily="18" charset="0"/>
                                    <a:ea typeface="Cambria Math" panose="02040503050406030204" pitchFamily="18" charset="0"/>
                                    <a:cs typeface="Times New Roman" panose="02020603050405020304" pitchFamily="18" charset="0"/>
                                  </a:rPr>
                                  <m:t>𝑚</m:t>
                                </m:r>
                              </m:num>
                              <m:den>
                                <m:r>
                                  <a:rPr lang="en-US" b="0" i="1" smtClean="0">
                                    <a:latin typeface="Cambria Math" panose="02040503050406030204" pitchFamily="18" charset="0"/>
                                    <a:ea typeface="Cambria Math" panose="02040503050406030204" pitchFamily="18" charset="0"/>
                                    <a:cs typeface="Times New Roman" panose="02020603050405020304" pitchFamily="18" charset="0"/>
                                  </a:rPr>
                                  <m:t>𝑠</m:t>
                                </m:r>
                              </m:den>
                            </m:f>
                          </m:e>
                        </m:box>
                      </m:oMath>
                    </m:oMathPara>
                  </a14:m>
                  <a:endParaRPr lang="en-US" dirty="0"/>
                </a:p>
              </p:txBody>
            </p:sp>
          </mc:Choice>
          <mc:Fallback xmlns="">
            <p:sp>
              <p:nvSpPr>
                <p:cNvPr id="74" name="TextBox 73">
                  <a:extLst>
                    <a:ext uri="{FF2B5EF4-FFF2-40B4-BE49-F238E27FC236}">
                      <a16:creationId xmlns:a16="http://schemas.microsoft.com/office/drawing/2014/main" id="{1621D307-70C9-0D4E-A0E1-FEE60311B314}"/>
                    </a:ext>
                  </a:extLst>
                </p:cNvPr>
                <p:cNvSpPr txBox="1">
                  <a:spLocks noRot="1" noChangeAspect="1" noMove="1" noResize="1" noEditPoints="1" noAdjustHandles="1" noChangeArrowheads="1" noChangeShapeType="1" noTextEdit="1"/>
                </p:cNvSpPr>
                <p:nvPr/>
              </p:nvSpPr>
              <p:spPr>
                <a:xfrm>
                  <a:off x="804668" y="6415159"/>
                  <a:ext cx="4752776" cy="323422"/>
                </a:xfrm>
                <a:prstGeom prst="rect">
                  <a:avLst/>
                </a:prstGeom>
                <a:blipFill>
                  <a:blip r:embed="rId14"/>
                  <a:stretch>
                    <a:fillRect b="-14815"/>
                  </a:stretch>
                </a:blipFill>
              </p:spPr>
              <p:txBody>
                <a:bodyPr/>
                <a:lstStyle/>
                <a:p>
                  <a:r>
                    <a:rPr lang="en-US">
                      <a:noFill/>
                    </a:rPr>
                    <a:t> </a:t>
                  </a:r>
                </a:p>
              </p:txBody>
            </p:sp>
          </mc:Fallback>
        </mc:AlternateContent>
        <p:cxnSp>
          <p:nvCxnSpPr>
            <p:cNvPr id="77" name="Straight Arrow Connector 76">
              <a:extLst>
                <a:ext uri="{FF2B5EF4-FFF2-40B4-BE49-F238E27FC236}">
                  <a16:creationId xmlns:a16="http://schemas.microsoft.com/office/drawing/2014/main" id="{C5DD50C4-0A25-D644-B0C5-E93ED3BCF237}"/>
                </a:ext>
              </a:extLst>
            </p:cNvPr>
            <p:cNvCxnSpPr/>
            <p:nvPr/>
          </p:nvCxnSpPr>
          <p:spPr>
            <a:xfrm flipV="1">
              <a:off x="1523459" y="6463093"/>
              <a:ext cx="175339" cy="35396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78" name="TextBox 77">
                  <a:extLst>
                    <a:ext uri="{FF2B5EF4-FFF2-40B4-BE49-F238E27FC236}">
                      <a16:creationId xmlns:a16="http://schemas.microsoft.com/office/drawing/2014/main" id="{5946B756-9604-0F4B-911F-0FF9A17FB12A}"/>
                    </a:ext>
                  </a:extLst>
                </p:cNvPr>
                <p:cNvSpPr txBox="1"/>
                <p:nvPr/>
              </p:nvSpPr>
              <p:spPr>
                <a:xfrm>
                  <a:off x="1698798" y="6325901"/>
                  <a:ext cx="139462" cy="215444"/>
                </a:xfrm>
                <a:prstGeom prst="rect">
                  <a:avLst/>
                </a:prstGeom>
                <a:noFill/>
              </p:spPr>
              <p:txBody>
                <a:bodyPr wrap="none" lIns="0" tIns="0" rIns="0" bIns="0" rtlCol="0">
                  <a:spAutoFit/>
                </a:bodyPr>
                <a:lstStyle/>
                <a:p>
                  <a:pPr/>
                  <a14:m>
                    <m:oMathPara xmlns:m="http://schemas.openxmlformats.org/officeDocument/2006/math">
                      <m:oMath>
                        <m:r>
                          <a:rPr lang="en-US" sz="1400" b="0" i="1" smtClean="0">
                            <a:latin typeface="Cambria Math" panose="02040503050406030204" pitchFamily="18" charset="0"/>
                          </a:rPr>
                          <m:t>0</m:t>
                        </m:r>
                      </m:oMath>
                    </m:oMathPara>
                  </a14:m>
                  <a:endParaRPr lang="en-US" sz="1400" dirty="0"/>
                </a:p>
              </p:txBody>
            </p:sp>
          </mc:Choice>
          <mc:Fallback xmlns="">
            <p:sp>
              <p:nvSpPr>
                <p:cNvPr id="78" name="TextBox 77">
                  <a:extLst>
                    <a:ext uri="{FF2B5EF4-FFF2-40B4-BE49-F238E27FC236}">
                      <a16:creationId xmlns:a16="http://schemas.microsoft.com/office/drawing/2014/main" id="{5946B756-9604-0F4B-911F-0FF9A17FB12A}"/>
                    </a:ext>
                  </a:extLst>
                </p:cNvPr>
                <p:cNvSpPr txBox="1">
                  <a:spLocks noRot="1" noChangeAspect="1" noMove="1" noResize="1" noEditPoints="1" noAdjustHandles="1" noChangeArrowheads="1" noChangeShapeType="1" noTextEdit="1"/>
                </p:cNvSpPr>
                <p:nvPr/>
              </p:nvSpPr>
              <p:spPr>
                <a:xfrm>
                  <a:off x="1698798" y="6325901"/>
                  <a:ext cx="139462" cy="215444"/>
                </a:xfrm>
                <a:prstGeom prst="rect">
                  <a:avLst/>
                </a:prstGeom>
                <a:blipFill>
                  <a:blip r:embed="rId15"/>
                  <a:stretch>
                    <a:fillRect l="-25000" r="-16667" b="-5556"/>
                  </a:stretch>
                </a:blipFill>
              </p:spPr>
              <p:txBody>
                <a:bodyPr/>
                <a:lstStyle/>
                <a:p>
                  <a:r>
                    <a:rPr lang="en-US">
                      <a:noFill/>
                    </a:rPr>
                    <a:t> </a:t>
                  </a:r>
                </a:p>
              </p:txBody>
            </p:sp>
          </mc:Fallback>
        </mc:AlternateContent>
      </p:grpSp>
    </p:spTree>
    <p:extLst>
      <p:ext uri="{BB962C8B-B14F-4D97-AF65-F5344CB8AC3E}">
        <p14:creationId xmlns:p14="http://schemas.microsoft.com/office/powerpoint/2010/main" val="150922227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76C660BB-F3B0-EC4B-946D-278DCD5F808B}"/>
              </a:ext>
            </a:extLst>
          </p:cNvPr>
          <p:cNvSpPr txBox="1"/>
          <p:nvPr/>
        </p:nvSpPr>
        <p:spPr>
          <a:xfrm>
            <a:off x="277906" y="197224"/>
            <a:ext cx="11116235" cy="892552"/>
          </a:xfrm>
          <a:prstGeom prst="rect">
            <a:avLst/>
          </a:prstGeom>
          <a:noFill/>
        </p:spPr>
        <p:txBody>
          <a:bodyPr wrap="square" rtlCol="0">
            <a:spAutoFit/>
          </a:bodyPr>
          <a:lstStyle/>
          <a:p>
            <a:r>
              <a:rPr lang="en-US" sz="2600" dirty="0">
                <a:latin typeface="Times New Roman" panose="02020603050405020304" pitchFamily="18" charset="0"/>
                <a:cs typeface="Times New Roman" panose="02020603050405020304" pitchFamily="18" charset="0"/>
              </a:rPr>
              <a:t>Motion in 2D</a:t>
            </a:r>
          </a:p>
          <a:p>
            <a:r>
              <a:rPr lang="en-US" sz="2600" dirty="0">
                <a:latin typeface="Times New Roman" panose="02020603050405020304" pitchFamily="18" charset="0"/>
                <a:cs typeface="Times New Roman" panose="02020603050405020304" pitchFamily="18" charset="0"/>
              </a:rPr>
              <a:t>	- projectile motion</a:t>
            </a:r>
          </a:p>
        </p:txBody>
      </p:sp>
      <p:sp>
        <p:nvSpPr>
          <p:cNvPr id="3" name="Rectangle 2">
            <a:extLst>
              <a:ext uri="{FF2B5EF4-FFF2-40B4-BE49-F238E27FC236}">
                <a16:creationId xmlns:a16="http://schemas.microsoft.com/office/drawing/2014/main" id="{0F1A186C-CC89-1644-8120-71B4099C59ED}"/>
              </a:ext>
            </a:extLst>
          </p:cNvPr>
          <p:cNvSpPr/>
          <p:nvPr/>
        </p:nvSpPr>
        <p:spPr>
          <a:xfrm>
            <a:off x="277906" y="1305490"/>
            <a:ext cx="3012363" cy="369332"/>
          </a:xfrm>
          <a:prstGeom prst="rect">
            <a:avLst/>
          </a:prstGeom>
        </p:spPr>
        <p:txBody>
          <a:bodyPr wrap="none">
            <a:spAutoFit/>
          </a:bodyPr>
          <a:lstStyle/>
          <a:p>
            <a:r>
              <a:rPr lang="en-US" dirty="0">
                <a:latin typeface="Times New Roman" panose="02020603050405020304" pitchFamily="18" charset="0"/>
                <a:cs typeface="Times New Roman" panose="02020603050405020304" pitchFamily="18" charset="0"/>
              </a:rPr>
              <a:t>Example 6 solution continued:</a:t>
            </a:r>
          </a:p>
        </p:txBody>
      </p:sp>
      <p:sp>
        <p:nvSpPr>
          <p:cNvPr id="2" name="Rectangle 1">
            <a:extLst>
              <a:ext uri="{FF2B5EF4-FFF2-40B4-BE49-F238E27FC236}">
                <a16:creationId xmlns:a16="http://schemas.microsoft.com/office/drawing/2014/main" id="{9087D52E-9D1B-3D40-AAB0-5968E37B1A73}"/>
              </a:ext>
            </a:extLst>
          </p:cNvPr>
          <p:cNvSpPr/>
          <p:nvPr/>
        </p:nvSpPr>
        <p:spPr>
          <a:xfrm>
            <a:off x="277906" y="1729310"/>
            <a:ext cx="11558039" cy="1477328"/>
          </a:xfrm>
          <a:prstGeom prst="rect">
            <a:avLst/>
          </a:prstGeom>
        </p:spPr>
        <p:txBody>
          <a:bodyPr wrap="square">
            <a:spAutoFit/>
          </a:bodyPr>
          <a:lstStyle/>
          <a:p>
            <a:pPr marL="285750" indent="-285750">
              <a:buFont typeface="Arial" panose="020B0604020202020204" pitchFamily="34" charset="0"/>
              <a:buChar char="•"/>
            </a:pPr>
            <a:r>
              <a:rPr lang="en-US" dirty="0">
                <a:latin typeface="Times New Roman" panose="02020603050405020304" pitchFamily="18" charset="0"/>
                <a:cs typeface="Times New Roman" panose="02020603050405020304" pitchFamily="18" charset="0"/>
              </a:rPr>
              <a:t>As an aside, what if the coyote’s skates remained operational but did not remain horizontal after the coyote comes off of the cliff?  </a:t>
            </a:r>
          </a:p>
          <a:p>
            <a:pPr marL="285750" indent="-285750">
              <a:buFont typeface="Arial" panose="020B0604020202020204" pitchFamily="34" charset="0"/>
              <a:buChar char="•"/>
            </a:pPr>
            <a:endParaRPr lang="en-US" dirty="0">
              <a:latin typeface="Times New Roman" panose="02020603050405020304" pitchFamily="18" charset="0"/>
              <a:cs typeface="Times New Roman" panose="02020603050405020304" pitchFamily="18" charset="0"/>
            </a:endParaRPr>
          </a:p>
          <a:p>
            <a:pPr marL="285750" indent="-285750">
              <a:buFont typeface="Arial" panose="020B0604020202020204" pitchFamily="34" charset="0"/>
              <a:buChar char="•"/>
            </a:pPr>
            <a:r>
              <a:rPr lang="en-US" dirty="0">
                <a:latin typeface="Times New Roman" panose="02020603050405020304" pitchFamily="18" charset="0"/>
                <a:cs typeface="Times New Roman" panose="02020603050405020304" pitchFamily="18" charset="0"/>
              </a:rPr>
              <a:t>We still can do the problem the same way, but we’d have to calculate the new horizontal and vertical accelerations of the coyote.</a:t>
            </a:r>
          </a:p>
        </p:txBody>
      </p:sp>
      <p:grpSp>
        <p:nvGrpSpPr>
          <p:cNvPr id="7" name="Group 6">
            <a:extLst>
              <a:ext uri="{FF2B5EF4-FFF2-40B4-BE49-F238E27FC236}">
                <a16:creationId xmlns:a16="http://schemas.microsoft.com/office/drawing/2014/main" id="{1A0C9EAB-ADA6-B94B-AF7F-21ABA052B4EB}"/>
              </a:ext>
            </a:extLst>
          </p:cNvPr>
          <p:cNvGrpSpPr/>
          <p:nvPr/>
        </p:nvGrpSpPr>
        <p:grpSpPr>
          <a:xfrm>
            <a:off x="4037821" y="3035851"/>
            <a:ext cx="1412945" cy="1656736"/>
            <a:chOff x="1779639" y="4716960"/>
            <a:chExt cx="1412945" cy="1656736"/>
          </a:xfrm>
        </p:grpSpPr>
        <p:cxnSp>
          <p:nvCxnSpPr>
            <p:cNvPr id="8" name="Straight Arrow Connector 7">
              <a:extLst>
                <a:ext uri="{FF2B5EF4-FFF2-40B4-BE49-F238E27FC236}">
                  <a16:creationId xmlns:a16="http://schemas.microsoft.com/office/drawing/2014/main" id="{62DD6DEF-5EA2-4943-A6FC-61FBC3196ABD}"/>
                </a:ext>
              </a:extLst>
            </p:cNvPr>
            <p:cNvCxnSpPr/>
            <p:nvPr/>
          </p:nvCxnSpPr>
          <p:spPr>
            <a:xfrm>
              <a:off x="2100754" y="5520812"/>
              <a:ext cx="0" cy="580103"/>
            </a:xfrm>
            <a:prstGeom prst="straightConnector1">
              <a:avLst/>
            </a:prstGeom>
            <a:ln w="38100">
              <a:solidFill>
                <a:srgbClr val="00B050"/>
              </a:solidFill>
              <a:tailEnd type="triangle"/>
            </a:ln>
          </p:spPr>
          <p:style>
            <a:lnRef idx="1">
              <a:schemeClr val="accent1"/>
            </a:lnRef>
            <a:fillRef idx="0">
              <a:schemeClr val="accent1"/>
            </a:fillRef>
            <a:effectRef idx="0">
              <a:schemeClr val="accent1"/>
            </a:effectRef>
            <a:fontRef idx="minor">
              <a:schemeClr val="tx1"/>
            </a:fontRef>
          </p:style>
        </p:cxnSp>
        <p:cxnSp>
          <p:nvCxnSpPr>
            <p:cNvPr id="9" name="Straight Arrow Connector 8">
              <a:extLst>
                <a:ext uri="{FF2B5EF4-FFF2-40B4-BE49-F238E27FC236}">
                  <a16:creationId xmlns:a16="http://schemas.microsoft.com/office/drawing/2014/main" id="{3511C3EC-7AD0-FA43-B3DE-A34E45DA9F81}"/>
                </a:ext>
              </a:extLst>
            </p:cNvPr>
            <p:cNvCxnSpPr>
              <a:cxnSpLocks/>
            </p:cNvCxnSpPr>
            <p:nvPr/>
          </p:nvCxnSpPr>
          <p:spPr>
            <a:xfrm flipV="1">
              <a:off x="2100755" y="5004619"/>
              <a:ext cx="514626" cy="511278"/>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8333A475-2BFA-E641-9C56-B42759CD1369}"/>
                </a:ext>
              </a:extLst>
            </p:cNvPr>
            <p:cNvCxnSpPr/>
            <p:nvPr/>
          </p:nvCxnSpPr>
          <p:spPr>
            <a:xfrm>
              <a:off x="1779639" y="5515897"/>
              <a:ext cx="835742" cy="0"/>
            </a:xfrm>
            <a:prstGeom prst="line">
              <a:avLst/>
            </a:prstGeom>
            <a:ln>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E381B2F8-7C6A-EE43-859A-05599C6FC0C0}"/>
                </a:ext>
              </a:extLst>
            </p:cNvPr>
            <p:cNvCxnSpPr>
              <a:cxnSpLocks/>
            </p:cNvCxnSpPr>
            <p:nvPr/>
          </p:nvCxnSpPr>
          <p:spPr>
            <a:xfrm flipV="1">
              <a:off x="2092084" y="4716960"/>
              <a:ext cx="9832" cy="1656736"/>
            </a:xfrm>
            <a:prstGeom prst="line">
              <a:avLst/>
            </a:prstGeom>
            <a:ln>
              <a:solidFill>
                <a:schemeClr val="tx1"/>
              </a:solidFill>
              <a:prstDash val="dash"/>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12" name="TextBox 11">
                  <a:extLst>
                    <a:ext uri="{FF2B5EF4-FFF2-40B4-BE49-F238E27FC236}">
                      <a16:creationId xmlns:a16="http://schemas.microsoft.com/office/drawing/2014/main" id="{CA69A9EF-C874-1446-8EA4-7213A76C519F}"/>
                    </a:ext>
                  </a:extLst>
                </p:cNvPr>
                <p:cNvSpPr txBox="1"/>
                <p:nvPr/>
              </p:nvSpPr>
              <p:spPr>
                <a:xfrm>
                  <a:off x="1812342" y="5725110"/>
                  <a:ext cx="288412" cy="215444"/>
                </a:xfrm>
                <a:prstGeom prst="rect">
                  <a:avLst/>
                </a:prstGeom>
                <a:noFill/>
              </p:spPr>
              <p:txBody>
                <a:bodyPr wrap="none" lIns="0" tIns="0" rIns="0" bIns="0" rtlCol="0">
                  <a:spAutoFit/>
                </a:bodyPr>
                <a:lstStyle/>
                <a:p>
                  <a:pPr/>
                  <a14:m>
                    <m:oMathPara xmlns:m="http://schemas.openxmlformats.org/officeDocument/2006/math">
                      <m:oMath>
                        <m:r>
                          <a:rPr lang="en-US" sz="1400" b="0" i="1" smtClean="0">
                            <a:latin typeface="Cambria Math" panose="02040503050406030204" pitchFamily="18" charset="0"/>
                          </a:rPr>
                          <m:t>−</m:t>
                        </m:r>
                        <m:r>
                          <a:rPr lang="en-US" sz="1400" b="0" i="1" smtClean="0">
                            <a:latin typeface="Cambria Math" panose="02040503050406030204" pitchFamily="18" charset="0"/>
                          </a:rPr>
                          <m:t>𝑔</m:t>
                        </m:r>
                      </m:oMath>
                    </m:oMathPara>
                  </a14:m>
                  <a:endParaRPr lang="en-US" sz="1400" dirty="0"/>
                </a:p>
              </p:txBody>
            </p:sp>
          </mc:Choice>
          <mc:Fallback xmlns="">
            <p:sp>
              <p:nvSpPr>
                <p:cNvPr id="12" name="TextBox 11">
                  <a:extLst>
                    <a:ext uri="{FF2B5EF4-FFF2-40B4-BE49-F238E27FC236}">
                      <a16:creationId xmlns:a16="http://schemas.microsoft.com/office/drawing/2014/main" id="{CA69A9EF-C874-1446-8EA4-7213A76C519F}"/>
                    </a:ext>
                  </a:extLst>
                </p:cNvPr>
                <p:cNvSpPr txBox="1">
                  <a:spLocks noRot="1" noChangeAspect="1" noMove="1" noResize="1" noEditPoints="1" noAdjustHandles="1" noChangeArrowheads="1" noChangeShapeType="1" noTextEdit="1"/>
                </p:cNvSpPr>
                <p:nvPr/>
              </p:nvSpPr>
              <p:spPr>
                <a:xfrm>
                  <a:off x="1812342" y="5725110"/>
                  <a:ext cx="288412" cy="215444"/>
                </a:xfrm>
                <a:prstGeom prst="rect">
                  <a:avLst/>
                </a:prstGeom>
                <a:blipFill>
                  <a:blip r:embed="rId2"/>
                  <a:stretch>
                    <a:fillRect l="-4348" r="-13043" b="-22222"/>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3" name="TextBox 12">
                  <a:extLst>
                    <a:ext uri="{FF2B5EF4-FFF2-40B4-BE49-F238E27FC236}">
                      <a16:creationId xmlns:a16="http://schemas.microsoft.com/office/drawing/2014/main" id="{5AA4657B-78B0-944D-96AC-8714BD344025}"/>
                    </a:ext>
                  </a:extLst>
                </p:cNvPr>
                <p:cNvSpPr txBox="1"/>
                <p:nvPr/>
              </p:nvSpPr>
              <p:spPr>
                <a:xfrm>
                  <a:off x="2396814" y="4773105"/>
                  <a:ext cx="503536" cy="215444"/>
                </a:xfrm>
                <a:prstGeom prst="rect">
                  <a:avLst/>
                </a:prstGeom>
                <a:noFill/>
              </p:spPr>
              <p:txBody>
                <a:bodyPr wrap="none" lIns="0" tIns="0" rIns="0" bIns="0" rtlCol="0">
                  <a:spAutoFit/>
                </a:bodyPr>
                <a:lstStyle/>
                <a:p>
                  <a:pPr/>
                  <a14:m>
                    <m:oMathPara xmlns:m="http://schemas.openxmlformats.org/officeDocument/2006/math">
                      <m:oMath>
                        <m:sSub>
                          <m:sSubPr>
                            <m:ctrlPr>
                              <a:rPr lang="en-US" sz="1400" b="0" i="1" smtClean="0">
                                <a:latin typeface="Cambria Math" panose="02040503050406030204" pitchFamily="18" charset="0"/>
                              </a:rPr>
                            </m:ctrlPr>
                          </m:sSubPr>
                          <m:e>
                            <m:r>
                              <a:rPr lang="en-US" sz="1400" b="0" i="1" smtClean="0">
                                <a:latin typeface="Cambria Math" panose="02040503050406030204" pitchFamily="18" charset="0"/>
                              </a:rPr>
                              <m:t>𝑎</m:t>
                            </m:r>
                          </m:e>
                          <m:sub>
                            <m:r>
                              <a:rPr lang="en-US" sz="1400" b="0" i="1" smtClean="0">
                                <a:latin typeface="Cambria Math" panose="02040503050406030204" pitchFamily="18" charset="0"/>
                              </a:rPr>
                              <m:t>𝑠𝑘𝑎𝑡𝑒</m:t>
                            </m:r>
                          </m:sub>
                        </m:sSub>
                      </m:oMath>
                    </m:oMathPara>
                  </a14:m>
                  <a:endParaRPr lang="en-US" sz="1400" dirty="0"/>
                </a:p>
              </p:txBody>
            </p:sp>
          </mc:Choice>
          <mc:Fallback xmlns="">
            <p:sp>
              <p:nvSpPr>
                <p:cNvPr id="13" name="TextBox 12">
                  <a:extLst>
                    <a:ext uri="{FF2B5EF4-FFF2-40B4-BE49-F238E27FC236}">
                      <a16:creationId xmlns:a16="http://schemas.microsoft.com/office/drawing/2014/main" id="{5AA4657B-78B0-944D-96AC-8714BD344025}"/>
                    </a:ext>
                  </a:extLst>
                </p:cNvPr>
                <p:cNvSpPr txBox="1">
                  <a:spLocks noRot="1" noChangeAspect="1" noMove="1" noResize="1" noEditPoints="1" noAdjustHandles="1" noChangeArrowheads="1" noChangeShapeType="1" noTextEdit="1"/>
                </p:cNvSpPr>
                <p:nvPr/>
              </p:nvSpPr>
              <p:spPr>
                <a:xfrm>
                  <a:off x="2396814" y="4773105"/>
                  <a:ext cx="503536" cy="215444"/>
                </a:xfrm>
                <a:prstGeom prst="rect">
                  <a:avLst/>
                </a:prstGeom>
                <a:blipFill>
                  <a:blip r:embed="rId3"/>
                  <a:stretch>
                    <a:fillRect l="-5000" r="-2500" b="-16667"/>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4" name="TextBox 13">
                  <a:extLst>
                    <a:ext uri="{FF2B5EF4-FFF2-40B4-BE49-F238E27FC236}">
                      <a16:creationId xmlns:a16="http://schemas.microsoft.com/office/drawing/2014/main" id="{000722A3-AED5-DA4F-8976-06FD773E6E29}"/>
                    </a:ext>
                  </a:extLst>
                </p:cNvPr>
                <p:cNvSpPr txBox="1"/>
                <p:nvPr/>
              </p:nvSpPr>
              <p:spPr>
                <a:xfrm>
                  <a:off x="2209282" y="5586223"/>
                  <a:ext cx="524182" cy="192873"/>
                </a:xfrm>
                <a:prstGeom prst="rect">
                  <a:avLst/>
                </a:prstGeom>
                <a:noFill/>
              </p:spPr>
              <p:txBody>
                <a:bodyPr wrap="none" lIns="0" tIns="0" rIns="0" bIns="0" rtlCol="0">
                  <a:spAutoFit/>
                </a:bodyPr>
                <a:lstStyle/>
                <a:p>
                  <a:pPr/>
                  <a14:m>
                    <m:oMathPara xmlns:m="http://schemas.openxmlformats.org/officeDocument/2006/math">
                      <m:oMath>
                        <m:sSub>
                          <m:sSubPr>
                            <m:ctrlPr>
                              <a:rPr lang="en-US" sz="1200" b="0" i="1" smtClean="0">
                                <a:latin typeface="Cambria Math" panose="02040503050406030204" pitchFamily="18" charset="0"/>
                              </a:rPr>
                            </m:ctrlPr>
                          </m:sSubPr>
                          <m:e>
                            <m:r>
                              <a:rPr lang="en-US" sz="1200" b="0" i="1" smtClean="0">
                                <a:latin typeface="Cambria Math" panose="02040503050406030204" pitchFamily="18" charset="0"/>
                              </a:rPr>
                              <m:t>𝑎</m:t>
                            </m:r>
                          </m:e>
                          <m:sub>
                            <m:r>
                              <a:rPr lang="en-US" sz="1200" b="0" i="1" smtClean="0">
                                <a:latin typeface="Cambria Math" panose="02040503050406030204" pitchFamily="18" charset="0"/>
                              </a:rPr>
                              <m:t>𝑠𝑘𝑎𝑡𝑒</m:t>
                            </m:r>
                            <m:r>
                              <a:rPr lang="en-US" sz="1200" b="0" i="1" smtClean="0">
                                <a:latin typeface="Cambria Math" panose="02040503050406030204" pitchFamily="18" charset="0"/>
                              </a:rPr>
                              <m:t>,</m:t>
                            </m:r>
                            <m:r>
                              <a:rPr lang="en-US" sz="1200" b="0" i="1" smtClean="0">
                                <a:latin typeface="Cambria Math" panose="02040503050406030204" pitchFamily="18" charset="0"/>
                              </a:rPr>
                              <m:t>𝑥</m:t>
                            </m:r>
                          </m:sub>
                        </m:sSub>
                      </m:oMath>
                    </m:oMathPara>
                  </a14:m>
                  <a:endParaRPr lang="en-US" sz="1200" dirty="0"/>
                </a:p>
              </p:txBody>
            </p:sp>
          </mc:Choice>
          <mc:Fallback xmlns="">
            <p:sp>
              <p:nvSpPr>
                <p:cNvPr id="14" name="TextBox 13">
                  <a:extLst>
                    <a:ext uri="{FF2B5EF4-FFF2-40B4-BE49-F238E27FC236}">
                      <a16:creationId xmlns:a16="http://schemas.microsoft.com/office/drawing/2014/main" id="{000722A3-AED5-DA4F-8976-06FD773E6E29}"/>
                    </a:ext>
                  </a:extLst>
                </p:cNvPr>
                <p:cNvSpPr txBox="1">
                  <a:spLocks noRot="1" noChangeAspect="1" noMove="1" noResize="1" noEditPoints="1" noAdjustHandles="1" noChangeArrowheads="1" noChangeShapeType="1" noTextEdit="1"/>
                </p:cNvSpPr>
                <p:nvPr/>
              </p:nvSpPr>
              <p:spPr>
                <a:xfrm>
                  <a:off x="2209282" y="5586223"/>
                  <a:ext cx="524182" cy="192873"/>
                </a:xfrm>
                <a:prstGeom prst="rect">
                  <a:avLst/>
                </a:prstGeom>
                <a:blipFill>
                  <a:blip r:embed="rId4"/>
                  <a:stretch>
                    <a:fillRect l="-4762" b="-5882"/>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5" name="TextBox 14">
                  <a:extLst>
                    <a:ext uri="{FF2B5EF4-FFF2-40B4-BE49-F238E27FC236}">
                      <a16:creationId xmlns:a16="http://schemas.microsoft.com/office/drawing/2014/main" id="{965A5E3B-F391-AE4F-94A6-26FD094C12CF}"/>
                    </a:ext>
                  </a:extLst>
                </p:cNvPr>
                <p:cNvSpPr txBox="1"/>
                <p:nvPr/>
              </p:nvSpPr>
              <p:spPr>
                <a:xfrm>
                  <a:off x="2663850" y="5204263"/>
                  <a:ext cx="528734" cy="199285"/>
                </a:xfrm>
                <a:prstGeom prst="rect">
                  <a:avLst/>
                </a:prstGeom>
                <a:noFill/>
              </p:spPr>
              <p:txBody>
                <a:bodyPr wrap="none" lIns="0" tIns="0" rIns="0" bIns="0" rtlCol="0">
                  <a:spAutoFit/>
                </a:bodyPr>
                <a:lstStyle/>
                <a:p>
                  <a:pPr/>
                  <a14:m>
                    <m:oMathPara xmlns:m="http://schemas.openxmlformats.org/officeDocument/2006/math">
                      <m:oMath>
                        <m:sSub>
                          <m:sSubPr>
                            <m:ctrlPr>
                              <a:rPr lang="en-US" sz="1200" b="0" i="1" smtClean="0">
                                <a:latin typeface="Cambria Math" panose="02040503050406030204" pitchFamily="18" charset="0"/>
                              </a:rPr>
                            </m:ctrlPr>
                          </m:sSubPr>
                          <m:e>
                            <m:r>
                              <a:rPr lang="en-US" sz="1200" b="0" i="1" smtClean="0">
                                <a:latin typeface="Cambria Math" panose="02040503050406030204" pitchFamily="18" charset="0"/>
                              </a:rPr>
                              <m:t>𝑎</m:t>
                            </m:r>
                          </m:e>
                          <m:sub>
                            <m:r>
                              <a:rPr lang="en-US" sz="1200" b="0" i="1" smtClean="0">
                                <a:latin typeface="Cambria Math" panose="02040503050406030204" pitchFamily="18" charset="0"/>
                              </a:rPr>
                              <m:t>𝑠𝑘𝑎𝑡𝑒</m:t>
                            </m:r>
                            <m:r>
                              <a:rPr lang="en-US" sz="1200" b="0" i="1" smtClean="0">
                                <a:latin typeface="Cambria Math" panose="02040503050406030204" pitchFamily="18" charset="0"/>
                              </a:rPr>
                              <m:t>,</m:t>
                            </m:r>
                            <m:r>
                              <a:rPr lang="en-US" sz="1200" b="0" i="1" smtClean="0">
                                <a:latin typeface="Cambria Math" panose="02040503050406030204" pitchFamily="18" charset="0"/>
                              </a:rPr>
                              <m:t>𝑦</m:t>
                            </m:r>
                          </m:sub>
                        </m:sSub>
                      </m:oMath>
                    </m:oMathPara>
                  </a14:m>
                  <a:endParaRPr lang="en-US" sz="1200" dirty="0"/>
                </a:p>
              </p:txBody>
            </p:sp>
          </mc:Choice>
          <mc:Fallback xmlns="">
            <p:sp>
              <p:nvSpPr>
                <p:cNvPr id="15" name="TextBox 14">
                  <a:extLst>
                    <a:ext uri="{FF2B5EF4-FFF2-40B4-BE49-F238E27FC236}">
                      <a16:creationId xmlns:a16="http://schemas.microsoft.com/office/drawing/2014/main" id="{965A5E3B-F391-AE4F-94A6-26FD094C12CF}"/>
                    </a:ext>
                  </a:extLst>
                </p:cNvPr>
                <p:cNvSpPr txBox="1">
                  <a:spLocks noRot="1" noChangeAspect="1" noMove="1" noResize="1" noEditPoints="1" noAdjustHandles="1" noChangeArrowheads="1" noChangeShapeType="1" noTextEdit="1"/>
                </p:cNvSpPr>
                <p:nvPr/>
              </p:nvSpPr>
              <p:spPr>
                <a:xfrm>
                  <a:off x="2663850" y="5204263"/>
                  <a:ext cx="528734" cy="199285"/>
                </a:xfrm>
                <a:prstGeom prst="rect">
                  <a:avLst/>
                </a:prstGeom>
                <a:blipFill>
                  <a:blip r:embed="rId5"/>
                  <a:stretch>
                    <a:fillRect l="-4762" r="-2381" b="-11765"/>
                  </a:stretch>
                </a:blipFill>
              </p:spPr>
              <p:txBody>
                <a:bodyPr/>
                <a:lstStyle/>
                <a:p>
                  <a:r>
                    <a:rPr lang="en-US">
                      <a:noFill/>
                    </a:rPr>
                    <a:t> </a:t>
                  </a:r>
                </a:p>
              </p:txBody>
            </p:sp>
          </mc:Fallback>
        </mc:AlternateContent>
        <p:cxnSp>
          <p:nvCxnSpPr>
            <p:cNvPr id="16" name="Straight Arrow Connector 15">
              <a:extLst>
                <a:ext uri="{FF2B5EF4-FFF2-40B4-BE49-F238E27FC236}">
                  <a16:creationId xmlns:a16="http://schemas.microsoft.com/office/drawing/2014/main" id="{8772712F-3319-D241-BF6F-6D9BFDF25417}"/>
                </a:ext>
              </a:extLst>
            </p:cNvPr>
            <p:cNvCxnSpPr>
              <a:cxnSpLocks/>
            </p:cNvCxnSpPr>
            <p:nvPr/>
          </p:nvCxnSpPr>
          <p:spPr>
            <a:xfrm flipV="1">
              <a:off x="2100754" y="5525729"/>
              <a:ext cx="504794" cy="19599"/>
            </a:xfrm>
            <a:prstGeom prst="straightConnector1">
              <a:avLst/>
            </a:prstGeom>
            <a:ln w="25400">
              <a:solidFill>
                <a:srgbClr val="FF0000"/>
              </a:solidFill>
              <a:prstDash val="sysDot"/>
              <a:tailEnd type="triangle"/>
            </a:ln>
          </p:spPr>
          <p:style>
            <a:lnRef idx="1">
              <a:schemeClr val="accent1"/>
            </a:lnRef>
            <a:fillRef idx="0">
              <a:schemeClr val="accent1"/>
            </a:fillRef>
            <a:effectRef idx="0">
              <a:schemeClr val="accent1"/>
            </a:effectRef>
            <a:fontRef idx="minor">
              <a:schemeClr val="tx1"/>
            </a:fontRef>
          </p:style>
        </p:cxnSp>
        <p:cxnSp>
          <p:nvCxnSpPr>
            <p:cNvPr id="17" name="Straight Arrow Connector 16">
              <a:extLst>
                <a:ext uri="{FF2B5EF4-FFF2-40B4-BE49-F238E27FC236}">
                  <a16:creationId xmlns:a16="http://schemas.microsoft.com/office/drawing/2014/main" id="{00EE80AE-5152-1249-97CB-89E9F0AE8254}"/>
                </a:ext>
              </a:extLst>
            </p:cNvPr>
            <p:cNvCxnSpPr>
              <a:cxnSpLocks/>
            </p:cNvCxnSpPr>
            <p:nvPr/>
          </p:nvCxnSpPr>
          <p:spPr>
            <a:xfrm flipV="1">
              <a:off x="2605548" y="5004619"/>
              <a:ext cx="9833" cy="530909"/>
            </a:xfrm>
            <a:prstGeom prst="straightConnector1">
              <a:avLst/>
            </a:prstGeom>
            <a:ln w="25400">
              <a:solidFill>
                <a:srgbClr val="FF0000"/>
              </a:solidFill>
              <a:prstDash val="sysDot"/>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18" name="TextBox 17">
                  <a:extLst>
                    <a:ext uri="{FF2B5EF4-FFF2-40B4-BE49-F238E27FC236}">
                      <a16:creationId xmlns:a16="http://schemas.microsoft.com/office/drawing/2014/main" id="{15566B8F-B169-CB4F-9BF9-C403F250FD76}"/>
                    </a:ext>
                  </a:extLst>
                </p:cNvPr>
                <p:cNvSpPr txBox="1"/>
                <p:nvPr/>
              </p:nvSpPr>
              <p:spPr>
                <a:xfrm>
                  <a:off x="2265001" y="5331232"/>
                  <a:ext cx="126317" cy="184666"/>
                </a:xfrm>
                <a:prstGeom prst="rect">
                  <a:avLst/>
                </a:prstGeom>
                <a:noFill/>
              </p:spPr>
              <p:txBody>
                <a:bodyPr wrap="none" lIns="0" tIns="0" rIns="0" bIns="0" rtlCol="0">
                  <a:spAutoFit/>
                </a:bodyPr>
                <a:lstStyle/>
                <a:p>
                  <a:pPr/>
                  <a14:m>
                    <m:oMathPara xmlns:m="http://schemas.openxmlformats.org/officeDocument/2006/math">
                      <m:oMath>
                        <m:r>
                          <a:rPr lang="en-US" sz="1200" i="1" smtClean="0">
                            <a:latin typeface="Cambria Math" panose="02040503050406030204" pitchFamily="18" charset="0"/>
                            <a:ea typeface="Cambria Math" panose="02040503050406030204" pitchFamily="18" charset="0"/>
                          </a:rPr>
                          <m:t>𝜃</m:t>
                        </m:r>
                      </m:oMath>
                    </m:oMathPara>
                  </a14:m>
                  <a:endParaRPr lang="en-US" sz="1200" dirty="0"/>
                </a:p>
              </p:txBody>
            </p:sp>
          </mc:Choice>
          <mc:Fallback xmlns="">
            <p:sp>
              <p:nvSpPr>
                <p:cNvPr id="18" name="TextBox 17">
                  <a:extLst>
                    <a:ext uri="{FF2B5EF4-FFF2-40B4-BE49-F238E27FC236}">
                      <a16:creationId xmlns:a16="http://schemas.microsoft.com/office/drawing/2014/main" id="{15566B8F-B169-CB4F-9BF9-C403F250FD76}"/>
                    </a:ext>
                  </a:extLst>
                </p:cNvPr>
                <p:cNvSpPr txBox="1">
                  <a:spLocks noRot="1" noChangeAspect="1" noMove="1" noResize="1" noEditPoints="1" noAdjustHandles="1" noChangeArrowheads="1" noChangeShapeType="1" noTextEdit="1"/>
                </p:cNvSpPr>
                <p:nvPr/>
              </p:nvSpPr>
              <p:spPr>
                <a:xfrm>
                  <a:off x="2265001" y="5331232"/>
                  <a:ext cx="126317" cy="184666"/>
                </a:xfrm>
                <a:prstGeom prst="rect">
                  <a:avLst/>
                </a:prstGeom>
                <a:blipFill>
                  <a:blip r:embed="rId6"/>
                  <a:stretch>
                    <a:fillRect l="-18182" r="-18182"/>
                  </a:stretch>
                </a:blipFill>
              </p:spPr>
              <p:txBody>
                <a:bodyPr/>
                <a:lstStyle/>
                <a:p>
                  <a:r>
                    <a:rPr lang="en-US">
                      <a:noFill/>
                    </a:rPr>
                    <a:t> </a:t>
                  </a:r>
                </a:p>
              </p:txBody>
            </p:sp>
          </mc:Fallback>
        </mc:AlternateContent>
      </p:grpSp>
      <p:grpSp>
        <p:nvGrpSpPr>
          <p:cNvPr id="19" name="Group 18">
            <a:extLst>
              <a:ext uri="{FF2B5EF4-FFF2-40B4-BE49-F238E27FC236}">
                <a16:creationId xmlns:a16="http://schemas.microsoft.com/office/drawing/2014/main" id="{E0C80A70-3C1C-8248-998D-D7835910AFCA}"/>
              </a:ext>
            </a:extLst>
          </p:cNvPr>
          <p:cNvGrpSpPr/>
          <p:nvPr/>
        </p:nvGrpSpPr>
        <p:grpSpPr>
          <a:xfrm>
            <a:off x="4027335" y="4993864"/>
            <a:ext cx="1376426" cy="1656736"/>
            <a:chOff x="6272981" y="4856959"/>
            <a:chExt cx="1376426" cy="1656736"/>
          </a:xfrm>
        </p:grpSpPr>
        <p:cxnSp>
          <p:nvCxnSpPr>
            <p:cNvPr id="20" name="Straight Arrow Connector 19">
              <a:extLst>
                <a:ext uri="{FF2B5EF4-FFF2-40B4-BE49-F238E27FC236}">
                  <a16:creationId xmlns:a16="http://schemas.microsoft.com/office/drawing/2014/main" id="{5707AE66-1F29-2F4B-8798-8F70C329B18F}"/>
                </a:ext>
              </a:extLst>
            </p:cNvPr>
            <p:cNvCxnSpPr>
              <a:cxnSpLocks/>
            </p:cNvCxnSpPr>
            <p:nvPr/>
          </p:nvCxnSpPr>
          <p:spPr>
            <a:xfrm>
              <a:off x="6608845" y="5520812"/>
              <a:ext cx="0" cy="580103"/>
            </a:xfrm>
            <a:prstGeom prst="straightConnector1">
              <a:avLst/>
            </a:prstGeom>
            <a:ln w="38100">
              <a:solidFill>
                <a:srgbClr val="00B050"/>
              </a:solidFill>
              <a:tailEnd type="triangle"/>
            </a:ln>
          </p:spPr>
          <p:style>
            <a:lnRef idx="1">
              <a:schemeClr val="accent1"/>
            </a:lnRef>
            <a:fillRef idx="0">
              <a:schemeClr val="accent1"/>
            </a:fillRef>
            <a:effectRef idx="0">
              <a:schemeClr val="accent1"/>
            </a:effectRef>
            <a:fontRef idx="minor">
              <a:schemeClr val="tx1"/>
            </a:fontRef>
          </p:style>
        </p:cxnSp>
        <p:cxnSp>
          <p:nvCxnSpPr>
            <p:cNvPr id="21" name="Straight Arrow Connector 20">
              <a:extLst>
                <a:ext uri="{FF2B5EF4-FFF2-40B4-BE49-F238E27FC236}">
                  <a16:creationId xmlns:a16="http://schemas.microsoft.com/office/drawing/2014/main" id="{D362CE56-0E07-1F4D-9BC0-B88E8D8D1BEF}"/>
                </a:ext>
              </a:extLst>
            </p:cNvPr>
            <p:cNvCxnSpPr>
              <a:cxnSpLocks/>
            </p:cNvCxnSpPr>
            <p:nvPr/>
          </p:nvCxnSpPr>
          <p:spPr>
            <a:xfrm>
              <a:off x="6608845" y="5520812"/>
              <a:ext cx="499878" cy="663678"/>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5E410849-2FE8-6C4F-A5E8-0D66E8096DD8}"/>
                </a:ext>
              </a:extLst>
            </p:cNvPr>
            <p:cNvCxnSpPr>
              <a:cxnSpLocks/>
            </p:cNvCxnSpPr>
            <p:nvPr/>
          </p:nvCxnSpPr>
          <p:spPr>
            <a:xfrm>
              <a:off x="6272981" y="5515897"/>
              <a:ext cx="835742" cy="0"/>
            </a:xfrm>
            <a:prstGeom prst="line">
              <a:avLst/>
            </a:prstGeom>
            <a:ln>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10924C80-2569-824F-9162-9A3A71B7A568}"/>
                </a:ext>
              </a:extLst>
            </p:cNvPr>
            <p:cNvCxnSpPr>
              <a:cxnSpLocks/>
            </p:cNvCxnSpPr>
            <p:nvPr/>
          </p:nvCxnSpPr>
          <p:spPr>
            <a:xfrm flipH="1" flipV="1">
              <a:off x="6601473" y="4856959"/>
              <a:ext cx="4916" cy="1656736"/>
            </a:xfrm>
            <a:prstGeom prst="line">
              <a:avLst/>
            </a:prstGeom>
            <a:ln>
              <a:solidFill>
                <a:schemeClr val="tx1"/>
              </a:solidFill>
              <a:prstDash val="dash"/>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24" name="TextBox 23">
                  <a:extLst>
                    <a:ext uri="{FF2B5EF4-FFF2-40B4-BE49-F238E27FC236}">
                      <a16:creationId xmlns:a16="http://schemas.microsoft.com/office/drawing/2014/main" id="{0589CF22-D810-A549-857C-FB8B76991433}"/>
                    </a:ext>
                  </a:extLst>
                </p:cNvPr>
                <p:cNvSpPr txBox="1"/>
                <p:nvPr/>
              </p:nvSpPr>
              <p:spPr>
                <a:xfrm>
                  <a:off x="6283467" y="5744929"/>
                  <a:ext cx="153760" cy="215444"/>
                </a:xfrm>
                <a:prstGeom prst="rect">
                  <a:avLst/>
                </a:prstGeom>
                <a:noFill/>
              </p:spPr>
              <p:txBody>
                <a:bodyPr wrap="square" lIns="0" tIns="0" rIns="0" bIns="0" rtlCol="0">
                  <a:spAutoFit/>
                </a:bodyPr>
                <a:lstStyle/>
                <a:p>
                  <a:pPr/>
                  <a14:m>
                    <m:oMathPara xmlns:m="http://schemas.openxmlformats.org/officeDocument/2006/math">
                      <m:oMath>
                        <m:r>
                          <a:rPr lang="en-US" sz="1400" b="0" i="1" smtClean="0">
                            <a:latin typeface="Cambria Math" panose="02040503050406030204" pitchFamily="18" charset="0"/>
                          </a:rPr>
                          <m:t>−</m:t>
                        </m:r>
                        <m:r>
                          <a:rPr lang="en-US" sz="1400" b="0" i="1" smtClean="0">
                            <a:latin typeface="Cambria Math" panose="02040503050406030204" pitchFamily="18" charset="0"/>
                          </a:rPr>
                          <m:t>𝑔</m:t>
                        </m:r>
                      </m:oMath>
                    </m:oMathPara>
                  </a14:m>
                  <a:endParaRPr lang="en-US" sz="1400" dirty="0"/>
                </a:p>
              </p:txBody>
            </p:sp>
          </mc:Choice>
          <mc:Fallback xmlns="">
            <p:sp>
              <p:nvSpPr>
                <p:cNvPr id="24" name="TextBox 23">
                  <a:extLst>
                    <a:ext uri="{FF2B5EF4-FFF2-40B4-BE49-F238E27FC236}">
                      <a16:creationId xmlns:a16="http://schemas.microsoft.com/office/drawing/2014/main" id="{0589CF22-D810-A549-857C-FB8B76991433}"/>
                    </a:ext>
                  </a:extLst>
                </p:cNvPr>
                <p:cNvSpPr txBox="1">
                  <a:spLocks noRot="1" noChangeAspect="1" noMove="1" noResize="1" noEditPoints="1" noAdjustHandles="1" noChangeArrowheads="1" noChangeShapeType="1" noTextEdit="1"/>
                </p:cNvSpPr>
                <p:nvPr/>
              </p:nvSpPr>
              <p:spPr>
                <a:xfrm>
                  <a:off x="6283467" y="5744929"/>
                  <a:ext cx="153760" cy="215444"/>
                </a:xfrm>
                <a:prstGeom prst="rect">
                  <a:avLst/>
                </a:prstGeom>
                <a:blipFill>
                  <a:blip r:embed="rId7"/>
                  <a:stretch>
                    <a:fillRect l="-15385" r="-92308" b="-22222"/>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5" name="TextBox 24">
                  <a:extLst>
                    <a:ext uri="{FF2B5EF4-FFF2-40B4-BE49-F238E27FC236}">
                      <a16:creationId xmlns:a16="http://schemas.microsoft.com/office/drawing/2014/main" id="{F5F2ED3B-7FED-EC42-BAEB-5426EA0157F1}"/>
                    </a:ext>
                  </a:extLst>
                </p:cNvPr>
                <p:cNvSpPr txBox="1"/>
                <p:nvPr/>
              </p:nvSpPr>
              <p:spPr>
                <a:xfrm>
                  <a:off x="7118336" y="6076768"/>
                  <a:ext cx="503536" cy="215444"/>
                </a:xfrm>
                <a:prstGeom prst="rect">
                  <a:avLst/>
                </a:prstGeom>
                <a:noFill/>
              </p:spPr>
              <p:txBody>
                <a:bodyPr wrap="none" lIns="0" tIns="0" rIns="0" bIns="0" rtlCol="0">
                  <a:spAutoFit/>
                </a:bodyPr>
                <a:lstStyle/>
                <a:p>
                  <a:pPr/>
                  <a14:m>
                    <m:oMathPara xmlns:m="http://schemas.openxmlformats.org/officeDocument/2006/math">
                      <m:oMath>
                        <m:sSub>
                          <m:sSubPr>
                            <m:ctrlPr>
                              <a:rPr lang="en-US" sz="1400" b="0" i="1" smtClean="0">
                                <a:latin typeface="Cambria Math" panose="02040503050406030204" pitchFamily="18" charset="0"/>
                              </a:rPr>
                            </m:ctrlPr>
                          </m:sSubPr>
                          <m:e>
                            <m:r>
                              <a:rPr lang="en-US" sz="1400" b="0" i="1" smtClean="0">
                                <a:latin typeface="Cambria Math" panose="02040503050406030204" pitchFamily="18" charset="0"/>
                              </a:rPr>
                              <m:t>𝑎</m:t>
                            </m:r>
                          </m:e>
                          <m:sub>
                            <m:r>
                              <a:rPr lang="en-US" sz="1400" b="0" i="1" smtClean="0">
                                <a:latin typeface="Cambria Math" panose="02040503050406030204" pitchFamily="18" charset="0"/>
                              </a:rPr>
                              <m:t>𝑠𝑘𝑎𝑡𝑒</m:t>
                            </m:r>
                          </m:sub>
                        </m:sSub>
                      </m:oMath>
                    </m:oMathPara>
                  </a14:m>
                  <a:endParaRPr lang="en-US" sz="1400" dirty="0"/>
                </a:p>
              </p:txBody>
            </p:sp>
          </mc:Choice>
          <mc:Fallback xmlns="">
            <p:sp>
              <p:nvSpPr>
                <p:cNvPr id="25" name="TextBox 24">
                  <a:extLst>
                    <a:ext uri="{FF2B5EF4-FFF2-40B4-BE49-F238E27FC236}">
                      <a16:creationId xmlns:a16="http://schemas.microsoft.com/office/drawing/2014/main" id="{F5F2ED3B-7FED-EC42-BAEB-5426EA0157F1}"/>
                    </a:ext>
                  </a:extLst>
                </p:cNvPr>
                <p:cNvSpPr txBox="1">
                  <a:spLocks noRot="1" noChangeAspect="1" noMove="1" noResize="1" noEditPoints="1" noAdjustHandles="1" noChangeArrowheads="1" noChangeShapeType="1" noTextEdit="1"/>
                </p:cNvSpPr>
                <p:nvPr/>
              </p:nvSpPr>
              <p:spPr>
                <a:xfrm>
                  <a:off x="7118336" y="6076768"/>
                  <a:ext cx="503536" cy="215444"/>
                </a:xfrm>
                <a:prstGeom prst="rect">
                  <a:avLst/>
                </a:prstGeom>
                <a:blipFill>
                  <a:blip r:embed="rId8"/>
                  <a:stretch>
                    <a:fillRect l="-7692" r="-2564" b="-11111"/>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6" name="TextBox 25">
                  <a:extLst>
                    <a:ext uri="{FF2B5EF4-FFF2-40B4-BE49-F238E27FC236}">
                      <a16:creationId xmlns:a16="http://schemas.microsoft.com/office/drawing/2014/main" id="{2AF44796-DE67-FA47-BB8A-A7A2C39DE504}"/>
                    </a:ext>
                  </a:extLst>
                </p:cNvPr>
                <p:cNvSpPr txBox="1"/>
                <p:nvPr/>
              </p:nvSpPr>
              <p:spPr>
                <a:xfrm>
                  <a:off x="6672790" y="5245685"/>
                  <a:ext cx="524182" cy="192873"/>
                </a:xfrm>
                <a:prstGeom prst="rect">
                  <a:avLst/>
                </a:prstGeom>
                <a:noFill/>
              </p:spPr>
              <p:txBody>
                <a:bodyPr wrap="none" lIns="0" tIns="0" rIns="0" bIns="0" rtlCol="0">
                  <a:spAutoFit/>
                </a:bodyPr>
                <a:lstStyle/>
                <a:p>
                  <a:pPr/>
                  <a14:m>
                    <m:oMathPara xmlns:m="http://schemas.openxmlformats.org/officeDocument/2006/math">
                      <m:oMath>
                        <m:sSub>
                          <m:sSubPr>
                            <m:ctrlPr>
                              <a:rPr lang="en-US" sz="1200" b="0" i="1" smtClean="0">
                                <a:latin typeface="Cambria Math" panose="02040503050406030204" pitchFamily="18" charset="0"/>
                              </a:rPr>
                            </m:ctrlPr>
                          </m:sSubPr>
                          <m:e>
                            <m:r>
                              <a:rPr lang="en-US" sz="1200" b="0" i="1" smtClean="0">
                                <a:latin typeface="Cambria Math" panose="02040503050406030204" pitchFamily="18" charset="0"/>
                              </a:rPr>
                              <m:t>𝑎</m:t>
                            </m:r>
                          </m:e>
                          <m:sub>
                            <m:r>
                              <a:rPr lang="en-US" sz="1200" b="0" i="1" smtClean="0">
                                <a:latin typeface="Cambria Math" panose="02040503050406030204" pitchFamily="18" charset="0"/>
                              </a:rPr>
                              <m:t>𝑠𝑘𝑎𝑡𝑒</m:t>
                            </m:r>
                            <m:r>
                              <a:rPr lang="en-US" sz="1200" b="0" i="1" smtClean="0">
                                <a:latin typeface="Cambria Math" panose="02040503050406030204" pitchFamily="18" charset="0"/>
                              </a:rPr>
                              <m:t>,</m:t>
                            </m:r>
                            <m:r>
                              <a:rPr lang="en-US" sz="1200" b="0" i="1" smtClean="0">
                                <a:latin typeface="Cambria Math" panose="02040503050406030204" pitchFamily="18" charset="0"/>
                              </a:rPr>
                              <m:t>𝑥</m:t>
                            </m:r>
                          </m:sub>
                        </m:sSub>
                      </m:oMath>
                    </m:oMathPara>
                  </a14:m>
                  <a:endParaRPr lang="en-US" sz="1200" dirty="0"/>
                </a:p>
              </p:txBody>
            </p:sp>
          </mc:Choice>
          <mc:Fallback xmlns="">
            <p:sp>
              <p:nvSpPr>
                <p:cNvPr id="26" name="TextBox 25">
                  <a:extLst>
                    <a:ext uri="{FF2B5EF4-FFF2-40B4-BE49-F238E27FC236}">
                      <a16:creationId xmlns:a16="http://schemas.microsoft.com/office/drawing/2014/main" id="{2AF44796-DE67-FA47-BB8A-A7A2C39DE504}"/>
                    </a:ext>
                  </a:extLst>
                </p:cNvPr>
                <p:cNvSpPr txBox="1">
                  <a:spLocks noRot="1" noChangeAspect="1" noMove="1" noResize="1" noEditPoints="1" noAdjustHandles="1" noChangeArrowheads="1" noChangeShapeType="1" noTextEdit="1"/>
                </p:cNvSpPr>
                <p:nvPr/>
              </p:nvSpPr>
              <p:spPr>
                <a:xfrm>
                  <a:off x="6672790" y="5245685"/>
                  <a:ext cx="524182" cy="192873"/>
                </a:xfrm>
                <a:prstGeom prst="rect">
                  <a:avLst/>
                </a:prstGeom>
                <a:blipFill>
                  <a:blip r:embed="rId9"/>
                  <a:stretch>
                    <a:fillRect l="-2381" b="-6250"/>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7" name="TextBox 26">
                  <a:extLst>
                    <a:ext uri="{FF2B5EF4-FFF2-40B4-BE49-F238E27FC236}">
                      <a16:creationId xmlns:a16="http://schemas.microsoft.com/office/drawing/2014/main" id="{866E8A06-1CAD-CC4F-898C-2585237BB46D}"/>
                    </a:ext>
                  </a:extLst>
                </p:cNvPr>
                <p:cNvSpPr txBox="1"/>
                <p:nvPr/>
              </p:nvSpPr>
              <p:spPr>
                <a:xfrm>
                  <a:off x="7120673" y="5682659"/>
                  <a:ext cx="528734" cy="199285"/>
                </a:xfrm>
                <a:prstGeom prst="rect">
                  <a:avLst/>
                </a:prstGeom>
                <a:noFill/>
              </p:spPr>
              <p:txBody>
                <a:bodyPr wrap="none" lIns="0" tIns="0" rIns="0" bIns="0" rtlCol="0">
                  <a:spAutoFit/>
                </a:bodyPr>
                <a:lstStyle/>
                <a:p>
                  <a:pPr/>
                  <a14:m>
                    <m:oMathPara xmlns:m="http://schemas.openxmlformats.org/officeDocument/2006/math">
                      <m:oMath>
                        <m:sSub>
                          <m:sSubPr>
                            <m:ctrlPr>
                              <a:rPr lang="en-US" sz="1200" b="0" i="1" smtClean="0">
                                <a:latin typeface="Cambria Math" panose="02040503050406030204" pitchFamily="18" charset="0"/>
                              </a:rPr>
                            </m:ctrlPr>
                          </m:sSubPr>
                          <m:e>
                            <m:r>
                              <a:rPr lang="en-US" sz="1200" b="0" i="1" smtClean="0">
                                <a:latin typeface="Cambria Math" panose="02040503050406030204" pitchFamily="18" charset="0"/>
                              </a:rPr>
                              <m:t>𝑎</m:t>
                            </m:r>
                          </m:e>
                          <m:sub>
                            <m:r>
                              <a:rPr lang="en-US" sz="1200" b="0" i="1" smtClean="0">
                                <a:latin typeface="Cambria Math" panose="02040503050406030204" pitchFamily="18" charset="0"/>
                              </a:rPr>
                              <m:t>𝑠𝑘𝑎𝑡𝑒</m:t>
                            </m:r>
                            <m:r>
                              <a:rPr lang="en-US" sz="1200" b="0" i="1" smtClean="0">
                                <a:latin typeface="Cambria Math" panose="02040503050406030204" pitchFamily="18" charset="0"/>
                              </a:rPr>
                              <m:t>,</m:t>
                            </m:r>
                            <m:r>
                              <a:rPr lang="en-US" sz="1200" b="0" i="1" smtClean="0">
                                <a:latin typeface="Cambria Math" panose="02040503050406030204" pitchFamily="18" charset="0"/>
                              </a:rPr>
                              <m:t>𝑦</m:t>
                            </m:r>
                          </m:sub>
                        </m:sSub>
                      </m:oMath>
                    </m:oMathPara>
                  </a14:m>
                  <a:endParaRPr lang="en-US" sz="1200" dirty="0"/>
                </a:p>
              </p:txBody>
            </p:sp>
          </mc:Choice>
          <mc:Fallback xmlns="">
            <p:sp>
              <p:nvSpPr>
                <p:cNvPr id="27" name="TextBox 26">
                  <a:extLst>
                    <a:ext uri="{FF2B5EF4-FFF2-40B4-BE49-F238E27FC236}">
                      <a16:creationId xmlns:a16="http://schemas.microsoft.com/office/drawing/2014/main" id="{866E8A06-1CAD-CC4F-898C-2585237BB46D}"/>
                    </a:ext>
                  </a:extLst>
                </p:cNvPr>
                <p:cNvSpPr txBox="1">
                  <a:spLocks noRot="1" noChangeAspect="1" noMove="1" noResize="1" noEditPoints="1" noAdjustHandles="1" noChangeArrowheads="1" noChangeShapeType="1" noTextEdit="1"/>
                </p:cNvSpPr>
                <p:nvPr/>
              </p:nvSpPr>
              <p:spPr>
                <a:xfrm>
                  <a:off x="7120673" y="5682659"/>
                  <a:ext cx="528734" cy="199285"/>
                </a:xfrm>
                <a:prstGeom prst="rect">
                  <a:avLst/>
                </a:prstGeom>
                <a:blipFill>
                  <a:blip r:embed="rId10"/>
                  <a:stretch>
                    <a:fillRect l="-4878" r="-2439" b="-11765"/>
                  </a:stretch>
                </a:blipFill>
              </p:spPr>
              <p:txBody>
                <a:bodyPr/>
                <a:lstStyle/>
                <a:p>
                  <a:r>
                    <a:rPr lang="en-US">
                      <a:noFill/>
                    </a:rPr>
                    <a:t> </a:t>
                  </a:r>
                </a:p>
              </p:txBody>
            </p:sp>
          </mc:Fallback>
        </mc:AlternateContent>
        <p:cxnSp>
          <p:nvCxnSpPr>
            <p:cNvPr id="28" name="Straight Arrow Connector 27">
              <a:extLst>
                <a:ext uri="{FF2B5EF4-FFF2-40B4-BE49-F238E27FC236}">
                  <a16:creationId xmlns:a16="http://schemas.microsoft.com/office/drawing/2014/main" id="{2C331415-DB48-A94C-AD1A-0C88582A41C3}"/>
                </a:ext>
              </a:extLst>
            </p:cNvPr>
            <p:cNvCxnSpPr>
              <a:cxnSpLocks/>
            </p:cNvCxnSpPr>
            <p:nvPr/>
          </p:nvCxnSpPr>
          <p:spPr>
            <a:xfrm>
              <a:off x="6608845" y="5515897"/>
              <a:ext cx="529374" cy="0"/>
            </a:xfrm>
            <a:prstGeom prst="straightConnector1">
              <a:avLst/>
            </a:prstGeom>
            <a:ln w="25400">
              <a:solidFill>
                <a:srgbClr val="FF0000"/>
              </a:solidFill>
              <a:prstDash val="sysDot"/>
              <a:tailEnd type="triangle"/>
            </a:ln>
          </p:spPr>
          <p:style>
            <a:lnRef idx="1">
              <a:schemeClr val="accent1"/>
            </a:lnRef>
            <a:fillRef idx="0">
              <a:schemeClr val="accent1"/>
            </a:fillRef>
            <a:effectRef idx="0">
              <a:schemeClr val="accent1"/>
            </a:effectRef>
            <a:fontRef idx="minor">
              <a:schemeClr val="tx1"/>
            </a:fontRef>
          </p:style>
        </p:cxnSp>
        <p:cxnSp>
          <p:nvCxnSpPr>
            <p:cNvPr id="29" name="Straight Arrow Connector 28">
              <a:extLst>
                <a:ext uri="{FF2B5EF4-FFF2-40B4-BE49-F238E27FC236}">
                  <a16:creationId xmlns:a16="http://schemas.microsoft.com/office/drawing/2014/main" id="{8C75CFF2-8DFD-AE40-A961-76B8B7220C00}"/>
                </a:ext>
              </a:extLst>
            </p:cNvPr>
            <p:cNvCxnSpPr>
              <a:cxnSpLocks/>
            </p:cNvCxnSpPr>
            <p:nvPr/>
          </p:nvCxnSpPr>
          <p:spPr>
            <a:xfrm flipV="1">
              <a:off x="7093724" y="5530878"/>
              <a:ext cx="9833" cy="530909"/>
            </a:xfrm>
            <a:prstGeom prst="straightConnector1">
              <a:avLst/>
            </a:prstGeom>
            <a:ln w="25400">
              <a:solidFill>
                <a:srgbClr val="FF0000"/>
              </a:solidFill>
              <a:prstDash val="sysDot"/>
              <a:headEnd type="triangle"/>
              <a:tailEnd type="non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30" name="TextBox 29">
                  <a:extLst>
                    <a:ext uri="{FF2B5EF4-FFF2-40B4-BE49-F238E27FC236}">
                      <a16:creationId xmlns:a16="http://schemas.microsoft.com/office/drawing/2014/main" id="{C6906CEB-B176-2F44-9CFA-1A3461CFFBF4}"/>
                    </a:ext>
                  </a:extLst>
                </p:cNvPr>
                <p:cNvSpPr txBox="1"/>
                <p:nvPr/>
              </p:nvSpPr>
              <p:spPr>
                <a:xfrm>
                  <a:off x="6748546" y="5532111"/>
                  <a:ext cx="126317" cy="184666"/>
                </a:xfrm>
                <a:prstGeom prst="rect">
                  <a:avLst/>
                </a:prstGeom>
                <a:noFill/>
              </p:spPr>
              <p:txBody>
                <a:bodyPr wrap="none" lIns="0" tIns="0" rIns="0" bIns="0" rtlCol="0">
                  <a:spAutoFit/>
                </a:bodyPr>
                <a:lstStyle/>
                <a:p>
                  <a:pPr/>
                  <a14:m>
                    <m:oMathPara xmlns:m="http://schemas.openxmlformats.org/officeDocument/2006/math">
                      <m:oMath>
                        <m:r>
                          <a:rPr lang="en-US" sz="1200" i="1" smtClean="0">
                            <a:latin typeface="Cambria Math" panose="02040503050406030204" pitchFamily="18" charset="0"/>
                            <a:ea typeface="Cambria Math" panose="02040503050406030204" pitchFamily="18" charset="0"/>
                          </a:rPr>
                          <m:t>𝜃</m:t>
                        </m:r>
                      </m:oMath>
                    </m:oMathPara>
                  </a14:m>
                  <a:endParaRPr lang="en-US" sz="1200" dirty="0"/>
                </a:p>
              </p:txBody>
            </p:sp>
          </mc:Choice>
          <mc:Fallback xmlns="">
            <p:sp>
              <p:nvSpPr>
                <p:cNvPr id="30" name="TextBox 29">
                  <a:extLst>
                    <a:ext uri="{FF2B5EF4-FFF2-40B4-BE49-F238E27FC236}">
                      <a16:creationId xmlns:a16="http://schemas.microsoft.com/office/drawing/2014/main" id="{C6906CEB-B176-2F44-9CFA-1A3461CFFBF4}"/>
                    </a:ext>
                  </a:extLst>
                </p:cNvPr>
                <p:cNvSpPr txBox="1">
                  <a:spLocks noRot="1" noChangeAspect="1" noMove="1" noResize="1" noEditPoints="1" noAdjustHandles="1" noChangeArrowheads="1" noChangeShapeType="1" noTextEdit="1"/>
                </p:cNvSpPr>
                <p:nvPr/>
              </p:nvSpPr>
              <p:spPr>
                <a:xfrm>
                  <a:off x="6748546" y="5532111"/>
                  <a:ext cx="126317" cy="184666"/>
                </a:xfrm>
                <a:prstGeom prst="rect">
                  <a:avLst/>
                </a:prstGeom>
                <a:blipFill>
                  <a:blip r:embed="rId11"/>
                  <a:stretch>
                    <a:fillRect l="-27273" r="-9091"/>
                  </a:stretch>
                </a:blipFill>
              </p:spPr>
              <p:txBody>
                <a:bodyPr/>
                <a:lstStyle/>
                <a:p>
                  <a:r>
                    <a:rPr lang="en-US">
                      <a:noFill/>
                    </a:rPr>
                    <a:t> </a:t>
                  </a:r>
                </a:p>
              </p:txBody>
            </p:sp>
          </mc:Fallback>
        </mc:AlternateContent>
      </p:grpSp>
      <mc:AlternateContent xmlns:mc="http://schemas.openxmlformats.org/markup-compatibility/2006" xmlns:a14="http://schemas.microsoft.com/office/drawing/2010/main">
        <mc:Choice Requires="a14">
          <p:sp>
            <p:nvSpPr>
              <p:cNvPr id="31" name="TextBox 30">
                <a:extLst>
                  <a:ext uri="{FF2B5EF4-FFF2-40B4-BE49-F238E27FC236}">
                    <a16:creationId xmlns:a16="http://schemas.microsoft.com/office/drawing/2014/main" id="{9CCDCF7C-03DC-EB4D-85BE-CE510CA395EC}"/>
                  </a:ext>
                </a:extLst>
              </p:cNvPr>
              <p:cNvSpPr txBox="1"/>
              <p:nvPr/>
            </p:nvSpPr>
            <p:spPr>
              <a:xfrm>
                <a:off x="662732" y="3326957"/>
                <a:ext cx="2833161" cy="830997"/>
              </a:xfrm>
              <a:prstGeom prst="rect">
                <a:avLst/>
              </a:prstGeom>
              <a:noFill/>
            </p:spPr>
            <p:txBody>
              <a:bodyPr wrap="square" rtlCol="0">
                <a:spAutoFit/>
              </a:bodyPr>
              <a:lstStyle/>
              <a:p>
                <a:r>
                  <a:rPr lang="en-US" sz="1600" dirty="0">
                    <a:latin typeface="Times New Roman" panose="02020603050405020304" pitchFamily="18" charset="0"/>
                    <a:cs typeface="Times New Roman" panose="02020603050405020304" pitchFamily="18" charset="0"/>
                  </a:rPr>
                  <a:t>Suppose the coyote’s skates tip up by </a:t>
                </a:r>
                <a14:m>
                  <m:oMath xmlns:m="http://schemas.openxmlformats.org/officeDocument/2006/math">
                    <m:r>
                      <a:rPr lang="en-US" sz="1600" i="1" smtClean="0">
                        <a:latin typeface="Cambria Math" panose="02040503050406030204" pitchFamily="18" charset="0"/>
                        <a:ea typeface="Cambria Math" panose="02040503050406030204" pitchFamily="18" charset="0"/>
                      </a:rPr>
                      <m:t>𝜃</m:t>
                    </m:r>
                  </m:oMath>
                </a14:m>
                <a:r>
                  <a:rPr lang="en-US" sz="1600" dirty="0">
                    <a:latin typeface="Times New Roman" panose="02020603050405020304" pitchFamily="18" charset="0"/>
                    <a:cs typeface="Times New Roman" panose="02020603050405020304" pitchFamily="18" charset="0"/>
                  </a:rPr>
                  <a:t> with respect to the horizontal:</a:t>
                </a:r>
              </a:p>
            </p:txBody>
          </p:sp>
        </mc:Choice>
        <mc:Fallback xmlns="">
          <p:sp>
            <p:nvSpPr>
              <p:cNvPr id="31" name="TextBox 30">
                <a:extLst>
                  <a:ext uri="{FF2B5EF4-FFF2-40B4-BE49-F238E27FC236}">
                    <a16:creationId xmlns:a16="http://schemas.microsoft.com/office/drawing/2014/main" id="{9CCDCF7C-03DC-EB4D-85BE-CE510CA395EC}"/>
                  </a:ext>
                </a:extLst>
              </p:cNvPr>
              <p:cNvSpPr txBox="1">
                <a:spLocks noRot="1" noChangeAspect="1" noMove="1" noResize="1" noEditPoints="1" noAdjustHandles="1" noChangeArrowheads="1" noChangeShapeType="1" noTextEdit="1"/>
              </p:cNvSpPr>
              <p:nvPr/>
            </p:nvSpPr>
            <p:spPr>
              <a:xfrm>
                <a:off x="662732" y="3326957"/>
                <a:ext cx="2833161" cy="830997"/>
              </a:xfrm>
              <a:prstGeom prst="rect">
                <a:avLst/>
              </a:prstGeom>
              <a:blipFill>
                <a:blip r:embed="rId12"/>
                <a:stretch>
                  <a:fillRect l="-893" t="-1515" b="-9091"/>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2" name="TextBox 31">
                <a:extLst>
                  <a:ext uri="{FF2B5EF4-FFF2-40B4-BE49-F238E27FC236}">
                    <a16:creationId xmlns:a16="http://schemas.microsoft.com/office/drawing/2014/main" id="{4C3F96D5-A30B-614D-A3BD-55ACCE0F2783}"/>
                  </a:ext>
                </a:extLst>
              </p:cNvPr>
              <p:cNvSpPr txBox="1"/>
              <p:nvPr/>
            </p:nvSpPr>
            <p:spPr>
              <a:xfrm>
                <a:off x="662732" y="5438183"/>
                <a:ext cx="2967220" cy="830997"/>
              </a:xfrm>
              <a:prstGeom prst="rect">
                <a:avLst/>
              </a:prstGeom>
              <a:noFill/>
            </p:spPr>
            <p:txBody>
              <a:bodyPr wrap="square" rtlCol="0">
                <a:spAutoFit/>
              </a:bodyPr>
              <a:lstStyle/>
              <a:p>
                <a:r>
                  <a:rPr lang="en-US" sz="1600" dirty="0">
                    <a:latin typeface="Times New Roman" panose="02020603050405020304" pitchFamily="18" charset="0"/>
                    <a:cs typeface="Times New Roman" panose="02020603050405020304" pitchFamily="18" charset="0"/>
                  </a:rPr>
                  <a:t>Suppose the coyote’s skates tip down by </a:t>
                </a:r>
                <a14:m>
                  <m:oMath xmlns:m="http://schemas.openxmlformats.org/officeDocument/2006/math">
                    <m:r>
                      <a:rPr lang="en-US" sz="1600" i="1" smtClean="0">
                        <a:latin typeface="Cambria Math" panose="02040503050406030204" pitchFamily="18" charset="0"/>
                        <a:ea typeface="Cambria Math" panose="02040503050406030204" pitchFamily="18" charset="0"/>
                      </a:rPr>
                      <m:t>𝜃</m:t>
                    </m:r>
                  </m:oMath>
                </a14:m>
                <a:r>
                  <a:rPr lang="en-US" sz="1600" dirty="0">
                    <a:latin typeface="Times New Roman" panose="02020603050405020304" pitchFamily="18" charset="0"/>
                    <a:cs typeface="Times New Roman" panose="02020603050405020304" pitchFamily="18" charset="0"/>
                  </a:rPr>
                  <a:t> with respect to the horizontal:</a:t>
                </a:r>
              </a:p>
            </p:txBody>
          </p:sp>
        </mc:Choice>
        <mc:Fallback xmlns="">
          <p:sp>
            <p:nvSpPr>
              <p:cNvPr id="32" name="TextBox 31">
                <a:extLst>
                  <a:ext uri="{FF2B5EF4-FFF2-40B4-BE49-F238E27FC236}">
                    <a16:creationId xmlns:a16="http://schemas.microsoft.com/office/drawing/2014/main" id="{4C3F96D5-A30B-614D-A3BD-55ACCE0F2783}"/>
                  </a:ext>
                </a:extLst>
              </p:cNvPr>
              <p:cNvSpPr txBox="1">
                <a:spLocks noRot="1" noChangeAspect="1" noMove="1" noResize="1" noEditPoints="1" noAdjustHandles="1" noChangeArrowheads="1" noChangeShapeType="1" noTextEdit="1"/>
              </p:cNvSpPr>
              <p:nvPr/>
            </p:nvSpPr>
            <p:spPr>
              <a:xfrm>
                <a:off x="662732" y="5438183"/>
                <a:ext cx="2967220" cy="830997"/>
              </a:xfrm>
              <a:prstGeom prst="rect">
                <a:avLst/>
              </a:prstGeom>
              <a:blipFill>
                <a:blip r:embed="rId13"/>
                <a:stretch>
                  <a:fillRect l="-851" t="-1493" b="-7463"/>
                </a:stretch>
              </a:blipFill>
            </p:spPr>
            <p:txBody>
              <a:bodyPr/>
              <a:lstStyle/>
              <a:p>
                <a:r>
                  <a:rPr lang="en-US">
                    <a:noFill/>
                  </a:rPr>
                  <a:t> </a:t>
                </a:r>
              </a:p>
            </p:txBody>
          </p:sp>
        </mc:Fallback>
      </mc:AlternateContent>
      <p:cxnSp>
        <p:nvCxnSpPr>
          <p:cNvPr id="34" name="Straight Arrow Connector 33">
            <a:extLst>
              <a:ext uri="{FF2B5EF4-FFF2-40B4-BE49-F238E27FC236}">
                <a16:creationId xmlns:a16="http://schemas.microsoft.com/office/drawing/2014/main" id="{BE4FA19F-0738-5B44-8862-D55B51DCAA5E}"/>
              </a:ext>
            </a:extLst>
          </p:cNvPr>
          <p:cNvCxnSpPr/>
          <p:nvPr/>
        </p:nvCxnSpPr>
        <p:spPr>
          <a:xfrm>
            <a:off x="5836023" y="3650123"/>
            <a:ext cx="741758" cy="0"/>
          </a:xfrm>
          <a:prstGeom prst="straightConnector1">
            <a:avLst/>
          </a:prstGeom>
          <a:ln w="28575">
            <a:solidFill>
              <a:srgbClr val="7030A0"/>
            </a:solidFill>
            <a:tailEnd type="triangle"/>
          </a:ln>
        </p:spPr>
        <p:style>
          <a:lnRef idx="1">
            <a:schemeClr val="accent1"/>
          </a:lnRef>
          <a:fillRef idx="0">
            <a:schemeClr val="accent1"/>
          </a:fillRef>
          <a:effectRef idx="0">
            <a:schemeClr val="accent1"/>
          </a:effectRef>
          <a:fontRef idx="minor">
            <a:schemeClr val="tx1"/>
          </a:fontRef>
        </p:style>
      </p:cxnSp>
      <p:cxnSp>
        <p:nvCxnSpPr>
          <p:cNvPr id="35" name="Straight Arrow Connector 34">
            <a:extLst>
              <a:ext uri="{FF2B5EF4-FFF2-40B4-BE49-F238E27FC236}">
                <a16:creationId xmlns:a16="http://schemas.microsoft.com/office/drawing/2014/main" id="{DCFF1E16-63B1-7341-887C-52237B01E5E2}"/>
              </a:ext>
            </a:extLst>
          </p:cNvPr>
          <p:cNvCxnSpPr/>
          <p:nvPr/>
        </p:nvCxnSpPr>
        <p:spPr>
          <a:xfrm>
            <a:off x="5836023" y="5916645"/>
            <a:ext cx="741758" cy="0"/>
          </a:xfrm>
          <a:prstGeom prst="straightConnector1">
            <a:avLst/>
          </a:prstGeom>
          <a:ln w="28575">
            <a:solidFill>
              <a:srgbClr val="7030A0"/>
            </a:solidFill>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36" name="TextBox 35">
                <a:extLst>
                  <a:ext uri="{FF2B5EF4-FFF2-40B4-BE49-F238E27FC236}">
                    <a16:creationId xmlns:a16="http://schemas.microsoft.com/office/drawing/2014/main" id="{730E2C6F-FDCF-8147-8BAC-5A2E2A49C19D}"/>
                  </a:ext>
                </a:extLst>
              </p:cNvPr>
              <p:cNvSpPr txBox="1"/>
              <p:nvPr/>
            </p:nvSpPr>
            <p:spPr>
              <a:xfrm>
                <a:off x="6963038" y="3233972"/>
                <a:ext cx="2768387" cy="289182"/>
              </a:xfrm>
              <a:prstGeom prst="rect">
                <a:avLst/>
              </a:prstGeom>
              <a:noFill/>
            </p:spPr>
            <p:txBody>
              <a:bodyPr wrap="none" lIns="0" tIns="0" rIns="0" bIns="0" rtlCol="0">
                <a:spAutoFit/>
              </a:bodyPr>
              <a:lstStyle/>
              <a:p>
                <a:pPr/>
                <a14:m>
                  <m:oMathPara xmlns:m="http://schemas.openxmlformats.org/officeDocument/2006/math">
                    <m:o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𝑎</m:t>
                          </m:r>
                        </m:e>
                        <m:sub>
                          <m:r>
                            <a:rPr lang="en-US" b="0" i="1" smtClean="0">
                              <a:latin typeface="Cambria Math" panose="02040503050406030204" pitchFamily="18" charset="0"/>
                            </a:rPr>
                            <m:t>𝑥</m:t>
                          </m:r>
                        </m:sub>
                      </m:sSub>
                      <m:r>
                        <a:rPr lang="en-US" b="0" i="1" smtClean="0">
                          <a:latin typeface="Cambria Math" panose="02040503050406030204" pitchFamily="18" charset="0"/>
                        </a:rPr>
                        <m:t>=</m:t>
                      </m:r>
                      <m:sSub>
                        <m:sSubPr>
                          <m:ctrlPr>
                            <a:rPr lang="en-US" i="1">
                              <a:latin typeface="Cambria Math" panose="02040503050406030204" pitchFamily="18" charset="0"/>
                            </a:rPr>
                          </m:ctrlPr>
                        </m:sSubPr>
                        <m:e>
                          <m:r>
                            <a:rPr lang="en-US" i="1">
                              <a:latin typeface="Cambria Math" panose="02040503050406030204" pitchFamily="18" charset="0"/>
                            </a:rPr>
                            <m:t>𝑎</m:t>
                          </m:r>
                        </m:e>
                        <m:sub>
                          <m:r>
                            <a:rPr lang="en-US" b="0" i="1" smtClean="0">
                              <a:latin typeface="Cambria Math" panose="02040503050406030204" pitchFamily="18" charset="0"/>
                            </a:rPr>
                            <m:t>𝑠𝑘𝑎𝑡𝑒</m:t>
                          </m:r>
                          <m:r>
                            <a:rPr lang="en-US" b="0" i="1" smtClean="0">
                              <a:latin typeface="Cambria Math" panose="02040503050406030204" pitchFamily="18" charset="0"/>
                            </a:rPr>
                            <m:t>,</m:t>
                          </m:r>
                          <m:r>
                            <a:rPr lang="en-US" i="1">
                              <a:latin typeface="Cambria Math" panose="02040503050406030204" pitchFamily="18" charset="0"/>
                            </a:rPr>
                            <m:t>𝑥</m:t>
                          </m:r>
                        </m:sub>
                      </m:sSub>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𝑎</m:t>
                          </m:r>
                        </m:e>
                        <m:sub>
                          <m:r>
                            <a:rPr lang="en-US" b="0" i="1" smtClean="0">
                              <a:latin typeface="Cambria Math" panose="02040503050406030204" pitchFamily="18" charset="0"/>
                            </a:rPr>
                            <m:t>𝑠𝑘𝑎𝑡𝑒</m:t>
                          </m:r>
                        </m:sub>
                      </m:sSub>
                      <m:func>
                        <m:funcPr>
                          <m:ctrlPr>
                            <a:rPr lang="en-US" b="0" i="0" smtClean="0">
                              <a:latin typeface="Cambria Math" panose="02040503050406030204" pitchFamily="18" charset="0"/>
                            </a:rPr>
                          </m:ctrlPr>
                        </m:funcPr>
                        <m:fName>
                          <m:r>
                            <m:rPr>
                              <m:sty m:val="p"/>
                            </m:rPr>
                            <a:rPr lang="en-US" b="0" i="0" smtClean="0">
                              <a:latin typeface="Cambria Math" panose="02040503050406030204" pitchFamily="18" charset="0"/>
                            </a:rPr>
                            <m:t>cos</m:t>
                          </m:r>
                        </m:fName>
                        <m:e>
                          <m:r>
                            <a:rPr lang="en-US" b="0" i="1" smtClean="0">
                              <a:latin typeface="Cambria Math" panose="02040503050406030204" pitchFamily="18" charset="0"/>
                              <a:ea typeface="Cambria Math" panose="02040503050406030204" pitchFamily="18" charset="0"/>
                            </a:rPr>
                            <m:t>𝜃</m:t>
                          </m:r>
                        </m:e>
                      </m:func>
                    </m:oMath>
                  </m:oMathPara>
                </a14:m>
                <a:endParaRPr lang="en-US" dirty="0"/>
              </a:p>
            </p:txBody>
          </p:sp>
        </mc:Choice>
        <mc:Fallback xmlns="">
          <p:sp>
            <p:nvSpPr>
              <p:cNvPr id="36" name="TextBox 35">
                <a:extLst>
                  <a:ext uri="{FF2B5EF4-FFF2-40B4-BE49-F238E27FC236}">
                    <a16:creationId xmlns:a16="http://schemas.microsoft.com/office/drawing/2014/main" id="{730E2C6F-FDCF-8147-8BAC-5A2E2A49C19D}"/>
                  </a:ext>
                </a:extLst>
              </p:cNvPr>
              <p:cNvSpPr txBox="1">
                <a:spLocks noRot="1" noChangeAspect="1" noMove="1" noResize="1" noEditPoints="1" noAdjustHandles="1" noChangeArrowheads="1" noChangeShapeType="1" noTextEdit="1"/>
              </p:cNvSpPr>
              <p:nvPr/>
            </p:nvSpPr>
            <p:spPr>
              <a:xfrm>
                <a:off x="6963038" y="3233972"/>
                <a:ext cx="2768387" cy="289182"/>
              </a:xfrm>
              <a:prstGeom prst="rect">
                <a:avLst/>
              </a:prstGeom>
              <a:blipFill>
                <a:blip r:embed="rId14"/>
                <a:stretch>
                  <a:fillRect l="-457" r="-913" b="-8696"/>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7" name="TextBox 36">
                <a:extLst>
                  <a:ext uri="{FF2B5EF4-FFF2-40B4-BE49-F238E27FC236}">
                    <a16:creationId xmlns:a16="http://schemas.microsoft.com/office/drawing/2014/main" id="{02C88BCC-F579-0B46-9D5B-0949F38C2CF7}"/>
                  </a:ext>
                </a:extLst>
              </p:cNvPr>
              <p:cNvSpPr txBox="1"/>
              <p:nvPr/>
            </p:nvSpPr>
            <p:spPr>
              <a:xfrm>
                <a:off x="6965589" y="5454767"/>
                <a:ext cx="2768387" cy="289182"/>
              </a:xfrm>
              <a:prstGeom prst="rect">
                <a:avLst/>
              </a:prstGeom>
              <a:noFill/>
            </p:spPr>
            <p:txBody>
              <a:bodyPr wrap="none" lIns="0" tIns="0" rIns="0" bIns="0" rtlCol="0">
                <a:spAutoFit/>
              </a:bodyPr>
              <a:lstStyle/>
              <a:p>
                <a:pPr/>
                <a14:m>
                  <m:oMathPara xmlns:m="http://schemas.openxmlformats.org/officeDocument/2006/math">
                    <m:o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𝑎</m:t>
                          </m:r>
                        </m:e>
                        <m:sub>
                          <m:r>
                            <a:rPr lang="en-US" b="0" i="1" smtClean="0">
                              <a:latin typeface="Cambria Math" panose="02040503050406030204" pitchFamily="18" charset="0"/>
                            </a:rPr>
                            <m:t>𝑥</m:t>
                          </m:r>
                        </m:sub>
                      </m:sSub>
                      <m:r>
                        <a:rPr lang="en-US" b="0" i="1" smtClean="0">
                          <a:latin typeface="Cambria Math" panose="02040503050406030204" pitchFamily="18" charset="0"/>
                        </a:rPr>
                        <m:t>=</m:t>
                      </m:r>
                      <m:sSub>
                        <m:sSubPr>
                          <m:ctrlPr>
                            <a:rPr lang="en-US" i="1">
                              <a:latin typeface="Cambria Math" panose="02040503050406030204" pitchFamily="18" charset="0"/>
                            </a:rPr>
                          </m:ctrlPr>
                        </m:sSubPr>
                        <m:e>
                          <m:r>
                            <a:rPr lang="en-US" i="1">
                              <a:latin typeface="Cambria Math" panose="02040503050406030204" pitchFamily="18" charset="0"/>
                            </a:rPr>
                            <m:t>𝑎</m:t>
                          </m:r>
                        </m:e>
                        <m:sub>
                          <m:r>
                            <a:rPr lang="en-US" b="0" i="1" smtClean="0">
                              <a:latin typeface="Cambria Math" panose="02040503050406030204" pitchFamily="18" charset="0"/>
                            </a:rPr>
                            <m:t>𝑠𝑘𝑎𝑡𝑒</m:t>
                          </m:r>
                          <m:r>
                            <a:rPr lang="en-US" b="0" i="1" smtClean="0">
                              <a:latin typeface="Cambria Math" panose="02040503050406030204" pitchFamily="18" charset="0"/>
                            </a:rPr>
                            <m:t>,</m:t>
                          </m:r>
                          <m:r>
                            <a:rPr lang="en-US" i="1">
                              <a:latin typeface="Cambria Math" panose="02040503050406030204" pitchFamily="18" charset="0"/>
                            </a:rPr>
                            <m:t>𝑥</m:t>
                          </m:r>
                        </m:sub>
                      </m:sSub>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𝑎</m:t>
                          </m:r>
                        </m:e>
                        <m:sub>
                          <m:r>
                            <a:rPr lang="en-US" b="0" i="1" smtClean="0">
                              <a:latin typeface="Cambria Math" panose="02040503050406030204" pitchFamily="18" charset="0"/>
                            </a:rPr>
                            <m:t>𝑠𝑘𝑎𝑡𝑒</m:t>
                          </m:r>
                        </m:sub>
                      </m:sSub>
                      <m:func>
                        <m:funcPr>
                          <m:ctrlPr>
                            <a:rPr lang="en-US" b="0" i="0" smtClean="0">
                              <a:latin typeface="Cambria Math" panose="02040503050406030204" pitchFamily="18" charset="0"/>
                            </a:rPr>
                          </m:ctrlPr>
                        </m:funcPr>
                        <m:fName>
                          <m:r>
                            <m:rPr>
                              <m:sty m:val="p"/>
                            </m:rPr>
                            <a:rPr lang="en-US" b="0" i="0" smtClean="0">
                              <a:latin typeface="Cambria Math" panose="02040503050406030204" pitchFamily="18" charset="0"/>
                            </a:rPr>
                            <m:t>cos</m:t>
                          </m:r>
                        </m:fName>
                        <m:e>
                          <m:r>
                            <a:rPr lang="en-US" b="0" i="1" smtClean="0">
                              <a:latin typeface="Cambria Math" panose="02040503050406030204" pitchFamily="18" charset="0"/>
                              <a:ea typeface="Cambria Math" panose="02040503050406030204" pitchFamily="18" charset="0"/>
                            </a:rPr>
                            <m:t>𝜃</m:t>
                          </m:r>
                        </m:e>
                      </m:func>
                    </m:oMath>
                  </m:oMathPara>
                </a14:m>
                <a:endParaRPr lang="en-US" dirty="0"/>
              </a:p>
            </p:txBody>
          </p:sp>
        </mc:Choice>
        <mc:Fallback xmlns="">
          <p:sp>
            <p:nvSpPr>
              <p:cNvPr id="37" name="TextBox 36">
                <a:extLst>
                  <a:ext uri="{FF2B5EF4-FFF2-40B4-BE49-F238E27FC236}">
                    <a16:creationId xmlns:a16="http://schemas.microsoft.com/office/drawing/2014/main" id="{02C88BCC-F579-0B46-9D5B-0949F38C2CF7}"/>
                  </a:ext>
                </a:extLst>
              </p:cNvPr>
              <p:cNvSpPr txBox="1">
                <a:spLocks noRot="1" noChangeAspect="1" noMove="1" noResize="1" noEditPoints="1" noAdjustHandles="1" noChangeArrowheads="1" noChangeShapeType="1" noTextEdit="1"/>
              </p:cNvSpPr>
              <p:nvPr/>
            </p:nvSpPr>
            <p:spPr>
              <a:xfrm>
                <a:off x="6965589" y="5454767"/>
                <a:ext cx="2768387" cy="289182"/>
              </a:xfrm>
              <a:prstGeom prst="rect">
                <a:avLst/>
              </a:prstGeom>
              <a:blipFill>
                <a:blip r:embed="rId15"/>
                <a:stretch>
                  <a:fillRect l="-457" r="-913" b="-8696"/>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8" name="TextBox 37">
                <a:extLst>
                  <a:ext uri="{FF2B5EF4-FFF2-40B4-BE49-F238E27FC236}">
                    <a16:creationId xmlns:a16="http://schemas.microsoft.com/office/drawing/2014/main" id="{580CBF4F-A615-5842-9A4E-58B30CF3D7D9}"/>
                  </a:ext>
                </a:extLst>
              </p:cNvPr>
              <p:cNvSpPr txBox="1"/>
              <p:nvPr/>
            </p:nvSpPr>
            <p:spPr>
              <a:xfrm>
                <a:off x="6963037" y="3771403"/>
                <a:ext cx="3587072" cy="298928"/>
              </a:xfrm>
              <a:prstGeom prst="rect">
                <a:avLst/>
              </a:prstGeom>
              <a:noFill/>
            </p:spPr>
            <p:txBody>
              <a:bodyPr wrap="none" lIns="0" tIns="0" rIns="0" bIns="0" rtlCol="0">
                <a:spAutoFit/>
              </a:bodyPr>
              <a:lstStyle/>
              <a:p>
                <a:pPr/>
                <a14:m>
                  <m:oMathPara xmlns:m="http://schemas.openxmlformats.org/officeDocument/2006/math">
                    <m:o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𝑎</m:t>
                          </m:r>
                        </m:e>
                        <m:sub>
                          <m:r>
                            <a:rPr lang="en-US" b="0" i="1" smtClean="0">
                              <a:latin typeface="Cambria Math" panose="02040503050406030204" pitchFamily="18" charset="0"/>
                            </a:rPr>
                            <m:t>𝑦</m:t>
                          </m:r>
                        </m:sub>
                      </m:sSub>
                      <m:r>
                        <a:rPr lang="en-US" b="0" i="1" smtClean="0">
                          <a:latin typeface="Cambria Math" panose="02040503050406030204" pitchFamily="18" charset="0"/>
                        </a:rPr>
                        <m:t>=</m:t>
                      </m:r>
                      <m:sSub>
                        <m:sSubPr>
                          <m:ctrlPr>
                            <a:rPr lang="en-US" i="1">
                              <a:latin typeface="Cambria Math" panose="02040503050406030204" pitchFamily="18" charset="0"/>
                            </a:rPr>
                          </m:ctrlPr>
                        </m:sSubPr>
                        <m:e>
                          <m:r>
                            <a:rPr lang="en-US" i="1">
                              <a:latin typeface="Cambria Math" panose="02040503050406030204" pitchFamily="18" charset="0"/>
                            </a:rPr>
                            <m:t>𝑎</m:t>
                          </m:r>
                        </m:e>
                        <m:sub>
                          <m:r>
                            <a:rPr lang="en-US" b="0" i="1" smtClean="0">
                              <a:latin typeface="Cambria Math" panose="02040503050406030204" pitchFamily="18" charset="0"/>
                            </a:rPr>
                            <m:t>𝑠𝑘𝑎𝑡𝑒</m:t>
                          </m:r>
                          <m:r>
                            <a:rPr lang="en-US" b="0" i="1" smtClean="0">
                              <a:latin typeface="Cambria Math" panose="02040503050406030204" pitchFamily="18" charset="0"/>
                            </a:rPr>
                            <m:t>,</m:t>
                          </m:r>
                          <m:r>
                            <a:rPr lang="en-US" i="1">
                              <a:latin typeface="Cambria Math" panose="02040503050406030204" pitchFamily="18" charset="0"/>
                            </a:rPr>
                            <m:t>𝑥</m:t>
                          </m:r>
                        </m:sub>
                      </m:sSub>
                      <m:r>
                        <a:rPr lang="en-US" b="0" i="1" smtClean="0">
                          <a:latin typeface="Cambria Math" panose="02040503050406030204" pitchFamily="18" charset="0"/>
                        </a:rPr>
                        <m:t>−</m:t>
                      </m:r>
                      <m:r>
                        <a:rPr lang="en-US" b="0" i="1" smtClean="0">
                          <a:latin typeface="Cambria Math" panose="02040503050406030204" pitchFamily="18" charset="0"/>
                        </a:rPr>
                        <m:t>𝑔</m:t>
                      </m:r>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𝑎</m:t>
                          </m:r>
                        </m:e>
                        <m:sub>
                          <m:r>
                            <a:rPr lang="en-US" b="0" i="1" smtClean="0">
                              <a:latin typeface="Cambria Math" panose="02040503050406030204" pitchFamily="18" charset="0"/>
                            </a:rPr>
                            <m:t>𝑠𝑘𝑎𝑡𝑒</m:t>
                          </m:r>
                        </m:sub>
                      </m:sSub>
                      <m:func>
                        <m:funcPr>
                          <m:ctrlPr>
                            <a:rPr lang="en-US" b="0" i="0" smtClean="0">
                              <a:latin typeface="Cambria Math" panose="02040503050406030204" pitchFamily="18" charset="0"/>
                            </a:rPr>
                          </m:ctrlPr>
                        </m:funcPr>
                        <m:fName>
                          <m:r>
                            <m:rPr>
                              <m:sty m:val="p"/>
                            </m:rPr>
                            <a:rPr lang="en-US" b="0" i="0" smtClean="0">
                              <a:latin typeface="Cambria Math" panose="02040503050406030204" pitchFamily="18" charset="0"/>
                            </a:rPr>
                            <m:t>sin</m:t>
                          </m:r>
                        </m:fName>
                        <m:e>
                          <m:r>
                            <a:rPr lang="en-US" b="0" i="1" smtClean="0">
                              <a:latin typeface="Cambria Math" panose="02040503050406030204" pitchFamily="18" charset="0"/>
                              <a:ea typeface="Cambria Math" panose="02040503050406030204" pitchFamily="18" charset="0"/>
                            </a:rPr>
                            <m:t>𝜃</m:t>
                          </m:r>
                        </m:e>
                      </m:func>
                      <m:r>
                        <a:rPr lang="en-US" b="0" i="1" smtClean="0">
                          <a:latin typeface="Cambria Math" panose="02040503050406030204" pitchFamily="18" charset="0"/>
                        </a:rPr>
                        <m:t>−</m:t>
                      </m:r>
                      <m:r>
                        <a:rPr lang="en-US" b="0" i="1" smtClean="0">
                          <a:latin typeface="Cambria Math" panose="02040503050406030204" pitchFamily="18" charset="0"/>
                        </a:rPr>
                        <m:t>𝑔</m:t>
                      </m:r>
                    </m:oMath>
                  </m:oMathPara>
                </a14:m>
                <a:endParaRPr lang="en-US" dirty="0"/>
              </a:p>
            </p:txBody>
          </p:sp>
        </mc:Choice>
        <mc:Fallback xmlns="">
          <p:sp>
            <p:nvSpPr>
              <p:cNvPr id="38" name="TextBox 37">
                <a:extLst>
                  <a:ext uri="{FF2B5EF4-FFF2-40B4-BE49-F238E27FC236}">
                    <a16:creationId xmlns:a16="http://schemas.microsoft.com/office/drawing/2014/main" id="{580CBF4F-A615-5842-9A4E-58B30CF3D7D9}"/>
                  </a:ext>
                </a:extLst>
              </p:cNvPr>
              <p:cNvSpPr txBox="1">
                <a:spLocks noRot="1" noChangeAspect="1" noMove="1" noResize="1" noEditPoints="1" noAdjustHandles="1" noChangeArrowheads="1" noChangeShapeType="1" noTextEdit="1"/>
              </p:cNvSpPr>
              <p:nvPr/>
            </p:nvSpPr>
            <p:spPr>
              <a:xfrm>
                <a:off x="6963037" y="3771403"/>
                <a:ext cx="3587072" cy="298928"/>
              </a:xfrm>
              <a:prstGeom prst="rect">
                <a:avLst/>
              </a:prstGeom>
              <a:blipFill>
                <a:blip r:embed="rId16"/>
                <a:stretch>
                  <a:fillRect l="-352" r="-704" b="-20833"/>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9" name="TextBox 38">
                <a:extLst>
                  <a:ext uri="{FF2B5EF4-FFF2-40B4-BE49-F238E27FC236}">
                    <a16:creationId xmlns:a16="http://schemas.microsoft.com/office/drawing/2014/main" id="{0C299780-9856-DB4C-9A29-0214BDF0C0F9}"/>
                  </a:ext>
                </a:extLst>
              </p:cNvPr>
              <p:cNvSpPr txBox="1"/>
              <p:nvPr/>
            </p:nvSpPr>
            <p:spPr>
              <a:xfrm>
                <a:off x="6965589" y="5992879"/>
                <a:ext cx="3933321" cy="298928"/>
              </a:xfrm>
              <a:prstGeom prst="rect">
                <a:avLst/>
              </a:prstGeom>
              <a:noFill/>
            </p:spPr>
            <p:txBody>
              <a:bodyPr wrap="none" lIns="0" tIns="0" rIns="0" bIns="0" rtlCol="0">
                <a:spAutoFit/>
              </a:bodyPr>
              <a:lstStyle/>
              <a:p>
                <a:pPr/>
                <a14:m>
                  <m:oMathPara xmlns:m="http://schemas.openxmlformats.org/officeDocument/2006/math">
                    <m:o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𝑎</m:t>
                          </m:r>
                        </m:e>
                        <m:sub>
                          <m:r>
                            <a:rPr lang="en-US" b="0" i="1" smtClean="0">
                              <a:latin typeface="Cambria Math" panose="02040503050406030204" pitchFamily="18" charset="0"/>
                            </a:rPr>
                            <m:t>𝑦</m:t>
                          </m:r>
                        </m:sub>
                      </m:sSub>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m:t>
                          </m:r>
                          <m:r>
                            <a:rPr lang="en-US" i="1">
                              <a:latin typeface="Cambria Math" panose="02040503050406030204" pitchFamily="18" charset="0"/>
                            </a:rPr>
                            <m:t>𝑎</m:t>
                          </m:r>
                        </m:e>
                        <m:sub>
                          <m:r>
                            <a:rPr lang="en-US" b="0" i="1" smtClean="0">
                              <a:latin typeface="Cambria Math" panose="02040503050406030204" pitchFamily="18" charset="0"/>
                            </a:rPr>
                            <m:t>𝑠𝑘𝑎𝑡𝑒</m:t>
                          </m:r>
                          <m:r>
                            <a:rPr lang="en-US" b="0" i="1" smtClean="0">
                              <a:latin typeface="Cambria Math" panose="02040503050406030204" pitchFamily="18" charset="0"/>
                            </a:rPr>
                            <m:t>,</m:t>
                          </m:r>
                          <m:r>
                            <a:rPr lang="en-US" i="1">
                              <a:latin typeface="Cambria Math" panose="02040503050406030204" pitchFamily="18" charset="0"/>
                            </a:rPr>
                            <m:t>𝑥</m:t>
                          </m:r>
                        </m:sub>
                      </m:sSub>
                      <m:r>
                        <a:rPr lang="en-US" b="0" i="1" smtClean="0">
                          <a:latin typeface="Cambria Math" panose="02040503050406030204" pitchFamily="18" charset="0"/>
                        </a:rPr>
                        <m:t>−</m:t>
                      </m:r>
                      <m:r>
                        <a:rPr lang="en-US" b="0" i="1" smtClean="0">
                          <a:latin typeface="Cambria Math" panose="02040503050406030204" pitchFamily="18" charset="0"/>
                        </a:rPr>
                        <m:t>𝑔</m:t>
                      </m:r>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𝑎</m:t>
                          </m:r>
                        </m:e>
                        <m:sub>
                          <m:r>
                            <a:rPr lang="en-US" b="0" i="1" smtClean="0">
                              <a:latin typeface="Cambria Math" panose="02040503050406030204" pitchFamily="18" charset="0"/>
                            </a:rPr>
                            <m:t>𝑠𝑘𝑎𝑡𝑒</m:t>
                          </m:r>
                        </m:sub>
                      </m:sSub>
                      <m:func>
                        <m:funcPr>
                          <m:ctrlPr>
                            <a:rPr lang="en-US" b="0" i="0" smtClean="0">
                              <a:latin typeface="Cambria Math" panose="02040503050406030204" pitchFamily="18" charset="0"/>
                            </a:rPr>
                          </m:ctrlPr>
                        </m:funcPr>
                        <m:fName>
                          <m:r>
                            <m:rPr>
                              <m:sty m:val="p"/>
                            </m:rPr>
                            <a:rPr lang="en-US" b="0" i="0" smtClean="0">
                              <a:latin typeface="Cambria Math" panose="02040503050406030204" pitchFamily="18" charset="0"/>
                            </a:rPr>
                            <m:t>sin</m:t>
                          </m:r>
                        </m:fName>
                        <m:e>
                          <m:r>
                            <a:rPr lang="en-US" b="0" i="1" smtClean="0">
                              <a:latin typeface="Cambria Math" panose="02040503050406030204" pitchFamily="18" charset="0"/>
                              <a:ea typeface="Cambria Math" panose="02040503050406030204" pitchFamily="18" charset="0"/>
                            </a:rPr>
                            <m:t>𝜃</m:t>
                          </m:r>
                        </m:e>
                      </m:func>
                      <m:r>
                        <a:rPr lang="en-US" b="0" i="1" smtClean="0">
                          <a:latin typeface="Cambria Math" panose="02040503050406030204" pitchFamily="18" charset="0"/>
                        </a:rPr>
                        <m:t>−</m:t>
                      </m:r>
                      <m:r>
                        <a:rPr lang="en-US" b="0" i="1" smtClean="0">
                          <a:latin typeface="Cambria Math" panose="02040503050406030204" pitchFamily="18" charset="0"/>
                        </a:rPr>
                        <m:t>𝑔</m:t>
                      </m:r>
                    </m:oMath>
                  </m:oMathPara>
                </a14:m>
                <a:endParaRPr lang="en-US" dirty="0"/>
              </a:p>
            </p:txBody>
          </p:sp>
        </mc:Choice>
        <mc:Fallback xmlns="">
          <p:sp>
            <p:nvSpPr>
              <p:cNvPr id="39" name="TextBox 38">
                <a:extLst>
                  <a:ext uri="{FF2B5EF4-FFF2-40B4-BE49-F238E27FC236}">
                    <a16:creationId xmlns:a16="http://schemas.microsoft.com/office/drawing/2014/main" id="{0C299780-9856-DB4C-9A29-0214BDF0C0F9}"/>
                  </a:ext>
                </a:extLst>
              </p:cNvPr>
              <p:cNvSpPr txBox="1">
                <a:spLocks noRot="1" noChangeAspect="1" noMove="1" noResize="1" noEditPoints="1" noAdjustHandles="1" noChangeArrowheads="1" noChangeShapeType="1" noTextEdit="1"/>
              </p:cNvSpPr>
              <p:nvPr/>
            </p:nvSpPr>
            <p:spPr>
              <a:xfrm>
                <a:off x="6965589" y="5992879"/>
                <a:ext cx="3933321" cy="298928"/>
              </a:xfrm>
              <a:prstGeom prst="rect">
                <a:avLst/>
              </a:prstGeom>
              <a:blipFill>
                <a:blip r:embed="rId17"/>
                <a:stretch>
                  <a:fillRect r="-965" b="-20833"/>
                </a:stretch>
              </a:blipFill>
            </p:spPr>
            <p:txBody>
              <a:bodyPr/>
              <a:lstStyle/>
              <a:p>
                <a:r>
                  <a:rPr lang="en-US">
                    <a:noFill/>
                  </a:rPr>
                  <a:t> </a:t>
                </a:r>
              </a:p>
            </p:txBody>
          </p:sp>
        </mc:Fallback>
      </mc:AlternateContent>
      <p:sp>
        <p:nvSpPr>
          <p:cNvPr id="40" name="Left Brace 39">
            <a:extLst>
              <a:ext uri="{FF2B5EF4-FFF2-40B4-BE49-F238E27FC236}">
                <a16:creationId xmlns:a16="http://schemas.microsoft.com/office/drawing/2014/main" id="{1ACEAC94-5A4F-0944-BFEF-495F339E8F92}"/>
              </a:ext>
            </a:extLst>
          </p:cNvPr>
          <p:cNvSpPr/>
          <p:nvPr/>
        </p:nvSpPr>
        <p:spPr>
          <a:xfrm>
            <a:off x="6703060" y="3177749"/>
            <a:ext cx="245093" cy="952005"/>
          </a:xfrm>
          <a:prstGeom prst="leftBrace">
            <a:avLst/>
          </a:prstGeom>
          <a:ln w="28575">
            <a:solidFill>
              <a:srgbClr val="7030A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1" name="Left Brace 40">
            <a:extLst>
              <a:ext uri="{FF2B5EF4-FFF2-40B4-BE49-F238E27FC236}">
                <a16:creationId xmlns:a16="http://schemas.microsoft.com/office/drawing/2014/main" id="{040F5BC7-D1E8-A24E-9272-C6AB12C68400}"/>
              </a:ext>
            </a:extLst>
          </p:cNvPr>
          <p:cNvSpPr/>
          <p:nvPr/>
        </p:nvSpPr>
        <p:spPr>
          <a:xfrm>
            <a:off x="6740458" y="5440642"/>
            <a:ext cx="245093" cy="952005"/>
          </a:xfrm>
          <a:prstGeom prst="leftBrace">
            <a:avLst/>
          </a:prstGeom>
          <a:ln w="28575">
            <a:solidFill>
              <a:srgbClr val="7030A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cxnSp>
        <p:nvCxnSpPr>
          <p:cNvPr id="42" name="Straight Arrow Connector 41">
            <a:extLst>
              <a:ext uri="{FF2B5EF4-FFF2-40B4-BE49-F238E27FC236}">
                <a16:creationId xmlns:a16="http://schemas.microsoft.com/office/drawing/2014/main" id="{70234F42-7552-D641-ADF1-7D72E2D803E7}"/>
              </a:ext>
            </a:extLst>
          </p:cNvPr>
          <p:cNvCxnSpPr>
            <a:cxnSpLocks/>
          </p:cNvCxnSpPr>
          <p:nvPr/>
        </p:nvCxnSpPr>
        <p:spPr>
          <a:xfrm>
            <a:off x="3372943" y="3650123"/>
            <a:ext cx="550128" cy="0"/>
          </a:xfrm>
          <a:prstGeom prst="straightConnector1">
            <a:avLst/>
          </a:prstGeom>
          <a:ln w="28575">
            <a:solidFill>
              <a:srgbClr val="7030A0"/>
            </a:solidFill>
            <a:tailEnd type="triangle"/>
          </a:ln>
        </p:spPr>
        <p:style>
          <a:lnRef idx="1">
            <a:schemeClr val="accent1"/>
          </a:lnRef>
          <a:fillRef idx="0">
            <a:schemeClr val="accent1"/>
          </a:fillRef>
          <a:effectRef idx="0">
            <a:schemeClr val="accent1"/>
          </a:effectRef>
          <a:fontRef idx="minor">
            <a:schemeClr val="tx1"/>
          </a:fontRef>
        </p:style>
      </p:cxnSp>
      <p:cxnSp>
        <p:nvCxnSpPr>
          <p:cNvPr id="44" name="Straight Arrow Connector 43">
            <a:extLst>
              <a:ext uri="{FF2B5EF4-FFF2-40B4-BE49-F238E27FC236}">
                <a16:creationId xmlns:a16="http://schemas.microsoft.com/office/drawing/2014/main" id="{4BC5E1CD-5F48-C94F-AAC0-4E18EC43462F}"/>
              </a:ext>
            </a:extLst>
          </p:cNvPr>
          <p:cNvCxnSpPr>
            <a:cxnSpLocks/>
          </p:cNvCxnSpPr>
          <p:nvPr/>
        </p:nvCxnSpPr>
        <p:spPr>
          <a:xfrm>
            <a:off x="3397763" y="5788285"/>
            <a:ext cx="550128" cy="0"/>
          </a:xfrm>
          <a:prstGeom prst="straightConnector1">
            <a:avLst/>
          </a:prstGeom>
          <a:ln w="28575">
            <a:solidFill>
              <a:srgbClr val="7030A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97811625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E747531F-A348-4C75-44D8-DD1E5F0BE313}"/>
              </a:ext>
            </a:extLst>
          </p:cNvPr>
          <p:cNvSpPr txBox="1"/>
          <p:nvPr/>
        </p:nvSpPr>
        <p:spPr>
          <a:xfrm>
            <a:off x="277906" y="197224"/>
            <a:ext cx="11116235" cy="892552"/>
          </a:xfrm>
          <a:prstGeom prst="rect">
            <a:avLst/>
          </a:prstGeom>
          <a:noFill/>
        </p:spPr>
        <p:txBody>
          <a:bodyPr wrap="square" rtlCol="0">
            <a:spAutoFit/>
          </a:bodyPr>
          <a:lstStyle/>
          <a:p>
            <a:r>
              <a:rPr lang="en-US" sz="2600" dirty="0">
                <a:latin typeface="Times New Roman" panose="02020603050405020304" pitchFamily="18" charset="0"/>
                <a:cs typeface="Times New Roman" panose="02020603050405020304" pitchFamily="18" charset="0"/>
              </a:rPr>
              <a:t>Motion in 2D</a:t>
            </a:r>
          </a:p>
          <a:p>
            <a:r>
              <a:rPr lang="en-US" sz="2600" dirty="0">
                <a:latin typeface="Times New Roman" panose="02020603050405020304" pitchFamily="18" charset="0"/>
                <a:cs typeface="Times New Roman" panose="02020603050405020304" pitchFamily="18" charset="0"/>
              </a:rPr>
              <a:t>	- projectile motion</a:t>
            </a:r>
          </a:p>
        </p:txBody>
      </p:sp>
      <mc:AlternateContent xmlns:mc="http://schemas.openxmlformats.org/markup-compatibility/2006" xmlns:a14="http://schemas.microsoft.com/office/drawing/2010/main">
        <mc:Choice Requires="a14">
          <p:sp>
            <p:nvSpPr>
              <p:cNvPr id="5" name="TextBox 4">
                <a:extLst>
                  <a:ext uri="{FF2B5EF4-FFF2-40B4-BE49-F238E27FC236}">
                    <a16:creationId xmlns:a16="http://schemas.microsoft.com/office/drawing/2014/main" id="{F4E7B98A-BCFA-FE0A-3545-7A609515E675}"/>
                  </a:ext>
                </a:extLst>
              </p:cNvPr>
              <p:cNvSpPr txBox="1"/>
              <p:nvPr/>
            </p:nvSpPr>
            <p:spPr>
              <a:xfrm>
                <a:off x="277906" y="1189216"/>
                <a:ext cx="11543980" cy="5459893"/>
              </a:xfrm>
              <a:prstGeom prst="rect">
                <a:avLst/>
              </a:prstGeom>
              <a:noFill/>
            </p:spPr>
            <p:txBody>
              <a:bodyPr wrap="square" rtlCol="0">
                <a:spAutoFit/>
              </a:bodyPr>
              <a:lstStyle/>
              <a:p>
                <a:r>
                  <a:rPr lang="en-US" dirty="0">
                    <a:latin typeface="Times New Roman" panose="02020603050405020304" pitchFamily="18" charset="0"/>
                    <a:cs typeface="Times New Roman" panose="02020603050405020304" pitchFamily="18" charset="0"/>
                  </a:rPr>
                  <a:t>Example 7:</a:t>
                </a:r>
              </a:p>
              <a:p>
                <a:endParaRPr lang="en-US" dirty="0">
                  <a:latin typeface="Times New Roman" panose="02020603050405020304" pitchFamily="18" charset="0"/>
                  <a:cs typeface="Times New Roman" panose="02020603050405020304" pitchFamily="18" charset="0"/>
                </a:endParaRPr>
              </a:p>
              <a:p>
                <a:pPr algn="just"/>
                <a:r>
                  <a:rPr lang="en-US" dirty="0">
                    <a:latin typeface="Times New Roman" panose="02020603050405020304" pitchFamily="18" charset="0"/>
                    <a:cs typeface="Times New Roman" panose="02020603050405020304" pitchFamily="18" charset="0"/>
                  </a:rPr>
                  <a:t>Base jumping is apparently a thrilling but dangerous sport in which the participant jumps from a very tall building or structure, free-falls for a while, and then opens a parachute and glides gently to the ground.  </a:t>
                </a:r>
              </a:p>
              <a:p>
                <a:pPr algn="just"/>
                <a:endParaRPr lang="en-US" dirty="0">
                  <a:latin typeface="Times New Roman" panose="02020603050405020304" pitchFamily="18" charset="0"/>
                  <a:cs typeface="Times New Roman" panose="02020603050405020304" pitchFamily="18" charset="0"/>
                </a:endParaRPr>
              </a:p>
              <a:p>
                <a:pPr marL="285750" indent="-285750" algn="just">
                  <a:buFont typeface="Arial" panose="020B0604020202020204" pitchFamily="34" charset="0"/>
                  <a:buChar char="•"/>
                </a:pPr>
                <a:r>
                  <a:rPr lang="en-US" dirty="0">
                    <a:latin typeface="Times New Roman" panose="02020603050405020304" pitchFamily="18" charset="0"/>
                    <a:cs typeface="Times New Roman" panose="02020603050405020304" pitchFamily="18" charset="0"/>
                  </a:rPr>
                  <a:t>Suppose that you run horizontally off a very tall cliff with a speed of </a:t>
                </a:r>
                <a14:m>
                  <m:oMath xmlns:m="http://schemas.openxmlformats.org/officeDocument/2006/math">
                    <m:r>
                      <a:rPr lang="en-US" b="0" i="1" smtClean="0">
                        <a:latin typeface="Cambria Math" panose="02040503050406030204" pitchFamily="18" charset="0"/>
                      </a:rPr>
                      <m:t>4</m:t>
                    </m:r>
                    <m:box>
                      <m:boxPr>
                        <m:ctrlPr>
                          <a:rPr lang="en-US" b="0" i="1" smtClean="0">
                            <a:latin typeface="Cambria Math" panose="02040503050406030204" pitchFamily="18" charset="0"/>
                          </a:rPr>
                        </m:ctrlPr>
                      </m:boxPr>
                      <m:e>
                        <m:f>
                          <m:fPr>
                            <m:ctrlPr>
                              <a:rPr lang="en-US" b="0" i="1" smtClean="0">
                                <a:latin typeface="Cambria Math" panose="02040503050406030204" pitchFamily="18" charset="0"/>
                              </a:rPr>
                            </m:ctrlPr>
                          </m:fPr>
                          <m:num>
                            <m:r>
                              <a:rPr lang="en-US" b="0" i="1" smtClean="0">
                                <a:latin typeface="Cambria Math" panose="02040503050406030204" pitchFamily="18" charset="0"/>
                              </a:rPr>
                              <m:t>𝑚</m:t>
                            </m:r>
                          </m:num>
                          <m:den>
                            <m:r>
                              <a:rPr lang="en-US" b="0" i="1" smtClean="0">
                                <a:latin typeface="Cambria Math" panose="02040503050406030204" pitchFamily="18" charset="0"/>
                              </a:rPr>
                              <m:t>𝑠</m:t>
                            </m:r>
                          </m:den>
                        </m:f>
                      </m:e>
                    </m:box>
                  </m:oMath>
                </a14:m>
                <a:r>
                  <a:rPr lang="en-US" dirty="0">
                    <a:latin typeface="Times New Roman" panose="02020603050405020304" pitchFamily="18" charset="0"/>
                    <a:cs typeface="Times New Roman" panose="02020603050405020304" pitchFamily="18" charset="0"/>
                  </a:rPr>
                  <a:t>.  How long are you in free fall if you fall vertically for 750𝑚?</a:t>
                </a:r>
              </a:p>
              <a:p>
                <a:pPr marL="285750" indent="-285750" algn="just">
                  <a:buFont typeface="Arial" panose="020B0604020202020204" pitchFamily="34" charset="0"/>
                  <a:buChar char="•"/>
                </a:pPr>
                <a:endParaRPr lang="en-US" dirty="0">
                  <a:latin typeface="Times New Roman" panose="02020603050405020304" pitchFamily="18" charset="0"/>
                  <a:cs typeface="Times New Roman" panose="02020603050405020304" pitchFamily="18" charset="0"/>
                </a:endParaRPr>
              </a:p>
              <a:p>
                <a:pPr marL="285750" indent="-285750" algn="just">
                  <a:buFont typeface="Arial" panose="020B0604020202020204" pitchFamily="34" charset="0"/>
                  <a:buChar char="•"/>
                </a:pPr>
                <a:r>
                  <a:rPr lang="en-US" dirty="0">
                    <a:latin typeface="Times New Roman" panose="02020603050405020304" pitchFamily="18" charset="0"/>
                    <a:cs typeface="Times New Roman" panose="02020603050405020304" pitchFamily="18" charset="0"/>
                  </a:rPr>
                  <a:t>After you have fallen vertically a distance of </a:t>
                </a:r>
                <a14:m>
                  <m:oMath xmlns:m="http://schemas.openxmlformats.org/officeDocument/2006/math">
                    <m:r>
                      <a:rPr lang="en-US" b="0" i="1" smtClean="0">
                        <a:latin typeface="Cambria Math" panose="02040503050406030204" pitchFamily="18" charset="0"/>
                      </a:rPr>
                      <m:t>750</m:t>
                    </m:r>
                    <m:r>
                      <a:rPr lang="en-US" b="0" i="1" smtClean="0">
                        <a:latin typeface="Cambria Math" panose="02040503050406030204" pitchFamily="18" charset="0"/>
                      </a:rPr>
                      <m:t>𝑚</m:t>
                    </m:r>
                  </m:oMath>
                </a14:m>
                <a:r>
                  <a:rPr lang="en-US" dirty="0">
                    <a:latin typeface="Times New Roman" panose="02020603050405020304" pitchFamily="18" charset="0"/>
                    <a:cs typeface="Times New Roman" panose="02020603050405020304" pitchFamily="18" charset="0"/>
                  </a:rPr>
                  <a:t>, you open your parachute.  How far horizontally from the edge of the cliff are you when you open your parachute? </a:t>
                </a:r>
              </a:p>
              <a:p>
                <a:pPr marL="285750" indent="-285750" algn="just">
                  <a:buFont typeface="Arial" panose="020B0604020202020204" pitchFamily="34" charset="0"/>
                  <a:buChar char="•"/>
                </a:pPr>
                <a:endParaRPr lang="en-US" dirty="0">
                  <a:latin typeface="Times New Roman" panose="02020603050405020304" pitchFamily="18" charset="0"/>
                  <a:cs typeface="Times New Roman" panose="02020603050405020304" pitchFamily="18" charset="0"/>
                </a:endParaRPr>
              </a:p>
              <a:p>
                <a:pPr marL="285750" indent="-285750" algn="just">
                  <a:buFont typeface="Arial" panose="020B0604020202020204" pitchFamily="34" charset="0"/>
                  <a:buChar char="•"/>
                </a:pPr>
                <a:r>
                  <a:rPr lang="en-US" dirty="0">
                    <a:latin typeface="Times New Roman" panose="02020603050405020304" pitchFamily="18" charset="0"/>
                    <a:cs typeface="Times New Roman" panose="02020603050405020304" pitchFamily="18" charset="0"/>
                  </a:rPr>
                  <a:t>Just before you open your parachute, what was your free fall velocity in both magnitude and direction?</a:t>
                </a:r>
              </a:p>
              <a:p>
                <a:pPr marL="285750" indent="-285750" algn="just">
                  <a:buFont typeface="Arial" panose="020B0604020202020204" pitchFamily="34" charset="0"/>
                  <a:buChar char="•"/>
                </a:pPr>
                <a:endParaRPr lang="en-US" dirty="0">
                  <a:latin typeface="Times New Roman" panose="02020603050405020304" pitchFamily="18" charset="0"/>
                  <a:cs typeface="Times New Roman" panose="02020603050405020304" pitchFamily="18" charset="0"/>
                </a:endParaRPr>
              </a:p>
              <a:p>
                <a:pPr marL="285750" indent="-285750" algn="just">
                  <a:buFont typeface="Arial" panose="020B0604020202020204" pitchFamily="34" charset="0"/>
                  <a:buChar char="•"/>
                </a:pPr>
                <a:r>
                  <a:rPr lang="en-US" dirty="0">
                    <a:latin typeface="Times New Roman" panose="02020603050405020304" pitchFamily="18" charset="0"/>
                    <a:cs typeface="Times New Roman" panose="02020603050405020304" pitchFamily="18" charset="0"/>
                  </a:rPr>
                  <a:t>Ideally parachutists try to land around </a:t>
                </a:r>
                <a14:m>
                  <m:oMath xmlns:m="http://schemas.openxmlformats.org/officeDocument/2006/math">
                    <m:r>
                      <a:rPr lang="en-US" b="0" i="0" smtClean="0">
                        <a:latin typeface="Cambria Math" panose="02040503050406030204" pitchFamily="18" charset="0"/>
                      </a:rPr>
                      <m:t>20</m:t>
                    </m:r>
                    <m:box>
                      <m:boxPr>
                        <m:ctrlPr>
                          <a:rPr lang="en-US" b="0" i="1" smtClean="0">
                            <a:latin typeface="Cambria Math" panose="02040503050406030204" pitchFamily="18" charset="0"/>
                          </a:rPr>
                        </m:ctrlPr>
                      </m:boxPr>
                      <m:e>
                        <m:f>
                          <m:fPr>
                            <m:ctrlPr>
                              <a:rPr lang="en-US" b="0" i="1" smtClean="0">
                                <a:latin typeface="Cambria Math" panose="02040503050406030204" pitchFamily="18" charset="0"/>
                              </a:rPr>
                            </m:ctrlPr>
                          </m:fPr>
                          <m:num>
                            <m:r>
                              <a:rPr lang="en-US" b="0" i="1" smtClean="0">
                                <a:latin typeface="Cambria Math" panose="02040503050406030204" pitchFamily="18" charset="0"/>
                              </a:rPr>
                              <m:t>𝑚𝑖</m:t>
                            </m:r>
                          </m:num>
                          <m:den>
                            <m:r>
                              <a:rPr lang="en-US" b="0" i="1" smtClean="0">
                                <a:latin typeface="Cambria Math" panose="02040503050406030204" pitchFamily="18" charset="0"/>
                              </a:rPr>
                              <m:t>ℎ𝑟</m:t>
                            </m:r>
                          </m:den>
                        </m:f>
                      </m:e>
                    </m:box>
                    <m:d>
                      <m:dPr>
                        <m:ctrlPr>
                          <a:rPr lang="en-US" b="0" i="1" smtClean="0">
                            <a:latin typeface="Cambria Math" panose="02040503050406030204" pitchFamily="18" charset="0"/>
                          </a:rPr>
                        </m:ctrlPr>
                      </m:dPr>
                      <m:e>
                        <m:r>
                          <a:rPr lang="en-US" b="0" i="1" smtClean="0">
                            <a:latin typeface="Cambria Math" panose="02040503050406030204" pitchFamily="18" charset="0"/>
                          </a:rPr>
                          <m:t>~9</m:t>
                        </m:r>
                        <m:box>
                          <m:boxPr>
                            <m:ctrlPr>
                              <a:rPr lang="en-US" b="0" i="1" smtClean="0">
                                <a:latin typeface="Cambria Math" panose="02040503050406030204" pitchFamily="18" charset="0"/>
                              </a:rPr>
                            </m:ctrlPr>
                          </m:boxPr>
                          <m:e>
                            <m:f>
                              <m:fPr>
                                <m:ctrlPr>
                                  <a:rPr lang="en-US" b="0" i="1" smtClean="0">
                                    <a:latin typeface="Cambria Math" panose="02040503050406030204" pitchFamily="18" charset="0"/>
                                  </a:rPr>
                                </m:ctrlPr>
                              </m:fPr>
                              <m:num>
                                <m:r>
                                  <a:rPr lang="en-US" b="0" i="1" smtClean="0">
                                    <a:latin typeface="Cambria Math" panose="02040503050406030204" pitchFamily="18" charset="0"/>
                                  </a:rPr>
                                  <m:t>𝑚</m:t>
                                </m:r>
                              </m:num>
                              <m:den>
                                <m:r>
                                  <a:rPr lang="en-US" b="0" i="1" smtClean="0">
                                    <a:latin typeface="Cambria Math" panose="02040503050406030204" pitchFamily="18" charset="0"/>
                                  </a:rPr>
                                  <m:t>𝑠</m:t>
                                </m:r>
                              </m:den>
                            </m:f>
                          </m:e>
                        </m:box>
                      </m:e>
                    </m:d>
                  </m:oMath>
                </a14:m>
                <a:r>
                  <a:rPr lang="en-US" dirty="0">
                    <a:latin typeface="Times New Roman" panose="02020603050405020304" pitchFamily="18" charset="0"/>
                    <a:cs typeface="Times New Roman" panose="02020603050405020304" pitchFamily="18" charset="0"/>
                  </a:rPr>
                  <a:t>with this speed being a combination of their horizontal and vertical components of their impact velocity.  However, suppose in this case that after you open your parachute you lose the horizontal component of your velocity and that you “float” straight down to the ground below at </a:t>
                </a:r>
                <a14:m>
                  <m:oMath xmlns:m="http://schemas.openxmlformats.org/officeDocument/2006/math">
                    <m:r>
                      <a:rPr lang="en-US" i="1">
                        <a:latin typeface="Cambria Math" panose="02040503050406030204" pitchFamily="18" charset="0"/>
                      </a:rPr>
                      <m:t>9</m:t>
                    </m:r>
                    <m:box>
                      <m:boxPr>
                        <m:ctrlPr>
                          <a:rPr lang="en-US" i="1">
                            <a:latin typeface="Cambria Math" panose="02040503050406030204" pitchFamily="18" charset="0"/>
                          </a:rPr>
                        </m:ctrlPr>
                      </m:boxPr>
                      <m:e>
                        <m:f>
                          <m:fPr>
                            <m:ctrlPr>
                              <a:rPr lang="en-US" i="1">
                                <a:latin typeface="Cambria Math" panose="02040503050406030204" pitchFamily="18" charset="0"/>
                              </a:rPr>
                            </m:ctrlPr>
                          </m:fPr>
                          <m:num>
                            <m:r>
                              <a:rPr lang="en-US" i="1">
                                <a:latin typeface="Cambria Math" panose="02040503050406030204" pitchFamily="18" charset="0"/>
                              </a:rPr>
                              <m:t>𝑚</m:t>
                            </m:r>
                          </m:num>
                          <m:den>
                            <m:r>
                              <a:rPr lang="en-US" i="1">
                                <a:latin typeface="Cambria Math" panose="02040503050406030204" pitchFamily="18" charset="0"/>
                              </a:rPr>
                              <m:t>𝑠</m:t>
                            </m:r>
                          </m:den>
                        </m:f>
                      </m:e>
                    </m:box>
                  </m:oMath>
                </a14:m>
                <a:r>
                  <a:rPr lang="en-US" dirty="0">
                    <a:latin typeface="Times New Roman" panose="02020603050405020304" pitchFamily="18" charset="0"/>
                    <a:cs typeface="Times New Roman" panose="02020603050405020304" pitchFamily="18" charset="0"/>
                  </a:rPr>
                  <a:t>.  When you land, you bend your legs so that you come to rest over a larger distance than if you landed stiff legged on the ground.  If your body decelerates to rest over 0.45</a:t>
                </a:r>
                <a14:m>
                  <m:oMath xmlns:m="http://schemas.openxmlformats.org/officeDocument/2006/math">
                    <m:r>
                      <a:rPr lang="en-US" b="0" i="1" smtClean="0">
                        <a:latin typeface="Cambria Math" panose="02040503050406030204" pitchFamily="18" charset="0"/>
                      </a:rPr>
                      <m:t>𝑚</m:t>
                    </m:r>
                  </m:oMath>
                </a14:m>
                <a:r>
                  <a:rPr lang="en-US" dirty="0">
                    <a:latin typeface="Times New Roman" panose="02020603050405020304" pitchFamily="18" charset="0"/>
                    <a:cs typeface="Times New Roman" panose="02020603050405020304" pitchFamily="18" charset="0"/>
                  </a:rPr>
                  <a:t> by bending your legs, what magnitude of upward force does the ground impart on your if your mass is </a:t>
                </a:r>
                <a14:m>
                  <m:oMath xmlns:m="http://schemas.openxmlformats.org/officeDocument/2006/math">
                    <m:r>
                      <a:rPr lang="en-US" b="0" i="1" smtClean="0">
                        <a:latin typeface="Cambria Math" panose="02040503050406030204" pitchFamily="18" charset="0"/>
                      </a:rPr>
                      <m:t>60</m:t>
                    </m:r>
                    <m:r>
                      <a:rPr lang="en-US" b="0" i="1" smtClean="0">
                        <a:latin typeface="Cambria Math" panose="02040503050406030204" pitchFamily="18" charset="0"/>
                      </a:rPr>
                      <m:t>𝑘𝑔</m:t>
                    </m:r>
                  </m:oMath>
                </a14:m>
                <a:r>
                  <a:rPr lang="en-US" dirty="0">
                    <a:latin typeface="Times New Roman" panose="02020603050405020304" pitchFamily="18" charset="0"/>
                    <a:cs typeface="Times New Roman" panose="02020603050405020304" pitchFamily="18" charset="0"/>
                  </a:rPr>
                  <a:t>?</a:t>
                </a:r>
              </a:p>
            </p:txBody>
          </p:sp>
        </mc:Choice>
        <mc:Fallback xmlns="">
          <p:sp>
            <p:nvSpPr>
              <p:cNvPr id="5" name="TextBox 4">
                <a:extLst>
                  <a:ext uri="{FF2B5EF4-FFF2-40B4-BE49-F238E27FC236}">
                    <a16:creationId xmlns:a16="http://schemas.microsoft.com/office/drawing/2014/main" id="{F4E7B98A-BCFA-FE0A-3545-7A609515E675}"/>
                  </a:ext>
                </a:extLst>
              </p:cNvPr>
              <p:cNvSpPr txBox="1">
                <a:spLocks noRot="1" noChangeAspect="1" noMove="1" noResize="1" noEditPoints="1" noAdjustHandles="1" noChangeArrowheads="1" noChangeShapeType="1" noTextEdit="1"/>
              </p:cNvSpPr>
              <p:nvPr/>
            </p:nvSpPr>
            <p:spPr>
              <a:xfrm>
                <a:off x="277906" y="1189216"/>
                <a:ext cx="11543980" cy="5459893"/>
              </a:xfrm>
              <a:prstGeom prst="rect">
                <a:avLst/>
              </a:prstGeom>
              <a:blipFill>
                <a:blip r:embed="rId2"/>
                <a:stretch>
                  <a:fillRect l="-550" t="-464" r="-550" b="-696"/>
                </a:stretch>
              </a:blipFill>
            </p:spPr>
            <p:txBody>
              <a:bodyPr/>
              <a:lstStyle/>
              <a:p>
                <a:r>
                  <a:rPr lang="en-US">
                    <a:noFill/>
                  </a:rPr>
                  <a:t> </a:t>
                </a:r>
              </a:p>
            </p:txBody>
          </p:sp>
        </mc:Fallback>
      </mc:AlternateContent>
    </p:spTree>
    <p:extLst>
      <p:ext uri="{BB962C8B-B14F-4D97-AF65-F5344CB8AC3E}">
        <p14:creationId xmlns:p14="http://schemas.microsoft.com/office/powerpoint/2010/main" val="370151797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76C660BB-F3B0-EC4B-946D-278DCD5F808B}"/>
              </a:ext>
            </a:extLst>
          </p:cNvPr>
          <p:cNvSpPr txBox="1"/>
          <p:nvPr/>
        </p:nvSpPr>
        <p:spPr>
          <a:xfrm>
            <a:off x="277906" y="197224"/>
            <a:ext cx="11116235" cy="892552"/>
          </a:xfrm>
          <a:prstGeom prst="rect">
            <a:avLst/>
          </a:prstGeom>
          <a:noFill/>
        </p:spPr>
        <p:txBody>
          <a:bodyPr wrap="square" rtlCol="0">
            <a:spAutoFit/>
          </a:bodyPr>
          <a:lstStyle/>
          <a:p>
            <a:r>
              <a:rPr lang="en-US" sz="2600" dirty="0">
                <a:latin typeface="Times New Roman" panose="02020603050405020304" pitchFamily="18" charset="0"/>
                <a:cs typeface="Times New Roman" panose="02020603050405020304" pitchFamily="18" charset="0"/>
              </a:rPr>
              <a:t>Motion in 2D</a:t>
            </a:r>
          </a:p>
          <a:p>
            <a:r>
              <a:rPr lang="en-US" sz="2600" dirty="0">
                <a:latin typeface="Times New Roman" panose="02020603050405020304" pitchFamily="18" charset="0"/>
                <a:cs typeface="Times New Roman" panose="02020603050405020304" pitchFamily="18" charset="0"/>
              </a:rPr>
              <a:t>	- projectile motion</a:t>
            </a:r>
          </a:p>
        </p:txBody>
      </p:sp>
      <mc:AlternateContent xmlns:mc="http://schemas.openxmlformats.org/markup-compatibility/2006" xmlns:a14="http://schemas.microsoft.com/office/drawing/2010/main">
        <mc:Choice Requires="a14">
          <p:sp>
            <p:nvSpPr>
              <p:cNvPr id="2" name="Rectangle 1">
                <a:extLst>
                  <a:ext uri="{FF2B5EF4-FFF2-40B4-BE49-F238E27FC236}">
                    <a16:creationId xmlns:a16="http://schemas.microsoft.com/office/drawing/2014/main" id="{2D775DCA-53CB-2E4E-BF71-4054755C887B}"/>
                  </a:ext>
                </a:extLst>
              </p:cNvPr>
              <p:cNvSpPr/>
              <p:nvPr/>
            </p:nvSpPr>
            <p:spPr>
              <a:xfrm>
                <a:off x="277905" y="1751414"/>
                <a:ext cx="11321911" cy="4026872"/>
              </a:xfrm>
              <a:prstGeom prst="rect">
                <a:avLst/>
              </a:prstGeom>
            </p:spPr>
            <p:txBody>
              <a:bodyPr wrap="square">
                <a:spAutoFit/>
              </a:bodyPr>
              <a:lstStyle/>
              <a:p>
                <a:pPr marL="285750" indent="-285750">
                  <a:buFont typeface="Arial" panose="020B0604020202020204" pitchFamily="34" charset="0"/>
                  <a:buChar char="•"/>
                </a:pPr>
                <a:r>
                  <a:rPr lang="en-US" dirty="0">
                    <a:latin typeface="Times New Roman" panose="02020603050405020304" pitchFamily="18" charset="0"/>
                    <a:cs typeface="Times New Roman" panose="02020603050405020304" pitchFamily="18" charset="0"/>
                  </a:rPr>
                  <a:t>If you run horizontally off of a very tall cliff with a speed of </a:t>
                </a:r>
                <a14:m>
                  <m:oMath xmlns:m="http://schemas.openxmlformats.org/officeDocument/2006/math">
                    <m:r>
                      <a:rPr lang="en-US" i="1">
                        <a:latin typeface="Cambria Math" panose="02040503050406030204" pitchFamily="18" charset="0"/>
                      </a:rPr>
                      <m:t>4</m:t>
                    </m:r>
                    <m:box>
                      <m:boxPr>
                        <m:ctrlPr>
                          <a:rPr lang="en-US" i="1">
                            <a:latin typeface="Cambria Math" panose="02040503050406030204" pitchFamily="18" charset="0"/>
                          </a:rPr>
                        </m:ctrlPr>
                      </m:boxPr>
                      <m:e>
                        <m:f>
                          <m:fPr>
                            <m:ctrlPr>
                              <a:rPr lang="en-US" i="1">
                                <a:latin typeface="Cambria Math" panose="02040503050406030204" pitchFamily="18" charset="0"/>
                              </a:rPr>
                            </m:ctrlPr>
                          </m:fPr>
                          <m:num>
                            <m:r>
                              <a:rPr lang="en-US" i="1">
                                <a:latin typeface="Cambria Math" panose="02040503050406030204" pitchFamily="18" charset="0"/>
                              </a:rPr>
                              <m:t>𝑚</m:t>
                            </m:r>
                          </m:num>
                          <m:den>
                            <m:r>
                              <a:rPr lang="en-US" i="1">
                                <a:latin typeface="Cambria Math" panose="02040503050406030204" pitchFamily="18" charset="0"/>
                              </a:rPr>
                              <m:t>𝑠</m:t>
                            </m:r>
                          </m:den>
                        </m:f>
                      </m:e>
                    </m:box>
                  </m:oMath>
                </a14:m>
                <a:r>
                  <a:rPr lang="en-US" dirty="0">
                    <a:latin typeface="Times New Roman" panose="02020603050405020304" pitchFamily="18" charset="0"/>
                    <a:cs typeface="Times New Roman" panose="02020603050405020304" pitchFamily="18" charset="0"/>
                  </a:rPr>
                  <a:t>  how long you are in free fall depends on the vertical distance you fall, </a:t>
                </a:r>
                <a14:m>
                  <m:oMath xmlns:m="http://schemas.openxmlformats.org/officeDocument/2006/math">
                    <m:r>
                      <a:rPr lang="en-US" i="1">
                        <a:latin typeface="Cambria Math" panose="02040503050406030204" pitchFamily="18" charset="0"/>
                      </a:rPr>
                      <m:t>750</m:t>
                    </m:r>
                    <m:r>
                      <a:rPr lang="en-US" i="1">
                        <a:latin typeface="Cambria Math" panose="02040503050406030204" pitchFamily="18" charset="0"/>
                      </a:rPr>
                      <m:t>𝑚</m:t>
                    </m:r>
                  </m:oMath>
                </a14:m>
                <a:r>
                  <a:rPr lang="en-US" dirty="0">
                    <a:latin typeface="Times New Roman" panose="02020603050405020304" pitchFamily="18" charset="0"/>
                    <a:cs typeface="Times New Roman" panose="02020603050405020304" pitchFamily="18" charset="0"/>
                  </a:rPr>
                  <a:t>?  To find the time we use the vertical trajectory equation taking the origin of the coordinate system to be at the base jumper’s location on the edge of the cliff with vertically up being the positive y-direction.  Here the initial velocity is in the x-direction, so </a:t>
                </a:r>
                <a14:m>
                  <m:oMath xmlns:m="http://schemas.openxmlformats.org/officeDocument/2006/math">
                    <m:sSub>
                      <m:sSubPr>
                        <m:ctrlPr>
                          <a:rPr lang="en-US" b="0" i="1" smtClean="0">
                            <a:latin typeface="Cambria Math" panose="02040503050406030204" pitchFamily="18" charset="0"/>
                            <a:cs typeface="Times New Roman" panose="02020603050405020304" pitchFamily="18" charset="0"/>
                          </a:rPr>
                        </m:ctrlPr>
                      </m:sSubPr>
                      <m:e>
                        <m:r>
                          <a:rPr lang="en-US" b="0" i="1" smtClean="0">
                            <a:latin typeface="Cambria Math" panose="02040503050406030204" pitchFamily="18" charset="0"/>
                            <a:cs typeface="Times New Roman" panose="02020603050405020304" pitchFamily="18" charset="0"/>
                          </a:rPr>
                          <m:t>𝑣</m:t>
                        </m:r>
                      </m:e>
                      <m:sub>
                        <m:r>
                          <a:rPr lang="en-US" b="0" i="1" smtClean="0">
                            <a:latin typeface="Cambria Math" panose="02040503050406030204" pitchFamily="18" charset="0"/>
                            <a:cs typeface="Times New Roman" panose="02020603050405020304" pitchFamily="18" charset="0"/>
                          </a:rPr>
                          <m:t>𝑖𝑦</m:t>
                        </m:r>
                      </m:sub>
                    </m:sSub>
                    <m:r>
                      <a:rPr lang="en-US" b="0" i="1" smtClean="0">
                        <a:latin typeface="Cambria Math" panose="02040503050406030204" pitchFamily="18" charset="0"/>
                        <a:cs typeface="Times New Roman" panose="02020603050405020304" pitchFamily="18" charset="0"/>
                      </a:rPr>
                      <m:t>=</m:t>
                    </m:r>
                    <m:sSub>
                      <m:sSubPr>
                        <m:ctrlPr>
                          <a:rPr lang="en-US" b="0" i="1" smtClean="0">
                            <a:latin typeface="Cambria Math" panose="02040503050406030204" pitchFamily="18" charset="0"/>
                            <a:cs typeface="Times New Roman" panose="02020603050405020304" pitchFamily="18" charset="0"/>
                          </a:rPr>
                        </m:ctrlPr>
                      </m:sSubPr>
                      <m:e>
                        <m:r>
                          <a:rPr lang="en-US" b="0" i="1" smtClean="0">
                            <a:latin typeface="Cambria Math" panose="02040503050406030204" pitchFamily="18" charset="0"/>
                            <a:cs typeface="Times New Roman" panose="02020603050405020304" pitchFamily="18" charset="0"/>
                          </a:rPr>
                          <m:t>𝑣</m:t>
                        </m:r>
                      </m:e>
                      <m:sub>
                        <m:r>
                          <a:rPr lang="en-US" b="0" i="1" smtClean="0">
                            <a:latin typeface="Cambria Math" panose="02040503050406030204" pitchFamily="18" charset="0"/>
                            <a:cs typeface="Times New Roman" panose="02020603050405020304" pitchFamily="18" charset="0"/>
                          </a:rPr>
                          <m:t>𝑖</m:t>
                        </m:r>
                      </m:sub>
                    </m:sSub>
                    <m:func>
                      <m:funcPr>
                        <m:ctrlPr>
                          <a:rPr lang="en-US" b="0" i="0" smtClean="0">
                            <a:latin typeface="Cambria Math" panose="02040503050406030204" pitchFamily="18" charset="0"/>
                            <a:cs typeface="Times New Roman" panose="02020603050405020304" pitchFamily="18" charset="0"/>
                          </a:rPr>
                        </m:ctrlPr>
                      </m:funcPr>
                      <m:fName>
                        <m:r>
                          <m:rPr>
                            <m:sty m:val="p"/>
                          </m:rPr>
                          <a:rPr lang="en-US" b="0" i="0" smtClean="0">
                            <a:latin typeface="Cambria Math" panose="02040503050406030204" pitchFamily="18" charset="0"/>
                            <a:cs typeface="Times New Roman" panose="02020603050405020304" pitchFamily="18" charset="0"/>
                          </a:rPr>
                          <m:t>sin</m:t>
                        </m:r>
                      </m:fName>
                      <m:e>
                        <m:r>
                          <a:rPr lang="en-US" b="0" i="1" smtClean="0">
                            <a:latin typeface="Cambria Math" panose="02040503050406030204" pitchFamily="18" charset="0"/>
                            <a:ea typeface="Cambria Math" panose="02040503050406030204" pitchFamily="18" charset="0"/>
                            <a:cs typeface="Times New Roman" panose="02020603050405020304" pitchFamily="18" charset="0"/>
                          </a:rPr>
                          <m:t>𝜃</m:t>
                        </m:r>
                      </m:e>
                    </m:func>
                    <m:r>
                      <a:rPr lang="en-US" b="0" i="1" smtClean="0">
                        <a:latin typeface="Cambria Math" panose="02040503050406030204" pitchFamily="18" charset="0"/>
                        <a:cs typeface="Times New Roman" panose="02020603050405020304" pitchFamily="18" charset="0"/>
                      </a:rPr>
                      <m:t>=</m:t>
                    </m:r>
                    <m:sSub>
                      <m:sSubPr>
                        <m:ctrlPr>
                          <a:rPr lang="en-US" b="0" i="1" smtClean="0">
                            <a:latin typeface="Cambria Math" panose="02040503050406030204" pitchFamily="18" charset="0"/>
                            <a:cs typeface="Times New Roman" panose="02020603050405020304" pitchFamily="18" charset="0"/>
                          </a:rPr>
                        </m:ctrlPr>
                      </m:sSubPr>
                      <m:e>
                        <m:r>
                          <a:rPr lang="en-US" b="0" i="1" smtClean="0">
                            <a:latin typeface="Cambria Math" panose="02040503050406030204" pitchFamily="18" charset="0"/>
                            <a:cs typeface="Times New Roman" panose="02020603050405020304" pitchFamily="18" charset="0"/>
                          </a:rPr>
                          <m:t>𝑣</m:t>
                        </m:r>
                      </m:e>
                      <m:sub>
                        <m:r>
                          <a:rPr lang="en-US" b="0" i="1" smtClean="0">
                            <a:latin typeface="Cambria Math" panose="02040503050406030204" pitchFamily="18" charset="0"/>
                            <a:cs typeface="Times New Roman" panose="02020603050405020304" pitchFamily="18" charset="0"/>
                          </a:rPr>
                          <m:t>𝑖</m:t>
                        </m:r>
                      </m:sub>
                    </m:sSub>
                    <m:func>
                      <m:funcPr>
                        <m:ctrlPr>
                          <a:rPr lang="en-US" b="0" i="0" smtClean="0">
                            <a:latin typeface="Cambria Math" panose="02040503050406030204" pitchFamily="18" charset="0"/>
                            <a:cs typeface="Times New Roman" panose="02020603050405020304" pitchFamily="18" charset="0"/>
                          </a:rPr>
                        </m:ctrlPr>
                      </m:funcPr>
                      <m:fName>
                        <m:r>
                          <m:rPr>
                            <m:sty m:val="p"/>
                          </m:rPr>
                          <a:rPr lang="en-US" b="0" i="0" smtClean="0">
                            <a:latin typeface="Cambria Math" panose="02040503050406030204" pitchFamily="18" charset="0"/>
                            <a:cs typeface="Times New Roman" panose="02020603050405020304" pitchFamily="18" charset="0"/>
                          </a:rPr>
                          <m:t>sin</m:t>
                        </m:r>
                      </m:fName>
                      <m:e>
                        <m:r>
                          <a:rPr lang="en-US" b="0" i="1" smtClean="0">
                            <a:latin typeface="Cambria Math" panose="02040503050406030204" pitchFamily="18" charset="0"/>
                            <a:cs typeface="Times New Roman" panose="02020603050405020304" pitchFamily="18" charset="0"/>
                          </a:rPr>
                          <m:t>0</m:t>
                        </m:r>
                      </m:e>
                    </m:func>
                    <m:r>
                      <a:rPr lang="en-US" b="0" i="1" smtClean="0">
                        <a:latin typeface="Cambria Math" panose="02040503050406030204" pitchFamily="18" charset="0"/>
                        <a:cs typeface="Times New Roman" panose="02020603050405020304" pitchFamily="18" charset="0"/>
                      </a:rPr>
                      <m:t>=0</m:t>
                    </m:r>
                    <m:box>
                      <m:boxPr>
                        <m:ctrlPr>
                          <a:rPr lang="en-US" b="0" i="1" smtClean="0">
                            <a:latin typeface="Cambria Math" panose="02040503050406030204" pitchFamily="18" charset="0"/>
                            <a:cs typeface="Times New Roman" panose="02020603050405020304" pitchFamily="18" charset="0"/>
                          </a:rPr>
                        </m:ctrlPr>
                      </m:boxPr>
                      <m:e>
                        <m:f>
                          <m:fPr>
                            <m:ctrlPr>
                              <a:rPr lang="en-US" b="0" i="1" smtClean="0">
                                <a:latin typeface="Cambria Math" panose="02040503050406030204" pitchFamily="18" charset="0"/>
                                <a:cs typeface="Times New Roman" panose="02020603050405020304" pitchFamily="18" charset="0"/>
                              </a:rPr>
                            </m:ctrlPr>
                          </m:fPr>
                          <m:num>
                            <m:r>
                              <a:rPr lang="en-US" b="0" i="1" smtClean="0">
                                <a:latin typeface="Cambria Math" panose="02040503050406030204" pitchFamily="18" charset="0"/>
                                <a:cs typeface="Times New Roman" panose="02020603050405020304" pitchFamily="18" charset="0"/>
                              </a:rPr>
                              <m:t>𝑚</m:t>
                            </m:r>
                          </m:num>
                          <m:den>
                            <m:r>
                              <a:rPr lang="en-US" b="0" i="1" smtClean="0">
                                <a:latin typeface="Cambria Math" panose="02040503050406030204" pitchFamily="18" charset="0"/>
                                <a:cs typeface="Times New Roman" panose="02020603050405020304" pitchFamily="18" charset="0"/>
                              </a:rPr>
                              <m:t>𝑠</m:t>
                            </m:r>
                          </m:den>
                        </m:f>
                      </m:e>
                    </m:box>
                  </m:oMath>
                </a14:m>
                <a:r>
                  <a:rPr lang="en-US" dirty="0">
                    <a:latin typeface="Times New Roman" panose="02020603050405020304" pitchFamily="18" charset="0"/>
                    <a:cs typeface="Times New Roman" panose="02020603050405020304" pitchFamily="18" charset="0"/>
                  </a:rPr>
                  <a:t>.</a:t>
                </a:r>
              </a:p>
              <a:p>
                <a:pPr marL="285750" indent="-285750">
                  <a:buFont typeface="Arial" panose="020B0604020202020204" pitchFamily="34" charset="0"/>
                  <a:buChar char="•"/>
                </a:pPr>
                <a:endParaRPr lang="en-US" dirty="0">
                  <a:latin typeface="Times New Roman" panose="02020603050405020304" pitchFamily="18" charset="0"/>
                  <a:cs typeface="Times New Roman" panose="02020603050405020304" pitchFamily="18" charset="0"/>
                </a:endParaRPr>
              </a:p>
              <a:p>
                <a:pPr marL="285750" indent="-285750">
                  <a:buFont typeface="Arial" panose="020B0604020202020204" pitchFamily="34" charset="0"/>
                  <a:buChar char="•"/>
                </a:pPr>
                <a:endParaRPr lang="en-US" dirty="0">
                  <a:latin typeface="Times New Roman" panose="02020603050405020304" pitchFamily="18" charset="0"/>
                  <a:cs typeface="Times New Roman" panose="02020603050405020304" pitchFamily="18" charset="0"/>
                </a:endParaRPr>
              </a:p>
              <a:p>
                <a:pPr marL="285750" indent="-285750">
                  <a:buFont typeface="Arial" panose="020B0604020202020204" pitchFamily="34" charset="0"/>
                  <a:buChar char="•"/>
                </a:pPr>
                <a:endParaRPr lang="en-US" dirty="0">
                  <a:latin typeface="Times New Roman" panose="02020603050405020304" pitchFamily="18" charset="0"/>
                  <a:cs typeface="Times New Roman" panose="02020603050405020304" pitchFamily="18" charset="0"/>
                </a:endParaRPr>
              </a:p>
              <a:p>
                <a:pPr marL="285750" indent="-285750">
                  <a:buFont typeface="Arial" panose="020B0604020202020204" pitchFamily="34" charset="0"/>
                  <a:buChar char="•"/>
                </a:pPr>
                <a:endParaRPr lang="en-US" dirty="0">
                  <a:latin typeface="Times New Roman" panose="02020603050405020304" pitchFamily="18" charset="0"/>
                  <a:cs typeface="Times New Roman" panose="02020603050405020304" pitchFamily="18" charset="0"/>
                </a:endParaRPr>
              </a:p>
              <a:p>
                <a:pPr marL="285750" indent="-285750">
                  <a:buFont typeface="Arial" panose="020B0604020202020204" pitchFamily="34" charset="0"/>
                  <a:buChar char="•"/>
                </a:pPr>
                <a:endParaRPr lang="en-US" dirty="0">
                  <a:latin typeface="Times New Roman" panose="02020603050405020304" pitchFamily="18" charset="0"/>
                  <a:cs typeface="Times New Roman" panose="02020603050405020304" pitchFamily="18" charset="0"/>
                </a:endParaRPr>
              </a:p>
              <a:p>
                <a:pPr marL="285750" indent="-285750">
                  <a:buFont typeface="Arial" panose="020B0604020202020204" pitchFamily="34" charset="0"/>
                  <a:buChar char="•"/>
                </a:pPr>
                <a:endParaRPr lang="en-US" dirty="0">
                  <a:latin typeface="Times New Roman" panose="02020603050405020304" pitchFamily="18" charset="0"/>
                  <a:cs typeface="Times New Roman" panose="02020603050405020304" pitchFamily="18" charset="0"/>
                </a:endParaRPr>
              </a:p>
              <a:p>
                <a:pPr marL="285750" indent="-285750">
                  <a:buFont typeface="Arial" panose="020B0604020202020204" pitchFamily="34" charset="0"/>
                  <a:buChar char="•"/>
                </a:pPr>
                <a:endParaRPr lang="en-US" dirty="0">
                  <a:latin typeface="Times New Roman" panose="02020603050405020304" pitchFamily="18" charset="0"/>
                  <a:cs typeface="Times New Roman" panose="02020603050405020304" pitchFamily="18" charset="0"/>
                </a:endParaRPr>
              </a:p>
              <a:p>
                <a:pPr marL="285750" indent="-285750">
                  <a:buFont typeface="Arial" panose="020B0604020202020204" pitchFamily="34" charset="0"/>
                  <a:buChar char="•"/>
                </a:pPr>
                <a:endParaRPr lang="en-US" dirty="0">
                  <a:latin typeface="Times New Roman" panose="02020603050405020304" pitchFamily="18" charset="0"/>
                  <a:cs typeface="Times New Roman" panose="02020603050405020304" pitchFamily="18" charset="0"/>
                </a:endParaRPr>
              </a:p>
              <a:p>
                <a:pPr marL="285750" indent="-285750">
                  <a:buFont typeface="Arial" panose="020B0604020202020204" pitchFamily="34" charset="0"/>
                  <a:buChar char="•"/>
                </a:pPr>
                <a:r>
                  <a:rPr lang="en-US" dirty="0">
                    <a:latin typeface="Times New Roman" panose="02020603050405020304" pitchFamily="18" charset="0"/>
                    <a:cs typeface="Times New Roman" panose="02020603050405020304" pitchFamily="18" charset="0"/>
                  </a:rPr>
                  <a:t>After you’ve fallen for a time </a:t>
                </a:r>
                <a14:m>
                  <m:oMath xmlns:m="http://schemas.openxmlformats.org/officeDocument/2006/math">
                    <m:r>
                      <a:rPr lang="en-US" b="0" i="1" smtClean="0">
                        <a:latin typeface="Cambria Math" panose="02040503050406030204" pitchFamily="18" charset="0"/>
                        <a:cs typeface="Times New Roman" panose="02020603050405020304" pitchFamily="18" charset="0"/>
                      </a:rPr>
                      <m:t>𝑡</m:t>
                    </m:r>
                    <m:r>
                      <a:rPr lang="en-US" b="0" i="1" smtClean="0">
                        <a:latin typeface="Cambria Math" panose="02040503050406030204" pitchFamily="18" charset="0"/>
                        <a:cs typeface="Times New Roman" panose="02020603050405020304" pitchFamily="18" charset="0"/>
                      </a:rPr>
                      <m:t>=12.3</m:t>
                    </m:r>
                    <m:r>
                      <a:rPr lang="en-US" b="0" i="1" smtClean="0">
                        <a:latin typeface="Cambria Math" panose="02040503050406030204" pitchFamily="18" charset="0"/>
                        <a:cs typeface="Times New Roman" panose="02020603050405020304" pitchFamily="18" charset="0"/>
                      </a:rPr>
                      <m:t>𝑠</m:t>
                    </m:r>
                  </m:oMath>
                </a14:m>
                <a:r>
                  <a:rPr lang="en-US" dirty="0">
                    <a:latin typeface="Times New Roman" panose="02020603050405020304" pitchFamily="18" charset="0"/>
                    <a:cs typeface="Times New Roman" panose="02020603050405020304" pitchFamily="18" charset="0"/>
                  </a:rPr>
                  <a:t>, you are located at a horizontal distance from the edge of the cliff given by the horizontal trajectory equation with </a:t>
                </a:r>
                <a14:m>
                  <m:oMath xmlns:m="http://schemas.openxmlformats.org/officeDocument/2006/math">
                    <m:sSub>
                      <m:sSubPr>
                        <m:ctrlPr>
                          <a:rPr lang="en-US" b="0" i="1" smtClean="0">
                            <a:latin typeface="Cambria Math" panose="02040503050406030204" pitchFamily="18" charset="0"/>
                            <a:cs typeface="Times New Roman" panose="02020603050405020304" pitchFamily="18" charset="0"/>
                          </a:rPr>
                        </m:ctrlPr>
                      </m:sSubPr>
                      <m:e>
                        <m:r>
                          <a:rPr lang="en-US" b="0" i="1" smtClean="0">
                            <a:latin typeface="Cambria Math" panose="02040503050406030204" pitchFamily="18" charset="0"/>
                            <a:cs typeface="Times New Roman" panose="02020603050405020304" pitchFamily="18" charset="0"/>
                          </a:rPr>
                          <m:t>𝑎</m:t>
                        </m:r>
                      </m:e>
                      <m:sub>
                        <m:r>
                          <a:rPr lang="en-US" b="0" i="1" smtClean="0">
                            <a:latin typeface="Cambria Math" panose="02040503050406030204" pitchFamily="18" charset="0"/>
                            <a:cs typeface="Times New Roman" panose="02020603050405020304" pitchFamily="18" charset="0"/>
                          </a:rPr>
                          <m:t>𝑥</m:t>
                        </m:r>
                      </m:sub>
                    </m:sSub>
                    <m:r>
                      <a:rPr lang="en-US" b="0" i="1" smtClean="0">
                        <a:latin typeface="Cambria Math" panose="02040503050406030204" pitchFamily="18" charset="0"/>
                        <a:cs typeface="Times New Roman" panose="02020603050405020304" pitchFamily="18" charset="0"/>
                      </a:rPr>
                      <m:t>=0</m:t>
                    </m:r>
                    <m:box>
                      <m:boxPr>
                        <m:ctrlPr>
                          <a:rPr lang="en-US" i="1">
                            <a:latin typeface="Cambria Math" panose="02040503050406030204" pitchFamily="18" charset="0"/>
                          </a:rPr>
                        </m:ctrlPr>
                      </m:boxPr>
                      <m:e>
                        <m:f>
                          <m:fPr>
                            <m:ctrlPr>
                              <a:rPr lang="en-US" i="1">
                                <a:latin typeface="Cambria Math" panose="02040503050406030204" pitchFamily="18" charset="0"/>
                              </a:rPr>
                            </m:ctrlPr>
                          </m:fPr>
                          <m:num>
                            <m:r>
                              <a:rPr lang="en-US" i="1">
                                <a:latin typeface="Cambria Math" panose="02040503050406030204" pitchFamily="18" charset="0"/>
                              </a:rPr>
                              <m:t>𝑚</m:t>
                            </m:r>
                          </m:num>
                          <m:den>
                            <m:sSup>
                              <m:sSupPr>
                                <m:ctrlPr>
                                  <a:rPr lang="en-US" i="1">
                                    <a:latin typeface="Cambria Math" panose="02040503050406030204" pitchFamily="18" charset="0"/>
                                  </a:rPr>
                                </m:ctrlPr>
                              </m:sSupPr>
                              <m:e>
                                <m:r>
                                  <a:rPr lang="en-US" i="1">
                                    <a:latin typeface="Cambria Math" panose="02040503050406030204" pitchFamily="18" charset="0"/>
                                  </a:rPr>
                                  <m:t>𝑠</m:t>
                                </m:r>
                              </m:e>
                              <m:sup>
                                <m:r>
                                  <a:rPr lang="en-US" i="1">
                                    <a:latin typeface="Cambria Math" panose="02040503050406030204" pitchFamily="18" charset="0"/>
                                  </a:rPr>
                                  <m:t>2</m:t>
                                </m:r>
                              </m:sup>
                            </m:sSup>
                          </m:den>
                        </m:f>
                      </m:e>
                    </m:box>
                  </m:oMath>
                </a14:m>
                <a:r>
                  <a:rPr lang="en-US" dirty="0">
                    <a:latin typeface="Times New Roman" panose="02020603050405020304" pitchFamily="18" charset="0"/>
                    <a:cs typeface="Times New Roman" panose="02020603050405020304" pitchFamily="18" charset="0"/>
                  </a:rPr>
                  <a:t> and </a:t>
                </a:r>
                <a14:m>
                  <m:oMath xmlns:m="http://schemas.openxmlformats.org/officeDocument/2006/math">
                    <m:sSub>
                      <m:sSubPr>
                        <m:ctrlPr>
                          <a:rPr lang="en-US" i="1">
                            <a:latin typeface="Cambria Math" panose="02040503050406030204" pitchFamily="18" charset="0"/>
                            <a:cs typeface="Times New Roman" panose="02020603050405020304" pitchFamily="18" charset="0"/>
                          </a:rPr>
                        </m:ctrlPr>
                      </m:sSubPr>
                      <m:e>
                        <m:r>
                          <a:rPr lang="en-US" i="1">
                            <a:latin typeface="Cambria Math" panose="02040503050406030204" pitchFamily="18" charset="0"/>
                            <a:cs typeface="Times New Roman" panose="02020603050405020304" pitchFamily="18" charset="0"/>
                          </a:rPr>
                          <m:t>𝑣</m:t>
                        </m:r>
                      </m:e>
                      <m:sub>
                        <m:r>
                          <a:rPr lang="en-US" i="1">
                            <a:latin typeface="Cambria Math" panose="02040503050406030204" pitchFamily="18" charset="0"/>
                            <a:cs typeface="Times New Roman" panose="02020603050405020304" pitchFamily="18" charset="0"/>
                          </a:rPr>
                          <m:t>𝑖𝑥</m:t>
                        </m:r>
                      </m:sub>
                    </m:sSub>
                    <m:r>
                      <a:rPr lang="en-US" i="1">
                        <a:latin typeface="Cambria Math" panose="02040503050406030204" pitchFamily="18" charset="0"/>
                        <a:cs typeface="Times New Roman" panose="02020603050405020304" pitchFamily="18" charset="0"/>
                      </a:rPr>
                      <m:t>=</m:t>
                    </m:r>
                    <m:sSub>
                      <m:sSubPr>
                        <m:ctrlPr>
                          <a:rPr lang="en-US" i="1">
                            <a:latin typeface="Cambria Math" panose="02040503050406030204" pitchFamily="18" charset="0"/>
                            <a:cs typeface="Times New Roman" panose="02020603050405020304" pitchFamily="18" charset="0"/>
                          </a:rPr>
                        </m:ctrlPr>
                      </m:sSubPr>
                      <m:e>
                        <m:r>
                          <a:rPr lang="en-US" i="1">
                            <a:latin typeface="Cambria Math" panose="02040503050406030204" pitchFamily="18" charset="0"/>
                            <a:cs typeface="Times New Roman" panose="02020603050405020304" pitchFamily="18" charset="0"/>
                          </a:rPr>
                          <m:t>𝑣</m:t>
                        </m:r>
                      </m:e>
                      <m:sub>
                        <m:r>
                          <a:rPr lang="en-US" i="1">
                            <a:latin typeface="Cambria Math" panose="02040503050406030204" pitchFamily="18" charset="0"/>
                            <a:cs typeface="Times New Roman" panose="02020603050405020304" pitchFamily="18" charset="0"/>
                          </a:rPr>
                          <m:t>𝑖</m:t>
                        </m:r>
                      </m:sub>
                    </m:sSub>
                    <m:func>
                      <m:funcPr>
                        <m:ctrlPr>
                          <a:rPr lang="en-US">
                            <a:latin typeface="Cambria Math" panose="02040503050406030204" pitchFamily="18" charset="0"/>
                            <a:cs typeface="Times New Roman" panose="02020603050405020304" pitchFamily="18" charset="0"/>
                          </a:rPr>
                        </m:ctrlPr>
                      </m:funcPr>
                      <m:fName>
                        <m:r>
                          <m:rPr>
                            <m:sty m:val="p"/>
                          </m:rPr>
                          <a:rPr lang="en-US">
                            <a:latin typeface="Cambria Math" panose="02040503050406030204" pitchFamily="18" charset="0"/>
                            <a:cs typeface="Times New Roman" panose="02020603050405020304" pitchFamily="18" charset="0"/>
                          </a:rPr>
                          <m:t>cos</m:t>
                        </m:r>
                      </m:fName>
                      <m:e>
                        <m:r>
                          <a:rPr lang="en-US" i="1">
                            <a:latin typeface="Cambria Math" panose="02040503050406030204" pitchFamily="18" charset="0"/>
                            <a:ea typeface="Cambria Math" panose="02040503050406030204" pitchFamily="18" charset="0"/>
                            <a:cs typeface="Times New Roman" panose="02020603050405020304" pitchFamily="18" charset="0"/>
                          </a:rPr>
                          <m:t>𝜃</m:t>
                        </m:r>
                      </m:e>
                    </m:func>
                    <m:r>
                      <a:rPr lang="en-US" i="1">
                        <a:latin typeface="Cambria Math" panose="02040503050406030204" pitchFamily="18" charset="0"/>
                        <a:cs typeface="Times New Roman" panose="02020603050405020304" pitchFamily="18" charset="0"/>
                      </a:rPr>
                      <m:t>=</m:t>
                    </m:r>
                    <m:sSub>
                      <m:sSubPr>
                        <m:ctrlPr>
                          <a:rPr lang="en-US" i="1">
                            <a:latin typeface="Cambria Math" panose="02040503050406030204" pitchFamily="18" charset="0"/>
                            <a:cs typeface="Times New Roman" panose="02020603050405020304" pitchFamily="18" charset="0"/>
                          </a:rPr>
                        </m:ctrlPr>
                      </m:sSubPr>
                      <m:e>
                        <m:r>
                          <a:rPr lang="en-US" i="1">
                            <a:latin typeface="Cambria Math" panose="02040503050406030204" pitchFamily="18" charset="0"/>
                            <a:cs typeface="Times New Roman" panose="02020603050405020304" pitchFamily="18" charset="0"/>
                          </a:rPr>
                          <m:t>𝑣</m:t>
                        </m:r>
                      </m:e>
                      <m:sub>
                        <m:r>
                          <a:rPr lang="en-US" i="1">
                            <a:latin typeface="Cambria Math" panose="02040503050406030204" pitchFamily="18" charset="0"/>
                            <a:cs typeface="Times New Roman" panose="02020603050405020304" pitchFamily="18" charset="0"/>
                          </a:rPr>
                          <m:t>𝑖</m:t>
                        </m:r>
                      </m:sub>
                    </m:sSub>
                    <m:func>
                      <m:funcPr>
                        <m:ctrlPr>
                          <a:rPr lang="en-US">
                            <a:latin typeface="Cambria Math" panose="02040503050406030204" pitchFamily="18" charset="0"/>
                            <a:cs typeface="Times New Roman" panose="02020603050405020304" pitchFamily="18" charset="0"/>
                          </a:rPr>
                        </m:ctrlPr>
                      </m:funcPr>
                      <m:fName>
                        <m:r>
                          <m:rPr>
                            <m:sty m:val="p"/>
                          </m:rPr>
                          <a:rPr lang="en-US">
                            <a:latin typeface="Cambria Math" panose="02040503050406030204" pitchFamily="18" charset="0"/>
                            <a:cs typeface="Times New Roman" panose="02020603050405020304" pitchFamily="18" charset="0"/>
                          </a:rPr>
                          <m:t>cos</m:t>
                        </m:r>
                      </m:fName>
                      <m:e>
                        <m:r>
                          <a:rPr lang="en-US" i="1">
                            <a:latin typeface="Cambria Math" panose="02040503050406030204" pitchFamily="18" charset="0"/>
                            <a:cs typeface="Times New Roman" panose="02020603050405020304" pitchFamily="18" charset="0"/>
                          </a:rPr>
                          <m:t>0</m:t>
                        </m:r>
                      </m:e>
                    </m:func>
                    <m:r>
                      <a:rPr lang="en-US" i="1">
                        <a:latin typeface="Cambria Math" panose="02040503050406030204" pitchFamily="18" charset="0"/>
                        <a:cs typeface="Times New Roman" panose="02020603050405020304" pitchFamily="18" charset="0"/>
                      </a:rPr>
                      <m:t>=4</m:t>
                    </m:r>
                    <m:box>
                      <m:boxPr>
                        <m:ctrlPr>
                          <a:rPr lang="en-US" i="1">
                            <a:latin typeface="Cambria Math" panose="02040503050406030204" pitchFamily="18" charset="0"/>
                            <a:cs typeface="Times New Roman" panose="02020603050405020304" pitchFamily="18" charset="0"/>
                          </a:rPr>
                        </m:ctrlPr>
                      </m:boxPr>
                      <m:e>
                        <m:f>
                          <m:fPr>
                            <m:ctrlPr>
                              <a:rPr lang="en-US" i="1">
                                <a:latin typeface="Cambria Math" panose="02040503050406030204" pitchFamily="18" charset="0"/>
                                <a:cs typeface="Times New Roman" panose="02020603050405020304" pitchFamily="18" charset="0"/>
                              </a:rPr>
                            </m:ctrlPr>
                          </m:fPr>
                          <m:num>
                            <m:r>
                              <a:rPr lang="en-US" i="1">
                                <a:latin typeface="Cambria Math" panose="02040503050406030204" pitchFamily="18" charset="0"/>
                                <a:cs typeface="Times New Roman" panose="02020603050405020304" pitchFamily="18" charset="0"/>
                              </a:rPr>
                              <m:t>𝑚</m:t>
                            </m:r>
                          </m:num>
                          <m:den>
                            <m:r>
                              <a:rPr lang="en-US" i="1">
                                <a:latin typeface="Cambria Math" panose="02040503050406030204" pitchFamily="18" charset="0"/>
                                <a:cs typeface="Times New Roman" panose="02020603050405020304" pitchFamily="18" charset="0"/>
                              </a:rPr>
                              <m:t>𝑠</m:t>
                            </m:r>
                          </m:den>
                        </m:f>
                      </m:e>
                    </m:box>
                  </m:oMath>
                </a14:m>
                <a:r>
                  <a:rPr lang="en-US" dirty="0">
                    <a:latin typeface="Times New Roman" panose="02020603050405020304" pitchFamily="18" charset="0"/>
                    <a:cs typeface="Times New Roman" panose="02020603050405020304" pitchFamily="18" charset="0"/>
                  </a:rPr>
                  <a:t>.</a:t>
                </a:r>
              </a:p>
            </p:txBody>
          </p:sp>
        </mc:Choice>
        <mc:Fallback xmlns="">
          <p:sp>
            <p:nvSpPr>
              <p:cNvPr id="2" name="Rectangle 1">
                <a:extLst>
                  <a:ext uri="{FF2B5EF4-FFF2-40B4-BE49-F238E27FC236}">
                    <a16:creationId xmlns:a16="http://schemas.microsoft.com/office/drawing/2014/main" id="{2D775DCA-53CB-2E4E-BF71-4054755C887B}"/>
                  </a:ext>
                </a:extLst>
              </p:cNvPr>
              <p:cNvSpPr>
                <a:spLocks noRot="1" noChangeAspect="1" noMove="1" noResize="1" noEditPoints="1" noAdjustHandles="1" noChangeArrowheads="1" noChangeShapeType="1" noTextEdit="1"/>
              </p:cNvSpPr>
              <p:nvPr/>
            </p:nvSpPr>
            <p:spPr>
              <a:xfrm>
                <a:off x="277905" y="1751414"/>
                <a:ext cx="11321911" cy="4026872"/>
              </a:xfrm>
              <a:prstGeom prst="rect">
                <a:avLst/>
              </a:prstGeom>
              <a:blipFill>
                <a:blip r:embed="rId2"/>
                <a:stretch>
                  <a:fillRect l="-336" t="-629" b="-943"/>
                </a:stretch>
              </a:blipFill>
            </p:spPr>
            <p:txBody>
              <a:bodyPr/>
              <a:lstStyle/>
              <a:p>
                <a:r>
                  <a:rPr lang="en-US">
                    <a:noFill/>
                  </a:rPr>
                  <a:t> </a:t>
                </a:r>
              </a:p>
            </p:txBody>
          </p:sp>
        </mc:Fallback>
      </mc:AlternateContent>
      <p:sp>
        <p:nvSpPr>
          <p:cNvPr id="3" name="Rectangle 2">
            <a:extLst>
              <a:ext uri="{FF2B5EF4-FFF2-40B4-BE49-F238E27FC236}">
                <a16:creationId xmlns:a16="http://schemas.microsoft.com/office/drawing/2014/main" id="{78A5FE93-8F51-BD49-8A6B-364F678C3672}"/>
              </a:ext>
            </a:extLst>
          </p:cNvPr>
          <p:cNvSpPr/>
          <p:nvPr/>
        </p:nvSpPr>
        <p:spPr>
          <a:xfrm>
            <a:off x="277906" y="1235929"/>
            <a:ext cx="2044149" cy="369332"/>
          </a:xfrm>
          <a:prstGeom prst="rect">
            <a:avLst/>
          </a:prstGeom>
        </p:spPr>
        <p:txBody>
          <a:bodyPr wrap="none">
            <a:spAutoFit/>
          </a:bodyPr>
          <a:lstStyle/>
          <a:p>
            <a:r>
              <a:rPr lang="en-US" dirty="0">
                <a:latin typeface="Times New Roman" panose="02020603050405020304" pitchFamily="18" charset="0"/>
                <a:cs typeface="Times New Roman" panose="02020603050405020304" pitchFamily="18" charset="0"/>
              </a:rPr>
              <a:t>Example 7 solution:</a:t>
            </a:r>
          </a:p>
        </p:txBody>
      </p:sp>
      <mc:AlternateContent xmlns:mc="http://schemas.openxmlformats.org/markup-compatibility/2006" xmlns:a14="http://schemas.microsoft.com/office/drawing/2010/main">
        <mc:Choice Requires="a14">
          <p:sp>
            <p:nvSpPr>
              <p:cNvPr id="7" name="TextBox 6">
                <a:extLst>
                  <a:ext uri="{FF2B5EF4-FFF2-40B4-BE49-F238E27FC236}">
                    <a16:creationId xmlns:a16="http://schemas.microsoft.com/office/drawing/2014/main" id="{E74B9A78-5627-D04C-8871-22DB31536C81}"/>
                  </a:ext>
                </a:extLst>
              </p:cNvPr>
              <p:cNvSpPr txBox="1"/>
              <p:nvPr/>
            </p:nvSpPr>
            <p:spPr>
              <a:xfrm>
                <a:off x="1704703" y="3366390"/>
                <a:ext cx="3832780" cy="322717"/>
              </a:xfrm>
              <a:prstGeom prst="rect">
                <a:avLst/>
              </a:prstGeom>
              <a:noFill/>
            </p:spPr>
            <p:txBody>
              <a:bodyPr wrap="none" lIns="0" tIns="0" rIns="0" bIns="0" rtlCol="0">
                <a:spAutoFit/>
              </a:bodyPr>
              <a:lstStyle/>
              <a:p>
                <a:pPr/>
                <a14:m>
                  <m:oMathPara xmlns:m="http://schemas.openxmlformats.org/officeDocument/2006/math">
                    <m:o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𝑦</m:t>
                          </m:r>
                        </m:e>
                        <m:sub>
                          <m:r>
                            <a:rPr lang="en-US" b="0" i="1" smtClean="0">
                              <a:latin typeface="Cambria Math" panose="02040503050406030204" pitchFamily="18" charset="0"/>
                            </a:rPr>
                            <m:t>𝑓</m:t>
                          </m:r>
                        </m:sub>
                      </m:sSub>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𝑦</m:t>
                          </m:r>
                        </m:e>
                        <m:sub>
                          <m:r>
                            <a:rPr lang="en-US" b="0" i="1" smtClean="0">
                              <a:latin typeface="Cambria Math" panose="02040503050406030204" pitchFamily="18" charset="0"/>
                            </a:rPr>
                            <m:t>𝑖</m:t>
                          </m:r>
                        </m:sub>
                      </m:sSub>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𝑣</m:t>
                          </m:r>
                        </m:e>
                        <m:sub>
                          <m:r>
                            <a:rPr lang="en-US" b="0" i="1" smtClean="0">
                              <a:latin typeface="Cambria Math" panose="02040503050406030204" pitchFamily="18" charset="0"/>
                            </a:rPr>
                            <m:t>𝑖𝑦</m:t>
                          </m:r>
                        </m:sub>
                      </m:sSub>
                      <m:r>
                        <a:rPr lang="en-US" b="0" i="1" smtClean="0">
                          <a:latin typeface="Cambria Math" panose="02040503050406030204" pitchFamily="18" charset="0"/>
                        </a:rPr>
                        <m:t>𝑡</m:t>
                      </m:r>
                      <m:r>
                        <a:rPr lang="en-US" b="0" i="1" smtClean="0">
                          <a:latin typeface="Cambria Math" panose="02040503050406030204" pitchFamily="18" charset="0"/>
                        </a:rPr>
                        <m:t>+</m:t>
                      </m:r>
                      <m:box>
                        <m:boxPr>
                          <m:ctrlPr>
                            <a:rPr lang="en-US" b="0" i="1" smtClean="0">
                              <a:latin typeface="Cambria Math" panose="02040503050406030204" pitchFamily="18" charset="0"/>
                            </a:rPr>
                          </m:ctrlPr>
                        </m:boxPr>
                        <m:e>
                          <m:f>
                            <m:fPr>
                              <m:ctrlPr>
                                <a:rPr lang="en-US" b="0" i="1" smtClean="0">
                                  <a:latin typeface="Cambria Math" panose="02040503050406030204" pitchFamily="18" charset="0"/>
                                </a:rPr>
                              </m:ctrlPr>
                            </m:fPr>
                            <m:num>
                              <m:r>
                                <a:rPr lang="en-US" b="0" i="1" smtClean="0">
                                  <a:latin typeface="Cambria Math" panose="02040503050406030204" pitchFamily="18" charset="0"/>
                                </a:rPr>
                                <m:t>1</m:t>
                              </m:r>
                            </m:num>
                            <m:den>
                              <m:r>
                                <a:rPr lang="en-US" b="0" i="1" smtClean="0">
                                  <a:latin typeface="Cambria Math" panose="02040503050406030204" pitchFamily="18" charset="0"/>
                                </a:rPr>
                                <m:t>2</m:t>
                              </m:r>
                            </m:den>
                          </m:f>
                        </m:e>
                      </m:box>
                      <m:sSub>
                        <m:sSubPr>
                          <m:ctrlPr>
                            <a:rPr lang="en-US" b="0" i="1" smtClean="0">
                              <a:latin typeface="Cambria Math" panose="02040503050406030204" pitchFamily="18" charset="0"/>
                            </a:rPr>
                          </m:ctrlPr>
                        </m:sSubPr>
                        <m:e>
                          <m:r>
                            <a:rPr lang="en-US" b="0" i="1" smtClean="0">
                              <a:latin typeface="Cambria Math" panose="02040503050406030204" pitchFamily="18" charset="0"/>
                            </a:rPr>
                            <m:t>𝑎</m:t>
                          </m:r>
                        </m:e>
                        <m:sub>
                          <m:r>
                            <a:rPr lang="en-US" b="0" i="1" smtClean="0">
                              <a:latin typeface="Cambria Math" panose="02040503050406030204" pitchFamily="18" charset="0"/>
                            </a:rPr>
                            <m:t>𝑦</m:t>
                          </m:r>
                        </m:sub>
                      </m:sSub>
                      <m:sSup>
                        <m:sSupPr>
                          <m:ctrlPr>
                            <a:rPr lang="en-US" b="0" i="1" smtClean="0">
                              <a:latin typeface="Cambria Math" panose="02040503050406030204" pitchFamily="18" charset="0"/>
                            </a:rPr>
                          </m:ctrlPr>
                        </m:sSupPr>
                        <m:e>
                          <m:r>
                            <a:rPr lang="en-US" b="0" i="1" smtClean="0">
                              <a:latin typeface="Cambria Math" panose="02040503050406030204" pitchFamily="18" charset="0"/>
                            </a:rPr>
                            <m:t>𝑡</m:t>
                          </m:r>
                        </m:e>
                        <m:sup>
                          <m:r>
                            <a:rPr lang="en-US" b="0" i="1" smtClean="0">
                              <a:latin typeface="Cambria Math" panose="02040503050406030204" pitchFamily="18" charset="0"/>
                            </a:rPr>
                            <m:t>2</m:t>
                          </m:r>
                        </m:sup>
                      </m:sSup>
                      <m:r>
                        <a:rPr lang="en-US" b="0" i="1" smtClean="0">
                          <a:latin typeface="Cambria Math" panose="02040503050406030204" pitchFamily="18" charset="0"/>
                          <a:ea typeface="Cambria Math" panose="02040503050406030204" pitchFamily="18" charset="0"/>
                        </a:rPr>
                        <m:t>→</m:t>
                      </m:r>
                      <m:sSub>
                        <m:sSubPr>
                          <m:ctrlPr>
                            <a:rPr lang="en-US" b="0" i="1" smtClean="0">
                              <a:latin typeface="Cambria Math" panose="02040503050406030204" pitchFamily="18" charset="0"/>
                              <a:ea typeface="Cambria Math" panose="02040503050406030204" pitchFamily="18" charset="0"/>
                            </a:rPr>
                          </m:ctrlPr>
                        </m:sSubPr>
                        <m:e>
                          <m:r>
                            <a:rPr lang="en-US" b="0" i="1" smtClean="0">
                              <a:latin typeface="Cambria Math" panose="02040503050406030204" pitchFamily="18" charset="0"/>
                              <a:ea typeface="Cambria Math" panose="02040503050406030204" pitchFamily="18" charset="0"/>
                            </a:rPr>
                            <m:t>𝑦</m:t>
                          </m:r>
                        </m:e>
                        <m:sub>
                          <m:r>
                            <a:rPr lang="en-US" b="0" i="1" smtClean="0">
                              <a:latin typeface="Cambria Math" panose="02040503050406030204" pitchFamily="18" charset="0"/>
                              <a:ea typeface="Cambria Math" panose="02040503050406030204" pitchFamily="18" charset="0"/>
                            </a:rPr>
                            <m:t>𝑓</m:t>
                          </m:r>
                        </m:sub>
                      </m:sSub>
                      <m:r>
                        <a:rPr lang="en-US" b="0" i="1" smtClean="0">
                          <a:latin typeface="Cambria Math" panose="02040503050406030204" pitchFamily="18" charset="0"/>
                          <a:ea typeface="Cambria Math" panose="02040503050406030204" pitchFamily="18" charset="0"/>
                        </a:rPr>
                        <m:t>=−</m:t>
                      </m:r>
                      <m:box>
                        <m:boxPr>
                          <m:ctrlPr>
                            <a:rPr lang="en-US" b="0" i="1" smtClean="0">
                              <a:latin typeface="Cambria Math" panose="02040503050406030204" pitchFamily="18" charset="0"/>
                              <a:ea typeface="Cambria Math" panose="02040503050406030204" pitchFamily="18" charset="0"/>
                            </a:rPr>
                          </m:ctrlPr>
                        </m:boxPr>
                        <m:e>
                          <m:f>
                            <m:fPr>
                              <m:ctrlPr>
                                <a:rPr lang="en-US" b="0" i="1" smtClean="0">
                                  <a:latin typeface="Cambria Math" panose="02040503050406030204" pitchFamily="18" charset="0"/>
                                  <a:ea typeface="Cambria Math" panose="02040503050406030204" pitchFamily="18" charset="0"/>
                                </a:rPr>
                              </m:ctrlPr>
                            </m:fPr>
                            <m:num>
                              <m:r>
                                <a:rPr lang="en-US" b="0" i="1" smtClean="0">
                                  <a:latin typeface="Cambria Math" panose="02040503050406030204" pitchFamily="18" charset="0"/>
                                  <a:ea typeface="Cambria Math" panose="02040503050406030204" pitchFamily="18" charset="0"/>
                                </a:rPr>
                                <m:t>1</m:t>
                              </m:r>
                            </m:num>
                            <m:den>
                              <m:r>
                                <a:rPr lang="en-US" b="0" i="1" smtClean="0">
                                  <a:latin typeface="Cambria Math" panose="02040503050406030204" pitchFamily="18" charset="0"/>
                                  <a:ea typeface="Cambria Math" panose="02040503050406030204" pitchFamily="18" charset="0"/>
                                </a:rPr>
                                <m:t>2</m:t>
                              </m:r>
                            </m:den>
                          </m:f>
                        </m:e>
                      </m:box>
                      <m:r>
                        <a:rPr lang="en-US" b="0" i="1" smtClean="0">
                          <a:latin typeface="Cambria Math" panose="02040503050406030204" pitchFamily="18" charset="0"/>
                          <a:ea typeface="Cambria Math" panose="02040503050406030204" pitchFamily="18" charset="0"/>
                        </a:rPr>
                        <m:t>𝑔</m:t>
                      </m:r>
                      <m:sSup>
                        <m:sSupPr>
                          <m:ctrlPr>
                            <a:rPr lang="en-US" b="0" i="1" smtClean="0">
                              <a:latin typeface="Cambria Math" panose="02040503050406030204" pitchFamily="18" charset="0"/>
                              <a:ea typeface="Cambria Math" panose="02040503050406030204" pitchFamily="18" charset="0"/>
                            </a:rPr>
                          </m:ctrlPr>
                        </m:sSupPr>
                        <m:e>
                          <m:r>
                            <a:rPr lang="en-US" b="0" i="1" smtClean="0">
                              <a:latin typeface="Cambria Math" panose="02040503050406030204" pitchFamily="18" charset="0"/>
                              <a:ea typeface="Cambria Math" panose="02040503050406030204" pitchFamily="18" charset="0"/>
                            </a:rPr>
                            <m:t>𝑡</m:t>
                          </m:r>
                        </m:e>
                        <m:sup>
                          <m:r>
                            <a:rPr lang="en-US" b="0" i="1" smtClean="0">
                              <a:latin typeface="Cambria Math" panose="02040503050406030204" pitchFamily="18" charset="0"/>
                              <a:ea typeface="Cambria Math" panose="02040503050406030204" pitchFamily="18" charset="0"/>
                            </a:rPr>
                            <m:t>2</m:t>
                          </m:r>
                        </m:sup>
                      </m:sSup>
                    </m:oMath>
                  </m:oMathPara>
                </a14:m>
                <a:endParaRPr lang="en-US" dirty="0"/>
              </a:p>
            </p:txBody>
          </p:sp>
        </mc:Choice>
        <mc:Fallback xmlns="">
          <p:sp>
            <p:nvSpPr>
              <p:cNvPr id="7" name="TextBox 6">
                <a:extLst>
                  <a:ext uri="{FF2B5EF4-FFF2-40B4-BE49-F238E27FC236}">
                    <a16:creationId xmlns:a16="http://schemas.microsoft.com/office/drawing/2014/main" id="{E74B9A78-5627-D04C-8871-22DB31536C81}"/>
                  </a:ext>
                </a:extLst>
              </p:cNvPr>
              <p:cNvSpPr txBox="1">
                <a:spLocks noRot="1" noChangeAspect="1" noMove="1" noResize="1" noEditPoints="1" noAdjustHandles="1" noChangeArrowheads="1" noChangeShapeType="1" noTextEdit="1"/>
              </p:cNvSpPr>
              <p:nvPr/>
            </p:nvSpPr>
            <p:spPr>
              <a:xfrm>
                <a:off x="1704703" y="3366390"/>
                <a:ext cx="3832780" cy="322717"/>
              </a:xfrm>
              <a:prstGeom prst="rect">
                <a:avLst/>
              </a:prstGeom>
              <a:blipFill>
                <a:blip r:embed="rId3"/>
                <a:stretch>
                  <a:fillRect b="-26923"/>
                </a:stretch>
              </a:blipFill>
            </p:spPr>
            <p:txBody>
              <a:bodyPr/>
              <a:lstStyle/>
              <a:p>
                <a:r>
                  <a:rPr lang="en-US">
                    <a:noFill/>
                  </a:rPr>
                  <a:t> </a:t>
                </a:r>
              </a:p>
            </p:txBody>
          </p:sp>
        </mc:Fallback>
      </mc:AlternateContent>
      <p:cxnSp>
        <p:nvCxnSpPr>
          <p:cNvPr id="9" name="Straight Arrow Connector 8">
            <a:extLst>
              <a:ext uri="{FF2B5EF4-FFF2-40B4-BE49-F238E27FC236}">
                <a16:creationId xmlns:a16="http://schemas.microsoft.com/office/drawing/2014/main" id="{4A27DC7A-7195-5D4B-A0CE-47F2FA680441}"/>
              </a:ext>
            </a:extLst>
          </p:cNvPr>
          <p:cNvCxnSpPr>
            <a:endCxn id="7" idx="1"/>
          </p:cNvCxnSpPr>
          <p:nvPr/>
        </p:nvCxnSpPr>
        <p:spPr>
          <a:xfrm>
            <a:off x="1045029" y="3527748"/>
            <a:ext cx="659674" cy="1"/>
          </a:xfrm>
          <a:prstGeom prst="straightConnector1">
            <a:avLst/>
          </a:prstGeom>
          <a:ln>
            <a:solidFill>
              <a:srgbClr val="7030A0"/>
            </a:solidFill>
            <a:tailEnd type="triangle"/>
          </a:ln>
        </p:spPr>
        <p:style>
          <a:lnRef idx="1">
            <a:schemeClr val="accent1"/>
          </a:lnRef>
          <a:fillRef idx="0">
            <a:schemeClr val="accent1"/>
          </a:fillRef>
          <a:effectRef idx="0">
            <a:schemeClr val="accent1"/>
          </a:effectRef>
          <a:fontRef idx="minor">
            <a:schemeClr val="tx1"/>
          </a:fontRef>
        </p:style>
      </p:cxnSp>
      <p:cxnSp>
        <p:nvCxnSpPr>
          <p:cNvPr id="10" name="Straight Arrow Connector 9">
            <a:extLst>
              <a:ext uri="{FF2B5EF4-FFF2-40B4-BE49-F238E27FC236}">
                <a16:creationId xmlns:a16="http://schemas.microsoft.com/office/drawing/2014/main" id="{6C4FE18D-E2A8-8741-A62F-0C18F03C91E9}"/>
              </a:ext>
            </a:extLst>
          </p:cNvPr>
          <p:cNvCxnSpPr/>
          <p:nvPr/>
        </p:nvCxnSpPr>
        <p:spPr>
          <a:xfrm>
            <a:off x="2856413" y="4368883"/>
            <a:ext cx="659674" cy="1"/>
          </a:xfrm>
          <a:prstGeom prst="straightConnector1">
            <a:avLst/>
          </a:prstGeom>
          <a:ln>
            <a:solidFill>
              <a:srgbClr val="7030A0"/>
            </a:solidFill>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11" name="TextBox 10">
                <a:extLst>
                  <a:ext uri="{FF2B5EF4-FFF2-40B4-BE49-F238E27FC236}">
                    <a16:creationId xmlns:a16="http://schemas.microsoft.com/office/drawing/2014/main" id="{17449A42-62A6-6947-826E-AA0907229928}"/>
                  </a:ext>
                </a:extLst>
              </p:cNvPr>
              <p:cNvSpPr txBox="1"/>
              <p:nvPr/>
            </p:nvSpPr>
            <p:spPr>
              <a:xfrm>
                <a:off x="3621093" y="3955032"/>
                <a:ext cx="3967176" cy="840615"/>
              </a:xfrm>
              <a:prstGeom prst="rect">
                <a:avLst/>
              </a:prstGeom>
              <a:noFill/>
            </p:spPr>
            <p:txBody>
              <a:bodyPr wrap="none" lIns="0" tIns="0" rIns="0" bIns="0" rtlCol="0">
                <a:spAutoFit/>
              </a:bodyPr>
              <a:lstStyle/>
              <a:p>
                <a:pPr/>
                <a14:m>
                  <m:oMathPara xmlns:m="http://schemas.openxmlformats.org/officeDocument/2006/math">
                    <m:oMath>
                      <m:r>
                        <a:rPr lang="en-US" b="0" i="1" smtClean="0">
                          <a:latin typeface="Cambria Math" panose="02040503050406030204" pitchFamily="18" charset="0"/>
                        </a:rPr>
                        <m:t>𝑡</m:t>
                      </m:r>
                      <m:r>
                        <a:rPr lang="en-US" b="0" i="1" smtClean="0">
                          <a:latin typeface="Cambria Math" panose="02040503050406030204" pitchFamily="18" charset="0"/>
                        </a:rPr>
                        <m:t>=</m:t>
                      </m:r>
                      <m:rad>
                        <m:radPr>
                          <m:degHide m:val="on"/>
                          <m:ctrlPr>
                            <a:rPr lang="en-US" b="0" i="1" smtClean="0">
                              <a:latin typeface="Cambria Math" panose="02040503050406030204" pitchFamily="18" charset="0"/>
                            </a:rPr>
                          </m:ctrlPr>
                        </m:radPr>
                        <m:deg/>
                        <m:e>
                          <m:r>
                            <a:rPr lang="en-US" b="0" i="1" smtClean="0">
                              <a:latin typeface="Cambria Math" panose="02040503050406030204" pitchFamily="18" charset="0"/>
                            </a:rPr>
                            <m:t>−</m:t>
                          </m:r>
                          <m:f>
                            <m:fPr>
                              <m:ctrlPr>
                                <a:rPr lang="en-US" b="0" i="1" smtClean="0">
                                  <a:latin typeface="Cambria Math" panose="02040503050406030204" pitchFamily="18" charset="0"/>
                                </a:rPr>
                              </m:ctrlPr>
                            </m:fPr>
                            <m:num>
                              <m:r>
                                <a:rPr lang="en-US" b="0" i="1" smtClean="0">
                                  <a:latin typeface="Cambria Math" panose="02040503050406030204" pitchFamily="18" charset="0"/>
                                </a:rPr>
                                <m:t>2</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𝑦</m:t>
                                  </m:r>
                                </m:e>
                                <m:sub>
                                  <m:r>
                                    <a:rPr lang="en-US" b="0" i="1" smtClean="0">
                                      <a:latin typeface="Cambria Math" panose="02040503050406030204" pitchFamily="18" charset="0"/>
                                    </a:rPr>
                                    <m:t>𝑓</m:t>
                                  </m:r>
                                </m:sub>
                              </m:sSub>
                            </m:num>
                            <m:den>
                              <m:r>
                                <a:rPr lang="en-US" b="0" i="1" smtClean="0">
                                  <a:latin typeface="Cambria Math" panose="02040503050406030204" pitchFamily="18" charset="0"/>
                                </a:rPr>
                                <m:t>𝑔</m:t>
                              </m:r>
                            </m:den>
                          </m:f>
                        </m:e>
                      </m:rad>
                      <m:r>
                        <a:rPr lang="en-US" b="0" i="1" smtClean="0">
                          <a:latin typeface="Cambria Math" panose="02040503050406030204" pitchFamily="18" charset="0"/>
                        </a:rPr>
                        <m:t>=</m:t>
                      </m:r>
                      <m:rad>
                        <m:radPr>
                          <m:degHide m:val="on"/>
                          <m:ctrlPr>
                            <a:rPr lang="en-US" b="0" i="1" smtClean="0">
                              <a:latin typeface="Cambria Math" panose="02040503050406030204" pitchFamily="18" charset="0"/>
                            </a:rPr>
                          </m:ctrlPr>
                        </m:radPr>
                        <m:deg/>
                        <m:e>
                          <m:r>
                            <a:rPr lang="en-US" b="0" i="1" smtClean="0">
                              <a:latin typeface="Cambria Math" panose="02040503050406030204" pitchFamily="18" charset="0"/>
                            </a:rPr>
                            <m:t>−</m:t>
                          </m:r>
                          <m:f>
                            <m:fPr>
                              <m:ctrlPr>
                                <a:rPr lang="en-US" b="0" i="1" smtClean="0">
                                  <a:latin typeface="Cambria Math" panose="02040503050406030204" pitchFamily="18" charset="0"/>
                                </a:rPr>
                              </m:ctrlPr>
                            </m:fPr>
                            <m:num>
                              <m:r>
                                <a:rPr lang="en-US" b="0" i="1" smtClean="0">
                                  <a:latin typeface="Cambria Math" panose="02040503050406030204" pitchFamily="18" charset="0"/>
                                </a:rPr>
                                <m:t>2</m:t>
                              </m:r>
                              <m:r>
                                <a:rPr lang="en-US" b="0" i="1" smtClean="0">
                                  <a:latin typeface="Cambria Math" panose="02040503050406030204" pitchFamily="18" charset="0"/>
                                  <a:ea typeface="Cambria Math" panose="02040503050406030204" pitchFamily="18" charset="0"/>
                                </a:rPr>
                                <m:t>×</m:t>
                              </m:r>
                              <m:d>
                                <m:dPr>
                                  <m:ctrlPr>
                                    <a:rPr lang="en-US" b="0" i="1" smtClean="0">
                                      <a:latin typeface="Cambria Math" panose="02040503050406030204" pitchFamily="18" charset="0"/>
                                      <a:ea typeface="Cambria Math" panose="02040503050406030204" pitchFamily="18" charset="0"/>
                                    </a:rPr>
                                  </m:ctrlPr>
                                </m:dPr>
                                <m:e>
                                  <m:r>
                                    <a:rPr lang="en-US" b="0" i="1" smtClean="0">
                                      <a:latin typeface="Cambria Math" panose="02040503050406030204" pitchFamily="18" charset="0"/>
                                      <a:ea typeface="Cambria Math" panose="02040503050406030204" pitchFamily="18" charset="0"/>
                                    </a:rPr>
                                    <m:t>−750</m:t>
                                  </m:r>
                                  <m:r>
                                    <a:rPr lang="en-US" b="0" i="1" smtClean="0">
                                      <a:latin typeface="Cambria Math" panose="02040503050406030204" pitchFamily="18" charset="0"/>
                                      <a:ea typeface="Cambria Math" panose="02040503050406030204" pitchFamily="18" charset="0"/>
                                    </a:rPr>
                                    <m:t>𝑚</m:t>
                                  </m:r>
                                </m:e>
                              </m:d>
                            </m:num>
                            <m:den>
                              <m:r>
                                <a:rPr lang="en-US" b="0" i="1" smtClean="0">
                                  <a:latin typeface="Cambria Math" panose="02040503050406030204" pitchFamily="18" charset="0"/>
                                </a:rPr>
                                <m:t>9.8</m:t>
                              </m:r>
                              <m:box>
                                <m:boxPr>
                                  <m:ctrlPr>
                                    <a:rPr lang="en-US" b="0" i="1" smtClean="0">
                                      <a:latin typeface="Cambria Math" panose="02040503050406030204" pitchFamily="18" charset="0"/>
                                    </a:rPr>
                                  </m:ctrlPr>
                                </m:boxPr>
                                <m:e>
                                  <m:f>
                                    <m:fPr>
                                      <m:ctrlPr>
                                        <a:rPr lang="en-US" b="0" i="1" smtClean="0">
                                          <a:latin typeface="Cambria Math" panose="02040503050406030204" pitchFamily="18" charset="0"/>
                                        </a:rPr>
                                      </m:ctrlPr>
                                    </m:fPr>
                                    <m:num>
                                      <m:r>
                                        <a:rPr lang="en-US" b="0" i="1" smtClean="0">
                                          <a:latin typeface="Cambria Math" panose="02040503050406030204" pitchFamily="18" charset="0"/>
                                        </a:rPr>
                                        <m:t>𝑚</m:t>
                                      </m:r>
                                    </m:num>
                                    <m:den>
                                      <m:sSup>
                                        <m:sSupPr>
                                          <m:ctrlPr>
                                            <a:rPr lang="en-US" b="0" i="1" smtClean="0">
                                              <a:latin typeface="Cambria Math" panose="02040503050406030204" pitchFamily="18" charset="0"/>
                                            </a:rPr>
                                          </m:ctrlPr>
                                        </m:sSupPr>
                                        <m:e>
                                          <m:r>
                                            <a:rPr lang="en-US" b="0" i="1" smtClean="0">
                                              <a:latin typeface="Cambria Math" panose="02040503050406030204" pitchFamily="18" charset="0"/>
                                            </a:rPr>
                                            <m:t>𝑠</m:t>
                                          </m:r>
                                        </m:e>
                                        <m:sup>
                                          <m:r>
                                            <a:rPr lang="en-US" b="0" i="1" smtClean="0">
                                              <a:latin typeface="Cambria Math" panose="02040503050406030204" pitchFamily="18" charset="0"/>
                                            </a:rPr>
                                            <m:t>2</m:t>
                                          </m:r>
                                        </m:sup>
                                      </m:sSup>
                                    </m:den>
                                  </m:f>
                                </m:e>
                              </m:box>
                            </m:den>
                          </m:f>
                        </m:e>
                      </m:rad>
                      <m:r>
                        <a:rPr lang="en-US" b="0" i="1" smtClean="0">
                          <a:latin typeface="Cambria Math" panose="02040503050406030204" pitchFamily="18" charset="0"/>
                        </a:rPr>
                        <m:t>=12.3</m:t>
                      </m:r>
                      <m:r>
                        <a:rPr lang="en-US" b="0" i="1" smtClean="0">
                          <a:latin typeface="Cambria Math" panose="02040503050406030204" pitchFamily="18" charset="0"/>
                        </a:rPr>
                        <m:t>𝑠</m:t>
                      </m:r>
                    </m:oMath>
                  </m:oMathPara>
                </a14:m>
                <a:endParaRPr lang="en-US" dirty="0"/>
              </a:p>
            </p:txBody>
          </p:sp>
        </mc:Choice>
        <mc:Fallback xmlns="">
          <p:sp>
            <p:nvSpPr>
              <p:cNvPr id="11" name="TextBox 10">
                <a:extLst>
                  <a:ext uri="{FF2B5EF4-FFF2-40B4-BE49-F238E27FC236}">
                    <a16:creationId xmlns:a16="http://schemas.microsoft.com/office/drawing/2014/main" id="{17449A42-62A6-6947-826E-AA0907229928}"/>
                  </a:ext>
                </a:extLst>
              </p:cNvPr>
              <p:cNvSpPr txBox="1">
                <a:spLocks noRot="1" noChangeAspect="1" noMove="1" noResize="1" noEditPoints="1" noAdjustHandles="1" noChangeArrowheads="1" noChangeShapeType="1" noTextEdit="1"/>
              </p:cNvSpPr>
              <p:nvPr/>
            </p:nvSpPr>
            <p:spPr>
              <a:xfrm>
                <a:off x="3621093" y="3955032"/>
                <a:ext cx="3967176" cy="840615"/>
              </a:xfrm>
              <a:prstGeom prst="rect">
                <a:avLst/>
              </a:prstGeom>
              <a:blipFill>
                <a:blip r:embed="rId4"/>
                <a:stretch>
                  <a:fillRect l="-637" r="-637"/>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2" name="TextBox 11">
                <a:extLst>
                  <a:ext uri="{FF2B5EF4-FFF2-40B4-BE49-F238E27FC236}">
                    <a16:creationId xmlns:a16="http://schemas.microsoft.com/office/drawing/2014/main" id="{4C145974-5B10-C34E-A796-3C6795C6B1BA}"/>
                  </a:ext>
                </a:extLst>
              </p:cNvPr>
              <p:cNvSpPr txBox="1"/>
              <p:nvPr/>
            </p:nvSpPr>
            <p:spPr>
              <a:xfrm>
                <a:off x="3516087" y="6044211"/>
                <a:ext cx="6222273" cy="324191"/>
              </a:xfrm>
              <a:prstGeom prst="rect">
                <a:avLst/>
              </a:prstGeom>
              <a:noFill/>
            </p:spPr>
            <p:txBody>
              <a:bodyPr wrap="square" lIns="0" tIns="0" rIns="0" bIns="0" rtlCol="0">
                <a:spAutoFit/>
              </a:bodyPr>
              <a:lstStyle/>
              <a:p>
                <a:pPr/>
                <a14:m>
                  <m:oMathPara xmlns:m="http://schemas.openxmlformats.org/officeDocument/2006/math">
                    <m:o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𝑥</m:t>
                          </m:r>
                        </m:e>
                        <m:sub>
                          <m:r>
                            <a:rPr lang="en-US" b="0" i="1" smtClean="0">
                              <a:latin typeface="Cambria Math" panose="02040503050406030204" pitchFamily="18" charset="0"/>
                            </a:rPr>
                            <m:t>𝑓</m:t>
                          </m:r>
                        </m:sub>
                      </m:sSub>
                      <m:r>
                        <a:rPr lang="en-US" b="0" i="1" smtClean="0">
                          <a:latin typeface="Cambria Math" panose="02040503050406030204" pitchFamily="18" charset="0"/>
                        </a:rPr>
                        <m:t>=</m:t>
                      </m:r>
                      <m:sSub>
                        <m:sSubPr>
                          <m:ctrlPr>
                            <a:rPr lang="en-US" i="1">
                              <a:latin typeface="Cambria Math" panose="02040503050406030204" pitchFamily="18" charset="0"/>
                            </a:rPr>
                          </m:ctrlPr>
                        </m:sSubPr>
                        <m:e>
                          <m:r>
                            <a:rPr lang="en-US" i="1">
                              <a:latin typeface="Cambria Math" panose="02040503050406030204" pitchFamily="18" charset="0"/>
                            </a:rPr>
                            <m:t>𝑥</m:t>
                          </m:r>
                        </m:e>
                        <m:sub>
                          <m:r>
                            <a:rPr lang="en-US" b="0" i="1" smtClean="0">
                              <a:latin typeface="Cambria Math" panose="02040503050406030204" pitchFamily="18" charset="0"/>
                            </a:rPr>
                            <m:t>𝑖</m:t>
                          </m:r>
                        </m:sub>
                      </m:sSub>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𝑣</m:t>
                          </m:r>
                        </m:e>
                        <m:sub>
                          <m:r>
                            <a:rPr lang="en-US" b="0" i="1" smtClean="0">
                              <a:latin typeface="Cambria Math" panose="02040503050406030204" pitchFamily="18" charset="0"/>
                            </a:rPr>
                            <m:t>𝑖𝑥</m:t>
                          </m:r>
                        </m:sub>
                      </m:sSub>
                      <m:r>
                        <a:rPr lang="en-US" b="0" i="1" smtClean="0">
                          <a:latin typeface="Cambria Math" panose="02040503050406030204" pitchFamily="18" charset="0"/>
                        </a:rPr>
                        <m:t>𝑡</m:t>
                      </m:r>
                      <m:r>
                        <a:rPr lang="en-US" b="0" i="1" smtClean="0">
                          <a:latin typeface="Cambria Math" panose="02040503050406030204" pitchFamily="18" charset="0"/>
                        </a:rPr>
                        <m:t>+</m:t>
                      </m:r>
                      <m:box>
                        <m:boxPr>
                          <m:ctrlPr>
                            <a:rPr lang="en-US" b="0" i="1" smtClean="0">
                              <a:latin typeface="Cambria Math" panose="02040503050406030204" pitchFamily="18" charset="0"/>
                            </a:rPr>
                          </m:ctrlPr>
                        </m:boxPr>
                        <m:e>
                          <m:f>
                            <m:fPr>
                              <m:ctrlPr>
                                <a:rPr lang="en-US" b="0" i="1" smtClean="0">
                                  <a:latin typeface="Cambria Math" panose="02040503050406030204" pitchFamily="18" charset="0"/>
                                </a:rPr>
                              </m:ctrlPr>
                            </m:fPr>
                            <m:num>
                              <m:r>
                                <a:rPr lang="en-US" b="0" i="1" smtClean="0">
                                  <a:latin typeface="Cambria Math" panose="02040503050406030204" pitchFamily="18" charset="0"/>
                                </a:rPr>
                                <m:t>1</m:t>
                              </m:r>
                            </m:num>
                            <m:den>
                              <m:r>
                                <a:rPr lang="en-US" b="0" i="1" smtClean="0">
                                  <a:latin typeface="Cambria Math" panose="02040503050406030204" pitchFamily="18" charset="0"/>
                                </a:rPr>
                                <m:t>2</m:t>
                              </m:r>
                            </m:den>
                          </m:f>
                        </m:e>
                      </m:box>
                      <m:sSub>
                        <m:sSubPr>
                          <m:ctrlPr>
                            <a:rPr lang="en-US" b="0" i="1" smtClean="0">
                              <a:latin typeface="Cambria Math" panose="02040503050406030204" pitchFamily="18" charset="0"/>
                            </a:rPr>
                          </m:ctrlPr>
                        </m:sSubPr>
                        <m:e>
                          <m:r>
                            <a:rPr lang="en-US" b="0" i="1" smtClean="0">
                              <a:latin typeface="Cambria Math" panose="02040503050406030204" pitchFamily="18" charset="0"/>
                            </a:rPr>
                            <m:t>𝑎</m:t>
                          </m:r>
                        </m:e>
                        <m:sub>
                          <m:r>
                            <a:rPr lang="en-US" b="0" i="1" smtClean="0">
                              <a:latin typeface="Cambria Math" panose="02040503050406030204" pitchFamily="18" charset="0"/>
                            </a:rPr>
                            <m:t>𝑥</m:t>
                          </m:r>
                        </m:sub>
                      </m:sSub>
                      <m:sSup>
                        <m:sSupPr>
                          <m:ctrlPr>
                            <a:rPr lang="en-US" b="0" i="1" smtClean="0">
                              <a:latin typeface="Cambria Math" panose="02040503050406030204" pitchFamily="18" charset="0"/>
                            </a:rPr>
                          </m:ctrlPr>
                        </m:sSupPr>
                        <m:e>
                          <m:r>
                            <a:rPr lang="en-US" b="0" i="1" smtClean="0">
                              <a:latin typeface="Cambria Math" panose="02040503050406030204" pitchFamily="18" charset="0"/>
                            </a:rPr>
                            <m:t>𝑡</m:t>
                          </m:r>
                        </m:e>
                        <m:sup>
                          <m:r>
                            <a:rPr lang="en-US" b="0" i="1" smtClean="0">
                              <a:latin typeface="Cambria Math" panose="02040503050406030204" pitchFamily="18" charset="0"/>
                            </a:rPr>
                            <m:t>2</m:t>
                          </m:r>
                        </m:sup>
                      </m:sSup>
                      <m:r>
                        <a:rPr lang="en-US" b="0" i="1" smtClean="0">
                          <a:latin typeface="Cambria Math" panose="02040503050406030204" pitchFamily="18" charset="0"/>
                          <a:ea typeface="Cambria Math" panose="02040503050406030204" pitchFamily="18" charset="0"/>
                        </a:rPr>
                        <m:t>→</m:t>
                      </m:r>
                      <m:sSub>
                        <m:sSubPr>
                          <m:ctrlPr>
                            <a:rPr lang="en-US" i="1">
                              <a:latin typeface="Cambria Math" panose="02040503050406030204" pitchFamily="18" charset="0"/>
                            </a:rPr>
                          </m:ctrlPr>
                        </m:sSubPr>
                        <m:e>
                          <m:r>
                            <a:rPr lang="en-US" i="1">
                              <a:latin typeface="Cambria Math" panose="02040503050406030204" pitchFamily="18" charset="0"/>
                            </a:rPr>
                            <m:t>𝑥</m:t>
                          </m:r>
                        </m:e>
                        <m:sub>
                          <m:r>
                            <a:rPr lang="en-US" i="1">
                              <a:latin typeface="Cambria Math" panose="02040503050406030204" pitchFamily="18" charset="0"/>
                            </a:rPr>
                            <m:t>𝑓</m:t>
                          </m:r>
                        </m:sub>
                      </m:sSub>
                      <m:r>
                        <a:rPr lang="en-US" b="0" i="1" smtClean="0">
                          <a:latin typeface="Cambria Math" panose="02040503050406030204" pitchFamily="18" charset="0"/>
                          <a:ea typeface="Cambria Math" panose="02040503050406030204" pitchFamily="18" charset="0"/>
                        </a:rPr>
                        <m:t>=</m:t>
                      </m:r>
                      <m:sSub>
                        <m:sSubPr>
                          <m:ctrlPr>
                            <a:rPr lang="en-US" i="1">
                              <a:latin typeface="Cambria Math" panose="02040503050406030204" pitchFamily="18" charset="0"/>
                            </a:rPr>
                          </m:ctrlPr>
                        </m:sSubPr>
                        <m:e>
                          <m:r>
                            <a:rPr lang="en-US" i="1">
                              <a:latin typeface="Cambria Math" panose="02040503050406030204" pitchFamily="18" charset="0"/>
                            </a:rPr>
                            <m:t>𝑣</m:t>
                          </m:r>
                        </m:e>
                        <m:sub>
                          <m:r>
                            <a:rPr lang="en-US" i="1">
                              <a:latin typeface="Cambria Math" panose="02040503050406030204" pitchFamily="18" charset="0"/>
                            </a:rPr>
                            <m:t>𝑖𝑥</m:t>
                          </m:r>
                        </m:sub>
                      </m:sSub>
                      <m:r>
                        <a:rPr lang="en-US" i="1">
                          <a:latin typeface="Cambria Math" panose="02040503050406030204" pitchFamily="18" charset="0"/>
                        </a:rPr>
                        <m:t>𝑡</m:t>
                      </m:r>
                      <m:r>
                        <a:rPr lang="en-US" b="0" i="1" smtClean="0">
                          <a:latin typeface="Cambria Math" panose="02040503050406030204" pitchFamily="18" charset="0"/>
                        </a:rPr>
                        <m:t>=4</m:t>
                      </m:r>
                      <m:box>
                        <m:boxPr>
                          <m:ctrlPr>
                            <a:rPr lang="en-US" b="0" i="1" smtClean="0">
                              <a:latin typeface="Cambria Math" panose="02040503050406030204" pitchFamily="18" charset="0"/>
                            </a:rPr>
                          </m:ctrlPr>
                        </m:boxPr>
                        <m:e>
                          <m:f>
                            <m:fPr>
                              <m:ctrlPr>
                                <a:rPr lang="en-US" b="0" i="1" smtClean="0">
                                  <a:latin typeface="Cambria Math" panose="02040503050406030204" pitchFamily="18" charset="0"/>
                                </a:rPr>
                              </m:ctrlPr>
                            </m:fPr>
                            <m:num>
                              <m:r>
                                <a:rPr lang="en-US" b="0" i="1" smtClean="0">
                                  <a:latin typeface="Cambria Math" panose="02040503050406030204" pitchFamily="18" charset="0"/>
                                </a:rPr>
                                <m:t>𝑚</m:t>
                              </m:r>
                            </m:num>
                            <m:den>
                              <m:r>
                                <a:rPr lang="en-US" b="0" i="1" smtClean="0">
                                  <a:latin typeface="Cambria Math" panose="02040503050406030204" pitchFamily="18" charset="0"/>
                                </a:rPr>
                                <m:t>𝑠</m:t>
                              </m:r>
                            </m:den>
                          </m:f>
                        </m:e>
                      </m:box>
                      <m:r>
                        <a:rPr lang="en-US" b="0" i="1" smtClean="0">
                          <a:latin typeface="Cambria Math" panose="02040503050406030204" pitchFamily="18" charset="0"/>
                          <a:ea typeface="Cambria Math" panose="02040503050406030204" pitchFamily="18" charset="0"/>
                        </a:rPr>
                        <m:t>×12.3</m:t>
                      </m:r>
                      <m:r>
                        <a:rPr lang="en-US" b="0" i="1" smtClean="0">
                          <a:latin typeface="Cambria Math" panose="02040503050406030204" pitchFamily="18" charset="0"/>
                          <a:ea typeface="Cambria Math" panose="02040503050406030204" pitchFamily="18" charset="0"/>
                        </a:rPr>
                        <m:t>𝑠</m:t>
                      </m:r>
                      <m:r>
                        <a:rPr lang="en-US" b="0" i="1" smtClean="0">
                          <a:latin typeface="Cambria Math" panose="02040503050406030204" pitchFamily="18" charset="0"/>
                          <a:ea typeface="Cambria Math" panose="02040503050406030204" pitchFamily="18" charset="0"/>
                        </a:rPr>
                        <m:t>=49.5</m:t>
                      </m:r>
                      <m:r>
                        <a:rPr lang="en-US" b="0" i="1" smtClean="0">
                          <a:latin typeface="Cambria Math" panose="02040503050406030204" pitchFamily="18" charset="0"/>
                          <a:ea typeface="Cambria Math" panose="02040503050406030204" pitchFamily="18" charset="0"/>
                        </a:rPr>
                        <m:t>𝑚</m:t>
                      </m:r>
                    </m:oMath>
                  </m:oMathPara>
                </a14:m>
                <a:endParaRPr lang="en-US" dirty="0"/>
              </a:p>
            </p:txBody>
          </p:sp>
        </mc:Choice>
        <mc:Fallback xmlns="">
          <p:sp>
            <p:nvSpPr>
              <p:cNvPr id="12" name="TextBox 11">
                <a:extLst>
                  <a:ext uri="{FF2B5EF4-FFF2-40B4-BE49-F238E27FC236}">
                    <a16:creationId xmlns:a16="http://schemas.microsoft.com/office/drawing/2014/main" id="{4C145974-5B10-C34E-A796-3C6795C6B1BA}"/>
                  </a:ext>
                </a:extLst>
              </p:cNvPr>
              <p:cNvSpPr txBox="1">
                <a:spLocks noRot="1" noChangeAspect="1" noMove="1" noResize="1" noEditPoints="1" noAdjustHandles="1" noChangeArrowheads="1" noChangeShapeType="1" noTextEdit="1"/>
              </p:cNvSpPr>
              <p:nvPr/>
            </p:nvSpPr>
            <p:spPr>
              <a:xfrm>
                <a:off x="3516087" y="6044211"/>
                <a:ext cx="6222273" cy="324191"/>
              </a:xfrm>
              <a:prstGeom prst="rect">
                <a:avLst/>
              </a:prstGeom>
              <a:blipFill>
                <a:blip r:embed="rId5"/>
                <a:stretch>
                  <a:fillRect b="-23077"/>
                </a:stretch>
              </a:blipFill>
            </p:spPr>
            <p:txBody>
              <a:bodyPr/>
              <a:lstStyle/>
              <a:p>
                <a:r>
                  <a:rPr lang="en-US">
                    <a:noFill/>
                  </a:rPr>
                  <a:t> </a:t>
                </a:r>
              </a:p>
            </p:txBody>
          </p:sp>
        </mc:Fallback>
      </mc:AlternateContent>
      <p:cxnSp>
        <p:nvCxnSpPr>
          <p:cNvPr id="14" name="Straight Arrow Connector 13">
            <a:extLst>
              <a:ext uri="{FF2B5EF4-FFF2-40B4-BE49-F238E27FC236}">
                <a16:creationId xmlns:a16="http://schemas.microsoft.com/office/drawing/2014/main" id="{5127C46E-2C85-A14D-985F-BB4EA6DD06BD}"/>
              </a:ext>
            </a:extLst>
          </p:cNvPr>
          <p:cNvCxnSpPr/>
          <p:nvPr/>
        </p:nvCxnSpPr>
        <p:spPr>
          <a:xfrm>
            <a:off x="2760618" y="6214529"/>
            <a:ext cx="659674" cy="1"/>
          </a:xfrm>
          <a:prstGeom prst="straightConnector1">
            <a:avLst/>
          </a:prstGeom>
          <a:ln>
            <a:solidFill>
              <a:srgbClr val="7030A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42712394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76C660BB-F3B0-EC4B-946D-278DCD5F808B}"/>
              </a:ext>
            </a:extLst>
          </p:cNvPr>
          <p:cNvSpPr txBox="1"/>
          <p:nvPr/>
        </p:nvSpPr>
        <p:spPr>
          <a:xfrm>
            <a:off x="277906" y="197224"/>
            <a:ext cx="11116235" cy="892552"/>
          </a:xfrm>
          <a:prstGeom prst="rect">
            <a:avLst/>
          </a:prstGeom>
          <a:noFill/>
        </p:spPr>
        <p:txBody>
          <a:bodyPr wrap="square" rtlCol="0">
            <a:spAutoFit/>
          </a:bodyPr>
          <a:lstStyle/>
          <a:p>
            <a:r>
              <a:rPr lang="en-US" sz="2600" dirty="0">
                <a:latin typeface="Times New Roman" panose="02020603050405020304" pitchFamily="18" charset="0"/>
                <a:cs typeface="Times New Roman" panose="02020603050405020304" pitchFamily="18" charset="0"/>
              </a:rPr>
              <a:t>Motion in 2D</a:t>
            </a:r>
          </a:p>
          <a:p>
            <a:r>
              <a:rPr lang="en-US" sz="2600" dirty="0">
                <a:latin typeface="Times New Roman" panose="02020603050405020304" pitchFamily="18" charset="0"/>
                <a:cs typeface="Times New Roman" panose="02020603050405020304" pitchFamily="18" charset="0"/>
              </a:rPr>
              <a:t>	- projectile motion</a:t>
            </a:r>
          </a:p>
        </p:txBody>
      </p:sp>
      <p:sp>
        <p:nvSpPr>
          <p:cNvPr id="3" name="Rectangle 2">
            <a:extLst>
              <a:ext uri="{FF2B5EF4-FFF2-40B4-BE49-F238E27FC236}">
                <a16:creationId xmlns:a16="http://schemas.microsoft.com/office/drawing/2014/main" id="{80C3E9F0-C323-B340-B34A-78F739CE9A69}"/>
              </a:ext>
            </a:extLst>
          </p:cNvPr>
          <p:cNvSpPr/>
          <p:nvPr/>
        </p:nvSpPr>
        <p:spPr>
          <a:xfrm>
            <a:off x="277906" y="1235929"/>
            <a:ext cx="3012363" cy="369332"/>
          </a:xfrm>
          <a:prstGeom prst="rect">
            <a:avLst/>
          </a:prstGeom>
        </p:spPr>
        <p:txBody>
          <a:bodyPr wrap="none">
            <a:spAutoFit/>
          </a:bodyPr>
          <a:lstStyle/>
          <a:p>
            <a:r>
              <a:rPr lang="en-US" dirty="0">
                <a:latin typeface="Times New Roman" panose="02020603050405020304" pitchFamily="18" charset="0"/>
                <a:cs typeface="Times New Roman" panose="02020603050405020304" pitchFamily="18" charset="0"/>
              </a:rPr>
              <a:t>Example 7 solution continued:</a:t>
            </a:r>
          </a:p>
        </p:txBody>
      </p:sp>
      <p:sp>
        <p:nvSpPr>
          <p:cNvPr id="2" name="Rectangle 1">
            <a:extLst>
              <a:ext uri="{FF2B5EF4-FFF2-40B4-BE49-F238E27FC236}">
                <a16:creationId xmlns:a16="http://schemas.microsoft.com/office/drawing/2014/main" id="{D2EE59C1-1AC8-364B-8502-D8C379B35951}"/>
              </a:ext>
            </a:extLst>
          </p:cNvPr>
          <p:cNvSpPr/>
          <p:nvPr/>
        </p:nvSpPr>
        <p:spPr>
          <a:xfrm>
            <a:off x="277905" y="1904052"/>
            <a:ext cx="11116235" cy="1323439"/>
          </a:xfrm>
          <a:prstGeom prst="rect">
            <a:avLst/>
          </a:prstGeom>
        </p:spPr>
        <p:txBody>
          <a:bodyPr wrap="square">
            <a:spAutoFit/>
          </a:bodyPr>
          <a:lstStyle/>
          <a:p>
            <a:pPr marL="285750" marR="0" lvl="0" indent="-285750">
              <a:spcBef>
                <a:spcPts val="0"/>
              </a:spcBef>
              <a:spcAft>
                <a:spcPts val="0"/>
              </a:spcAft>
              <a:buFont typeface="Arial" panose="020B0604020202020204" pitchFamily="34" charset="0"/>
              <a:buChar char="•"/>
            </a:pPr>
            <a:r>
              <a:rPr lang="en-US" dirty="0">
                <a:latin typeface="Times New Roman" panose="02020603050405020304" pitchFamily="18" charset="0"/>
                <a:ea typeface="Times New Roman" panose="02020603050405020304" pitchFamily="18" charset="0"/>
              </a:rPr>
              <a:t>To determine your free-fall velocity, in both magnitude and direction just before you </a:t>
            </a:r>
            <a:r>
              <a:rPr lang="en-US" sz="2000" dirty="0">
                <a:latin typeface="Times New Roman" panose="02020603050405020304" pitchFamily="18" charset="0"/>
                <a:ea typeface="Times New Roman" panose="02020603050405020304" pitchFamily="18" charset="0"/>
              </a:rPr>
              <a:t>open your parachute, we use the time-dependent velocity equations in the horizontal and vertical directions.  Then knowing the components of the velocity, we can use the Pythagorean theorem to determine the magnitude of the final velocity and some trigonometry to determine the angle. </a:t>
            </a:r>
            <a:endParaRPr lang="en-US" sz="2000" dirty="0">
              <a:effectLst/>
              <a:latin typeface="Times New Roman" panose="02020603050405020304" pitchFamily="18" charset="0"/>
              <a:ea typeface="Times New Roman" panose="02020603050405020304" pitchFamily="18" charset="0"/>
            </a:endParaRPr>
          </a:p>
        </p:txBody>
      </p:sp>
      <mc:AlternateContent xmlns:mc="http://schemas.openxmlformats.org/markup-compatibility/2006" xmlns:a14="http://schemas.microsoft.com/office/drawing/2010/main">
        <mc:Choice Requires="a14">
          <p:sp>
            <p:nvSpPr>
              <p:cNvPr id="5" name="TextBox 4">
                <a:extLst>
                  <a:ext uri="{FF2B5EF4-FFF2-40B4-BE49-F238E27FC236}">
                    <a16:creationId xmlns:a16="http://schemas.microsoft.com/office/drawing/2014/main" id="{07803E70-B3EA-4345-9F7A-B544203C28D9}"/>
                  </a:ext>
                </a:extLst>
              </p:cNvPr>
              <p:cNvSpPr txBox="1"/>
              <p:nvPr/>
            </p:nvSpPr>
            <p:spPr>
              <a:xfrm>
                <a:off x="691683" y="4402259"/>
                <a:ext cx="3419462" cy="305340"/>
              </a:xfrm>
              <a:prstGeom prst="rect">
                <a:avLst/>
              </a:prstGeom>
              <a:noFill/>
            </p:spPr>
            <p:txBody>
              <a:bodyPr wrap="none" lIns="0" tIns="0" rIns="0" bIns="0" rtlCol="0">
                <a:spAutoFit/>
              </a:bodyPr>
              <a:lstStyle/>
              <a:p>
                <a:pPr/>
                <a14:m>
                  <m:oMathPara xmlns:m="http://schemas.openxmlformats.org/officeDocument/2006/math">
                    <m:o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𝑣</m:t>
                          </m:r>
                        </m:e>
                        <m:sub>
                          <m:r>
                            <a:rPr lang="en-US" b="0" i="1" smtClean="0">
                              <a:latin typeface="Cambria Math" panose="02040503050406030204" pitchFamily="18" charset="0"/>
                            </a:rPr>
                            <m:t>𝑓𝑥</m:t>
                          </m:r>
                        </m:sub>
                      </m:sSub>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𝑣</m:t>
                          </m:r>
                        </m:e>
                        <m:sub>
                          <m:r>
                            <a:rPr lang="en-US" b="0" i="1" smtClean="0">
                              <a:latin typeface="Cambria Math" panose="02040503050406030204" pitchFamily="18" charset="0"/>
                            </a:rPr>
                            <m:t>𝑖𝑥</m:t>
                          </m:r>
                        </m:sub>
                      </m:sSub>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𝑎</m:t>
                          </m:r>
                        </m:e>
                        <m:sub>
                          <m:r>
                            <a:rPr lang="en-US" b="0" i="1" smtClean="0">
                              <a:latin typeface="Cambria Math" panose="02040503050406030204" pitchFamily="18" charset="0"/>
                            </a:rPr>
                            <m:t>𝑥</m:t>
                          </m:r>
                        </m:sub>
                      </m:sSub>
                      <m:r>
                        <a:rPr lang="en-US" b="0" i="1" smtClean="0">
                          <a:latin typeface="Cambria Math" panose="02040503050406030204" pitchFamily="18" charset="0"/>
                        </a:rPr>
                        <m:t>𝑡</m:t>
                      </m:r>
                      <m:r>
                        <a:rPr lang="en-US" b="0" i="1" smtClean="0">
                          <a:latin typeface="Cambria Math" panose="02040503050406030204" pitchFamily="18" charset="0"/>
                          <a:ea typeface="Cambria Math" panose="02040503050406030204" pitchFamily="18" charset="0"/>
                        </a:rPr>
                        <m:t>→</m:t>
                      </m:r>
                      <m:sSub>
                        <m:sSubPr>
                          <m:ctrlPr>
                            <a:rPr lang="en-US" i="1">
                              <a:latin typeface="Cambria Math" panose="02040503050406030204" pitchFamily="18" charset="0"/>
                            </a:rPr>
                          </m:ctrlPr>
                        </m:sSubPr>
                        <m:e>
                          <m:r>
                            <a:rPr lang="en-US" i="1">
                              <a:latin typeface="Cambria Math" panose="02040503050406030204" pitchFamily="18" charset="0"/>
                            </a:rPr>
                            <m:t>𝑣</m:t>
                          </m:r>
                        </m:e>
                        <m:sub>
                          <m:r>
                            <a:rPr lang="en-US" i="1">
                              <a:latin typeface="Cambria Math" panose="02040503050406030204" pitchFamily="18" charset="0"/>
                            </a:rPr>
                            <m:t>𝑓𝑥</m:t>
                          </m:r>
                        </m:sub>
                      </m:sSub>
                      <m:r>
                        <a:rPr lang="en-US" i="1">
                          <a:latin typeface="Cambria Math" panose="02040503050406030204" pitchFamily="18" charset="0"/>
                        </a:rPr>
                        <m:t>=</m:t>
                      </m:r>
                      <m:sSub>
                        <m:sSubPr>
                          <m:ctrlPr>
                            <a:rPr lang="en-US" i="1">
                              <a:latin typeface="Cambria Math" panose="02040503050406030204" pitchFamily="18" charset="0"/>
                            </a:rPr>
                          </m:ctrlPr>
                        </m:sSubPr>
                        <m:e>
                          <m:r>
                            <a:rPr lang="en-US" i="1">
                              <a:latin typeface="Cambria Math" panose="02040503050406030204" pitchFamily="18" charset="0"/>
                            </a:rPr>
                            <m:t>𝑣</m:t>
                          </m:r>
                        </m:e>
                        <m:sub>
                          <m:r>
                            <a:rPr lang="en-US" i="1">
                              <a:latin typeface="Cambria Math" panose="02040503050406030204" pitchFamily="18" charset="0"/>
                            </a:rPr>
                            <m:t>𝑖𝑥</m:t>
                          </m:r>
                        </m:sub>
                      </m:sSub>
                      <m:r>
                        <a:rPr lang="en-US" b="0" i="1" smtClean="0">
                          <a:latin typeface="Cambria Math" panose="02040503050406030204" pitchFamily="18" charset="0"/>
                        </a:rPr>
                        <m:t>=4</m:t>
                      </m:r>
                      <m:box>
                        <m:boxPr>
                          <m:ctrlPr>
                            <a:rPr lang="en-US" b="0" i="1" smtClean="0">
                              <a:latin typeface="Cambria Math" panose="02040503050406030204" pitchFamily="18" charset="0"/>
                            </a:rPr>
                          </m:ctrlPr>
                        </m:boxPr>
                        <m:e>
                          <m:f>
                            <m:fPr>
                              <m:ctrlPr>
                                <a:rPr lang="en-US" b="0" i="1" smtClean="0">
                                  <a:latin typeface="Cambria Math" panose="02040503050406030204" pitchFamily="18" charset="0"/>
                                </a:rPr>
                              </m:ctrlPr>
                            </m:fPr>
                            <m:num>
                              <m:r>
                                <a:rPr lang="en-US" b="0" i="1" smtClean="0">
                                  <a:latin typeface="Cambria Math" panose="02040503050406030204" pitchFamily="18" charset="0"/>
                                </a:rPr>
                                <m:t>𝑚</m:t>
                              </m:r>
                            </m:num>
                            <m:den>
                              <m:r>
                                <a:rPr lang="en-US" b="0" i="1" smtClean="0">
                                  <a:latin typeface="Cambria Math" panose="02040503050406030204" pitchFamily="18" charset="0"/>
                                </a:rPr>
                                <m:t>𝑠</m:t>
                              </m:r>
                            </m:den>
                          </m:f>
                        </m:e>
                      </m:box>
                    </m:oMath>
                  </m:oMathPara>
                </a14:m>
                <a:endParaRPr lang="en-US" dirty="0"/>
              </a:p>
            </p:txBody>
          </p:sp>
        </mc:Choice>
        <mc:Fallback xmlns="">
          <p:sp>
            <p:nvSpPr>
              <p:cNvPr id="5" name="TextBox 4">
                <a:extLst>
                  <a:ext uri="{FF2B5EF4-FFF2-40B4-BE49-F238E27FC236}">
                    <a16:creationId xmlns:a16="http://schemas.microsoft.com/office/drawing/2014/main" id="{07803E70-B3EA-4345-9F7A-B544203C28D9}"/>
                  </a:ext>
                </a:extLst>
              </p:cNvPr>
              <p:cNvSpPr txBox="1">
                <a:spLocks noRot="1" noChangeAspect="1" noMove="1" noResize="1" noEditPoints="1" noAdjustHandles="1" noChangeArrowheads="1" noChangeShapeType="1" noTextEdit="1"/>
              </p:cNvSpPr>
              <p:nvPr/>
            </p:nvSpPr>
            <p:spPr>
              <a:xfrm>
                <a:off x="691683" y="4402259"/>
                <a:ext cx="3419462" cy="305340"/>
              </a:xfrm>
              <a:prstGeom prst="rect">
                <a:avLst/>
              </a:prstGeom>
              <a:blipFill>
                <a:blip r:embed="rId2"/>
                <a:stretch>
                  <a:fillRect l="-369" b="-20000"/>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6" name="TextBox 5">
                <a:extLst>
                  <a:ext uri="{FF2B5EF4-FFF2-40B4-BE49-F238E27FC236}">
                    <a16:creationId xmlns:a16="http://schemas.microsoft.com/office/drawing/2014/main" id="{B6C75DF0-A6B9-0043-B242-0CD40DB175A1}"/>
                  </a:ext>
                </a:extLst>
              </p:cNvPr>
              <p:cNvSpPr txBox="1"/>
              <p:nvPr/>
            </p:nvSpPr>
            <p:spPr>
              <a:xfrm>
                <a:off x="691685" y="5289270"/>
                <a:ext cx="5182380" cy="323422"/>
              </a:xfrm>
              <a:prstGeom prst="rect">
                <a:avLst/>
              </a:prstGeom>
              <a:noFill/>
            </p:spPr>
            <p:txBody>
              <a:bodyPr wrap="none" lIns="0" tIns="0" rIns="0" bIns="0" rtlCol="0">
                <a:spAutoFit/>
              </a:bodyPr>
              <a:lstStyle/>
              <a:p>
                <a:pPr/>
                <a14:m>
                  <m:oMathPara xmlns:m="http://schemas.openxmlformats.org/officeDocument/2006/math">
                    <m:o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𝑣</m:t>
                          </m:r>
                        </m:e>
                        <m:sub>
                          <m:r>
                            <a:rPr lang="en-US" b="0" i="1" smtClean="0">
                              <a:latin typeface="Cambria Math" panose="02040503050406030204" pitchFamily="18" charset="0"/>
                            </a:rPr>
                            <m:t>𝑓𝑦</m:t>
                          </m:r>
                        </m:sub>
                      </m:sSub>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𝑣</m:t>
                          </m:r>
                        </m:e>
                        <m:sub>
                          <m:r>
                            <a:rPr lang="en-US" b="0" i="1" smtClean="0">
                              <a:latin typeface="Cambria Math" panose="02040503050406030204" pitchFamily="18" charset="0"/>
                            </a:rPr>
                            <m:t>𝑖𝑦</m:t>
                          </m:r>
                        </m:sub>
                      </m:sSub>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𝑎</m:t>
                          </m:r>
                        </m:e>
                        <m:sub>
                          <m:r>
                            <a:rPr lang="en-US" b="0" i="1" smtClean="0">
                              <a:latin typeface="Cambria Math" panose="02040503050406030204" pitchFamily="18" charset="0"/>
                            </a:rPr>
                            <m:t>𝑦</m:t>
                          </m:r>
                        </m:sub>
                      </m:sSub>
                      <m:r>
                        <a:rPr lang="en-US" b="0" i="1" smtClean="0">
                          <a:latin typeface="Cambria Math" panose="02040503050406030204" pitchFamily="18" charset="0"/>
                        </a:rPr>
                        <m:t>𝑡</m:t>
                      </m:r>
                      <m:r>
                        <a:rPr lang="en-US" b="0" i="1" smtClean="0">
                          <a:latin typeface="Cambria Math" panose="02040503050406030204" pitchFamily="18" charset="0"/>
                        </a:rPr>
                        <m:t>=−</m:t>
                      </m:r>
                      <m:r>
                        <a:rPr lang="en-US" b="0" i="1" smtClean="0">
                          <a:latin typeface="Cambria Math" panose="02040503050406030204" pitchFamily="18" charset="0"/>
                        </a:rPr>
                        <m:t>𝑔𝑡</m:t>
                      </m:r>
                      <m:r>
                        <a:rPr lang="en-US" b="0" i="1" smtClean="0">
                          <a:latin typeface="Cambria Math" panose="02040503050406030204" pitchFamily="18" charset="0"/>
                        </a:rPr>
                        <m:t>=−9.8</m:t>
                      </m:r>
                      <m:box>
                        <m:boxPr>
                          <m:ctrlPr>
                            <a:rPr lang="en-US" b="0" i="1" smtClean="0">
                              <a:latin typeface="Cambria Math" panose="02040503050406030204" pitchFamily="18" charset="0"/>
                            </a:rPr>
                          </m:ctrlPr>
                        </m:boxPr>
                        <m:e>
                          <m:f>
                            <m:fPr>
                              <m:ctrlPr>
                                <a:rPr lang="en-US" b="0" i="1" smtClean="0">
                                  <a:latin typeface="Cambria Math" panose="02040503050406030204" pitchFamily="18" charset="0"/>
                                </a:rPr>
                              </m:ctrlPr>
                            </m:fPr>
                            <m:num>
                              <m:r>
                                <a:rPr lang="en-US" b="0" i="1" smtClean="0">
                                  <a:latin typeface="Cambria Math" panose="02040503050406030204" pitchFamily="18" charset="0"/>
                                </a:rPr>
                                <m:t>𝑚</m:t>
                              </m:r>
                            </m:num>
                            <m:den>
                              <m:sSup>
                                <m:sSupPr>
                                  <m:ctrlPr>
                                    <a:rPr lang="en-US" b="0" i="1" smtClean="0">
                                      <a:latin typeface="Cambria Math" panose="02040503050406030204" pitchFamily="18" charset="0"/>
                                    </a:rPr>
                                  </m:ctrlPr>
                                </m:sSupPr>
                                <m:e>
                                  <m:r>
                                    <a:rPr lang="en-US" b="0" i="1" smtClean="0">
                                      <a:latin typeface="Cambria Math" panose="02040503050406030204" pitchFamily="18" charset="0"/>
                                    </a:rPr>
                                    <m:t>𝑠</m:t>
                                  </m:r>
                                </m:e>
                                <m:sup>
                                  <m:r>
                                    <a:rPr lang="en-US" b="0" i="1" smtClean="0">
                                      <a:latin typeface="Cambria Math" panose="02040503050406030204" pitchFamily="18" charset="0"/>
                                    </a:rPr>
                                    <m:t>2</m:t>
                                  </m:r>
                                </m:sup>
                              </m:sSup>
                            </m:den>
                          </m:f>
                        </m:e>
                      </m:box>
                      <m:r>
                        <a:rPr lang="en-US" b="0" i="1" smtClean="0">
                          <a:latin typeface="Cambria Math" panose="02040503050406030204" pitchFamily="18" charset="0"/>
                          <a:ea typeface="Cambria Math" panose="02040503050406030204" pitchFamily="18" charset="0"/>
                        </a:rPr>
                        <m:t>×12.3</m:t>
                      </m:r>
                      <m:r>
                        <a:rPr lang="en-US" b="0" i="1" smtClean="0">
                          <a:latin typeface="Cambria Math" panose="02040503050406030204" pitchFamily="18" charset="0"/>
                          <a:ea typeface="Cambria Math" panose="02040503050406030204" pitchFamily="18" charset="0"/>
                        </a:rPr>
                        <m:t>𝑠</m:t>
                      </m:r>
                      <m:r>
                        <a:rPr lang="en-US" b="0" i="1" smtClean="0">
                          <a:latin typeface="Cambria Math" panose="02040503050406030204" pitchFamily="18" charset="0"/>
                          <a:ea typeface="Cambria Math" panose="02040503050406030204" pitchFamily="18" charset="0"/>
                        </a:rPr>
                        <m:t>=−120.5</m:t>
                      </m:r>
                      <m:box>
                        <m:boxPr>
                          <m:ctrlPr>
                            <a:rPr lang="en-US" b="0" i="1" smtClean="0">
                              <a:latin typeface="Cambria Math" panose="02040503050406030204" pitchFamily="18" charset="0"/>
                              <a:ea typeface="Cambria Math" panose="02040503050406030204" pitchFamily="18" charset="0"/>
                            </a:rPr>
                          </m:ctrlPr>
                        </m:boxPr>
                        <m:e>
                          <m:f>
                            <m:fPr>
                              <m:ctrlPr>
                                <a:rPr lang="en-US" b="0" i="1" smtClean="0">
                                  <a:latin typeface="Cambria Math" panose="02040503050406030204" pitchFamily="18" charset="0"/>
                                  <a:ea typeface="Cambria Math" panose="02040503050406030204" pitchFamily="18" charset="0"/>
                                </a:rPr>
                              </m:ctrlPr>
                            </m:fPr>
                            <m:num>
                              <m:r>
                                <a:rPr lang="en-US" b="0" i="1" smtClean="0">
                                  <a:latin typeface="Cambria Math" panose="02040503050406030204" pitchFamily="18" charset="0"/>
                                  <a:ea typeface="Cambria Math" panose="02040503050406030204" pitchFamily="18" charset="0"/>
                                </a:rPr>
                                <m:t>𝑚</m:t>
                              </m:r>
                            </m:num>
                            <m:den>
                              <m:r>
                                <a:rPr lang="en-US" b="0" i="1" smtClean="0">
                                  <a:latin typeface="Cambria Math" panose="02040503050406030204" pitchFamily="18" charset="0"/>
                                  <a:ea typeface="Cambria Math" panose="02040503050406030204" pitchFamily="18" charset="0"/>
                                </a:rPr>
                                <m:t>𝑠</m:t>
                              </m:r>
                            </m:den>
                          </m:f>
                        </m:e>
                      </m:box>
                    </m:oMath>
                  </m:oMathPara>
                </a14:m>
                <a:endParaRPr lang="en-US" dirty="0"/>
              </a:p>
            </p:txBody>
          </p:sp>
        </mc:Choice>
        <mc:Fallback xmlns="">
          <p:sp>
            <p:nvSpPr>
              <p:cNvPr id="6" name="TextBox 5">
                <a:extLst>
                  <a:ext uri="{FF2B5EF4-FFF2-40B4-BE49-F238E27FC236}">
                    <a16:creationId xmlns:a16="http://schemas.microsoft.com/office/drawing/2014/main" id="{B6C75DF0-A6B9-0043-B242-0CD40DB175A1}"/>
                  </a:ext>
                </a:extLst>
              </p:cNvPr>
              <p:cNvSpPr txBox="1">
                <a:spLocks noRot="1" noChangeAspect="1" noMove="1" noResize="1" noEditPoints="1" noAdjustHandles="1" noChangeArrowheads="1" noChangeShapeType="1" noTextEdit="1"/>
              </p:cNvSpPr>
              <p:nvPr/>
            </p:nvSpPr>
            <p:spPr>
              <a:xfrm>
                <a:off x="691685" y="5289270"/>
                <a:ext cx="5182380" cy="323422"/>
              </a:xfrm>
              <a:prstGeom prst="rect">
                <a:avLst/>
              </a:prstGeom>
              <a:blipFill>
                <a:blip r:embed="rId3"/>
                <a:stretch>
                  <a:fillRect b="-14815"/>
                </a:stretch>
              </a:blipFill>
            </p:spPr>
            <p:txBody>
              <a:bodyPr/>
              <a:lstStyle/>
              <a:p>
                <a:r>
                  <a:rPr lang="en-US">
                    <a:noFill/>
                  </a:rPr>
                  <a:t> </a:t>
                </a:r>
              </a:p>
            </p:txBody>
          </p:sp>
        </mc:Fallback>
      </mc:AlternateContent>
      <p:grpSp>
        <p:nvGrpSpPr>
          <p:cNvPr id="12" name="Group 11">
            <a:extLst>
              <a:ext uri="{FF2B5EF4-FFF2-40B4-BE49-F238E27FC236}">
                <a16:creationId xmlns:a16="http://schemas.microsoft.com/office/drawing/2014/main" id="{4723A71D-E20E-CD4E-9EB4-301B426E4227}"/>
              </a:ext>
            </a:extLst>
          </p:cNvPr>
          <p:cNvGrpSpPr/>
          <p:nvPr/>
        </p:nvGrpSpPr>
        <p:grpSpPr>
          <a:xfrm>
            <a:off x="5874065" y="3944983"/>
            <a:ext cx="973897" cy="1759149"/>
            <a:chOff x="5874065" y="3944983"/>
            <a:chExt cx="973897" cy="1759149"/>
          </a:xfrm>
        </p:grpSpPr>
        <p:sp>
          <p:nvSpPr>
            <p:cNvPr id="7" name="Right Brace 6">
              <a:extLst>
                <a:ext uri="{FF2B5EF4-FFF2-40B4-BE49-F238E27FC236}">
                  <a16:creationId xmlns:a16="http://schemas.microsoft.com/office/drawing/2014/main" id="{1FC95FE3-1EC3-0D4F-B5D2-1509A696F897}"/>
                </a:ext>
              </a:extLst>
            </p:cNvPr>
            <p:cNvSpPr/>
            <p:nvPr/>
          </p:nvSpPr>
          <p:spPr>
            <a:xfrm>
              <a:off x="5874065" y="3944983"/>
              <a:ext cx="457200" cy="1759149"/>
            </a:xfrm>
            <a:prstGeom prst="rightBrace">
              <a:avLst/>
            </a:prstGeom>
            <a:ln>
              <a:solidFill>
                <a:srgbClr val="7030A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cxnSp>
          <p:nvCxnSpPr>
            <p:cNvPr id="9" name="Straight Arrow Connector 8">
              <a:extLst>
                <a:ext uri="{FF2B5EF4-FFF2-40B4-BE49-F238E27FC236}">
                  <a16:creationId xmlns:a16="http://schemas.microsoft.com/office/drawing/2014/main" id="{E4D3A078-25D5-8145-A171-3AC5A407A856}"/>
                </a:ext>
              </a:extLst>
            </p:cNvPr>
            <p:cNvCxnSpPr>
              <a:cxnSpLocks/>
            </p:cNvCxnSpPr>
            <p:nvPr/>
          </p:nvCxnSpPr>
          <p:spPr>
            <a:xfrm flipV="1">
              <a:off x="6331265" y="4519749"/>
              <a:ext cx="516697" cy="304808"/>
            </a:xfrm>
            <a:prstGeom prst="straightConnector1">
              <a:avLst/>
            </a:prstGeom>
            <a:ln>
              <a:solidFill>
                <a:srgbClr val="7030A0"/>
              </a:solidFill>
              <a:tailEnd type="triangle"/>
            </a:ln>
          </p:spPr>
          <p:style>
            <a:lnRef idx="1">
              <a:schemeClr val="accent1"/>
            </a:lnRef>
            <a:fillRef idx="0">
              <a:schemeClr val="accent1"/>
            </a:fillRef>
            <a:effectRef idx="0">
              <a:schemeClr val="accent1"/>
            </a:effectRef>
            <a:fontRef idx="minor">
              <a:schemeClr val="tx1"/>
            </a:fontRef>
          </p:style>
        </p:cxnSp>
        <p:cxnSp>
          <p:nvCxnSpPr>
            <p:cNvPr id="10" name="Straight Arrow Connector 9">
              <a:extLst>
                <a:ext uri="{FF2B5EF4-FFF2-40B4-BE49-F238E27FC236}">
                  <a16:creationId xmlns:a16="http://schemas.microsoft.com/office/drawing/2014/main" id="{830A2FF9-9E8A-8B49-8DDB-D62098C0400A}"/>
                </a:ext>
              </a:extLst>
            </p:cNvPr>
            <p:cNvCxnSpPr>
              <a:cxnSpLocks/>
            </p:cNvCxnSpPr>
            <p:nvPr/>
          </p:nvCxnSpPr>
          <p:spPr>
            <a:xfrm>
              <a:off x="6309560" y="4824557"/>
              <a:ext cx="538402" cy="292069"/>
            </a:xfrm>
            <a:prstGeom prst="straightConnector1">
              <a:avLst/>
            </a:prstGeom>
            <a:ln>
              <a:solidFill>
                <a:srgbClr val="7030A0"/>
              </a:solidFill>
              <a:tailEnd type="triangle"/>
            </a:ln>
          </p:spPr>
          <p:style>
            <a:lnRef idx="1">
              <a:schemeClr val="accent1"/>
            </a:lnRef>
            <a:fillRef idx="0">
              <a:schemeClr val="accent1"/>
            </a:fillRef>
            <a:effectRef idx="0">
              <a:schemeClr val="accent1"/>
            </a:effectRef>
            <a:fontRef idx="minor">
              <a:schemeClr val="tx1"/>
            </a:fontRef>
          </p:style>
        </p:cxnSp>
      </p:grpSp>
      <p:sp>
        <p:nvSpPr>
          <p:cNvPr id="13" name="TextBox 12">
            <a:extLst>
              <a:ext uri="{FF2B5EF4-FFF2-40B4-BE49-F238E27FC236}">
                <a16:creationId xmlns:a16="http://schemas.microsoft.com/office/drawing/2014/main" id="{37586FF8-02C5-DB4F-A7F8-42E9E9F53C86}"/>
              </a:ext>
            </a:extLst>
          </p:cNvPr>
          <p:cNvSpPr txBox="1"/>
          <p:nvPr/>
        </p:nvSpPr>
        <p:spPr>
          <a:xfrm>
            <a:off x="691683" y="3919826"/>
            <a:ext cx="4224571" cy="338554"/>
          </a:xfrm>
          <a:prstGeom prst="rect">
            <a:avLst/>
          </a:prstGeom>
          <a:noFill/>
        </p:spPr>
        <p:txBody>
          <a:bodyPr wrap="square" rtlCol="0">
            <a:spAutoFit/>
          </a:bodyPr>
          <a:lstStyle/>
          <a:p>
            <a:r>
              <a:rPr lang="en-US" sz="1600" dirty="0">
                <a:latin typeface="Times New Roman" panose="02020603050405020304" pitchFamily="18" charset="0"/>
                <a:cs typeface="Times New Roman" panose="02020603050405020304" pitchFamily="18" charset="0"/>
              </a:rPr>
              <a:t>Time-dependent x-component of velocity</a:t>
            </a:r>
          </a:p>
        </p:txBody>
      </p:sp>
      <p:sp>
        <p:nvSpPr>
          <p:cNvPr id="14" name="TextBox 13">
            <a:extLst>
              <a:ext uri="{FF2B5EF4-FFF2-40B4-BE49-F238E27FC236}">
                <a16:creationId xmlns:a16="http://schemas.microsoft.com/office/drawing/2014/main" id="{5975E4D7-B8C3-4142-ABB7-669957FE9DAE}"/>
              </a:ext>
            </a:extLst>
          </p:cNvPr>
          <p:cNvSpPr txBox="1"/>
          <p:nvPr/>
        </p:nvSpPr>
        <p:spPr>
          <a:xfrm>
            <a:off x="691683" y="4887636"/>
            <a:ext cx="4224571" cy="338554"/>
          </a:xfrm>
          <a:prstGeom prst="rect">
            <a:avLst/>
          </a:prstGeom>
          <a:noFill/>
        </p:spPr>
        <p:txBody>
          <a:bodyPr wrap="square" rtlCol="0">
            <a:spAutoFit/>
          </a:bodyPr>
          <a:lstStyle/>
          <a:p>
            <a:r>
              <a:rPr lang="en-US" sz="1600" dirty="0">
                <a:latin typeface="Times New Roman" panose="02020603050405020304" pitchFamily="18" charset="0"/>
                <a:cs typeface="Times New Roman" panose="02020603050405020304" pitchFamily="18" charset="0"/>
              </a:rPr>
              <a:t>Time-dependent y-component of velocity</a:t>
            </a:r>
          </a:p>
        </p:txBody>
      </p:sp>
      <p:sp>
        <p:nvSpPr>
          <p:cNvPr id="15" name="TextBox 14">
            <a:extLst>
              <a:ext uri="{FF2B5EF4-FFF2-40B4-BE49-F238E27FC236}">
                <a16:creationId xmlns:a16="http://schemas.microsoft.com/office/drawing/2014/main" id="{FC562020-C1DD-264E-B809-753D1394B172}"/>
              </a:ext>
            </a:extLst>
          </p:cNvPr>
          <p:cNvSpPr txBox="1"/>
          <p:nvPr/>
        </p:nvSpPr>
        <p:spPr>
          <a:xfrm>
            <a:off x="7832712" y="3775706"/>
            <a:ext cx="2552260" cy="338554"/>
          </a:xfrm>
          <a:prstGeom prst="rect">
            <a:avLst/>
          </a:prstGeom>
          <a:noFill/>
        </p:spPr>
        <p:txBody>
          <a:bodyPr wrap="square" rtlCol="0">
            <a:spAutoFit/>
          </a:bodyPr>
          <a:lstStyle/>
          <a:p>
            <a:r>
              <a:rPr lang="en-US" sz="1600" dirty="0">
                <a:latin typeface="Times New Roman" panose="02020603050405020304" pitchFamily="18" charset="0"/>
                <a:cs typeface="Times New Roman" panose="02020603050405020304" pitchFamily="18" charset="0"/>
              </a:rPr>
              <a:t>Magnitude of the velocity</a:t>
            </a:r>
          </a:p>
        </p:txBody>
      </p:sp>
      <p:sp>
        <p:nvSpPr>
          <p:cNvPr id="16" name="TextBox 15">
            <a:extLst>
              <a:ext uri="{FF2B5EF4-FFF2-40B4-BE49-F238E27FC236}">
                <a16:creationId xmlns:a16="http://schemas.microsoft.com/office/drawing/2014/main" id="{AFD28AE4-8790-5144-8A5F-427C3917F3A8}"/>
              </a:ext>
            </a:extLst>
          </p:cNvPr>
          <p:cNvSpPr txBox="1"/>
          <p:nvPr/>
        </p:nvSpPr>
        <p:spPr>
          <a:xfrm>
            <a:off x="7832712" y="4913115"/>
            <a:ext cx="2552260" cy="338554"/>
          </a:xfrm>
          <a:prstGeom prst="rect">
            <a:avLst/>
          </a:prstGeom>
          <a:noFill/>
        </p:spPr>
        <p:txBody>
          <a:bodyPr wrap="square" rtlCol="0">
            <a:spAutoFit/>
          </a:bodyPr>
          <a:lstStyle/>
          <a:p>
            <a:r>
              <a:rPr lang="en-US" sz="1600" dirty="0">
                <a:latin typeface="Times New Roman" panose="02020603050405020304" pitchFamily="18" charset="0"/>
                <a:cs typeface="Times New Roman" panose="02020603050405020304" pitchFamily="18" charset="0"/>
              </a:rPr>
              <a:t>Direction of the velocity</a:t>
            </a:r>
          </a:p>
        </p:txBody>
      </p:sp>
      <mc:AlternateContent xmlns:mc="http://schemas.openxmlformats.org/markup-compatibility/2006" xmlns:a14="http://schemas.microsoft.com/office/drawing/2010/main">
        <mc:Choice Requires="a14">
          <p:sp>
            <p:nvSpPr>
              <p:cNvPr id="17" name="TextBox 16">
                <a:extLst>
                  <a:ext uri="{FF2B5EF4-FFF2-40B4-BE49-F238E27FC236}">
                    <a16:creationId xmlns:a16="http://schemas.microsoft.com/office/drawing/2014/main" id="{695A1B52-26B2-264E-BEC4-798F784454E0}"/>
                  </a:ext>
                </a:extLst>
              </p:cNvPr>
              <p:cNvSpPr txBox="1"/>
              <p:nvPr/>
            </p:nvSpPr>
            <p:spPr>
              <a:xfrm>
                <a:off x="6954583" y="4127007"/>
                <a:ext cx="4677883" cy="535468"/>
              </a:xfrm>
              <a:prstGeom prst="rect">
                <a:avLst/>
              </a:prstGeom>
              <a:noFill/>
            </p:spPr>
            <p:txBody>
              <a:bodyPr wrap="none" lIns="0" tIns="0" rIns="0" bIns="0" rtlCol="0">
                <a:spAutoFit/>
              </a:bodyPr>
              <a:lstStyle/>
              <a:p>
                <a:pPr/>
                <a14:m>
                  <m:oMathPara xmlns:m="http://schemas.openxmlformats.org/officeDocument/2006/math">
                    <m:oMath>
                      <m:sSub>
                        <m:sSubPr>
                          <m:ctrlPr>
                            <a:rPr lang="en-US" sz="1600" b="0" i="1" smtClean="0">
                              <a:latin typeface="Cambria Math" panose="02040503050406030204" pitchFamily="18" charset="0"/>
                            </a:rPr>
                          </m:ctrlPr>
                        </m:sSubPr>
                        <m:e>
                          <m:r>
                            <a:rPr lang="en-US" sz="1600" b="0" i="1" smtClean="0">
                              <a:latin typeface="Cambria Math" panose="02040503050406030204" pitchFamily="18" charset="0"/>
                            </a:rPr>
                            <m:t>𝑣</m:t>
                          </m:r>
                        </m:e>
                        <m:sub>
                          <m:r>
                            <a:rPr lang="en-US" sz="1600" b="0" i="1" smtClean="0">
                              <a:latin typeface="Cambria Math" panose="02040503050406030204" pitchFamily="18" charset="0"/>
                            </a:rPr>
                            <m:t>𝑓</m:t>
                          </m:r>
                        </m:sub>
                      </m:sSub>
                      <m:r>
                        <a:rPr lang="en-US" sz="1600" b="0" i="1" smtClean="0">
                          <a:latin typeface="Cambria Math" panose="02040503050406030204" pitchFamily="18" charset="0"/>
                        </a:rPr>
                        <m:t>=</m:t>
                      </m:r>
                      <m:rad>
                        <m:radPr>
                          <m:degHide m:val="on"/>
                          <m:ctrlPr>
                            <a:rPr lang="en-US" sz="1600" b="0" i="1" smtClean="0">
                              <a:latin typeface="Cambria Math" panose="02040503050406030204" pitchFamily="18" charset="0"/>
                            </a:rPr>
                          </m:ctrlPr>
                        </m:radPr>
                        <m:deg/>
                        <m:e>
                          <m:sSubSup>
                            <m:sSubSupPr>
                              <m:ctrlPr>
                                <a:rPr lang="en-US" sz="1600" b="0" i="1" smtClean="0">
                                  <a:latin typeface="Cambria Math" panose="02040503050406030204" pitchFamily="18" charset="0"/>
                                </a:rPr>
                              </m:ctrlPr>
                            </m:sSubSupPr>
                            <m:e>
                              <m:r>
                                <a:rPr lang="en-US" sz="1600" b="0" i="1" smtClean="0">
                                  <a:latin typeface="Cambria Math" panose="02040503050406030204" pitchFamily="18" charset="0"/>
                                </a:rPr>
                                <m:t>𝑣</m:t>
                              </m:r>
                            </m:e>
                            <m:sub>
                              <m:r>
                                <a:rPr lang="en-US" sz="1600" b="0" i="1" smtClean="0">
                                  <a:latin typeface="Cambria Math" panose="02040503050406030204" pitchFamily="18" charset="0"/>
                                </a:rPr>
                                <m:t>𝑓𝑥</m:t>
                              </m:r>
                            </m:sub>
                            <m:sup>
                              <m:r>
                                <a:rPr lang="en-US" sz="1600" b="0" i="1" smtClean="0">
                                  <a:latin typeface="Cambria Math" panose="02040503050406030204" pitchFamily="18" charset="0"/>
                                </a:rPr>
                                <m:t>2</m:t>
                              </m:r>
                            </m:sup>
                          </m:sSubSup>
                          <m:r>
                            <a:rPr lang="en-US" sz="1600" b="0" i="1" smtClean="0">
                              <a:latin typeface="Cambria Math" panose="02040503050406030204" pitchFamily="18" charset="0"/>
                            </a:rPr>
                            <m:t>+</m:t>
                          </m:r>
                          <m:sSubSup>
                            <m:sSubSupPr>
                              <m:ctrlPr>
                                <a:rPr lang="en-US" sz="1600" b="0" i="1" smtClean="0">
                                  <a:latin typeface="Cambria Math" panose="02040503050406030204" pitchFamily="18" charset="0"/>
                                </a:rPr>
                              </m:ctrlPr>
                            </m:sSubSupPr>
                            <m:e>
                              <m:r>
                                <a:rPr lang="en-US" sz="1600" b="0" i="1" smtClean="0">
                                  <a:latin typeface="Cambria Math" panose="02040503050406030204" pitchFamily="18" charset="0"/>
                                </a:rPr>
                                <m:t>𝑣</m:t>
                              </m:r>
                            </m:e>
                            <m:sub>
                              <m:r>
                                <a:rPr lang="en-US" sz="1600" b="0" i="1" smtClean="0">
                                  <a:latin typeface="Cambria Math" panose="02040503050406030204" pitchFamily="18" charset="0"/>
                                </a:rPr>
                                <m:t>𝑓𝑦</m:t>
                              </m:r>
                            </m:sub>
                            <m:sup>
                              <m:r>
                                <a:rPr lang="en-US" sz="1600" b="0" i="1" smtClean="0">
                                  <a:latin typeface="Cambria Math" panose="02040503050406030204" pitchFamily="18" charset="0"/>
                                </a:rPr>
                                <m:t>2</m:t>
                              </m:r>
                            </m:sup>
                          </m:sSubSup>
                        </m:e>
                      </m:rad>
                      <m:r>
                        <a:rPr lang="en-US" sz="1600" b="0" i="1" smtClean="0">
                          <a:latin typeface="Cambria Math" panose="02040503050406030204" pitchFamily="18" charset="0"/>
                        </a:rPr>
                        <m:t>=</m:t>
                      </m:r>
                      <m:rad>
                        <m:radPr>
                          <m:degHide m:val="on"/>
                          <m:ctrlPr>
                            <a:rPr lang="en-US" sz="1600" b="0" i="1" smtClean="0">
                              <a:latin typeface="Cambria Math" panose="02040503050406030204" pitchFamily="18" charset="0"/>
                            </a:rPr>
                          </m:ctrlPr>
                        </m:radPr>
                        <m:deg/>
                        <m:e>
                          <m:sSup>
                            <m:sSupPr>
                              <m:ctrlPr>
                                <a:rPr lang="en-US" sz="1600" b="0" i="1" smtClean="0">
                                  <a:latin typeface="Cambria Math" panose="02040503050406030204" pitchFamily="18" charset="0"/>
                                </a:rPr>
                              </m:ctrlPr>
                            </m:sSupPr>
                            <m:e>
                              <m:d>
                                <m:dPr>
                                  <m:ctrlPr>
                                    <a:rPr lang="en-US" sz="1600" b="0" i="1" smtClean="0">
                                      <a:latin typeface="Cambria Math" panose="02040503050406030204" pitchFamily="18" charset="0"/>
                                    </a:rPr>
                                  </m:ctrlPr>
                                </m:dPr>
                                <m:e>
                                  <m:r>
                                    <a:rPr lang="en-US" sz="1600" b="0" i="1" smtClean="0">
                                      <a:latin typeface="Cambria Math" panose="02040503050406030204" pitchFamily="18" charset="0"/>
                                    </a:rPr>
                                    <m:t>4</m:t>
                                  </m:r>
                                  <m:box>
                                    <m:boxPr>
                                      <m:ctrlPr>
                                        <a:rPr lang="en-US" sz="1600" b="0" i="1" smtClean="0">
                                          <a:latin typeface="Cambria Math" panose="02040503050406030204" pitchFamily="18" charset="0"/>
                                        </a:rPr>
                                      </m:ctrlPr>
                                    </m:boxPr>
                                    <m:e>
                                      <m:f>
                                        <m:fPr>
                                          <m:ctrlPr>
                                            <a:rPr lang="en-US" sz="1600" b="0" i="1" smtClean="0">
                                              <a:latin typeface="Cambria Math" panose="02040503050406030204" pitchFamily="18" charset="0"/>
                                            </a:rPr>
                                          </m:ctrlPr>
                                        </m:fPr>
                                        <m:num>
                                          <m:r>
                                            <a:rPr lang="en-US" sz="1600" b="0" i="1" smtClean="0">
                                              <a:latin typeface="Cambria Math" panose="02040503050406030204" pitchFamily="18" charset="0"/>
                                            </a:rPr>
                                            <m:t>𝑚</m:t>
                                          </m:r>
                                        </m:num>
                                        <m:den>
                                          <m:r>
                                            <a:rPr lang="en-US" sz="1600" b="0" i="1" smtClean="0">
                                              <a:latin typeface="Cambria Math" panose="02040503050406030204" pitchFamily="18" charset="0"/>
                                            </a:rPr>
                                            <m:t>𝑠</m:t>
                                          </m:r>
                                        </m:den>
                                      </m:f>
                                    </m:e>
                                  </m:box>
                                </m:e>
                              </m:d>
                            </m:e>
                            <m:sup>
                              <m:r>
                                <a:rPr lang="en-US" sz="1600" b="0" i="1" smtClean="0">
                                  <a:latin typeface="Cambria Math" panose="02040503050406030204" pitchFamily="18" charset="0"/>
                                </a:rPr>
                                <m:t>2</m:t>
                              </m:r>
                            </m:sup>
                          </m:sSup>
                          <m:r>
                            <a:rPr lang="en-US" sz="1600" b="0" i="1" smtClean="0">
                              <a:latin typeface="Cambria Math" panose="02040503050406030204" pitchFamily="18" charset="0"/>
                            </a:rPr>
                            <m:t>+</m:t>
                          </m:r>
                          <m:sSup>
                            <m:sSupPr>
                              <m:ctrlPr>
                                <a:rPr lang="en-US" sz="1600" b="0" i="1" smtClean="0">
                                  <a:latin typeface="Cambria Math" panose="02040503050406030204" pitchFamily="18" charset="0"/>
                                </a:rPr>
                              </m:ctrlPr>
                            </m:sSupPr>
                            <m:e>
                              <m:d>
                                <m:dPr>
                                  <m:ctrlPr>
                                    <a:rPr lang="en-US" sz="1600" b="0" i="1" smtClean="0">
                                      <a:latin typeface="Cambria Math" panose="02040503050406030204" pitchFamily="18" charset="0"/>
                                    </a:rPr>
                                  </m:ctrlPr>
                                </m:dPr>
                                <m:e>
                                  <m:r>
                                    <a:rPr lang="en-US" sz="1600" b="0" i="1" smtClean="0">
                                      <a:latin typeface="Cambria Math" panose="02040503050406030204" pitchFamily="18" charset="0"/>
                                    </a:rPr>
                                    <m:t>−120.5</m:t>
                                  </m:r>
                                  <m:box>
                                    <m:boxPr>
                                      <m:ctrlPr>
                                        <a:rPr lang="en-US" sz="1600" b="0" i="1" smtClean="0">
                                          <a:latin typeface="Cambria Math" panose="02040503050406030204" pitchFamily="18" charset="0"/>
                                        </a:rPr>
                                      </m:ctrlPr>
                                    </m:boxPr>
                                    <m:e>
                                      <m:f>
                                        <m:fPr>
                                          <m:ctrlPr>
                                            <a:rPr lang="en-US" sz="1600" b="0" i="1" smtClean="0">
                                              <a:latin typeface="Cambria Math" panose="02040503050406030204" pitchFamily="18" charset="0"/>
                                            </a:rPr>
                                          </m:ctrlPr>
                                        </m:fPr>
                                        <m:num>
                                          <m:r>
                                            <a:rPr lang="en-US" sz="1600" b="0" i="1" smtClean="0">
                                              <a:latin typeface="Cambria Math" panose="02040503050406030204" pitchFamily="18" charset="0"/>
                                            </a:rPr>
                                            <m:t>𝑚</m:t>
                                          </m:r>
                                        </m:num>
                                        <m:den>
                                          <m:r>
                                            <a:rPr lang="en-US" sz="1600" b="0" i="1" smtClean="0">
                                              <a:latin typeface="Cambria Math" panose="02040503050406030204" pitchFamily="18" charset="0"/>
                                            </a:rPr>
                                            <m:t>𝑠</m:t>
                                          </m:r>
                                        </m:den>
                                      </m:f>
                                    </m:e>
                                  </m:box>
                                </m:e>
                              </m:d>
                            </m:e>
                            <m:sup>
                              <m:r>
                                <a:rPr lang="en-US" sz="1600" b="0" i="1" smtClean="0">
                                  <a:latin typeface="Cambria Math" panose="02040503050406030204" pitchFamily="18" charset="0"/>
                                </a:rPr>
                                <m:t>2</m:t>
                              </m:r>
                            </m:sup>
                          </m:sSup>
                        </m:e>
                      </m:rad>
                      <m:r>
                        <a:rPr lang="en-US" sz="1600" b="0" i="1" smtClean="0">
                          <a:latin typeface="Cambria Math" panose="02040503050406030204" pitchFamily="18" charset="0"/>
                        </a:rPr>
                        <m:t>=120.6</m:t>
                      </m:r>
                      <m:box>
                        <m:boxPr>
                          <m:ctrlPr>
                            <a:rPr lang="en-US" sz="1600" b="0" i="1" smtClean="0">
                              <a:latin typeface="Cambria Math" panose="02040503050406030204" pitchFamily="18" charset="0"/>
                            </a:rPr>
                          </m:ctrlPr>
                        </m:boxPr>
                        <m:e>
                          <m:f>
                            <m:fPr>
                              <m:ctrlPr>
                                <a:rPr lang="en-US" sz="1600" b="0" i="1" smtClean="0">
                                  <a:latin typeface="Cambria Math" panose="02040503050406030204" pitchFamily="18" charset="0"/>
                                </a:rPr>
                              </m:ctrlPr>
                            </m:fPr>
                            <m:num>
                              <m:r>
                                <a:rPr lang="en-US" sz="1600" b="0" i="1" smtClean="0">
                                  <a:latin typeface="Cambria Math" panose="02040503050406030204" pitchFamily="18" charset="0"/>
                                </a:rPr>
                                <m:t>𝑚</m:t>
                              </m:r>
                            </m:num>
                            <m:den>
                              <m:r>
                                <a:rPr lang="en-US" sz="1600" b="0" i="1" smtClean="0">
                                  <a:latin typeface="Cambria Math" panose="02040503050406030204" pitchFamily="18" charset="0"/>
                                </a:rPr>
                                <m:t>𝑠</m:t>
                              </m:r>
                            </m:den>
                          </m:f>
                        </m:e>
                      </m:box>
                    </m:oMath>
                  </m:oMathPara>
                </a14:m>
                <a:endParaRPr lang="en-US" sz="1600" dirty="0"/>
              </a:p>
            </p:txBody>
          </p:sp>
        </mc:Choice>
        <mc:Fallback xmlns="">
          <p:sp>
            <p:nvSpPr>
              <p:cNvPr id="17" name="TextBox 16">
                <a:extLst>
                  <a:ext uri="{FF2B5EF4-FFF2-40B4-BE49-F238E27FC236}">
                    <a16:creationId xmlns:a16="http://schemas.microsoft.com/office/drawing/2014/main" id="{695A1B52-26B2-264E-BEC4-798F784454E0}"/>
                  </a:ext>
                </a:extLst>
              </p:cNvPr>
              <p:cNvSpPr txBox="1">
                <a:spLocks noRot="1" noChangeAspect="1" noMove="1" noResize="1" noEditPoints="1" noAdjustHandles="1" noChangeArrowheads="1" noChangeShapeType="1" noTextEdit="1"/>
              </p:cNvSpPr>
              <p:nvPr/>
            </p:nvSpPr>
            <p:spPr>
              <a:xfrm>
                <a:off x="6954583" y="4127007"/>
                <a:ext cx="4677883" cy="535468"/>
              </a:xfrm>
              <a:prstGeom prst="rect">
                <a:avLst/>
              </a:prstGeom>
              <a:blipFill>
                <a:blip r:embed="rId4"/>
                <a:stretch>
                  <a:fillRect l="-271"/>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0" name="TextBox 19">
                <a:extLst>
                  <a:ext uri="{FF2B5EF4-FFF2-40B4-BE49-F238E27FC236}">
                    <a16:creationId xmlns:a16="http://schemas.microsoft.com/office/drawing/2014/main" id="{C247280D-1E62-5D4F-A0DC-E6B3C86AE33A}"/>
                  </a:ext>
                </a:extLst>
              </p:cNvPr>
              <p:cNvSpPr txBox="1"/>
              <p:nvPr/>
            </p:nvSpPr>
            <p:spPr>
              <a:xfrm>
                <a:off x="7074054" y="5355113"/>
                <a:ext cx="4069576" cy="573747"/>
              </a:xfrm>
              <a:prstGeom prst="rect">
                <a:avLst/>
              </a:prstGeom>
              <a:noFill/>
            </p:spPr>
            <p:txBody>
              <a:bodyPr wrap="none" lIns="0" tIns="0" rIns="0" bIns="0" rtlCol="0">
                <a:spAutoFit/>
              </a:bodyPr>
              <a:lstStyle/>
              <a:p>
                <a:pPr/>
                <a14:m>
                  <m:oMathPara xmlns:m="http://schemas.openxmlformats.org/officeDocument/2006/math">
                    <m:oMath>
                      <m:r>
                        <a:rPr lang="en-US" sz="1600" i="1" smtClean="0">
                          <a:latin typeface="Cambria Math" panose="02040503050406030204" pitchFamily="18" charset="0"/>
                          <a:ea typeface="Cambria Math" panose="02040503050406030204" pitchFamily="18" charset="0"/>
                        </a:rPr>
                        <m:t>𝜙</m:t>
                      </m:r>
                      <m:r>
                        <a:rPr lang="en-US" sz="1600" b="0" i="1" smtClean="0">
                          <a:latin typeface="Cambria Math" panose="02040503050406030204" pitchFamily="18" charset="0"/>
                          <a:ea typeface="Cambria Math" panose="02040503050406030204" pitchFamily="18" charset="0"/>
                        </a:rPr>
                        <m:t>=</m:t>
                      </m:r>
                      <m:func>
                        <m:funcPr>
                          <m:ctrlPr>
                            <a:rPr lang="en-US" sz="1600" b="0" i="1" smtClean="0">
                              <a:latin typeface="Cambria Math" panose="02040503050406030204" pitchFamily="18" charset="0"/>
                              <a:ea typeface="Cambria Math" panose="02040503050406030204" pitchFamily="18" charset="0"/>
                            </a:rPr>
                          </m:ctrlPr>
                        </m:funcPr>
                        <m:fName>
                          <m:sSup>
                            <m:sSupPr>
                              <m:ctrlPr>
                                <a:rPr lang="en-US" sz="1600" b="0" i="0" smtClean="0">
                                  <a:latin typeface="Cambria Math" panose="02040503050406030204" pitchFamily="18" charset="0"/>
                                  <a:ea typeface="Cambria Math" panose="02040503050406030204" pitchFamily="18" charset="0"/>
                                </a:rPr>
                              </m:ctrlPr>
                            </m:sSupPr>
                            <m:e>
                              <m:r>
                                <m:rPr>
                                  <m:sty m:val="p"/>
                                </m:rPr>
                                <a:rPr lang="en-US" sz="1600" b="0" i="0" smtClean="0">
                                  <a:latin typeface="Cambria Math" panose="02040503050406030204" pitchFamily="18" charset="0"/>
                                  <a:ea typeface="Cambria Math" panose="02040503050406030204" pitchFamily="18" charset="0"/>
                                </a:rPr>
                                <m:t>tan</m:t>
                              </m:r>
                            </m:e>
                            <m:sup>
                              <m:r>
                                <a:rPr lang="en-US" sz="1600" b="0" i="1" smtClean="0">
                                  <a:latin typeface="Cambria Math" panose="02040503050406030204" pitchFamily="18" charset="0"/>
                                  <a:ea typeface="Cambria Math" panose="02040503050406030204" pitchFamily="18" charset="0"/>
                                </a:rPr>
                                <m:t>−1</m:t>
                              </m:r>
                            </m:sup>
                          </m:sSup>
                        </m:fName>
                        <m:e>
                          <m:d>
                            <m:dPr>
                              <m:ctrlPr>
                                <a:rPr lang="en-US" sz="1600" b="0" i="1" smtClean="0">
                                  <a:latin typeface="Cambria Math" panose="02040503050406030204" pitchFamily="18" charset="0"/>
                                  <a:ea typeface="Cambria Math" panose="02040503050406030204" pitchFamily="18" charset="0"/>
                                </a:rPr>
                              </m:ctrlPr>
                            </m:dPr>
                            <m:e>
                              <m:f>
                                <m:fPr>
                                  <m:ctrlPr>
                                    <a:rPr lang="en-US" sz="1600" b="0" i="1" smtClean="0">
                                      <a:latin typeface="Cambria Math" panose="02040503050406030204" pitchFamily="18" charset="0"/>
                                      <a:ea typeface="Cambria Math" panose="02040503050406030204" pitchFamily="18" charset="0"/>
                                    </a:rPr>
                                  </m:ctrlPr>
                                </m:fPr>
                                <m:num>
                                  <m:sSub>
                                    <m:sSubPr>
                                      <m:ctrlPr>
                                        <a:rPr lang="en-US" sz="1600" b="0" i="1" smtClean="0">
                                          <a:latin typeface="Cambria Math" panose="02040503050406030204" pitchFamily="18" charset="0"/>
                                          <a:ea typeface="Cambria Math" panose="02040503050406030204" pitchFamily="18" charset="0"/>
                                        </a:rPr>
                                      </m:ctrlPr>
                                    </m:sSubPr>
                                    <m:e>
                                      <m:r>
                                        <a:rPr lang="en-US" sz="1600" b="0" i="1" smtClean="0">
                                          <a:latin typeface="Cambria Math" panose="02040503050406030204" pitchFamily="18" charset="0"/>
                                          <a:ea typeface="Cambria Math" panose="02040503050406030204" pitchFamily="18" charset="0"/>
                                        </a:rPr>
                                        <m:t>𝑣</m:t>
                                      </m:r>
                                    </m:e>
                                    <m:sub>
                                      <m:r>
                                        <a:rPr lang="en-US" sz="1600" b="0" i="1" smtClean="0">
                                          <a:latin typeface="Cambria Math" panose="02040503050406030204" pitchFamily="18" charset="0"/>
                                          <a:ea typeface="Cambria Math" panose="02040503050406030204" pitchFamily="18" charset="0"/>
                                        </a:rPr>
                                        <m:t>𝑓𝑦</m:t>
                                      </m:r>
                                    </m:sub>
                                  </m:sSub>
                                </m:num>
                                <m:den>
                                  <m:sSub>
                                    <m:sSubPr>
                                      <m:ctrlPr>
                                        <a:rPr lang="en-US" sz="1600" b="0" i="1" smtClean="0">
                                          <a:latin typeface="Cambria Math" panose="02040503050406030204" pitchFamily="18" charset="0"/>
                                          <a:ea typeface="Cambria Math" panose="02040503050406030204" pitchFamily="18" charset="0"/>
                                        </a:rPr>
                                      </m:ctrlPr>
                                    </m:sSubPr>
                                    <m:e>
                                      <m:r>
                                        <a:rPr lang="en-US" sz="1600" b="0" i="1" smtClean="0">
                                          <a:latin typeface="Cambria Math" panose="02040503050406030204" pitchFamily="18" charset="0"/>
                                          <a:ea typeface="Cambria Math" panose="02040503050406030204" pitchFamily="18" charset="0"/>
                                        </a:rPr>
                                        <m:t>𝑣</m:t>
                                      </m:r>
                                    </m:e>
                                    <m:sub>
                                      <m:r>
                                        <a:rPr lang="en-US" sz="1600" b="0" i="1" smtClean="0">
                                          <a:latin typeface="Cambria Math" panose="02040503050406030204" pitchFamily="18" charset="0"/>
                                          <a:ea typeface="Cambria Math" panose="02040503050406030204" pitchFamily="18" charset="0"/>
                                        </a:rPr>
                                        <m:t>𝑓𝑥</m:t>
                                      </m:r>
                                    </m:sub>
                                  </m:sSub>
                                </m:den>
                              </m:f>
                            </m:e>
                          </m:d>
                        </m:e>
                      </m:func>
                      <m:r>
                        <a:rPr lang="en-US" sz="1600" b="0" i="1" smtClean="0">
                          <a:latin typeface="Cambria Math" panose="02040503050406030204" pitchFamily="18" charset="0"/>
                          <a:ea typeface="Cambria Math" panose="02040503050406030204" pitchFamily="18" charset="0"/>
                        </a:rPr>
                        <m:t>=</m:t>
                      </m:r>
                      <m:func>
                        <m:funcPr>
                          <m:ctrlPr>
                            <a:rPr lang="en-US" sz="1600" b="0" i="1" smtClean="0">
                              <a:latin typeface="Cambria Math" panose="02040503050406030204" pitchFamily="18" charset="0"/>
                              <a:ea typeface="Cambria Math" panose="02040503050406030204" pitchFamily="18" charset="0"/>
                            </a:rPr>
                          </m:ctrlPr>
                        </m:funcPr>
                        <m:fName>
                          <m:sSup>
                            <m:sSupPr>
                              <m:ctrlPr>
                                <a:rPr lang="en-US" sz="1600" b="0" i="0" smtClean="0">
                                  <a:latin typeface="Cambria Math" panose="02040503050406030204" pitchFamily="18" charset="0"/>
                                  <a:ea typeface="Cambria Math" panose="02040503050406030204" pitchFamily="18" charset="0"/>
                                </a:rPr>
                              </m:ctrlPr>
                            </m:sSupPr>
                            <m:e>
                              <m:r>
                                <m:rPr>
                                  <m:sty m:val="p"/>
                                </m:rPr>
                                <a:rPr lang="en-US" sz="1600" b="0" i="0" smtClean="0">
                                  <a:latin typeface="Cambria Math" panose="02040503050406030204" pitchFamily="18" charset="0"/>
                                  <a:ea typeface="Cambria Math" panose="02040503050406030204" pitchFamily="18" charset="0"/>
                                </a:rPr>
                                <m:t>tan</m:t>
                              </m:r>
                            </m:e>
                            <m:sup>
                              <m:r>
                                <a:rPr lang="en-US" sz="1600" b="0" i="1" smtClean="0">
                                  <a:latin typeface="Cambria Math" panose="02040503050406030204" pitchFamily="18" charset="0"/>
                                  <a:ea typeface="Cambria Math" panose="02040503050406030204" pitchFamily="18" charset="0"/>
                                </a:rPr>
                                <m:t>−1</m:t>
                              </m:r>
                            </m:sup>
                          </m:sSup>
                        </m:fName>
                        <m:e>
                          <m:d>
                            <m:dPr>
                              <m:ctrlPr>
                                <a:rPr lang="en-US" sz="1600" b="0" i="1" smtClean="0">
                                  <a:latin typeface="Cambria Math" panose="02040503050406030204" pitchFamily="18" charset="0"/>
                                  <a:ea typeface="Cambria Math" panose="02040503050406030204" pitchFamily="18" charset="0"/>
                                </a:rPr>
                              </m:ctrlPr>
                            </m:dPr>
                            <m:e>
                              <m:f>
                                <m:fPr>
                                  <m:ctrlPr>
                                    <a:rPr lang="en-US" sz="1600" b="0" i="1" smtClean="0">
                                      <a:latin typeface="Cambria Math" panose="02040503050406030204" pitchFamily="18" charset="0"/>
                                      <a:ea typeface="Cambria Math" panose="02040503050406030204" pitchFamily="18" charset="0"/>
                                    </a:rPr>
                                  </m:ctrlPr>
                                </m:fPr>
                                <m:num>
                                  <m:r>
                                    <a:rPr lang="en-US" sz="1600" b="0" i="1" smtClean="0">
                                      <a:latin typeface="Cambria Math" panose="02040503050406030204" pitchFamily="18" charset="0"/>
                                      <a:ea typeface="Cambria Math" panose="02040503050406030204" pitchFamily="18" charset="0"/>
                                    </a:rPr>
                                    <m:t>−120.5</m:t>
                                  </m:r>
                                  <m:box>
                                    <m:boxPr>
                                      <m:ctrlPr>
                                        <a:rPr lang="en-US" sz="1600" b="0" i="1" smtClean="0">
                                          <a:latin typeface="Cambria Math" panose="02040503050406030204" pitchFamily="18" charset="0"/>
                                          <a:ea typeface="Cambria Math" panose="02040503050406030204" pitchFamily="18" charset="0"/>
                                        </a:rPr>
                                      </m:ctrlPr>
                                    </m:boxPr>
                                    <m:e>
                                      <m:f>
                                        <m:fPr>
                                          <m:ctrlPr>
                                            <a:rPr lang="en-US" sz="1600" b="0" i="1" smtClean="0">
                                              <a:latin typeface="Cambria Math" panose="02040503050406030204" pitchFamily="18" charset="0"/>
                                              <a:ea typeface="Cambria Math" panose="02040503050406030204" pitchFamily="18" charset="0"/>
                                            </a:rPr>
                                          </m:ctrlPr>
                                        </m:fPr>
                                        <m:num>
                                          <m:r>
                                            <a:rPr lang="en-US" sz="1600" b="0" i="1" smtClean="0">
                                              <a:latin typeface="Cambria Math" panose="02040503050406030204" pitchFamily="18" charset="0"/>
                                              <a:ea typeface="Cambria Math" panose="02040503050406030204" pitchFamily="18" charset="0"/>
                                            </a:rPr>
                                            <m:t>𝑚</m:t>
                                          </m:r>
                                        </m:num>
                                        <m:den>
                                          <m:r>
                                            <a:rPr lang="en-US" sz="1600" b="0" i="1" smtClean="0">
                                              <a:latin typeface="Cambria Math" panose="02040503050406030204" pitchFamily="18" charset="0"/>
                                              <a:ea typeface="Cambria Math" panose="02040503050406030204" pitchFamily="18" charset="0"/>
                                            </a:rPr>
                                            <m:t>𝑠</m:t>
                                          </m:r>
                                        </m:den>
                                      </m:f>
                                    </m:e>
                                  </m:box>
                                </m:num>
                                <m:den>
                                  <m:r>
                                    <a:rPr lang="en-US" sz="1600" b="0" i="1" smtClean="0">
                                      <a:latin typeface="Cambria Math" panose="02040503050406030204" pitchFamily="18" charset="0"/>
                                      <a:ea typeface="Cambria Math" panose="02040503050406030204" pitchFamily="18" charset="0"/>
                                    </a:rPr>
                                    <m:t>4</m:t>
                                  </m:r>
                                  <m:box>
                                    <m:boxPr>
                                      <m:ctrlPr>
                                        <a:rPr lang="en-US" sz="1600" b="0" i="1" smtClean="0">
                                          <a:latin typeface="Cambria Math" panose="02040503050406030204" pitchFamily="18" charset="0"/>
                                          <a:ea typeface="Cambria Math" panose="02040503050406030204" pitchFamily="18" charset="0"/>
                                        </a:rPr>
                                      </m:ctrlPr>
                                    </m:boxPr>
                                    <m:e>
                                      <m:f>
                                        <m:fPr>
                                          <m:ctrlPr>
                                            <a:rPr lang="en-US" sz="1600" b="0" i="1" smtClean="0">
                                              <a:latin typeface="Cambria Math" panose="02040503050406030204" pitchFamily="18" charset="0"/>
                                              <a:ea typeface="Cambria Math" panose="02040503050406030204" pitchFamily="18" charset="0"/>
                                            </a:rPr>
                                          </m:ctrlPr>
                                        </m:fPr>
                                        <m:num>
                                          <m:r>
                                            <a:rPr lang="en-US" sz="1600" b="0" i="1" smtClean="0">
                                              <a:latin typeface="Cambria Math" panose="02040503050406030204" pitchFamily="18" charset="0"/>
                                              <a:ea typeface="Cambria Math" panose="02040503050406030204" pitchFamily="18" charset="0"/>
                                            </a:rPr>
                                            <m:t>𝑚</m:t>
                                          </m:r>
                                        </m:num>
                                        <m:den>
                                          <m:r>
                                            <a:rPr lang="en-US" sz="1600" b="0" i="1" smtClean="0">
                                              <a:latin typeface="Cambria Math" panose="02040503050406030204" pitchFamily="18" charset="0"/>
                                              <a:ea typeface="Cambria Math" panose="02040503050406030204" pitchFamily="18" charset="0"/>
                                            </a:rPr>
                                            <m:t>𝑠</m:t>
                                          </m:r>
                                        </m:den>
                                      </m:f>
                                    </m:e>
                                  </m:box>
                                </m:den>
                              </m:f>
                            </m:e>
                          </m:d>
                        </m:e>
                      </m:func>
                      <m:r>
                        <a:rPr lang="en-US" sz="1600" b="0" i="1" smtClean="0">
                          <a:latin typeface="Cambria Math" panose="02040503050406030204" pitchFamily="18" charset="0"/>
                          <a:ea typeface="Cambria Math" panose="02040503050406030204" pitchFamily="18" charset="0"/>
                        </a:rPr>
                        <m:t>=−</m:t>
                      </m:r>
                      <m:sSup>
                        <m:sSupPr>
                          <m:ctrlPr>
                            <a:rPr lang="en-US" sz="1600" b="0" i="1" smtClean="0">
                              <a:latin typeface="Cambria Math" panose="02040503050406030204" pitchFamily="18" charset="0"/>
                              <a:ea typeface="Cambria Math" panose="02040503050406030204" pitchFamily="18" charset="0"/>
                            </a:rPr>
                          </m:ctrlPr>
                        </m:sSupPr>
                        <m:e>
                          <m:r>
                            <a:rPr lang="en-US" sz="1600" b="0" i="1" smtClean="0">
                              <a:latin typeface="Cambria Math" panose="02040503050406030204" pitchFamily="18" charset="0"/>
                              <a:ea typeface="Cambria Math" panose="02040503050406030204" pitchFamily="18" charset="0"/>
                            </a:rPr>
                            <m:t>88</m:t>
                          </m:r>
                        </m:e>
                        <m:sup>
                          <m:r>
                            <a:rPr lang="en-US" sz="1600" b="0" i="1" smtClean="0">
                              <a:latin typeface="Cambria Math" panose="02040503050406030204" pitchFamily="18" charset="0"/>
                              <a:ea typeface="Cambria Math" panose="02040503050406030204" pitchFamily="18" charset="0"/>
                            </a:rPr>
                            <m:t>0</m:t>
                          </m:r>
                        </m:sup>
                      </m:sSup>
                    </m:oMath>
                  </m:oMathPara>
                </a14:m>
                <a:endParaRPr lang="en-US" sz="1600" dirty="0"/>
              </a:p>
            </p:txBody>
          </p:sp>
        </mc:Choice>
        <mc:Fallback xmlns="">
          <p:sp>
            <p:nvSpPr>
              <p:cNvPr id="20" name="TextBox 19">
                <a:extLst>
                  <a:ext uri="{FF2B5EF4-FFF2-40B4-BE49-F238E27FC236}">
                    <a16:creationId xmlns:a16="http://schemas.microsoft.com/office/drawing/2014/main" id="{C247280D-1E62-5D4F-A0DC-E6B3C86AE33A}"/>
                  </a:ext>
                </a:extLst>
              </p:cNvPr>
              <p:cNvSpPr txBox="1">
                <a:spLocks noRot="1" noChangeAspect="1" noMove="1" noResize="1" noEditPoints="1" noAdjustHandles="1" noChangeArrowheads="1" noChangeShapeType="1" noTextEdit="1"/>
              </p:cNvSpPr>
              <p:nvPr/>
            </p:nvSpPr>
            <p:spPr>
              <a:xfrm>
                <a:off x="7074054" y="5355113"/>
                <a:ext cx="4069576" cy="573747"/>
              </a:xfrm>
              <a:prstGeom prst="rect">
                <a:avLst/>
              </a:prstGeom>
              <a:blipFill>
                <a:blip r:embed="rId5"/>
                <a:stretch>
                  <a:fillRect l="-1246" b="-6522"/>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3" name="TextBox 22">
                <a:extLst>
                  <a:ext uri="{FF2B5EF4-FFF2-40B4-BE49-F238E27FC236}">
                    <a16:creationId xmlns:a16="http://schemas.microsoft.com/office/drawing/2014/main" id="{A6AA2CEA-A42D-6446-8997-467A98DBE700}"/>
                  </a:ext>
                </a:extLst>
              </p:cNvPr>
              <p:cNvSpPr txBox="1"/>
              <p:nvPr/>
            </p:nvSpPr>
            <p:spPr>
              <a:xfrm>
                <a:off x="7614657" y="6032304"/>
                <a:ext cx="2988369" cy="338554"/>
              </a:xfrm>
              <a:prstGeom prst="rect">
                <a:avLst/>
              </a:prstGeom>
              <a:noFill/>
            </p:spPr>
            <p:txBody>
              <a:bodyPr wrap="square" rtlCol="0">
                <a:spAutoFit/>
              </a:bodyPr>
              <a:lstStyle/>
              <a:p>
                <a:r>
                  <a:rPr lang="en-US" sz="1600" dirty="0">
                    <a:latin typeface="Times New Roman" panose="02020603050405020304" pitchFamily="18" charset="0"/>
                    <a:cs typeface="Times New Roman" panose="02020603050405020304" pitchFamily="18" charset="0"/>
                  </a:rPr>
                  <a:t>Or </a:t>
                </a:r>
                <a14:m>
                  <m:oMath xmlns:m="http://schemas.openxmlformats.org/officeDocument/2006/math">
                    <m:sSup>
                      <m:sSupPr>
                        <m:ctrlPr>
                          <a:rPr lang="en-US" sz="1600" b="0" i="1" smtClean="0">
                            <a:latin typeface="Cambria Math" panose="02040503050406030204" pitchFamily="18" charset="0"/>
                          </a:rPr>
                        </m:ctrlPr>
                      </m:sSupPr>
                      <m:e>
                        <m:r>
                          <a:rPr lang="en-US" sz="1600" b="0" i="1" smtClean="0">
                            <a:latin typeface="Cambria Math" panose="02040503050406030204" pitchFamily="18" charset="0"/>
                          </a:rPr>
                          <m:t>88</m:t>
                        </m:r>
                      </m:e>
                      <m:sup>
                        <m:r>
                          <a:rPr lang="en-US" sz="1600" b="0" i="1" smtClean="0">
                            <a:latin typeface="Cambria Math" panose="02040503050406030204" pitchFamily="18" charset="0"/>
                          </a:rPr>
                          <m:t>0</m:t>
                        </m:r>
                      </m:sup>
                    </m:sSup>
                  </m:oMath>
                </a14:m>
                <a:r>
                  <a:rPr lang="en-US" sz="1600" dirty="0">
                    <a:latin typeface="Times New Roman" panose="02020603050405020304" pitchFamily="18" charset="0"/>
                    <a:cs typeface="Times New Roman" panose="02020603050405020304" pitchFamily="18" charset="0"/>
                  </a:rPr>
                  <a:t>below the positive x-axis.</a:t>
                </a:r>
              </a:p>
            </p:txBody>
          </p:sp>
        </mc:Choice>
        <mc:Fallback xmlns="">
          <p:sp>
            <p:nvSpPr>
              <p:cNvPr id="23" name="TextBox 22">
                <a:extLst>
                  <a:ext uri="{FF2B5EF4-FFF2-40B4-BE49-F238E27FC236}">
                    <a16:creationId xmlns:a16="http://schemas.microsoft.com/office/drawing/2014/main" id="{A6AA2CEA-A42D-6446-8997-467A98DBE700}"/>
                  </a:ext>
                </a:extLst>
              </p:cNvPr>
              <p:cNvSpPr txBox="1">
                <a:spLocks noRot="1" noChangeAspect="1" noMove="1" noResize="1" noEditPoints="1" noAdjustHandles="1" noChangeArrowheads="1" noChangeShapeType="1" noTextEdit="1"/>
              </p:cNvSpPr>
              <p:nvPr/>
            </p:nvSpPr>
            <p:spPr>
              <a:xfrm>
                <a:off x="7614657" y="6032304"/>
                <a:ext cx="2988369" cy="338554"/>
              </a:xfrm>
              <a:prstGeom prst="rect">
                <a:avLst/>
              </a:prstGeom>
              <a:blipFill>
                <a:blip r:embed="rId6"/>
                <a:stretch>
                  <a:fillRect l="-1277" t="-3571" b="-17857"/>
                </a:stretch>
              </a:blipFill>
            </p:spPr>
            <p:txBody>
              <a:bodyPr/>
              <a:lstStyle/>
              <a:p>
                <a:r>
                  <a:rPr lang="en-US">
                    <a:noFill/>
                  </a:rPr>
                  <a:t> </a:t>
                </a:r>
              </a:p>
            </p:txBody>
          </p:sp>
        </mc:Fallback>
      </mc:AlternateContent>
    </p:spTree>
    <p:extLst>
      <p:ext uri="{BB962C8B-B14F-4D97-AF65-F5344CB8AC3E}">
        <p14:creationId xmlns:p14="http://schemas.microsoft.com/office/powerpoint/2010/main" val="287952832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76C660BB-F3B0-EC4B-946D-278DCD5F808B}"/>
              </a:ext>
            </a:extLst>
          </p:cNvPr>
          <p:cNvSpPr txBox="1"/>
          <p:nvPr/>
        </p:nvSpPr>
        <p:spPr>
          <a:xfrm>
            <a:off x="277906" y="197224"/>
            <a:ext cx="11116235" cy="892552"/>
          </a:xfrm>
          <a:prstGeom prst="rect">
            <a:avLst/>
          </a:prstGeom>
          <a:noFill/>
        </p:spPr>
        <p:txBody>
          <a:bodyPr wrap="square" rtlCol="0">
            <a:spAutoFit/>
          </a:bodyPr>
          <a:lstStyle/>
          <a:p>
            <a:r>
              <a:rPr lang="en-US" sz="2600" dirty="0">
                <a:latin typeface="Times New Roman" panose="02020603050405020304" pitchFamily="18" charset="0"/>
                <a:cs typeface="Times New Roman" panose="02020603050405020304" pitchFamily="18" charset="0"/>
              </a:rPr>
              <a:t>Motion in 2D</a:t>
            </a:r>
          </a:p>
          <a:p>
            <a:r>
              <a:rPr lang="en-US" sz="2600" dirty="0">
                <a:latin typeface="Times New Roman" panose="02020603050405020304" pitchFamily="18" charset="0"/>
                <a:cs typeface="Times New Roman" panose="02020603050405020304" pitchFamily="18" charset="0"/>
              </a:rPr>
              <a:t>	- projectile motion</a:t>
            </a:r>
          </a:p>
        </p:txBody>
      </p:sp>
      <p:sp>
        <p:nvSpPr>
          <p:cNvPr id="3" name="Rectangle 2">
            <a:extLst>
              <a:ext uri="{FF2B5EF4-FFF2-40B4-BE49-F238E27FC236}">
                <a16:creationId xmlns:a16="http://schemas.microsoft.com/office/drawing/2014/main" id="{B0EFB3AD-AABE-D547-959A-D84596AACDD3}"/>
              </a:ext>
            </a:extLst>
          </p:cNvPr>
          <p:cNvSpPr/>
          <p:nvPr/>
        </p:nvSpPr>
        <p:spPr>
          <a:xfrm>
            <a:off x="277906" y="1235929"/>
            <a:ext cx="3012363" cy="369332"/>
          </a:xfrm>
          <a:prstGeom prst="rect">
            <a:avLst/>
          </a:prstGeom>
        </p:spPr>
        <p:txBody>
          <a:bodyPr wrap="none">
            <a:spAutoFit/>
          </a:bodyPr>
          <a:lstStyle/>
          <a:p>
            <a:r>
              <a:rPr lang="en-US" dirty="0">
                <a:latin typeface="Times New Roman" panose="02020603050405020304" pitchFamily="18" charset="0"/>
                <a:cs typeface="Times New Roman" panose="02020603050405020304" pitchFamily="18" charset="0"/>
              </a:rPr>
              <a:t>Example 7 solution continued:</a:t>
            </a:r>
          </a:p>
        </p:txBody>
      </p:sp>
      <mc:AlternateContent xmlns:mc="http://schemas.openxmlformats.org/markup-compatibility/2006" xmlns:a14="http://schemas.microsoft.com/office/drawing/2010/main">
        <mc:Choice Requires="a14">
          <p:sp>
            <p:nvSpPr>
              <p:cNvPr id="6" name="Rectangle 5">
                <a:extLst>
                  <a:ext uri="{FF2B5EF4-FFF2-40B4-BE49-F238E27FC236}">
                    <a16:creationId xmlns:a16="http://schemas.microsoft.com/office/drawing/2014/main" id="{6267C47D-F8EB-7D42-866B-714BAC265F4E}"/>
                  </a:ext>
                </a:extLst>
              </p:cNvPr>
              <p:cNvSpPr/>
              <p:nvPr/>
            </p:nvSpPr>
            <p:spPr>
              <a:xfrm>
                <a:off x="277906" y="1751414"/>
                <a:ext cx="10982277" cy="693780"/>
              </a:xfrm>
              <a:prstGeom prst="rect">
                <a:avLst/>
              </a:prstGeom>
            </p:spPr>
            <p:txBody>
              <a:bodyPr wrap="square">
                <a:spAutoFit/>
              </a:bodyPr>
              <a:lstStyle/>
              <a:p>
                <a:pPr marL="285750" indent="-285750">
                  <a:buFont typeface="Arial" panose="020B0604020202020204" pitchFamily="34" charset="0"/>
                  <a:buChar char="•"/>
                </a:pPr>
                <a:r>
                  <a:rPr lang="en-US" dirty="0">
                    <a:latin typeface="Times New Roman" panose="02020603050405020304" pitchFamily="18" charset="0"/>
                    <a:cs typeface="Times New Roman" panose="02020603050405020304" pitchFamily="18" charset="0"/>
                  </a:rPr>
                  <a:t>The magnitude of upward force does the ground impart on your mass is determined from the acceleration of your body as you slow from your initial speed of </a:t>
                </a:r>
                <a14:m>
                  <m:oMath xmlns:m="http://schemas.openxmlformats.org/officeDocument/2006/math">
                    <m:sSub>
                      <m:sSubPr>
                        <m:ctrlPr>
                          <a:rPr lang="en-US" b="0" i="1" smtClean="0">
                            <a:latin typeface="Cambria Math" panose="02040503050406030204" pitchFamily="18" charset="0"/>
                            <a:cs typeface="Times New Roman" panose="02020603050405020304" pitchFamily="18" charset="0"/>
                          </a:rPr>
                        </m:ctrlPr>
                      </m:sSubPr>
                      <m:e>
                        <m:r>
                          <a:rPr lang="en-US" b="0" i="1" smtClean="0">
                            <a:latin typeface="Cambria Math" panose="02040503050406030204" pitchFamily="18" charset="0"/>
                            <a:cs typeface="Times New Roman" panose="02020603050405020304" pitchFamily="18" charset="0"/>
                          </a:rPr>
                          <m:t>𝑣</m:t>
                        </m:r>
                      </m:e>
                      <m:sub>
                        <m:r>
                          <a:rPr lang="en-US" b="0" i="1" smtClean="0">
                            <a:latin typeface="Cambria Math" panose="02040503050406030204" pitchFamily="18" charset="0"/>
                            <a:cs typeface="Times New Roman" panose="02020603050405020304" pitchFamily="18" charset="0"/>
                          </a:rPr>
                          <m:t>𝑖𝑦</m:t>
                        </m:r>
                      </m:sub>
                    </m:sSub>
                    <m:r>
                      <a:rPr lang="en-US" b="0" i="1" smtClean="0">
                        <a:latin typeface="Cambria Math" panose="02040503050406030204" pitchFamily="18" charset="0"/>
                        <a:cs typeface="Times New Roman" panose="02020603050405020304" pitchFamily="18" charset="0"/>
                      </a:rPr>
                      <m:t>=9</m:t>
                    </m:r>
                    <m:box>
                      <m:boxPr>
                        <m:ctrlPr>
                          <a:rPr lang="en-US" b="0" i="1" smtClean="0">
                            <a:latin typeface="Cambria Math" panose="02040503050406030204" pitchFamily="18" charset="0"/>
                            <a:cs typeface="Times New Roman" panose="02020603050405020304" pitchFamily="18" charset="0"/>
                          </a:rPr>
                        </m:ctrlPr>
                      </m:boxPr>
                      <m:e>
                        <m:f>
                          <m:fPr>
                            <m:ctrlPr>
                              <a:rPr lang="en-US" b="0" i="1" smtClean="0">
                                <a:latin typeface="Cambria Math" panose="02040503050406030204" pitchFamily="18" charset="0"/>
                                <a:cs typeface="Times New Roman" panose="02020603050405020304" pitchFamily="18" charset="0"/>
                              </a:rPr>
                            </m:ctrlPr>
                          </m:fPr>
                          <m:num>
                            <m:r>
                              <a:rPr lang="en-US" b="0" i="1" smtClean="0">
                                <a:latin typeface="Cambria Math" panose="02040503050406030204" pitchFamily="18" charset="0"/>
                                <a:cs typeface="Times New Roman" panose="02020603050405020304" pitchFamily="18" charset="0"/>
                              </a:rPr>
                              <m:t>𝑚</m:t>
                            </m:r>
                          </m:num>
                          <m:den>
                            <m:r>
                              <a:rPr lang="en-US" b="0" i="1" smtClean="0">
                                <a:latin typeface="Cambria Math" panose="02040503050406030204" pitchFamily="18" charset="0"/>
                                <a:cs typeface="Times New Roman" panose="02020603050405020304" pitchFamily="18" charset="0"/>
                              </a:rPr>
                              <m:t>𝑠</m:t>
                            </m:r>
                          </m:den>
                        </m:f>
                      </m:e>
                    </m:box>
                  </m:oMath>
                </a14:m>
                <a:r>
                  <a:rPr lang="en-US" dirty="0">
                    <a:latin typeface="Times New Roman" panose="02020603050405020304" pitchFamily="18" charset="0"/>
                    <a:cs typeface="Times New Roman" panose="02020603050405020304" pitchFamily="18" charset="0"/>
                  </a:rPr>
                  <a:t> to </a:t>
                </a:r>
                <a14:m>
                  <m:oMath xmlns:m="http://schemas.openxmlformats.org/officeDocument/2006/math">
                    <m:sSub>
                      <m:sSubPr>
                        <m:ctrlPr>
                          <a:rPr lang="en-US" b="0" i="1" dirty="0" smtClean="0">
                            <a:latin typeface="Cambria Math" panose="02040503050406030204" pitchFamily="18" charset="0"/>
                            <a:cs typeface="Times New Roman" panose="02020603050405020304" pitchFamily="18" charset="0"/>
                          </a:rPr>
                        </m:ctrlPr>
                      </m:sSubPr>
                      <m:e>
                        <m:r>
                          <a:rPr lang="en-US" b="0" i="1" dirty="0" smtClean="0">
                            <a:latin typeface="Cambria Math" panose="02040503050406030204" pitchFamily="18" charset="0"/>
                            <a:cs typeface="Times New Roman" panose="02020603050405020304" pitchFamily="18" charset="0"/>
                          </a:rPr>
                          <m:t>𝑣</m:t>
                        </m:r>
                      </m:e>
                      <m:sub>
                        <m:r>
                          <a:rPr lang="en-US" b="0" i="1" dirty="0" smtClean="0">
                            <a:latin typeface="Cambria Math" panose="02040503050406030204" pitchFamily="18" charset="0"/>
                            <a:cs typeface="Times New Roman" panose="02020603050405020304" pitchFamily="18" charset="0"/>
                          </a:rPr>
                          <m:t>𝑓𝑦</m:t>
                        </m:r>
                      </m:sub>
                    </m:sSub>
                    <m:r>
                      <a:rPr lang="en-US" b="0" i="1" dirty="0" smtClean="0">
                        <a:latin typeface="Cambria Math" panose="02040503050406030204" pitchFamily="18" charset="0"/>
                        <a:cs typeface="Times New Roman" panose="02020603050405020304" pitchFamily="18" charset="0"/>
                      </a:rPr>
                      <m:t>=</m:t>
                    </m:r>
                    <m:r>
                      <a:rPr lang="en-US" i="1" dirty="0" smtClean="0">
                        <a:latin typeface="Cambria Math" panose="02040503050406030204" pitchFamily="18" charset="0"/>
                        <a:cs typeface="Times New Roman" panose="02020603050405020304" pitchFamily="18" charset="0"/>
                      </a:rPr>
                      <m:t>0</m:t>
                    </m:r>
                    <m:box>
                      <m:boxPr>
                        <m:ctrlPr>
                          <a:rPr lang="en-US" b="0" i="1" smtClean="0">
                            <a:latin typeface="Cambria Math" panose="02040503050406030204" pitchFamily="18" charset="0"/>
                            <a:cs typeface="Times New Roman" panose="02020603050405020304" pitchFamily="18" charset="0"/>
                          </a:rPr>
                        </m:ctrlPr>
                      </m:boxPr>
                      <m:e>
                        <m:f>
                          <m:fPr>
                            <m:ctrlPr>
                              <a:rPr lang="en-US" b="0" i="1" smtClean="0">
                                <a:latin typeface="Cambria Math" panose="02040503050406030204" pitchFamily="18" charset="0"/>
                                <a:cs typeface="Times New Roman" panose="02020603050405020304" pitchFamily="18" charset="0"/>
                              </a:rPr>
                            </m:ctrlPr>
                          </m:fPr>
                          <m:num>
                            <m:r>
                              <a:rPr lang="en-US" b="0" i="1" smtClean="0">
                                <a:latin typeface="Cambria Math" panose="02040503050406030204" pitchFamily="18" charset="0"/>
                                <a:cs typeface="Times New Roman" panose="02020603050405020304" pitchFamily="18" charset="0"/>
                              </a:rPr>
                              <m:t>𝑚</m:t>
                            </m:r>
                          </m:num>
                          <m:den>
                            <m:r>
                              <a:rPr lang="en-US" i="1">
                                <a:latin typeface="Cambria Math" panose="02040503050406030204" pitchFamily="18" charset="0"/>
                                <a:cs typeface="Times New Roman" panose="02020603050405020304" pitchFamily="18" charset="0"/>
                              </a:rPr>
                              <m:t>𝑠</m:t>
                            </m:r>
                          </m:den>
                        </m:f>
                      </m:e>
                    </m:box>
                    <m:r>
                      <a:rPr lang="en-US" i="1">
                        <a:latin typeface="Cambria Math" panose="02040503050406030204" pitchFamily="18" charset="0"/>
                        <a:cs typeface="Times New Roman" panose="02020603050405020304" pitchFamily="18" charset="0"/>
                      </a:rPr>
                      <m:t> </m:t>
                    </m:r>
                  </m:oMath>
                </a14:m>
                <a:r>
                  <a:rPr lang="en-US" dirty="0">
                    <a:latin typeface="Times New Roman" panose="02020603050405020304" pitchFamily="18" charset="0"/>
                    <a:cs typeface="Times New Roman" panose="02020603050405020304" pitchFamily="18" charset="0"/>
                  </a:rPr>
                  <a:t>over the given distance </a:t>
                </a:r>
                <a14:m>
                  <m:oMath xmlns:m="http://schemas.openxmlformats.org/officeDocument/2006/math">
                    <m:r>
                      <a:rPr lang="en-US" i="1" smtClean="0">
                        <a:latin typeface="Cambria Math" panose="02040503050406030204" pitchFamily="18" charset="0"/>
                        <a:ea typeface="Cambria Math" panose="02040503050406030204" pitchFamily="18" charset="0"/>
                        <a:cs typeface="Times New Roman" panose="02020603050405020304" pitchFamily="18" charset="0"/>
                      </a:rPr>
                      <m:t>∆</m:t>
                    </m:r>
                    <m:r>
                      <a:rPr lang="en-US" b="0" i="1" smtClean="0">
                        <a:latin typeface="Cambria Math" panose="02040503050406030204" pitchFamily="18" charset="0"/>
                        <a:ea typeface="Cambria Math" panose="02040503050406030204" pitchFamily="18" charset="0"/>
                        <a:cs typeface="Times New Roman" panose="02020603050405020304" pitchFamily="18" charset="0"/>
                      </a:rPr>
                      <m:t>𝑦</m:t>
                    </m:r>
                    <m:r>
                      <a:rPr lang="en-US" b="0" i="1" smtClean="0">
                        <a:latin typeface="Cambria Math" panose="02040503050406030204" pitchFamily="18" charset="0"/>
                        <a:ea typeface="Cambria Math" panose="02040503050406030204" pitchFamily="18" charset="0"/>
                        <a:cs typeface="Times New Roman" panose="02020603050405020304" pitchFamily="18" charset="0"/>
                      </a:rPr>
                      <m:t>=0.45</m:t>
                    </m:r>
                    <m:r>
                      <a:rPr lang="en-US" b="0" i="1" smtClean="0">
                        <a:latin typeface="Cambria Math" panose="02040503050406030204" pitchFamily="18" charset="0"/>
                        <a:ea typeface="Cambria Math" panose="02040503050406030204" pitchFamily="18" charset="0"/>
                        <a:cs typeface="Times New Roman" panose="02020603050405020304" pitchFamily="18" charset="0"/>
                      </a:rPr>
                      <m:t>𝑚</m:t>
                    </m:r>
                  </m:oMath>
                </a14:m>
                <a:r>
                  <a:rPr lang="en-US" dirty="0">
                    <a:latin typeface="Times New Roman" panose="02020603050405020304" pitchFamily="18" charset="0"/>
                    <a:cs typeface="Times New Roman" panose="02020603050405020304" pitchFamily="18" charset="0"/>
                  </a:rPr>
                  <a:t>.</a:t>
                </a:r>
                <a:endParaRPr lang="en-US" dirty="0"/>
              </a:p>
            </p:txBody>
          </p:sp>
        </mc:Choice>
        <mc:Fallback xmlns="">
          <p:sp>
            <p:nvSpPr>
              <p:cNvPr id="6" name="Rectangle 5">
                <a:extLst>
                  <a:ext uri="{FF2B5EF4-FFF2-40B4-BE49-F238E27FC236}">
                    <a16:creationId xmlns:a16="http://schemas.microsoft.com/office/drawing/2014/main" id="{6267C47D-F8EB-7D42-866B-714BAC265F4E}"/>
                  </a:ext>
                </a:extLst>
              </p:cNvPr>
              <p:cNvSpPr>
                <a:spLocks noRot="1" noChangeAspect="1" noMove="1" noResize="1" noEditPoints="1" noAdjustHandles="1" noChangeArrowheads="1" noChangeShapeType="1" noTextEdit="1"/>
              </p:cNvSpPr>
              <p:nvPr/>
            </p:nvSpPr>
            <p:spPr>
              <a:xfrm>
                <a:off x="277906" y="1751414"/>
                <a:ext cx="10982277" cy="693780"/>
              </a:xfrm>
              <a:prstGeom prst="rect">
                <a:avLst/>
              </a:prstGeom>
              <a:blipFill>
                <a:blip r:embed="rId2"/>
                <a:stretch>
                  <a:fillRect l="-346" t="-3571" b="-3571"/>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 name="TextBox 1">
                <a:extLst>
                  <a:ext uri="{FF2B5EF4-FFF2-40B4-BE49-F238E27FC236}">
                    <a16:creationId xmlns:a16="http://schemas.microsoft.com/office/drawing/2014/main" id="{D8DA3B75-CB22-C14C-AC38-E5D8B749D8DE}"/>
                  </a:ext>
                </a:extLst>
              </p:cNvPr>
              <p:cNvSpPr txBox="1"/>
              <p:nvPr/>
            </p:nvSpPr>
            <p:spPr>
              <a:xfrm>
                <a:off x="960120" y="2921450"/>
                <a:ext cx="6498959" cy="686022"/>
              </a:xfrm>
              <a:prstGeom prst="rect">
                <a:avLst/>
              </a:prstGeom>
              <a:noFill/>
            </p:spPr>
            <p:txBody>
              <a:bodyPr wrap="none" lIns="0" tIns="0" rIns="0" bIns="0" rtlCol="0">
                <a:spAutoFit/>
              </a:bodyPr>
              <a:lstStyle/>
              <a:p>
                <a:pPr/>
                <a14:m>
                  <m:oMathPara xmlns:m="http://schemas.openxmlformats.org/officeDocument/2006/math">
                    <m:oMath>
                      <m:sSubSup>
                        <m:sSubSupPr>
                          <m:ctrlPr>
                            <a:rPr lang="en-US" b="0" i="1" smtClean="0">
                              <a:latin typeface="Cambria Math" panose="02040503050406030204" pitchFamily="18" charset="0"/>
                            </a:rPr>
                          </m:ctrlPr>
                        </m:sSubSupPr>
                        <m:e>
                          <m:r>
                            <a:rPr lang="en-US" b="0" i="1" smtClean="0">
                              <a:latin typeface="Cambria Math" panose="02040503050406030204" pitchFamily="18" charset="0"/>
                            </a:rPr>
                            <m:t>𝑣</m:t>
                          </m:r>
                        </m:e>
                        <m:sub>
                          <m:r>
                            <a:rPr lang="en-US" b="0" i="1" smtClean="0">
                              <a:latin typeface="Cambria Math" panose="02040503050406030204" pitchFamily="18" charset="0"/>
                            </a:rPr>
                            <m:t>𝑓𝑦</m:t>
                          </m:r>
                        </m:sub>
                        <m:sup>
                          <m:r>
                            <a:rPr lang="en-US" b="0" i="1" smtClean="0">
                              <a:latin typeface="Cambria Math" panose="02040503050406030204" pitchFamily="18" charset="0"/>
                            </a:rPr>
                            <m:t>2</m:t>
                          </m:r>
                        </m:sup>
                      </m:sSubSup>
                      <m:r>
                        <a:rPr lang="en-US" b="0" i="1" smtClean="0">
                          <a:latin typeface="Cambria Math" panose="02040503050406030204" pitchFamily="18" charset="0"/>
                        </a:rPr>
                        <m:t>=</m:t>
                      </m:r>
                      <m:sSubSup>
                        <m:sSubSupPr>
                          <m:ctrlPr>
                            <a:rPr lang="en-US" b="0" i="1" smtClean="0">
                              <a:latin typeface="Cambria Math" panose="02040503050406030204" pitchFamily="18" charset="0"/>
                            </a:rPr>
                          </m:ctrlPr>
                        </m:sSubSupPr>
                        <m:e>
                          <m:r>
                            <a:rPr lang="en-US" b="0" i="1" smtClean="0">
                              <a:latin typeface="Cambria Math" panose="02040503050406030204" pitchFamily="18" charset="0"/>
                            </a:rPr>
                            <m:t>𝑣</m:t>
                          </m:r>
                        </m:e>
                        <m:sub>
                          <m:r>
                            <a:rPr lang="en-US" b="0" i="1" smtClean="0">
                              <a:latin typeface="Cambria Math" panose="02040503050406030204" pitchFamily="18" charset="0"/>
                            </a:rPr>
                            <m:t>𝑖𝑦</m:t>
                          </m:r>
                        </m:sub>
                        <m:sup>
                          <m:r>
                            <a:rPr lang="en-US" b="0" i="1" smtClean="0">
                              <a:latin typeface="Cambria Math" panose="02040503050406030204" pitchFamily="18" charset="0"/>
                            </a:rPr>
                            <m:t>2</m:t>
                          </m:r>
                        </m:sup>
                      </m:sSubSup>
                      <m:r>
                        <a:rPr lang="en-US" b="0" i="1" smtClean="0">
                          <a:latin typeface="Cambria Math" panose="02040503050406030204" pitchFamily="18" charset="0"/>
                        </a:rPr>
                        <m:t>+2</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𝑎</m:t>
                          </m:r>
                        </m:e>
                        <m:sub>
                          <m:r>
                            <a:rPr lang="en-US" b="0" i="1" smtClean="0">
                              <a:latin typeface="Cambria Math" panose="02040503050406030204" pitchFamily="18" charset="0"/>
                            </a:rPr>
                            <m:t>𝑦</m:t>
                          </m:r>
                        </m:sub>
                      </m:sSub>
                      <m:r>
                        <a:rPr lang="en-US" b="0" i="1" smtClean="0">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𝑦</m:t>
                      </m:r>
                      <m:r>
                        <a:rPr lang="en-US" b="0" i="1" smtClean="0">
                          <a:latin typeface="Cambria Math" panose="02040503050406030204" pitchFamily="18" charset="0"/>
                          <a:ea typeface="Cambria Math" panose="02040503050406030204" pitchFamily="18" charset="0"/>
                        </a:rPr>
                        <m:t>→</m:t>
                      </m:r>
                      <m:sSub>
                        <m:sSubPr>
                          <m:ctrlPr>
                            <a:rPr lang="en-US" b="0" i="1" smtClean="0">
                              <a:latin typeface="Cambria Math" panose="02040503050406030204" pitchFamily="18" charset="0"/>
                              <a:ea typeface="Cambria Math" panose="02040503050406030204" pitchFamily="18" charset="0"/>
                            </a:rPr>
                          </m:ctrlPr>
                        </m:sSubPr>
                        <m:e>
                          <m:r>
                            <a:rPr lang="en-US" b="0" i="1" smtClean="0">
                              <a:latin typeface="Cambria Math" panose="02040503050406030204" pitchFamily="18" charset="0"/>
                              <a:ea typeface="Cambria Math" panose="02040503050406030204" pitchFamily="18" charset="0"/>
                            </a:rPr>
                            <m:t>𝑎</m:t>
                          </m:r>
                        </m:e>
                        <m:sub>
                          <m:r>
                            <a:rPr lang="en-US" b="0" i="1" smtClean="0">
                              <a:latin typeface="Cambria Math" panose="02040503050406030204" pitchFamily="18" charset="0"/>
                              <a:ea typeface="Cambria Math" panose="02040503050406030204" pitchFamily="18" charset="0"/>
                            </a:rPr>
                            <m:t>𝑦</m:t>
                          </m:r>
                        </m:sub>
                      </m:sSub>
                      <m:r>
                        <a:rPr lang="en-US" b="0" i="1" smtClean="0">
                          <a:latin typeface="Cambria Math" panose="02040503050406030204" pitchFamily="18" charset="0"/>
                          <a:ea typeface="Cambria Math" panose="02040503050406030204" pitchFamily="18" charset="0"/>
                        </a:rPr>
                        <m:t>=</m:t>
                      </m:r>
                      <m:f>
                        <m:fPr>
                          <m:ctrlPr>
                            <a:rPr lang="en-US" i="1">
                              <a:latin typeface="Cambria Math" panose="02040503050406030204" pitchFamily="18" charset="0"/>
                            </a:rPr>
                          </m:ctrlPr>
                        </m:fPr>
                        <m:num>
                          <m:sSubSup>
                            <m:sSubSupPr>
                              <m:ctrlPr>
                                <a:rPr lang="en-US" i="1">
                                  <a:latin typeface="Cambria Math" panose="02040503050406030204" pitchFamily="18" charset="0"/>
                                </a:rPr>
                              </m:ctrlPr>
                            </m:sSubSupPr>
                            <m:e>
                              <m:r>
                                <a:rPr lang="en-US" i="1">
                                  <a:latin typeface="Cambria Math" panose="02040503050406030204" pitchFamily="18" charset="0"/>
                                </a:rPr>
                                <m:t>𝑣</m:t>
                              </m:r>
                            </m:e>
                            <m:sub>
                              <m:r>
                                <a:rPr lang="en-US" i="1">
                                  <a:latin typeface="Cambria Math" panose="02040503050406030204" pitchFamily="18" charset="0"/>
                                </a:rPr>
                                <m:t>𝑓𝑦</m:t>
                              </m:r>
                            </m:sub>
                            <m:sup>
                              <m:r>
                                <a:rPr lang="en-US" i="1">
                                  <a:latin typeface="Cambria Math" panose="02040503050406030204" pitchFamily="18" charset="0"/>
                                </a:rPr>
                                <m:t>2</m:t>
                              </m:r>
                            </m:sup>
                          </m:sSubSup>
                          <m:r>
                            <a:rPr lang="en-US" b="0" i="1" smtClean="0">
                              <a:latin typeface="Cambria Math" panose="02040503050406030204" pitchFamily="18" charset="0"/>
                            </a:rPr>
                            <m:t>−</m:t>
                          </m:r>
                          <m:sSubSup>
                            <m:sSubSupPr>
                              <m:ctrlPr>
                                <a:rPr lang="en-US" i="1">
                                  <a:latin typeface="Cambria Math" panose="02040503050406030204" pitchFamily="18" charset="0"/>
                                </a:rPr>
                              </m:ctrlPr>
                            </m:sSubSupPr>
                            <m:e>
                              <m:r>
                                <a:rPr lang="en-US" i="1">
                                  <a:latin typeface="Cambria Math" panose="02040503050406030204" pitchFamily="18" charset="0"/>
                                </a:rPr>
                                <m:t>𝑣</m:t>
                              </m:r>
                            </m:e>
                            <m:sub>
                              <m:r>
                                <a:rPr lang="en-US" b="0" i="1" smtClean="0">
                                  <a:latin typeface="Cambria Math" panose="02040503050406030204" pitchFamily="18" charset="0"/>
                                </a:rPr>
                                <m:t>𝑖</m:t>
                              </m:r>
                              <m:r>
                                <a:rPr lang="en-US" i="1">
                                  <a:latin typeface="Cambria Math" panose="02040503050406030204" pitchFamily="18" charset="0"/>
                                </a:rPr>
                                <m:t>𝑦</m:t>
                              </m:r>
                            </m:sub>
                            <m:sup>
                              <m:r>
                                <a:rPr lang="en-US" i="1">
                                  <a:latin typeface="Cambria Math" panose="02040503050406030204" pitchFamily="18" charset="0"/>
                                </a:rPr>
                                <m:t>2</m:t>
                              </m:r>
                            </m:sup>
                          </m:sSubSup>
                        </m:num>
                        <m:den>
                          <m:r>
                            <a:rPr lang="en-US" b="0" i="1" smtClean="0">
                              <a:latin typeface="Cambria Math" panose="02040503050406030204" pitchFamily="18" charset="0"/>
                              <a:ea typeface="Cambria Math" panose="02040503050406030204" pitchFamily="18" charset="0"/>
                            </a:rPr>
                            <m:t>2∆</m:t>
                          </m:r>
                          <m:r>
                            <a:rPr lang="en-US" b="0" i="1" smtClean="0">
                              <a:latin typeface="Cambria Math" panose="02040503050406030204" pitchFamily="18" charset="0"/>
                              <a:ea typeface="Cambria Math" panose="02040503050406030204" pitchFamily="18" charset="0"/>
                            </a:rPr>
                            <m:t>𝑦</m:t>
                          </m:r>
                        </m:den>
                      </m:f>
                      <m:r>
                        <a:rPr lang="en-US" b="0" i="1" smtClean="0">
                          <a:latin typeface="Cambria Math" panose="02040503050406030204" pitchFamily="18" charset="0"/>
                          <a:ea typeface="Cambria Math" panose="02040503050406030204" pitchFamily="18" charset="0"/>
                        </a:rPr>
                        <m:t>=</m:t>
                      </m:r>
                      <m:f>
                        <m:fPr>
                          <m:ctrlPr>
                            <a:rPr lang="en-US" b="0" i="1" smtClean="0">
                              <a:latin typeface="Cambria Math" panose="02040503050406030204" pitchFamily="18" charset="0"/>
                              <a:ea typeface="Cambria Math" panose="02040503050406030204" pitchFamily="18" charset="0"/>
                            </a:rPr>
                          </m:ctrlPr>
                        </m:fPr>
                        <m:num>
                          <m:sSup>
                            <m:sSupPr>
                              <m:ctrlPr>
                                <a:rPr lang="en-US" b="0" i="1" smtClean="0">
                                  <a:latin typeface="Cambria Math" panose="02040503050406030204" pitchFamily="18" charset="0"/>
                                  <a:ea typeface="Cambria Math" panose="02040503050406030204" pitchFamily="18" charset="0"/>
                                </a:rPr>
                              </m:ctrlPr>
                            </m:sSupPr>
                            <m:e>
                              <m:d>
                                <m:dPr>
                                  <m:ctrlPr>
                                    <a:rPr lang="en-US" b="0" i="1" smtClean="0">
                                      <a:latin typeface="Cambria Math" panose="02040503050406030204" pitchFamily="18" charset="0"/>
                                      <a:ea typeface="Cambria Math" panose="02040503050406030204" pitchFamily="18" charset="0"/>
                                    </a:rPr>
                                  </m:ctrlPr>
                                </m:dPr>
                                <m:e>
                                  <m:r>
                                    <a:rPr lang="en-US" b="0" i="1" smtClean="0">
                                      <a:latin typeface="Cambria Math" panose="02040503050406030204" pitchFamily="18" charset="0"/>
                                      <a:ea typeface="Cambria Math" panose="02040503050406030204" pitchFamily="18" charset="0"/>
                                    </a:rPr>
                                    <m:t>0</m:t>
                                  </m:r>
                                  <m:box>
                                    <m:boxPr>
                                      <m:ctrlPr>
                                        <a:rPr lang="en-US" b="0" i="1" smtClean="0">
                                          <a:latin typeface="Cambria Math" panose="02040503050406030204" pitchFamily="18" charset="0"/>
                                          <a:ea typeface="Cambria Math" panose="02040503050406030204" pitchFamily="18" charset="0"/>
                                        </a:rPr>
                                      </m:ctrlPr>
                                    </m:boxPr>
                                    <m:e>
                                      <m:f>
                                        <m:fPr>
                                          <m:ctrlPr>
                                            <a:rPr lang="en-US" b="0" i="1" smtClean="0">
                                              <a:latin typeface="Cambria Math" panose="02040503050406030204" pitchFamily="18" charset="0"/>
                                              <a:ea typeface="Cambria Math" panose="02040503050406030204" pitchFamily="18" charset="0"/>
                                            </a:rPr>
                                          </m:ctrlPr>
                                        </m:fPr>
                                        <m:num>
                                          <m:r>
                                            <a:rPr lang="en-US" b="0" i="1" smtClean="0">
                                              <a:latin typeface="Cambria Math" panose="02040503050406030204" pitchFamily="18" charset="0"/>
                                              <a:ea typeface="Cambria Math" panose="02040503050406030204" pitchFamily="18" charset="0"/>
                                            </a:rPr>
                                            <m:t>𝑚</m:t>
                                          </m:r>
                                        </m:num>
                                        <m:den>
                                          <m:r>
                                            <a:rPr lang="en-US" b="0" i="1" smtClean="0">
                                              <a:latin typeface="Cambria Math" panose="02040503050406030204" pitchFamily="18" charset="0"/>
                                              <a:ea typeface="Cambria Math" panose="02040503050406030204" pitchFamily="18" charset="0"/>
                                            </a:rPr>
                                            <m:t>𝑠</m:t>
                                          </m:r>
                                        </m:den>
                                      </m:f>
                                    </m:e>
                                  </m:box>
                                </m:e>
                              </m:d>
                            </m:e>
                            <m:sup>
                              <m:r>
                                <a:rPr lang="en-US" b="0" i="1" smtClean="0">
                                  <a:latin typeface="Cambria Math" panose="02040503050406030204" pitchFamily="18" charset="0"/>
                                  <a:ea typeface="Cambria Math" panose="02040503050406030204" pitchFamily="18" charset="0"/>
                                </a:rPr>
                                <m:t>2</m:t>
                              </m:r>
                            </m:sup>
                          </m:sSup>
                          <m:r>
                            <a:rPr lang="en-US" b="0" i="1" smtClean="0">
                              <a:latin typeface="Cambria Math" panose="02040503050406030204" pitchFamily="18" charset="0"/>
                              <a:ea typeface="Cambria Math" panose="02040503050406030204" pitchFamily="18" charset="0"/>
                            </a:rPr>
                            <m:t>−</m:t>
                          </m:r>
                          <m:sSup>
                            <m:sSupPr>
                              <m:ctrlPr>
                                <a:rPr lang="en-US" b="0" i="1" smtClean="0">
                                  <a:latin typeface="Cambria Math" panose="02040503050406030204" pitchFamily="18" charset="0"/>
                                  <a:ea typeface="Cambria Math" panose="02040503050406030204" pitchFamily="18" charset="0"/>
                                </a:rPr>
                              </m:ctrlPr>
                            </m:sSupPr>
                            <m:e>
                              <m:d>
                                <m:dPr>
                                  <m:ctrlPr>
                                    <a:rPr lang="en-US" b="0" i="1" smtClean="0">
                                      <a:latin typeface="Cambria Math" panose="02040503050406030204" pitchFamily="18" charset="0"/>
                                      <a:ea typeface="Cambria Math" panose="02040503050406030204" pitchFamily="18" charset="0"/>
                                    </a:rPr>
                                  </m:ctrlPr>
                                </m:dPr>
                                <m:e>
                                  <m:r>
                                    <a:rPr lang="en-US" b="0" i="1" smtClean="0">
                                      <a:latin typeface="Cambria Math" panose="02040503050406030204" pitchFamily="18" charset="0"/>
                                      <a:ea typeface="Cambria Math" panose="02040503050406030204" pitchFamily="18" charset="0"/>
                                    </a:rPr>
                                    <m:t>−9</m:t>
                                  </m:r>
                                  <m:box>
                                    <m:boxPr>
                                      <m:ctrlPr>
                                        <a:rPr lang="en-US" b="0" i="1" smtClean="0">
                                          <a:latin typeface="Cambria Math" panose="02040503050406030204" pitchFamily="18" charset="0"/>
                                          <a:ea typeface="Cambria Math" panose="02040503050406030204" pitchFamily="18" charset="0"/>
                                        </a:rPr>
                                      </m:ctrlPr>
                                    </m:boxPr>
                                    <m:e>
                                      <m:f>
                                        <m:fPr>
                                          <m:ctrlPr>
                                            <a:rPr lang="en-US" b="0" i="1" smtClean="0">
                                              <a:latin typeface="Cambria Math" panose="02040503050406030204" pitchFamily="18" charset="0"/>
                                              <a:ea typeface="Cambria Math" panose="02040503050406030204" pitchFamily="18" charset="0"/>
                                            </a:rPr>
                                          </m:ctrlPr>
                                        </m:fPr>
                                        <m:num>
                                          <m:r>
                                            <a:rPr lang="en-US" b="0" i="1" smtClean="0">
                                              <a:latin typeface="Cambria Math" panose="02040503050406030204" pitchFamily="18" charset="0"/>
                                              <a:ea typeface="Cambria Math" panose="02040503050406030204" pitchFamily="18" charset="0"/>
                                            </a:rPr>
                                            <m:t>𝑚</m:t>
                                          </m:r>
                                        </m:num>
                                        <m:den>
                                          <m:r>
                                            <a:rPr lang="en-US" b="0" i="1" smtClean="0">
                                              <a:latin typeface="Cambria Math" panose="02040503050406030204" pitchFamily="18" charset="0"/>
                                              <a:ea typeface="Cambria Math" panose="02040503050406030204" pitchFamily="18" charset="0"/>
                                            </a:rPr>
                                            <m:t>𝑠</m:t>
                                          </m:r>
                                        </m:den>
                                      </m:f>
                                    </m:e>
                                  </m:box>
                                </m:e>
                              </m:d>
                            </m:e>
                            <m:sup>
                              <m:r>
                                <a:rPr lang="en-US" b="0" i="1" smtClean="0">
                                  <a:latin typeface="Cambria Math" panose="02040503050406030204" pitchFamily="18" charset="0"/>
                                  <a:ea typeface="Cambria Math" panose="02040503050406030204" pitchFamily="18" charset="0"/>
                                </a:rPr>
                                <m:t>2</m:t>
                              </m:r>
                            </m:sup>
                          </m:sSup>
                        </m:num>
                        <m:den>
                          <m:r>
                            <a:rPr lang="en-US" b="0" i="1" smtClean="0">
                              <a:latin typeface="Cambria Math" panose="02040503050406030204" pitchFamily="18" charset="0"/>
                              <a:ea typeface="Cambria Math" panose="02040503050406030204" pitchFamily="18" charset="0"/>
                            </a:rPr>
                            <m:t>2×</m:t>
                          </m:r>
                          <m:d>
                            <m:dPr>
                              <m:ctrlPr>
                                <a:rPr lang="en-US" b="0" i="1" smtClean="0">
                                  <a:latin typeface="Cambria Math" panose="02040503050406030204" pitchFamily="18" charset="0"/>
                                  <a:ea typeface="Cambria Math" panose="02040503050406030204" pitchFamily="18" charset="0"/>
                                </a:rPr>
                              </m:ctrlPr>
                            </m:dPr>
                            <m:e>
                              <m:r>
                                <a:rPr lang="en-US" b="0" i="1" smtClean="0">
                                  <a:latin typeface="Cambria Math" panose="02040503050406030204" pitchFamily="18" charset="0"/>
                                  <a:ea typeface="Cambria Math" panose="02040503050406030204" pitchFamily="18" charset="0"/>
                                </a:rPr>
                                <m:t>−0.45</m:t>
                              </m:r>
                              <m:r>
                                <a:rPr lang="en-US" b="0" i="1" smtClean="0">
                                  <a:latin typeface="Cambria Math" panose="02040503050406030204" pitchFamily="18" charset="0"/>
                                  <a:ea typeface="Cambria Math" panose="02040503050406030204" pitchFamily="18" charset="0"/>
                                </a:rPr>
                                <m:t>𝑚</m:t>
                              </m:r>
                            </m:e>
                          </m:d>
                        </m:den>
                      </m:f>
                      <m:r>
                        <a:rPr lang="en-US" b="0" i="1" smtClean="0">
                          <a:latin typeface="Cambria Math" panose="02040503050406030204" pitchFamily="18" charset="0"/>
                          <a:ea typeface="Cambria Math" panose="02040503050406030204" pitchFamily="18" charset="0"/>
                        </a:rPr>
                        <m:t>=90</m:t>
                      </m:r>
                      <m:box>
                        <m:boxPr>
                          <m:ctrlPr>
                            <a:rPr lang="en-US" b="0" i="1" smtClean="0">
                              <a:latin typeface="Cambria Math" panose="02040503050406030204" pitchFamily="18" charset="0"/>
                              <a:ea typeface="Cambria Math" panose="02040503050406030204" pitchFamily="18" charset="0"/>
                            </a:rPr>
                          </m:ctrlPr>
                        </m:boxPr>
                        <m:e>
                          <m:f>
                            <m:fPr>
                              <m:ctrlPr>
                                <a:rPr lang="en-US" b="0" i="1" smtClean="0">
                                  <a:latin typeface="Cambria Math" panose="02040503050406030204" pitchFamily="18" charset="0"/>
                                  <a:ea typeface="Cambria Math" panose="02040503050406030204" pitchFamily="18" charset="0"/>
                                </a:rPr>
                              </m:ctrlPr>
                            </m:fPr>
                            <m:num>
                              <m:r>
                                <a:rPr lang="en-US" b="0" i="1" smtClean="0">
                                  <a:latin typeface="Cambria Math" panose="02040503050406030204" pitchFamily="18" charset="0"/>
                                  <a:ea typeface="Cambria Math" panose="02040503050406030204" pitchFamily="18" charset="0"/>
                                </a:rPr>
                                <m:t>𝑚</m:t>
                              </m:r>
                            </m:num>
                            <m:den>
                              <m:sSup>
                                <m:sSupPr>
                                  <m:ctrlPr>
                                    <a:rPr lang="en-US" b="0" i="1" smtClean="0">
                                      <a:latin typeface="Cambria Math" panose="02040503050406030204" pitchFamily="18" charset="0"/>
                                      <a:ea typeface="Cambria Math" panose="02040503050406030204" pitchFamily="18" charset="0"/>
                                    </a:rPr>
                                  </m:ctrlPr>
                                </m:sSupPr>
                                <m:e>
                                  <m:r>
                                    <a:rPr lang="en-US" b="0" i="1" smtClean="0">
                                      <a:latin typeface="Cambria Math" panose="02040503050406030204" pitchFamily="18" charset="0"/>
                                      <a:ea typeface="Cambria Math" panose="02040503050406030204" pitchFamily="18" charset="0"/>
                                    </a:rPr>
                                    <m:t>𝑠</m:t>
                                  </m:r>
                                </m:e>
                                <m:sup>
                                  <m:r>
                                    <a:rPr lang="en-US" b="0" i="1" smtClean="0">
                                      <a:latin typeface="Cambria Math" panose="02040503050406030204" pitchFamily="18" charset="0"/>
                                      <a:ea typeface="Cambria Math" panose="02040503050406030204" pitchFamily="18" charset="0"/>
                                    </a:rPr>
                                    <m:t>2</m:t>
                                  </m:r>
                                </m:sup>
                              </m:sSup>
                            </m:den>
                          </m:f>
                        </m:e>
                      </m:box>
                    </m:oMath>
                  </m:oMathPara>
                </a14:m>
                <a:endParaRPr lang="en-US" dirty="0"/>
              </a:p>
            </p:txBody>
          </p:sp>
        </mc:Choice>
        <mc:Fallback xmlns="">
          <p:sp>
            <p:nvSpPr>
              <p:cNvPr id="2" name="TextBox 1">
                <a:extLst>
                  <a:ext uri="{FF2B5EF4-FFF2-40B4-BE49-F238E27FC236}">
                    <a16:creationId xmlns:a16="http://schemas.microsoft.com/office/drawing/2014/main" id="{D8DA3B75-CB22-C14C-AC38-E5D8B749D8DE}"/>
                  </a:ext>
                </a:extLst>
              </p:cNvPr>
              <p:cNvSpPr txBox="1">
                <a:spLocks noRot="1" noChangeAspect="1" noMove="1" noResize="1" noEditPoints="1" noAdjustHandles="1" noChangeArrowheads="1" noChangeShapeType="1" noTextEdit="1"/>
              </p:cNvSpPr>
              <p:nvPr/>
            </p:nvSpPr>
            <p:spPr>
              <a:xfrm>
                <a:off x="960120" y="2921450"/>
                <a:ext cx="6498959" cy="686022"/>
              </a:xfrm>
              <a:prstGeom prst="rect">
                <a:avLst/>
              </a:prstGeom>
              <a:blipFill>
                <a:blip r:embed="rId3"/>
                <a:stretch>
                  <a:fillRect b="-10909"/>
                </a:stretch>
              </a:blipFill>
            </p:spPr>
            <p:txBody>
              <a:bodyPr/>
              <a:lstStyle/>
              <a:p>
                <a:r>
                  <a:rPr lang="en-US">
                    <a:noFill/>
                  </a:rPr>
                  <a:t> </a:t>
                </a:r>
              </a:p>
            </p:txBody>
          </p:sp>
        </mc:Fallback>
      </mc:AlternateContent>
      <p:sp>
        <p:nvSpPr>
          <p:cNvPr id="7" name="TextBox 6">
            <a:extLst>
              <a:ext uri="{FF2B5EF4-FFF2-40B4-BE49-F238E27FC236}">
                <a16:creationId xmlns:a16="http://schemas.microsoft.com/office/drawing/2014/main" id="{347660FD-D2D4-AC4E-9A0B-9045BCE4B7FF}"/>
              </a:ext>
            </a:extLst>
          </p:cNvPr>
          <p:cNvSpPr txBox="1"/>
          <p:nvPr/>
        </p:nvSpPr>
        <p:spPr>
          <a:xfrm>
            <a:off x="7459079" y="2748976"/>
            <a:ext cx="4093552" cy="1077218"/>
          </a:xfrm>
          <a:prstGeom prst="rect">
            <a:avLst/>
          </a:prstGeom>
          <a:noFill/>
        </p:spPr>
        <p:txBody>
          <a:bodyPr wrap="square" rtlCol="0">
            <a:spAutoFit/>
          </a:bodyPr>
          <a:lstStyle/>
          <a:p>
            <a:r>
              <a:rPr lang="en-US" sz="1600" dirty="0">
                <a:latin typeface="Times New Roman" panose="02020603050405020304" pitchFamily="18" charset="0"/>
                <a:cs typeface="Times New Roman" panose="02020603050405020304" pitchFamily="18" charset="0"/>
              </a:rPr>
              <a:t>Notice the direction of the acceleration is positive which is reasonable since the force from the ground on you should point in the positive y-direction.</a:t>
            </a:r>
          </a:p>
        </p:txBody>
      </p:sp>
      <mc:AlternateContent xmlns:mc="http://schemas.openxmlformats.org/markup-compatibility/2006" xmlns:a14="http://schemas.microsoft.com/office/drawing/2010/main">
        <mc:Choice Requires="a14">
          <p:sp>
            <p:nvSpPr>
              <p:cNvPr id="8" name="TextBox 7">
                <a:extLst>
                  <a:ext uri="{FF2B5EF4-FFF2-40B4-BE49-F238E27FC236}">
                    <a16:creationId xmlns:a16="http://schemas.microsoft.com/office/drawing/2014/main" id="{EC06A0A9-8BA3-DB47-A3AE-1E681A3F6CE5}"/>
                  </a:ext>
                </a:extLst>
              </p:cNvPr>
              <p:cNvSpPr txBox="1"/>
              <p:nvPr/>
            </p:nvSpPr>
            <p:spPr>
              <a:xfrm>
                <a:off x="2227967" y="4212771"/>
                <a:ext cx="3963264" cy="323422"/>
              </a:xfrm>
              <a:prstGeom prst="rect">
                <a:avLst/>
              </a:prstGeom>
              <a:noFill/>
            </p:spPr>
            <p:txBody>
              <a:bodyPr wrap="none" lIns="0" tIns="0" rIns="0" bIns="0" rtlCol="0">
                <a:spAutoFit/>
              </a:bodyPr>
              <a:lstStyle/>
              <a:p>
                <a:pPr/>
                <a14:m>
                  <m:oMathPara xmlns:m="http://schemas.openxmlformats.org/officeDocument/2006/math">
                    <m:oMath>
                      <m:sSub>
                        <m:sSubPr>
                          <m:ctrlPr>
                            <a:rPr lang="en-US" b="0" i="1" smtClean="0">
                              <a:latin typeface="Cambria Math" panose="02040503050406030204" pitchFamily="18" charset="0"/>
                            </a:rPr>
                          </m:ctrlPr>
                        </m:sSubPr>
                        <m:e>
                          <m:r>
                            <a:rPr lang="en-US" b="0" i="1" smtClean="0">
                              <a:latin typeface="Cambria Math" panose="02040503050406030204" pitchFamily="18" charset="0"/>
                            </a:rPr>
                            <m:t>𝐹</m:t>
                          </m:r>
                        </m:e>
                        <m:sub>
                          <m:r>
                            <a:rPr lang="en-US" b="0" i="1" smtClean="0">
                              <a:latin typeface="Cambria Math" panose="02040503050406030204" pitchFamily="18" charset="0"/>
                            </a:rPr>
                            <m:t>𝑔𝑟𝑜𝑢𝑛𝑑</m:t>
                          </m:r>
                        </m:sub>
                      </m:sSub>
                      <m:r>
                        <a:rPr lang="en-US" b="0" i="1" smtClean="0">
                          <a:latin typeface="Cambria Math" panose="02040503050406030204" pitchFamily="18" charset="0"/>
                        </a:rPr>
                        <m:t>=</m:t>
                      </m:r>
                      <m:r>
                        <a:rPr lang="en-US" b="0" i="1" smtClean="0">
                          <a:latin typeface="Cambria Math" panose="02040503050406030204" pitchFamily="18" charset="0"/>
                        </a:rPr>
                        <m:t>𝑚</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𝑎</m:t>
                          </m:r>
                        </m:e>
                        <m:sub>
                          <m:r>
                            <a:rPr lang="en-US" b="0" i="1" smtClean="0">
                              <a:latin typeface="Cambria Math" panose="02040503050406030204" pitchFamily="18" charset="0"/>
                            </a:rPr>
                            <m:t>𝑦</m:t>
                          </m:r>
                        </m:sub>
                      </m:sSub>
                      <m:r>
                        <a:rPr lang="en-US" b="0" i="1" smtClean="0">
                          <a:latin typeface="Cambria Math" panose="02040503050406030204" pitchFamily="18" charset="0"/>
                        </a:rPr>
                        <m:t>=60</m:t>
                      </m:r>
                      <m:r>
                        <a:rPr lang="en-US" b="0" i="1" smtClean="0">
                          <a:latin typeface="Cambria Math" panose="02040503050406030204" pitchFamily="18" charset="0"/>
                        </a:rPr>
                        <m:t>𝑘𝑔</m:t>
                      </m:r>
                      <m:r>
                        <a:rPr lang="en-US" b="0" i="1" smtClean="0">
                          <a:latin typeface="Cambria Math" panose="02040503050406030204" pitchFamily="18" charset="0"/>
                          <a:ea typeface="Cambria Math" panose="02040503050406030204" pitchFamily="18" charset="0"/>
                        </a:rPr>
                        <m:t>×90</m:t>
                      </m:r>
                      <m:box>
                        <m:boxPr>
                          <m:ctrlPr>
                            <a:rPr lang="en-US" i="1">
                              <a:latin typeface="Cambria Math" panose="02040503050406030204" pitchFamily="18" charset="0"/>
                              <a:ea typeface="Cambria Math" panose="02040503050406030204" pitchFamily="18" charset="0"/>
                            </a:rPr>
                          </m:ctrlPr>
                        </m:boxPr>
                        <m:e>
                          <m:f>
                            <m:fPr>
                              <m:ctrlPr>
                                <a:rPr lang="en-US" i="1">
                                  <a:latin typeface="Cambria Math" panose="02040503050406030204" pitchFamily="18" charset="0"/>
                                  <a:ea typeface="Cambria Math" panose="02040503050406030204" pitchFamily="18" charset="0"/>
                                </a:rPr>
                              </m:ctrlPr>
                            </m:fPr>
                            <m:num>
                              <m:r>
                                <a:rPr lang="en-US" i="1">
                                  <a:latin typeface="Cambria Math" panose="02040503050406030204" pitchFamily="18" charset="0"/>
                                  <a:ea typeface="Cambria Math" panose="02040503050406030204" pitchFamily="18" charset="0"/>
                                </a:rPr>
                                <m:t>𝑚</m:t>
                              </m:r>
                            </m:num>
                            <m:den>
                              <m:sSup>
                                <m:sSupPr>
                                  <m:ctrlPr>
                                    <a:rPr lang="en-US" i="1">
                                      <a:latin typeface="Cambria Math" panose="02040503050406030204" pitchFamily="18" charset="0"/>
                                      <a:ea typeface="Cambria Math" panose="02040503050406030204" pitchFamily="18" charset="0"/>
                                    </a:rPr>
                                  </m:ctrlPr>
                                </m:sSupPr>
                                <m:e>
                                  <m:r>
                                    <a:rPr lang="en-US" i="1">
                                      <a:latin typeface="Cambria Math" panose="02040503050406030204" pitchFamily="18" charset="0"/>
                                      <a:ea typeface="Cambria Math" panose="02040503050406030204" pitchFamily="18" charset="0"/>
                                    </a:rPr>
                                    <m:t>𝑠</m:t>
                                  </m:r>
                                </m:e>
                                <m:sup>
                                  <m:r>
                                    <a:rPr lang="en-US" i="1">
                                      <a:latin typeface="Cambria Math" panose="02040503050406030204" pitchFamily="18" charset="0"/>
                                      <a:ea typeface="Cambria Math" panose="02040503050406030204" pitchFamily="18" charset="0"/>
                                    </a:rPr>
                                    <m:t>2</m:t>
                                  </m:r>
                                </m:sup>
                              </m:sSup>
                            </m:den>
                          </m:f>
                        </m:e>
                      </m:box>
                      <m:r>
                        <a:rPr lang="en-US" b="0" i="1" smtClean="0">
                          <a:latin typeface="Cambria Math" panose="02040503050406030204" pitchFamily="18" charset="0"/>
                          <a:ea typeface="Cambria Math" panose="02040503050406030204" pitchFamily="18" charset="0"/>
                        </a:rPr>
                        <m:t>=5400</m:t>
                      </m:r>
                      <m:r>
                        <a:rPr lang="en-US" b="0" i="1" smtClean="0">
                          <a:latin typeface="Cambria Math" panose="02040503050406030204" pitchFamily="18" charset="0"/>
                          <a:ea typeface="Cambria Math" panose="02040503050406030204" pitchFamily="18" charset="0"/>
                        </a:rPr>
                        <m:t>𝑁</m:t>
                      </m:r>
                    </m:oMath>
                  </m:oMathPara>
                </a14:m>
                <a:endParaRPr lang="en-US" dirty="0"/>
              </a:p>
            </p:txBody>
          </p:sp>
        </mc:Choice>
        <mc:Fallback xmlns="">
          <p:sp>
            <p:nvSpPr>
              <p:cNvPr id="8" name="TextBox 7">
                <a:extLst>
                  <a:ext uri="{FF2B5EF4-FFF2-40B4-BE49-F238E27FC236}">
                    <a16:creationId xmlns:a16="http://schemas.microsoft.com/office/drawing/2014/main" id="{EC06A0A9-8BA3-DB47-A3AE-1E681A3F6CE5}"/>
                  </a:ext>
                </a:extLst>
              </p:cNvPr>
              <p:cNvSpPr txBox="1">
                <a:spLocks noRot="1" noChangeAspect="1" noMove="1" noResize="1" noEditPoints="1" noAdjustHandles="1" noChangeArrowheads="1" noChangeShapeType="1" noTextEdit="1"/>
              </p:cNvSpPr>
              <p:nvPr/>
            </p:nvSpPr>
            <p:spPr>
              <a:xfrm>
                <a:off x="2227967" y="4212771"/>
                <a:ext cx="3963264" cy="323422"/>
              </a:xfrm>
              <a:prstGeom prst="rect">
                <a:avLst/>
              </a:prstGeom>
              <a:blipFill>
                <a:blip r:embed="rId4"/>
                <a:stretch>
                  <a:fillRect l="-639" r="-958" b="-15385"/>
                </a:stretch>
              </a:blipFill>
            </p:spPr>
            <p:txBody>
              <a:bodyPr/>
              <a:lstStyle/>
              <a:p>
                <a:r>
                  <a:rPr lang="en-US">
                    <a:noFill/>
                  </a:rPr>
                  <a:t> </a:t>
                </a:r>
              </a:p>
            </p:txBody>
          </p:sp>
        </mc:Fallback>
      </mc:AlternateContent>
      <p:cxnSp>
        <p:nvCxnSpPr>
          <p:cNvPr id="10" name="Straight Arrow Connector 9">
            <a:extLst>
              <a:ext uri="{FF2B5EF4-FFF2-40B4-BE49-F238E27FC236}">
                <a16:creationId xmlns:a16="http://schemas.microsoft.com/office/drawing/2014/main" id="{E797A44E-6B7E-BF44-9975-DD33D00146B5}"/>
              </a:ext>
            </a:extLst>
          </p:cNvPr>
          <p:cNvCxnSpPr/>
          <p:nvPr/>
        </p:nvCxnSpPr>
        <p:spPr>
          <a:xfrm>
            <a:off x="1240971" y="4389120"/>
            <a:ext cx="809898" cy="0"/>
          </a:xfrm>
          <a:prstGeom prst="straightConnector1">
            <a:avLst/>
          </a:prstGeom>
          <a:ln>
            <a:solidFill>
              <a:srgbClr val="7030A0"/>
            </a:solidFill>
            <a:tailEnd type="triangle"/>
          </a:ln>
        </p:spPr>
        <p:style>
          <a:lnRef idx="1">
            <a:schemeClr val="accent1"/>
          </a:lnRef>
          <a:fillRef idx="0">
            <a:schemeClr val="accent1"/>
          </a:fillRef>
          <a:effectRef idx="0">
            <a:schemeClr val="accent1"/>
          </a:effectRef>
          <a:fontRef idx="minor">
            <a:schemeClr val="tx1"/>
          </a:fontRef>
        </p:style>
      </p:cxnSp>
      <p:sp>
        <p:nvSpPr>
          <p:cNvPr id="9" name="TextBox 8">
            <a:extLst>
              <a:ext uri="{FF2B5EF4-FFF2-40B4-BE49-F238E27FC236}">
                <a16:creationId xmlns:a16="http://schemas.microsoft.com/office/drawing/2014/main" id="{92747F12-1866-C841-B45D-DC2CC33CAE06}"/>
              </a:ext>
            </a:extLst>
          </p:cNvPr>
          <p:cNvSpPr txBox="1"/>
          <p:nvPr/>
        </p:nvSpPr>
        <p:spPr>
          <a:xfrm>
            <a:off x="6302633" y="4079550"/>
            <a:ext cx="4957550" cy="1815882"/>
          </a:xfrm>
          <a:prstGeom prst="rect">
            <a:avLst/>
          </a:prstGeom>
          <a:noFill/>
        </p:spPr>
        <p:txBody>
          <a:bodyPr wrap="square" rtlCol="0">
            <a:spAutoFit/>
          </a:bodyPr>
          <a:lstStyle/>
          <a:p>
            <a:r>
              <a:rPr lang="en-US" sz="1600" dirty="0">
                <a:latin typeface="Times New Roman" panose="02020603050405020304" pitchFamily="18" charset="0"/>
                <a:cs typeface="Times New Roman" panose="02020603050405020304" pitchFamily="18" charset="0"/>
              </a:rPr>
              <a:t>This force is very large on you and is due to you decelerating at a very large rate over a very small distance.  This force could in fact cause injury.  To minimize the force of the ground on you, you should decelerate, if possible, over a much larger distance, which of course is why you bend your legs when you land after jumping off of something.</a:t>
            </a:r>
          </a:p>
        </p:txBody>
      </p:sp>
    </p:spTree>
    <p:extLst>
      <p:ext uri="{BB962C8B-B14F-4D97-AF65-F5344CB8AC3E}">
        <p14:creationId xmlns:p14="http://schemas.microsoft.com/office/powerpoint/2010/main" val="259531233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201</TotalTime>
  <Words>4445</Words>
  <Application>Microsoft Macintosh PowerPoint</Application>
  <PresentationFormat>Widescreen</PresentationFormat>
  <Paragraphs>357</Paragraphs>
  <Slides>28</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28</vt:i4>
      </vt:variant>
    </vt:vector>
  </HeadingPairs>
  <TitlesOfParts>
    <vt:vector size="34" baseType="lpstr">
      <vt:lpstr>Arial</vt:lpstr>
      <vt:lpstr>Calibri</vt:lpstr>
      <vt:lpstr>Calibri Light</vt:lpstr>
      <vt:lpstr>Cambria Math</vt:lpstr>
      <vt:lpstr>Times New Roman</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LaBrake, Scott</dc:creator>
  <cp:lastModifiedBy>LaBrake, Scott M.</cp:lastModifiedBy>
  <cp:revision>24</cp:revision>
  <dcterms:created xsi:type="dcterms:W3CDTF">2023-04-07T11:05:19Z</dcterms:created>
  <dcterms:modified xsi:type="dcterms:W3CDTF">2026-09-29T16:57:21Z</dcterms:modified>
</cp:coreProperties>
</file>