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9" r:id="rId4"/>
    <p:sldId id="260" r:id="rId5"/>
    <p:sldId id="258" r:id="rId6"/>
    <p:sldId id="257"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7" d="100"/>
          <a:sy n="127" d="100"/>
        </p:scale>
        <p:origin x="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BAD0-9EF7-B7CF-2693-C247855B4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093DB7-D28E-108F-7538-AF9C5D0A8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B23F4-4B6F-6EA3-0940-8C1DFD3CF23B}"/>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5" name="Footer Placeholder 4">
            <a:extLst>
              <a:ext uri="{FF2B5EF4-FFF2-40B4-BE49-F238E27FC236}">
                <a16:creationId xmlns:a16="http://schemas.microsoft.com/office/drawing/2014/main" id="{30F3782D-1D39-C596-943C-8C64DD0EA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4EFC9-6233-774E-41F6-C1800B76D0D7}"/>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79038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158A-5BD2-5C4F-FC6E-199BBA7A05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2BE78-7F52-C3B0-A54C-882646E32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A3D9C-3EE3-F96B-E94C-DFA4A9BB3BF5}"/>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5" name="Footer Placeholder 4">
            <a:extLst>
              <a:ext uri="{FF2B5EF4-FFF2-40B4-BE49-F238E27FC236}">
                <a16:creationId xmlns:a16="http://schemas.microsoft.com/office/drawing/2014/main" id="{30624C07-41F4-EDC4-F595-494BB2412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82BB4-CD8E-6683-C0EE-C575282C18F6}"/>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88493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6FFCE-66D9-574C-BBA8-3698C8C3F3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5BFFC0-01B4-D5EB-EA2D-C8EF2BF93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245E6-2746-A05D-1F71-713A3F9EC097}"/>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5" name="Footer Placeholder 4">
            <a:extLst>
              <a:ext uri="{FF2B5EF4-FFF2-40B4-BE49-F238E27FC236}">
                <a16:creationId xmlns:a16="http://schemas.microsoft.com/office/drawing/2014/main" id="{5265BE9A-A0DC-71DA-4BB3-7F32BC97B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7935B-BD5F-7425-9DC6-470D7E067CBC}"/>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27420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CE80-9547-8704-FC32-26F4E3F5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E8DC2-E052-0C06-1CB8-6D265415B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F00CF-50AC-154D-EE91-9D5573DF3769}"/>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5" name="Footer Placeholder 4">
            <a:extLst>
              <a:ext uri="{FF2B5EF4-FFF2-40B4-BE49-F238E27FC236}">
                <a16:creationId xmlns:a16="http://schemas.microsoft.com/office/drawing/2014/main" id="{970FF5B5-0BF3-6476-874F-064205953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08ED3-D495-8AF9-3331-A1598B5AC8CA}"/>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0000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0385-5A69-50F7-59B1-9527DBA49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0E17F-8F97-7EB3-2B49-D19E7F73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E56F7-7D9E-D12F-BA95-91A4472F3E6C}"/>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5" name="Footer Placeholder 4">
            <a:extLst>
              <a:ext uri="{FF2B5EF4-FFF2-40B4-BE49-F238E27FC236}">
                <a16:creationId xmlns:a16="http://schemas.microsoft.com/office/drawing/2014/main" id="{A949E99C-7E60-0EA7-85CE-172B9009F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95D09-3A17-BA06-824B-BEAB0F772A12}"/>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9184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52BA-071E-07FD-0BFA-DBBD5ED80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CF45A-3FC1-0858-93B0-71FDD893EF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DA6368-926C-A2E3-2B4D-5A3B8DFF08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76B412-7D6A-C218-EF67-C130DBDA4BF6}"/>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6" name="Footer Placeholder 5">
            <a:extLst>
              <a:ext uri="{FF2B5EF4-FFF2-40B4-BE49-F238E27FC236}">
                <a16:creationId xmlns:a16="http://schemas.microsoft.com/office/drawing/2014/main" id="{26227292-09F5-1B4E-BD8D-7E96444B3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C2A46-CAB9-74C2-9637-9201FCCE41E9}"/>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2708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C611-D6E4-3AF2-5C61-4072487C7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C20D18-2333-D438-758A-51CBA21E7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9D3C63-195F-C836-5DCC-FC3E187D4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663391-444B-C70D-0DEA-9759D0136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3FBA2-B54B-825D-0498-54DECDFC9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9F153-6C5E-117B-413F-92A862585854}"/>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8" name="Footer Placeholder 7">
            <a:extLst>
              <a:ext uri="{FF2B5EF4-FFF2-40B4-BE49-F238E27FC236}">
                <a16:creationId xmlns:a16="http://schemas.microsoft.com/office/drawing/2014/main" id="{9FD308B3-7133-9E3E-397D-34A6846BB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799C2-A2D1-A349-01B7-120830574602}"/>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27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DC42-A12B-E9F2-4432-11875A3697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29BF1-06D4-2906-FE9F-028E30A8B66A}"/>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4" name="Footer Placeholder 3">
            <a:extLst>
              <a:ext uri="{FF2B5EF4-FFF2-40B4-BE49-F238E27FC236}">
                <a16:creationId xmlns:a16="http://schemas.microsoft.com/office/drawing/2014/main" id="{BA66EFCA-324B-9EC6-0A6E-C6946D13F2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9C60E-1593-83B4-B2AE-9582E22020FF}"/>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02613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E8AB34-144C-DCD1-07DE-5F4594143452}"/>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3" name="Footer Placeholder 2">
            <a:extLst>
              <a:ext uri="{FF2B5EF4-FFF2-40B4-BE49-F238E27FC236}">
                <a16:creationId xmlns:a16="http://schemas.microsoft.com/office/drawing/2014/main" id="{CECD5D7C-C9B9-1B96-1AF3-B0FCEA0F29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357B8-0E52-EC63-3945-05BA46C1E8BD}"/>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16954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489D-0A9E-45C6-BEB5-F9FEA89B1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2B80B-AF41-C6CC-F96F-5AC621575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3A0B2-D6D8-4646-7F99-0F3EB14BC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8A438-ECB4-C188-D125-3B7E873C965C}"/>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6" name="Footer Placeholder 5">
            <a:extLst>
              <a:ext uri="{FF2B5EF4-FFF2-40B4-BE49-F238E27FC236}">
                <a16:creationId xmlns:a16="http://schemas.microsoft.com/office/drawing/2014/main" id="{84769CB7-094B-4E38-0C13-FBEF347E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83BF2-7ECE-E794-25CA-3E1496D47EA5}"/>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84856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D387-5BAB-0409-1F52-56327E12F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12490-1082-BF8C-7AD8-C2D950653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146B81-D985-98CE-E3C0-56F17AC52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DA9E9-BAF8-E20B-C160-F0D04F79BC92}"/>
              </a:ext>
            </a:extLst>
          </p:cNvPr>
          <p:cNvSpPr>
            <a:spLocks noGrp="1"/>
          </p:cNvSpPr>
          <p:nvPr>
            <p:ph type="dt" sz="half" idx="10"/>
          </p:nvPr>
        </p:nvSpPr>
        <p:spPr/>
        <p:txBody>
          <a:bodyPr/>
          <a:lstStyle/>
          <a:p>
            <a:fld id="{EDA129AB-B064-344A-BB1C-1436C367922F}" type="datetimeFigureOut">
              <a:rPr lang="en-US" smtClean="0"/>
              <a:t>4/9/25</a:t>
            </a:fld>
            <a:endParaRPr lang="en-US"/>
          </a:p>
        </p:txBody>
      </p:sp>
      <p:sp>
        <p:nvSpPr>
          <p:cNvPr id="6" name="Footer Placeholder 5">
            <a:extLst>
              <a:ext uri="{FF2B5EF4-FFF2-40B4-BE49-F238E27FC236}">
                <a16:creationId xmlns:a16="http://schemas.microsoft.com/office/drawing/2014/main" id="{15EF1A40-E161-FDC2-90AF-05354985D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3C940-19EE-2C1C-68F0-8736D55207C6}"/>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413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16DF5-8BAD-A0CD-9755-7716211DE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890692-BD11-50C2-8A2D-8A5BE4A6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642D6-A65E-E3FF-401F-346BDC1CA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129AB-B064-344A-BB1C-1436C367922F}" type="datetimeFigureOut">
              <a:rPr lang="en-US" smtClean="0"/>
              <a:t>4/9/25</a:t>
            </a:fld>
            <a:endParaRPr lang="en-US"/>
          </a:p>
        </p:txBody>
      </p:sp>
      <p:sp>
        <p:nvSpPr>
          <p:cNvPr id="5" name="Footer Placeholder 4">
            <a:extLst>
              <a:ext uri="{FF2B5EF4-FFF2-40B4-BE49-F238E27FC236}">
                <a16:creationId xmlns:a16="http://schemas.microsoft.com/office/drawing/2014/main" id="{EE6C3C4E-0180-1BBC-CDC6-EE2083527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9B8CA0-0263-BEB1-396D-19AFE1B68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D27DD-D713-D747-8ED5-48D3234C85E1}" type="slidenum">
              <a:rPr lang="en-US" smtClean="0"/>
              <a:t>‹#›</a:t>
            </a:fld>
            <a:endParaRPr lang="en-US"/>
          </a:p>
        </p:txBody>
      </p:sp>
    </p:spTree>
    <p:extLst>
      <p:ext uri="{BB962C8B-B14F-4D97-AF65-F5344CB8AC3E}">
        <p14:creationId xmlns:p14="http://schemas.microsoft.com/office/powerpoint/2010/main" val="245685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90.png"/><Relationship Id="rId5" Type="http://schemas.openxmlformats.org/officeDocument/2006/relationships/image" Target="../media/image1380.png"/><Relationship Id="rId4" Type="http://schemas.openxmlformats.org/officeDocument/2006/relationships/image" Target="../media/image137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F51814-3944-F3CA-78D9-18DD4316F8B4}"/>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EEBAA62-7FC8-3925-2C76-570C4B931CC6}"/>
                  </a:ext>
                </a:extLst>
              </p:cNvPr>
              <p:cNvSpPr/>
              <p:nvPr/>
            </p:nvSpPr>
            <p:spPr>
              <a:xfrm>
                <a:off x="277906" y="1313125"/>
                <a:ext cx="11491728"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1 (KJF 3.28 &amp; 3.63):</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 box of mass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slides horizontally off the edge of a table with an initial speed of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cs typeface="Times New Roman" panose="02020603050405020304" pitchFamily="18" charset="0"/>
                  </a:rPr>
                  <a:t>.  The box lands a horizontal distance of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=2.5</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edge of the table, after falling through a height of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box from the time it leaves the table until it strikes the floor?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speed of the projectile from the edge of the table?</a:t>
                </a:r>
              </a:p>
            </p:txBody>
          </p:sp>
        </mc:Choice>
        <mc:Fallback xmlns="">
          <p:sp>
            <p:nvSpPr>
              <p:cNvPr id="5" name="Rectangle 4">
                <a:extLst>
                  <a:ext uri="{FF2B5EF4-FFF2-40B4-BE49-F238E27FC236}">
                    <a16:creationId xmlns:a16="http://schemas.microsoft.com/office/drawing/2014/main" id="{4EEBAA62-7FC8-3925-2C76-570C4B931CC6}"/>
                  </a:ext>
                </a:extLst>
              </p:cNvPr>
              <p:cNvSpPr>
                <a:spLocks noRot="1" noChangeAspect="1" noMove="1" noResize="1" noEditPoints="1" noAdjustHandles="1" noChangeArrowheads="1" noChangeShapeType="1" noTextEdit="1"/>
              </p:cNvSpPr>
              <p:nvPr/>
            </p:nvSpPr>
            <p:spPr>
              <a:xfrm>
                <a:off x="277906" y="1313125"/>
                <a:ext cx="11491728" cy="2308324"/>
              </a:xfrm>
              <a:prstGeom prst="rect">
                <a:avLst/>
              </a:prstGeom>
              <a:blipFill>
                <a:blip r:embed="rId2"/>
                <a:stretch>
                  <a:fillRect l="-552" t="-1093" r="-442" b="-3279"/>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870367E8-5BB0-A8F0-D8F3-82932E83B965}"/>
              </a:ext>
            </a:extLst>
          </p:cNvPr>
          <p:cNvGrpSpPr/>
          <p:nvPr/>
        </p:nvGrpSpPr>
        <p:grpSpPr>
          <a:xfrm>
            <a:off x="3165501" y="4153988"/>
            <a:ext cx="5341044" cy="2422376"/>
            <a:chOff x="-168152" y="4585063"/>
            <a:chExt cx="5341044" cy="2422376"/>
          </a:xfrm>
        </p:grpSpPr>
        <p:grpSp>
          <p:nvGrpSpPr>
            <p:cNvPr id="7" name="Group 6">
              <a:extLst>
                <a:ext uri="{FF2B5EF4-FFF2-40B4-BE49-F238E27FC236}">
                  <a16:creationId xmlns:a16="http://schemas.microsoft.com/office/drawing/2014/main" id="{4192B8A1-6A4C-9A35-58EA-149C64D2248F}"/>
                </a:ext>
              </a:extLst>
            </p:cNvPr>
            <p:cNvGrpSpPr/>
            <p:nvPr/>
          </p:nvGrpSpPr>
          <p:grpSpPr>
            <a:xfrm>
              <a:off x="1515292" y="4585063"/>
              <a:ext cx="3657600" cy="1759131"/>
              <a:chOff x="1515292" y="4585063"/>
              <a:chExt cx="3657600" cy="1759131"/>
            </a:xfrm>
          </p:grpSpPr>
          <p:grpSp>
            <p:nvGrpSpPr>
              <p:cNvPr id="12" name="Group 11">
                <a:extLst>
                  <a:ext uri="{FF2B5EF4-FFF2-40B4-BE49-F238E27FC236}">
                    <a16:creationId xmlns:a16="http://schemas.microsoft.com/office/drawing/2014/main" id="{7EE2C404-7291-DB2D-B809-9C36F778C03B}"/>
                  </a:ext>
                </a:extLst>
              </p:cNvPr>
              <p:cNvGrpSpPr/>
              <p:nvPr/>
            </p:nvGrpSpPr>
            <p:grpSpPr>
              <a:xfrm>
                <a:off x="1515292" y="5185954"/>
                <a:ext cx="3657600" cy="1158240"/>
                <a:chOff x="1528354" y="4624251"/>
                <a:chExt cx="3657600" cy="1158240"/>
              </a:xfrm>
            </p:grpSpPr>
            <p:cxnSp>
              <p:nvCxnSpPr>
                <p:cNvPr id="17" name="Straight Connector 16">
                  <a:extLst>
                    <a:ext uri="{FF2B5EF4-FFF2-40B4-BE49-F238E27FC236}">
                      <a16:creationId xmlns:a16="http://schemas.microsoft.com/office/drawing/2014/main" id="{EB16C660-98F2-D7E8-58B0-71973841052A}"/>
                    </a:ext>
                  </a:extLst>
                </p:cNvPr>
                <p:cNvCxnSpPr/>
                <p:nvPr/>
              </p:nvCxnSpPr>
              <p:spPr>
                <a:xfrm>
                  <a:off x="1554480" y="4624251"/>
                  <a:ext cx="15022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364784-DA1C-F0A1-ECB1-DEBB6906BEBA}"/>
                    </a:ext>
                  </a:extLst>
                </p:cNvPr>
                <p:cNvCxnSpPr/>
                <p:nvPr/>
              </p:nvCxnSpPr>
              <p:spPr>
                <a:xfrm>
                  <a:off x="1528354" y="5769428"/>
                  <a:ext cx="150222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248763-328B-7C53-3DD4-DF1294F3C7CA}"/>
                    </a:ext>
                  </a:extLst>
                </p:cNvPr>
                <p:cNvCxnSpPr>
                  <a:cxnSpLocks/>
                </p:cNvCxnSpPr>
                <p:nvPr/>
              </p:nvCxnSpPr>
              <p:spPr>
                <a:xfrm>
                  <a:off x="3039293" y="4624251"/>
                  <a:ext cx="0" cy="1158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948B76-40EE-2DF6-806E-F720AEC482F1}"/>
                    </a:ext>
                  </a:extLst>
                </p:cNvPr>
                <p:cNvCxnSpPr>
                  <a:cxnSpLocks/>
                </p:cNvCxnSpPr>
                <p:nvPr/>
              </p:nvCxnSpPr>
              <p:spPr>
                <a:xfrm>
                  <a:off x="3056709" y="5769428"/>
                  <a:ext cx="2129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EDF1B88B-C2AB-95D1-EB09-5CBA50C8335C}"/>
                  </a:ext>
                </a:extLst>
              </p:cNvPr>
              <p:cNvSpPr/>
              <p:nvPr/>
            </p:nvSpPr>
            <p:spPr>
              <a:xfrm>
                <a:off x="2286003" y="4585063"/>
                <a:ext cx="535577" cy="5878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A71A840-BAD7-CA0C-7425-53B0A4725B63}"/>
                  </a:ext>
                </a:extLst>
              </p:cNvPr>
              <p:cNvCxnSpPr/>
              <p:nvPr/>
            </p:nvCxnSpPr>
            <p:spPr>
              <a:xfrm>
                <a:off x="2821580" y="4878977"/>
                <a:ext cx="65314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5F3EFC-C1A7-AC66-0FFE-4608CC80926A}"/>
                      </a:ext>
                    </a:extLst>
                  </p:cNvPr>
                  <p:cNvSpPr/>
                  <p:nvPr/>
                </p:nvSpPr>
                <p:spPr>
                  <a:xfrm>
                    <a:off x="3398138" y="4643392"/>
                    <a:ext cx="4349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𝑣</m:t>
                              </m:r>
                            </m:e>
                            <m:sub>
                              <m:r>
                                <a:rPr lang="en-US" i="1">
                                  <a:latin typeface="Cambria Math" panose="02040503050406030204" pitchFamily="18" charset="0"/>
                                  <a:cs typeface="Times New Roman" panose="02020603050405020304" pitchFamily="18" charset="0"/>
                                </a:rPr>
                                <m:t>𝑖</m:t>
                              </m:r>
                            </m:sub>
                          </m:sSub>
                        </m:oMath>
                      </m:oMathPara>
                    </a14:m>
                    <a:endParaRPr lang="en-US" dirty="0"/>
                  </a:p>
                </p:txBody>
              </p:sp>
            </mc:Choice>
            <mc:Fallback xmlns="">
              <p:sp>
                <p:nvSpPr>
                  <p:cNvPr id="15" name="Rectangle 14">
                    <a:extLst>
                      <a:ext uri="{FF2B5EF4-FFF2-40B4-BE49-F238E27FC236}">
                        <a16:creationId xmlns:a16="http://schemas.microsoft.com/office/drawing/2014/main" id="{C7503F27-5B5C-9C45-98AC-FA91065E5F94}"/>
                      </a:ext>
                    </a:extLst>
                  </p:cNvPr>
                  <p:cNvSpPr>
                    <a:spLocks noRot="1" noChangeAspect="1" noMove="1" noResize="1" noEditPoints="1" noAdjustHandles="1" noChangeArrowheads="1" noChangeShapeType="1" noTextEdit="1"/>
                  </p:cNvSpPr>
                  <p:nvPr/>
                </p:nvSpPr>
                <p:spPr>
                  <a:xfrm>
                    <a:off x="3398138" y="4643392"/>
                    <a:ext cx="43499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5BED19D-109F-1BF1-B7F7-5D1E60B9BB16}"/>
                      </a:ext>
                    </a:extLst>
                  </p:cNvPr>
                  <p:cNvSpPr txBox="1"/>
                  <p:nvPr/>
                </p:nvSpPr>
                <p:spPr>
                  <a:xfrm>
                    <a:off x="2428373" y="473572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16" name="TextBox 15">
                    <a:extLst>
                      <a:ext uri="{FF2B5EF4-FFF2-40B4-BE49-F238E27FC236}">
                        <a16:creationId xmlns:a16="http://schemas.microsoft.com/office/drawing/2014/main" id="{F3BBD236-CD57-134F-92D3-7AD91BC75DB1}"/>
                      </a:ext>
                    </a:extLst>
                  </p:cNvPr>
                  <p:cNvSpPr txBox="1">
                    <a:spLocks noRot="1" noChangeAspect="1" noMove="1" noResize="1" noEditPoints="1" noAdjustHandles="1" noChangeArrowheads="1" noChangeShapeType="1" noTextEdit="1"/>
                  </p:cNvSpPr>
                  <p:nvPr/>
                </p:nvSpPr>
                <p:spPr>
                  <a:xfrm>
                    <a:off x="2428373" y="4735725"/>
                    <a:ext cx="250838" cy="276999"/>
                  </a:xfrm>
                  <a:prstGeom prst="rect">
                    <a:avLst/>
                  </a:prstGeom>
                  <a:blipFill>
                    <a:blip r:embed="rId4"/>
                    <a:stretch>
                      <a:fillRect l="-10000" r="-10000"/>
                    </a:stretch>
                  </a:blipFill>
                </p:spPr>
                <p:txBody>
                  <a:bodyPr/>
                  <a:lstStyle/>
                  <a:p>
                    <a:r>
                      <a:rPr lang="en-US">
                        <a:noFill/>
                      </a:rPr>
                      <a:t> </a:t>
                    </a:r>
                  </a:p>
                </p:txBody>
              </p:sp>
            </mc:Fallback>
          </mc:AlternateContent>
        </p:grpSp>
        <p:sp>
          <p:nvSpPr>
            <p:cNvPr id="8" name="Left Brace 7">
              <a:extLst>
                <a:ext uri="{FF2B5EF4-FFF2-40B4-BE49-F238E27FC236}">
                  <a16:creationId xmlns:a16="http://schemas.microsoft.com/office/drawing/2014/main" id="{F8EFFA15-9A6D-862C-A7FB-CCA5E3831983}"/>
                </a:ext>
              </a:extLst>
            </p:cNvPr>
            <p:cNvSpPr/>
            <p:nvPr/>
          </p:nvSpPr>
          <p:spPr>
            <a:xfrm>
              <a:off x="1114699" y="5185954"/>
              <a:ext cx="261257" cy="114517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Left Brace 8">
              <a:extLst>
                <a:ext uri="{FF2B5EF4-FFF2-40B4-BE49-F238E27FC236}">
                  <a16:creationId xmlns:a16="http://schemas.microsoft.com/office/drawing/2014/main" id="{6643F15E-00D6-590E-1C8E-A386C8DCF83A}"/>
                </a:ext>
              </a:extLst>
            </p:cNvPr>
            <p:cNvSpPr/>
            <p:nvPr/>
          </p:nvSpPr>
          <p:spPr>
            <a:xfrm rot="16200000">
              <a:off x="3784964" y="5602876"/>
              <a:ext cx="293914" cy="177654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ECA3679-A31E-B156-0C36-3002F7C54D52}"/>
                    </a:ext>
                  </a:extLst>
                </p:cNvPr>
                <p:cNvSpPr/>
                <p:nvPr/>
              </p:nvSpPr>
              <p:spPr>
                <a:xfrm>
                  <a:off x="3474720" y="6638107"/>
                  <a:ext cx="1460593" cy="369332"/>
                </a:xfrm>
                <a:prstGeom prst="rect">
                  <a:avLst/>
                </a:prstGeom>
              </p:spPr>
              <p:txBody>
                <a:bodyPr wrap="none">
                  <a:spAutoFit/>
                </a:bodyPr>
                <a:lstStyle/>
                <a:p>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e>
                      </m:d>
                      <m:r>
                        <a:rPr lang="en-US" i="1">
                          <a:latin typeface="Cambria Math" panose="02040503050406030204" pitchFamily="18" charset="0"/>
                          <a:ea typeface="Cambria Math" panose="02040503050406030204" pitchFamily="18" charset="0"/>
                          <a:cs typeface="Times New Roman" panose="02020603050405020304" pitchFamily="18" charset="0"/>
                        </a:rPr>
                        <m:t>=2.5</m:t>
                      </m:r>
                      <m:r>
                        <a:rPr lang="en-US" i="1">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20" name="Rectangle 19">
                  <a:extLst>
                    <a:ext uri="{FF2B5EF4-FFF2-40B4-BE49-F238E27FC236}">
                      <a16:creationId xmlns:a16="http://schemas.microsoft.com/office/drawing/2014/main" id="{FD7DF303-8E40-EB42-892E-BAA14BAC5361}"/>
                    </a:ext>
                  </a:extLst>
                </p:cNvPr>
                <p:cNvSpPr>
                  <a:spLocks noRot="1" noChangeAspect="1" noMove="1" noResize="1" noEditPoints="1" noAdjustHandles="1" noChangeArrowheads="1" noChangeShapeType="1" noTextEdit="1"/>
                </p:cNvSpPr>
                <p:nvPr/>
              </p:nvSpPr>
              <p:spPr>
                <a:xfrm>
                  <a:off x="3474720" y="6638107"/>
                  <a:ext cx="146059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323BC90-7D5F-0590-1D37-7DE87FB9BBD4}"/>
                    </a:ext>
                  </a:extLst>
                </p:cNvPr>
                <p:cNvSpPr/>
                <p:nvPr/>
              </p:nvSpPr>
              <p:spPr>
                <a:xfrm>
                  <a:off x="-168152" y="5573876"/>
                  <a:ext cx="12828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i="1">
                            <a:latin typeface="Cambria Math" panose="02040503050406030204" pitchFamily="18" charset="0"/>
                            <a:ea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𝑚</m:t>
                        </m:r>
                      </m:oMath>
                    </m:oMathPara>
                  </a14:m>
                  <a:endParaRPr lang="en-US" dirty="0"/>
                </a:p>
              </p:txBody>
            </p:sp>
          </mc:Choice>
          <mc:Fallback xmlns="">
            <p:sp>
              <p:nvSpPr>
                <p:cNvPr id="21" name="Rectangle 20">
                  <a:extLst>
                    <a:ext uri="{FF2B5EF4-FFF2-40B4-BE49-F238E27FC236}">
                      <a16:creationId xmlns:a16="http://schemas.microsoft.com/office/drawing/2014/main" id="{7AF7708C-2C99-804A-89B6-B342B646BDCB}"/>
                    </a:ext>
                  </a:extLst>
                </p:cNvPr>
                <p:cNvSpPr>
                  <a:spLocks noRot="1" noChangeAspect="1" noMove="1" noResize="1" noEditPoints="1" noAdjustHandles="1" noChangeArrowheads="1" noChangeShapeType="1" noTextEdit="1"/>
                </p:cNvSpPr>
                <p:nvPr/>
              </p:nvSpPr>
              <p:spPr>
                <a:xfrm>
                  <a:off x="-168152" y="5573876"/>
                  <a:ext cx="1282851" cy="369332"/>
                </a:xfrm>
                <a:prstGeom prst="rect">
                  <a:avLst/>
                </a:prstGeom>
                <a:blipFill>
                  <a:blip r:embed="rId6"/>
                  <a:stretch>
                    <a:fillRect b="-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38135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8E3873-B231-38F8-87FA-3A90B9BCF355}"/>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p:pic>
        <p:nvPicPr>
          <p:cNvPr id="5" name="Picture 4">
            <a:extLst>
              <a:ext uri="{FF2B5EF4-FFF2-40B4-BE49-F238E27FC236}">
                <a16:creationId xmlns:a16="http://schemas.microsoft.com/office/drawing/2014/main" id="{EA614981-48D2-8B91-67A3-E9B499E3A043}"/>
              </a:ext>
            </a:extLst>
          </p:cNvPr>
          <p:cNvPicPr>
            <a:picLocks noChangeAspect="1"/>
          </p:cNvPicPr>
          <p:nvPr/>
        </p:nvPicPr>
        <p:blipFill>
          <a:blip r:embed="rId2"/>
          <a:stretch>
            <a:fillRect/>
          </a:stretch>
        </p:blipFill>
        <p:spPr>
          <a:xfrm>
            <a:off x="5056332" y="2108564"/>
            <a:ext cx="6883400" cy="3098800"/>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83956E7-6442-92EE-CD13-BC5233DB3F0A}"/>
                  </a:ext>
                </a:extLst>
              </p:cNvPr>
              <p:cNvSpPr txBox="1"/>
              <p:nvPr/>
            </p:nvSpPr>
            <p:spPr>
              <a:xfrm>
                <a:off x="277906" y="1395807"/>
                <a:ext cx="5395307"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2 (KJF 3.35 &amp; 3.36):</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basketball player who is </a:t>
                </a:r>
                <a14:m>
                  <m:oMath xmlns:m="http://schemas.openxmlformats.org/officeDocument/2006/math">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is standing on the court a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basket.  </a:t>
                </a:r>
              </a:p>
              <a:p>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ball is shot at a</a:t>
                </a:r>
                <a14:m>
                  <m:oMath xmlns:m="http://schemas.openxmlformats.org/officeDocument/2006/math">
                    <m:r>
                      <a:rPr lang="en-US" b="0" i="0" smtClean="0">
                        <a:latin typeface="Cambria Math" panose="02040503050406030204" pitchFamily="18" charset="0"/>
                        <a:ea typeface="Cambria Math" panose="02040503050406030204" pitchFamily="18" charset="0"/>
                        <a:cs typeface="Times New Roman" panose="02020603050405020304" pitchFamily="18" charset="0"/>
                      </a:rPr>
                      <m:t> </m:t>
                    </m:r>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40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 at what initial speed should the ball be thrown so that it goes through the hoop without striking the backboard?  Assume that the basket is </a:t>
                </a:r>
                <a14:m>
                  <m:oMath xmlns:m="http://schemas.openxmlformats.org/officeDocument/2006/math">
                    <m:r>
                      <a:rPr lang="en-US" i="1">
                        <a:latin typeface="Cambria Math" panose="02040503050406030204" pitchFamily="18" charset="0"/>
                        <a:cs typeface="Times New Roman" panose="02020603050405020304" pitchFamily="18" charset="0"/>
                      </a:rPr>
                      <m:t>3.05</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above the court.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ball from it’s release until it goes through the hoop?</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magnitude and direction of the velocity of the ball when it goes through the hoop?</a:t>
                </a:r>
              </a:p>
            </p:txBody>
          </p:sp>
        </mc:Choice>
        <mc:Fallback>
          <p:sp>
            <p:nvSpPr>
              <p:cNvPr id="6" name="TextBox 5">
                <a:extLst>
                  <a:ext uri="{FF2B5EF4-FFF2-40B4-BE49-F238E27FC236}">
                    <a16:creationId xmlns:a16="http://schemas.microsoft.com/office/drawing/2014/main" id="{E83956E7-6442-92EE-CD13-BC5233DB3F0A}"/>
                  </a:ext>
                </a:extLst>
              </p:cNvPr>
              <p:cNvSpPr txBox="1">
                <a:spLocks noRot="1" noChangeAspect="1" noMove="1" noResize="1" noEditPoints="1" noAdjustHandles="1" noChangeArrowheads="1" noChangeShapeType="1" noTextEdit="1"/>
              </p:cNvSpPr>
              <p:nvPr/>
            </p:nvSpPr>
            <p:spPr>
              <a:xfrm>
                <a:off x="277906" y="1395807"/>
                <a:ext cx="5395307" cy="4524315"/>
              </a:xfrm>
              <a:prstGeom prst="rect">
                <a:avLst/>
              </a:prstGeom>
              <a:blipFill>
                <a:blip r:embed="rId3"/>
                <a:stretch>
                  <a:fillRect l="-1176" t="-279" r="-941" b="-838"/>
                </a:stretch>
              </a:blipFill>
            </p:spPr>
            <p:txBody>
              <a:bodyPr/>
              <a:lstStyle/>
              <a:p>
                <a:r>
                  <a:rPr lang="en-US">
                    <a:noFill/>
                  </a:rPr>
                  <a:t> </a:t>
                </a:r>
              </a:p>
            </p:txBody>
          </p:sp>
        </mc:Fallback>
      </mc:AlternateContent>
    </p:spTree>
    <p:extLst>
      <p:ext uri="{BB962C8B-B14F-4D97-AF65-F5344CB8AC3E}">
        <p14:creationId xmlns:p14="http://schemas.microsoft.com/office/powerpoint/2010/main" val="97765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AD74F6-3627-6A87-1FE4-B740FECFF864}"/>
              </a:ext>
            </a:extLst>
          </p:cNvPr>
          <p:cNvSpPr/>
          <p:nvPr/>
        </p:nvSpPr>
        <p:spPr>
          <a:xfrm>
            <a:off x="277905" y="4051604"/>
            <a:ext cx="11065536" cy="2677656"/>
          </a:xfrm>
          <a:prstGeom prst="rect">
            <a:avLst/>
          </a:prstGeom>
        </p:spPr>
        <p:txBody>
          <a:bodyPr wrap="square">
            <a:spAutoFit/>
          </a:bodyPr>
          <a:lstStyle/>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With what magnitude of the initial velocity, at the top of the volcano, would the lava bomb have to have for a lava bomb to land at the base of the volcano?</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would be the time of flight of this lava bomb from the top of the volcano to its base?</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is the final velocity of the lava bomb, expressed as a magnitude and direction, just before the lava bomb hits the ground at the base?</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is the acceleration of the lava bomb just before it hits the ground at the base?</a:t>
            </a:r>
            <a:endParaRPr lang="en-US"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E64C576-A45C-F730-39A4-D3D124BBF5F9}"/>
              </a:ext>
            </a:extLst>
          </p:cNvPr>
          <p:cNvSpPr txBox="1"/>
          <p:nvPr/>
        </p:nvSpPr>
        <p:spPr>
          <a:xfrm>
            <a:off x="198392" y="1089776"/>
            <a:ext cx="7419259"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 (KJF 3.62 &amp; 3.67):</a:t>
            </a:r>
          </a:p>
          <a:p>
            <a:endParaRPr 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The islands of Hawaii are a beautiful place to live and a great vacation spot, boasting lush tropical forests, pristine beaches, and an active volcano.  In 2018 the volcano Kilauea was actively erupting on the big island of Hawaii.  Some residents were trying to defend their homes from active lava flows and from lava bombs.  In fact, a man made the news in May 2018 after he was hit by a lava bomb trying to save his home.  Lava bombs are </a:t>
            </a:r>
            <a:r>
              <a:rPr lang="en-US" altLang="en-US" dirty="0">
                <a:solidFill>
                  <a:srgbClr val="131313"/>
                </a:solidFill>
                <a:latin typeface="Times New Roman" panose="02020603050405020304" pitchFamily="18" charset="0"/>
                <a:ea typeface="Times New Roman" panose="02020603050405020304" pitchFamily="18" charset="0"/>
                <a:cs typeface="Times New Roman" panose="02020603050405020304" pitchFamily="18" charset="0"/>
              </a:rPr>
              <a:t>solid chunks of rock ejected from a volcano. Consider a schematic of a volcano, shown on the right, with a lava bomb being ejected.</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4D25E0D2-543D-3FF8-F9F0-6E5993D0556A}"/>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p:pic>
        <p:nvPicPr>
          <p:cNvPr id="7" name="Picture 70">
            <a:extLst>
              <a:ext uri="{FF2B5EF4-FFF2-40B4-BE49-F238E27FC236}">
                <a16:creationId xmlns:a16="http://schemas.microsoft.com/office/drawing/2014/main" id="{943E72F9-3A14-2F33-70EF-AFEB5F4C6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165" y="1089776"/>
            <a:ext cx="4494835" cy="28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0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49791D-4FE4-3FF7-524E-12410CD7550C}"/>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D22DB91-20F3-2BEF-E947-3829C1584B56}"/>
                  </a:ext>
                </a:extLst>
              </p:cNvPr>
              <p:cNvSpPr/>
              <p:nvPr/>
            </p:nvSpPr>
            <p:spPr>
              <a:xfrm>
                <a:off x="277906" y="1254953"/>
                <a:ext cx="11661545" cy="205960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4:</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game of battleship.  Suppose that an enemy ship is on the western side of a mountain and that the enemy ship can maneuver to within </a:t>
                </a:r>
                <a14:m>
                  <m:oMath xmlns:m="http://schemas.openxmlformats.org/officeDocument/2006/math">
                    <m:r>
                      <a:rPr lang="en-US" b="0" i="1" smtClean="0">
                        <a:latin typeface="Cambria Math" panose="02040503050406030204" pitchFamily="18" charset="0"/>
                        <a:cs typeface="Times New Roman" panose="02020603050405020304" pitchFamily="18" charset="0"/>
                      </a:rPr>
                      <m:t>2500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of the </a:t>
                </a:r>
                <a14:m>
                  <m:oMath xmlns:m="http://schemas.openxmlformats.org/officeDocument/2006/math">
                    <m:r>
                      <a:rPr lang="en-US" b="0" i="1" smtClean="0">
                        <a:latin typeface="Cambria Math" panose="02040503050406030204" pitchFamily="18" charset="0"/>
                        <a:cs typeface="Times New Roman" panose="02020603050405020304" pitchFamily="18" charset="0"/>
                      </a:rPr>
                      <m:t>1800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high mountain peak.  The enemy ship can shoot projectiles with an initial speed of </a:t>
                </a:r>
                <a14:m>
                  <m:oMath xmlns:m="http://schemas.openxmlformats.org/officeDocument/2006/math">
                    <m:r>
                      <a:rPr lang="en-US" b="0" i="1" smtClean="0">
                        <a:latin typeface="Cambria Math" panose="02040503050406030204" pitchFamily="18" charset="0"/>
                        <a:cs typeface="Times New Roman" panose="02020603050405020304" pitchFamily="18" charset="0"/>
                      </a:rPr>
                      <m:t>250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 oriented at some angle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measured with respect to the horizontal.  If the eastern shoreline is horizontally </a:t>
                </a:r>
                <a14:m>
                  <m:oMath xmlns:m="http://schemas.openxmlformats.org/officeDocument/2006/math">
                    <m:r>
                      <a:rPr lang="en-US" b="0" i="1" smtClean="0">
                        <a:latin typeface="Cambria Math" panose="02040503050406030204" pitchFamily="18" charset="0"/>
                        <a:cs typeface="Times New Roman" panose="02020603050405020304" pitchFamily="18" charset="0"/>
                      </a:rPr>
                      <m:t>300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peak, what are the distances from the eastern shoreline at which a friendly ship can be to be safe from being hit by an enemy projectile?</a:t>
                </a:r>
              </a:p>
            </p:txBody>
          </p:sp>
        </mc:Choice>
        <mc:Fallback xmlns="">
          <p:sp>
            <p:nvSpPr>
              <p:cNvPr id="5" name="Rectangle 4">
                <a:extLst>
                  <a:ext uri="{FF2B5EF4-FFF2-40B4-BE49-F238E27FC236}">
                    <a16:creationId xmlns:a16="http://schemas.microsoft.com/office/drawing/2014/main" id="{9D22DB91-20F3-2BEF-E947-3829C1584B56}"/>
                  </a:ext>
                </a:extLst>
              </p:cNvPr>
              <p:cNvSpPr>
                <a:spLocks noRot="1" noChangeAspect="1" noMove="1" noResize="1" noEditPoints="1" noAdjustHandles="1" noChangeArrowheads="1" noChangeShapeType="1" noTextEdit="1"/>
              </p:cNvSpPr>
              <p:nvPr/>
            </p:nvSpPr>
            <p:spPr>
              <a:xfrm>
                <a:off x="277906" y="1254953"/>
                <a:ext cx="11661545" cy="2059603"/>
              </a:xfrm>
              <a:prstGeom prst="rect">
                <a:avLst/>
              </a:prstGeom>
              <a:blipFill>
                <a:blip r:embed="rId2"/>
                <a:stretch>
                  <a:fillRect l="-544" t="-1220" r="-435" b="-30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7D20FEA-C100-33B3-3996-24436BED83D7}"/>
              </a:ext>
            </a:extLst>
          </p:cNvPr>
          <p:cNvPicPr>
            <a:picLocks noChangeAspect="1"/>
          </p:cNvPicPr>
          <p:nvPr/>
        </p:nvPicPr>
        <p:blipFill>
          <a:blip r:embed="rId3"/>
          <a:stretch>
            <a:fillRect/>
          </a:stretch>
        </p:blipFill>
        <p:spPr>
          <a:xfrm>
            <a:off x="2101515" y="3314556"/>
            <a:ext cx="8014325" cy="3496182"/>
          </a:xfrm>
          <a:prstGeom prst="rect">
            <a:avLst/>
          </a:prstGeom>
        </p:spPr>
      </p:pic>
    </p:spTree>
    <p:extLst>
      <p:ext uri="{BB962C8B-B14F-4D97-AF65-F5344CB8AC3E}">
        <p14:creationId xmlns:p14="http://schemas.microsoft.com/office/powerpoint/2010/main" val="271830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F9687A-6C92-46EF-6579-F517FF19FCDE}"/>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B90CE3-F9FA-07DD-EFFA-36BD8D488BAD}"/>
                  </a:ext>
                </a:extLst>
              </p:cNvPr>
              <p:cNvSpPr txBox="1"/>
              <p:nvPr/>
            </p:nvSpPr>
            <p:spPr>
              <a:xfrm>
                <a:off x="277906" y="1354238"/>
                <a:ext cx="7778074" cy="212641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 cartoon coyote is once again determined to catch an elusive roadrunner.  The coyote is wearing a pair of </a:t>
                </a:r>
                <a:r>
                  <a:rPr lang="en-US" dirty="0" err="1">
                    <a:latin typeface="Times New Roman" panose="02020603050405020304" pitchFamily="18" charset="0"/>
                    <a:cs typeface="Times New Roman" panose="02020603050405020304" pitchFamily="18" charset="0"/>
                  </a:rPr>
                  <a:t>Acme</a:t>
                </a:r>
                <a:r>
                  <a:rPr lang="en-US" baseline="30000" dirty="0" err="1">
                    <a:latin typeface="Times New Roman" panose="02020603050405020304" pitchFamily="18" charset="0"/>
                    <a:cs typeface="Times New Roman" panose="02020603050405020304" pitchFamily="18" charset="0"/>
                  </a:rPr>
                  <a:t>TM</a:t>
                </a:r>
                <a:r>
                  <a:rPr lang="en-US" dirty="0">
                    <a:latin typeface="Times New Roman" panose="02020603050405020304" pitchFamily="18" charset="0"/>
                    <a:cs typeface="Times New Roman" panose="02020603050405020304" pitchFamily="18" charset="0"/>
                  </a:rPr>
                  <a:t> powered jet roller skates with provide a constant horizontal acceleration of </a:t>
                </a:r>
                <a14:m>
                  <m:oMath xmlns:m="http://schemas.openxmlformats.org/officeDocument/2006/math">
                    <m:r>
                      <a:rPr lang="en-US" b="0" i="1" smtClean="0">
                        <a:latin typeface="Cambria Math" panose="02040503050406030204" pitchFamily="18" charset="0"/>
                        <a:cs typeface="Times New Roman" panose="02020603050405020304" pitchFamily="18" charset="0"/>
                      </a:rPr>
                      <m:t>15</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𝑠</m:t>
                                </m:r>
                              </m:e>
                              <m:sup>
                                <m:r>
                                  <a:rPr lang="en-US" b="0" i="1" smtClean="0">
                                    <a:latin typeface="Cambria Math" panose="02040503050406030204" pitchFamily="18" charset="0"/>
                                    <a:cs typeface="Times New Roman" panose="02020603050405020304" pitchFamily="18" charset="0"/>
                                  </a:rPr>
                                  <m:t>2</m:t>
                                </m:r>
                              </m:sup>
                            </m:sSup>
                          </m:den>
                        </m:f>
                      </m:e>
                    </m:box>
                  </m:oMath>
                </a14:m>
                <a:r>
                  <a:rPr lang="en-US" dirty="0">
                    <a:latin typeface="Times New Roman" panose="02020603050405020304" pitchFamily="18" charset="0"/>
                    <a:cs typeface="Times New Roman" panose="02020603050405020304" pitchFamily="18" charset="0"/>
                  </a:rPr>
                  <a:t>.  The coyote starts off from rest </a:t>
                </a:r>
                <a14:m>
                  <m:oMath xmlns:m="http://schemas.openxmlformats.org/officeDocument/2006/math">
                    <m:r>
                      <a:rPr lang="en-US" b="0" i="1" smtClean="0">
                        <a:latin typeface="Cambria Math" panose="02040503050406030204" pitchFamily="18" charset="0"/>
                        <a:cs typeface="Times New Roman" panose="02020603050405020304" pitchFamily="18" charset="0"/>
                      </a:rPr>
                      <m:t>70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edge of a cliff at the instant the roadrunner zips past in the direction of the cliff.</a:t>
                </a:r>
              </a:p>
            </p:txBody>
          </p:sp>
        </mc:Choice>
        <mc:Fallback xmlns="">
          <p:sp>
            <p:nvSpPr>
              <p:cNvPr id="5" name="TextBox 4">
                <a:extLst>
                  <a:ext uri="{FF2B5EF4-FFF2-40B4-BE49-F238E27FC236}">
                    <a16:creationId xmlns:a16="http://schemas.microsoft.com/office/drawing/2014/main" id="{C8B90CE3-F9FA-07DD-EFFA-36BD8D488BAD}"/>
                  </a:ext>
                </a:extLst>
              </p:cNvPr>
              <p:cNvSpPr txBox="1">
                <a:spLocks noRot="1" noChangeAspect="1" noMove="1" noResize="1" noEditPoints="1" noAdjustHandles="1" noChangeArrowheads="1" noChangeShapeType="1" noTextEdit="1"/>
              </p:cNvSpPr>
              <p:nvPr/>
            </p:nvSpPr>
            <p:spPr>
              <a:xfrm>
                <a:off x="277906" y="1354238"/>
                <a:ext cx="7778074" cy="2126416"/>
              </a:xfrm>
              <a:prstGeom prst="rect">
                <a:avLst/>
              </a:prstGeom>
              <a:blipFill>
                <a:blip r:embed="rId2"/>
                <a:stretch>
                  <a:fillRect l="-816" t="-1183" r="-653" b="-59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95F5192-25B1-08AB-1EBD-1F29F9CDEA5E}"/>
              </a:ext>
            </a:extLst>
          </p:cNvPr>
          <p:cNvPicPr>
            <a:picLocks noChangeAspect="1"/>
          </p:cNvPicPr>
          <p:nvPr/>
        </p:nvPicPr>
        <p:blipFill>
          <a:blip r:embed="rId3"/>
          <a:stretch>
            <a:fillRect/>
          </a:stretch>
        </p:blipFill>
        <p:spPr>
          <a:xfrm>
            <a:off x="8399395" y="862149"/>
            <a:ext cx="3483820" cy="2990987"/>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7CEFA88-0AD7-A0B5-2F3E-BC7F88297E74}"/>
                  </a:ext>
                </a:extLst>
              </p:cNvPr>
              <p:cNvSpPr/>
              <p:nvPr/>
            </p:nvSpPr>
            <p:spPr>
              <a:xfrm>
                <a:off x="277905" y="3650025"/>
                <a:ext cx="11605309" cy="2862322"/>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minimum speed would the roadrunner need to have to beat the coyote to the cliff?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edge of the cliff the roadrunner escapes by making a sudden turn, while the coyote continues straight off the cliff.  Unfortunately, as soon as the coyote leaves the cliff his skates turn off.  If the cliff is </a:t>
                </a:r>
                <a14:m>
                  <m:oMath xmlns:m="http://schemas.openxmlformats.org/officeDocument/2006/math">
                    <m:r>
                      <a:rPr lang="en-US" b="0" i="1" smtClean="0">
                        <a:latin typeface="Cambria Math" panose="02040503050406030204" pitchFamily="18" charset="0"/>
                        <a:cs typeface="Times New Roman" panose="02020603050405020304" pitchFamily="18" charset="0"/>
                      </a:rPr>
                      <m:t>100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above the canyon floor, where does the coyote land with respect to the edge of the cliff?</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coyote’s skates continued to work when the coyote went off the cliff, now how far from the edge of the cliff would the coyote land?  Assume the coyote’s skates remain horizontal as the coyote falls.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would be the components of the impact velocity in each case above?</a:t>
                </a:r>
              </a:p>
            </p:txBody>
          </p:sp>
        </mc:Choice>
        <mc:Fallback xmlns="">
          <p:sp>
            <p:nvSpPr>
              <p:cNvPr id="7" name="Rectangle 6">
                <a:extLst>
                  <a:ext uri="{FF2B5EF4-FFF2-40B4-BE49-F238E27FC236}">
                    <a16:creationId xmlns:a16="http://schemas.microsoft.com/office/drawing/2014/main" id="{E7CEFA88-0AD7-A0B5-2F3E-BC7F88297E74}"/>
                  </a:ext>
                </a:extLst>
              </p:cNvPr>
              <p:cNvSpPr>
                <a:spLocks noRot="1" noChangeAspect="1" noMove="1" noResize="1" noEditPoints="1" noAdjustHandles="1" noChangeArrowheads="1" noChangeShapeType="1" noTextEdit="1"/>
              </p:cNvSpPr>
              <p:nvPr/>
            </p:nvSpPr>
            <p:spPr>
              <a:xfrm>
                <a:off x="277905" y="3650025"/>
                <a:ext cx="11605309" cy="2862322"/>
              </a:xfrm>
              <a:prstGeom prst="rect">
                <a:avLst/>
              </a:prstGeom>
              <a:blipFill>
                <a:blip r:embed="rId4"/>
                <a:stretch>
                  <a:fillRect l="-438" t="-885" r="-438" b="-2655"/>
                </a:stretch>
              </a:blipFill>
            </p:spPr>
            <p:txBody>
              <a:bodyPr/>
              <a:lstStyle/>
              <a:p>
                <a:r>
                  <a:rPr lang="en-US">
                    <a:noFill/>
                  </a:rPr>
                  <a:t> </a:t>
                </a:r>
              </a:p>
            </p:txBody>
          </p:sp>
        </mc:Fallback>
      </mc:AlternateContent>
    </p:spTree>
    <p:extLst>
      <p:ext uri="{BB962C8B-B14F-4D97-AF65-F5344CB8AC3E}">
        <p14:creationId xmlns:p14="http://schemas.microsoft.com/office/powerpoint/2010/main" val="96454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8611EB-D0AB-CAA2-D14F-4BC5C8CBAB0A}"/>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360EE6-E6D3-F5D5-6906-2509F5CB31FA}"/>
                  </a:ext>
                </a:extLst>
              </p:cNvPr>
              <p:cNvSpPr txBox="1"/>
              <p:nvPr/>
            </p:nvSpPr>
            <p:spPr>
              <a:xfrm>
                <a:off x="277906" y="1386265"/>
                <a:ext cx="11583168" cy="427559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quarter is thrown from a large building at an upward angle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30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 with an initial speed of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the quarter to hit the ground if the building is </a:t>
                </a:r>
                <a14:m>
                  <m:oMath xmlns:m="http://schemas.openxmlformats.org/officeDocument/2006/math">
                    <m:r>
                      <a:rPr lang="en-US" b="0" i="1" smtClean="0">
                        <a:latin typeface="Cambria Math" panose="02040503050406030204" pitchFamily="18" charset="0"/>
                        <a:cs typeface="Times New Roman" panose="02020603050405020304" pitchFamily="18" charset="0"/>
                      </a:rPr>
                      <m:t>45</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That is, what is the time of flight of the quarter?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the quarter to reach maximum height above the building?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maximum height the quarter reaches above the top of the building?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far from the base of the building does the quarter land?</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magnitude and direction of the impact velocity?</a:t>
                </a:r>
              </a:p>
            </p:txBody>
          </p:sp>
        </mc:Choice>
        <mc:Fallback xmlns="">
          <p:sp>
            <p:nvSpPr>
              <p:cNvPr id="5" name="TextBox 4">
                <a:extLst>
                  <a:ext uri="{FF2B5EF4-FFF2-40B4-BE49-F238E27FC236}">
                    <a16:creationId xmlns:a16="http://schemas.microsoft.com/office/drawing/2014/main" id="{63360EE6-E6D3-F5D5-6906-2509F5CB31FA}"/>
                  </a:ext>
                </a:extLst>
              </p:cNvPr>
              <p:cNvSpPr txBox="1">
                <a:spLocks noRot="1" noChangeAspect="1" noMove="1" noResize="1" noEditPoints="1" noAdjustHandles="1" noChangeArrowheads="1" noChangeShapeType="1" noTextEdit="1"/>
              </p:cNvSpPr>
              <p:nvPr/>
            </p:nvSpPr>
            <p:spPr>
              <a:xfrm>
                <a:off x="277906" y="1386265"/>
                <a:ext cx="11583168" cy="4275594"/>
              </a:xfrm>
              <a:prstGeom prst="rect">
                <a:avLst/>
              </a:prstGeom>
              <a:blipFill>
                <a:blip r:embed="rId2"/>
                <a:stretch>
                  <a:fillRect l="-548" t="-296" r="-329" b="-1183"/>
                </a:stretch>
              </a:blipFill>
            </p:spPr>
            <p:txBody>
              <a:bodyPr/>
              <a:lstStyle/>
              <a:p>
                <a:r>
                  <a:rPr lang="en-US">
                    <a:noFill/>
                  </a:rPr>
                  <a:t> </a:t>
                </a:r>
              </a:p>
            </p:txBody>
          </p:sp>
        </mc:Fallback>
      </mc:AlternateContent>
    </p:spTree>
    <p:extLst>
      <p:ext uri="{BB962C8B-B14F-4D97-AF65-F5344CB8AC3E}">
        <p14:creationId xmlns:p14="http://schemas.microsoft.com/office/powerpoint/2010/main" val="380588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47531F-A348-4C75-44D8-DD1E5F0BE313}"/>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E7B98A-BCFA-FE0A-3545-7A609515E675}"/>
                  </a:ext>
                </a:extLst>
              </p:cNvPr>
              <p:cNvSpPr txBox="1"/>
              <p:nvPr/>
            </p:nvSpPr>
            <p:spPr>
              <a:xfrm>
                <a:off x="277906" y="1189216"/>
                <a:ext cx="11543980" cy="545989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Base jumping is apparently a thrilling but dangerous sport in which the participant jumps from a very tall building or structure, free-falls for a while, and then opens a parachute and glides gently to the ground.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that you run horizontally off a very tall cliff with a speed of </a:t>
                </a:r>
                <a14:m>
                  <m:oMath xmlns:m="http://schemas.openxmlformats.org/officeDocument/2006/math">
                    <m:r>
                      <a:rPr lang="en-US" b="0" i="1" smtClean="0">
                        <a:latin typeface="Cambria Math" panose="02040503050406030204" pitchFamily="18" charset="0"/>
                      </a:rPr>
                      <m:t>4</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How long are you in free fall if you fall vertically for 750𝑚?</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you have fallen vertically a distance of </a:t>
                </a:r>
                <a14:m>
                  <m:oMath xmlns:m="http://schemas.openxmlformats.org/officeDocument/2006/math">
                    <m:r>
                      <a:rPr lang="en-US" b="0" i="1" smtClean="0">
                        <a:latin typeface="Cambria Math" panose="02040503050406030204" pitchFamily="18" charset="0"/>
                      </a:rPr>
                      <m:t>750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you open your parachute.  How far horizontally from the edge of the cliff are you when you open your parachute?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Just before you open your parachute, what was your free fall velocity in both magnitude and direction?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Ideally parachutists try to land around </a:t>
                </a:r>
                <a14:m>
                  <m:oMath xmlns:m="http://schemas.openxmlformats.org/officeDocument/2006/math">
                    <m:r>
                      <a:rPr lang="en-US" b="0" i="0" smtClean="0">
                        <a:latin typeface="Cambria Math" panose="02040503050406030204" pitchFamily="18" charset="0"/>
                      </a:rPr>
                      <m:t>20</m:t>
                    </m:r>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𝑚𝑖</m:t>
                            </m:r>
                          </m:num>
                          <m:den>
                            <m:r>
                              <a:rPr lang="en-US" b="0" i="1" smtClean="0">
                                <a:latin typeface="Cambria Math" panose="02040503050406030204" pitchFamily="18" charset="0"/>
                              </a:rPr>
                              <m:t>h𝑟</m:t>
                            </m:r>
                          </m:den>
                        </m:f>
                      </m:e>
                    </m:box>
                    <m:d>
                      <m:dPr>
                        <m:ctrlPr>
                          <a:rPr lang="en-US" i="1" smtClean="0">
                            <a:latin typeface="Cambria Math" panose="02040503050406030204" pitchFamily="18" charset="0"/>
                          </a:rPr>
                        </m:ctrlPr>
                      </m:dPr>
                      <m:e>
                        <m:r>
                          <a:rPr lang="en-US" b="0" i="1" smtClean="0">
                            <a:latin typeface="Cambria Math" panose="02040503050406030204" pitchFamily="18" charset="0"/>
                          </a:rPr>
                          <m:t>~9</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e>
                    </m:d>
                  </m:oMath>
                </a14:m>
                <a:r>
                  <a:rPr lang="en-US" dirty="0">
                    <a:latin typeface="Times New Roman" panose="02020603050405020304" pitchFamily="18" charset="0"/>
                    <a:cs typeface="Times New Roman" panose="02020603050405020304" pitchFamily="18" charset="0"/>
                  </a:rPr>
                  <a:t>with this speed being a combination of their horizontal and vertical components of their impact velocity.  However, suppose in this case that after you open your parachute you lose the horizontal component of your velocity and that you “float” straight down to the ground below at </a:t>
                </a:r>
                <a14:m>
                  <m:oMath xmlns:m="http://schemas.openxmlformats.org/officeDocument/2006/math">
                    <m:r>
                      <a:rPr lang="en-US" i="1">
                        <a:latin typeface="Cambria Math" panose="02040503050406030204" pitchFamily="18" charset="0"/>
                      </a:rPr>
                      <m:t>9</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When you land, you bend your legs so that you come to rest over a larger distance than if you landed stiff legged on the ground.  If your body decelerates to rest over 0.45</a:t>
                </a:r>
                <a14:m>
                  <m:oMath xmlns:m="http://schemas.openxmlformats.org/officeDocument/2006/math">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by bending your legs, what magnitude of upward force does the ground impart on your if your mass is </a:t>
                </a:r>
                <a14:m>
                  <m:oMath xmlns:m="http://schemas.openxmlformats.org/officeDocument/2006/math">
                    <m:r>
                      <a:rPr lang="en-US" b="0" i="1" smtClean="0">
                        <a:latin typeface="Cambria Math" panose="02040503050406030204" pitchFamily="18" charset="0"/>
                      </a:rPr>
                      <m:t>60</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a:t>
                </a:r>
              </a:p>
            </p:txBody>
          </p:sp>
        </mc:Choice>
        <mc:Fallback xmlns="">
          <p:sp>
            <p:nvSpPr>
              <p:cNvPr id="5" name="TextBox 4">
                <a:extLst>
                  <a:ext uri="{FF2B5EF4-FFF2-40B4-BE49-F238E27FC236}">
                    <a16:creationId xmlns:a16="http://schemas.microsoft.com/office/drawing/2014/main" id="{F4E7B98A-BCFA-FE0A-3545-7A609515E675}"/>
                  </a:ext>
                </a:extLst>
              </p:cNvPr>
              <p:cNvSpPr txBox="1">
                <a:spLocks noRot="1" noChangeAspect="1" noMove="1" noResize="1" noEditPoints="1" noAdjustHandles="1" noChangeArrowheads="1" noChangeShapeType="1" noTextEdit="1"/>
              </p:cNvSpPr>
              <p:nvPr/>
            </p:nvSpPr>
            <p:spPr>
              <a:xfrm>
                <a:off x="277906" y="1189216"/>
                <a:ext cx="11543980" cy="5459893"/>
              </a:xfrm>
              <a:prstGeom prst="rect">
                <a:avLst/>
              </a:prstGeom>
              <a:blipFill>
                <a:blip r:embed="rId2"/>
                <a:stretch>
                  <a:fillRect l="-550" t="-464" r="-550" b="-696"/>
                </a:stretch>
              </a:blipFill>
            </p:spPr>
            <p:txBody>
              <a:bodyPr/>
              <a:lstStyle/>
              <a:p>
                <a:r>
                  <a:rPr lang="en-US">
                    <a:noFill/>
                  </a:rPr>
                  <a:t> </a:t>
                </a:r>
              </a:p>
            </p:txBody>
          </p:sp>
        </mc:Fallback>
      </mc:AlternateContent>
    </p:spTree>
    <p:extLst>
      <p:ext uri="{BB962C8B-B14F-4D97-AF65-F5344CB8AC3E}">
        <p14:creationId xmlns:p14="http://schemas.microsoft.com/office/powerpoint/2010/main" val="3701517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1171</Words>
  <Application>Microsoft Macintosh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cp:lastModifiedBy>
  <cp:revision>4</cp:revision>
  <dcterms:created xsi:type="dcterms:W3CDTF">2023-04-07T11:05:19Z</dcterms:created>
  <dcterms:modified xsi:type="dcterms:W3CDTF">2025-04-09T11:14:02Z</dcterms:modified>
</cp:coreProperties>
</file>