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56" r:id="rId3"/>
    <p:sldId id="257" r:id="rId4"/>
    <p:sldId id="262" r:id="rId5"/>
    <p:sldId id="258" r:id="rId6"/>
    <p:sldId id="260"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127" d="100"/>
          <a:sy n="127" d="100"/>
        </p:scale>
        <p:origin x="5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80BD-2C1F-D652-71AD-4126C030BD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27C3B6-58CC-A9A2-96AD-F6E70588A1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6E9047-39F9-944B-D104-ED946134856B}"/>
              </a:ext>
            </a:extLst>
          </p:cNvPr>
          <p:cNvSpPr>
            <a:spLocks noGrp="1"/>
          </p:cNvSpPr>
          <p:nvPr>
            <p:ph type="dt" sz="half" idx="10"/>
          </p:nvPr>
        </p:nvSpPr>
        <p:spPr/>
        <p:txBody>
          <a:bodyPr/>
          <a:lstStyle/>
          <a:p>
            <a:fld id="{CD48C795-CA92-CC4A-A6F6-258699C0BADB}" type="datetimeFigureOut">
              <a:rPr lang="en-US" smtClean="0"/>
              <a:t>5/20/25</a:t>
            </a:fld>
            <a:endParaRPr lang="en-US"/>
          </a:p>
        </p:txBody>
      </p:sp>
      <p:sp>
        <p:nvSpPr>
          <p:cNvPr id="5" name="Footer Placeholder 4">
            <a:extLst>
              <a:ext uri="{FF2B5EF4-FFF2-40B4-BE49-F238E27FC236}">
                <a16:creationId xmlns:a16="http://schemas.microsoft.com/office/drawing/2014/main" id="{E0549768-EAA2-AD3C-84C5-BB10D1D7A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16570-4C95-82FC-CBCD-A8052FA001A5}"/>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152630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17EA-F6E7-FB6C-EA55-8C569E6419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48256D-11F7-AE30-C42B-28F0A699DE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011DC-2577-950E-4E2A-20662F6E523D}"/>
              </a:ext>
            </a:extLst>
          </p:cNvPr>
          <p:cNvSpPr>
            <a:spLocks noGrp="1"/>
          </p:cNvSpPr>
          <p:nvPr>
            <p:ph type="dt" sz="half" idx="10"/>
          </p:nvPr>
        </p:nvSpPr>
        <p:spPr/>
        <p:txBody>
          <a:bodyPr/>
          <a:lstStyle/>
          <a:p>
            <a:fld id="{CD48C795-CA92-CC4A-A6F6-258699C0BADB}" type="datetimeFigureOut">
              <a:rPr lang="en-US" smtClean="0"/>
              <a:t>5/20/25</a:t>
            </a:fld>
            <a:endParaRPr lang="en-US"/>
          </a:p>
        </p:txBody>
      </p:sp>
      <p:sp>
        <p:nvSpPr>
          <p:cNvPr id="5" name="Footer Placeholder 4">
            <a:extLst>
              <a:ext uri="{FF2B5EF4-FFF2-40B4-BE49-F238E27FC236}">
                <a16:creationId xmlns:a16="http://schemas.microsoft.com/office/drawing/2014/main" id="{90767D0F-2529-5210-24D5-1D212D19C1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C2495-D63A-055A-6803-F621318F6320}"/>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3022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7A8A21-F5EF-B027-025D-366A9A97A5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435166-A74A-E641-6F7A-E699F69BEF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3E4A6-D57A-36A1-D693-3B70E5E5203D}"/>
              </a:ext>
            </a:extLst>
          </p:cNvPr>
          <p:cNvSpPr>
            <a:spLocks noGrp="1"/>
          </p:cNvSpPr>
          <p:nvPr>
            <p:ph type="dt" sz="half" idx="10"/>
          </p:nvPr>
        </p:nvSpPr>
        <p:spPr/>
        <p:txBody>
          <a:bodyPr/>
          <a:lstStyle/>
          <a:p>
            <a:fld id="{CD48C795-CA92-CC4A-A6F6-258699C0BADB}" type="datetimeFigureOut">
              <a:rPr lang="en-US" smtClean="0"/>
              <a:t>5/20/25</a:t>
            </a:fld>
            <a:endParaRPr lang="en-US"/>
          </a:p>
        </p:txBody>
      </p:sp>
      <p:sp>
        <p:nvSpPr>
          <p:cNvPr id="5" name="Footer Placeholder 4">
            <a:extLst>
              <a:ext uri="{FF2B5EF4-FFF2-40B4-BE49-F238E27FC236}">
                <a16:creationId xmlns:a16="http://schemas.microsoft.com/office/drawing/2014/main" id="{F1423CEE-1001-8412-9515-95D251499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3D5A4-327D-91D5-8B62-532D28EC99D8}"/>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491414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FB77-F8A1-70A8-2810-F897D3972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51398D-ED6F-2888-7204-8BA3F6B84A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5D018B-598C-E978-D46C-509666377CCD}"/>
              </a:ext>
            </a:extLst>
          </p:cNvPr>
          <p:cNvSpPr>
            <a:spLocks noGrp="1"/>
          </p:cNvSpPr>
          <p:nvPr>
            <p:ph type="dt" sz="half" idx="10"/>
          </p:nvPr>
        </p:nvSpPr>
        <p:spPr/>
        <p:txBody>
          <a:bodyPr/>
          <a:lstStyle/>
          <a:p>
            <a:fld id="{CD48C795-CA92-CC4A-A6F6-258699C0BADB}" type="datetimeFigureOut">
              <a:rPr lang="en-US" smtClean="0"/>
              <a:t>5/20/25</a:t>
            </a:fld>
            <a:endParaRPr lang="en-US"/>
          </a:p>
        </p:txBody>
      </p:sp>
      <p:sp>
        <p:nvSpPr>
          <p:cNvPr id="5" name="Footer Placeholder 4">
            <a:extLst>
              <a:ext uri="{FF2B5EF4-FFF2-40B4-BE49-F238E27FC236}">
                <a16:creationId xmlns:a16="http://schemas.microsoft.com/office/drawing/2014/main" id="{A9FB2425-32D8-F2C1-BD31-EA2011678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3D299-F954-47EB-2EF3-87056C2E2517}"/>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11990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AAC4-2853-C254-3164-5798D04490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8DF12B-AB44-00EC-A992-9984091FCF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28498-8D3D-03F9-9920-F3FBC51DC62A}"/>
              </a:ext>
            </a:extLst>
          </p:cNvPr>
          <p:cNvSpPr>
            <a:spLocks noGrp="1"/>
          </p:cNvSpPr>
          <p:nvPr>
            <p:ph type="dt" sz="half" idx="10"/>
          </p:nvPr>
        </p:nvSpPr>
        <p:spPr/>
        <p:txBody>
          <a:bodyPr/>
          <a:lstStyle/>
          <a:p>
            <a:fld id="{CD48C795-CA92-CC4A-A6F6-258699C0BADB}" type="datetimeFigureOut">
              <a:rPr lang="en-US" smtClean="0"/>
              <a:t>5/20/25</a:t>
            </a:fld>
            <a:endParaRPr lang="en-US"/>
          </a:p>
        </p:txBody>
      </p:sp>
      <p:sp>
        <p:nvSpPr>
          <p:cNvPr id="5" name="Footer Placeholder 4">
            <a:extLst>
              <a:ext uri="{FF2B5EF4-FFF2-40B4-BE49-F238E27FC236}">
                <a16:creationId xmlns:a16="http://schemas.microsoft.com/office/drawing/2014/main" id="{EEFFB389-610A-3B59-3B57-3A1B4F9A0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011D3-1478-6B36-1E5E-21708012C0F5}"/>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270212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0AE1F-3D5E-E2DB-9D42-2768B595CC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BF496B-53D8-8B3A-A893-DAC7295AEA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8BB8F8-1DD0-F988-E6B7-4C64A3B993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4ABB7B-7CD9-F88E-C40C-98C9AF73AD99}"/>
              </a:ext>
            </a:extLst>
          </p:cNvPr>
          <p:cNvSpPr>
            <a:spLocks noGrp="1"/>
          </p:cNvSpPr>
          <p:nvPr>
            <p:ph type="dt" sz="half" idx="10"/>
          </p:nvPr>
        </p:nvSpPr>
        <p:spPr/>
        <p:txBody>
          <a:bodyPr/>
          <a:lstStyle/>
          <a:p>
            <a:fld id="{CD48C795-CA92-CC4A-A6F6-258699C0BADB}" type="datetimeFigureOut">
              <a:rPr lang="en-US" smtClean="0"/>
              <a:t>5/20/25</a:t>
            </a:fld>
            <a:endParaRPr lang="en-US"/>
          </a:p>
        </p:txBody>
      </p:sp>
      <p:sp>
        <p:nvSpPr>
          <p:cNvPr id="6" name="Footer Placeholder 5">
            <a:extLst>
              <a:ext uri="{FF2B5EF4-FFF2-40B4-BE49-F238E27FC236}">
                <a16:creationId xmlns:a16="http://schemas.microsoft.com/office/drawing/2014/main" id="{26965BF2-01C4-8C0C-7666-EDFF31151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5FCF9D-5937-AEEA-FF09-B359340FA7F8}"/>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954837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C5DFE-E6D0-C3A8-54A7-E5B0473C97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0C8B16-F797-9D2F-49AC-A052D2525F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0F5075-D658-C30A-3C81-AE61AE674C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BF344E-4807-5BC1-0438-8BC3F5F9F2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475102-9A47-2EE4-BCD6-F3666F3978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07EF8D-1884-EC83-B1B5-30E5EF134FC0}"/>
              </a:ext>
            </a:extLst>
          </p:cNvPr>
          <p:cNvSpPr>
            <a:spLocks noGrp="1"/>
          </p:cNvSpPr>
          <p:nvPr>
            <p:ph type="dt" sz="half" idx="10"/>
          </p:nvPr>
        </p:nvSpPr>
        <p:spPr/>
        <p:txBody>
          <a:bodyPr/>
          <a:lstStyle/>
          <a:p>
            <a:fld id="{CD48C795-CA92-CC4A-A6F6-258699C0BADB}" type="datetimeFigureOut">
              <a:rPr lang="en-US" smtClean="0"/>
              <a:t>5/20/25</a:t>
            </a:fld>
            <a:endParaRPr lang="en-US"/>
          </a:p>
        </p:txBody>
      </p:sp>
      <p:sp>
        <p:nvSpPr>
          <p:cNvPr id="8" name="Footer Placeholder 7">
            <a:extLst>
              <a:ext uri="{FF2B5EF4-FFF2-40B4-BE49-F238E27FC236}">
                <a16:creationId xmlns:a16="http://schemas.microsoft.com/office/drawing/2014/main" id="{9E6BC729-6A4A-45AE-CA39-8195CC79E5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94AB4C-B113-1233-FD13-3EC17D81A382}"/>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4021492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BB42-929A-F735-9CB2-B2214298ED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6573B4-28F5-5148-DB19-275146BA8918}"/>
              </a:ext>
            </a:extLst>
          </p:cNvPr>
          <p:cNvSpPr>
            <a:spLocks noGrp="1"/>
          </p:cNvSpPr>
          <p:nvPr>
            <p:ph type="dt" sz="half" idx="10"/>
          </p:nvPr>
        </p:nvSpPr>
        <p:spPr/>
        <p:txBody>
          <a:bodyPr/>
          <a:lstStyle/>
          <a:p>
            <a:fld id="{CD48C795-CA92-CC4A-A6F6-258699C0BADB}" type="datetimeFigureOut">
              <a:rPr lang="en-US" smtClean="0"/>
              <a:t>5/20/25</a:t>
            </a:fld>
            <a:endParaRPr lang="en-US"/>
          </a:p>
        </p:txBody>
      </p:sp>
      <p:sp>
        <p:nvSpPr>
          <p:cNvPr id="4" name="Footer Placeholder 3">
            <a:extLst>
              <a:ext uri="{FF2B5EF4-FFF2-40B4-BE49-F238E27FC236}">
                <a16:creationId xmlns:a16="http://schemas.microsoft.com/office/drawing/2014/main" id="{FC36A8BE-01AF-8031-853E-95B0D08EB9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229A58-46A4-C817-085B-8813D56E26A3}"/>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410396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398515-D668-49F2-343E-55A20CD1ABC9}"/>
              </a:ext>
            </a:extLst>
          </p:cNvPr>
          <p:cNvSpPr>
            <a:spLocks noGrp="1"/>
          </p:cNvSpPr>
          <p:nvPr>
            <p:ph type="dt" sz="half" idx="10"/>
          </p:nvPr>
        </p:nvSpPr>
        <p:spPr/>
        <p:txBody>
          <a:bodyPr/>
          <a:lstStyle/>
          <a:p>
            <a:fld id="{CD48C795-CA92-CC4A-A6F6-258699C0BADB}" type="datetimeFigureOut">
              <a:rPr lang="en-US" smtClean="0"/>
              <a:t>5/20/25</a:t>
            </a:fld>
            <a:endParaRPr lang="en-US"/>
          </a:p>
        </p:txBody>
      </p:sp>
      <p:sp>
        <p:nvSpPr>
          <p:cNvPr id="3" name="Footer Placeholder 2">
            <a:extLst>
              <a:ext uri="{FF2B5EF4-FFF2-40B4-BE49-F238E27FC236}">
                <a16:creationId xmlns:a16="http://schemas.microsoft.com/office/drawing/2014/main" id="{21CB6236-67F3-6E98-65AB-D6ACBA29D3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1720C9-5FAE-8B76-AFFC-69EC0945BAEB}"/>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163735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2DBE-08E4-1FC8-F2B1-DEFA05EDF6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054549-38D3-2996-0513-42530B4694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B18951-48ED-4239-D9A7-CEB86E1EF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90CF71-9B3A-F678-7F58-3CD1CB17C3FB}"/>
              </a:ext>
            </a:extLst>
          </p:cNvPr>
          <p:cNvSpPr>
            <a:spLocks noGrp="1"/>
          </p:cNvSpPr>
          <p:nvPr>
            <p:ph type="dt" sz="half" idx="10"/>
          </p:nvPr>
        </p:nvSpPr>
        <p:spPr/>
        <p:txBody>
          <a:bodyPr/>
          <a:lstStyle/>
          <a:p>
            <a:fld id="{CD48C795-CA92-CC4A-A6F6-258699C0BADB}" type="datetimeFigureOut">
              <a:rPr lang="en-US" smtClean="0"/>
              <a:t>5/20/25</a:t>
            </a:fld>
            <a:endParaRPr lang="en-US"/>
          </a:p>
        </p:txBody>
      </p:sp>
      <p:sp>
        <p:nvSpPr>
          <p:cNvPr id="6" name="Footer Placeholder 5">
            <a:extLst>
              <a:ext uri="{FF2B5EF4-FFF2-40B4-BE49-F238E27FC236}">
                <a16:creationId xmlns:a16="http://schemas.microsoft.com/office/drawing/2014/main" id="{D0DC1120-AF4C-9407-F75C-53699CCCC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68B6DE-3C8D-F73B-F4E1-4B4E2D53B259}"/>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182901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2FA1A-CE2B-E21F-580C-DD8FD2C62D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B6C161-1F75-6526-F980-70572ADD83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94E9A9-BBBF-89DA-3CDC-BCCF4A5D1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10C62B-6740-5B40-DF68-4A2EB323660F}"/>
              </a:ext>
            </a:extLst>
          </p:cNvPr>
          <p:cNvSpPr>
            <a:spLocks noGrp="1"/>
          </p:cNvSpPr>
          <p:nvPr>
            <p:ph type="dt" sz="half" idx="10"/>
          </p:nvPr>
        </p:nvSpPr>
        <p:spPr/>
        <p:txBody>
          <a:bodyPr/>
          <a:lstStyle/>
          <a:p>
            <a:fld id="{CD48C795-CA92-CC4A-A6F6-258699C0BADB}" type="datetimeFigureOut">
              <a:rPr lang="en-US" smtClean="0"/>
              <a:t>5/20/25</a:t>
            </a:fld>
            <a:endParaRPr lang="en-US"/>
          </a:p>
        </p:txBody>
      </p:sp>
      <p:sp>
        <p:nvSpPr>
          <p:cNvPr id="6" name="Footer Placeholder 5">
            <a:extLst>
              <a:ext uri="{FF2B5EF4-FFF2-40B4-BE49-F238E27FC236}">
                <a16:creationId xmlns:a16="http://schemas.microsoft.com/office/drawing/2014/main" id="{B92A69D3-2EE9-FDF5-1BED-D1BD59FDD7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24C328-4B9E-4C45-65B2-854A48053DB3}"/>
              </a:ext>
            </a:extLst>
          </p:cNvPr>
          <p:cNvSpPr>
            <a:spLocks noGrp="1"/>
          </p:cNvSpPr>
          <p:nvPr>
            <p:ph type="sldNum" sz="quarter" idx="12"/>
          </p:nvPr>
        </p:nvSpPr>
        <p:spPr/>
        <p:txBody>
          <a:bodyPr/>
          <a:lstStyle/>
          <a:p>
            <a:fld id="{0E04A246-3CB9-3441-9C42-60D67D8DEF33}" type="slidenum">
              <a:rPr lang="en-US" smtClean="0"/>
              <a:t>‹#›</a:t>
            </a:fld>
            <a:endParaRPr lang="en-US"/>
          </a:p>
        </p:txBody>
      </p:sp>
    </p:spTree>
    <p:extLst>
      <p:ext uri="{BB962C8B-B14F-4D97-AF65-F5344CB8AC3E}">
        <p14:creationId xmlns:p14="http://schemas.microsoft.com/office/powerpoint/2010/main" val="32420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1DD5A5-4234-F56F-1A17-1D1748C469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FC152B-9D3E-187B-FC5A-A9AC9CF16F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D8359-63AE-AC8A-3A18-82C1196A50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8C795-CA92-CC4A-A6F6-258699C0BADB}" type="datetimeFigureOut">
              <a:rPr lang="en-US" smtClean="0"/>
              <a:t>5/20/25</a:t>
            </a:fld>
            <a:endParaRPr lang="en-US"/>
          </a:p>
        </p:txBody>
      </p:sp>
      <p:sp>
        <p:nvSpPr>
          <p:cNvPr id="5" name="Footer Placeholder 4">
            <a:extLst>
              <a:ext uri="{FF2B5EF4-FFF2-40B4-BE49-F238E27FC236}">
                <a16:creationId xmlns:a16="http://schemas.microsoft.com/office/drawing/2014/main" id="{75C84329-261B-D573-FBB1-498465F81D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4237D5-4D91-D402-3FD5-4E00A923B1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4A246-3CB9-3441-9C42-60D67D8DEF33}" type="slidenum">
              <a:rPr lang="en-US" smtClean="0"/>
              <a:t>‹#›</a:t>
            </a:fld>
            <a:endParaRPr lang="en-US"/>
          </a:p>
        </p:txBody>
      </p:sp>
    </p:spTree>
    <p:extLst>
      <p:ext uri="{BB962C8B-B14F-4D97-AF65-F5344CB8AC3E}">
        <p14:creationId xmlns:p14="http://schemas.microsoft.com/office/powerpoint/2010/main" val="844012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2.png"/><Relationship Id="rId7" Type="http://schemas.openxmlformats.org/officeDocument/2006/relationships/image" Target="../media/image34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30.png"/><Relationship Id="rId5" Type="http://schemas.openxmlformats.org/officeDocument/2006/relationships/image" Target="../media/image154.png"/><Relationship Id="rId4" Type="http://schemas.openxmlformats.org/officeDocument/2006/relationships/image" Target="../media/image153.png"/></Relationships>
</file>

<file path=ppt/slides/_rels/slide3.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55.png"/><Relationship Id="rId3" Type="http://schemas.openxmlformats.org/officeDocument/2006/relationships/image" Target="../media/image156.png"/><Relationship Id="rId7" Type="http://schemas.openxmlformats.org/officeDocument/2006/relationships/image" Target="../media/image53.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image" Target="../media/image6.png"/><Relationship Id="rId16"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164.png"/><Relationship Id="rId5" Type="http://schemas.openxmlformats.org/officeDocument/2006/relationships/image" Target="../media/image158.png"/><Relationship Id="rId15" Type="http://schemas.openxmlformats.org/officeDocument/2006/relationships/image" Target="../media/image57.png"/><Relationship Id="rId10" Type="http://schemas.openxmlformats.org/officeDocument/2006/relationships/image" Target="../media/image163.png"/><Relationship Id="rId4" Type="http://schemas.openxmlformats.org/officeDocument/2006/relationships/image" Target="../media/image157.png"/><Relationship Id="rId9" Type="http://schemas.openxmlformats.org/officeDocument/2006/relationships/image" Target="../media/image162.png"/><Relationship Id="rId1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6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0.png"/></Relationships>
</file>

<file path=ppt/slides/_rels/slide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1.png"/><Relationship Id="rId7" Type="http://schemas.openxmlformats.org/officeDocument/2006/relationships/image" Target="../media/image6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051F0E-D0FB-8992-D326-1098FD4A1375}"/>
              </a:ext>
            </a:extLst>
          </p:cNvPr>
          <p:cNvSpPr txBox="1"/>
          <p:nvPr/>
        </p:nvSpPr>
        <p:spPr>
          <a:xfrm>
            <a:off x="250853" y="178025"/>
            <a:ext cx="63927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Rotational Dynamics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E18BFCE-0243-C84C-161B-40EA0D232ED1}"/>
                  </a:ext>
                </a:extLst>
              </p:cNvPr>
              <p:cNvSpPr txBox="1"/>
              <p:nvPr/>
            </p:nvSpPr>
            <p:spPr>
              <a:xfrm>
                <a:off x="250853" y="1571632"/>
                <a:ext cx="7611683" cy="371473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1:</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Consider a pulley of radius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𝑃</m:t>
                        </m:r>
                      </m:sub>
                    </m:sSub>
                    <m:r>
                      <a:rPr lang="en-US" b="0" i="1" smtClean="0">
                        <a:latin typeface="Cambria Math" panose="02040503050406030204" pitchFamily="18" charset="0"/>
                      </a:rPr>
                      <m:t>=</m:t>
                    </m:r>
                    <m:r>
                      <a:rPr lang="en-US" b="0" i="1" smtClean="0">
                        <a:latin typeface="Cambria Math" panose="02040503050406030204" pitchFamily="18" charset="0"/>
                      </a:rPr>
                      <m:t>𝑅</m:t>
                    </m:r>
                  </m:oMath>
                </a14:m>
                <a:r>
                  <a:rPr lang="en-US" dirty="0">
                    <a:latin typeface="Times New Roman" panose="02020603050405020304" pitchFamily="18" charset="0"/>
                    <a:cs typeface="Times New Roman" panose="02020603050405020304" pitchFamily="18" charset="0"/>
                  </a:rPr>
                  <a:t> and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𝑝</m:t>
                        </m:r>
                      </m:sub>
                    </m:sSub>
                  </m:oMath>
                </a14:m>
                <a:r>
                  <a:rPr lang="en-US" dirty="0">
                    <a:latin typeface="Times New Roman" panose="02020603050405020304" pitchFamily="18" charset="0"/>
                    <a:cs typeface="Times New Roman" panose="02020603050405020304" pitchFamily="18" charset="0"/>
                  </a:rPr>
                  <a:t>.  A light string is wound around the outer edge of the pulley and a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 is suspended.</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is released from rest and is allowed to fall through a height of </a:t>
                </a:r>
                <a14:m>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h</m:t>
                    </m:r>
                  </m:oMath>
                </a14:m>
                <a:r>
                  <a:rPr lang="en-US"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torque created about the axis of rotation of the pulley due to the falling mass?</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angular acceleration of the pulley about the axis of rotation due to the falling mass?</a:t>
                </a:r>
              </a:p>
            </p:txBody>
          </p:sp>
        </mc:Choice>
        <mc:Fallback xmlns="">
          <p:sp>
            <p:nvSpPr>
              <p:cNvPr id="2" name="TextBox 1">
                <a:extLst>
                  <a:ext uri="{FF2B5EF4-FFF2-40B4-BE49-F238E27FC236}">
                    <a16:creationId xmlns:a16="http://schemas.microsoft.com/office/drawing/2014/main" id="{8E18BFCE-0243-C84C-161B-40EA0D232ED1}"/>
                  </a:ext>
                </a:extLst>
              </p:cNvPr>
              <p:cNvSpPr txBox="1">
                <a:spLocks noRot="1" noChangeAspect="1" noMove="1" noResize="1" noEditPoints="1" noAdjustHandles="1" noChangeArrowheads="1" noChangeShapeType="1" noTextEdit="1"/>
              </p:cNvSpPr>
              <p:nvPr/>
            </p:nvSpPr>
            <p:spPr>
              <a:xfrm>
                <a:off x="250853" y="1571632"/>
                <a:ext cx="7611683" cy="3714735"/>
              </a:xfrm>
              <a:prstGeom prst="rect">
                <a:avLst/>
              </a:prstGeom>
              <a:blipFill>
                <a:blip r:embed="rId2"/>
                <a:stretch>
                  <a:fillRect l="-666" t="-680" r="-666" b="-1361"/>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D9EFB749-A312-02C5-898E-E02804379A36}"/>
              </a:ext>
            </a:extLst>
          </p:cNvPr>
          <p:cNvGrpSpPr/>
          <p:nvPr/>
        </p:nvGrpSpPr>
        <p:grpSpPr>
          <a:xfrm>
            <a:off x="8265290" y="1828642"/>
            <a:ext cx="3353250" cy="3716998"/>
            <a:chOff x="8275229" y="1634591"/>
            <a:chExt cx="3353250" cy="3716998"/>
          </a:xfrm>
        </p:grpSpPr>
        <p:grpSp>
          <p:nvGrpSpPr>
            <p:cNvPr id="5" name="Group 4">
              <a:extLst>
                <a:ext uri="{FF2B5EF4-FFF2-40B4-BE49-F238E27FC236}">
                  <a16:creationId xmlns:a16="http://schemas.microsoft.com/office/drawing/2014/main" id="{7BCBDDF5-2F40-8C6E-1640-B078634EC42E}"/>
                </a:ext>
              </a:extLst>
            </p:cNvPr>
            <p:cNvGrpSpPr/>
            <p:nvPr/>
          </p:nvGrpSpPr>
          <p:grpSpPr>
            <a:xfrm>
              <a:off x="8275229" y="1634591"/>
              <a:ext cx="3353250" cy="3716998"/>
              <a:chOff x="7862536" y="2137590"/>
              <a:chExt cx="2082800" cy="2501900"/>
            </a:xfrm>
          </p:grpSpPr>
          <p:pic>
            <p:nvPicPr>
              <p:cNvPr id="7" name="Picture 6">
                <a:extLst>
                  <a:ext uri="{FF2B5EF4-FFF2-40B4-BE49-F238E27FC236}">
                    <a16:creationId xmlns:a16="http://schemas.microsoft.com/office/drawing/2014/main" id="{357D2540-6DAB-D0B7-5534-4A4C6324877D}"/>
                  </a:ext>
                </a:extLst>
              </p:cNvPr>
              <p:cNvPicPr>
                <a:picLocks noChangeAspect="1"/>
              </p:cNvPicPr>
              <p:nvPr/>
            </p:nvPicPr>
            <p:blipFill>
              <a:blip r:embed="rId3"/>
              <a:stretch>
                <a:fillRect/>
              </a:stretch>
            </p:blipFill>
            <p:spPr>
              <a:xfrm>
                <a:off x="7862536" y="2137590"/>
                <a:ext cx="2082800" cy="2501900"/>
              </a:xfrm>
              <a:prstGeom prst="rect">
                <a:avLst/>
              </a:prstGeom>
            </p:spPr>
          </p:pic>
          <p:sp>
            <p:nvSpPr>
              <p:cNvPr id="8" name="Rectangle 7">
                <a:extLst>
                  <a:ext uri="{FF2B5EF4-FFF2-40B4-BE49-F238E27FC236}">
                    <a16:creationId xmlns:a16="http://schemas.microsoft.com/office/drawing/2014/main" id="{FC7BA47C-2DD9-D024-1E9F-B330457BCCE3}"/>
                  </a:ext>
                </a:extLst>
              </p:cNvPr>
              <p:cNvSpPr/>
              <p:nvPr/>
            </p:nvSpPr>
            <p:spPr>
              <a:xfrm>
                <a:off x="9006435" y="3552404"/>
                <a:ext cx="323682" cy="882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a:extLst>
                  <a:ext uri="{FF2B5EF4-FFF2-40B4-BE49-F238E27FC236}">
                    <a16:creationId xmlns:a16="http://schemas.microsoft.com/office/drawing/2014/main" id="{98400519-8332-446E-5833-224C788AEC87}"/>
                  </a:ext>
                </a:extLst>
              </p:cNvPr>
              <p:cNvSpPr/>
              <p:nvPr/>
            </p:nvSpPr>
            <p:spPr>
              <a:xfrm>
                <a:off x="9231664" y="3222008"/>
                <a:ext cx="323682" cy="882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09CCFD5-6D8E-EB3F-B4E2-20EDF12C00D6}"/>
                    </a:ext>
                  </a:extLst>
                </p:cNvPr>
                <p:cNvSpPr/>
                <p:nvPr/>
              </p:nvSpPr>
              <p:spPr>
                <a:xfrm>
                  <a:off x="9687206" y="2771246"/>
                  <a:ext cx="429669" cy="291298"/>
                </a:xfrm>
                <a:prstGeom prst="rect">
                  <a:avLst/>
                </a:prstGeom>
              </p:spPr>
              <p:txBody>
                <a:bodyPr wrap="none">
                  <a:spAutoFit/>
                </a:bodyPr>
                <a:lstStyle/>
                <a:p>
                  <a14:m>
                    <m:oMath xmlns:m="http://schemas.openxmlformats.org/officeDocument/2006/math">
                      <m:sSub>
                        <m:sSubPr>
                          <m:ctrlPr>
                            <a:rPr lang="en-US" sz="1200" i="1" smtClean="0">
                              <a:latin typeface="Cambria Math" panose="02040503050406030204" pitchFamily="18" charset="0"/>
                              <a:cs typeface="Times New Roman" panose="02020603050405020304" pitchFamily="18" charset="0"/>
                            </a:rPr>
                          </m:ctrlPr>
                        </m:sSubPr>
                        <m:e>
                          <m:r>
                            <a:rPr lang="en-US" sz="1200" b="0" i="1" smtClean="0">
                              <a:latin typeface="Cambria Math" panose="02040503050406030204" pitchFamily="18" charset="0"/>
                              <a:cs typeface="Times New Roman" panose="02020603050405020304" pitchFamily="18" charset="0"/>
                            </a:rPr>
                            <m:t>𝑀</m:t>
                          </m:r>
                        </m:e>
                        <m:sub>
                          <m:r>
                            <a:rPr lang="en-US" sz="1200" b="0" i="1" smtClean="0">
                              <a:latin typeface="Cambria Math" panose="02040503050406030204" pitchFamily="18" charset="0"/>
                              <a:cs typeface="Times New Roman" panose="02020603050405020304" pitchFamily="18" charset="0"/>
                            </a:rPr>
                            <m:t>𝑝</m:t>
                          </m:r>
                        </m:sub>
                      </m:sSub>
                    </m:oMath>
                  </a14:m>
                  <a:r>
                    <a:rPr lang="en-US" sz="1200" dirty="0">
                      <a:latin typeface="Times New Roman" panose="02020603050405020304" pitchFamily="18" charset="0"/>
                      <a:cs typeface="Times New Roman" panose="02020603050405020304" pitchFamily="18" charset="0"/>
                    </a:rPr>
                    <a:t> </a:t>
                  </a:r>
                  <a:endParaRPr lang="en-US" sz="1200" dirty="0"/>
                </a:p>
              </p:txBody>
            </p:sp>
          </mc:Choice>
          <mc:Fallback xmlns="">
            <p:sp>
              <p:nvSpPr>
                <p:cNvPr id="11" name="Rectangle 10">
                  <a:extLst>
                    <a:ext uri="{FF2B5EF4-FFF2-40B4-BE49-F238E27FC236}">
                      <a16:creationId xmlns:a16="http://schemas.microsoft.com/office/drawing/2014/main" id="{2323ABBE-A8CA-0444-BB5A-B561F4E8C8D3}"/>
                    </a:ext>
                  </a:extLst>
                </p:cNvPr>
                <p:cNvSpPr>
                  <a:spLocks noRot="1" noChangeAspect="1" noMove="1" noResize="1" noEditPoints="1" noAdjustHandles="1" noChangeArrowheads="1" noChangeShapeType="1" noTextEdit="1"/>
                </p:cNvSpPr>
                <p:nvPr/>
              </p:nvSpPr>
              <p:spPr>
                <a:xfrm>
                  <a:off x="9687206" y="2771246"/>
                  <a:ext cx="429669" cy="291298"/>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001859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051F0E-D0FB-8992-D326-1098FD4A1375}"/>
              </a:ext>
            </a:extLst>
          </p:cNvPr>
          <p:cNvSpPr txBox="1"/>
          <p:nvPr/>
        </p:nvSpPr>
        <p:spPr>
          <a:xfrm>
            <a:off x="250853" y="178025"/>
            <a:ext cx="63927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Rotational Dynamics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8552B2C-39B8-645F-B0F6-FE77F4DFA31F}"/>
                  </a:ext>
                </a:extLst>
              </p:cNvPr>
              <p:cNvSpPr/>
              <p:nvPr/>
            </p:nvSpPr>
            <p:spPr>
              <a:xfrm>
                <a:off x="350145" y="1012214"/>
                <a:ext cx="7332101" cy="48227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Example 2:</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Suppose a box of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is released from rest and allowed to fall through a height of </a:t>
                </a:r>
                <a14:m>
                  <m:oMath xmlns:m="http://schemas.openxmlformats.org/officeDocument/2006/math">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oMath>
                </a14:m>
                <a:r>
                  <a:rPr lang="en-US" dirty="0">
                    <a:latin typeface="Times New Roman" panose="02020603050405020304" pitchFamily="18" charset="0"/>
                    <a:cs typeface="Times New Roman" panose="02020603050405020304" pitchFamily="18" charset="0"/>
                  </a:rPr>
                  <a:t>.  Assume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is connected to a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2</m:t>
                        </m:r>
                      </m:sub>
                    </m:sSub>
                  </m:oMath>
                </a14:m>
                <a:r>
                  <a:rPr lang="en-US" dirty="0">
                    <a:latin typeface="Times New Roman" panose="02020603050405020304" pitchFamily="18" charset="0"/>
                    <a:cs typeface="Times New Roman" panose="02020603050405020304" pitchFamily="18" charset="0"/>
                  </a:rPr>
                  <a:t> by a massless rope that passes over a massive pulley with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𝑝</m:t>
                        </m:r>
                      </m:sub>
                    </m:sSub>
                  </m:oMath>
                </a14:m>
                <a:r>
                  <a:rPr lang="en-US" dirty="0">
                    <a:latin typeface="Times New Roman" panose="02020603050405020304" pitchFamily="18" charset="0"/>
                    <a:cs typeface="Times New Roman" panose="02020603050405020304" pitchFamily="18" charset="0"/>
                  </a:rPr>
                  <a:t> and radius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𝑝</m:t>
                        </m:r>
                      </m:sub>
                    </m:sSub>
                  </m:oMath>
                </a14:m>
                <a:r>
                  <a:rPr lang="en-US" dirty="0">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tension force that acts the left side of the pulley?</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tension force that acts on the right side of the pulley?</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can you say about the tension forces on the left and right sides of the pulley if the pulley were massless instead of massive?</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magnitude of the acceleration of the system of masses?</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Compare this to the case if the pulley were massless. This arrangement of masses is called an Atwood machine.</a:t>
                </a:r>
              </a:p>
            </p:txBody>
          </p:sp>
        </mc:Choice>
        <mc:Fallback xmlns="">
          <p:sp>
            <p:nvSpPr>
              <p:cNvPr id="5" name="Rectangle 4">
                <a:extLst>
                  <a:ext uri="{FF2B5EF4-FFF2-40B4-BE49-F238E27FC236}">
                    <a16:creationId xmlns:a16="http://schemas.microsoft.com/office/drawing/2014/main" id="{28552B2C-39B8-645F-B0F6-FE77F4DFA31F}"/>
                  </a:ext>
                </a:extLst>
              </p:cNvPr>
              <p:cNvSpPr>
                <a:spLocks noRot="1" noChangeAspect="1" noMove="1" noResize="1" noEditPoints="1" noAdjustHandles="1" noChangeArrowheads="1" noChangeShapeType="1" noTextEdit="1"/>
              </p:cNvSpPr>
              <p:nvPr/>
            </p:nvSpPr>
            <p:spPr>
              <a:xfrm>
                <a:off x="350145" y="1012214"/>
                <a:ext cx="7332101" cy="4822730"/>
              </a:xfrm>
              <a:prstGeom prst="rect">
                <a:avLst/>
              </a:prstGeom>
              <a:blipFill>
                <a:blip r:embed="rId2"/>
                <a:stretch>
                  <a:fillRect l="-692" t="-525" r="-865" b="-1050"/>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6474716D-DE8F-1AC1-F200-6ADAA52CCFD5}"/>
              </a:ext>
            </a:extLst>
          </p:cNvPr>
          <p:cNvGrpSpPr/>
          <p:nvPr/>
        </p:nvGrpSpPr>
        <p:grpSpPr>
          <a:xfrm>
            <a:off x="7994760" y="1429490"/>
            <a:ext cx="3446123" cy="4319495"/>
            <a:chOff x="7526675" y="1429490"/>
            <a:chExt cx="3446123" cy="4319495"/>
          </a:xfrm>
        </p:grpSpPr>
        <p:grpSp>
          <p:nvGrpSpPr>
            <p:cNvPr id="7" name="Group 6">
              <a:extLst>
                <a:ext uri="{FF2B5EF4-FFF2-40B4-BE49-F238E27FC236}">
                  <a16:creationId xmlns:a16="http://schemas.microsoft.com/office/drawing/2014/main" id="{27A341A7-B508-434E-257E-7BEE6FF118F9}"/>
                </a:ext>
              </a:extLst>
            </p:cNvPr>
            <p:cNvGrpSpPr/>
            <p:nvPr/>
          </p:nvGrpSpPr>
          <p:grpSpPr>
            <a:xfrm>
              <a:off x="7526675" y="1429490"/>
              <a:ext cx="3446123" cy="4319495"/>
              <a:chOff x="7237308" y="1718857"/>
              <a:chExt cx="3446123" cy="4319495"/>
            </a:xfrm>
          </p:grpSpPr>
          <p:grpSp>
            <p:nvGrpSpPr>
              <p:cNvPr id="11" name="Group 10">
                <a:extLst>
                  <a:ext uri="{FF2B5EF4-FFF2-40B4-BE49-F238E27FC236}">
                    <a16:creationId xmlns:a16="http://schemas.microsoft.com/office/drawing/2014/main" id="{E7CB09D5-40B8-18A5-EC15-9B30B7034B0E}"/>
                  </a:ext>
                </a:extLst>
              </p:cNvPr>
              <p:cNvGrpSpPr/>
              <p:nvPr/>
            </p:nvGrpSpPr>
            <p:grpSpPr>
              <a:xfrm>
                <a:off x="7328702" y="1718857"/>
                <a:ext cx="3354729" cy="4319495"/>
                <a:chOff x="7768540" y="1961925"/>
                <a:chExt cx="3354729" cy="4319495"/>
              </a:xfrm>
            </p:grpSpPr>
            <p:grpSp>
              <p:nvGrpSpPr>
                <p:cNvPr id="13" name="Group 12">
                  <a:extLst>
                    <a:ext uri="{FF2B5EF4-FFF2-40B4-BE49-F238E27FC236}">
                      <a16:creationId xmlns:a16="http://schemas.microsoft.com/office/drawing/2014/main" id="{AC197F72-B342-80FD-DC60-202957FFF22B}"/>
                    </a:ext>
                  </a:extLst>
                </p:cNvPr>
                <p:cNvGrpSpPr/>
                <p:nvPr/>
              </p:nvGrpSpPr>
              <p:grpSpPr>
                <a:xfrm>
                  <a:off x="7768540" y="1961925"/>
                  <a:ext cx="3354729" cy="4319495"/>
                  <a:chOff x="7768540" y="1961925"/>
                  <a:chExt cx="3354729" cy="4319495"/>
                </a:xfrm>
              </p:grpSpPr>
              <p:sp>
                <p:nvSpPr>
                  <p:cNvPr id="17" name="Oval 16">
                    <a:extLst>
                      <a:ext uri="{FF2B5EF4-FFF2-40B4-BE49-F238E27FC236}">
                        <a16:creationId xmlns:a16="http://schemas.microsoft.com/office/drawing/2014/main" id="{EE2C2D29-EB44-E42B-7592-3A68AB4CA94D}"/>
                      </a:ext>
                    </a:extLst>
                  </p:cNvPr>
                  <p:cNvSpPr/>
                  <p:nvPr/>
                </p:nvSpPr>
                <p:spPr>
                  <a:xfrm>
                    <a:off x="8785185" y="1961925"/>
                    <a:ext cx="1169043" cy="1128516"/>
                  </a:xfrm>
                  <a:prstGeom prst="ellips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endParaRPr>
                  </a:p>
                </p:txBody>
              </p:sp>
              <p:cxnSp>
                <p:nvCxnSpPr>
                  <p:cNvPr id="18" name="Straight Connector 17">
                    <a:extLst>
                      <a:ext uri="{FF2B5EF4-FFF2-40B4-BE49-F238E27FC236}">
                        <a16:creationId xmlns:a16="http://schemas.microsoft.com/office/drawing/2014/main" id="{E0477A16-F058-65AC-8B6B-687BCB679902}"/>
                      </a:ext>
                    </a:extLst>
                  </p:cNvPr>
                  <p:cNvCxnSpPr>
                    <a:stCxn id="17" idx="2"/>
                  </p:cNvCxnSpPr>
                  <p:nvPr/>
                </p:nvCxnSpPr>
                <p:spPr>
                  <a:xfrm>
                    <a:off x="8785185" y="2526183"/>
                    <a:ext cx="0" cy="20226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6EC93A-B437-A5B4-B9B0-D217BE65A198}"/>
                      </a:ext>
                    </a:extLst>
                  </p:cNvPr>
                  <p:cNvCxnSpPr>
                    <a:cxnSpLocks/>
                  </p:cNvCxnSpPr>
                  <p:nvPr/>
                </p:nvCxnSpPr>
                <p:spPr>
                  <a:xfrm>
                    <a:off x="9954228" y="2526183"/>
                    <a:ext cx="0" cy="29370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6287CF-9D68-2141-2C84-80C726F15016}"/>
                      </a:ext>
                    </a:extLst>
                  </p:cNvPr>
                  <p:cNvCxnSpPr>
                    <a:cxnSpLocks/>
                  </p:cNvCxnSpPr>
                  <p:nvPr/>
                </p:nvCxnSpPr>
                <p:spPr>
                  <a:xfrm flipH="1">
                    <a:off x="7768540" y="6281420"/>
                    <a:ext cx="33547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89B8BEA-D95C-8A5F-8CB7-FC51042D5D13}"/>
                      </a:ext>
                    </a:extLst>
                  </p:cNvPr>
                  <p:cNvSpPr/>
                  <p:nvPr/>
                </p:nvSpPr>
                <p:spPr>
                  <a:xfrm>
                    <a:off x="9641710" y="5463251"/>
                    <a:ext cx="625033" cy="6944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EE6F26F-9675-001A-FC49-E88B8A8E0BD5}"/>
                      </a:ext>
                    </a:extLst>
                  </p:cNvPr>
                  <p:cNvSpPr/>
                  <p:nvPr/>
                </p:nvSpPr>
                <p:spPr>
                  <a:xfrm>
                    <a:off x="8472668" y="4562354"/>
                    <a:ext cx="625033" cy="6944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8209C13-8F79-29B9-043B-79C7B70F4F5F}"/>
                        </a:ext>
                      </a:extLst>
                    </p:cNvPr>
                    <p:cNvSpPr txBox="1"/>
                    <p:nvPr/>
                  </p:nvSpPr>
                  <p:spPr>
                    <a:xfrm>
                      <a:off x="9641710" y="5491048"/>
                      <a:ext cx="3542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m:oMathPara>
                      </a14:m>
                      <a:endParaRPr lang="en-US" dirty="0"/>
                    </a:p>
                  </p:txBody>
                </p:sp>
              </mc:Choice>
              <mc:Fallback xmlns="">
                <p:sp>
                  <p:nvSpPr>
                    <p:cNvPr id="16" name="TextBox 15">
                      <a:extLst>
                        <a:ext uri="{FF2B5EF4-FFF2-40B4-BE49-F238E27FC236}">
                          <a16:creationId xmlns:a16="http://schemas.microsoft.com/office/drawing/2014/main" id="{412DFF3E-7586-7E40-8441-68BB5B9FE43C}"/>
                        </a:ext>
                      </a:extLst>
                    </p:cNvPr>
                    <p:cNvSpPr txBox="1">
                      <a:spLocks noRot="1" noChangeAspect="1" noMove="1" noResize="1" noEditPoints="1" noAdjustHandles="1" noChangeArrowheads="1" noChangeShapeType="1" noTextEdit="1"/>
                    </p:cNvSpPr>
                    <p:nvPr/>
                  </p:nvSpPr>
                  <p:spPr>
                    <a:xfrm>
                      <a:off x="9641710" y="5491048"/>
                      <a:ext cx="354200" cy="276999"/>
                    </a:xfrm>
                    <a:prstGeom prst="rect">
                      <a:avLst/>
                    </a:prstGeom>
                    <a:blipFill>
                      <a:blip r:embed="rId3"/>
                      <a:stretch>
                        <a:fillRect l="-10714" r="-3571"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59C6AE4-8E8F-C9D2-DE12-5EAB51DC5F73}"/>
                        </a:ext>
                      </a:extLst>
                    </p:cNvPr>
                    <p:cNvSpPr txBox="1"/>
                    <p:nvPr/>
                  </p:nvSpPr>
                  <p:spPr>
                    <a:xfrm>
                      <a:off x="8472668" y="4596337"/>
                      <a:ext cx="34887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dirty="0"/>
                    </a:p>
                  </p:txBody>
                </p:sp>
              </mc:Choice>
              <mc:Fallback xmlns="">
                <p:sp>
                  <p:nvSpPr>
                    <p:cNvPr id="17" name="TextBox 16">
                      <a:extLst>
                        <a:ext uri="{FF2B5EF4-FFF2-40B4-BE49-F238E27FC236}">
                          <a16:creationId xmlns:a16="http://schemas.microsoft.com/office/drawing/2014/main" id="{4DA46D81-4E59-6C4C-8AD6-6946D86A991B}"/>
                        </a:ext>
                      </a:extLst>
                    </p:cNvPr>
                    <p:cNvSpPr txBox="1">
                      <a:spLocks noRot="1" noChangeAspect="1" noMove="1" noResize="1" noEditPoints="1" noAdjustHandles="1" noChangeArrowheads="1" noChangeShapeType="1" noTextEdit="1"/>
                    </p:cNvSpPr>
                    <p:nvPr/>
                  </p:nvSpPr>
                  <p:spPr>
                    <a:xfrm>
                      <a:off x="8472668" y="4596337"/>
                      <a:ext cx="348877" cy="276999"/>
                    </a:xfrm>
                    <a:prstGeom prst="rect">
                      <a:avLst/>
                    </a:prstGeom>
                    <a:blipFill>
                      <a:blip r:embed="rId4"/>
                      <a:stretch>
                        <a:fillRect l="-10714" r="-3571" b="-8696"/>
                      </a:stretch>
                    </a:blipFill>
                  </p:spPr>
                  <p:txBody>
                    <a:bodyPr/>
                    <a:lstStyle/>
                    <a:p>
                      <a:r>
                        <a:rPr lang="en-US">
                          <a:noFill/>
                        </a:rPr>
                        <a:t> </a:t>
                      </a:r>
                    </a:p>
                  </p:txBody>
                </p:sp>
              </mc:Fallback>
            </mc:AlternateContent>
            <p:sp>
              <p:nvSpPr>
                <p:cNvPr id="16" name="Left Brace 15">
                  <a:extLst>
                    <a:ext uri="{FF2B5EF4-FFF2-40B4-BE49-F238E27FC236}">
                      <a16:creationId xmlns:a16="http://schemas.microsoft.com/office/drawing/2014/main" id="{51772E1B-2A46-3EFD-63DF-D59E13A27B1B}"/>
                    </a:ext>
                  </a:extLst>
                </p:cNvPr>
                <p:cNvSpPr/>
                <p:nvPr/>
              </p:nvSpPr>
              <p:spPr>
                <a:xfrm>
                  <a:off x="8183300" y="5256835"/>
                  <a:ext cx="277793" cy="1024585"/>
                </a:xfrm>
                <a:prstGeom prst="leftBrac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8D12289-9557-E7A7-FC83-611BED2CFE90}"/>
                      </a:ext>
                    </a:extLst>
                  </p:cNvPr>
                  <p:cNvSpPr txBox="1"/>
                  <p:nvPr/>
                </p:nvSpPr>
                <p:spPr>
                  <a:xfrm>
                    <a:off x="7237308" y="5386479"/>
                    <a:ext cx="4706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oMath>
                      </m:oMathPara>
                    </a14:m>
                    <a:endParaRPr lang="en-US" dirty="0"/>
                  </a:p>
                </p:txBody>
              </p:sp>
            </mc:Choice>
            <mc:Fallback xmlns="">
              <p:sp>
                <p:nvSpPr>
                  <p:cNvPr id="21" name="TextBox 20">
                    <a:extLst>
                      <a:ext uri="{FF2B5EF4-FFF2-40B4-BE49-F238E27FC236}">
                        <a16:creationId xmlns:a16="http://schemas.microsoft.com/office/drawing/2014/main" id="{77B7FD95-0920-BE40-A4B3-F262A025BD2D}"/>
                      </a:ext>
                    </a:extLst>
                  </p:cNvPr>
                  <p:cNvSpPr txBox="1">
                    <a:spLocks noRot="1" noChangeAspect="1" noMove="1" noResize="1" noEditPoints="1" noAdjustHandles="1" noChangeArrowheads="1" noChangeShapeType="1" noTextEdit="1"/>
                  </p:cNvSpPr>
                  <p:nvPr/>
                </p:nvSpPr>
                <p:spPr>
                  <a:xfrm>
                    <a:off x="7237308" y="5386479"/>
                    <a:ext cx="470642" cy="276999"/>
                  </a:xfrm>
                  <a:prstGeom prst="rect">
                    <a:avLst/>
                  </a:prstGeom>
                  <a:blipFill>
                    <a:blip r:embed="rId5"/>
                    <a:stretch>
                      <a:fillRect b="-2173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A82AB5E-7B5A-1EA8-DA84-BFA871DDB2E8}"/>
                    </a:ext>
                  </a:extLst>
                </p:cNvPr>
                <p:cNvSpPr/>
                <p:nvPr/>
              </p:nvSpPr>
              <p:spPr>
                <a:xfrm>
                  <a:off x="8671074" y="1993748"/>
                  <a:ext cx="553741" cy="390748"/>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𝑝</m:t>
                          </m:r>
                        </m:sub>
                      </m:sSub>
                    </m:oMath>
                  </a14:m>
                  <a:r>
                    <a:rPr lang="en-US" dirty="0">
                      <a:latin typeface="Times New Roman" panose="02020603050405020304" pitchFamily="18" charset="0"/>
                      <a:cs typeface="Times New Roman" panose="02020603050405020304" pitchFamily="18" charset="0"/>
                    </a:rPr>
                    <a:t> </a:t>
                  </a:r>
                  <a:endParaRPr lang="en-US" dirty="0"/>
                </a:p>
              </p:txBody>
            </p:sp>
          </mc:Choice>
          <mc:Fallback xmlns="">
            <p:sp>
              <p:nvSpPr>
                <p:cNvPr id="3" name="Rectangle 2">
                  <a:extLst>
                    <a:ext uri="{FF2B5EF4-FFF2-40B4-BE49-F238E27FC236}">
                      <a16:creationId xmlns:a16="http://schemas.microsoft.com/office/drawing/2014/main" id="{91B6E52A-5DFB-FE43-9183-09EBBBBEE0D4}"/>
                    </a:ext>
                  </a:extLst>
                </p:cNvPr>
                <p:cNvSpPr>
                  <a:spLocks noRot="1" noChangeAspect="1" noMove="1" noResize="1" noEditPoints="1" noAdjustHandles="1" noChangeArrowheads="1" noChangeShapeType="1" noTextEdit="1"/>
                </p:cNvSpPr>
                <p:nvPr/>
              </p:nvSpPr>
              <p:spPr>
                <a:xfrm>
                  <a:off x="8671074" y="1993748"/>
                  <a:ext cx="553741" cy="390748"/>
                </a:xfrm>
                <a:prstGeom prst="rect">
                  <a:avLst/>
                </a:prstGeom>
                <a:blipFill>
                  <a:blip r:embed="rId6"/>
                  <a:stretch>
                    <a:fillRect b="-3125"/>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5F8B63C4-9141-7E3B-71F5-B5888D6E84D5}"/>
                </a:ext>
              </a:extLst>
            </p:cNvPr>
            <p:cNvCxnSpPr>
              <a:stCxn id="17" idx="0"/>
            </p:cNvCxnSpPr>
            <p:nvPr/>
          </p:nvCxnSpPr>
          <p:spPr>
            <a:xfrm flipH="1">
              <a:off x="9219235" y="1429490"/>
              <a:ext cx="1" cy="564258"/>
            </a:xfrm>
            <a:prstGeom prst="straightConnector1">
              <a:avLst/>
            </a:prstGeom>
            <a:ln w="1905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0C6E02E-C9BA-05D5-2ED2-7D88C36DAF11}"/>
                    </a:ext>
                  </a:extLst>
                </p:cNvPr>
                <p:cNvSpPr/>
                <p:nvPr/>
              </p:nvSpPr>
              <p:spPr>
                <a:xfrm>
                  <a:off x="9165314" y="1541156"/>
                  <a:ext cx="425629"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𝑝</m:t>
                            </m:r>
                          </m:sub>
                        </m:sSub>
                      </m:oMath>
                    </m:oMathPara>
                  </a14:m>
                  <a:endParaRPr lang="en-US" dirty="0"/>
                </a:p>
              </p:txBody>
            </p:sp>
          </mc:Choice>
          <mc:Fallback xmlns="">
            <p:sp>
              <p:nvSpPr>
                <p:cNvPr id="22" name="Rectangle 21">
                  <a:extLst>
                    <a:ext uri="{FF2B5EF4-FFF2-40B4-BE49-F238E27FC236}">
                      <a16:creationId xmlns:a16="http://schemas.microsoft.com/office/drawing/2014/main" id="{335D919C-A9B6-E549-9989-A6EC7CE59B42}"/>
                    </a:ext>
                  </a:extLst>
                </p:cNvPr>
                <p:cNvSpPr>
                  <a:spLocks noRot="1" noChangeAspect="1" noMove="1" noResize="1" noEditPoints="1" noAdjustHandles="1" noChangeArrowheads="1" noChangeShapeType="1" noTextEdit="1"/>
                </p:cNvSpPr>
                <p:nvPr/>
              </p:nvSpPr>
              <p:spPr>
                <a:xfrm>
                  <a:off x="9165314" y="1541156"/>
                  <a:ext cx="425629" cy="390748"/>
                </a:xfrm>
                <a:prstGeom prst="rect">
                  <a:avLst/>
                </a:prstGeom>
                <a:blipFill>
                  <a:blip r:embed="rId7"/>
                  <a:stretch>
                    <a:fillRect b="-312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2312751-F6FA-F972-B9AD-E7FF5238AF1D}"/>
                  </a:ext>
                </a:extLst>
              </p:cNvPr>
              <p:cNvSpPr txBox="1"/>
              <p:nvPr/>
            </p:nvSpPr>
            <p:spPr>
              <a:xfrm>
                <a:off x="3129798" y="5942844"/>
                <a:ext cx="1830501" cy="5292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den>
                          </m:f>
                        </m:e>
                      </m:d>
                      <m:r>
                        <a:rPr lang="en-US" b="0" i="1" smtClean="0">
                          <a:latin typeface="Cambria Math" panose="02040503050406030204" pitchFamily="18" charset="0"/>
                        </a:rPr>
                        <m:t>𝑔</m:t>
                      </m:r>
                    </m:oMath>
                  </m:oMathPara>
                </a14:m>
                <a:endParaRPr lang="en-US" dirty="0"/>
              </a:p>
            </p:txBody>
          </p:sp>
        </mc:Choice>
        <mc:Fallback xmlns="">
          <p:sp>
            <p:nvSpPr>
              <p:cNvPr id="23" name="TextBox 22">
                <a:extLst>
                  <a:ext uri="{FF2B5EF4-FFF2-40B4-BE49-F238E27FC236}">
                    <a16:creationId xmlns:a16="http://schemas.microsoft.com/office/drawing/2014/main" id="{E2312751-F6FA-F972-B9AD-E7FF5238AF1D}"/>
                  </a:ext>
                </a:extLst>
              </p:cNvPr>
              <p:cNvSpPr txBox="1">
                <a:spLocks noRot="1" noChangeAspect="1" noMove="1" noResize="1" noEditPoints="1" noAdjustHandles="1" noChangeArrowheads="1" noChangeShapeType="1" noTextEdit="1"/>
              </p:cNvSpPr>
              <p:nvPr/>
            </p:nvSpPr>
            <p:spPr>
              <a:xfrm>
                <a:off x="3129798" y="5942844"/>
                <a:ext cx="1830501" cy="529247"/>
              </a:xfrm>
              <a:prstGeom prst="rect">
                <a:avLst/>
              </a:prstGeom>
              <a:blipFill>
                <a:blip r:embed="rId8"/>
                <a:stretch>
                  <a:fillRect r="-1379" b="-11905"/>
                </a:stretch>
              </a:blipFill>
            </p:spPr>
            <p:txBody>
              <a:bodyPr/>
              <a:lstStyle/>
              <a:p>
                <a:r>
                  <a:rPr lang="en-US">
                    <a:noFill/>
                  </a:rPr>
                  <a:t> </a:t>
                </a:r>
              </a:p>
            </p:txBody>
          </p:sp>
        </mc:Fallback>
      </mc:AlternateContent>
    </p:spTree>
    <p:extLst>
      <p:ext uri="{BB962C8B-B14F-4D97-AF65-F5344CB8AC3E}">
        <p14:creationId xmlns:p14="http://schemas.microsoft.com/office/powerpoint/2010/main" val="187555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051F0E-D0FB-8992-D326-1098FD4A1375}"/>
              </a:ext>
            </a:extLst>
          </p:cNvPr>
          <p:cNvSpPr txBox="1"/>
          <p:nvPr/>
        </p:nvSpPr>
        <p:spPr>
          <a:xfrm>
            <a:off x="250853" y="178025"/>
            <a:ext cx="63927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Rotational Dynamics</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4BA1A5D-FC5B-29C0-82E6-09CF1EB77370}"/>
                  </a:ext>
                </a:extLst>
              </p:cNvPr>
              <p:cNvSpPr/>
              <p:nvPr/>
            </p:nvSpPr>
            <p:spPr>
              <a:xfrm>
                <a:off x="243192" y="1496054"/>
                <a:ext cx="7546238" cy="5121146"/>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Suppose a box of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r>
                      <a:rPr lang="en-US" b="0" i="1" smtClean="0">
                        <a:latin typeface="Cambria Math" panose="02040503050406030204" pitchFamily="18" charset="0"/>
                        <a:cs typeface="Times New Roman" panose="02020603050405020304" pitchFamily="18" charset="0"/>
                      </a:rPr>
                      <m:t>=2</m:t>
                    </m:r>
                    <m:r>
                      <a:rPr lang="en-US" b="0" i="1" smtClean="0">
                        <a:latin typeface="Cambria Math" panose="02040503050406030204" pitchFamily="18" charset="0"/>
                        <a:cs typeface="Times New Roman" panose="02020603050405020304" pitchFamily="18" charset="0"/>
                      </a:rPr>
                      <m:t>𝑘𝑔</m:t>
                    </m:r>
                  </m:oMath>
                </a14:m>
                <a:r>
                  <a:rPr lang="en-US" dirty="0">
                    <a:latin typeface="Times New Roman" panose="02020603050405020304" pitchFamily="18" charset="0"/>
                    <a:cs typeface="Times New Roman" panose="02020603050405020304" pitchFamily="18" charset="0"/>
                  </a:rPr>
                  <a:t> is released from rest and allowed to fall through a height of </a:t>
                </a:r>
                <a14:m>
                  <m:oMath xmlns:m="http://schemas.openxmlformats.org/officeDocument/2006/math">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cs typeface="Times New Roman" panose="02020603050405020304" pitchFamily="18" charset="0"/>
                      </a:rPr>
                      <m:t>1.0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Assume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is connected to a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2</m:t>
                        </m:r>
                      </m:sub>
                    </m:sSub>
                    <m:r>
                      <a:rPr lang="en-US" b="0" i="1" smtClean="0">
                        <a:latin typeface="Cambria Math" panose="02040503050406030204" pitchFamily="18" charset="0"/>
                        <a:cs typeface="Times New Roman" panose="02020603050405020304" pitchFamily="18" charset="0"/>
                      </a:rPr>
                      <m:t>=1</m:t>
                    </m:r>
                    <m:r>
                      <a:rPr lang="en-US" b="0" i="1" smtClean="0">
                        <a:latin typeface="Cambria Math" panose="02040503050406030204" pitchFamily="18" charset="0"/>
                        <a:cs typeface="Times New Roman" panose="02020603050405020304" pitchFamily="18" charset="0"/>
                      </a:rPr>
                      <m:t>𝑘𝑔</m:t>
                    </m:r>
                  </m:oMath>
                </a14:m>
                <a:r>
                  <a:rPr lang="en-US" dirty="0">
                    <a:latin typeface="Times New Roman" panose="02020603050405020304" pitchFamily="18" charset="0"/>
                    <a:cs typeface="Times New Roman" panose="02020603050405020304" pitchFamily="18" charset="0"/>
                  </a:rPr>
                  <a:t> by a massless rope that passes over a massive pulley with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𝑝</m:t>
                        </m:r>
                      </m:sub>
                    </m:sSub>
                    <m:r>
                      <a:rPr lang="en-US" b="0" i="1" smtClean="0">
                        <a:latin typeface="Cambria Math" panose="02040503050406030204" pitchFamily="18" charset="0"/>
                        <a:cs typeface="Times New Roman" panose="02020603050405020304" pitchFamily="18" charset="0"/>
                      </a:rPr>
                      <m:t>=0.25</m:t>
                    </m:r>
                    <m:r>
                      <a:rPr lang="en-US" b="0" i="1" smtClean="0">
                        <a:latin typeface="Cambria Math" panose="02040503050406030204" pitchFamily="18" charset="0"/>
                        <a:cs typeface="Times New Roman" panose="02020603050405020304" pitchFamily="18" charset="0"/>
                      </a:rPr>
                      <m:t>𝑘𝑔</m:t>
                    </m:r>
                  </m:oMath>
                </a14:m>
                <a:r>
                  <a:rPr lang="en-US" dirty="0">
                    <a:latin typeface="Times New Roman" panose="02020603050405020304" pitchFamily="18" charset="0"/>
                    <a:cs typeface="Times New Roman" panose="02020603050405020304" pitchFamily="18" charset="0"/>
                  </a:rPr>
                  <a:t> and radius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𝑝</m:t>
                        </m:r>
                      </m:sub>
                    </m:sSub>
                    <m:r>
                      <a:rPr lang="en-US" b="0" i="1" smtClean="0">
                        <a:latin typeface="Cambria Math" panose="02040503050406030204" pitchFamily="18" charset="0"/>
                        <a:cs typeface="Times New Roman" panose="02020603050405020304" pitchFamily="18" charset="0"/>
                      </a:rPr>
                      <m:t>=0.1</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acceleration of the system of masses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2</m:t>
                        </m:r>
                      </m:sub>
                    </m:sSub>
                  </m:oMath>
                </a14:m>
                <a:r>
                  <a:rPr lang="en-US"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long does it take for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to fall through </a:t>
                </a:r>
                <a14:m>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cs typeface="Times New Roman" panose="02020603050405020304" pitchFamily="18" charset="0"/>
                      </a:rPr>
                      <m:t>1.0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starting from rest?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are the translational speeds of the system of masses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2</m:t>
                        </m:r>
                      </m:sub>
                    </m:sSub>
                  </m:oMath>
                </a14:m>
                <a:r>
                  <a:rPr lang="en-US" dirty="0">
                    <a:latin typeface="Times New Roman" panose="02020603050405020304" pitchFamily="18" charset="0"/>
                    <a:cs typeface="Times New Roman" panose="02020603050405020304" pitchFamily="18" charset="0"/>
                  </a:rPr>
                  <a:t> and the rotational speed of the pulley after mass</a:t>
                </a:r>
                <a:r>
                  <a:rPr lang="en-US" dirty="0">
                    <a:cs typeface="Times New Roman" panose="02020603050405020304" pitchFamily="18" charset="0"/>
                  </a:rPr>
                  <a:t>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has fallen by </a:t>
                </a:r>
                <a14:m>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cs typeface="Times New Roman" panose="02020603050405020304" pitchFamily="18" charset="0"/>
                      </a:rPr>
                      <m:t>1.0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many revolutions has the pulley spun through when mass</a:t>
                </a:r>
                <a:r>
                  <a:rPr lang="en-US" dirty="0">
                    <a:cs typeface="Times New Roman" panose="02020603050405020304" pitchFamily="18" charset="0"/>
                  </a:rPr>
                  <a:t>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has fallen by </a:t>
                </a:r>
                <a14:m>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cs typeface="Times New Roman" panose="02020603050405020304" pitchFamily="18" charset="0"/>
                      </a:rPr>
                      <m:t>1.0</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Using energy ideas, what is the translational speed of the masses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2</m:t>
                        </m:r>
                      </m:sub>
                    </m:sSub>
                  </m:oMath>
                </a14:m>
                <a:r>
                  <a:rPr lang="en-US" dirty="0">
                    <a:latin typeface="Times New Roman" panose="02020603050405020304" pitchFamily="18" charset="0"/>
                    <a:cs typeface="Times New Roman" panose="02020603050405020304" pitchFamily="18" charset="0"/>
                  </a:rPr>
                  <a:t> after mass</a:t>
                </a:r>
                <a:r>
                  <a:rPr lang="en-US" dirty="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𝑚</m:t>
                        </m:r>
                      </m:e>
                      <m:sub>
                        <m:r>
                          <a:rPr lang="en-US" i="1">
                            <a:latin typeface="Cambria Math" panose="02040503050406030204" pitchFamily="18" charset="0"/>
                            <a:cs typeface="Times New Roman" panose="02020603050405020304" pitchFamily="18" charset="0"/>
                          </a:rPr>
                          <m:t>1</m:t>
                        </m:r>
                      </m:sub>
                    </m:sSub>
                  </m:oMath>
                </a14:m>
                <a:r>
                  <a:rPr lang="en-US" dirty="0">
                    <a:latin typeface="Times New Roman" panose="02020603050405020304" pitchFamily="18" charset="0"/>
                    <a:cs typeface="Times New Roman" panose="02020603050405020304" pitchFamily="18" charset="0"/>
                  </a:rPr>
                  <a:t> has fallen by </a:t>
                </a:r>
                <a14:m>
                  <m:oMath xmlns:m="http://schemas.openxmlformats.org/officeDocument/2006/math">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cs typeface="Times New Roman" panose="02020603050405020304" pitchFamily="18" charset="0"/>
                      </a:rPr>
                      <m:t>1.0</m:t>
                    </m:r>
                    <m:r>
                      <a:rPr lang="en-US" i="1">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a:t>
                </a:r>
              </a:p>
            </p:txBody>
          </p:sp>
        </mc:Choice>
        <mc:Fallback xmlns="">
          <p:sp>
            <p:nvSpPr>
              <p:cNvPr id="2" name="Rectangle 1">
                <a:extLst>
                  <a:ext uri="{FF2B5EF4-FFF2-40B4-BE49-F238E27FC236}">
                    <a16:creationId xmlns:a16="http://schemas.microsoft.com/office/drawing/2014/main" id="{F4BA1A5D-FC5B-29C0-82E6-09CF1EB77370}"/>
                  </a:ext>
                </a:extLst>
              </p:cNvPr>
              <p:cNvSpPr>
                <a:spLocks noRot="1" noChangeAspect="1" noMove="1" noResize="1" noEditPoints="1" noAdjustHandles="1" noChangeArrowheads="1" noChangeShapeType="1" noTextEdit="1"/>
              </p:cNvSpPr>
              <p:nvPr/>
            </p:nvSpPr>
            <p:spPr>
              <a:xfrm>
                <a:off x="243192" y="1496054"/>
                <a:ext cx="7546238" cy="5121146"/>
              </a:xfrm>
              <a:prstGeom prst="rect">
                <a:avLst/>
              </a:prstGeom>
              <a:blipFill>
                <a:blip r:embed="rId2"/>
                <a:stretch>
                  <a:fillRect l="-840" t="-495" r="-672" b="-990"/>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F4948EE6-D976-4A1B-E8A2-01AE2D4FAFDD}"/>
              </a:ext>
            </a:extLst>
          </p:cNvPr>
          <p:cNvGrpSpPr/>
          <p:nvPr/>
        </p:nvGrpSpPr>
        <p:grpSpPr>
          <a:xfrm>
            <a:off x="8298451" y="1246199"/>
            <a:ext cx="3416432" cy="5092369"/>
            <a:chOff x="8120493" y="904323"/>
            <a:chExt cx="3416432" cy="5092369"/>
          </a:xfrm>
        </p:grpSpPr>
        <p:grpSp>
          <p:nvGrpSpPr>
            <p:cNvPr id="5" name="Group 4">
              <a:extLst>
                <a:ext uri="{FF2B5EF4-FFF2-40B4-BE49-F238E27FC236}">
                  <a16:creationId xmlns:a16="http://schemas.microsoft.com/office/drawing/2014/main" id="{407BE6A3-E213-2DEC-B3DF-9C00375FE46B}"/>
                </a:ext>
              </a:extLst>
            </p:cNvPr>
            <p:cNvGrpSpPr/>
            <p:nvPr/>
          </p:nvGrpSpPr>
          <p:grpSpPr>
            <a:xfrm>
              <a:off x="8120493" y="1154178"/>
              <a:ext cx="3416432" cy="4842514"/>
              <a:chOff x="8120493" y="1154178"/>
              <a:chExt cx="3416432" cy="4842514"/>
            </a:xfrm>
          </p:grpSpPr>
          <p:grpSp>
            <p:nvGrpSpPr>
              <p:cNvPr id="10" name="Group 9">
                <a:extLst>
                  <a:ext uri="{FF2B5EF4-FFF2-40B4-BE49-F238E27FC236}">
                    <a16:creationId xmlns:a16="http://schemas.microsoft.com/office/drawing/2014/main" id="{78A497FA-2B6C-C2EB-8AF6-0ADCF3882B57}"/>
                  </a:ext>
                </a:extLst>
              </p:cNvPr>
              <p:cNvGrpSpPr/>
              <p:nvPr/>
            </p:nvGrpSpPr>
            <p:grpSpPr>
              <a:xfrm>
                <a:off x="8120493" y="1154178"/>
                <a:ext cx="3416432" cy="4842514"/>
                <a:chOff x="8120493" y="1154178"/>
                <a:chExt cx="3416432" cy="4842514"/>
              </a:xfrm>
            </p:grpSpPr>
            <p:grpSp>
              <p:nvGrpSpPr>
                <p:cNvPr id="13" name="Group 12">
                  <a:extLst>
                    <a:ext uri="{FF2B5EF4-FFF2-40B4-BE49-F238E27FC236}">
                      <a16:creationId xmlns:a16="http://schemas.microsoft.com/office/drawing/2014/main" id="{DCD9B444-4C20-736C-BA8F-31D9ECBB4D01}"/>
                    </a:ext>
                  </a:extLst>
                </p:cNvPr>
                <p:cNvGrpSpPr/>
                <p:nvPr/>
              </p:nvGrpSpPr>
              <p:grpSpPr>
                <a:xfrm>
                  <a:off x="8120493" y="1154178"/>
                  <a:ext cx="3416432" cy="4842514"/>
                  <a:chOff x="7706836" y="1742007"/>
                  <a:chExt cx="3416432" cy="4842514"/>
                </a:xfrm>
              </p:grpSpPr>
              <p:grpSp>
                <p:nvGrpSpPr>
                  <p:cNvPr id="17" name="Group 16">
                    <a:extLst>
                      <a:ext uri="{FF2B5EF4-FFF2-40B4-BE49-F238E27FC236}">
                        <a16:creationId xmlns:a16="http://schemas.microsoft.com/office/drawing/2014/main" id="{01FDA184-8EBA-DC99-1E2C-AA45FDDCCE1F}"/>
                      </a:ext>
                    </a:extLst>
                  </p:cNvPr>
                  <p:cNvGrpSpPr/>
                  <p:nvPr/>
                </p:nvGrpSpPr>
                <p:grpSpPr>
                  <a:xfrm>
                    <a:off x="7706836" y="1742007"/>
                    <a:ext cx="3416432" cy="4842514"/>
                    <a:chOff x="7706836" y="1742007"/>
                    <a:chExt cx="3416432" cy="4842514"/>
                  </a:xfrm>
                </p:grpSpPr>
                <p:grpSp>
                  <p:nvGrpSpPr>
                    <p:cNvPr id="23" name="Group 22">
                      <a:extLst>
                        <a:ext uri="{FF2B5EF4-FFF2-40B4-BE49-F238E27FC236}">
                          <a16:creationId xmlns:a16="http://schemas.microsoft.com/office/drawing/2014/main" id="{5CF90D80-1856-0C5B-ED26-066449A05747}"/>
                        </a:ext>
                      </a:extLst>
                    </p:cNvPr>
                    <p:cNvGrpSpPr/>
                    <p:nvPr/>
                  </p:nvGrpSpPr>
                  <p:grpSpPr>
                    <a:xfrm>
                      <a:off x="7706836" y="1742007"/>
                      <a:ext cx="3416432" cy="4382250"/>
                      <a:chOff x="7706837" y="1961925"/>
                      <a:chExt cx="3416432" cy="4382250"/>
                    </a:xfrm>
                  </p:grpSpPr>
                  <p:grpSp>
                    <p:nvGrpSpPr>
                      <p:cNvPr id="34" name="Group 33">
                        <a:extLst>
                          <a:ext uri="{FF2B5EF4-FFF2-40B4-BE49-F238E27FC236}">
                            <a16:creationId xmlns:a16="http://schemas.microsoft.com/office/drawing/2014/main" id="{14E95EBD-99D1-2B04-AA1B-BC6323BA1145}"/>
                          </a:ext>
                        </a:extLst>
                      </p:cNvPr>
                      <p:cNvGrpSpPr/>
                      <p:nvPr/>
                    </p:nvGrpSpPr>
                    <p:grpSpPr>
                      <a:xfrm>
                        <a:off x="7768540" y="1961925"/>
                        <a:ext cx="3354729" cy="4382250"/>
                        <a:chOff x="7768540" y="1961925"/>
                        <a:chExt cx="3354729" cy="4382250"/>
                      </a:xfrm>
                    </p:grpSpPr>
                    <p:sp>
                      <p:nvSpPr>
                        <p:cNvPr id="39" name="Oval 38">
                          <a:extLst>
                            <a:ext uri="{FF2B5EF4-FFF2-40B4-BE49-F238E27FC236}">
                              <a16:creationId xmlns:a16="http://schemas.microsoft.com/office/drawing/2014/main" id="{798FF84B-073D-DB6B-66AF-5B75AFBE51F8}"/>
                            </a:ext>
                          </a:extLst>
                        </p:cNvPr>
                        <p:cNvSpPr/>
                        <p:nvPr/>
                      </p:nvSpPr>
                      <p:spPr>
                        <a:xfrm>
                          <a:off x="8785185" y="1961925"/>
                          <a:ext cx="1169043" cy="1128516"/>
                        </a:xfrm>
                        <a:prstGeom prst="ellips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endParaRPr>
                        </a:p>
                      </p:txBody>
                    </p:sp>
                    <p:cxnSp>
                      <p:nvCxnSpPr>
                        <p:cNvPr id="40" name="Straight Connector 39">
                          <a:extLst>
                            <a:ext uri="{FF2B5EF4-FFF2-40B4-BE49-F238E27FC236}">
                              <a16:creationId xmlns:a16="http://schemas.microsoft.com/office/drawing/2014/main" id="{9F3A2B17-5F8F-35D8-D9D3-78A087DE90B1}"/>
                            </a:ext>
                          </a:extLst>
                        </p:cNvPr>
                        <p:cNvCxnSpPr>
                          <a:stCxn id="39" idx="2"/>
                        </p:cNvCxnSpPr>
                        <p:nvPr/>
                      </p:nvCxnSpPr>
                      <p:spPr>
                        <a:xfrm>
                          <a:off x="8785185" y="2526183"/>
                          <a:ext cx="0" cy="20226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EE7BBC8-5AED-C6B8-75B1-4481B9B5766F}"/>
                            </a:ext>
                          </a:extLst>
                        </p:cNvPr>
                        <p:cNvCxnSpPr>
                          <a:cxnSpLocks/>
                        </p:cNvCxnSpPr>
                        <p:nvPr/>
                      </p:nvCxnSpPr>
                      <p:spPr>
                        <a:xfrm>
                          <a:off x="9954228" y="2526183"/>
                          <a:ext cx="0" cy="29370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DB2F94C-FCC1-E961-3C0B-BBA30B412F1E}"/>
                            </a:ext>
                          </a:extLst>
                        </p:cNvPr>
                        <p:cNvCxnSpPr>
                          <a:cxnSpLocks/>
                        </p:cNvCxnSpPr>
                        <p:nvPr/>
                      </p:nvCxnSpPr>
                      <p:spPr>
                        <a:xfrm flipH="1">
                          <a:off x="7768540" y="6344175"/>
                          <a:ext cx="33547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87AB30A8-3D0E-F14A-F411-66B23C8749EA}"/>
                            </a:ext>
                          </a:extLst>
                        </p:cNvPr>
                        <p:cNvSpPr/>
                        <p:nvPr/>
                      </p:nvSpPr>
                      <p:spPr>
                        <a:xfrm>
                          <a:off x="9641710" y="5463251"/>
                          <a:ext cx="625033" cy="6944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A7C00E9-03B8-EEAD-6359-07026FC030D9}"/>
                            </a:ext>
                          </a:extLst>
                        </p:cNvPr>
                        <p:cNvSpPr/>
                        <p:nvPr/>
                      </p:nvSpPr>
                      <p:spPr>
                        <a:xfrm>
                          <a:off x="8472668" y="4562354"/>
                          <a:ext cx="625033" cy="6944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697AE55-8F08-B958-3651-3CCE21284528}"/>
                              </a:ext>
                            </a:extLst>
                          </p:cNvPr>
                          <p:cNvSpPr txBox="1"/>
                          <p:nvPr/>
                        </p:nvSpPr>
                        <p:spPr>
                          <a:xfrm>
                            <a:off x="9672079" y="5456176"/>
                            <a:ext cx="3542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m:oMathPara>
                            </a14:m>
                            <a:endParaRPr lang="en-US" dirty="0"/>
                          </a:p>
                        </p:txBody>
                      </p:sp>
                    </mc:Choice>
                    <mc:Fallback xmlns="">
                      <p:sp>
                        <p:nvSpPr>
                          <p:cNvPr id="9" name="TextBox 8">
                            <a:extLst>
                              <a:ext uri="{FF2B5EF4-FFF2-40B4-BE49-F238E27FC236}">
                                <a16:creationId xmlns:a16="http://schemas.microsoft.com/office/drawing/2014/main" id="{88B52954-7ED9-174C-A667-B855CE2DC9A3}"/>
                              </a:ext>
                            </a:extLst>
                          </p:cNvPr>
                          <p:cNvSpPr txBox="1">
                            <a:spLocks noRot="1" noChangeAspect="1" noMove="1" noResize="1" noEditPoints="1" noAdjustHandles="1" noChangeArrowheads="1" noChangeShapeType="1" noTextEdit="1"/>
                          </p:cNvSpPr>
                          <p:nvPr/>
                        </p:nvSpPr>
                        <p:spPr>
                          <a:xfrm>
                            <a:off x="9672079" y="5456176"/>
                            <a:ext cx="354200" cy="276999"/>
                          </a:xfrm>
                          <a:prstGeom prst="rect">
                            <a:avLst/>
                          </a:prstGeom>
                          <a:blipFill>
                            <a:blip r:embed="rId3"/>
                            <a:stretch>
                              <a:fillRect l="-10714" r="-3571"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EFF9E0A-B66C-8692-F47B-AA26A789C71E}"/>
                              </a:ext>
                            </a:extLst>
                          </p:cNvPr>
                          <p:cNvSpPr txBox="1"/>
                          <p:nvPr/>
                        </p:nvSpPr>
                        <p:spPr>
                          <a:xfrm>
                            <a:off x="8472667" y="4591849"/>
                            <a:ext cx="34887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dirty="0"/>
                          </a:p>
                        </p:txBody>
                      </p:sp>
                    </mc:Choice>
                    <mc:Fallback xmlns="">
                      <p:sp>
                        <p:nvSpPr>
                          <p:cNvPr id="10" name="TextBox 9">
                            <a:extLst>
                              <a:ext uri="{FF2B5EF4-FFF2-40B4-BE49-F238E27FC236}">
                                <a16:creationId xmlns:a16="http://schemas.microsoft.com/office/drawing/2014/main" id="{CF152DE0-6EB1-D044-A408-185531A306F7}"/>
                              </a:ext>
                            </a:extLst>
                          </p:cNvPr>
                          <p:cNvSpPr txBox="1">
                            <a:spLocks noRot="1" noChangeAspect="1" noMove="1" noResize="1" noEditPoints="1" noAdjustHandles="1" noChangeArrowheads="1" noChangeShapeType="1" noTextEdit="1"/>
                          </p:cNvSpPr>
                          <p:nvPr/>
                        </p:nvSpPr>
                        <p:spPr>
                          <a:xfrm>
                            <a:off x="8472667" y="4591849"/>
                            <a:ext cx="348877" cy="276999"/>
                          </a:xfrm>
                          <a:prstGeom prst="rect">
                            <a:avLst/>
                          </a:prstGeom>
                          <a:blipFill>
                            <a:blip r:embed="rId4"/>
                            <a:stretch>
                              <a:fillRect l="-6897" r="-3448" b="-13043"/>
                            </a:stretch>
                          </a:blipFill>
                        </p:spPr>
                        <p:txBody>
                          <a:bodyPr/>
                          <a:lstStyle/>
                          <a:p>
                            <a:r>
                              <a:rPr lang="en-US">
                                <a:noFill/>
                              </a:rPr>
                              <a:t> </a:t>
                            </a:r>
                          </a:p>
                        </p:txBody>
                      </p:sp>
                    </mc:Fallback>
                  </mc:AlternateContent>
                  <p:sp>
                    <p:nvSpPr>
                      <p:cNvPr id="37" name="Left Brace 36">
                        <a:extLst>
                          <a:ext uri="{FF2B5EF4-FFF2-40B4-BE49-F238E27FC236}">
                            <a16:creationId xmlns:a16="http://schemas.microsoft.com/office/drawing/2014/main" id="{254C10A0-5441-F79C-6672-B481F4FC85B1}"/>
                          </a:ext>
                        </a:extLst>
                      </p:cNvPr>
                      <p:cNvSpPr/>
                      <p:nvPr/>
                    </p:nvSpPr>
                    <p:spPr>
                      <a:xfrm>
                        <a:off x="8183300" y="5256835"/>
                        <a:ext cx="277792" cy="1087340"/>
                      </a:xfrm>
                      <a:prstGeom prst="leftBrace">
                        <a:avLst/>
                      </a:prstGeom>
                      <a:ln w="158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CEAA8A9-A3D3-CC55-06B5-B95EA0180371}"/>
                              </a:ext>
                            </a:extLst>
                          </p:cNvPr>
                          <p:cNvSpPr txBox="1"/>
                          <p:nvPr/>
                        </p:nvSpPr>
                        <p:spPr>
                          <a:xfrm>
                            <a:off x="7706837" y="5630990"/>
                            <a:ext cx="4706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oMath>
                              </m:oMathPara>
                            </a14:m>
                            <a:endParaRPr lang="en-US" dirty="0"/>
                          </a:p>
                        </p:txBody>
                      </p:sp>
                    </mc:Choice>
                    <mc:Fallback xmlns="">
                      <p:sp>
                        <p:nvSpPr>
                          <p:cNvPr id="12" name="TextBox 11">
                            <a:extLst>
                              <a:ext uri="{FF2B5EF4-FFF2-40B4-BE49-F238E27FC236}">
                                <a16:creationId xmlns:a16="http://schemas.microsoft.com/office/drawing/2014/main" id="{F2B3A958-5655-034B-B712-D0FC338D9CF0}"/>
                              </a:ext>
                            </a:extLst>
                          </p:cNvPr>
                          <p:cNvSpPr txBox="1">
                            <a:spLocks noRot="1" noChangeAspect="1" noMove="1" noResize="1" noEditPoints="1" noAdjustHandles="1" noChangeArrowheads="1" noChangeShapeType="1" noTextEdit="1"/>
                          </p:cNvSpPr>
                          <p:nvPr/>
                        </p:nvSpPr>
                        <p:spPr>
                          <a:xfrm>
                            <a:off x="7706837" y="5630990"/>
                            <a:ext cx="470642" cy="276999"/>
                          </a:xfrm>
                          <a:prstGeom prst="rect">
                            <a:avLst/>
                          </a:prstGeom>
                          <a:blipFill>
                            <a:blip r:embed="rId5"/>
                            <a:stretch>
                              <a:fillRect b="-21739"/>
                            </a:stretch>
                          </a:blipFill>
                        </p:spPr>
                        <p:txBody>
                          <a:bodyPr/>
                          <a:lstStyle/>
                          <a:p>
                            <a:r>
                              <a:rPr lang="en-US">
                                <a:noFill/>
                              </a:rPr>
                              <a:t> </a:t>
                            </a:r>
                          </a:p>
                        </p:txBody>
                      </p:sp>
                    </mc:Fallback>
                  </mc:AlternateContent>
                </p:grpSp>
                <p:cxnSp>
                  <p:nvCxnSpPr>
                    <p:cNvPr id="24" name="Straight Arrow Connector 23">
                      <a:extLst>
                        <a:ext uri="{FF2B5EF4-FFF2-40B4-BE49-F238E27FC236}">
                          <a16:creationId xmlns:a16="http://schemas.microsoft.com/office/drawing/2014/main" id="{01099868-333C-4D96-461A-5DAC892B8D72}"/>
                        </a:ext>
                      </a:extLst>
                    </p:cNvPr>
                    <p:cNvCxnSpPr>
                      <a:stCxn id="44" idx="2"/>
                    </p:cNvCxnSpPr>
                    <p:nvPr/>
                  </p:nvCxnSpPr>
                  <p:spPr>
                    <a:xfrm>
                      <a:off x="8785184" y="5036917"/>
                      <a:ext cx="0" cy="64670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3E70972-8564-0500-53AD-AE9FB7F47149}"/>
                        </a:ext>
                      </a:extLst>
                    </p:cNvPr>
                    <p:cNvCxnSpPr/>
                    <p:nvPr/>
                  </p:nvCxnSpPr>
                  <p:spPr>
                    <a:xfrm>
                      <a:off x="9954225" y="5937814"/>
                      <a:ext cx="0" cy="64670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5BB2082-B415-7A9B-722F-63EE0B9C0A8A}"/>
                        </a:ext>
                      </a:extLst>
                    </p:cNvPr>
                    <p:cNvCxnSpPr>
                      <a:cxnSpLocks/>
                    </p:cNvCxnSpPr>
                    <p:nvPr/>
                  </p:nvCxnSpPr>
                  <p:spPr>
                    <a:xfrm flipV="1">
                      <a:off x="9954225" y="4503214"/>
                      <a:ext cx="0" cy="74011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ABC4F38-A176-561A-B2B8-87F5137B65AF}"/>
                        </a:ext>
                      </a:extLst>
                    </p:cNvPr>
                    <p:cNvCxnSpPr>
                      <a:cxnSpLocks/>
                    </p:cNvCxnSpPr>
                    <p:nvPr/>
                  </p:nvCxnSpPr>
                  <p:spPr>
                    <a:xfrm flipV="1">
                      <a:off x="8779620" y="3570971"/>
                      <a:ext cx="0" cy="74011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FFDEC1D-64FA-E261-69DA-921B35B7726C}"/>
                        </a:ext>
                      </a:extLst>
                    </p:cNvPr>
                    <p:cNvCxnSpPr>
                      <a:cxnSpLocks/>
                    </p:cNvCxnSpPr>
                    <p:nvPr/>
                  </p:nvCxnSpPr>
                  <p:spPr>
                    <a:xfrm flipV="1">
                      <a:off x="9954225" y="2278309"/>
                      <a:ext cx="0" cy="740119"/>
                    </a:xfrm>
                    <a:prstGeom prst="straightConnector1">
                      <a:avLst/>
                    </a:prstGeom>
                    <a:ln w="2857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B024B77-AA6A-1697-B4B3-DED4D403898F}"/>
                        </a:ext>
                      </a:extLst>
                    </p:cNvPr>
                    <p:cNvCxnSpPr>
                      <a:cxnSpLocks/>
                    </p:cNvCxnSpPr>
                    <p:nvPr/>
                  </p:nvCxnSpPr>
                  <p:spPr>
                    <a:xfrm flipV="1">
                      <a:off x="8779620" y="2306265"/>
                      <a:ext cx="0" cy="740119"/>
                    </a:xfrm>
                    <a:prstGeom prst="straightConnector1">
                      <a:avLst/>
                    </a:prstGeom>
                    <a:ln w="28575">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CEE57F7-E42B-3EB8-03D2-E07A1F2B8637}"/>
                            </a:ext>
                          </a:extLst>
                        </p:cNvPr>
                        <p:cNvSpPr txBox="1"/>
                        <p:nvPr/>
                      </p:nvSpPr>
                      <p:spPr>
                        <a:xfrm>
                          <a:off x="9990586" y="4697772"/>
                          <a:ext cx="406330"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𝑇𝑅</m:t>
                                    </m:r>
                                  </m:sub>
                                </m:sSub>
                              </m:oMath>
                            </m:oMathPara>
                          </a14:m>
                          <a:endParaRPr lang="en-US" dirty="0"/>
                        </a:p>
                      </p:txBody>
                    </p:sp>
                  </mc:Choice>
                  <mc:Fallback xmlns="">
                    <p:sp>
                      <p:nvSpPr>
                        <p:cNvPr id="33" name="TextBox 32">
                          <a:extLst>
                            <a:ext uri="{FF2B5EF4-FFF2-40B4-BE49-F238E27FC236}">
                              <a16:creationId xmlns:a16="http://schemas.microsoft.com/office/drawing/2014/main" id="{B553B0CC-51CE-D24B-953E-0D48E09FD084}"/>
                            </a:ext>
                          </a:extLst>
                        </p:cNvPr>
                        <p:cNvSpPr txBox="1">
                          <a:spLocks noRot="1" noChangeAspect="1" noMove="1" noResize="1" noEditPoints="1" noAdjustHandles="1" noChangeArrowheads="1" noChangeShapeType="1" noTextEdit="1"/>
                        </p:cNvSpPr>
                        <p:nvPr/>
                      </p:nvSpPr>
                      <p:spPr>
                        <a:xfrm>
                          <a:off x="9990586" y="4697772"/>
                          <a:ext cx="406330" cy="310598"/>
                        </a:xfrm>
                        <a:prstGeom prst="rect">
                          <a:avLst/>
                        </a:prstGeom>
                        <a:blipFill>
                          <a:blip r:embed="rId6"/>
                          <a:stretch>
                            <a:fillRect l="-9091" t="-26923" r="-3030"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70FD375-576F-8FD7-9649-9B75E933FB97}"/>
                            </a:ext>
                          </a:extLst>
                        </p:cNvPr>
                        <p:cNvSpPr txBox="1"/>
                        <p:nvPr/>
                      </p:nvSpPr>
                      <p:spPr>
                        <a:xfrm>
                          <a:off x="8388740" y="3803273"/>
                          <a:ext cx="386516"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𝑇𝐿</m:t>
                                    </m:r>
                                  </m:sub>
                                </m:sSub>
                              </m:oMath>
                            </m:oMathPara>
                          </a14:m>
                          <a:endParaRPr lang="en-US" dirty="0"/>
                        </a:p>
                      </p:txBody>
                    </p:sp>
                  </mc:Choice>
                  <mc:Fallback xmlns="">
                    <p:sp>
                      <p:nvSpPr>
                        <p:cNvPr id="34" name="TextBox 33">
                          <a:extLst>
                            <a:ext uri="{FF2B5EF4-FFF2-40B4-BE49-F238E27FC236}">
                              <a16:creationId xmlns:a16="http://schemas.microsoft.com/office/drawing/2014/main" id="{24A4EA57-C0F0-F746-A8C8-455E6696C96D}"/>
                            </a:ext>
                          </a:extLst>
                        </p:cNvPr>
                        <p:cNvSpPr txBox="1">
                          <a:spLocks noRot="1" noChangeAspect="1" noMove="1" noResize="1" noEditPoints="1" noAdjustHandles="1" noChangeArrowheads="1" noChangeShapeType="1" noTextEdit="1"/>
                        </p:cNvSpPr>
                        <p:nvPr/>
                      </p:nvSpPr>
                      <p:spPr>
                        <a:xfrm>
                          <a:off x="8388740" y="3803273"/>
                          <a:ext cx="386516" cy="310598"/>
                        </a:xfrm>
                        <a:prstGeom prst="rect">
                          <a:avLst/>
                        </a:prstGeom>
                        <a:blipFill>
                          <a:blip r:embed="rId7"/>
                          <a:stretch>
                            <a:fillRect l="-9375" t="-28000"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D6F94D0-04DC-2FD7-F43F-C8498D8D0548}"/>
                            </a:ext>
                          </a:extLst>
                        </p:cNvPr>
                        <p:cNvSpPr txBox="1"/>
                        <p:nvPr/>
                      </p:nvSpPr>
                      <p:spPr>
                        <a:xfrm>
                          <a:off x="8801778" y="5236258"/>
                          <a:ext cx="405880" cy="3407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m:t>
                                        </m:r>
                                      </m:sub>
                                    </m:sSub>
                                  </m:sub>
                                </m:sSub>
                              </m:oMath>
                            </m:oMathPara>
                          </a14:m>
                          <a:endParaRPr lang="en-US" dirty="0"/>
                        </a:p>
                      </p:txBody>
                    </p:sp>
                  </mc:Choice>
                  <mc:Fallback xmlns="">
                    <p:sp>
                      <p:nvSpPr>
                        <p:cNvPr id="26" name="TextBox 25">
                          <a:extLst>
                            <a:ext uri="{FF2B5EF4-FFF2-40B4-BE49-F238E27FC236}">
                              <a16:creationId xmlns:a16="http://schemas.microsoft.com/office/drawing/2014/main" id="{22296AFB-B0E3-AD45-919C-76F2599FCB6A}"/>
                            </a:ext>
                          </a:extLst>
                        </p:cNvPr>
                        <p:cNvSpPr txBox="1">
                          <a:spLocks noRot="1" noChangeAspect="1" noMove="1" noResize="1" noEditPoints="1" noAdjustHandles="1" noChangeArrowheads="1" noChangeShapeType="1" noTextEdit="1"/>
                        </p:cNvSpPr>
                        <p:nvPr/>
                      </p:nvSpPr>
                      <p:spPr>
                        <a:xfrm>
                          <a:off x="8801778" y="5236258"/>
                          <a:ext cx="405880" cy="340734"/>
                        </a:xfrm>
                        <a:prstGeom prst="rect">
                          <a:avLst/>
                        </a:prstGeom>
                        <a:blipFill>
                          <a:blip r:embed="rId8"/>
                          <a:stretch>
                            <a:fillRect l="-12121" t="-25000"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AB9DF02-700A-B5AC-0411-D0D1373318C2}"/>
                            </a:ext>
                          </a:extLst>
                        </p:cNvPr>
                        <p:cNvSpPr txBox="1"/>
                        <p:nvPr/>
                      </p:nvSpPr>
                      <p:spPr>
                        <a:xfrm>
                          <a:off x="9987037" y="6138475"/>
                          <a:ext cx="405880" cy="3407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2</m:t>
                                        </m:r>
                                      </m:sub>
                                    </m:sSub>
                                  </m:sub>
                                </m:sSub>
                              </m:oMath>
                            </m:oMathPara>
                          </a14:m>
                          <a:endParaRPr lang="en-US" dirty="0"/>
                        </a:p>
                      </p:txBody>
                    </p:sp>
                  </mc:Choice>
                  <mc:Fallback xmlns="">
                    <p:sp>
                      <p:nvSpPr>
                        <p:cNvPr id="27" name="TextBox 26">
                          <a:extLst>
                            <a:ext uri="{FF2B5EF4-FFF2-40B4-BE49-F238E27FC236}">
                              <a16:creationId xmlns:a16="http://schemas.microsoft.com/office/drawing/2014/main" id="{63179D5E-8F46-614D-BD5B-C775DA07D7D5}"/>
                            </a:ext>
                          </a:extLst>
                        </p:cNvPr>
                        <p:cNvSpPr txBox="1">
                          <a:spLocks noRot="1" noChangeAspect="1" noMove="1" noResize="1" noEditPoints="1" noAdjustHandles="1" noChangeArrowheads="1" noChangeShapeType="1" noTextEdit="1"/>
                        </p:cNvSpPr>
                        <p:nvPr/>
                      </p:nvSpPr>
                      <p:spPr>
                        <a:xfrm>
                          <a:off x="9987037" y="6138475"/>
                          <a:ext cx="405880" cy="340734"/>
                        </a:xfrm>
                        <a:prstGeom prst="rect">
                          <a:avLst/>
                        </a:prstGeom>
                        <a:blipFill>
                          <a:blip r:embed="rId9"/>
                          <a:stretch>
                            <a:fillRect l="-9091" t="-25000" b="-10714"/>
                          </a:stretch>
                        </a:blipFill>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75672AC7-4661-BA32-C829-B0ED1A94B564}"/>
                      </a:ext>
                    </a:extLst>
                  </p:cNvPr>
                  <p:cNvGrpSpPr/>
                  <p:nvPr/>
                </p:nvGrpSpPr>
                <p:grpSpPr>
                  <a:xfrm>
                    <a:off x="9146002" y="3311156"/>
                    <a:ext cx="599802" cy="732934"/>
                    <a:chOff x="8000018" y="2246809"/>
                    <a:chExt cx="599802" cy="732934"/>
                  </a:xfrm>
                </p:grpSpPr>
                <p:cxnSp>
                  <p:nvCxnSpPr>
                    <p:cNvPr id="19" name="Straight Arrow Connector 18">
                      <a:extLst>
                        <a:ext uri="{FF2B5EF4-FFF2-40B4-BE49-F238E27FC236}">
                          <a16:creationId xmlns:a16="http://schemas.microsoft.com/office/drawing/2014/main" id="{7B44D017-CB5A-5A46-82BA-40275AB13E13}"/>
                        </a:ext>
                      </a:extLst>
                    </p:cNvPr>
                    <p:cNvCxnSpPr/>
                    <p:nvPr/>
                  </p:nvCxnSpPr>
                  <p:spPr>
                    <a:xfrm flipV="1">
                      <a:off x="8009435" y="2375647"/>
                      <a:ext cx="0" cy="4948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C0269C2-2BD7-5078-1F25-4953B14A1688}"/>
                        </a:ext>
                      </a:extLst>
                    </p:cNvPr>
                    <p:cNvCxnSpPr>
                      <a:cxnSpLocks/>
                    </p:cNvCxnSpPr>
                    <p:nvPr/>
                  </p:nvCxnSpPr>
                  <p:spPr>
                    <a:xfrm flipV="1">
                      <a:off x="8000018" y="2856633"/>
                      <a:ext cx="440082" cy="44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059F38B-12EF-5B39-8AF3-6C513536A61A}"/>
                            </a:ext>
                          </a:extLst>
                        </p:cNvPr>
                        <p:cNvSpPr txBox="1"/>
                        <p:nvPr/>
                      </p:nvSpPr>
                      <p:spPr>
                        <a:xfrm>
                          <a:off x="8438109" y="2733522"/>
                          <a:ext cx="16171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oMath>
                            </m:oMathPara>
                          </a14:m>
                          <a:endParaRPr lang="en-US" sz="1600" dirty="0"/>
                        </a:p>
                      </p:txBody>
                    </p:sp>
                  </mc:Choice>
                  <mc:Fallback xmlns="">
                    <p:sp>
                      <p:nvSpPr>
                        <p:cNvPr id="33" name="TextBox 32">
                          <a:extLst>
                            <a:ext uri="{FF2B5EF4-FFF2-40B4-BE49-F238E27FC236}">
                              <a16:creationId xmlns:a16="http://schemas.microsoft.com/office/drawing/2014/main" id="{B24B826B-F5BE-7341-8CCC-10FB41E5D8BD}"/>
                            </a:ext>
                          </a:extLst>
                        </p:cNvPr>
                        <p:cNvSpPr txBox="1">
                          <a:spLocks noRot="1" noChangeAspect="1" noMove="1" noResize="1" noEditPoints="1" noAdjustHandles="1" noChangeArrowheads="1" noChangeShapeType="1" noTextEdit="1"/>
                        </p:cNvSpPr>
                        <p:nvPr/>
                      </p:nvSpPr>
                      <p:spPr>
                        <a:xfrm>
                          <a:off x="8438109" y="2733522"/>
                          <a:ext cx="161711" cy="246221"/>
                        </a:xfrm>
                        <a:prstGeom prst="rect">
                          <a:avLst/>
                        </a:prstGeom>
                        <a:blipFill>
                          <a:blip r:embed="rId10"/>
                          <a:stretch>
                            <a:fillRect l="-15385" r="-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4B49577-35E2-E033-B561-4B9CA30713E1}"/>
                            </a:ext>
                          </a:extLst>
                        </p:cNvPr>
                        <p:cNvSpPr txBox="1"/>
                        <p:nvPr/>
                      </p:nvSpPr>
                      <p:spPr>
                        <a:xfrm>
                          <a:off x="8058348" y="2246809"/>
                          <a:ext cx="16543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𝑦</m:t>
                                </m:r>
                              </m:oMath>
                            </m:oMathPara>
                          </a14:m>
                          <a:endParaRPr lang="en-US" sz="1600" dirty="0"/>
                        </a:p>
                      </p:txBody>
                    </p:sp>
                  </mc:Choice>
                  <mc:Fallback xmlns="">
                    <p:sp>
                      <p:nvSpPr>
                        <p:cNvPr id="34" name="TextBox 33">
                          <a:extLst>
                            <a:ext uri="{FF2B5EF4-FFF2-40B4-BE49-F238E27FC236}">
                              <a16:creationId xmlns:a16="http://schemas.microsoft.com/office/drawing/2014/main" id="{8463F8CF-4590-BA41-939F-7B99AD6F0664}"/>
                            </a:ext>
                          </a:extLst>
                        </p:cNvPr>
                        <p:cNvSpPr txBox="1">
                          <a:spLocks noRot="1" noChangeAspect="1" noMove="1" noResize="1" noEditPoints="1" noAdjustHandles="1" noChangeArrowheads="1" noChangeShapeType="1" noTextEdit="1"/>
                        </p:cNvSpPr>
                        <p:nvPr/>
                      </p:nvSpPr>
                      <p:spPr>
                        <a:xfrm>
                          <a:off x="8058348" y="2246809"/>
                          <a:ext cx="165430" cy="246221"/>
                        </a:xfrm>
                        <a:prstGeom prst="rect">
                          <a:avLst/>
                        </a:prstGeom>
                        <a:blipFill>
                          <a:blip r:embed="rId11"/>
                          <a:stretch>
                            <a:fillRect l="-28571" r="-21429" b="-20000"/>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C108FEF0-D025-816D-DE31-35644EC71D70}"/>
                        </a:ext>
                      </a:extLst>
                    </p:cNvPr>
                    <p:cNvSpPr/>
                    <p:nvPr/>
                  </p:nvSpPr>
                  <p:spPr>
                    <a:xfrm>
                      <a:off x="9221405" y="1732984"/>
                      <a:ext cx="553741" cy="390748"/>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𝑝</m:t>
                              </m:r>
                            </m:sub>
                          </m:sSub>
                        </m:oMath>
                      </a14:m>
                      <a:r>
                        <a:rPr lang="en-US" dirty="0">
                          <a:latin typeface="Times New Roman" panose="02020603050405020304" pitchFamily="18" charset="0"/>
                          <a:cs typeface="Times New Roman" panose="02020603050405020304" pitchFamily="18" charset="0"/>
                        </a:rPr>
                        <a:t> </a:t>
                      </a:r>
                      <a:endParaRPr lang="en-US" dirty="0"/>
                    </a:p>
                  </p:txBody>
                </p:sp>
              </mc:Choice>
              <mc:Fallback xmlns="">
                <p:sp>
                  <p:nvSpPr>
                    <p:cNvPr id="17" name="Rectangle 16">
                      <a:extLst>
                        <a:ext uri="{FF2B5EF4-FFF2-40B4-BE49-F238E27FC236}">
                          <a16:creationId xmlns:a16="http://schemas.microsoft.com/office/drawing/2014/main" id="{BBCB1899-1F57-0D4D-B92C-A273B1AAB055}"/>
                        </a:ext>
                      </a:extLst>
                    </p:cNvPr>
                    <p:cNvSpPr>
                      <a:spLocks noRot="1" noChangeAspect="1" noMove="1" noResize="1" noEditPoints="1" noAdjustHandles="1" noChangeArrowheads="1" noChangeShapeType="1" noTextEdit="1"/>
                    </p:cNvSpPr>
                    <p:nvPr/>
                  </p:nvSpPr>
                  <p:spPr>
                    <a:xfrm>
                      <a:off x="9221405" y="1732984"/>
                      <a:ext cx="553741" cy="390748"/>
                    </a:xfrm>
                    <a:prstGeom prst="rect">
                      <a:avLst/>
                    </a:prstGeom>
                    <a:blipFill>
                      <a:blip r:embed="rId12"/>
                      <a:stretch>
                        <a:fillRect b="-3226"/>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9DC68AB9-79FB-16A1-37C6-96D2ACF561D4}"/>
                    </a:ext>
                  </a:extLst>
                </p:cNvPr>
                <p:cNvCxnSpPr/>
                <p:nvPr/>
              </p:nvCxnSpPr>
              <p:spPr>
                <a:xfrm flipH="1">
                  <a:off x="9769566" y="1168726"/>
                  <a:ext cx="1" cy="564258"/>
                </a:xfrm>
                <a:prstGeom prst="straightConnector1">
                  <a:avLst/>
                </a:prstGeom>
                <a:ln w="1905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97D77B4-F3E7-1CF2-DD8D-2EE1AABFF7D8}"/>
                        </a:ext>
                      </a:extLst>
                    </p:cNvPr>
                    <p:cNvSpPr/>
                    <p:nvPr/>
                  </p:nvSpPr>
                  <p:spPr>
                    <a:xfrm>
                      <a:off x="9715645" y="1280392"/>
                      <a:ext cx="425629"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𝑝</m:t>
                                </m:r>
                              </m:sub>
                            </m:sSub>
                          </m:oMath>
                        </m:oMathPara>
                      </a14:m>
                      <a:endParaRPr lang="en-US" dirty="0"/>
                    </a:p>
                  </p:txBody>
                </p:sp>
              </mc:Choice>
              <mc:Fallback xmlns="">
                <p:sp>
                  <p:nvSpPr>
                    <p:cNvPr id="19" name="Rectangle 18">
                      <a:extLst>
                        <a:ext uri="{FF2B5EF4-FFF2-40B4-BE49-F238E27FC236}">
                          <a16:creationId xmlns:a16="http://schemas.microsoft.com/office/drawing/2014/main" id="{C92AE229-C869-DB4D-AE1B-6D547DED49FD}"/>
                        </a:ext>
                      </a:extLst>
                    </p:cNvPr>
                    <p:cNvSpPr>
                      <a:spLocks noRot="1" noChangeAspect="1" noMove="1" noResize="1" noEditPoints="1" noAdjustHandles="1" noChangeArrowheads="1" noChangeShapeType="1" noTextEdit="1"/>
                    </p:cNvSpPr>
                    <p:nvPr/>
                  </p:nvSpPr>
                  <p:spPr>
                    <a:xfrm>
                      <a:off x="9715645" y="1280392"/>
                      <a:ext cx="425629" cy="390748"/>
                    </a:xfrm>
                    <a:prstGeom prst="rect">
                      <a:avLst/>
                    </a:prstGeom>
                    <a:blipFill>
                      <a:blip r:embed="rId13"/>
                      <a:stretch>
                        <a:fillRect b="-322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895885B-D368-548E-3CB7-0BEA5F35EAC2}"/>
                      </a:ext>
                    </a:extLst>
                  </p:cNvPr>
                  <p:cNvSpPr txBox="1"/>
                  <p:nvPr/>
                </p:nvSpPr>
                <p:spPr>
                  <a:xfrm>
                    <a:off x="8803771" y="2025189"/>
                    <a:ext cx="386516"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𝑇𝐿</m:t>
                              </m:r>
                            </m:sub>
                          </m:sSub>
                        </m:oMath>
                      </m:oMathPara>
                    </a14:m>
                    <a:endParaRPr lang="en-US" dirty="0"/>
                  </a:p>
                </p:txBody>
              </p:sp>
            </mc:Choice>
            <mc:Fallback xmlns="">
              <p:sp>
                <p:nvSpPr>
                  <p:cNvPr id="14" name="TextBox 13">
                    <a:extLst>
                      <a:ext uri="{FF2B5EF4-FFF2-40B4-BE49-F238E27FC236}">
                        <a16:creationId xmlns:a16="http://schemas.microsoft.com/office/drawing/2014/main" id="{8A47C591-B83A-D34B-B5C6-241413C686D9}"/>
                      </a:ext>
                    </a:extLst>
                  </p:cNvPr>
                  <p:cNvSpPr txBox="1">
                    <a:spLocks noRot="1" noChangeAspect="1" noMove="1" noResize="1" noEditPoints="1" noAdjustHandles="1" noChangeArrowheads="1" noChangeShapeType="1" noTextEdit="1"/>
                  </p:cNvSpPr>
                  <p:nvPr/>
                </p:nvSpPr>
                <p:spPr>
                  <a:xfrm>
                    <a:off x="8803771" y="2025189"/>
                    <a:ext cx="386516" cy="310598"/>
                  </a:xfrm>
                  <a:prstGeom prst="rect">
                    <a:avLst/>
                  </a:prstGeom>
                  <a:blipFill>
                    <a:blip r:embed="rId14"/>
                    <a:stretch>
                      <a:fillRect l="-9375" t="-26923"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9ABFB7C-7438-296F-04A9-4833A10B1BE7}"/>
                      </a:ext>
                    </a:extLst>
                  </p:cNvPr>
                  <p:cNvSpPr txBox="1"/>
                  <p:nvPr/>
                </p:nvSpPr>
                <p:spPr>
                  <a:xfrm>
                    <a:off x="10425939" y="1972497"/>
                    <a:ext cx="406330"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𝑇𝑅</m:t>
                              </m:r>
                            </m:sub>
                          </m:sSub>
                        </m:oMath>
                      </m:oMathPara>
                    </a14:m>
                    <a:endParaRPr lang="en-US" dirty="0"/>
                  </a:p>
                </p:txBody>
              </p:sp>
            </mc:Choice>
            <mc:Fallback xmlns="">
              <p:sp>
                <p:nvSpPr>
                  <p:cNvPr id="15" name="TextBox 14">
                    <a:extLst>
                      <a:ext uri="{FF2B5EF4-FFF2-40B4-BE49-F238E27FC236}">
                        <a16:creationId xmlns:a16="http://schemas.microsoft.com/office/drawing/2014/main" id="{C39AF4FF-ED1A-5B49-823E-90C653BB173D}"/>
                      </a:ext>
                    </a:extLst>
                  </p:cNvPr>
                  <p:cNvSpPr txBox="1">
                    <a:spLocks noRot="1" noChangeAspect="1" noMove="1" noResize="1" noEditPoints="1" noAdjustHandles="1" noChangeArrowheads="1" noChangeShapeType="1" noTextEdit="1"/>
                  </p:cNvSpPr>
                  <p:nvPr/>
                </p:nvSpPr>
                <p:spPr>
                  <a:xfrm>
                    <a:off x="10425939" y="1972497"/>
                    <a:ext cx="406330" cy="310598"/>
                  </a:xfrm>
                  <a:prstGeom prst="rect">
                    <a:avLst/>
                  </a:prstGeom>
                  <a:blipFill>
                    <a:blip r:embed="rId15"/>
                    <a:stretch>
                      <a:fillRect l="-9091" t="-28000" b="-16000"/>
                    </a:stretch>
                  </a:blipFill>
                </p:spPr>
                <p:txBody>
                  <a:bodyPr/>
                  <a:lstStyle/>
                  <a:p>
                    <a:r>
                      <a:rPr lang="en-US">
                        <a:noFill/>
                      </a:rPr>
                      <a:t> </a:t>
                    </a:r>
                  </a:p>
                </p:txBody>
              </p:sp>
            </mc:Fallback>
          </mc:AlternateContent>
        </p:grpSp>
        <p:sp>
          <p:nvSpPr>
            <p:cNvPr id="6" name="Arc 5">
              <a:extLst>
                <a:ext uri="{FF2B5EF4-FFF2-40B4-BE49-F238E27FC236}">
                  <a16:creationId xmlns:a16="http://schemas.microsoft.com/office/drawing/2014/main" id="{9B44C04B-336B-F195-28A1-41242DD5D440}"/>
                </a:ext>
              </a:extLst>
            </p:cNvPr>
            <p:cNvSpPr/>
            <p:nvPr/>
          </p:nvSpPr>
          <p:spPr>
            <a:xfrm rot="16675038">
              <a:off x="8905319" y="1237392"/>
              <a:ext cx="479505" cy="361796"/>
            </a:xfrm>
            <a:prstGeom prst="arc">
              <a:avLst/>
            </a:prstGeom>
            <a:ln w="22225">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6">
              <a:extLst>
                <a:ext uri="{FF2B5EF4-FFF2-40B4-BE49-F238E27FC236}">
                  <a16:creationId xmlns:a16="http://schemas.microsoft.com/office/drawing/2014/main" id="{F619317C-82FA-A97C-E3FE-949CC7B1D7A7}"/>
                </a:ext>
              </a:extLst>
            </p:cNvPr>
            <p:cNvSpPr/>
            <p:nvPr/>
          </p:nvSpPr>
          <p:spPr>
            <a:xfrm rot="1399071">
              <a:off x="10180471" y="1162570"/>
              <a:ext cx="479505" cy="361796"/>
            </a:xfrm>
            <a:prstGeom prst="arc">
              <a:avLst/>
            </a:prstGeom>
            <a:ln w="22225">
              <a:solidFill>
                <a:srgbClr val="00206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2D3D3C3-C13D-3BB6-B36C-39A11E0F124F}"/>
                    </a:ext>
                  </a:extLst>
                </p:cNvPr>
                <p:cNvSpPr/>
                <p:nvPr/>
              </p:nvSpPr>
              <p:spPr>
                <a:xfrm>
                  <a:off x="8697734" y="904323"/>
                  <a:ext cx="4487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𝐿</m:t>
                            </m:r>
                          </m:sub>
                        </m:sSub>
                      </m:oMath>
                    </m:oMathPara>
                  </a14:m>
                  <a:endParaRPr lang="en-US" dirty="0"/>
                </a:p>
              </p:txBody>
            </p:sp>
          </mc:Choice>
          <mc:Fallback xmlns="">
            <p:sp>
              <p:nvSpPr>
                <p:cNvPr id="11" name="Rectangle 10">
                  <a:extLst>
                    <a:ext uri="{FF2B5EF4-FFF2-40B4-BE49-F238E27FC236}">
                      <a16:creationId xmlns:a16="http://schemas.microsoft.com/office/drawing/2014/main" id="{00B81DB0-DF5C-F44E-9A5E-E3A53ED213A3}"/>
                    </a:ext>
                  </a:extLst>
                </p:cNvPr>
                <p:cNvSpPr>
                  <a:spLocks noRot="1" noChangeAspect="1" noMove="1" noResize="1" noEditPoints="1" noAdjustHandles="1" noChangeArrowheads="1" noChangeShapeType="1" noTextEdit="1"/>
                </p:cNvSpPr>
                <p:nvPr/>
              </p:nvSpPr>
              <p:spPr>
                <a:xfrm>
                  <a:off x="8697734" y="904323"/>
                  <a:ext cx="448776"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D3F8D4B6-0BA1-9121-15B1-D0AB3962A660}"/>
                    </a:ext>
                  </a:extLst>
                </p:cNvPr>
                <p:cNvSpPr/>
                <p:nvPr/>
              </p:nvSpPr>
              <p:spPr>
                <a:xfrm>
                  <a:off x="10547366" y="1016703"/>
                  <a:ext cx="4685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ea typeface="Cambria Math" panose="02040503050406030204" pitchFamily="18" charset="0"/>
                              </a:rPr>
                              <m:t>𝑅</m:t>
                            </m:r>
                          </m:sub>
                        </m:sSub>
                      </m:oMath>
                    </m:oMathPara>
                  </a14:m>
                  <a:endParaRPr lang="en-US" dirty="0"/>
                </a:p>
              </p:txBody>
            </p:sp>
          </mc:Choice>
          <mc:Fallback xmlns="">
            <p:sp>
              <p:nvSpPr>
                <p:cNvPr id="12" name="Rectangle 11">
                  <a:extLst>
                    <a:ext uri="{FF2B5EF4-FFF2-40B4-BE49-F238E27FC236}">
                      <a16:creationId xmlns:a16="http://schemas.microsoft.com/office/drawing/2014/main" id="{1815670E-1617-5D45-8691-B527D172F754}"/>
                    </a:ext>
                  </a:extLst>
                </p:cNvPr>
                <p:cNvSpPr>
                  <a:spLocks noRot="1" noChangeAspect="1" noMove="1" noResize="1" noEditPoints="1" noAdjustHandles="1" noChangeArrowheads="1" noChangeShapeType="1" noTextEdit="1"/>
                </p:cNvSpPr>
                <p:nvPr/>
              </p:nvSpPr>
              <p:spPr>
                <a:xfrm>
                  <a:off x="10547366" y="1016703"/>
                  <a:ext cx="468590" cy="369332"/>
                </a:xfrm>
                <a:prstGeom prst="rect">
                  <a:avLst/>
                </a:prstGeom>
                <a:blipFill>
                  <a:blip r:embed="rId17"/>
                  <a:stretch>
                    <a:fillRect/>
                  </a:stretch>
                </a:blipFill>
              </p:spPr>
              <p:txBody>
                <a:bodyPr/>
                <a:lstStyle/>
                <a:p>
                  <a:r>
                    <a:rPr lang="en-US">
                      <a:noFill/>
                    </a:rPr>
                    <a:t> </a:t>
                  </a:r>
                </a:p>
              </p:txBody>
            </p:sp>
          </mc:Fallback>
        </mc:AlternateContent>
      </p:grpSp>
      <p:sp>
        <p:nvSpPr>
          <p:cNvPr id="46" name="TextBox 45">
            <a:extLst>
              <a:ext uri="{FF2B5EF4-FFF2-40B4-BE49-F238E27FC236}">
                <a16:creationId xmlns:a16="http://schemas.microsoft.com/office/drawing/2014/main" id="{64A91022-12F2-3DAB-9A22-29D34AE67BDD}"/>
              </a:ext>
            </a:extLst>
          </p:cNvPr>
          <p:cNvSpPr txBox="1"/>
          <p:nvPr/>
        </p:nvSpPr>
        <p:spPr>
          <a:xfrm>
            <a:off x="250853" y="924111"/>
            <a:ext cx="6097656"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Example 3:</a:t>
            </a:r>
          </a:p>
        </p:txBody>
      </p:sp>
    </p:spTree>
    <p:extLst>
      <p:ext uri="{BB962C8B-B14F-4D97-AF65-F5344CB8AC3E}">
        <p14:creationId xmlns:p14="http://schemas.microsoft.com/office/powerpoint/2010/main" val="167037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4DE965-D2DB-A9CE-694D-A93D45B9D4CC}"/>
              </a:ext>
            </a:extLst>
          </p:cNvPr>
          <p:cNvSpPr/>
          <p:nvPr/>
        </p:nvSpPr>
        <p:spPr>
          <a:xfrm>
            <a:off x="250853" y="1309517"/>
            <a:ext cx="124264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Example 4:</a:t>
            </a:r>
          </a:p>
        </p:txBody>
      </p:sp>
      <p:pic>
        <p:nvPicPr>
          <p:cNvPr id="5" name="Picture 4">
            <a:extLst>
              <a:ext uri="{FF2B5EF4-FFF2-40B4-BE49-F238E27FC236}">
                <a16:creationId xmlns:a16="http://schemas.microsoft.com/office/drawing/2014/main" id="{D5AE56B0-0D34-5E39-AC3C-C14B3E0CF113}"/>
              </a:ext>
            </a:extLst>
          </p:cNvPr>
          <p:cNvPicPr>
            <a:picLocks noChangeAspect="1"/>
          </p:cNvPicPr>
          <p:nvPr/>
        </p:nvPicPr>
        <p:blipFill>
          <a:blip r:embed="rId2"/>
          <a:stretch>
            <a:fillRect/>
          </a:stretch>
        </p:blipFill>
        <p:spPr>
          <a:xfrm>
            <a:off x="7120711" y="1883674"/>
            <a:ext cx="4835432" cy="332053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25B50D8-566B-5003-BAE9-6370E954BF38}"/>
                  </a:ext>
                </a:extLst>
              </p:cNvPr>
              <p:cNvSpPr txBox="1"/>
              <p:nvPr/>
            </p:nvSpPr>
            <p:spPr>
              <a:xfrm>
                <a:off x="250853" y="2064887"/>
                <a:ext cx="6726890" cy="3139321"/>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A uniform rod of mass </a:t>
                </a:r>
                <a14:m>
                  <m:oMath xmlns:m="http://schemas.openxmlformats.org/officeDocument/2006/math">
                    <m:r>
                      <a:rPr lang="en-US" b="0" i="1" smtClean="0">
                        <a:latin typeface="Cambria Math" panose="02040503050406030204" pitchFamily="18" charset="0"/>
                      </a:rPr>
                      <m:t>𝑀</m:t>
                    </m:r>
                  </m:oMath>
                </a14:m>
                <a:r>
                  <a:rPr lang="en-US" dirty="0">
                    <a:latin typeface="Times New Roman" panose="02020603050405020304" pitchFamily="18" charset="0"/>
                    <a:cs typeface="Times New Roman" panose="02020603050405020304" pitchFamily="18" charset="0"/>
                  </a:rPr>
                  <a:t> and length </a:t>
                </a:r>
                <a14:m>
                  <m:oMath xmlns:m="http://schemas.openxmlformats.org/officeDocument/2006/math">
                    <m:r>
                      <a:rPr lang="en-US" b="0" i="1" smtClean="0">
                        <a:latin typeface="Cambria Math" panose="02040503050406030204" pitchFamily="18" charset="0"/>
                      </a:rPr>
                      <m:t>𝐿</m:t>
                    </m:r>
                  </m:oMath>
                </a14:m>
                <a:r>
                  <a:rPr lang="en-US" dirty="0">
                    <a:latin typeface="Times New Roman" panose="02020603050405020304" pitchFamily="18" charset="0"/>
                    <a:cs typeface="Times New Roman" panose="02020603050405020304" pitchFamily="18" charset="0"/>
                  </a:rPr>
                  <a:t> is attached to a pivot on one end and is held horizontally at the free end.  The rod is released from rest and allowed to fall.</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initial angular acceleration of the rod?</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translational acceleration of the pivot, the center-of-mass of the rod, and the tip of the rod farthest from the pivot.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 what distance from the pivot is the translational acceleration equal to </a:t>
                </a:r>
                <a14:m>
                  <m:oMath xmlns:m="http://schemas.openxmlformats.org/officeDocument/2006/math">
                    <m:r>
                      <a:rPr lang="en-US" b="0" i="1" smtClean="0">
                        <a:latin typeface="Cambria Math" panose="02040503050406030204" pitchFamily="18" charset="0"/>
                      </a:rPr>
                      <m:t>𝑔</m:t>
                    </m:r>
                  </m:oMath>
                </a14:m>
                <a:r>
                  <a:rPr lang="en-US" dirty="0">
                    <a:latin typeface="Times New Roman" panose="02020603050405020304" pitchFamily="18" charset="0"/>
                    <a:cs typeface="Times New Roman" panose="02020603050405020304" pitchFamily="18" charset="0"/>
                  </a:rPr>
                  <a:t>?</a:t>
                </a:r>
              </a:p>
            </p:txBody>
          </p:sp>
        </mc:Choice>
        <mc:Fallback xmlns="">
          <p:sp>
            <p:nvSpPr>
              <p:cNvPr id="6" name="TextBox 5">
                <a:extLst>
                  <a:ext uri="{FF2B5EF4-FFF2-40B4-BE49-F238E27FC236}">
                    <a16:creationId xmlns:a16="http://schemas.microsoft.com/office/drawing/2014/main" id="{325B50D8-566B-5003-BAE9-6370E954BF38}"/>
                  </a:ext>
                </a:extLst>
              </p:cNvPr>
              <p:cNvSpPr txBox="1">
                <a:spLocks noRot="1" noChangeAspect="1" noMove="1" noResize="1" noEditPoints="1" noAdjustHandles="1" noChangeArrowheads="1" noChangeShapeType="1" noTextEdit="1"/>
              </p:cNvSpPr>
              <p:nvPr/>
            </p:nvSpPr>
            <p:spPr>
              <a:xfrm>
                <a:off x="250853" y="2064887"/>
                <a:ext cx="6726890" cy="3139321"/>
              </a:xfrm>
              <a:prstGeom prst="rect">
                <a:avLst/>
              </a:prstGeom>
              <a:blipFill>
                <a:blip r:embed="rId3"/>
                <a:stretch>
                  <a:fillRect l="-753" t="-806" r="-753" b="-201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7CE0CA9A-A58B-2B28-0B7F-BBBBB69789CE}"/>
              </a:ext>
            </a:extLst>
          </p:cNvPr>
          <p:cNvSpPr txBox="1"/>
          <p:nvPr/>
        </p:nvSpPr>
        <p:spPr>
          <a:xfrm>
            <a:off x="250853" y="178025"/>
            <a:ext cx="63927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Rotational Dynamics</a:t>
            </a:r>
          </a:p>
        </p:txBody>
      </p:sp>
    </p:spTree>
    <p:extLst>
      <p:ext uri="{BB962C8B-B14F-4D97-AF65-F5344CB8AC3E}">
        <p14:creationId xmlns:p14="http://schemas.microsoft.com/office/powerpoint/2010/main" val="99227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051F0E-D0FB-8992-D326-1098FD4A1375}"/>
              </a:ext>
            </a:extLst>
          </p:cNvPr>
          <p:cNvSpPr txBox="1"/>
          <p:nvPr/>
        </p:nvSpPr>
        <p:spPr>
          <a:xfrm>
            <a:off x="250853" y="178025"/>
            <a:ext cx="63927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Rotational Dynamics</a:t>
            </a:r>
          </a:p>
        </p:txBody>
      </p:sp>
      <p:sp>
        <p:nvSpPr>
          <p:cNvPr id="2" name="Rectangle 1">
            <a:extLst>
              <a:ext uri="{FF2B5EF4-FFF2-40B4-BE49-F238E27FC236}">
                <a16:creationId xmlns:a16="http://schemas.microsoft.com/office/drawing/2014/main" id="{6D80FF23-10DB-6CC5-A3AE-1064B8C69178}"/>
              </a:ext>
            </a:extLst>
          </p:cNvPr>
          <p:cNvSpPr/>
          <p:nvPr/>
        </p:nvSpPr>
        <p:spPr>
          <a:xfrm>
            <a:off x="338710" y="850572"/>
            <a:ext cx="124264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Example 5:</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DD8D487-E291-6810-4F02-3AA0F50B13FE}"/>
                  </a:ext>
                </a:extLst>
              </p:cNvPr>
              <p:cNvSpPr/>
              <p:nvPr/>
            </p:nvSpPr>
            <p:spPr>
              <a:xfrm>
                <a:off x="338709" y="1405678"/>
                <a:ext cx="11343417" cy="3161250"/>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We’re in a position now to talk about why objects roll.  Consider several objects (a ring (a hoop), a solid cylinder, and a solid ball) each of mass </a:t>
                </a:r>
                <a14:m>
                  <m:oMath xmlns:m="http://schemas.openxmlformats.org/officeDocument/2006/math">
                    <m:r>
                      <a:rPr lang="en-US" i="1" smtClean="0">
                        <a:latin typeface="Cambria Math" panose="02040503050406030204" pitchFamily="18" charset="0"/>
                        <a:cs typeface="Times New Roman" panose="02020603050405020304" pitchFamily="18" charset="0"/>
                      </a:rPr>
                      <m:t>𝑚</m:t>
                    </m:r>
                    <m:r>
                      <a:rPr lang="en-US"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and equal radii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h𝑜𝑜𝑝</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𝑐𝑦𝑙𝑖𝑛𝑑𝑒𝑟</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𝑏𝑎𝑙𝑙</m:t>
                        </m:r>
                      </m:sub>
                    </m:sSub>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𝑟</m:t>
                    </m:r>
                  </m:oMath>
                </a14:m>
                <a:r>
                  <a:rPr lang="en-US" dirty="0">
                    <a:latin typeface="Times New Roman" panose="02020603050405020304" pitchFamily="18" charset="0"/>
                    <a:cs typeface="Times New Roman" panose="02020603050405020304" pitchFamily="18" charset="0"/>
                  </a:rPr>
                  <a:t>.   All the objects are placed on an incline (oriented at an angle of inclination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 measured with respect to the horizontal) and released from rest both translationally and rotationally.  Static friction between the object and the ramp is responsible for the rolling motion of the object, due to a torque created about the center-of-mass of the object.  If it were not for friction, there would be no motion except for sliding down the incline by the object.  We need friction to cause the object to turn on its axis.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expression for the acceleration of each of the objects?</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speed of each of the objects at the bottom of the incline if each object starts from rest and covers a distance </a:t>
                </a:r>
                <a14:m>
                  <m:oMath xmlns:m="http://schemas.openxmlformats.org/officeDocument/2006/math">
                    <m:r>
                      <a:rPr lang="en-US" b="0" i="1" smtClean="0">
                        <a:latin typeface="Cambria Math" panose="02040503050406030204" pitchFamily="18" charset="0"/>
                        <a:cs typeface="Times New Roman" panose="02020603050405020304" pitchFamily="18" charset="0"/>
                      </a:rPr>
                      <m:t>𝑑</m:t>
                    </m:r>
                  </m:oMath>
                </a14:m>
                <a:r>
                  <a:rPr lang="en-US" dirty="0">
                    <a:latin typeface="Times New Roman" panose="02020603050405020304" pitchFamily="18" charset="0"/>
                    <a:cs typeface="Times New Roman" panose="02020603050405020304" pitchFamily="18" charset="0"/>
                  </a:rPr>
                  <a:t> along the incline.  Do this using forces and then using energy.</a:t>
                </a:r>
              </a:p>
            </p:txBody>
          </p:sp>
        </mc:Choice>
        <mc:Fallback xmlns="">
          <p:sp>
            <p:nvSpPr>
              <p:cNvPr id="3" name="Rectangle 2">
                <a:extLst>
                  <a:ext uri="{FF2B5EF4-FFF2-40B4-BE49-F238E27FC236}">
                    <a16:creationId xmlns:a16="http://schemas.microsoft.com/office/drawing/2014/main" id="{FDD8D487-E291-6810-4F02-3AA0F50B13FE}"/>
                  </a:ext>
                </a:extLst>
              </p:cNvPr>
              <p:cNvSpPr>
                <a:spLocks noRot="1" noChangeAspect="1" noMove="1" noResize="1" noEditPoints="1" noAdjustHandles="1" noChangeArrowheads="1" noChangeShapeType="1" noTextEdit="1"/>
              </p:cNvSpPr>
              <p:nvPr/>
            </p:nvSpPr>
            <p:spPr>
              <a:xfrm>
                <a:off x="338709" y="1405678"/>
                <a:ext cx="11343417" cy="3161250"/>
              </a:xfrm>
              <a:prstGeom prst="rect">
                <a:avLst/>
              </a:prstGeom>
              <a:blipFill>
                <a:blip r:embed="rId2"/>
                <a:stretch>
                  <a:fillRect l="-447" t="-800" r="-559" b="-2000"/>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E406CD3-9A28-4BD3-009F-FB2D64280002}"/>
              </a:ext>
            </a:extLst>
          </p:cNvPr>
          <p:cNvGrpSpPr/>
          <p:nvPr/>
        </p:nvGrpSpPr>
        <p:grpSpPr>
          <a:xfrm>
            <a:off x="5650761" y="4752702"/>
            <a:ext cx="4256298" cy="1927273"/>
            <a:chOff x="3169177" y="4736286"/>
            <a:chExt cx="4256298" cy="1927273"/>
          </a:xfrm>
        </p:grpSpPr>
        <p:sp>
          <p:nvSpPr>
            <p:cNvPr id="6" name="Right Triangle 5">
              <a:extLst>
                <a:ext uri="{FF2B5EF4-FFF2-40B4-BE49-F238E27FC236}">
                  <a16:creationId xmlns:a16="http://schemas.microsoft.com/office/drawing/2014/main" id="{0BC00AE9-DC5C-98A3-6732-1305C2C2D7F4}"/>
                </a:ext>
              </a:extLst>
            </p:cNvPr>
            <p:cNvSpPr/>
            <p:nvPr/>
          </p:nvSpPr>
          <p:spPr>
            <a:xfrm>
              <a:off x="3169177" y="4824249"/>
              <a:ext cx="3899338" cy="1839310"/>
            </a:xfrm>
            <a:prstGeom prst="r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Brace 6">
              <a:extLst>
                <a:ext uri="{FF2B5EF4-FFF2-40B4-BE49-F238E27FC236}">
                  <a16:creationId xmlns:a16="http://schemas.microsoft.com/office/drawing/2014/main" id="{E33FC5A0-D769-1B30-619D-CAF5AA9B7A21}"/>
                </a:ext>
              </a:extLst>
            </p:cNvPr>
            <p:cNvSpPr/>
            <p:nvPr/>
          </p:nvSpPr>
          <p:spPr>
            <a:xfrm rot="7147638" flipH="1">
              <a:off x="5816211" y="4257384"/>
              <a:ext cx="245489" cy="297303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12813F4-CEB0-8646-4216-E3985DD09429}"/>
                    </a:ext>
                  </a:extLst>
                </p:cNvPr>
                <p:cNvSpPr txBox="1"/>
                <p:nvPr/>
              </p:nvSpPr>
              <p:spPr>
                <a:xfrm>
                  <a:off x="6030295" y="5466904"/>
                  <a:ext cx="1932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US" dirty="0"/>
                </a:p>
              </p:txBody>
            </p:sp>
          </mc:Choice>
          <mc:Fallback xmlns="">
            <p:sp>
              <p:nvSpPr>
                <p:cNvPr id="31" name="TextBox 30">
                  <a:extLst>
                    <a:ext uri="{FF2B5EF4-FFF2-40B4-BE49-F238E27FC236}">
                      <a16:creationId xmlns:a16="http://schemas.microsoft.com/office/drawing/2014/main" id="{166B24A7-5959-994B-A13B-47E1BE8419B3}"/>
                    </a:ext>
                  </a:extLst>
                </p:cNvPr>
                <p:cNvSpPr txBox="1">
                  <a:spLocks noRot="1" noChangeAspect="1" noMove="1" noResize="1" noEditPoints="1" noAdjustHandles="1" noChangeArrowheads="1" noChangeShapeType="1" noTextEdit="1"/>
                </p:cNvSpPr>
                <p:nvPr/>
              </p:nvSpPr>
              <p:spPr>
                <a:xfrm>
                  <a:off x="6030295" y="5466904"/>
                  <a:ext cx="193258" cy="276999"/>
                </a:xfrm>
                <a:prstGeom prst="rect">
                  <a:avLst/>
                </a:prstGeom>
                <a:blipFill>
                  <a:blip r:embed="rId3"/>
                  <a:stretch>
                    <a:fillRect l="-33333" r="-26667" b="-4348"/>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DC229428-821A-412B-F1B4-3CA61E62E52C}"/>
                </a:ext>
              </a:extLst>
            </p:cNvPr>
            <p:cNvSpPr/>
            <p:nvPr/>
          </p:nvSpPr>
          <p:spPr>
            <a:xfrm>
              <a:off x="3960564" y="4736286"/>
              <a:ext cx="620111" cy="553789"/>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534EB0A8-FDD7-53AE-D612-895A7A4A5190}"/>
                </a:ext>
              </a:extLst>
            </p:cNvPr>
            <p:cNvCxnSpPr>
              <a:endCxn id="9" idx="0"/>
            </p:cNvCxnSpPr>
            <p:nvPr/>
          </p:nvCxnSpPr>
          <p:spPr>
            <a:xfrm flipV="1">
              <a:off x="4270619" y="4736286"/>
              <a:ext cx="1" cy="276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EB5381A-4F04-B1D4-B2B5-36EB246916A6}"/>
                    </a:ext>
                  </a:extLst>
                </p:cNvPr>
                <p:cNvSpPr txBox="1"/>
                <p:nvPr/>
              </p:nvSpPr>
              <p:spPr>
                <a:xfrm>
                  <a:off x="3990173" y="4867817"/>
                  <a:ext cx="2508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36" name="TextBox 35">
                  <a:extLst>
                    <a:ext uri="{FF2B5EF4-FFF2-40B4-BE49-F238E27FC236}">
                      <a16:creationId xmlns:a16="http://schemas.microsoft.com/office/drawing/2014/main" id="{06AA3F57-FE42-1A46-A4CE-13AD91BD0447}"/>
                    </a:ext>
                  </a:extLst>
                </p:cNvPr>
                <p:cNvSpPr txBox="1">
                  <a:spLocks noRot="1" noChangeAspect="1" noMove="1" noResize="1" noEditPoints="1" noAdjustHandles="1" noChangeArrowheads="1" noChangeShapeType="1" noTextEdit="1"/>
                </p:cNvSpPr>
                <p:nvPr/>
              </p:nvSpPr>
              <p:spPr>
                <a:xfrm>
                  <a:off x="3990173" y="4867817"/>
                  <a:ext cx="250838" cy="276999"/>
                </a:xfrm>
                <a:prstGeom prst="rect">
                  <a:avLst/>
                </a:prstGeom>
                <a:blipFill>
                  <a:blip r:embed="rId4"/>
                  <a:stretch>
                    <a:fillRect l="-9524" r="-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D62E1EA-77E2-AFA8-26F4-3710CC3AF5AD}"/>
                    </a:ext>
                  </a:extLst>
                </p:cNvPr>
                <p:cNvSpPr txBox="1"/>
                <p:nvPr/>
              </p:nvSpPr>
              <p:spPr>
                <a:xfrm>
                  <a:off x="4312554" y="4739912"/>
                  <a:ext cx="1669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oMath>
                    </m:oMathPara>
                  </a14:m>
                  <a:endParaRPr lang="en-US" dirty="0"/>
                </a:p>
              </p:txBody>
            </p:sp>
          </mc:Choice>
          <mc:Fallback xmlns="">
            <p:sp>
              <p:nvSpPr>
                <p:cNvPr id="37" name="TextBox 36">
                  <a:extLst>
                    <a:ext uri="{FF2B5EF4-FFF2-40B4-BE49-F238E27FC236}">
                      <a16:creationId xmlns:a16="http://schemas.microsoft.com/office/drawing/2014/main" id="{C58099CB-597A-C640-8422-ED8355930BFD}"/>
                    </a:ext>
                  </a:extLst>
                </p:cNvPr>
                <p:cNvSpPr txBox="1">
                  <a:spLocks noRot="1" noChangeAspect="1" noMove="1" noResize="1" noEditPoints="1" noAdjustHandles="1" noChangeArrowheads="1" noChangeShapeType="1" noTextEdit="1"/>
                </p:cNvSpPr>
                <p:nvPr/>
              </p:nvSpPr>
              <p:spPr>
                <a:xfrm>
                  <a:off x="4312554" y="4739912"/>
                  <a:ext cx="166969" cy="276999"/>
                </a:xfrm>
                <a:prstGeom prst="rect">
                  <a:avLst/>
                </a:prstGeom>
                <a:blipFill>
                  <a:blip r:embed="rId5"/>
                  <a:stretch>
                    <a:fillRect l="-21429" r="-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0AADE94-B1D8-D0E8-45DC-82CE61550914}"/>
                    </a:ext>
                  </a:extLst>
                </p:cNvPr>
                <p:cNvSpPr txBox="1"/>
                <p:nvPr/>
              </p:nvSpPr>
              <p:spPr>
                <a:xfrm>
                  <a:off x="6223553" y="6378621"/>
                  <a:ext cx="1894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38" name="TextBox 37">
                  <a:extLst>
                    <a:ext uri="{FF2B5EF4-FFF2-40B4-BE49-F238E27FC236}">
                      <a16:creationId xmlns:a16="http://schemas.microsoft.com/office/drawing/2014/main" id="{8A37DD69-53C4-C846-9118-02468372549F}"/>
                    </a:ext>
                  </a:extLst>
                </p:cNvPr>
                <p:cNvSpPr txBox="1">
                  <a:spLocks noRot="1" noChangeAspect="1" noMove="1" noResize="1" noEditPoints="1" noAdjustHandles="1" noChangeArrowheads="1" noChangeShapeType="1" noTextEdit="1"/>
                </p:cNvSpPr>
                <p:nvPr/>
              </p:nvSpPr>
              <p:spPr>
                <a:xfrm>
                  <a:off x="6223553" y="6378621"/>
                  <a:ext cx="189475" cy="276999"/>
                </a:xfrm>
                <a:prstGeom prst="rect">
                  <a:avLst/>
                </a:prstGeom>
                <a:blipFill>
                  <a:blip r:embed="rId6"/>
                  <a:stretch>
                    <a:fillRect l="-18750" r="-18750" b="-4348"/>
                  </a:stretch>
                </a:blipFill>
              </p:spPr>
              <p:txBody>
                <a:bodyPr/>
                <a:lstStyle/>
                <a:p>
                  <a:r>
                    <a:rPr lang="en-US">
                      <a:noFill/>
                    </a:rPr>
                    <a:t> </a:t>
                  </a:r>
                </a:p>
              </p:txBody>
            </p:sp>
          </mc:Fallback>
        </mc:AlternateContent>
      </p:grpSp>
      <p:sp>
        <p:nvSpPr>
          <p:cNvPr id="14" name="Rectangle 13">
            <a:extLst>
              <a:ext uri="{FF2B5EF4-FFF2-40B4-BE49-F238E27FC236}">
                <a16:creationId xmlns:a16="http://schemas.microsoft.com/office/drawing/2014/main" id="{BFDA1723-2CC0-94ED-AB30-A7E192AF3557}"/>
              </a:ext>
            </a:extLst>
          </p:cNvPr>
          <p:cNvSpPr/>
          <p:nvPr/>
        </p:nvSpPr>
        <p:spPr>
          <a:xfrm>
            <a:off x="338709" y="4699566"/>
            <a:ext cx="4972388" cy="1200329"/>
          </a:xfrm>
          <a:prstGeom prst="rect">
            <a:avLst/>
          </a:prstGeom>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order of arrival of the objects at the bottom of the incline?  Which gets there first, second and third?  Or do they all get there at the same time?</a:t>
            </a:r>
            <a:endParaRPr lang="en-US" dirty="0"/>
          </a:p>
        </p:txBody>
      </p:sp>
    </p:spTree>
    <p:extLst>
      <p:ext uri="{BB962C8B-B14F-4D97-AF65-F5344CB8AC3E}">
        <p14:creationId xmlns:p14="http://schemas.microsoft.com/office/powerpoint/2010/main" val="279799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AF79813-FD80-DCAE-FC35-27F542DC14E6}"/>
                  </a:ext>
                </a:extLst>
              </p:cNvPr>
              <p:cNvSpPr txBox="1"/>
              <p:nvPr/>
            </p:nvSpPr>
            <p:spPr>
              <a:xfrm>
                <a:off x="268941" y="1307557"/>
                <a:ext cx="7193723" cy="5355312"/>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The expressions that we’ve been using for the moment of inertia of various objects in solving problems we’ve taken </a:t>
                </a:r>
                <a:r>
                  <a:rPr lang="en-US">
                    <a:latin typeface="Times New Roman" panose="02020603050405020304" pitchFamily="18" charset="0"/>
                    <a:cs typeface="Times New Roman" panose="02020603050405020304" pitchFamily="18" charset="0"/>
                  </a:rPr>
                  <a:t>from Table 7.1 in KJF. </a:t>
                </a:r>
                <a:r>
                  <a:rPr lang="en-US" dirty="0">
                    <a:latin typeface="Times New Roman" panose="02020603050405020304" pitchFamily="18" charset="0"/>
                    <a:cs typeface="Times New Roman" panose="02020603050405020304" pitchFamily="18" charset="0"/>
                  </a:rPr>
                  <a:t>These moments of inertia are experimentally determined.  To experimentally determine the moment of inertia of an object, we use this apparatus on the right.  Here, we’ll determine an expression for the moment of inertia of a disk.  Consider a disk of radius </a:t>
                </a:r>
                <a14:m>
                  <m:oMath xmlns:m="http://schemas.openxmlformats.org/officeDocument/2006/math">
                    <m:r>
                      <a:rPr lang="en-US" b="0" i="1" smtClean="0">
                        <a:latin typeface="Cambria Math" panose="02040503050406030204" pitchFamily="18" charset="0"/>
                      </a:rPr>
                      <m:t>𝑅</m:t>
                    </m:r>
                  </m:oMath>
                </a14:m>
                <a:r>
                  <a:rPr lang="en-US" dirty="0">
                    <a:latin typeface="Times New Roman" panose="02020603050405020304" pitchFamily="18" charset="0"/>
                    <a:cs typeface="Times New Roman" panose="02020603050405020304" pitchFamily="18" charset="0"/>
                  </a:rPr>
                  <a:t> and mass </a:t>
                </a:r>
                <a14:m>
                  <m:oMath xmlns:m="http://schemas.openxmlformats.org/officeDocument/2006/math">
                    <m:r>
                      <a:rPr lang="en-US" b="0" i="1" smtClean="0">
                        <a:latin typeface="Cambria Math" panose="02040503050406030204" pitchFamily="18" charset="0"/>
                      </a:rPr>
                      <m:t>𝑀</m:t>
                    </m:r>
                  </m:oMath>
                </a14:m>
                <a:r>
                  <a:rPr lang="en-US" dirty="0">
                    <a:latin typeface="Times New Roman" panose="02020603050405020304" pitchFamily="18" charset="0"/>
                    <a:cs typeface="Times New Roman" panose="02020603050405020304" pitchFamily="18" charset="0"/>
                  </a:rPr>
                  <a:t> mounted on a frictionless axle.  A light string is wound around the three-stage spool and let the spool around which the string is wound has a radius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𝑠</m:t>
                        </m:r>
                      </m:sub>
                    </m:sSub>
                  </m:oMath>
                </a14:m>
                <a:r>
                  <a:rPr lang="en-US" dirty="0">
                    <a:latin typeface="Times New Roman" panose="02020603050405020304" pitchFamily="18" charset="0"/>
                    <a:cs typeface="Times New Roman" panose="02020603050405020304" pitchFamily="18" charset="0"/>
                  </a:rPr>
                  <a:t>.  A set of masses are used to create different torques about the spool.  Each separate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h</m:t>
                        </m:r>
                      </m:sub>
                    </m:sSub>
                  </m:oMath>
                </a14:m>
                <a:r>
                  <a:rPr lang="en-US" dirty="0">
                    <a:latin typeface="Times New Roman" panose="02020603050405020304" pitchFamily="18" charset="0"/>
                    <a:cs typeface="Times New Roman" panose="02020603050405020304" pitchFamily="18" charset="0"/>
                  </a:rPr>
                  <a:t>) is attached to the free end of the string and is released from rest.  Each hanging mass on the end of the sting falls through a height </a:t>
                </a:r>
                <a14:m>
                  <m:oMath xmlns:m="http://schemas.openxmlformats.org/officeDocument/2006/math">
                    <m:r>
                      <a:rPr lang="en-US" b="0" i="1" smtClean="0">
                        <a:latin typeface="Cambria Math" panose="02040503050406030204" pitchFamily="18" charset="0"/>
                      </a:rPr>
                      <m:t>𝑦</m:t>
                    </m:r>
                  </m:oMath>
                </a14:m>
                <a:r>
                  <a:rPr lang="en-US" dirty="0">
                    <a:latin typeface="Times New Roman" panose="02020603050405020304" pitchFamily="18" charset="0"/>
                    <a:cs typeface="Times New Roman" panose="02020603050405020304" pitchFamily="18" charset="0"/>
                  </a:rPr>
                  <a:t>.  The pulley in the system is considered massless (or at least so much less in mass than any other mass in the system).</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Using the forces and torques that act in the system, what is the expression for the moment of inertia of the disk?</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Using energy ideas, determine an expression for the moment of inertia of the disk.</a:t>
                </a:r>
              </a:p>
            </p:txBody>
          </p:sp>
        </mc:Choice>
        <mc:Fallback xmlns="">
          <p:sp>
            <p:nvSpPr>
              <p:cNvPr id="4" name="TextBox 3">
                <a:extLst>
                  <a:ext uri="{FF2B5EF4-FFF2-40B4-BE49-F238E27FC236}">
                    <a16:creationId xmlns:a16="http://schemas.microsoft.com/office/drawing/2014/main" id="{6AF79813-FD80-DCAE-FC35-27F542DC14E6}"/>
                  </a:ext>
                </a:extLst>
              </p:cNvPr>
              <p:cNvSpPr txBox="1">
                <a:spLocks noRot="1" noChangeAspect="1" noMove="1" noResize="1" noEditPoints="1" noAdjustHandles="1" noChangeArrowheads="1" noChangeShapeType="1" noTextEdit="1"/>
              </p:cNvSpPr>
              <p:nvPr/>
            </p:nvSpPr>
            <p:spPr>
              <a:xfrm>
                <a:off x="268941" y="1307557"/>
                <a:ext cx="7193723" cy="5355312"/>
              </a:xfrm>
              <a:prstGeom prst="rect">
                <a:avLst/>
              </a:prstGeom>
              <a:blipFill>
                <a:blip r:embed="rId2"/>
                <a:stretch>
                  <a:fillRect l="-705" t="-473" r="-705" b="-709"/>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A9C5403B-49C8-502C-802B-7A3C78DB2C65}"/>
              </a:ext>
            </a:extLst>
          </p:cNvPr>
          <p:cNvGrpSpPr/>
          <p:nvPr/>
        </p:nvGrpSpPr>
        <p:grpSpPr>
          <a:xfrm>
            <a:off x="7423311" y="1468355"/>
            <a:ext cx="4421449" cy="4046591"/>
            <a:chOff x="7423311" y="1468355"/>
            <a:chExt cx="4421449" cy="4046591"/>
          </a:xfrm>
        </p:grpSpPr>
        <p:grpSp>
          <p:nvGrpSpPr>
            <p:cNvPr id="6" name="Group 5">
              <a:extLst>
                <a:ext uri="{FF2B5EF4-FFF2-40B4-BE49-F238E27FC236}">
                  <a16:creationId xmlns:a16="http://schemas.microsoft.com/office/drawing/2014/main" id="{D3ACA6F4-183A-8E83-956A-0ADC63EE0C64}"/>
                </a:ext>
              </a:extLst>
            </p:cNvPr>
            <p:cNvGrpSpPr/>
            <p:nvPr/>
          </p:nvGrpSpPr>
          <p:grpSpPr>
            <a:xfrm>
              <a:off x="7423311" y="1468355"/>
              <a:ext cx="4421449" cy="3163189"/>
              <a:chOff x="6983473" y="891252"/>
              <a:chExt cx="4421449" cy="3163189"/>
            </a:xfrm>
          </p:grpSpPr>
          <p:grpSp>
            <p:nvGrpSpPr>
              <p:cNvPr id="15" name="Group 14">
                <a:extLst>
                  <a:ext uri="{FF2B5EF4-FFF2-40B4-BE49-F238E27FC236}">
                    <a16:creationId xmlns:a16="http://schemas.microsoft.com/office/drawing/2014/main" id="{3E425E43-0303-E8CC-EDF9-EA88EC794191}"/>
                  </a:ext>
                </a:extLst>
              </p:cNvPr>
              <p:cNvGrpSpPr/>
              <p:nvPr/>
            </p:nvGrpSpPr>
            <p:grpSpPr>
              <a:xfrm>
                <a:off x="6983473" y="891252"/>
                <a:ext cx="4421449" cy="2832307"/>
                <a:chOff x="6983473" y="891252"/>
                <a:chExt cx="4421449" cy="2832307"/>
              </a:xfrm>
            </p:grpSpPr>
            <p:pic>
              <p:nvPicPr>
                <p:cNvPr id="17" name="Picture 16">
                  <a:extLst>
                    <a:ext uri="{FF2B5EF4-FFF2-40B4-BE49-F238E27FC236}">
                      <a16:creationId xmlns:a16="http://schemas.microsoft.com/office/drawing/2014/main" id="{914C3656-EE5B-832F-E942-9F65B90A6A7D}"/>
                    </a:ext>
                  </a:extLst>
                </p:cNvPr>
                <p:cNvPicPr>
                  <a:picLocks noChangeAspect="1"/>
                </p:cNvPicPr>
                <p:nvPr/>
              </p:nvPicPr>
              <p:blipFill>
                <a:blip r:embed="rId3"/>
                <a:stretch>
                  <a:fillRect/>
                </a:stretch>
              </p:blipFill>
              <p:spPr>
                <a:xfrm>
                  <a:off x="6983473" y="1099023"/>
                  <a:ext cx="4421449" cy="2624536"/>
                </a:xfrm>
                <a:prstGeom prst="rect">
                  <a:avLst/>
                </a:prstGeom>
              </p:spPr>
            </p:pic>
            <p:sp>
              <p:nvSpPr>
                <p:cNvPr id="18" name="Rectangle 17">
                  <a:extLst>
                    <a:ext uri="{FF2B5EF4-FFF2-40B4-BE49-F238E27FC236}">
                      <a16:creationId xmlns:a16="http://schemas.microsoft.com/office/drawing/2014/main" id="{CB035A95-2A5D-530A-9836-AF168158C97C}"/>
                    </a:ext>
                  </a:extLst>
                </p:cNvPr>
                <p:cNvSpPr/>
                <p:nvPr/>
              </p:nvSpPr>
              <p:spPr>
                <a:xfrm>
                  <a:off x="7535119" y="891252"/>
                  <a:ext cx="1713053" cy="532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CB27C7C3-21F3-64B0-5718-9552E7675221}"/>
                  </a:ext>
                </a:extLst>
              </p:cNvPr>
              <p:cNvSpPr/>
              <p:nvPr/>
            </p:nvSpPr>
            <p:spPr>
              <a:xfrm>
                <a:off x="7230319" y="3592776"/>
                <a:ext cx="3534137" cy="461665"/>
              </a:xfrm>
              <a:prstGeom prst="rect">
                <a:avLst/>
              </a:prstGeom>
            </p:spPr>
            <p:txBody>
              <a:bodyPr wrap="square">
                <a:spAutoFit/>
              </a:bodyPr>
              <a:lstStyle/>
              <a:p>
                <a:r>
                  <a:rPr lang="en-US" sz="800" dirty="0">
                    <a:latin typeface="Times New Roman" panose="02020603050405020304" pitchFamily="18" charset="0"/>
                    <a:cs typeface="Times New Roman" panose="02020603050405020304" pitchFamily="18" charset="0"/>
                  </a:rPr>
                  <a:t>https://</a:t>
                </a:r>
                <a:r>
                  <a:rPr lang="en-US" sz="800" dirty="0" err="1">
                    <a:latin typeface="Times New Roman" panose="02020603050405020304" pitchFamily="18" charset="0"/>
                    <a:cs typeface="Times New Roman" panose="02020603050405020304" pitchFamily="18" charset="0"/>
                  </a:rPr>
                  <a:t>www.chegg.com</a:t>
                </a:r>
                <a:r>
                  <a:rPr lang="en-US" sz="800" dirty="0">
                    <a:latin typeface="Times New Roman" panose="02020603050405020304" pitchFamily="18" charset="0"/>
                    <a:cs typeface="Times New Roman" panose="02020603050405020304" pitchFamily="18" charset="0"/>
                  </a:rPr>
                  <a:t>/homework-help/questions-and-answers/draw-side-view-equipment-draw-velocity-acceleration-vectors-weight-add-tangential-velocity-q24579747</a:t>
                </a:r>
              </a:p>
            </p:txBody>
          </p:sp>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C2F7295-5EEF-643A-BCCF-68E9EA75DDF9}"/>
                    </a:ext>
                  </a:extLst>
                </p:cNvPr>
                <p:cNvSpPr/>
                <p:nvPr/>
              </p:nvSpPr>
              <p:spPr>
                <a:xfrm>
                  <a:off x="11087694" y="3800547"/>
                  <a:ext cx="5495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h</m:t>
                            </m:r>
                          </m:sub>
                        </m:sSub>
                      </m:oMath>
                    </m:oMathPara>
                  </a14:m>
                  <a:endParaRPr lang="en-US" dirty="0"/>
                </a:p>
              </p:txBody>
            </p:sp>
          </mc:Choice>
          <mc:Fallback xmlns="">
            <p:sp>
              <p:nvSpPr>
                <p:cNvPr id="25" name="Rectangle 24">
                  <a:extLst>
                    <a:ext uri="{FF2B5EF4-FFF2-40B4-BE49-F238E27FC236}">
                      <a16:creationId xmlns:a16="http://schemas.microsoft.com/office/drawing/2014/main" id="{FF0CF13A-63EE-F14E-9A1D-C44EFD82EEBA}"/>
                    </a:ext>
                  </a:extLst>
                </p:cNvPr>
                <p:cNvSpPr>
                  <a:spLocks noRot="1" noChangeAspect="1" noMove="1" noResize="1" noEditPoints="1" noAdjustHandles="1" noChangeArrowheads="1" noChangeShapeType="1" noTextEdit="1"/>
                </p:cNvSpPr>
                <p:nvPr/>
              </p:nvSpPr>
              <p:spPr>
                <a:xfrm>
                  <a:off x="11087694" y="3800547"/>
                  <a:ext cx="549573" cy="369332"/>
                </a:xfrm>
                <a:prstGeom prst="rect">
                  <a:avLst/>
                </a:prstGeom>
                <a:blipFill>
                  <a:blip r:embed="rId4"/>
                  <a:stretch>
                    <a:fillRect/>
                  </a:stretch>
                </a:blipFill>
              </p:spPr>
              <p:txBody>
                <a:bodyPr/>
                <a:lstStyle/>
                <a:p>
                  <a:r>
                    <a:rPr lang="en-US">
                      <a:noFill/>
                    </a:rPr>
                    <a:t> </a:t>
                  </a:r>
                </a:p>
              </p:txBody>
            </p:sp>
          </mc:Fallback>
        </mc:AlternateContent>
        <p:sp>
          <p:nvSpPr>
            <p:cNvPr id="8" name="Right Brace 7">
              <a:extLst>
                <a:ext uri="{FF2B5EF4-FFF2-40B4-BE49-F238E27FC236}">
                  <a16:creationId xmlns:a16="http://schemas.microsoft.com/office/drawing/2014/main" id="{D4018601-0FF8-4556-DDE0-768BD9CF8666}"/>
                </a:ext>
              </a:extLst>
            </p:cNvPr>
            <p:cNvSpPr/>
            <p:nvPr/>
          </p:nvSpPr>
          <p:spPr>
            <a:xfrm>
              <a:off x="11174280" y="4195432"/>
              <a:ext cx="173620" cy="131951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88B61B5-A73A-BB49-080F-6464A54DF087}"/>
                    </a:ext>
                  </a:extLst>
                </p:cNvPr>
                <p:cNvSpPr/>
                <p:nvPr/>
              </p:nvSpPr>
              <p:spPr>
                <a:xfrm>
                  <a:off x="11265883" y="4670523"/>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US" dirty="0"/>
                </a:p>
              </p:txBody>
            </p:sp>
          </mc:Choice>
          <mc:Fallback xmlns="">
            <p:sp>
              <p:nvSpPr>
                <p:cNvPr id="27" name="Rectangle 26">
                  <a:extLst>
                    <a:ext uri="{FF2B5EF4-FFF2-40B4-BE49-F238E27FC236}">
                      <a16:creationId xmlns:a16="http://schemas.microsoft.com/office/drawing/2014/main" id="{A9CBF7CC-D3F9-F74A-9485-74A9877E0838}"/>
                    </a:ext>
                  </a:extLst>
                </p:cNvPr>
                <p:cNvSpPr>
                  <a:spLocks noRot="1" noChangeAspect="1" noMove="1" noResize="1" noEditPoints="1" noAdjustHandles="1" noChangeArrowheads="1" noChangeShapeType="1" noTextEdit="1"/>
                </p:cNvSpPr>
                <p:nvPr/>
              </p:nvSpPr>
              <p:spPr>
                <a:xfrm>
                  <a:off x="11265883" y="4670523"/>
                  <a:ext cx="371384" cy="369332"/>
                </a:xfrm>
                <a:prstGeom prst="rect">
                  <a:avLst/>
                </a:prstGeom>
                <a:blipFill>
                  <a:blip r:embed="rId5"/>
                  <a:stretch>
                    <a:fillRect b="-3333"/>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E842C9A5-393A-47AC-B174-E65E2EBA3A87}"/>
                </a:ext>
              </a:extLst>
            </p:cNvPr>
            <p:cNvCxnSpPr/>
            <p:nvPr/>
          </p:nvCxnSpPr>
          <p:spPr>
            <a:xfrm>
              <a:off x="8553691" y="2106592"/>
              <a:ext cx="64818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70055306-AC71-1722-9651-CC4F70288F83}"/>
                    </a:ext>
                  </a:extLst>
                </p:cNvPr>
                <p:cNvSpPr/>
                <p:nvPr/>
              </p:nvSpPr>
              <p:spPr>
                <a:xfrm>
                  <a:off x="8877782" y="1796899"/>
                  <a:ext cx="3917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F0"/>
                            </a:solidFill>
                            <a:latin typeface="Cambria Math" panose="02040503050406030204" pitchFamily="18" charset="0"/>
                          </a:rPr>
                          <m:t>𝑅</m:t>
                        </m:r>
                      </m:oMath>
                    </m:oMathPara>
                  </a14:m>
                  <a:endParaRPr lang="en-US" dirty="0">
                    <a:solidFill>
                      <a:srgbClr val="00B0F0"/>
                    </a:solidFill>
                  </a:endParaRPr>
                </a:p>
              </p:txBody>
            </p:sp>
          </mc:Choice>
          <mc:Fallback xmlns="">
            <p:sp>
              <p:nvSpPr>
                <p:cNvPr id="30" name="Rectangle 29">
                  <a:extLst>
                    <a:ext uri="{FF2B5EF4-FFF2-40B4-BE49-F238E27FC236}">
                      <a16:creationId xmlns:a16="http://schemas.microsoft.com/office/drawing/2014/main" id="{398C28BE-4381-BF4D-8CD0-4A3D17E7F992}"/>
                    </a:ext>
                  </a:extLst>
                </p:cNvPr>
                <p:cNvSpPr>
                  <a:spLocks noRot="1" noChangeAspect="1" noMove="1" noResize="1" noEditPoints="1" noAdjustHandles="1" noChangeArrowheads="1" noChangeShapeType="1" noTextEdit="1"/>
                </p:cNvSpPr>
                <p:nvPr/>
              </p:nvSpPr>
              <p:spPr>
                <a:xfrm>
                  <a:off x="8877782" y="1796899"/>
                  <a:ext cx="391774"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9908EF59-AFDD-3C2D-F0D6-5414D7611F2A}"/>
                    </a:ext>
                  </a:extLst>
                </p:cNvPr>
                <p:cNvSpPr/>
                <p:nvPr/>
              </p:nvSpPr>
              <p:spPr>
                <a:xfrm>
                  <a:off x="7837491" y="1921926"/>
                  <a:ext cx="4403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𝑀</m:t>
                        </m:r>
                      </m:oMath>
                    </m:oMathPara>
                  </a14:m>
                  <a:endParaRPr lang="en-US" dirty="0">
                    <a:solidFill>
                      <a:srgbClr val="FF0000"/>
                    </a:solidFill>
                  </a:endParaRPr>
                </a:p>
              </p:txBody>
            </p:sp>
          </mc:Choice>
          <mc:Fallback xmlns="">
            <p:sp>
              <p:nvSpPr>
                <p:cNvPr id="31" name="Rectangle 30">
                  <a:extLst>
                    <a:ext uri="{FF2B5EF4-FFF2-40B4-BE49-F238E27FC236}">
                      <a16:creationId xmlns:a16="http://schemas.microsoft.com/office/drawing/2014/main" id="{AD208CF5-CF6B-914B-A0AC-C065B572244D}"/>
                    </a:ext>
                  </a:extLst>
                </p:cNvPr>
                <p:cNvSpPr>
                  <a:spLocks noRot="1" noChangeAspect="1" noMove="1" noResize="1" noEditPoints="1" noAdjustHandles="1" noChangeArrowheads="1" noChangeShapeType="1" noTextEdit="1"/>
                </p:cNvSpPr>
                <p:nvPr/>
              </p:nvSpPr>
              <p:spPr>
                <a:xfrm>
                  <a:off x="7837491" y="1921926"/>
                  <a:ext cx="440377" cy="369332"/>
                </a:xfrm>
                <a:prstGeom prst="rect">
                  <a:avLst/>
                </a:prstGeom>
                <a:blipFill>
                  <a:blip r:embed="rId7"/>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A4307702-6EB7-D53C-FBF7-FC49112A5F04}"/>
                </a:ext>
              </a:extLst>
            </p:cNvPr>
            <p:cNvCxnSpPr>
              <a:cxnSpLocks/>
            </p:cNvCxnSpPr>
            <p:nvPr/>
          </p:nvCxnSpPr>
          <p:spPr>
            <a:xfrm>
              <a:off x="8553691" y="2421038"/>
              <a:ext cx="162046"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C780264F-A2C9-318A-8926-16E0E410C2DB}"/>
                    </a:ext>
                  </a:extLst>
                </p:cNvPr>
                <p:cNvSpPr/>
                <p:nvPr/>
              </p:nvSpPr>
              <p:spPr>
                <a:xfrm>
                  <a:off x="8612744" y="2240072"/>
                  <a:ext cx="4029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𝑟</m:t>
                            </m:r>
                          </m:e>
                          <m:sub>
                            <m:r>
                              <a:rPr lang="en-US" b="0" i="1" smtClean="0">
                                <a:solidFill>
                                  <a:srgbClr val="00B050"/>
                                </a:solidFill>
                                <a:latin typeface="Cambria Math" panose="02040503050406030204" pitchFamily="18" charset="0"/>
                              </a:rPr>
                              <m:t>𝑠</m:t>
                            </m:r>
                          </m:sub>
                        </m:sSub>
                      </m:oMath>
                    </m:oMathPara>
                  </a14:m>
                  <a:endParaRPr lang="en-US" dirty="0"/>
                </a:p>
              </p:txBody>
            </p:sp>
          </mc:Choice>
          <mc:Fallback xmlns="">
            <p:sp>
              <p:nvSpPr>
                <p:cNvPr id="34" name="Rectangle 33">
                  <a:extLst>
                    <a:ext uri="{FF2B5EF4-FFF2-40B4-BE49-F238E27FC236}">
                      <a16:creationId xmlns:a16="http://schemas.microsoft.com/office/drawing/2014/main" id="{BBD9D41D-7665-9C4C-92D3-79514F38D38E}"/>
                    </a:ext>
                  </a:extLst>
                </p:cNvPr>
                <p:cNvSpPr>
                  <a:spLocks noRot="1" noChangeAspect="1" noMove="1" noResize="1" noEditPoints="1" noAdjustHandles="1" noChangeArrowheads="1" noChangeShapeType="1" noTextEdit="1"/>
                </p:cNvSpPr>
                <p:nvPr/>
              </p:nvSpPr>
              <p:spPr>
                <a:xfrm>
                  <a:off x="8612744" y="2240072"/>
                  <a:ext cx="402995" cy="369332"/>
                </a:xfrm>
                <a:prstGeom prst="rect">
                  <a:avLst/>
                </a:prstGeom>
                <a:blipFill>
                  <a:blip r:embed="rId8"/>
                  <a:stretch>
                    <a:fillRect/>
                  </a:stretch>
                </a:blipFill>
              </p:spPr>
              <p:txBody>
                <a:bodyPr/>
                <a:lstStyle/>
                <a:p>
                  <a:r>
                    <a:rPr lang="en-US">
                      <a:noFill/>
                    </a:rPr>
                    <a:t> </a:t>
                  </a:r>
                </a:p>
              </p:txBody>
            </p:sp>
          </mc:Fallback>
        </mc:AlternateContent>
      </p:grpSp>
      <p:sp>
        <p:nvSpPr>
          <p:cNvPr id="19" name="TextBox 18">
            <a:extLst>
              <a:ext uri="{FF2B5EF4-FFF2-40B4-BE49-F238E27FC236}">
                <a16:creationId xmlns:a16="http://schemas.microsoft.com/office/drawing/2014/main" id="{862EED64-79FF-7CCB-F091-BD5BF6BE3C09}"/>
              </a:ext>
            </a:extLst>
          </p:cNvPr>
          <p:cNvSpPr txBox="1"/>
          <p:nvPr/>
        </p:nvSpPr>
        <p:spPr>
          <a:xfrm>
            <a:off x="250853" y="178025"/>
            <a:ext cx="63927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Rotational Dynamics</a:t>
            </a:r>
          </a:p>
        </p:txBody>
      </p:sp>
      <p:sp>
        <p:nvSpPr>
          <p:cNvPr id="20" name="Rectangle 19">
            <a:extLst>
              <a:ext uri="{FF2B5EF4-FFF2-40B4-BE49-F238E27FC236}">
                <a16:creationId xmlns:a16="http://schemas.microsoft.com/office/drawing/2014/main" id="{F23E0849-FDF6-154A-31FB-45426ABE0094}"/>
              </a:ext>
            </a:extLst>
          </p:cNvPr>
          <p:cNvSpPr/>
          <p:nvPr/>
        </p:nvSpPr>
        <p:spPr>
          <a:xfrm>
            <a:off x="268941" y="860511"/>
            <a:ext cx="124264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Example 6:</a:t>
            </a:r>
          </a:p>
        </p:txBody>
      </p:sp>
    </p:spTree>
    <p:extLst>
      <p:ext uri="{BB962C8B-B14F-4D97-AF65-F5344CB8AC3E}">
        <p14:creationId xmlns:p14="http://schemas.microsoft.com/office/powerpoint/2010/main" val="3616946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367BFA-91D7-8E8C-D178-0D9883151E86}"/>
              </a:ext>
            </a:extLst>
          </p:cNvPr>
          <p:cNvSpPr txBox="1"/>
          <p:nvPr/>
        </p:nvSpPr>
        <p:spPr>
          <a:xfrm>
            <a:off x="250853" y="178025"/>
            <a:ext cx="639270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Rotational Dynamics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8CE540-1D45-3960-EF24-4DDB29596671}"/>
                  </a:ext>
                </a:extLst>
              </p:cNvPr>
              <p:cNvSpPr/>
              <p:nvPr/>
            </p:nvSpPr>
            <p:spPr>
              <a:xfrm>
                <a:off x="358589" y="1059934"/>
                <a:ext cx="5483412" cy="535531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Example 7:</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Nott Memorial is a 16-sided Victorian building in the center of campus and is topped with an approximately hemispherical dome of radius </a:t>
                </a:r>
                <a14:m>
                  <m:oMath xmlns:m="http://schemas.openxmlformats.org/officeDocument/2006/math">
                    <m:r>
                      <a:rPr lang="en-US" b="0" i="1" smtClean="0">
                        <a:latin typeface="Cambria Math" panose="02040503050406030204" pitchFamily="18" charset="0"/>
                        <a:cs typeface="Times New Roman" panose="02020603050405020304" pitchFamily="18" charset="0"/>
                      </a:rPr>
                      <m:t>𝑅</m:t>
                    </m:r>
                  </m:oMath>
                </a14:m>
                <a:r>
                  <a:rPr lang="en-US" dirty="0">
                    <a:latin typeface="Times New Roman" panose="02020603050405020304" pitchFamily="18" charset="0"/>
                    <a:cs typeface="Times New Roman" panose="02020603050405020304" pitchFamily="18" charset="0"/>
                  </a:rPr>
                  <a:t> on top of a base that is a height H</a:t>
                </a:r>
                <a14:m>
                  <m:oMath xmlns:m="http://schemas.openxmlformats.org/officeDocument/2006/math">
                    <m:r>
                      <a:rPr lang="en-US" b="0"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above the ground.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Suppose that on a windy night someone has precariously placed a pumpkin (of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𝑝</m:t>
                        </m:r>
                      </m:sub>
                    </m:sSub>
                  </m:oMath>
                </a14:m>
                <a:r>
                  <a:rPr lang="en-US" dirty="0">
                    <a:latin typeface="Times New Roman" panose="02020603050405020304" pitchFamily="18" charset="0"/>
                    <a:cs typeface="Times New Roman" panose="02020603050405020304" pitchFamily="18" charset="0"/>
                  </a:rPr>
                  <a:t> and radius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𝑝</m:t>
                        </m:r>
                      </m:sub>
                    </m:sSub>
                  </m:oMath>
                </a14:m>
                <a:r>
                  <a:rPr lang="en-US" dirty="0">
                    <a:latin typeface="Times New Roman" panose="02020603050405020304" pitchFamily="18" charset="0"/>
                    <a:cs typeface="Times New Roman" panose="02020603050405020304" pitchFamily="18" charset="0"/>
                  </a:rPr>
                  <a:t>) at rest atop the Nott.  A sudden gust of wind suddenly gets the pumpkin rolling down the dome of the Nott and at some angle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𝜃</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𝑅</m:t>
                        </m:r>
                      </m:sub>
                    </m:sSub>
                    <m:r>
                      <a:rPr lang="en-US" b="0"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measured with respect to the vertical the pumpkin will lose contact with the dome and become a projectile in flight.</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 what angle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𝜃</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𝑅</m:t>
                        </m:r>
                      </m:sub>
                    </m:sSub>
                  </m:oMath>
                </a14:m>
                <a:r>
                  <a:rPr lang="en-US" dirty="0">
                    <a:latin typeface="Times New Roman" panose="02020603050405020304" pitchFamily="18" charset="0"/>
                    <a:cs typeface="Times New Roman" panose="02020603050405020304" pitchFamily="18" charset="0"/>
                  </a:rPr>
                  <a:t> does the pumpkin leave the dome?</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does this angle compare to the case where the pumpkin just slides down the dome.</a:t>
                </a:r>
              </a:p>
            </p:txBody>
          </p:sp>
        </mc:Choice>
        <mc:Fallback xmlns="">
          <p:sp>
            <p:nvSpPr>
              <p:cNvPr id="5" name="Rectangle 4">
                <a:extLst>
                  <a:ext uri="{FF2B5EF4-FFF2-40B4-BE49-F238E27FC236}">
                    <a16:creationId xmlns:a16="http://schemas.microsoft.com/office/drawing/2014/main" id="{3B8CE540-1D45-3960-EF24-4DDB29596671}"/>
                  </a:ext>
                </a:extLst>
              </p:cNvPr>
              <p:cNvSpPr>
                <a:spLocks noRot="1" noChangeAspect="1" noMove="1" noResize="1" noEditPoints="1" noAdjustHandles="1" noChangeArrowheads="1" noChangeShapeType="1" noTextEdit="1"/>
              </p:cNvSpPr>
              <p:nvPr/>
            </p:nvSpPr>
            <p:spPr>
              <a:xfrm>
                <a:off x="358589" y="1059934"/>
                <a:ext cx="5483412" cy="5355312"/>
              </a:xfrm>
              <a:prstGeom prst="rect">
                <a:avLst/>
              </a:prstGeom>
              <a:blipFill>
                <a:blip r:embed="rId2"/>
                <a:stretch>
                  <a:fillRect l="-926" t="-474" r="-1157" b="-1422"/>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AC35E513-5797-4D77-DBA1-0752E45C9FE1}"/>
              </a:ext>
            </a:extLst>
          </p:cNvPr>
          <p:cNvGrpSpPr/>
          <p:nvPr/>
        </p:nvGrpSpPr>
        <p:grpSpPr>
          <a:xfrm>
            <a:off x="6372411" y="972754"/>
            <a:ext cx="5461000" cy="5707221"/>
            <a:chOff x="6032500" y="730606"/>
            <a:chExt cx="5461000" cy="5707221"/>
          </a:xfrm>
        </p:grpSpPr>
        <p:pic>
          <p:nvPicPr>
            <p:cNvPr id="7" name="Picture 2" descr="Slide 2">
              <a:extLst>
                <a:ext uri="{FF2B5EF4-FFF2-40B4-BE49-F238E27FC236}">
                  <a16:creationId xmlns:a16="http://schemas.microsoft.com/office/drawing/2014/main" id="{5EA05729-B05B-4143-630D-5EED18666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0" y="730606"/>
              <a:ext cx="5461000" cy="5461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25EF714-EAB7-CADB-361F-DD108793CB7F}"/>
                </a:ext>
              </a:extLst>
            </p:cNvPr>
            <p:cNvSpPr/>
            <p:nvPr/>
          </p:nvSpPr>
          <p:spPr>
            <a:xfrm>
              <a:off x="6032500" y="6191606"/>
              <a:ext cx="5461000" cy="246221"/>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https://</a:t>
              </a:r>
              <a:r>
                <a:rPr lang="en-US" sz="1000" dirty="0" err="1">
                  <a:latin typeface="Times New Roman" panose="02020603050405020304" pitchFamily="18" charset="0"/>
                  <a:cs typeface="Times New Roman" panose="02020603050405020304" pitchFamily="18" charset="0"/>
                </a:rPr>
                <a:t>commodorebuilders.com</a:t>
              </a:r>
              <a:r>
                <a:rPr lang="en-US" sz="1000" dirty="0">
                  <a:latin typeface="Times New Roman" panose="02020603050405020304" pitchFamily="18" charset="0"/>
                  <a:cs typeface="Times New Roman" panose="02020603050405020304" pitchFamily="18" charset="0"/>
                </a:rPr>
                <a:t>/2014/03/24/union-college-</a:t>
              </a:r>
              <a:r>
                <a:rPr lang="en-US" sz="1000" dirty="0" err="1">
                  <a:latin typeface="Times New Roman" panose="02020603050405020304" pitchFamily="18" charset="0"/>
                  <a:cs typeface="Times New Roman" panose="02020603050405020304" pitchFamily="18" charset="0"/>
                </a:rPr>
                <a:t>nott</a:t>
              </a:r>
              <a:r>
                <a:rPr lang="en-US" sz="1000" dirty="0">
                  <a:latin typeface="Times New Roman" panose="02020603050405020304" pitchFamily="18" charset="0"/>
                  <a:cs typeface="Times New Roman" panose="02020603050405020304" pitchFamily="18" charset="0"/>
                </a:rPr>
                <a:t>-memorial/</a:t>
              </a:r>
            </a:p>
          </p:txBody>
        </p:sp>
      </p:grpSp>
    </p:spTree>
    <p:extLst>
      <p:ext uri="{BB962C8B-B14F-4D97-AF65-F5344CB8AC3E}">
        <p14:creationId xmlns:p14="http://schemas.microsoft.com/office/powerpoint/2010/main" val="455480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A173F92-E2AC-8AA3-2108-75DCC2B0A86E}"/>
                  </a:ext>
                </a:extLst>
              </p:cNvPr>
              <p:cNvSpPr txBox="1"/>
              <p:nvPr/>
            </p:nvSpPr>
            <p:spPr>
              <a:xfrm>
                <a:off x="85048" y="57938"/>
                <a:ext cx="11681783" cy="483523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8</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At the end of its life, the sun will expel its outer atmosphere and collapse into something called a white dwarf.  As the sun collapses into a white dwarf, work is done on the collapsing star by the force of gravity. We’ll model the sun and the white dwarf as being spheres (balls) spinning about any axis through their centers so that their moments of inertia can be given by </a:t>
                </a:r>
                <a14:m>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e>
                    </m:box>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oMath>
                </a14:m>
                <a:r>
                  <a:rPr lang="en-US" dirty="0">
                    <a:latin typeface="Times New Roman" panose="02020603050405020304" pitchFamily="18" charset="0"/>
                    <a:cs typeface="Times New Roman" panose="02020603050405020304" pitchFamily="18" charset="0"/>
                  </a:rPr>
                  <a:t>.  Consider the mass of the sun to be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𝑠</m:t>
                        </m:r>
                      </m:sub>
                    </m:sSub>
                    <m:r>
                      <a:rPr lang="en-US" b="0" i="1" smtClean="0">
                        <a:latin typeface="Cambria Math" panose="02040503050406030204" pitchFamily="18" charset="0"/>
                        <a:cs typeface="Times New Roman" panose="02020603050405020304" pitchFamily="18" charset="0"/>
                      </a:rPr>
                      <m:t>=2</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30</m:t>
                        </m:r>
                      </m:sup>
                    </m:sSup>
                    <m:r>
                      <a:rPr lang="en-US" b="0" i="1" smtClean="0">
                        <a:latin typeface="Cambria Math" panose="02040503050406030204" pitchFamily="18" charset="0"/>
                        <a:ea typeface="Cambria Math" panose="02040503050406030204" pitchFamily="18" charset="0"/>
                        <a:cs typeface="Times New Roman" panose="02020603050405020304" pitchFamily="18" charset="0"/>
                      </a:rPr>
                      <m:t>𝑘𝑔</m:t>
                    </m:r>
                  </m:oMath>
                </a14:m>
                <a:r>
                  <a:rPr lang="en-US" dirty="0">
                    <a:latin typeface="Times New Roman" panose="02020603050405020304" pitchFamily="18" charset="0"/>
                    <a:cs typeface="Times New Roman" panose="02020603050405020304" pitchFamily="18" charset="0"/>
                  </a:rPr>
                  <a:t> and its radius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𝑠</m:t>
                        </m:r>
                      </m:sub>
                    </m:sSub>
                    <m:r>
                      <a:rPr lang="en-US" b="0" i="1" smtClean="0">
                        <a:latin typeface="Cambria Math" panose="02040503050406030204" pitchFamily="18" charset="0"/>
                        <a:cs typeface="Times New Roman" panose="02020603050405020304" pitchFamily="18" charset="0"/>
                      </a:rPr>
                      <m:t>=6.96</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8</m:t>
                        </m:r>
                      </m:sup>
                    </m:sSup>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It takes the sun about 25 days to make one complete revolution on its axis.</a:t>
                </a:r>
              </a:p>
              <a:p>
                <a:pPr algn="just"/>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initial rotational speed of the sun?</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final rotational speed of the white dwarf after its collapse?  Assume the sun ejects one half of its initial mass and the rest stays in the white dwarf and that the white dwarf has a radius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𝑤𝑑</m:t>
                        </m:r>
                      </m:sub>
                    </m:sSub>
                    <m:r>
                      <a:rPr lang="en-US" b="0" i="1" smtClean="0">
                        <a:latin typeface="Cambria Math" panose="02040503050406030204" pitchFamily="18" charset="0"/>
                        <a:cs typeface="Times New Roman" panose="02020603050405020304" pitchFamily="18" charset="0"/>
                      </a:rPr>
                      <m:t>=0.1</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𝑠</m:t>
                        </m:r>
                      </m:sub>
                    </m:sSub>
                  </m:oMath>
                </a14:m>
                <a:r>
                  <a:rPr lang="en-US"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change in rotational kinetic energy of the star?</a:t>
                </a:r>
              </a:p>
            </p:txBody>
          </p:sp>
        </mc:Choice>
        <mc:Fallback>
          <p:sp>
            <p:nvSpPr>
              <p:cNvPr id="4" name="TextBox 3">
                <a:extLst>
                  <a:ext uri="{FF2B5EF4-FFF2-40B4-BE49-F238E27FC236}">
                    <a16:creationId xmlns:a16="http://schemas.microsoft.com/office/drawing/2014/main" id="{8A173F92-E2AC-8AA3-2108-75DCC2B0A86E}"/>
                  </a:ext>
                </a:extLst>
              </p:cNvPr>
              <p:cNvSpPr txBox="1">
                <a:spLocks noRot="1" noChangeAspect="1" noMove="1" noResize="1" noEditPoints="1" noAdjustHandles="1" noChangeArrowheads="1" noChangeShapeType="1" noTextEdit="1"/>
              </p:cNvSpPr>
              <p:nvPr/>
            </p:nvSpPr>
            <p:spPr>
              <a:xfrm>
                <a:off x="85048" y="57938"/>
                <a:ext cx="11681783" cy="4835234"/>
              </a:xfrm>
              <a:prstGeom prst="rect">
                <a:avLst/>
              </a:prstGeom>
              <a:blipFill>
                <a:blip r:embed="rId2"/>
                <a:stretch>
                  <a:fillRect l="-434" t="-524" r="-434" b="-1047"/>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C8A77D6A-4673-9FD7-BE44-F7BB3C56E0AF}"/>
              </a:ext>
            </a:extLst>
          </p:cNvPr>
          <p:cNvSpPr/>
          <p:nvPr/>
        </p:nvSpPr>
        <p:spPr>
          <a:xfrm>
            <a:off x="175484" y="5265808"/>
            <a:ext cx="5070619" cy="369332"/>
          </a:xfrm>
          <a:prstGeom prst="rect">
            <a:avLst/>
          </a:prstGeom>
        </p:spPr>
        <p:txBody>
          <a:bodyPr wrap="non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much work was done on the star by gravity?</a:t>
            </a:r>
          </a:p>
        </p:txBody>
      </p:sp>
      <p:grpSp>
        <p:nvGrpSpPr>
          <p:cNvPr id="6" name="Group 5">
            <a:extLst>
              <a:ext uri="{FF2B5EF4-FFF2-40B4-BE49-F238E27FC236}">
                <a16:creationId xmlns:a16="http://schemas.microsoft.com/office/drawing/2014/main" id="{7CB25BE6-E2FB-8F17-8CA0-394CAA805254}"/>
              </a:ext>
            </a:extLst>
          </p:cNvPr>
          <p:cNvGrpSpPr/>
          <p:nvPr/>
        </p:nvGrpSpPr>
        <p:grpSpPr>
          <a:xfrm>
            <a:off x="7285054" y="4059534"/>
            <a:ext cx="4731461" cy="2740528"/>
            <a:chOff x="3555999" y="2038350"/>
            <a:chExt cx="5229185" cy="3008480"/>
          </a:xfrm>
        </p:grpSpPr>
        <p:pic>
          <p:nvPicPr>
            <p:cNvPr id="7" name="Picture 4" descr="http://migall.fastmail.fm.user.fm/astronomy/stars_and_nebulae/Star_Life_Cycles/sun_white_dwarf.gif">
              <a:extLst>
                <a:ext uri="{FF2B5EF4-FFF2-40B4-BE49-F238E27FC236}">
                  <a16:creationId xmlns:a16="http://schemas.microsoft.com/office/drawing/2014/main" id="{A3A92142-6BAD-25D0-023B-DBBEA7C02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999" y="2038350"/>
              <a:ext cx="5229185" cy="27813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D5A5772-C640-BE03-669E-1C8369709F90}"/>
                </a:ext>
              </a:extLst>
            </p:cNvPr>
            <p:cNvSpPr/>
            <p:nvPr/>
          </p:nvSpPr>
          <p:spPr>
            <a:xfrm>
              <a:off x="3556000" y="4819650"/>
              <a:ext cx="5229184" cy="227180"/>
            </a:xfrm>
            <a:prstGeom prst="rect">
              <a:avLst/>
            </a:prstGeom>
          </p:spPr>
          <p:txBody>
            <a:bodyPr wrap="square">
              <a:spAutoFit/>
            </a:bodyPr>
            <a:lstStyle/>
            <a:p>
              <a:r>
                <a:rPr lang="en-US" sz="800" dirty="0">
                  <a:latin typeface="Times New Roman" panose="02020603050405020304" pitchFamily="18" charset="0"/>
                  <a:cs typeface="Times New Roman" panose="02020603050405020304" pitchFamily="18" charset="0"/>
                </a:rPr>
                <a:t>http://</a:t>
              </a:r>
              <a:r>
                <a:rPr lang="en-US" sz="800" dirty="0" err="1">
                  <a:latin typeface="Times New Roman" panose="02020603050405020304" pitchFamily="18" charset="0"/>
                  <a:cs typeface="Times New Roman" panose="02020603050405020304" pitchFamily="18" charset="0"/>
                </a:rPr>
                <a:t>migall.fastmail.fm.user.fm</a:t>
              </a:r>
              <a:r>
                <a:rPr lang="en-US" sz="800" dirty="0">
                  <a:latin typeface="Times New Roman" panose="02020603050405020304" pitchFamily="18" charset="0"/>
                  <a:cs typeface="Times New Roman" panose="02020603050405020304" pitchFamily="18" charset="0"/>
                </a:rPr>
                <a:t>/astronomy/</a:t>
              </a:r>
              <a:r>
                <a:rPr lang="en-US" sz="800" dirty="0" err="1">
                  <a:latin typeface="Times New Roman" panose="02020603050405020304" pitchFamily="18" charset="0"/>
                  <a:cs typeface="Times New Roman" panose="02020603050405020304" pitchFamily="18" charset="0"/>
                </a:rPr>
                <a:t>stars_and_nebulae</a:t>
              </a:r>
              <a:r>
                <a:rPr lang="en-US" sz="800" dirty="0">
                  <a:latin typeface="Times New Roman" panose="02020603050405020304" pitchFamily="18" charset="0"/>
                  <a:cs typeface="Times New Roman" panose="02020603050405020304" pitchFamily="18" charset="0"/>
                </a:rPr>
                <a:t>/</a:t>
              </a:r>
              <a:r>
                <a:rPr lang="en-US" sz="800" dirty="0" err="1">
                  <a:latin typeface="Times New Roman" panose="02020603050405020304" pitchFamily="18" charset="0"/>
                  <a:cs typeface="Times New Roman" panose="02020603050405020304" pitchFamily="18" charset="0"/>
                </a:rPr>
                <a:t>Star_Life_Cycles</a:t>
              </a:r>
              <a:r>
                <a:rPr lang="en-US" sz="800" dirty="0">
                  <a:latin typeface="Times New Roman" panose="02020603050405020304" pitchFamily="18" charset="0"/>
                  <a:cs typeface="Times New Roman" panose="02020603050405020304" pitchFamily="18" charset="0"/>
                </a:rPr>
                <a:t>/page06_wd.htm</a:t>
              </a:r>
            </a:p>
          </p:txBody>
        </p:sp>
      </p:grpSp>
    </p:spTree>
    <p:extLst>
      <p:ext uri="{BB962C8B-B14F-4D97-AF65-F5344CB8AC3E}">
        <p14:creationId xmlns:p14="http://schemas.microsoft.com/office/powerpoint/2010/main" val="1530863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TotalTime>
  <Words>1389</Words>
  <Application>Microsoft Macintosh PowerPoint</Application>
  <PresentationFormat>Widescreen</PresentationFormat>
  <Paragraphs>118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LaBrake, Scott</dc:creator>
  <cp:lastModifiedBy>LaBrake, Scott</cp:lastModifiedBy>
  <cp:revision>7</cp:revision>
  <dcterms:created xsi:type="dcterms:W3CDTF">2023-05-14T17:38:43Z</dcterms:created>
  <dcterms:modified xsi:type="dcterms:W3CDTF">2025-05-20T10:32:54Z</dcterms:modified>
</cp:coreProperties>
</file>